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0" r:id="rId3"/>
    <p:sldId id="358" r:id="rId4"/>
    <p:sldId id="261" r:id="rId5"/>
    <p:sldId id="1371" r:id="rId6"/>
    <p:sldId id="1343" r:id="rId7"/>
    <p:sldId id="314" r:id="rId8"/>
    <p:sldId id="1394" r:id="rId9"/>
    <p:sldId id="1395" r:id="rId10"/>
    <p:sldId id="1372" r:id="rId11"/>
    <p:sldId id="1390" r:id="rId12"/>
    <p:sldId id="1399" r:id="rId13"/>
    <p:sldId id="1400" r:id="rId14"/>
    <p:sldId id="811" r:id="rId15"/>
    <p:sldId id="1401" r:id="rId16"/>
    <p:sldId id="351" r:id="rId17"/>
    <p:sldId id="1345" r:id="rId18"/>
    <p:sldId id="1370" r:id="rId19"/>
    <p:sldId id="1398" r:id="rId20"/>
    <p:sldId id="1346" r:id="rId21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orient="horz" pos="1974">
          <p15:clr>
            <a:srgbClr val="A4A3A4"/>
          </p15:clr>
        </p15:guide>
        <p15:guide id="3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금강 주택" initials="금주" lastIdx="46" clrIdx="0">
    <p:extLst>
      <p:ext uri="{19B8F6BF-5375-455C-9EA6-DF929625EA0E}">
        <p15:presenceInfo xmlns:p15="http://schemas.microsoft.com/office/powerpoint/2012/main" userId="ed6079ef1d35dd4f" providerId="Windows Live"/>
      </p:ext>
    </p:extLst>
  </p:cmAuthor>
  <p:cmAuthor id="2" name="dong" initials="d" lastIdx="0" clrIdx="1">
    <p:extLst>
      <p:ext uri="{19B8F6BF-5375-455C-9EA6-DF929625EA0E}">
        <p15:presenceInfo xmlns:p15="http://schemas.microsoft.com/office/powerpoint/2012/main" userId="d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737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4" autoAdjust="0"/>
    <p:restoredTop sz="97555"/>
  </p:normalViewPr>
  <p:slideViewPr>
    <p:cSldViewPr>
      <p:cViewPr varScale="1">
        <p:scale>
          <a:sx n="116" d="100"/>
          <a:sy n="116" d="100"/>
        </p:scale>
        <p:origin x="1494" y="108"/>
      </p:cViewPr>
      <p:guideLst>
        <p:guide orient="horz" pos="2157"/>
        <p:guide orient="horz" pos="1974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44" y="-108"/>
      </p:cViewPr>
      <p:guideLst>
        <p:guide orient="horz" pos="3124"/>
        <p:guide pos="21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49" cy="496253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643" y="1"/>
            <a:ext cx="2945449" cy="496253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F3F86911-BB3A-4864-98D1-BAD09615BEBA}" type="datetime1">
              <a:rPr lang="ko-KR" altLang="en-US"/>
              <a:pPr lvl="0">
                <a:defRPr lang="ko-KR" altLang="en-US"/>
              </a:pPr>
              <a:t>2024-08-15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800"/>
            <a:ext cx="2945449" cy="496253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643" y="9428800"/>
            <a:ext cx="2945449" cy="496253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7FF124C4-7C1A-48A5-B1FE-6BB4680CEE6A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760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6332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B2F6BB09-2DF7-446B-A6E8-DF94DF1B8B03}" type="datetime1">
              <a:rPr lang="ko-KR" altLang="en-US"/>
              <a:pPr lvl="0">
                <a:defRPr lang="ko-KR" altLang="en-US"/>
              </a:pPr>
              <a:t>2024-08-15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9" tIns="45649" rIns="91299" bIns="45649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299" tIns="45649" rIns="91299" bIns="45649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844EDC16-725B-4C6B-93FE-B923B40AEEE2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555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ko-KR" altLang="en-US"/>
              <a:pPr lvl="0">
                <a:defRPr lang="ko-KR" altLang="en-US"/>
              </a:pPr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497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63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97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625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38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03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81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77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0013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10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28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777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빈 화면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6"/>
          <p:cNvGrpSpPr>
            <a:grpSpLocks/>
          </p:cNvGrpSpPr>
          <p:nvPr userDrawn="1"/>
        </p:nvGrpSpPr>
        <p:grpSpPr bwMode="auto">
          <a:xfrm>
            <a:off x="0" y="404664"/>
            <a:ext cx="9146203" cy="36000"/>
            <a:chOff x="336550" y="723220"/>
            <a:chExt cx="9296400" cy="276225"/>
          </a:xfrm>
        </p:grpSpPr>
        <p:pic>
          <p:nvPicPr>
            <p:cNvPr id="34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900" y="723220"/>
              <a:ext cx="8020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" y="723220"/>
              <a:ext cx="12763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 descr="C:\Users\User\Desktop\금강주택 CI\IX로고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67" y="6499400"/>
            <a:ext cx="1712761" cy="3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9146203" cy="328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284984"/>
            <a:ext cx="9146204" cy="3573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 userDrawn="1"/>
        </p:nvSpPr>
        <p:spPr>
          <a:xfrm>
            <a:off x="1104447" y="1318185"/>
            <a:ext cx="6937307" cy="26642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50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4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4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3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4" r:id="rId2"/>
    <p:sldLayoutId id="2147483770" r:id="rId3"/>
    <p:sldLayoutId id="2147483769" r:id="rId4"/>
    <p:sldLayoutId id="2147483650" r:id="rId5"/>
    <p:sldLayoutId id="2147483780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3285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/>
            </a:pPr>
            <a:r>
              <a:rPr lang="ko-KR" altLang="en-US" sz="48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제 </a:t>
            </a:r>
            <a:r>
              <a:rPr lang="en-US" altLang="ko-KR" sz="4800" b="1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latin typeface="+mn-ea"/>
              </a:rPr>
              <a:t>15</a:t>
            </a:r>
            <a:r>
              <a:rPr lang="ko-KR" altLang="en-US" sz="48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회 </a:t>
            </a:r>
            <a:r>
              <a:rPr lang="ko-KR" altLang="en-US" sz="4800" b="1" i="0" kern="0" spc="5" dirty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노사협의체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432104" y="5085184"/>
            <a:ext cx="22797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ko-KR" altLang="en-US"/>
            </a:pPr>
            <a:r>
              <a:rPr lang="en-US" altLang="ko-KR" sz="2000" b="1" dirty="0" smtClean="0"/>
              <a:t>2024. 08. 05. (</a:t>
            </a:r>
            <a:r>
              <a:rPr lang="ko-KR" altLang="en-US" sz="2000" b="1" dirty="0"/>
              <a:t>월</a:t>
            </a:r>
            <a:r>
              <a:rPr lang="en-US" altLang="ko-KR" b="1" dirty="0" smtClean="0"/>
              <a:t>)</a:t>
            </a:r>
            <a:endParaRPr lang="en-US" altLang="ko-KR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4537"/>
            <a:ext cx="1116124" cy="7502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156" y="5557964"/>
            <a:ext cx="3067478" cy="11145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47208" y="1380986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사업장의 산업재해 예방계획의 수립에 관한 사항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432556" y="1972275"/>
            <a:ext cx="5112568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</a:t>
            </a:r>
          </a:p>
          <a:p>
            <a:pPr algn="ctr"/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410" y="597800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0000FF"/>
                </a:solidFill>
              </a:rPr>
              <a:t>자율안전컨설팅 </a:t>
            </a:r>
            <a:r>
              <a:rPr lang="en-US" altLang="ko-KR" b="1" dirty="0" smtClean="0">
                <a:solidFill>
                  <a:srgbClr val="0000FF"/>
                </a:solidFill>
              </a:rPr>
              <a:t>(</a:t>
            </a:r>
            <a:r>
              <a:rPr lang="ko-KR" altLang="en-US" b="1" dirty="0">
                <a:solidFill>
                  <a:srgbClr val="0000FF"/>
                </a:solidFill>
              </a:rPr>
              <a:t>월</a:t>
            </a:r>
            <a:r>
              <a:rPr lang="en-US" altLang="ko-KR" b="1" dirty="0" smtClean="0">
                <a:solidFill>
                  <a:srgbClr val="0000FF"/>
                </a:solidFill>
              </a:rPr>
              <a:t>1</a:t>
            </a:r>
            <a:r>
              <a:rPr lang="ko-KR" altLang="en-US" b="1" dirty="0" smtClean="0">
                <a:solidFill>
                  <a:srgbClr val="0000FF"/>
                </a:solidFill>
              </a:rPr>
              <a:t>회</a:t>
            </a:r>
            <a:r>
              <a:rPr lang="en-US" altLang="ko-KR" b="1" dirty="0" smtClean="0">
                <a:solidFill>
                  <a:srgbClr val="0000FF"/>
                </a:solidFill>
              </a:rPr>
              <a:t>)_</a:t>
            </a:r>
            <a:r>
              <a:rPr lang="ko-KR" altLang="en-US" b="1" dirty="0" smtClean="0">
                <a:solidFill>
                  <a:srgbClr val="0000FF"/>
                </a:solidFill>
              </a:rPr>
              <a:t>옥토건설</a:t>
            </a:r>
            <a:endParaRPr lang="en-US" altLang="ko-KR" b="1" dirty="0" smtClean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32" y="1844824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자율안전컨설팅 실시 후 전 근로자 및 관리감독자 교육실시의 건</a:t>
            </a:r>
            <a:endParaRPr lang="ko-KR" altLang="en-US" sz="16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40053"/>
            <a:ext cx="3744416" cy="181233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90" y="2256048"/>
            <a:ext cx="3649621" cy="179633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58150"/>
            <a:ext cx="3744416" cy="17551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162" y="4139509"/>
            <a:ext cx="3650249" cy="17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4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87524" y="1374051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111994" y="1500916"/>
            <a:ext cx="676875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근로자의 건강진단 및 건강관리에 관한 사항 </a:t>
            </a:r>
            <a:r>
              <a:rPr lang="en-US" altLang="ko-KR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111659" y="1895994"/>
            <a:ext cx="306136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332" y="1844824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dirty="0" err="1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온열질환예방을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위한 </a:t>
            </a:r>
            <a:r>
              <a:rPr lang="ko-KR" altLang="en-US" sz="1600" dirty="0" err="1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쿨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스카프 구매 및 지급의 건 </a:t>
            </a: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 근로자</a:t>
            </a: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3" y="2143426"/>
            <a:ext cx="3788991" cy="416589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48" y="2423505"/>
            <a:ext cx="1255031" cy="13807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40" y="2423505"/>
            <a:ext cx="1281413" cy="13416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315" y="2415867"/>
            <a:ext cx="1108753" cy="134924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726" y="3860772"/>
            <a:ext cx="1259253" cy="121339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140" y="3852958"/>
            <a:ext cx="1304987" cy="121339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315" y="3849964"/>
            <a:ext cx="1108754" cy="119901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948" y="5132217"/>
            <a:ext cx="1255031" cy="119969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rcRect r="18975"/>
          <a:stretch/>
        </p:blipFill>
        <p:spPr>
          <a:xfrm>
            <a:off x="5991140" y="5132217"/>
            <a:ext cx="1304987" cy="118453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6314" y="5124361"/>
            <a:ext cx="1086925" cy="12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6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84784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664804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</a:rPr>
              <a:t>1) 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온열질환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관련 대형안전보건 현수막 제작 설치의 건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124" y="5913276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 </a:t>
            </a:r>
            <a:endParaRPr lang="ko-KR" altLang="en-US" sz="1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27" y="1942382"/>
            <a:ext cx="3757324" cy="43094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22" y="2219393"/>
            <a:ext cx="3938422" cy="133631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/>
          <a:srcRect l="3291" r="11195" b="16350"/>
          <a:stretch/>
        </p:blipFill>
        <p:spPr>
          <a:xfrm>
            <a:off x="4634915" y="3609031"/>
            <a:ext cx="3933529" cy="122412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903" y="4886484"/>
            <a:ext cx="3930541" cy="13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120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84784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664804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00FF"/>
                </a:solidFill>
              </a:rPr>
              <a:t>2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)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혹서기 안전보건 계획서 작성 및 운영관리의 현황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_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무재해밴드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등재조치 완료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.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56" y="2171722"/>
            <a:ext cx="3966455" cy="42138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11" y="2040794"/>
            <a:ext cx="4057548" cy="42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31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7441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/>
            </a:pPr>
            <a:r>
              <a:rPr lang="ko-KR" altLang="en-US" sz="54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금회 차 </a:t>
            </a:r>
            <a:r>
              <a:rPr lang="ko-KR" altLang="en-US" sz="5400" b="1" i="0" kern="0" spc="5" dirty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회의사항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</a:t>
            </a:r>
            <a:r>
              <a:rPr lang="en-US" altLang="ko-KR" sz="2400" b="1" dirty="0" smtClean="0"/>
              <a:t>08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)-</a:t>
            </a:r>
            <a:r>
              <a:rPr lang="en-US" altLang="ko-KR" b="1" dirty="0" smtClean="0"/>
              <a:t>12</a:t>
            </a:r>
            <a:r>
              <a:rPr lang="ko-KR" altLang="en-US" b="1" dirty="0" smtClean="0"/>
              <a:t>명</a:t>
            </a:r>
            <a:endParaRPr lang="ko-KR" altLang="en-US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/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/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926155"/>
              </p:ext>
            </p:extLst>
          </p:nvPr>
        </p:nvGraphicFramePr>
        <p:xfrm>
          <a:off x="445738" y="3368749"/>
          <a:ext cx="373097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조한주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박군철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29752"/>
              </p:ext>
            </p:extLst>
          </p:nvPr>
        </p:nvGraphicFramePr>
        <p:xfrm>
          <a:off x="4971536" y="3337621"/>
          <a:ext cx="3730971" cy="2256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조희찬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김종규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626026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금</a:t>
            </a:r>
            <a:r>
              <a:rPr lang="ko-KR" altLang="en-US" sz="2400" b="1" dirty="0" smtClean="0"/>
              <a:t>회 차 노사협의체 </a:t>
            </a:r>
            <a:r>
              <a:rPr lang="ko-KR" altLang="en-US" sz="24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="" xmlns:a16="http://schemas.microsoft.com/office/drawing/2014/main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275902"/>
              </p:ext>
            </p:extLst>
          </p:nvPr>
        </p:nvGraphicFramePr>
        <p:xfrm>
          <a:off x="576331" y="1407105"/>
          <a:ext cx="7972438" cy="171753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84332">
                  <a:extLst>
                    <a:ext uri="{9D8B030D-6E8A-4147-A177-3AD203B41FA5}">
                      <a16:colId xmlns="" xmlns:a16="http://schemas.microsoft.com/office/drawing/2014/main" val="3846474349"/>
                    </a:ext>
                  </a:extLst>
                </a:gridCol>
                <a:gridCol w="2259228">
                  <a:extLst>
                    <a:ext uri="{9D8B030D-6E8A-4147-A177-3AD203B41FA5}">
                      <a16:colId xmlns="" xmlns:a16="http://schemas.microsoft.com/office/drawing/2014/main" val="1782384917"/>
                    </a:ext>
                  </a:extLst>
                </a:gridCol>
                <a:gridCol w="2930786">
                  <a:extLst>
                    <a:ext uri="{9D8B030D-6E8A-4147-A177-3AD203B41FA5}">
                      <a16:colId xmlns="" xmlns:a16="http://schemas.microsoft.com/office/drawing/2014/main" val="327424528"/>
                    </a:ext>
                  </a:extLst>
                </a:gridCol>
                <a:gridCol w="1325831">
                  <a:extLst>
                    <a:ext uri="{9D8B030D-6E8A-4147-A177-3AD203B41FA5}">
                      <a16:colId xmlns="" xmlns:a16="http://schemas.microsoft.com/office/drawing/2014/main" val="1323634598"/>
                    </a:ext>
                  </a:extLst>
                </a:gridCol>
                <a:gridCol w="872261">
                  <a:extLst>
                    <a:ext uri="{9D8B030D-6E8A-4147-A177-3AD203B41FA5}">
                      <a16:colId xmlns="" xmlns:a16="http://schemas.microsoft.com/office/drawing/2014/main" val="2132172757"/>
                    </a:ext>
                  </a:extLst>
                </a:gridCol>
              </a:tblGrid>
              <a:tr h="294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50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고소작업대 외 건설장비 작업 시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작업중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상황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무재해 밴드에 등재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실질적인 안전관리 필요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/>
                    </a:p>
                    <a:p>
                      <a:pPr algn="ctr" latinLnBrk="1"/>
                      <a:r>
                        <a:rPr lang="ko-KR" altLang="en-US" sz="800" b="1" dirty="0" smtClean="0"/>
                        <a:t>찬성</a:t>
                      </a:r>
                      <a:r>
                        <a:rPr lang="en-US" altLang="ko-KR" sz="800" b="1" dirty="0" smtClean="0"/>
                        <a:t>:14</a:t>
                      </a:r>
                      <a:r>
                        <a:rPr lang="ko-KR" altLang="en-US" sz="800" b="1" dirty="0" smtClean="0"/>
                        <a:t>명</a:t>
                      </a:r>
                      <a:endParaRPr lang="en-US" altLang="ko-KR" sz="800" b="1" dirty="0" smtClean="0"/>
                    </a:p>
                    <a:p>
                      <a:pPr algn="ctr" latinLnBrk="1"/>
                      <a:r>
                        <a:rPr lang="ko-KR" altLang="en-US" sz="800" b="1" dirty="0" smtClean="0"/>
                        <a:t>반대</a:t>
                      </a:r>
                      <a:r>
                        <a:rPr lang="en-US" altLang="ko-KR" sz="800" b="1" dirty="0" smtClean="0"/>
                        <a:t>: 0</a:t>
                      </a:r>
                      <a:r>
                        <a:rPr lang="ko-KR" altLang="en-US" sz="800" b="1" dirty="0" smtClean="0"/>
                        <a:t>명</a:t>
                      </a:r>
                      <a:endParaRPr lang="ko-KR" altLang="en-US" sz="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7036190"/>
                  </a:ext>
                </a:extLst>
              </a:tr>
              <a:tr h="8619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현장 내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억 미만의 업체 노사협의체 사용자 및 근로자 위원 추가의 건 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ctr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공사금액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:19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억 이상의 업체에 한함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/>
                        <a:t>찬성</a:t>
                      </a:r>
                      <a:r>
                        <a:rPr lang="en-US" altLang="ko-KR" sz="800" b="1" dirty="0" smtClean="0"/>
                        <a:t>:!2</a:t>
                      </a:r>
                      <a:r>
                        <a:rPr lang="ko-KR" altLang="en-US" sz="800" b="1" dirty="0" smtClean="0"/>
                        <a:t>명</a:t>
                      </a:r>
                      <a:endParaRPr lang="en-US" altLang="ko-KR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/>
                        <a:t>반대</a:t>
                      </a:r>
                      <a:r>
                        <a:rPr lang="en-US" altLang="ko-KR" sz="800" b="1" dirty="0" smtClean="0"/>
                        <a:t>:0</a:t>
                      </a:r>
                      <a:r>
                        <a:rPr lang="ko-KR" altLang="en-US" sz="800" b="1" dirty="0" smtClean="0"/>
                        <a:t>명</a:t>
                      </a:r>
                      <a:endParaRPr lang="en-US" altLang="ko-KR" sz="8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867696"/>
              </p:ext>
            </p:extLst>
          </p:nvPr>
        </p:nvGraphicFramePr>
        <p:xfrm>
          <a:off x="585781" y="3124644"/>
          <a:ext cx="7979256" cy="3285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2268252"/>
                <a:gridCol w="2938696"/>
                <a:gridCol w="1302960"/>
                <a:gridCol w="893284"/>
              </a:tblGrid>
              <a:tr h="448372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err="1" smtClean="0">
                          <a:solidFill>
                            <a:schemeClr val="tx1"/>
                          </a:solidFill>
                        </a:rPr>
                        <a:t>명</a:t>
                      </a:r>
                      <a:r>
                        <a:rPr lang="ko-KR" altLang="en-US" sz="800" b="1" dirty="0" err="1" smtClean="0"/>
                        <a:t>찬성</a:t>
                      </a:r>
                      <a:endParaRPr lang="ko-KR" altLang="en-US" sz="8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493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각 업체 특수검진 실시 후 한달 후 결과보고 하여 자체보관 및 동원개발에 보고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작업계획서의 활성화 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(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미 제출시 작업금지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)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91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02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/>
                        <a:t>                    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7545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48780"/>
            <a:ext cx="8568952" cy="504056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금회 차 노사협의체 협의사항 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06012"/>
              </p:ext>
            </p:extLst>
          </p:nvPr>
        </p:nvGraphicFramePr>
        <p:xfrm>
          <a:off x="472994" y="1556794"/>
          <a:ext cx="8264566" cy="4918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283"/>
                <a:gridCol w="4132283"/>
              </a:tblGrid>
              <a:tr h="5836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내용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비고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95514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안전조회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T.B.M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06:50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~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작업의 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소음관련 작업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07:00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부터 실시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아침조회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전 관리감독자 및 근로자 참석독려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!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실시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TBM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실시 후 투입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신규채용자 교육이수 및 기초안전보건교육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이수증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확인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배치 전 검진 및 특수검진 철저히 이행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특수형태 근로종사자 교육 철저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휴대전화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 및 단체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카톡방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사용 및 활성화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관리철저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비상연락망 가동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자율안전컨설팅 실시 후 전 근로자 및 관리감독자 교육실시</a:t>
                      </a:r>
                    </a:p>
                    <a:p>
                      <a:pPr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주기적으로 연락방법을 가동하여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작업장 간 연락이 용이하도록 할 것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교육장 및 현장사무실에 비상연락망 부착관리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밴드에 등재된 부적합 사항 즉시 조치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실행력 강화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호각 및 메가폰 등을 사용하여 비상 시 주변을 환기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지정장소로 이동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비상사태훈련 시나리오에 따른 대피 숙지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온열질환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예방을 위한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쿨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스카프 지급완료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필요 시 무전기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신호수 직종에 호각 분출 및 관리철저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신호수 직무에 관한 전문적인 교육을 지속적으로 주지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661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체계의 현장 정착으로 각 협력업체의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관리감독자 및 현장소장의 위험요소에 대한 개선조치 이행 철저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위험성평가 개선조치 이행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점검표를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주 단위로 체크하여 실시 운영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시 위험등급에 관해 위험요소 및 안전대책 전파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전파 및 내용 공유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참여 및 개선조치 등록 이행 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0428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개월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회 노사협의체 및 노사합동점검실시 회의결과 기록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보존 게시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도급인 간 무선연락을 실시하여 작업공정의 조정 및 회의 시 결정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내용전파 및 산업재해 예방 건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 구성원 공유 및 숙지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위험등급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차등관리하여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고위험등급의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경우 즉시 개선조치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작업변경 시 내용변경에 따른 교육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신규자 교육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및 정기교육 시 당 현장 사고사례 및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공종별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타사 사고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사례를 전파하여 근로자 안전의식 제고 독려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업체별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뇌심혈관질환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고위험근로자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목록화 및 건강상태 수시 확인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69110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5064" y="1448780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124" y="5913276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 </a:t>
            </a:r>
            <a:endParaRPr lang="ko-KR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700808"/>
            <a:ext cx="8125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우수근로자 포상을 활성화 하여 당 현장의 하나의 문화로 정착시켜 전 근로자의 안전의식고취를 위한 자발적인 안전보건관리를 형성하는 분위기 조성이 필요</a:t>
            </a:r>
            <a:r>
              <a:rPr lang="en-US" altLang="ko-KR" sz="1600" dirty="0" smtClean="0"/>
              <a:t>.</a:t>
            </a:r>
          </a:p>
          <a:p>
            <a:endParaRPr lang="en-US" altLang="ko-KR" dirty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장종민 소장님</a:t>
            </a:r>
            <a:r>
              <a:rPr lang="en-US" altLang="ko-KR" dirty="0" smtClean="0"/>
              <a:t>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04969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39489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628800"/>
            <a:ext cx="8568952" cy="522920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215516" y="76246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비상대피로</a:t>
            </a:r>
            <a:endParaRPr lang="ko-KR" altLang="en-US" sz="2800" b="1" dirty="0"/>
          </a:p>
        </p:txBody>
      </p:sp>
      <p:pic>
        <p:nvPicPr>
          <p:cNvPr id="13" name="그림 12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45224"/>
            <a:ext cx="612068" cy="9071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4" name="직선 화살표 연결선 13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343480" y="3551386"/>
            <a:ext cx="2164624" cy="45677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3995936" y="386104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1187624" y="4008160"/>
            <a:ext cx="2196244" cy="1144086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아래쪽 화살표 21"/>
          <p:cNvSpPr/>
          <p:nvPr/>
        </p:nvSpPr>
        <p:spPr>
          <a:xfrm rot="20039088">
            <a:off x="1386302" y="5236588"/>
            <a:ext cx="192746" cy="66170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1693364" y="5824686"/>
            <a:ext cx="1006428" cy="862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85184" y="5668224"/>
            <a:ext cx="3663508" cy="2388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85184" y="4460792"/>
            <a:ext cx="2218964" cy="79579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343481" y="4581128"/>
            <a:ext cx="238409" cy="81947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99792" y="6207146"/>
            <a:ext cx="990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FF00"/>
                </a:solidFill>
              </a:rPr>
              <a:t>G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ate1</a:t>
            </a:r>
            <a:endParaRPr lang="ko-KR" altLang="en-US" sz="2000" b="1" dirty="0">
              <a:solidFill>
                <a:srgbClr val="FFFF00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5516938" y="3308177"/>
            <a:ext cx="298337" cy="3165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FFFF00"/>
                </a:solidFill>
              </a:rPr>
              <a:t>1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3474453" y="4305227"/>
            <a:ext cx="287972" cy="2749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FF00"/>
                </a:solidFill>
              </a:rPr>
              <a:t>2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5938909" y="4219458"/>
            <a:ext cx="326522" cy="2886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FFFF00"/>
                </a:solidFill>
              </a:rPr>
              <a:t>3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353109" y="5479584"/>
            <a:ext cx="325773" cy="33617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FF00"/>
                </a:solidFill>
              </a:rPr>
              <a:t>4</a:t>
            </a:r>
            <a:endParaRPr lang="ko-KR" altLang="en-US" dirty="0">
              <a:solidFill>
                <a:srgbClr val="FFFF00"/>
              </a:solidFill>
            </a:endParaRP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3148486" y="3605775"/>
            <a:ext cx="39853" cy="471297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타원 46"/>
          <p:cNvSpPr/>
          <p:nvPr/>
        </p:nvSpPr>
        <p:spPr>
          <a:xfrm>
            <a:off x="3023891" y="3308177"/>
            <a:ext cx="249189" cy="25644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FF00"/>
                </a:solidFill>
              </a:rPr>
              <a:t>5</a:t>
            </a:r>
            <a:endParaRPr lang="ko-KR" altLang="en-US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40" y="2030656"/>
            <a:ext cx="8352928" cy="4674707"/>
          </a:xfrm>
          <a:prstGeom prst="rect">
            <a:avLst/>
          </a:prstGeom>
        </p:spPr>
      </p:pic>
      <p:pic>
        <p:nvPicPr>
          <p:cNvPr id="23" name="그림 22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72" y="6071777"/>
            <a:ext cx="303804" cy="450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5" name="직선 화살표 연결선 24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22790" y="6054120"/>
            <a:ext cx="3663508" cy="2388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809224" y="5305688"/>
            <a:ext cx="3647482" cy="79999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856639" y="4858688"/>
            <a:ext cx="3449055" cy="100452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3685184" y="4580203"/>
            <a:ext cx="171455" cy="10880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227504" y="5762392"/>
            <a:ext cx="618763" cy="35283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3291633" y="3811944"/>
            <a:ext cx="2225305" cy="556065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6169394" y="3777375"/>
            <a:ext cx="1179298" cy="99807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453669" y="4630405"/>
            <a:ext cx="513643" cy="133625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964172" y="4628567"/>
            <a:ext cx="263797" cy="99055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21601" y="5654480"/>
            <a:ext cx="1474469" cy="43815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1973581" y="351623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105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3462685" y="3644099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549856" y="4316548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103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686869" y="426120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6594911" y="3797578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6307073" y="5555041"/>
            <a:ext cx="2191251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노유자시설</a:t>
            </a:r>
            <a:r>
              <a:rPr lang="ko-KR" altLang="en-US" sz="1100" dirty="0" smtClean="0">
                <a:solidFill>
                  <a:schemeClr val="tx1"/>
                </a:solidFill>
              </a:rPr>
              <a:t> 및 근린생활시설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869301" y="5479584"/>
            <a:ext cx="847450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301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4105395" y="4628567"/>
            <a:ext cx="847450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</a:t>
            </a:r>
            <a:r>
              <a:rPr lang="en-US" altLang="ko-KR" sz="1400" dirty="0" smtClean="0">
                <a:solidFill>
                  <a:schemeClr val="tx1"/>
                </a:solidFill>
              </a:rPr>
              <a:t>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5707881" y="4422058"/>
            <a:ext cx="847450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302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22" y="1981787"/>
            <a:ext cx="8356246" cy="4723576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6382580" y="5254935"/>
            <a:ext cx="2191251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노유자시설</a:t>
            </a:r>
            <a:r>
              <a:rPr lang="ko-KR" altLang="en-US" sz="1100" dirty="0" smtClean="0">
                <a:solidFill>
                  <a:schemeClr val="tx1"/>
                </a:solidFill>
              </a:rPr>
              <a:t> 및 근린생활시설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 rot="20817655">
            <a:off x="7299741" y="3755293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2" name="직사각형 51"/>
          <p:cNvSpPr/>
          <p:nvPr/>
        </p:nvSpPr>
        <p:spPr>
          <a:xfrm rot="20785086">
            <a:off x="4400303" y="452055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 rot="21239924">
            <a:off x="994151" y="4686377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103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 rot="20747157">
            <a:off x="3705050" y="3829350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4" name="직사각형 63"/>
          <p:cNvSpPr/>
          <p:nvPr/>
        </p:nvSpPr>
        <p:spPr>
          <a:xfrm rot="20558899">
            <a:off x="2125981" y="366863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105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5" name="그림 64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80" y="5827316"/>
            <a:ext cx="482816" cy="715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6" name="직선 화살표 연결선 65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990811" y="5942926"/>
            <a:ext cx="3663508" cy="2388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593163" y="3896845"/>
            <a:ext cx="1713910" cy="15323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437466" y="4910548"/>
            <a:ext cx="3231553" cy="1099737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직선 화살표 연결선 68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028303" y="5198076"/>
            <a:ext cx="140954" cy="6570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직선 화살표 연결선 69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40054" y="5360949"/>
            <a:ext cx="1239431" cy="60188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78378" y="6233919"/>
            <a:ext cx="209335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FFFF00"/>
                </a:solidFill>
              </a:rPr>
              <a:t>각 동 지하</a:t>
            </a:r>
            <a:r>
              <a:rPr lang="en-US" altLang="ko-KR" sz="1400" b="1" dirty="0" smtClean="0">
                <a:solidFill>
                  <a:srgbClr val="FFFF00"/>
                </a:solidFill>
              </a:rPr>
              <a:t>3</a:t>
            </a:r>
            <a:r>
              <a:rPr lang="ko-KR" altLang="en-US" sz="1400" b="1" dirty="0" smtClean="0">
                <a:solidFill>
                  <a:srgbClr val="FFFF00"/>
                </a:solidFill>
              </a:rPr>
              <a:t>층으로 이동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25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57571" y="1520696"/>
            <a:ext cx="8568952" cy="5037812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692696"/>
            <a:ext cx="7704856" cy="64807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ko-KR" altLang="en-US" sz="3200" b="1" dirty="0">
                <a:solidFill>
                  <a:schemeClr val="bg1"/>
                </a:solidFill>
              </a:rPr>
              <a:t>노사협의체 실시 </a:t>
            </a:r>
            <a:r>
              <a:rPr lang="en-US" altLang="ko-KR" sz="3200" b="1" dirty="0">
                <a:solidFill>
                  <a:schemeClr val="bg1"/>
                </a:solidFill>
              </a:rPr>
              <a:t>(2021.04.27)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475200"/>
            <a:ext cx="9144000" cy="828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06580" y="60617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현황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85524" y="1704803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    [</a:t>
            </a:r>
            <a:r>
              <a:rPr lang="ko-KR" altLang="en-US" b="1" dirty="0" smtClean="0"/>
              <a:t>전회 차 노사협의체 사진대지</a:t>
            </a:r>
            <a:r>
              <a:rPr lang="en-US" altLang="ko-KR" b="1" dirty="0" smtClean="0"/>
              <a:t>]           [</a:t>
            </a:r>
            <a:r>
              <a:rPr lang="ko-KR" altLang="en-US" b="1" dirty="0" smtClean="0">
                <a:solidFill>
                  <a:srgbClr val="FF0000"/>
                </a:solidFill>
              </a:rPr>
              <a:t>법 제</a:t>
            </a:r>
            <a:r>
              <a:rPr lang="en-US" altLang="ko-KR" b="1" dirty="0" smtClean="0">
                <a:solidFill>
                  <a:srgbClr val="FF0000"/>
                </a:solidFill>
              </a:rPr>
              <a:t>75</a:t>
            </a:r>
            <a:r>
              <a:rPr lang="ko-KR" altLang="en-US" b="1" dirty="0" smtClean="0">
                <a:solidFill>
                  <a:srgbClr val="FF0000"/>
                </a:solidFill>
              </a:rPr>
              <a:t>조 노사협의체의 구성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2108329"/>
            <a:ext cx="3852428" cy="41289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23" y="2074136"/>
            <a:ext cx="4075033" cy="41631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4" y="4383405"/>
            <a:ext cx="1836204" cy="149386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48" y="2351616"/>
            <a:ext cx="1830520" cy="140141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378" y="2345515"/>
            <a:ext cx="1817613" cy="140752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03" y="4396066"/>
            <a:ext cx="1831366" cy="148120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480" y="4441423"/>
            <a:ext cx="1855511" cy="13946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563" y="2115791"/>
            <a:ext cx="3852428" cy="41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65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57250"/>
            <a:ext cx="8455916" cy="5201258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33781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323106" y="529250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노사협의체 </a:t>
            </a:r>
            <a:r>
              <a:rPr lang="ko-KR" altLang="en-US" sz="2400" b="1" dirty="0" smtClean="0"/>
              <a:t>사진대지 </a:t>
            </a:r>
            <a:endParaRPr lang="ko-KR" altLang="en-US" sz="2400" b="1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xmlns="" id="{113CC722-4221-4E55-8D84-37E064EA3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56496"/>
              </p:ext>
            </p:extLst>
          </p:nvPr>
        </p:nvGraphicFramePr>
        <p:xfrm>
          <a:off x="4664767" y="4143325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심의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의결사항 동의여부</a:t>
                      </a: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B17A040D-27D9-4D86-844B-65BE2FAAE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840209"/>
              </p:ext>
            </p:extLst>
          </p:nvPr>
        </p:nvGraphicFramePr>
        <p:xfrm>
          <a:off x="4653955" y="1604266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xmlns="" id="{9E58A3F3-EC46-4F35-87E9-6909D0B2A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09780"/>
              </p:ext>
            </p:extLst>
          </p:nvPr>
        </p:nvGraphicFramePr>
        <p:xfrm>
          <a:off x="717473" y="161169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노사협의체 회의 전경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xmlns="" id="{84EF2259-5F6F-4103-A14D-E1F59D35E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038393"/>
              </p:ext>
            </p:extLst>
          </p:nvPr>
        </p:nvGraphicFramePr>
        <p:xfrm>
          <a:off x="717473" y="412265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</a:t>
                      </a:r>
                      <a:endParaRPr kumimoji="0" lang="ko-KR" altLang="en-US" sz="105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9" y="1880828"/>
            <a:ext cx="3497819" cy="158996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074" y="4410486"/>
            <a:ext cx="3472330" cy="161080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074" y="1861852"/>
            <a:ext cx="3472330" cy="16089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78" y="4410486"/>
            <a:ext cx="3497819" cy="15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28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23528" y="1448780"/>
            <a:ext cx="8568952" cy="5076564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b="1"/>
              <a:t>사협의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0" y="32184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15516" y="493680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내용 전파 및 게시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467544" y="1602925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[</a:t>
            </a:r>
            <a:r>
              <a:rPr lang="ko-KR" altLang="en-US" b="1" dirty="0" smtClean="0"/>
              <a:t>전회 차 </a:t>
            </a:r>
            <a:r>
              <a:rPr lang="ko-KR" altLang="en-US" b="1" dirty="0"/>
              <a:t>노사협의체 </a:t>
            </a:r>
            <a:r>
              <a:rPr lang="ko-KR" altLang="en-US" b="1" dirty="0" err="1"/>
              <a:t>심의</a:t>
            </a:r>
            <a:r>
              <a:rPr lang="ko-KR" altLang="en-US" dirty="0" err="1"/>
              <a:t>ㆍ</a:t>
            </a:r>
            <a:r>
              <a:rPr lang="ko-KR" altLang="en-US" b="1" dirty="0" err="1"/>
              <a:t>의결사항</a:t>
            </a:r>
            <a:r>
              <a:rPr lang="ko-KR" altLang="en-US" b="1" dirty="0"/>
              <a:t> </a:t>
            </a:r>
            <a:r>
              <a:rPr lang="ko-KR" altLang="en-US" b="1" dirty="0" smtClean="0"/>
              <a:t>게시 및 전파 현황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103" y="5550395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현장 안전보건게시판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93207" y="5550394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안전보건교육장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63" y="2126402"/>
            <a:ext cx="3525679" cy="31834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126402"/>
            <a:ext cx="3388204" cy="31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981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48688"/>
            <a:ext cx="8568952" cy="510982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339403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221094" y="620688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진행순서</a:t>
            </a:r>
            <a:endParaRPr lang="ko-KR" altLang="en-US" sz="2400" b="1" dirty="0"/>
          </a:p>
        </p:txBody>
      </p:sp>
      <p:grpSp>
        <p:nvGrpSpPr>
          <p:cNvPr id="24" name="그룹 14"/>
          <p:cNvGrpSpPr/>
          <p:nvPr/>
        </p:nvGrpSpPr>
        <p:grpSpPr>
          <a:xfrm>
            <a:off x="827584" y="2490104"/>
            <a:ext cx="7596844" cy="584775"/>
            <a:chOff x="899592" y="1674252"/>
            <a:chExt cx="4586304" cy="584775"/>
          </a:xfrm>
        </p:grpSpPr>
        <p:sp>
          <p:nvSpPr>
            <p:cNvPr id="25" name="Rectangle 2"/>
            <p:cNvSpPr>
              <a:spLocks noChangeArrowheads="1"/>
            </p:cNvSpPr>
            <p:nvPr/>
          </p:nvSpPr>
          <p:spPr>
            <a:xfrm>
              <a:off x="899592" y="1792014"/>
              <a:ext cx="293059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1</a:t>
              </a:r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1254492" y="1799661"/>
              <a:ext cx="37708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ko-KR" altLang="en-US" sz="2000" b="1" dirty="0" smtClean="0">
                  <a:latin typeface="맑은 고딕"/>
                  <a:ea typeface="맑은 고딕"/>
                </a:rPr>
                <a:t>노사 협의체 구성 및 전회 차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 </a:t>
              </a:r>
              <a:endParaRPr lang="ko-KR" altLang="en-US" sz="2000" b="1" dirty="0">
                <a:latin typeface="맑은 고딕"/>
                <a:ea typeface="맑은 고딕"/>
              </a:endParaRPr>
            </a:p>
          </p:txBody>
        </p:sp>
        <p:sp>
          <p:nvSpPr>
            <p:cNvPr id="27" name="직사각형 33"/>
            <p:cNvSpPr/>
            <p:nvPr/>
          </p:nvSpPr>
          <p:spPr>
            <a:xfrm>
              <a:off x="5301165" y="1674252"/>
              <a:ext cx="184731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266700" indent="-266700" defTabSz="306388" eaLnBrk="0" hangingPunct="0">
                <a:lnSpc>
                  <a:spcPct val="200000"/>
                </a:lnSpc>
                <a:spcBef>
                  <a:spcPct val="20000"/>
                </a:spcBef>
                <a:defRPr lang="ko-KR"/>
              </a:pPr>
              <a:endParaRPr lang="en-US" altLang="ko-KR" sz="1600" b="1" dirty="0">
                <a:latin typeface="나눔고딕 ExtraBold"/>
                <a:ea typeface="나눔고딕 ExtraBold"/>
              </a:endParaRPr>
            </a:p>
          </p:txBody>
        </p:sp>
      </p:grpSp>
      <p:grpSp>
        <p:nvGrpSpPr>
          <p:cNvPr id="28" name="그룹 15"/>
          <p:cNvGrpSpPr/>
          <p:nvPr/>
        </p:nvGrpSpPr>
        <p:grpSpPr>
          <a:xfrm>
            <a:off x="827584" y="3285071"/>
            <a:ext cx="5534842" cy="400110"/>
            <a:chOff x="899592" y="2576222"/>
            <a:chExt cx="5534841" cy="400110"/>
          </a:xfrm>
        </p:grpSpPr>
        <p:sp>
          <p:nvSpPr>
            <p:cNvPr id="29" name="Rectangle 4"/>
            <p:cNvSpPr>
              <a:spLocks noChangeArrowheads="1"/>
            </p:cNvSpPr>
            <p:nvPr/>
          </p:nvSpPr>
          <p:spPr>
            <a:xfrm>
              <a:off x="899592" y="2601652"/>
              <a:ext cx="447587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2</a:t>
              </a:r>
            </a:p>
          </p:txBody>
        </p:sp>
        <p:sp>
          <p:nvSpPr>
            <p:cNvPr id="30" name="직사각형 30"/>
            <p:cNvSpPr/>
            <p:nvPr/>
          </p:nvSpPr>
          <p:spPr>
            <a:xfrm>
              <a:off x="1530335" y="2576222"/>
              <a:ext cx="4904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en-US" altLang="ko-KR" sz="2000" b="1" dirty="0" smtClean="0">
                  <a:latin typeface="맑은 고딕"/>
                  <a:ea typeface="맑은 고딕"/>
                </a:rPr>
                <a:t>2024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년 </a:t>
              </a:r>
              <a:r>
                <a:rPr lang="en-US" altLang="ko-KR" sz="2000" b="1" dirty="0" smtClean="0">
                  <a:latin typeface="맑은 고딕"/>
                  <a:ea typeface="맑은 고딕"/>
                </a:rPr>
                <a:t>06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월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/>
                <a:t> </a:t>
              </a:r>
              <a:r>
                <a:rPr lang="en-US" altLang="ko-KR" sz="2000" b="1" dirty="0" smtClean="0">
                  <a:solidFill>
                    <a:srgbClr val="FF0000"/>
                  </a:solidFill>
                  <a:latin typeface="맑은 고딕"/>
                  <a:ea typeface="맑은 고딕"/>
                </a:rPr>
                <a:t>Feed-back</a:t>
              </a:r>
              <a:endParaRPr lang="ko-KR" altLang="en-US" sz="2000" b="1" dirty="0">
                <a:solidFill>
                  <a:srgbClr val="FF0000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31" name="Rectangle 4"/>
          <p:cNvSpPr>
            <a:spLocks noChangeArrowheads="1"/>
          </p:cNvSpPr>
          <p:nvPr/>
        </p:nvSpPr>
        <p:spPr>
          <a:xfrm>
            <a:off x="827585" y="4000593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34" name="직사각형 24"/>
          <p:cNvSpPr/>
          <p:nvPr/>
        </p:nvSpPr>
        <p:spPr>
          <a:xfrm>
            <a:off x="1458326" y="3982850"/>
            <a:ext cx="3567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en-US" altLang="ko-KR" sz="2000" b="1" dirty="0" smtClean="0">
                <a:latin typeface="맑은 고딕"/>
                <a:ea typeface="맑은 고딕"/>
              </a:rPr>
              <a:t>2024</a:t>
            </a:r>
            <a:r>
              <a:rPr lang="ko-KR" altLang="en-US" sz="2000" b="1" dirty="0" smtClean="0">
                <a:latin typeface="맑은 고딕"/>
                <a:ea typeface="맑은 고딕"/>
              </a:rPr>
              <a:t>년 </a:t>
            </a:r>
            <a:r>
              <a:rPr lang="en-US" altLang="ko-KR" sz="2000" b="1" dirty="0" smtClean="0">
                <a:latin typeface="맑은 고딕"/>
                <a:ea typeface="맑은 고딕"/>
              </a:rPr>
              <a:t>08</a:t>
            </a:r>
            <a:r>
              <a:rPr lang="ko-KR" altLang="en-US" sz="2000" b="1" dirty="0" smtClean="0">
                <a:latin typeface="맑은 고딕"/>
                <a:ea typeface="맑은 고딕"/>
              </a:rPr>
              <a:t>월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/>
              <a:t>심의</a:t>
            </a:r>
            <a:r>
              <a:rPr lang="ko-KR" altLang="en-US" sz="2000" dirty="0" err="1"/>
              <a:t>ㆍ</a:t>
            </a:r>
            <a:r>
              <a:rPr lang="ko-KR" altLang="en-US" sz="2000" b="1" dirty="0" err="1"/>
              <a:t>의결사항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3C2998F-DDB1-D882-C5D9-50C79A82FCBC}"/>
              </a:ext>
            </a:extLst>
          </p:cNvPr>
          <p:cNvSpPr>
            <a:spLocks noChangeArrowheads="1"/>
          </p:cNvSpPr>
          <p:nvPr/>
        </p:nvSpPr>
        <p:spPr>
          <a:xfrm>
            <a:off x="827585" y="4678879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4</a:t>
            </a:r>
          </a:p>
        </p:txBody>
      </p:sp>
      <p:sp>
        <p:nvSpPr>
          <p:cNvPr id="4" name="직사각형 24">
            <a:extLst>
              <a:ext uri="{FF2B5EF4-FFF2-40B4-BE49-F238E27FC236}">
                <a16:creationId xmlns="" xmlns:a16="http://schemas.microsoft.com/office/drawing/2014/main" id="{A76A21FF-5487-835D-47AC-FA41201447D8}"/>
              </a:ext>
            </a:extLst>
          </p:cNvPr>
          <p:cNvSpPr/>
          <p:nvPr/>
        </p:nvSpPr>
        <p:spPr>
          <a:xfrm>
            <a:off x="1458326" y="4661136"/>
            <a:ext cx="3275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ko-KR" altLang="en-US" sz="2000" b="1" dirty="0" smtClean="0">
                <a:latin typeface="맑은 고딕"/>
                <a:ea typeface="맑은 고딕"/>
              </a:rPr>
              <a:t>협의사항 결과 및 건의사항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(06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758792"/>
              </p:ext>
            </p:extLst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54189"/>
              </p:ext>
            </p:extLst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15868"/>
              </p:ext>
            </p:extLst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949303"/>
              </p:ext>
            </p:extLst>
          </p:nvPr>
        </p:nvGraphicFramePr>
        <p:xfrm>
          <a:off x="445738" y="3368749"/>
          <a:ext cx="373097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신성메가텍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류재석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조한주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박군철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628103"/>
              </p:ext>
            </p:extLst>
          </p:nvPr>
        </p:nvGraphicFramePr>
        <p:xfrm>
          <a:off x="4971536" y="3337621"/>
          <a:ext cx="3730971" cy="2632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조희찬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정해수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김종규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0735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07952"/>
            <a:ext cx="8568952" cy="5150555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 b="1"/>
              <a:t>[</a:t>
            </a:r>
            <a:r>
              <a:rPr lang="ko-KR" altLang="en-US" b="1"/>
              <a:t>전회 차 노사협의체 사진대지</a:t>
            </a:r>
            <a:r>
              <a:rPr lang="en-US" altLang="ko-KR" b="1"/>
              <a:t>]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404245"/>
            <a:ext cx="9144000" cy="754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719572" y="6025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</a:t>
            </a:r>
            <a:r>
              <a:rPr lang="ko-KR" altLang="en-US" sz="2400" b="1" dirty="0" err="1"/>
              <a:t>심의</a:t>
            </a:r>
            <a:r>
              <a:rPr lang="ko-KR" altLang="en-US" sz="2400" dirty="0" err="1"/>
              <a:t>ㆍ</a:t>
            </a:r>
            <a:r>
              <a:rPr lang="ko-KR" altLang="en-US" sz="2400" b="1" dirty="0" err="1"/>
              <a:t>의결사항</a:t>
            </a:r>
            <a:r>
              <a:rPr lang="ko-KR" altLang="en-US" sz="2400" b="1" dirty="0"/>
              <a:t> 및 </a:t>
            </a:r>
            <a:r>
              <a:rPr lang="ko-KR" altLang="en-US" sz="2400" b="1" dirty="0" smtClean="0"/>
              <a:t>협의사항</a:t>
            </a:r>
            <a:endParaRPr lang="ko-KR" altLang="en-US" sz="2400" b="1" dirty="0"/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42770" y="438041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52" y="2456892"/>
            <a:ext cx="8199845" cy="3348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852" y="1700808"/>
            <a:ext cx="610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[</a:t>
            </a:r>
            <a:r>
              <a:rPr lang="ko-KR" altLang="en-US" b="1" dirty="0" smtClean="0">
                <a:solidFill>
                  <a:srgbClr val="FF0000"/>
                </a:solidFill>
              </a:rPr>
              <a:t>산업안전보건법령상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심의</a:t>
            </a:r>
            <a:r>
              <a:rPr lang="ko-KR" altLang="en-US" dirty="0" err="1" smtClean="0"/>
              <a:t>ㆍ</a:t>
            </a:r>
            <a:r>
              <a:rPr lang="ko-KR" altLang="en-US" b="1" dirty="0" err="1" smtClean="0"/>
              <a:t>의결사항</a:t>
            </a:r>
            <a:r>
              <a:rPr lang="ko-KR" altLang="en-US" b="1" dirty="0" smtClean="0"/>
              <a:t> 및 협의사항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9858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3285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0" cap="none" spc="0" normalizeH="0" baseline="0" noProof="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전회 차 </a:t>
            </a:r>
            <a:r>
              <a:rPr kumimoji="0" lang="ko-KR" altLang="en-US" sz="5400" b="1" i="0" u="none" strike="noStrike" kern="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이행사항</a:t>
            </a:r>
            <a:endParaRPr kumimoji="0" lang="en-US" altLang="ko-KR" sz="5400" b="1" i="0" u="none" strike="noStrike" kern="0" cap="none" spc="0" normalizeH="0" baseline="0" noProof="0" dirty="0">
              <a:ln w="18000">
                <a:solidFill>
                  <a:prstClr val="white"/>
                </a:solidFill>
                <a:prstDash val="solid"/>
                <a:miter lim="800000"/>
              </a:ln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507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전</a:t>
            </a:r>
            <a:r>
              <a:rPr lang="ko-KR" altLang="en-US" sz="2800" b="1" dirty="0" smtClean="0"/>
              <a:t>회 차 노사협의체 </a:t>
            </a:r>
            <a:r>
              <a:rPr lang="ko-KR" altLang="en-US" sz="28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="" xmlns:a16="http://schemas.microsoft.com/office/drawing/2014/main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91477"/>
              </p:ext>
            </p:extLst>
          </p:nvPr>
        </p:nvGraphicFramePr>
        <p:xfrm>
          <a:off x="611560" y="1349254"/>
          <a:ext cx="7979256" cy="167681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84832">
                  <a:extLst>
                    <a:ext uri="{9D8B030D-6E8A-4147-A177-3AD203B41FA5}">
                      <a16:colId xmlns="" xmlns:a16="http://schemas.microsoft.com/office/drawing/2014/main" val="3846474349"/>
                    </a:ext>
                  </a:extLst>
                </a:gridCol>
                <a:gridCol w="2261160">
                  <a:extLst>
                    <a:ext uri="{9D8B030D-6E8A-4147-A177-3AD203B41FA5}">
                      <a16:colId xmlns="" xmlns:a16="http://schemas.microsoft.com/office/drawing/2014/main" val="1782384917"/>
                    </a:ext>
                  </a:extLst>
                </a:gridCol>
                <a:gridCol w="2933292">
                  <a:extLst>
                    <a:ext uri="{9D8B030D-6E8A-4147-A177-3AD203B41FA5}">
                      <a16:colId xmlns="" xmlns:a16="http://schemas.microsoft.com/office/drawing/2014/main" val="327424528"/>
                    </a:ext>
                  </a:extLst>
                </a:gridCol>
                <a:gridCol w="1326965">
                  <a:extLst>
                    <a:ext uri="{9D8B030D-6E8A-4147-A177-3AD203B41FA5}">
                      <a16:colId xmlns="" xmlns:a16="http://schemas.microsoft.com/office/drawing/2014/main" val="1323634598"/>
                    </a:ext>
                  </a:extLst>
                </a:gridCol>
                <a:gridCol w="873007">
                  <a:extLst>
                    <a:ext uri="{9D8B030D-6E8A-4147-A177-3AD203B41FA5}">
                      <a16:colId xmlns="" xmlns:a16="http://schemas.microsoft.com/office/drawing/2014/main" val="2132172757"/>
                    </a:ext>
                  </a:extLst>
                </a:gridCol>
              </a:tblGrid>
              <a:tr h="32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71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자율안전컨설팅 근로자 정기안전교육실시의 건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찬성</a:t>
                      </a:r>
                      <a:r>
                        <a:rPr lang="en-US" altLang="ko-KR" sz="1000" b="1" dirty="0" smtClean="0"/>
                        <a:t>:</a:t>
                      </a:r>
                      <a:r>
                        <a:rPr lang="en-US" altLang="ko-KR" sz="1000" b="1" dirty="0" smtClean="0"/>
                        <a:t>14</a:t>
                      </a:r>
                      <a:r>
                        <a:rPr lang="ko-KR" altLang="en-US" sz="1000" b="1" dirty="0" smtClean="0"/>
                        <a:t>명 </a:t>
                      </a:r>
                      <a:r>
                        <a:rPr lang="ko-KR" altLang="en-US" sz="1000" b="1" dirty="0" smtClean="0"/>
                        <a:t>반대</a:t>
                      </a:r>
                      <a:r>
                        <a:rPr lang="en-US" altLang="ko-KR" sz="1000" b="1" dirty="0" smtClean="0"/>
                        <a:t>: 0 </a:t>
                      </a:r>
                      <a:r>
                        <a:rPr lang="ko-KR" altLang="en-US" sz="1000" b="1" dirty="0" smtClean="0"/>
                        <a:t>명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7036190"/>
                  </a:ext>
                </a:extLst>
              </a:tr>
              <a:tr h="9386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50" b="1" baseline="0" dirty="0" smtClean="0">
                          <a:solidFill>
                            <a:srgbClr val="FF0000"/>
                          </a:solidFill>
                        </a:rPr>
                        <a:t>                      </a:t>
                      </a:r>
                      <a:r>
                        <a:rPr lang="ko-KR" altLang="en-US" sz="1050" b="1" baseline="0" dirty="0" smtClean="0">
                          <a:solidFill>
                            <a:schemeClr val="tx1"/>
                          </a:solidFill>
                        </a:rPr>
                        <a:t>현행동일</a:t>
                      </a:r>
                      <a:endParaRPr lang="en-US" altLang="ko-KR" sz="105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찬성</a:t>
                      </a:r>
                      <a:r>
                        <a:rPr lang="en-US" altLang="ko-KR" sz="1000" b="1" dirty="0" smtClean="0"/>
                        <a:t>:</a:t>
                      </a:r>
                      <a:r>
                        <a:rPr lang="en-US" altLang="ko-KR" sz="1000" b="1" dirty="0" smtClean="0"/>
                        <a:t>14</a:t>
                      </a:r>
                      <a:r>
                        <a:rPr lang="ko-KR" altLang="en-US" sz="1000" b="1" dirty="0" smtClean="0"/>
                        <a:t>명 </a:t>
                      </a:r>
                      <a:r>
                        <a:rPr lang="ko-KR" altLang="en-US" sz="1000" b="1" dirty="0" smtClean="0"/>
                        <a:t>반대</a:t>
                      </a:r>
                      <a:r>
                        <a:rPr lang="en-US" altLang="ko-KR" sz="1000" b="1" dirty="0" smtClean="0"/>
                        <a:t>: 0 </a:t>
                      </a:r>
                      <a:r>
                        <a:rPr lang="ko-KR" altLang="en-US" sz="1000" b="1" dirty="0" smtClean="0"/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97674"/>
              </p:ext>
            </p:extLst>
          </p:nvPr>
        </p:nvGraphicFramePr>
        <p:xfrm>
          <a:off x="611560" y="3062392"/>
          <a:ext cx="7979256" cy="359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2268252"/>
                <a:gridCol w="2938696"/>
                <a:gridCol w="1332148"/>
                <a:gridCol w="864096"/>
              </a:tblGrid>
              <a:tr h="65464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       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현행동일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b="1" dirty="0" smtClean="0"/>
                        <a:t>16</a:t>
                      </a:r>
                      <a:r>
                        <a:rPr lang="ko-KR" altLang="en-US" sz="1000" b="1" dirty="0" smtClean="0"/>
                        <a:t>명 찬성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명 찬성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493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baseline="0" dirty="0" err="1" smtClean="0">
                          <a:solidFill>
                            <a:srgbClr val="FF0000"/>
                          </a:solidFill>
                        </a:rPr>
                        <a:t>온열질환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예방을 위한 전 근로자 </a:t>
                      </a:r>
                      <a:r>
                        <a:rPr lang="ko-KR" altLang="en-US" sz="1000" b="1" baseline="0" dirty="0" err="1" smtClean="0">
                          <a:solidFill>
                            <a:srgbClr val="FF0000"/>
                          </a:solidFill>
                        </a:rPr>
                        <a:t>쿨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스카프 지급의 건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                       현행동일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91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                       현행동일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02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endParaRPr lang="en-US" altLang="ko-KR" sz="1000" b="1" dirty="0" smtClean="0"/>
                    </a:p>
                    <a:p>
                      <a:pPr algn="just" latinLnBrk="1"/>
                      <a:r>
                        <a:rPr lang="en-US" altLang="ko-KR" sz="1000" b="1" dirty="0" smtClean="0"/>
                        <a:t>                      </a:t>
                      </a:r>
                      <a:r>
                        <a:rPr lang="en-US" altLang="ko-KR" sz="1000" b="1" dirty="0" smtClean="0"/>
                        <a:t> </a:t>
                      </a:r>
                      <a:r>
                        <a:rPr lang="en-US" altLang="ko-KR" sz="1000" b="1" baseline="0" dirty="0" smtClean="0"/>
                        <a:t> </a:t>
                      </a:r>
                      <a:r>
                        <a:rPr lang="ko-KR" altLang="en-US" sz="1000" b="1" dirty="0" smtClean="0"/>
                        <a:t>현행동일</a:t>
                      </a:r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just" latinLnBrk="1">
                        <a:buNone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현행동일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/>
                    </a:p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0431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15138"/>
            <a:ext cx="9144000" cy="54590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48780"/>
            <a:ext cx="8568952" cy="504056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0178"/>
            <a:ext cx="9144000" cy="620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전</a:t>
            </a:r>
            <a:r>
              <a:rPr lang="ko-KR" altLang="en-US" sz="2800" b="1" dirty="0" smtClean="0"/>
              <a:t>회 차 협의사항 </a:t>
            </a:r>
            <a:endParaRPr lang="ko-KR" altLang="en-US" sz="28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71580" y="600045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25441"/>
              </p:ext>
            </p:extLst>
          </p:nvPr>
        </p:nvGraphicFramePr>
        <p:xfrm>
          <a:off x="472994" y="1556794"/>
          <a:ext cx="8264566" cy="4816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283"/>
                <a:gridCol w="4132283"/>
              </a:tblGrid>
              <a:tr h="5836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내용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비고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8204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안전조회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T.B.M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06:50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~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작업의 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소음관련 작업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07:00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부터 실시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협력업체 참여 아침조회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실시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TBM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실시 후 투입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신규채용자 교육이수 및 기초안전보건교육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이수증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확인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배치 전 검진 및 특수검진 철저히 이행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특수형태 근로종사자 교육 철저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휴대전화 사용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밴드 및 단체 </a:t>
                      </a:r>
                      <a:r>
                        <a:rPr lang="ko-KR" altLang="en-US" sz="1000" b="1" dirty="0" err="1" smtClean="0"/>
                        <a:t>카톡방</a:t>
                      </a:r>
                      <a:r>
                        <a:rPr lang="ko-KR" altLang="en-US" sz="1000" b="1" dirty="0" smtClean="0"/>
                        <a:t> 사용 및 활성화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비상연락망 가동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err="1" smtClean="0"/>
                        <a:t>자율안전건설팅</a:t>
                      </a:r>
                      <a:r>
                        <a:rPr lang="ko-KR" altLang="en-US" sz="1000" b="1" dirty="0" smtClean="0"/>
                        <a:t> 실시 후 전 근로자 및 관리감독자 교육실시</a:t>
                      </a:r>
                    </a:p>
                    <a:p>
                      <a:pPr latinLnBrk="1"/>
                      <a:endParaRPr lang="ko-KR" altLang="en-US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주기적으로 연락방법을 가동하여</a:t>
                      </a:r>
                      <a:r>
                        <a:rPr lang="en-US" altLang="ko-KR" sz="1000" b="1" baseline="0" dirty="0" smtClean="0"/>
                        <a:t> </a:t>
                      </a:r>
                      <a:r>
                        <a:rPr lang="ko-KR" altLang="en-US" sz="1000" b="1" dirty="0" smtClean="0"/>
                        <a:t>작업장 간 연락이 용이하도록 할 것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교육장 및 현장사무실에 비상연락망 부착관리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밴드에 등재된 부적합 사항 즉시 조치 </a:t>
                      </a:r>
                      <a:r>
                        <a:rPr lang="en-US" altLang="ko-KR" sz="1000" b="1" dirty="0" smtClean="0"/>
                        <a:t>(</a:t>
                      </a:r>
                      <a:r>
                        <a:rPr lang="ko-KR" altLang="en-US" sz="1000" b="1" dirty="0" err="1" smtClean="0"/>
                        <a:t>현장통</a:t>
                      </a:r>
                      <a:r>
                        <a:rPr lang="ko-KR" altLang="en-US" sz="1000" b="1" dirty="0" smtClean="0"/>
                        <a:t> 실행력 강화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호각 및 메가폰 등을 사용하여 비상 시 주변을 환기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지정장소로 이동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비상사태훈련 시나리오에 따른 대피 숙지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err="1" smtClean="0"/>
                        <a:t>온열질환</a:t>
                      </a:r>
                      <a:r>
                        <a:rPr lang="ko-KR" altLang="en-US" sz="1000" b="1" dirty="0" smtClean="0"/>
                        <a:t> 관련 전 근로자 </a:t>
                      </a:r>
                      <a:r>
                        <a:rPr lang="ko-KR" altLang="en-US" sz="1000" b="1" dirty="0" err="1" smtClean="0"/>
                        <a:t>쿨</a:t>
                      </a:r>
                      <a:r>
                        <a:rPr lang="ko-KR" altLang="en-US" sz="1000" b="1" dirty="0" smtClean="0"/>
                        <a:t> 스카프 구매 및 지급의 건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필요 시 무전기 사용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신호수 직종에 호각 분출 및 관리철저</a:t>
                      </a:r>
                      <a:endParaRPr lang="en-US" altLang="ko-KR" sz="1000" b="1" dirty="0" smtClean="0"/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661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체계의 현장 정착으로 각 협력업체의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관리감독자 및 현장소장의 위험요소에 대한 개선조치 이행 철저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위험성평가 개선조치 이행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점검표를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주 단위로 체크하여 실시 운영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시 위험등급에 관해 위험요소 및 안전대책 전파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전파 및 내용 공유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참여 및 개선조치 등록 이행 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0428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-2</a:t>
                      </a:r>
                      <a:r>
                        <a:rPr lang="ko-KR" altLang="en-US" sz="1000" b="1" dirty="0" smtClean="0"/>
                        <a:t>개월 </a:t>
                      </a:r>
                      <a:r>
                        <a:rPr lang="en-US" altLang="ko-KR" sz="1000" b="1" dirty="0" smtClean="0"/>
                        <a:t>1</a:t>
                      </a:r>
                      <a:r>
                        <a:rPr lang="ko-KR" altLang="en-US" sz="1000" b="1" dirty="0" smtClean="0"/>
                        <a:t>회 노사협의체 및 노사합동점검실시 회의결과 기록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보존 게시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사업주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도급인 간 무선연락을 실시하여 작업공정의 조정 및 회의 시 결정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동종업종 사고사례 내용전파 및 산업재해 예방 건</a:t>
                      </a:r>
                      <a:endParaRPr lang="en-US" altLang="ko-KR" sz="1000" b="1" dirty="0" smtClean="0"/>
                    </a:p>
                    <a:p>
                      <a:pPr latinLnBrk="1"/>
                      <a:endParaRPr lang="ko-KR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전 구성원 공유 및 숙지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위험등급 </a:t>
                      </a:r>
                      <a:r>
                        <a:rPr lang="ko-KR" altLang="en-US" sz="1000" b="1" dirty="0" err="1" smtClean="0"/>
                        <a:t>차등관리하여</a:t>
                      </a:r>
                      <a:r>
                        <a:rPr lang="ko-KR" altLang="en-US" sz="1000" b="1" dirty="0" smtClean="0"/>
                        <a:t> </a:t>
                      </a:r>
                      <a:r>
                        <a:rPr lang="ko-KR" altLang="en-US" sz="1000" b="1" dirty="0" err="1" smtClean="0"/>
                        <a:t>고위험등급의</a:t>
                      </a:r>
                      <a:r>
                        <a:rPr lang="ko-KR" altLang="en-US" sz="1000" b="1" dirty="0" smtClean="0"/>
                        <a:t> 경우 즉시 개선조치 실시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작업변경 시 내용변경에 따른 교육 철저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신규자 교육</a:t>
                      </a:r>
                      <a:r>
                        <a:rPr lang="ko-KR" altLang="en-US" sz="1000" b="1" baseline="0" dirty="0" smtClean="0"/>
                        <a:t> 및 정기교육 시 당 현장 사고사례 및 </a:t>
                      </a:r>
                      <a:r>
                        <a:rPr lang="ko-KR" altLang="en-US" sz="1000" b="1" baseline="0" dirty="0" err="1" smtClean="0"/>
                        <a:t>공종별</a:t>
                      </a:r>
                      <a:r>
                        <a:rPr lang="ko-KR" altLang="en-US" sz="1000" b="1" baseline="0" dirty="0" smtClean="0"/>
                        <a:t> 타사 사고</a:t>
                      </a:r>
                      <a:endParaRPr lang="en-US" altLang="ko-KR" sz="1000" b="1" baseline="0" dirty="0" smtClean="0"/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사례를 전파하여 근로자 안전의식 제고 독려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업체별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뇌심혈관질환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고위험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근로자 목록화 및 건강상태 수시 확인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3370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[2019-교육홍보-76]산업안전보건법 전부개정법률 개정안내(요약형)_교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25317</TotalTime>
  <Words>1502</Words>
  <Application>Microsoft Office PowerPoint</Application>
  <PresentationFormat>화면 슬라이드 쇼(4:3)</PresentationFormat>
  <Paragraphs>392</Paragraphs>
  <Slides>20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HY견고딕</vt:lpstr>
      <vt:lpstr>나눔고딕 ExtraBold</vt:lpstr>
      <vt:lpstr>맑은 고딕</vt:lpstr>
      <vt:lpstr>Arial</vt:lpstr>
      <vt:lpstr>[2019-교육홍보-76]산업안전보건법 전부개정법률 개정안내(요약형)_교안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dong</cp:lastModifiedBy>
  <cp:revision>2306</cp:revision>
  <cp:lastPrinted>2024-01-30T01:59:35Z</cp:lastPrinted>
  <dcterms:created xsi:type="dcterms:W3CDTF">2017-03-16T08:21:30Z</dcterms:created>
  <dcterms:modified xsi:type="dcterms:W3CDTF">2024-08-15T06:32:56Z</dcterms:modified>
</cp:coreProperties>
</file>