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60" r:id="rId3"/>
    <p:sldId id="261" r:id="rId4"/>
    <p:sldId id="257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58" r:id="rId25"/>
    <p:sldId id="26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514"/>
    <a:srgbClr val="1185D1"/>
    <a:srgbClr val="F1AA6E"/>
    <a:srgbClr val="E45602"/>
    <a:srgbClr val="139130"/>
    <a:srgbClr val="F7EBCE"/>
    <a:srgbClr val="FBE5B6"/>
    <a:srgbClr val="FAD286"/>
    <a:srgbClr val="F6CCA5"/>
    <a:srgbClr val="BEBD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0" autoAdjust="0"/>
    <p:restoredTop sz="99512" autoAdjust="0"/>
  </p:normalViewPr>
  <p:slideViewPr>
    <p:cSldViewPr snapToGrid="0" snapToObjects="1">
      <p:cViewPr varScale="1">
        <p:scale>
          <a:sx n="78" d="100"/>
          <a:sy n="78" d="100"/>
        </p:scale>
        <p:origin x="1853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-3404" y="-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19AF1-1B8C-49B9-93E0-64C2615CFBBE}" type="datetimeFigureOut">
              <a:rPr lang="ko-KR" altLang="en-US" smtClean="0"/>
              <a:t>2024-09-25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376EB-A26B-42AA-BBD1-C17FA86174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0941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D7D3-A464-DB4F-84A1-5239E48D8AE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91C2-7D59-4C49-8DE5-E2A55CA87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25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D7D3-A464-DB4F-84A1-5239E48D8AE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91C2-7D59-4C49-8DE5-E2A55CA87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1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D7D3-A464-DB4F-84A1-5239E48D8AE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91C2-7D59-4C49-8DE5-E2A55CA87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6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D7D3-A464-DB4F-84A1-5239E48D8AE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91C2-7D59-4C49-8DE5-E2A55CA87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76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D7D3-A464-DB4F-84A1-5239E48D8AE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91C2-7D59-4C49-8DE5-E2A55CA87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1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D7D3-A464-DB4F-84A1-5239E48D8AE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91C2-7D59-4C49-8DE5-E2A55CA87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27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D7D3-A464-DB4F-84A1-5239E48D8AE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91C2-7D59-4C49-8DE5-E2A55CA87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4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D7D3-A464-DB4F-84A1-5239E48D8AE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91C2-7D59-4C49-8DE5-E2A55CA87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09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D7D3-A464-DB4F-84A1-5239E48D8AE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91C2-7D59-4C49-8DE5-E2A55CA87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24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D7D3-A464-DB4F-84A1-5239E48D8AE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91C2-7D59-4C49-8DE5-E2A55CA87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0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6D7D3-A464-DB4F-84A1-5239E48D8AE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091C2-7D59-4C49-8DE5-E2A55CA87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0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6D7D3-A464-DB4F-84A1-5239E48D8AE1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091C2-7D59-4C49-8DE5-E2A55CA87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9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6342" y="1737452"/>
            <a:ext cx="63415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ko-KR" altLang="en-US" sz="4500" b="1" spc="-300" dirty="0">
                <a:solidFill>
                  <a:schemeClr val="bg1"/>
                </a:solidFill>
                <a:latin typeface="+mn-ea"/>
              </a:rPr>
              <a:t>주요 재해</a:t>
            </a:r>
          </a:p>
          <a:p>
            <a:pPr marL="0" lvl="1"/>
            <a:r>
              <a:rPr lang="ko-KR" altLang="en-US" sz="4500" b="1" spc="-300" dirty="0">
                <a:solidFill>
                  <a:schemeClr val="bg1"/>
                </a:solidFill>
                <a:latin typeface="+mn-ea"/>
              </a:rPr>
              <a:t>다발 공종에서의</a:t>
            </a:r>
          </a:p>
          <a:p>
            <a:pPr marL="0" lvl="1"/>
            <a:r>
              <a:rPr lang="ko-KR" altLang="en-US" sz="4500" b="1" spc="-300" dirty="0">
                <a:solidFill>
                  <a:schemeClr val="bg1"/>
                </a:solidFill>
                <a:latin typeface="+mn-ea"/>
              </a:rPr>
              <a:t>재해사례와</a:t>
            </a:r>
          </a:p>
          <a:p>
            <a:pPr marL="0" lvl="1"/>
            <a:r>
              <a:rPr lang="ko-KR" altLang="en-US" sz="4500" b="1" spc="-300" dirty="0">
                <a:solidFill>
                  <a:schemeClr val="bg1"/>
                </a:solidFill>
                <a:latin typeface="+mn-ea"/>
              </a:rPr>
              <a:t>안전대책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12360" y="6366730"/>
            <a:ext cx="1248153" cy="205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ko-KR" sz="1100" b="1" baseline="30000" dirty="0" err="1"/>
              <a:t>www.kosha.or.kr</a:t>
            </a:r>
            <a:endParaRPr lang="en-US" altLang="ko-KR" sz="1100" b="1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423350" y="1323972"/>
            <a:ext cx="6200932" cy="320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ko-KR" altLang="en-US" spc="-50" dirty="0">
                <a:solidFill>
                  <a:schemeClr val="bg1"/>
                </a:solidFill>
                <a:latin typeface="+mn-ea"/>
              </a:rPr>
              <a:t>안전보건나침반</a:t>
            </a:r>
            <a:r>
              <a:rPr lang="en-US" altLang="ko-KR" spc="-50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pc="-50" dirty="0">
                <a:solidFill>
                  <a:schemeClr val="bg1"/>
                </a:solidFill>
                <a:latin typeface="+mn-ea"/>
              </a:rPr>
              <a:t>건설</a:t>
            </a:r>
            <a:r>
              <a:rPr lang="en-US" altLang="ko-KR" spc="-50" dirty="0">
                <a:solidFill>
                  <a:schemeClr val="bg1"/>
                </a:solidFill>
                <a:latin typeface="+mn-ea"/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7531"/>
          <a:stretch/>
        </p:blipFill>
        <p:spPr>
          <a:xfrm>
            <a:off x="3436056" y="544689"/>
            <a:ext cx="5957360" cy="6341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777" y="798544"/>
            <a:ext cx="1143000" cy="1143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07" y="6170004"/>
            <a:ext cx="990600" cy="330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B1029A-A393-3F04-EA89-D9E7CFECD2F0}"/>
              </a:ext>
            </a:extLst>
          </p:cNvPr>
          <p:cNvSpPr txBox="1"/>
          <p:nvPr/>
        </p:nvSpPr>
        <p:spPr>
          <a:xfrm>
            <a:off x="1983925" y="5941622"/>
            <a:ext cx="1439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aseline="30000" dirty="0"/>
              <a:t>2024</a:t>
            </a:r>
            <a:r>
              <a:rPr lang="en-US" altLang="ko-KR" sz="4800" baseline="30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5170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비계 등 가설구조물 공사의 사망재해는 전체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8%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비계 등 가설구조물공사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떨어짐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무너짐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sp>
        <p:nvSpPr>
          <p:cNvPr id="11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12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5423" y="1704587"/>
            <a:ext cx="6473309" cy="131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ko-KR" altLang="en-US" sz="1300" b="1" spc="-50" dirty="0">
                <a:latin typeface="+mn-ea"/>
              </a:rPr>
              <a:t>비계 등 가설구조물 작업 중 떨어짐 및 무너짐에 의한 사망재해는 </a:t>
            </a:r>
            <a:endParaRPr lang="en-US" altLang="ko-KR" sz="1300" b="1" spc="-50" dirty="0">
              <a:latin typeface="+mn-ea"/>
            </a:endParaRP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❶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작업 발판 설치불량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, 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❷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작업발판 단부 안전난간 미설치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, 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❸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벽이음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, 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아웃트리거 등 무너짐 방지 조치 미흡</a:t>
            </a:r>
            <a:r>
              <a:rPr lang="ko-KR" altLang="en-US" sz="1300" b="1" spc="-50" dirty="0">
                <a:latin typeface="+mn-ea"/>
              </a:rPr>
              <a:t>으로</a:t>
            </a:r>
            <a:r>
              <a:rPr lang="en-US" altLang="ko-KR" sz="1300" b="1" spc="-50" dirty="0">
                <a:latin typeface="+mn-ea"/>
              </a:rPr>
              <a:t> </a:t>
            </a:r>
            <a:r>
              <a:rPr lang="ko-KR" altLang="en-US" sz="1300" b="1" spc="-50" dirty="0">
                <a:latin typeface="+mn-ea"/>
              </a:rPr>
              <a:t>인해 주로 발생합니다</a:t>
            </a:r>
            <a:r>
              <a:rPr lang="en-US" altLang="ko-KR" sz="1300" b="1" spc="-50" dirty="0">
                <a:latin typeface="+mn-ea"/>
              </a:rPr>
              <a:t>.</a:t>
            </a:r>
            <a:endParaRPr lang="ko-KR" altLang="en-US" sz="1300" b="1" spc="-50" dirty="0"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5423" y="3304558"/>
            <a:ext cx="6473309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❶</a:t>
            </a:r>
            <a:r>
              <a:rPr lang="en-US" altLang="ko-KR" sz="1300" b="1" spc="-50" dirty="0">
                <a:latin typeface="+mn-ea"/>
              </a:rPr>
              <a:t>	</a:t>
            </a:r>
            <a:r>
              <a:rPr lang="ko-KR" altLang="en-US" sz="1300" b="1" spc="-50" dirty="0">
                <a:latin typeface="+mn-ea"/>
              </a:rPr>
              <a:t>비계에는 이동 및 작업 중 떨어질 위험이 높으므로 작업 발판을 밀실히 설치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❷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	</a:t>
            </a:r>
            <a:r>
              <a:rPr lang="ko-KR" altLang="en-US" sz="1300" b="1" spc="-50" dirty="0">
                <a:latin typeface="+mn-ea"/>
              </a:rPr>
              <a:t>발판 단부에는 떨어짐 방지용 안전난간을 설치하고 근로자는 안전대를 걸고 작업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❸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	</a:t>
            </a:r>
            <a:r>
              <a:rPr lang="ko-KR" altLang="en-US" sz="1300" b="1" spc="-50" dirty="0">
                <a:latin typeface="+mn-ea"/>
              </a:rPr>
              <a:t>비계</a:t>
            </a:r>
            <a:r>
              <a:rPr lang="en-US" altLang="ko-KR" sz="1300" b="1" spc="-50" dirty="0">
                <a:latin typeface="+mn-ea"/>
              </a:rPr>
              <a:t>, </a:t>
            </a:r>
            <a:r>
              <a:rPr lang="ko-KR" altLang="en-US" sz="1300" b="1" spc="-50" dirty="0">
                <a:latin typeface="+mn-ea"/>
              </a:rPr>
              <a:t>이동식비계 등 가설구조물은 무너질 위험이 있으므로 전용철물로 벽이음</a:t>
            </a:r>
            <a:r>
              <a:rPr lang="en-US" altLang="ko-KR" sz="1300" b="1" spc="-50" dirty="0">
                <a:latin typeface="+mn-ea"/>
              </a:rPr>
              <a:t>(</a:t>
            </a:r>
            <a:r>
              <a:rPr lang="ko-KR" altLang="en-US" sz="1300" b="1" spc="-50" dirty="0">
                <a:latin typeface="+mn-ea"/>
              </a:rPr>
              <a:t>아웃트리거</a:t>
            </a:r>
            <a:r>
              <a:rPr lang="en-US" altLang="ko-KR" sz="1300" b="1" spc="-50" dirty="0">
                <a:latin typeface="+mn-ea"/>
              </a:rPr>
              <a:t>)</a:t>
            </a:r>
            <a:r>
              <a:rPr lang="ko-KR" altLang="en-US" sz="1300" b="1" spc="-50" dirty="0">
                <a:latin typeface="+mn-ea"/>
              </a:rPr>
              <a:t>을 기준에 따라 견고히 설치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endParaRPr lang="ko-KR" altLang="en-US" sz="1300" spc="-50" dirty="0">
              <a:latin typeface="+mn-ea"/>
            </a:endParaRPr>
          </a:p>
        </p:txBody>
      </p:sp>
      <p:pic>
        <p:nvPicPr>
          <p:cNvPr id="15" name="Picture 2" descr="C:\Users\john\Desktop\수정\사례버튼_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1" y="1795019"/>
            <a:ext cx="595313" cy="8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ohn\Desktop\수정\사례버튼_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1" y="3384942"/>
            <a:ext cx="595313" cy="8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18" name="TextBox 17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09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6007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722888" y="2124000"/>
            <a:ext cx="3600000" cy="3600000"/>
          </a:xfrm>
          <a:prstGeom prst="roundRect">
            <a:avLst>
              <a:gd name="adj" fmla="val 4616"/>
            </a:avLst>
          </a:prstGeom>
          <a:blipFill rotWithShape="1">
            <a:blip r:embed="rId3"/>
            <a:stretch>
              <a:fillRect/>
            </a:stretch>
          </a:blipFill>
          <a:ln w="381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8748" y="2124000"/>
            <a:ext cx="3600000" cy="3600000"/>
          </a:xfrm>
          <a:prstGeom prst="roundRect">
            <a:avLst>
              <a:gd name="adj" fmla="val 4616"/>
            </a:avLst>
          </a:prstGeom>
          <a:blipFill rotWithShape="1">
            <a:blip r:embed="rId4"/>
            <a:stretch>
              <a:fillRect/>
            </a:stretch>
          </a:blipFill>
          <a:ln w="381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비계 등 가설구조물 공사의 사망재해는 전체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8%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비계 등 가설구조물공사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떨어짐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무너짐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475" y="1675264"/>
            <a:ext cx="4530657" cy="313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외부 쌍줄비계 작업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50332" y="2350402"/>
            <a:ext cx="1062851" cy="1472821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자재가 떨어질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이동통로 위에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자재적재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금지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안전모 착용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상부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작업시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하부는 통행 금지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>
            <a:off x="1381758" y="3823223"/>
            <a:ext cx="858395" cy="472330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240153" y="2184345"/>
            <a:ext cx="2062550" cy="839167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비계가 무너질 위험</a:t>
            </a: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발판 위에 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400kg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이하로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적재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기둥 설치간격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(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세로 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: 1.5m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이내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가로 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: 1.8m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이내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)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준수</a:t>
            </a:r>
          </a:p>
        </p:txBody>
      </p:sp>
      <p:cxnSp>
        <p:nvCxnSpPr>
          <p:cNvPr id="17" name="Straight Arrow Connector 16"/>
          <p:cNvCxnSpPr>
            <a:stCxn id="28" idx="0"/>
          </p:cNvCxnSpPr>
          <p:nvPr/>
        </p:nvCxnSpPr>
        <p:spPr>
          <a:xfrm flipV="1">
            <a:off x="5523591" y="3720585"/>
            <a:ext cx="786566" cy="947277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4791684" y="2219178"/>
            <a:ext cx="1135852" cy="981284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상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·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하 이동 중 </a:t>
            </a:r>
            <a:br>
              <a:rPr lang="en-US" altLang="ko-KR" sz="1100" spc="-100" dirty="0">
                <a:solidFill>
                  <a:prstClr val="black"/>
                </a:solidFill>
                <a:latin typeface="맑은 고딕"/>
              </a:rPr>
            </a:b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떨어짐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승강 사다리 설치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안전대 착용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020576" y="2208068"/>
            <a:ext cx="1220182" cy="828511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상부 작업 중 떨어짐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안전난간 설치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안전대 착용</a:t>
            </a:r>
          </a:p>
        </p:txBody>
      </p:sp>
      <p:cxnSp>
        <p:nvCxnSpPr>
          <p:cNvPr id="21" name="Straight Arrow Connector 20"/>
          <p:cNvCxnSpPr>
            <a:stCxn id="19" idx="2"/>
          </p:cNvCxnSpPr>
          <p:nvPr/>
        </p:nvCxnSpPr>
        <p:spPr>
          <a:xfrm flipH="1">
            <a:off x="6921895" y="3036579"/>
            <a:ext cx="708772" cy="512540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9" idx="2"/>
          </p:cNvCxnSpPr>
          <p:nvPr/>
        </p:nvCxnSpPr>
        <p:spPr>
          <a:xfrm flipH="1">
            <a:off x="7083300" y="5151844"/>
            <a:ext cx="515280" cy="434488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858220" y="4815844"/>
            <a:ext cx="1579128" cy="818778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이동 시 떨어짐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안전난간 설치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승강계단 설치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안전대 착용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발판 고정 설치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787932" y="4667862"/>
            <a:ext cx="1471317" cy="981284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상부 작업 시 재료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, </a:t>
            </a:r>
            <a:br>
              <a:rPr lang="en-US" altLang="ko-KR" sz="1100" spc="-100" dirty="0">
                <a:solidFill>
                  <a:prstClr val="black"/>
                </a:solidFill>
                <a:latin typeface="맑은 고딕"/>
              </a:rPr>
            </a:b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공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·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도구 떨어질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재료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공구 등은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달기로프 및 포대를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사용하여 상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·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하 이동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874272" y="4150171"/>
            <a:ext cx="1448616" cy="1001673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상부 작업 시 </a:t>
            </a:r>
            <a:br>
              <a:rPr lang="en-US" altLang="ko-KR" sz="1100" spc="-100" dirty="0">
                <a:solidFill>
                  <a:prstClr val="black"/>
                </a:solidFill>
                <a:latin typeface="맑은 고딕"/>
              </a:rPr>
            </a:b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비계가 움직일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 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아웃트리거 설치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바퀴에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구름방지장치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(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스토퍼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)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부착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36615" y="1675264"/>
            <a:ext cx="4530657" cy="313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이동식 비계 작업</a:t>
            </a:r>
          </a:p>
        </p:txBody>
      </p:sp>
      <p:cxnSp>
        <p:nvCxnSpPr>
          <p:cNvPr id="36" name="Straight Arrow Connector 35"/>
          <p:cNvCxnSpPr>
            <a:stCxn id="27" idx="3"/>
          </p:cNvCxnSpPr>
          <p:nvPr/>
        </p:nvCxnSpPr>
        <p:spPr>
          <a:xfrm flipV="1">
            <a:off x="2437348" y="4890824"/>
            <a:ext cx="406460" cy="334409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128021" y="3023512"/>
            <a:ext cx="0" cy="344846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8" idx="3"/>
          </p:cNvCxnSpPr>
          <p:nvPr/>
        </p:nvCxnSpPr>
        <p:spPr>
          <a:xfrm>
            <a:off x="5927536" y="2709820"/>
            <a:ext cx="663427" cy="1281891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25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30" name="TextBox 29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10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5482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철골구조물 설치공사의 사망재해는 전체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6%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철골조립공사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떨어짐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맞음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sp>
        <p:nvSpPr>
          <p:cNvPr id="11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12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5423" y="1704587"/>
            <a:ext cx="6473309" cy="131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ko-KR" altLang="en-US" sz="1300" b="1" spc="-50" dirty="0">
                <a:latin typeface="+mn-ea"/>
              </a:rPr>
              <a:t>철골구조물</a:t>
            </a:r>
            <a:r>
              <a:rPr lang="en-US" altLang="ko-KR" sz="1300" b="1" spc="-50" dirty="0">
                <a:latin typeface="+mn-ea"/>
              </a:rPr>
              <a:t>, </a:t>
            </a:r>
            <a:r>
              <a:rPr lang="ko-KR" altLang="en-US" sz="1300" b="1" spc="-50" dirty="0">
                <a:latin typeface="+mn-ea"/>
              </a:rPr>
              <a:t>흙막이 가시설 등 철골 설치작업 중 떨어짐 및 맞음에 의한 사망재해는</a:t>
            </a:r>
            <a:endParaRPr lang="en-US" altLang="ko-KR" sz="1300" b="1" spc="-50" dirty="0">
              <a:latin typeface="+mn-ea"/>
            </a:endParaRP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❶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떨어짐방지망 미설치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, 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❷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근로자 안전대 미착용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, 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❸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인양 방법 불량</a:t>
            </a:r>
            <a:r>
              <a:rPr lang="ko-KR" altLang="en-US" sz="1300" b="1" spc="-50" dirty="0">
                <a:latin typeface="+mn-ea"/>
              </a:rPr>
              <a:t>으로 인해 주로</a:t>
            </a:r>
            <a:r>
              <a:rPr lang="en-US" altLang="ko-KR" sz="1300" b="1" spc="-50" dirty="0">
                <a:latin typeface="+mn-ea"/>
              </a:rPr>
              <a:t> </a:t>
            </a:r>
            <a:r>
              <a:rPr lang="ko-KR" altLang="en-US" sz="1300" b="1" spc="-50" dirty="0">
                <a:latin typeface="+mn-ea"/>
              </a:rPr>
              <a:t>발생합니다</a:t>
            </a:r>
            <a:r>
              <a:rPr lang="en-US" altLang="ko-KR" sz="1300" b="1" spc="-50" dirty="0">
                <a:latin typeface="+mn-ea"/>
              </a:rPr>
              <a:t>.</a:t>
            </a:r>
            <a:endParaRPr lang="ko-KR" altLang="en-US" sz="1300" b="1" spc="-50" dirty="0"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5423" y="3304558"/>
            <a:ext cx="6473309" cy="19159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❶</a:t>
            </a:r>
            <a:r>
              <a:rPr lang="en-US" altLang="ko-KR" sz="1300" b="1" spc="-50" dirty="0">
                <a:latin typeface="+mn-ea"/>
              </a:rPr>
              <a:t>	</a:t>
            </a:r>
            <a:r>
              <a:rPr lang="ko-KR" altLang="en-US" sz="1300" b="1" spc="-50" dirty="0">
                <a:latin typeface="+mn-ea"/>
              </a:rPr>
              <a:t>눈으로 봐도 가장 위험한 건설작업이 바로 철골 작업이므로 작업장 하부에는 </a:t>
            </a:r>
            <a:br>
              <a:rPr lang="ko-KR" altLang="en-US" sz="1300" b="1" spc="-50" dirty="0">
                <a:latin typeface="+mn-ea"/>
              </a:rPr>
            </a:br>
            <a:r>
              <a:rPr lang="ko-KR" altLang="en-US" sz="1300" b="1" spc="-50" dirty="0">
                <a:latin typeface="+mn-ea"/>
              </a:rPr>
              <a:t>떨어짐 방지용 안전방망을 설치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❷	</a:t>
            </a:r>
            <a:r>
              <a:rPr lang="ko-KR" altLang="en-US" sz="1300" b="1" spc="-50" dirty="0">
                <a:latin typeface="+mn-ea"/>
              </a:rPr>
              <a:t>철골 위에서 이동 및 작업 시에는 반드시 안전대를 걸고 이동 및 작업 실시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❸	</a:t>
            </a:r>
            <a:r>
              <a:rPr lang="en-US" altLang="ko-KR" sz="1300" b="1" spc="-50" dirty="0">
                <a:latin typeface="+mn-ea"/>
              </a:rPr>
              <a:t>H-Beam </a:t>
            </a:r>
            <a:r>
              <a:rPr lang="ko-KR" altLang="en-US" sz="1300" b="1" spc="-50" dirty="0">
                <a:latin typeface="+mn-ea"/>
              </a:rPr>
              <a:t>등 철골자재를 양중 할 때에는 사전에 줄걸이 방법</a:t>
            </a:r>
            <a:r>
              <a:rPr lang="en-US" altLang="ko-KR" sz="1300" b="1" spc="-50" dirty="0">
                <a:latin typeface="+mn-ea"/>
              </a:rPr>
              <a:t>, </a:t>
            </a:r>
            <a:r>
              <a:rPr lang="ko-KR" altLang="en-US" sz="1300" b="1" spc="-50" dirty="0">
                <a:latin typeface="+mn-ea"/>
              </a:rPr>
              <a:t>체결상태 확인 등 안전성을 확보하여야 하며</a:t>
            </a:r>
            <a:r>
              <a:rPr lang="en-US" altLang="ko-KR" sz="1300" b="1" spc="-50" dirty="0">
                <a:latin typeface="+mn-ea"/>
              </a:rPr>
              <a:t>, </a:t>
            </a:r>
            <a:r>
              <a:rPr lang="ko-KR" altLang="en-US" sz="1300" b="1" spc="-50" dirty="0">
                <a:latin typeface="+mn-ea"/>
              </a:rPr>
              <a:t>물체가 떨어질 위험구간에는 근로자 출입을 금지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endParaRPr lang="ko-KR" altLang="en-US" sz="1300" spc="-50" dirty="0">
              <a:latin typeface="+mn-ea"/>
            </a:endParaRPr>
          </a:p>
        </p:txBody>
      </p:sp>
      <p:pic>
        <p:nvPicPr>
          <p:cNvPr id="15" name="Picture 2" descr="C:\Users\john\Desktop\수정\사례버튼_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1" y="1795019"/>
            <a:ext cx="595313" cy="8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ohn\Desktop\수정\사례버튼_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1" y="3384942"/>
            <a:ext cx="595313" cy="8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18" name="TextBox 17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11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4698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722888" y="2124000"/>
            <a:ext cx="3600000" cy="3600000"/>
          </a:xfrm>
          <a:prstGeom prst="roundRect">
            <a:avLst>
              <a:gd name="adj" fmla="val 4616"/>
            </a:avLst>
          </a:prstGeom>
          <a:blipFill rotWithShape="1">
            <a:blip r:embed="rId3"/>
            <a:stretch>
              <a:fillRect/>
            </a:stretch>
          </a:blipFill>
          <a:ln w="381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8748" y="2124000"/>
            <a:ext cx="3600000" cy="3600000"/>
          </a:xfrm>
          <a:prstGeom prst="roundRect">
            <a:avLst>
              <a:gd name="adj" fmla="val 4616"/>
            </a:avLst>
          </a:prstGeom>
          <a:blipFill rotWithShape="1">
            <a:blip r:embed="rId4"/>
            <a:stretch>
              <a:fillRect/>
            </a:stretch>
          </a:blipFill>
          <a:ln w="381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2475" y="1675264"/>
            <a:ext cx="4530657" cy="313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철골 조립 작업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6384" y="2226152"/>
            <a:ext cx="1270723" cy="1154445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철골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(H-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빔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) 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인양작업 시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 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떨어질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안전한 와이어로프 사용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2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줄걸이 결속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하부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인원 통제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cxnSp>
        <p:nvCxnSpPr>
          <p:cNvPr id="14" name="Straight Arrow Connector 13"/>
          <p:cNvCxnSpPr>
            <a:stCxn id="15" idx="2"/>
          </p:cNvCxnSpPr>
          <p:nvPr/>
        </p:nvCxnSpPr>
        <p:spPr>
          <a:xfrm flipH="1">
            <a:off x="3003875" y="3070808"/>
            <a:ext cx="297942" cy="252462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334806" y="2231641"/>
            <a:ext cx="1934021" cy="839167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철골 상부작업 시 떨어질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수직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·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수평 안전대 걸이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시설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설치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안전대 착용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필요 시 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2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줄 안전대 착용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안전방망 설치</a:t>
            </a:r>
          </a:p>
        </p:txBody>
      </p:sp>
      <p:cxnSp>
        <p:nvCxnSpPr>
          <p:cNvPr id="17" name="Straight Arrow Connector 16"/>
          <p:cNvCxnSpPr>
            <a:stCxn id="28" idx="3"/>
          </p:cNvCxnSpPr>
          <p:nvPr/>
        </p:nvCxnSpPr>
        <p:spPr>
          <a:xfrm flipV="1">
            <a:off x="7097629" y="5080147"/>
            <a:ext cx="522044" cy="154490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4807602" y="2238301"/>
            <a:ext cx="1398173" cy="1021244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H-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빔 위에서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 </a:t>
            </a:r>
            <a:br>
              <a:rPr lang="en-US" altLang="ko-KR" sz="1100" spc="-100" dirty="0">
                <a:solidFill>
                  <a:prstClr val="black"/>
                </a:solidFill>
                <a:latin typeface="맑은 고딕"/>
              </a:rPr>
            </a:b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이동작업 중 떨어짐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안전대 걸이시설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설치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안전대 걸고</a:t>
            </a: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이동 및 작업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301473" y="2231641"/>
            <a:ext cx="1973935" cy="839167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흙막이 버팀보 위에 적재된 </a:t>
            </a:r>
            <a:br>
              <a:rPr lang="en-US" altLang="ko-KR" sz="1100" spc="-100" dirty="0">
                <a:solidFill>
                  <a:prstClr val="black"/>
                </a:solidFill>
                <a:latin typeface="맑은 고딕"/>
              </a:rPr>
            </a:b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자재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·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공구 등 떨어질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버팀보 위 자재 적재금지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볼트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자루 등은 양중박스 사용</a:t>
            </a:r>
          </a:p>
        </p:txBody>
      </p:sp>
      <p:cxnSp>
        <p:nvCxnSpPr>
          <p:cNvPr id="23" name="Straight Arrow Connector 22"/>
          <p:cNvCxnSpPr>
            <a:stCxn id="24" idx="0"/>
          </p:cNvCxnSpPr>
          <p:nvPr/>
        </p:nvCxnSpPr>
        <p:spPr>
          <a:xfrm flipV="1">
            <a:off x="3338003" y="4354412"/>
            <a:ext cx="223869" cy="466799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846384" y="4483818"/>
            <a:ext cx="1354556" cy="1154445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기둥 철골 승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·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하강 시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 </a:t>
            </a:r>
            <a:br>
              <a:rPr lang="en-US" altLang="ko-KR" sz="1100" spc="-100" dirty="0">
                <a:solidFill>
                  <a:prstClr val="black"/>
                </a:solidFill>
                <a:latin typeface="맑은 고딕"/>
              </a:rPr>
            </a:b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떨어짐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수직 안전대 걸이시설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설치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안전대 걸고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상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·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하 이동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862819" y="4830576"/>
            <a:ext cx="2234810" cy="808122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용접작업 중 감전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용접기 자동전격방지기 부착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파손된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홀더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(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손잡이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)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사용금지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보안면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용접장갑 등 보호구 착용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36615" y="1675264"/>
            <a:ext cx="4530657" cy="313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흙막이 가시설 작업</a:t>
            </a:r>
          </a:p>
        </p:txBody>
      </p:sp>
      <p:cxnSp>
        <p:nvCxnSpPr>
          <p:cNvPr id="36" name="Straight Arrow Connector 35"/>
          <p:cNvCxnSpPr>
            <a:stCxn id="27" idx="0"/>
          </p:cNvCxnSpPr>
          <p:nvPr/>
        </p:nvCxnSpPr>
        <p:spPr>
          <a:xfrm flipH="1" flipV="1">
            <a:off x="1175294" y="3906765"/>
            <a:ext cx="348368" cy="577053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3" idx="2"/>
          </p:cNvCxnSpPr>
          <p:nvPr/>
        </p:nvCxnSpPr>
        <p:spPr>
          <a:xfrm>
            <a:off x="1481746" y="3380597"/>
            <a:ext cx="372763" cy="626282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2381689" y="4821211"/>
            <a:ext cx="1912627" cy="808122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자재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, 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공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·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도구 떨어질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철골 위에 방치 금지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볼트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·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자루 등은 전용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인양박스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사용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하부인원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통제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cxnSp>
        <p:nvCxnSpPr>
          <p:cNvPr id="33" name="Straight Arrow Connector 32"/>
          <p:cNvCxnSpPr>
            <a:stCxn id="18" idx="2"/>
          </p:cNvCxnSpPr>
          <p:nvPr/>
        </p:nvCxnSpPr>
        <p:spPr>
          <a:xfrm flipH="1">
            <a:off x="4937803" y="3259545"/>
            <a:ext cx="568886" cy="672903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9" idx="2"/>
          </p:cNvCxnSpPr>
          <p:nvPr/>
        </p:nvCxnSpPr>
        <p:spPr>
          <a:xfrm flipH="1">
            <a:off x="6906817" y="3070808"/>
            <a:ext cx="381624" cy="992221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철골구조물 설치공사의 사망재해는 전체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6%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철골조립공사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떨어짐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맞음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sp>
        <p:nvSpPr>
          <p:cNvPr id="25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26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30" name="TextBox 29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12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8776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조적</a:t>
            </a:r>
            <a:r>
              <a:rPr lang="en-US" altLang="ko-KR" sz="1000" spc="-50" dirty="0">
                <a:latin typeface="+mn-ea"/>
              </a:rPr>
              <a:t>, </a:t>
            </a:r>
            <a:r>
              <a:rPr lang="ko-KR" altLang="en-US" sz="1000" spc="-50" dirty="0">
                <a:latin typeface="+mn-ea"/>
              </a:rPr>
              <a:t>미장</a:t>
            </a:r>
            <a:r>
              <a:rPr lang="en-US" altLang="ko-KR" sz="1000" spc="-50" dirty="0">
                <a:latin typeface="+mn-ea"/>
              </a:rPr>
              <a:t>, </a:t>
            </a:r>
            <a:r>
              <a:rPr lang="ko-KR" altLang="en-US" sz="1000" spc="-50" dirty="0">
                <a:latin typeface="+mn-ea"/>
              </a:rPr>
              <a:t>방수공사의 사망재해는 전체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7%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조적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·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미장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·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방수공사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떨어짐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산소결핍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sp>
        <p:nvSpPr>
          <p:cNvPr id="11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12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5423" y="1704587"/>
            <a:ext cx="6473309" cy="131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ko-KR" altLang="en-US" sz="1300" b="1" spc="-50" dirty="0">
                <a:latin typeface="+mn-ea"/>
              </a:rPr>
              <a:t>조적</a:t>
            </a:r>
            <a:r>
              <a:rPr lang="en-US" altLang="ko-KR" sz="1300" b="1" spc="-50" dirty="0">
                <a:latin typeface="+mn-ea"/>
              </a:rPr>
              <a:t>, </a:t>
            </a:r>
            <a:r>
              <a:rPr lang="ko-KR" altLang="en-US" sz="1300" b="1" spc="-50" dirty="0">
                <a:latin typeface="+mn-ea"/>
              </a:rPr>
              <a:t>미장</a:t>
            </a:r>
            <a:r>
              <a:rPr lang="en-US" altLang="ko-KR" sz="1300" b="1" spc="-50" dirty="0">
                <a:latin typeface="+mn-ea"/>
              </a:rPr>
              <a:t>, </a:t>
            </a:r>
            <a:r>
              <a:rPr lang="ko-KR" altLang="en-US" sz="1300" b="1" spc="-50" dirty="0">
                <a:latin typeface="+mn-ea"/>
              </a:rPr>
              <a:t>방수작업 중 떨어짐 및 질식</a:t>
            </a:r>
            <a:r>
              <a:rPr lang="en-US" altLang="ko-KR" sz="1300" b="1" spc="-50" dirty="0">
                <a:latin typeface="+mn-ea"/>
              </a:rPr>
              <a:t>(</a:t>
            </a:r>
            <a:r>
              <a:rPr lang="ko-KR" altLang="en-US" sz="1300" b="1" spc="-50" dirty="0">
                <a:latin typeface="+mn-ea"/>
              </a:rPr>
              <a:t>산소결핍</a:t>
            </a:r>
            <a:r>
              <a:rPr lang="en-US" altLang="ko-KR" sz="1300" b="1" spc="-50" dirty="0">
                <a:latin typeface="+mn-ea"/>
              </a:rPr>
              <a:t>)</a:t>
            </a:r>
            <a:r>
              <a:rPr lang="ko-KR" altLang="en-US" sz="1300" b="1" spc="-50" dirty="0">
                <a:latin typeface="+mn-ea"/>
              </a:rPr>
              <a:t>에 의한 사망재해는 </a:t>
            </a:r>
            <a:endParaRPr lang="en-US" altLang="ko-KR" sz="1300" b="1" spc="-50" dirty="0">
              <a:latin typeface="+mn-ea"/>
            </a:endParaRP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❶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작업발판 설치불량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, 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❷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정리정돈 불량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, 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❸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밀폐공간 작업전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·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중 계속 환기 미실시</a:t>
            </a:r>
            <a:r>
              <a:rPr lang="ko-KR" altLang="en-US" sz="1300" b="1" spc="-50" dirty="0">
                <a:latin typeface="+mn-ea"/>
              </a:rPr>
              <a:t>로 인해 주로 발생합니다</a:t>
            </a:r>
            <a:r>
              <a:rPr lang="en-US" altLang="ko-KR" sz="1300" b="1" spc="-50" dirty="0">
                <a:latin typeface="+mn-ea"/>
              </a:rPr>
              <a:t>.</a:t>
            </a:r>
            <a:endParaRPr lang="ko-KR" altLang="en-US" sz="1300" b="1" spc="-50" dirty="0"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5423" y="3304558"/>
            <a:ext cx="6473309" cy="19159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❶</a:t>
            </a:r>
            <a:r>
              <a:rPr lang="en-US" altLang="ko-KR" sz="1300" b="1" spc="-50" dirty="0">
                <a:latin typeface="+mn-ea"/>
              </a:rPr>
              <a:t>	</a:t>
            </a:r>
            <a:r>
              <a:rPr lang="ko-KR" altLang="en-US" sz="1300" b="1" spc="-50" dirty="0">
                <a:latin typeface="+mn-ea"/>
              </a:rPr>
              <a:t>미장 및 조적작업을 위한 작업발판은 튼튼하게 설치하고 이동식 비계 및 말비계 </a:t>
            </a:r>
            <a:br>
              <a:rPr lang="en-US" altLang="ko-KR" sz="1300" b="1" spc="-50" dirty="0">
                <a:latin typeface="+mn-ea"/>
              </a:rPr>
            </a:br>
            <a:r>
              <a:rPr lang="ko-KR" altLang="en-US" sz="1300" b="1" spc="-50" dirty="0">
                <a:latin typeface="+mn-ea"/>
              </a:rPr>
              <a:t>설치 시 작업발판 폭은 </a:t>
            </a:r>
            <a:r>
              <a:rPr lang="en-US" altLang="ko-KR" sz="1300" b="1" spc="-50" dirty="0">
                <a:latin typeface="+mn-ea"/>
              </a:rPr>
              <a:t>40cm </a:t>
            </a:r>
            <a:r>
              <a:rPr lang="ko-KR" altLang="en-US" sz="1300" b="1" spc="-50" dirty="0">
                <a:latin typeface="+mn-ea"/>
              </a:rPr>
              <a:t>이상으로 확보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❷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	</a:t>
            </a:r>
            <a:r>
              <a:rPr lang="ko-KR" altLang="en-US" sz="1300" b="1" spc="-50" dirty="0">
                <a:latin typeface="+mn-ea"/>
              </a:rPr>
              <a:t>작업장 정리정돈 철저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❸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	</a:t>
            </a:r>
            <a:r>
              <a:rPr lang="ko-KR" altLang="en-US" sz="1300" b="1" spc="-50" dirty="0">
                <a:latin typeface="+mn-ea"/>
              </a:rPr>
              <a:t>밀폐공간에서 방수작업 시에는 환기설비를 설치하고 유해가스 농도를 수시로 체크하여 </a:t>
            </a:r>
            <a:br>
              <a:rPr lang="ko-KR" altLang="en-US" sz="1300" b="1" spc="-50" dirty="0">
                <a:latin typeface="+mn-ea"/>
              </a:rPr>
            </a:br>
            <a:r>
              <a:rPr lang="ko-KR" altLang="en-US" sz="1300" b="1" spc="-50" dirty="0">
                <a:latin typeface="+mn-ea"/>
              </a:rPr>
              <a:t>산소결핍 및 화재폭발 재해를 예방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endParaRPr lang="ko-KR" altLang="en-US" sz="1300" spc="-50" dirty="0">
              <a:latin typeface="+mn-ea"/>
            </a:endParaRPr>
          </a:p>
        </p:txBody>
      </p:sp>
      <p:pic>
        <p:nvPicPr>
          <p:cNvPr id="15" name="Picture 2" descr="C:\Users\john\Desktop\수정\사례버튼_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1" y="1795019"/>
            <a:ext cx="595313" cy="8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ohn\Desktop\수정\사례버튼_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1" y="3384942"/>
            <a:ext cx="595313" cy="8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18" name="TextBox 17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13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53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722888" y="2124000"/>
            <a:ext cx="3600000" cy="3600000"/>
          </a:xfrm>
          <a:prstGeom prst="roundRect">
            <a:avLst>
              <a:gd name="adj" fmla="val 4616"/>
            </a:avLst>
          </a:prstGeom>
          <a:blipFill rotWithShape="1">
            <a:blip r:embed="rId3"/>
            <a:stretch>
              <a:fillRect/>
            </a:stretch>
          </a:blipFill>
          <a:ln w="381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8748" y="2124000"/>
            <a:ext cx="3600000" cy="3600000"/>
          </a:xfrm>
          <a:prstGeom prst="roundRect">
            <a:avLst>
              <a:gd name="adj" fmla="val 4616"/>
            </a:avLst>
          </a:prstGeom>
          <a:blipFill rotWithShape="1">
            <a:blip r:embed="rId4"/>
            <a:stretch>
              <a:fillRect/>
            </a:stretch>
          </a:blipFill>
          <a:ln w="381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조적</a:t>
            </a:r>
            <a:r>
              <a:rPr lang="en-US" altLang="ko-KR" sz="1000" spc="-50" dirty="0">
                <a:latin typeface="+mn-ea"/>
              </a:rPr>
              <a:t>, </a:t>
            </a:r>
            <a:r>
              <a:rPr lang="ko-KR" altLang="en-US" sz="1000" spc="-50" dirty="0">
                <a:latin typeface="+mn-ea"/>
              </a:rPr>
              <a:t>미장</a:t>
            </a:r>
            <a:r>
              <a:rPr lang="en-US" altLang="ko-KR" sz="1000" spc="-50" dirty="0">
                <a:latin typeface="+mn-ea"/>
              </a:rPr>
              <a:t>, </a:t>
            </a:r>
            <a:r>
              <a:rPr lang="ko-KR" altLang="en-US" sz="1000" spc="-50" dirty="0">
                <a:latin typeface="+mn-ea"/>
              </a:rPr>
              <a:t>방수공사의 사망재해는 전체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7%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조적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·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미장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·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방수공사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떨어짐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산소결핍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475" y="1675264"/>
            <a:ext cx="4530657" cy="313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조적 및 미장 작업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9692" y="2195475"/>
            <a:ext cx="1285569" cy="818778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이동식비계 사용 시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 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떨어짐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안전난간 및 승강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사다리 설치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36717" y="4086204"/>
            <a:ext cx="99847" cy="646851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842934" y="3728945"/>
            <a:ext cx="2393783" cy="663342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발판이 무너질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기성품 발판 사용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한쪽에 치우치게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자재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적재 금지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안전모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턱끈 조여 착용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774103" y="2195475"/>
            <a:ext cx="1118127" cy="1346255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화학약품에 의한 </a:t>
            </a:r>
            <a:br>
              <a:rPr lang="en-US" altLang="ko-KR" sz="1100" spc="-100" dirty="0">
                <a:solidFill>
                  <a:prstClr val="black"/>
                </a:solidFill>
                <a:latin typeface="맑은 고딕"/>
              </a:rPr>
            </a:b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질식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방독마스크 착용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산소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/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가스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농도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측정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환기시설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설치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위험 표지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부착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36466" y="2186853"/>
            <a:ext cx="2343890" cy="655350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주변에서 용접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/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용단 작업시 화재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화기사용 금지 및 소화기 비치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페인트통 별도 보관</a:t>
            </a:r>
          </a:p>
        </p:txBody>
      </p:sp>
      <p:cxnSp>
        <p:nvCxnSpPr>
          <p:cNvPr id="23" name="Straight Arrow Connector 22"/>
          <p:cNvCxnSpPr>
            <a:stCxn id="24" idx="1"/>
          </p:cNvCxnSpPr>
          <p:nvPr/>
        </p:nvCxnSpPr>
        <p:spPr>
          <a:xfrm flipH="1">
            <a:off x="1293611" y="5411458"/>
            <a:ext cx="619572" cy="0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5574371" y="5125342"/>
            <a:ext cx="2663453" cy="461799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에어콤프레셔 회전벨트에 손가락 끼일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안전덮개 설치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36615" y="1675264"/>
            <a:ext cx="4530657" cy="313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방수 작업</a:t>
            </a:r>
            <a:r>
              <a:rPr lang="en-US" altLang="ko-KR" b="1" spc="-50" dirty="0">
                <a:solidFill>
                  <a:srgbClr val="1185D1"/>
                </a:solidFill>
                <a:latin typeface="+mn-ea"/>
              </a:rPr>
              <a:t>(</a:t>
            </a: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밀폐공간</a:t>
            </a:r>
            <a:r>
              <a:rPr lang="en-US" altLang="ko-KR" b="1" spc="-50" dirty="0">
                <a:solidFill>
                  <a:srgbClr val="1185D1"/>
                </a:solidFill>
                <a:latin typeface="+mn-ea"/>
              </a:rPr>
              <a:t>)</a:t>
            </a:r>
            <a:endParaRPr lang="ko-KR" altLang="en-US" b="1" spc="-50" dirty="0">
              <a:solidFill>
                <a:srgbClr val="1185D1"/>
              </a:solidFill>
              <a:latin typeface="+mn-ea"/>
            </a:endParaRPr>
          </a:p>
        </p:txBody>
      </p:sp>
      <p:cxnSp>
        <p:nvCxnSpPr>
          <p:cNvPr id="38" name="Straight Arrow Connector 37"/>
          <p:cNvCxnSpPr>
            <a:stCxn id="13" idx="3"/>
          </p:cNvCxnSpPr>
          <p:nvPr/>
        </p:nvCxnSpPr>
        <p:spPr>
          <a:xfrm>
            <a:off x="2115261" y="2604864"/>
            <a:ext cx="361527" cy="668833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913183" y="5180558"/>
            <a:ext cx="2354149" cy="461799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작업장 주변 자재에 걸려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 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넘어질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정리정돈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통로 확보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cxnSp>
        <p:nvCxnSpPr>
          <p:cNvPr id="33" name="Straight Arrow Connector 32"/>
          <p:cNvCxnSpPr>
            <a:stCxn id="18" idx="2"/>
          </p:cNvCxnSpPr>
          <p:nvPr/>
        </p:nvCxnSpPr>
        <p:spPr>
          <a:xfrm>
            <a:off x="5333167" y="3541730"/>
            <a:ext cx="772036" cy="686466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983526" y="2846199"/>
            <a:ext cx="0" cy="1957852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8" idx="1"/>
          </p:cNvCxnSpPr>
          <p:nvPr/>
        </p:nvCxnSpPr>
        <p:spPr>
          <a:xfrm flipH="1" flipV="1">
            <a:off x="4928069" y="5177894"/>
            <a:ext cx="646302" cy="178348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25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27" name="TextBox 26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14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8757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화물운반작업 및 도로 유지</a:t>
            </a:r>
            <a:r>
              <a:rPr lang="en-US" altLang="ko-KR" sz="1000" spc="-50" dirty="0">
                <a:latin typeface="+mn-ea"/>
              </a:rPr>
              <a:t>•</a:t>
            </a:r>
            <a:r>
              <a:rPr lang="ko-KR" altLang="en-US" sz="1000" spc="-50" dirty="0">
                <a:latin typeface="+mn-ea"/>
              </a:rPr>
              <a:t>보수공사 중 교통사고에 의한 사망재해는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7%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화물운반 작업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교통사고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sp>
        <p:nvSpPr>
          <p:cNvPr id="11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12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5423" y="1704587"/>
            <a:ext cx="6473309" cy="131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ko-KR" altLang="en-US" sz="1300" b="1" spc="-50" dirty="0">
                <a:latin typeface="+mn-ea"/>
              </a:rPr>
              <a:t>건설현장의 화물운반작업 중 도로 교통사고에 의한 사망재해는 </a:t>
            </a:r>
            <a:endParaRPr lang="en-US" altLang="ko-KR" sz="1300" b="1" spc="-50" dirty="0">
              <a:latin typeface="+mn-ea"/>
            </a:endParaRP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❶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안전운전 의무위반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(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과속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, 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신호 미준수 등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), 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❷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작업장 전방 안전표지판 설치 불량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, 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❸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신호작업 불량</a:t>
            </a:r>
            <a:r>
              <a:rPr lang="ko-KR" altLang="en-US" sz="1300" b="1" spc="-50" dirty="0">
                <a:latin typeface="+mn-ea"/>
              </a:rPr>
              <a:t>으로</a:t>
            </a:r>
            <a:r>
              <a:rPr lang="en-US" altLang="ko-KR" sz="1300" b="1" spc="-50" dirty="0">
                <a:latin typeface="+mn-ea"/>
              </a:rPr>
              <a:t> </a:t>
            </a:r>
            <a:r>
              <a:rPr lang="ko-KR" altLang="en-US" sz="1300" b="1" spc="-50" dirty="0">
                <a:latin typeface="+mn-ea"/>
              </a:rPr>
              <a:t>인해 주로 발생합니다</a:t>
            </a:r>
            <a:r>
              <a:rPr lang="en-US" altLang="ko-KR" sz="1300" b="1" spc="-50" dirty="0">
                <a:latin typeface="+mn-ea"/>
              </a:rPr>
              <a:t>.</a:t>
            </a:r>
            <a:endParaRPr lang="ko-KR" altLang="en-US" sz="1300" b="1" spc="-50" dirty="0"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5423" y="3304558"/>
            <a:ext cx="6473309" cy="12772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❶</a:t>
            </a:r>
            <a:r>
              <a:rPr lang="en-US" altLang="ko-KR" sz="1300" b="1" spc="-50" dirty="0">
                <a:latin typeface="+mn-ea"/>
              </a:rPr>
              <a:t>	</a:t>
            </a:r>
            <a:r>
              <a:rPr lang="ko-KR" altLang="en-US" sz="1300" b="1" spc="-50" dirty="0">
                <a:latin typeface="+mn-ea"/>
              </a:rPr>
              <a:t>화물운반작업을 위한 도로 주행 시 규정속도 준수</a:t>
            </a:r>
            <a:r>
              <a:rPr lang="en-US" altLang="ko-KR" sz="1300" b="1" spc="-50" dirty="0">
                <a:latin typeface="+mn-ea"/>
              </a:rPr>
              <a:t>, </a:t>
            </a:r>
            <a:r>
              <a:rPr lang="ko-KR" altLang="en-US" sz="1300" b="1" spc="-50" dirty="0">
                <a:latin typeface="+mn-ea"/>
              </a:rPr>
              <a:t>안전띠 착용 및 교통 신호 준수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❷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	</a:t>
            </a:r>
            <a:r>
              <a:rPr lang="ko-KR" altLang="en-US" sz="1300" b="1" spc="-50" dirty="0">
                <a:latin typeface="+mn-ea"/>
              </a:rPr>
              <a:t>차량이 통행하는 도로공사 시 전방에 공사확인 안전표지판 설치 및 차량 유도물 설치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❸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	</a:t>
            </a:r>
            <a:r>
              <a:rPr lang="ko-KR" altLang="en-US" sz="1300" b="1" spc="-50" dirty="0">
                <a:latin typeface="+mn-ea"/>
              </a:rPr>
              <a:t>화물운반작업</a:t>
            </a:r>
            <a:r>
              <a:rPr lang="en-US" altLang="ko-KR" sz="1300" b="1" spc="-50" dirty="0">
                <a:latin typeface="+mn-ea"/>
              </a:rPr>
              <a:t>, </a:t>
            </a:r>
            <a:r>
              <a:rPr lang="ko-KR" altLang="en-US" sz="1300" b="1" spc="-50" dirty="0">
                <a:latin typeface="+mn-ea"/>
              </a:rPr>
              <a:t>도로교통 신호 시 신호수는 신호봉</a:t>
            </a:r>
            <a:r>
              <a:rPr lang="en-US" altLang="ko-KR" sz="1300" b="1" spc="-50" dirty="0">
                <a:latin typeface="+mn-ea"/>
              </a:rPr>
              <a:t>, </a:t>
            </a:r>
            <a:r>
              <a:rPr lang="ko-KR" altLang="en-US" sz="1300" b="1" spc="-50" dirty="0">
                <a:latin typeface="+mn-ea"/>
              </a:rPr>
              <a:t>식별용 조끼 착용하고 안전 구역에 위치</a:t>
            </a:r>
          </a:p>
        </p:txBody>
      </p:sp>
      <p:pic>
        <p:nvPicPr>
          <p:cNvPr id="15" name="Picture 2" descr="C:\Users\john\Desktop\수정\사례버튼_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1" y="1795019"/>
            <a:ext cx="595313" cy="8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ohn\Desktop\수정\사례버튼_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1" y="3384942"/>
            <a:ext cx="595313" cy="8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18" name="TextBox 17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15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7074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722888" y="2124000"/>
            <a:ext cx="3600000" cy="3600000"/>
          </a:xfrm>
          <a:prstGeom prst="roundRect">
            <a:avLst>
              <a:gd name="adj" fmla="val 4616"/>
            </a:avLst>
          </a:prstGeom>
          <a:blipFill rotWithShape="1">
            <a:blip r:embed="rId3"/>
            <a:stretch>
              <a:fillRect/>
            </a:stretch>
          </a:blipFill>
          <a:ln w="381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8748" y="2124000"/>
            <a:ext cx="3600000" cy="3600000"/>
          </a:xfrm>
          <a:prstGeom prst="roundRect">
            <a:avLst>
              <a:gd name="adj" fmla="val 4616"/>
            </a:avLst>
          </a:prstGeom>
          <a:blipFill rotWithShape="1">
            <a:blip r:embed="rId4"/>
            <a:stretch>
              <a:fillRect/>
            </a:stretch>
          </a:blip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2475" y="1675264"/>
            <a:ext cx="4530657" cy="313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화물운반 작업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173511" y="5075348"/>
            <a:ext cx="847540" cy="194120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436615" y="1675264"/>
            <a:ext cx="4530657" cy="313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도로 유지</a:t>
            </a:r>
            <a:r>
              <a:rPr lang="en-US" altLang="ko-KR" b="1" spc="-50" dirty="0">
                <a:solidFill>
                  <a:srgbClr val="1185D1"/>
                </a:solidFill>
                <a:latin typeface="+mn-ea"/>
              </a:rPr>
              <a:t>, </a:t>
            </a: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보수 공사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173511" y="2855610"/>
            <a:ext cx="0" cy="1007199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972867" y="2674176"/>
            <a:ext cx="338691" cy="1293702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852791" y="4175760"/>
            <a:ext cx="859793" cy="1022712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화물운반작업 및 도로 유지</a:t>
            </a:r>
            <a:r>
              <a:rPr lang="en-US" altLang="ko-KR" sz="1000" spc="-50" dirty="0">
                <a:latin typeface="+mn-ea"/>
              </a:rPr>
              <a:t>•</a:t>
            </a:r>
            <a:r>
              <a:rPr lang="ko-KR" altLang="en-US" sz="1000" spc="-50" dirty="0">
                <a:latin typeface="+mn-ea"/>
              </a:rPr>
              <a:t>보수공사 중 교통사고에 의한 사망재해는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7%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화물운반 작업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교통사고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13183" y="2313561"/>
            <a:ext cx="1975256" cy="542049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rmAutofit/>
          </a:bodyPr>
          <a:lstStyle/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도로 주행 중 교통사고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과적 및 과속 금지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8710" y="5184642"/>
            <a:ext cx="1949367" cy="487516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도로 주행 중 교통사고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교통신호 준수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58066" y="2178320"/>
            <a:ext cx="2374092" cy="732509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도로 주행 차량에 의한 부딪힘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전방 안전표지판 설치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신호수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배치 작업장 주변 경계표시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791770" y="5122678"/>
            <a:ext cx="1581619" cy="541212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rmAutofit/>
          </a:bodyPr>
          <a:lstStyle/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건설기계와 부딪힘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작업유도자 배치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유도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19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20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24" name="TextBox 23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16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9424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토공사 작업의 사망재해는 전체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7%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토공사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무너짐 및 부딪힘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sp>
        <p:nvSpPr>
          <p:cNvPr id="13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14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5423" y="1704587"/>
            <a:ext cx="6473309" cy="9771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ko-KR" altLang="en-US" sz="1300" b="1" spc="-50" dirty="0">
                <a:latin typeface="+mn-ea"/>
              </a:rPr>
              <a:t>토공사 작업 중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 무너짐 및 부딪힘</a:t>
            </a:r>
            <a:r>
              <a:rPr lang="ko-KR" altLang="en-US" sz="1300" b="1" spc="-50" dirty="0">
                <a:latin typeface="+mn-ea"/>
              </a:rPr>
              <a:t>에 의한 사망재해는 </a:t>
            </a:r>
            <a:endParaRPr lang="en-US" altLang="ko-KR" sz="1300" b="1" spc="-50" dirty="0">
              <a:latin typeface="+mn-ea"/>
            </a:endParaRP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❶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건설장비에 부딪힘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, 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❷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굴착작업 시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 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기울기 미준수</a:t>
            </a:r>
            <a:r>
              <a:rPr lang="ko-KR" altLang="en-US" sz="1300" b="1" spc="-50" dirty="0">
                <a:latin typeface="+mn-ea"/>
              </a:rPr>
              <a:t>에 의해 주로 발생합니다</a:t>
            </a:r>
            <a:r>
              <a:rPr lang="en-US" altLang="ko-KR" sz="1300" b="1" spc="-50" dirty="0">
                <a:latin typeface="+mn-ea"/>
              </a:rPr>
              <a:t>.</a:t>
            </a:r>
            <a:endParaRPr lang="ko-KR" altLang="en-US" sz="1300" b="1" spc="-50" dirty="0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5423" y="3304558"/>
            <a:ext cx="6473309" cy="12388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❶</a:t>
            </a:r>
            <a:r>
              <a:rPr lang="en-US" altLang="ko-KR" sz="1300" b="1" spc="-50" dirty="0">
                <a:latin typeface="+mn-ea"/>
              </a:rPr>
              <a:t>	</a:t>
            </a:r>
            <a:r>
              <a:rPr lang="ko-KR" altLang="en-US" sz="1300" b="1" spc="-50" dirty="0">
                <a:latin typeface="+mn-ea"/>
              </a:rPr>
              <a:t>건설기계장비의 부딪힘재해를 예방하기 위해 장비유도자를 배치하고 운전원 및 근로자는 유도자의 신호를 준수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❷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	</a:t>
            </a:r>
            <a:r>
              <a:rPr lang="ko-KR" altLang="en-US" sz="1300" b="1" spc="-50" dirty="0">
                <a:latin typeface="+mn-ea"/>
              </a:rPr>
              <a:t>지반 굴착작업 시 굴착경사가 급해 무너질 위험이 있으므로 굴착면 기울기를 준수하여야 하며 필요시 흙막이가시설 설치</a:t>
            </a:r>
          </a:p>
        </p:txBody>
      </p:sp>
      <p:pic>
        <p:nvPicPr>
          <p:cNvPr id="15" name="Picture 2" descr="C:\Users\john\Desktop\수정\사례버튼_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1" y="1795019"/>
            <a:ext cx="595313" cy="8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ohn\Desktop\수정\사례버튼_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1" y="3384942"/>
            <a:ext cx="595313" cy="8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18" name="TextBox 17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17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8854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722888" y="2124000"/>
            <a:ext cx="3600000" cy="3600000"/>
          </a:xfrm>
          <a:prstGeom prst="roundRect">
            <a:avLst>
              <a:gd name="adj" fmla="val 4616"/>
            </a:avLst>
          </a:prstGeom>
          <a:blipFill rotWithShape="1">
            <a:blip r:embed="rId3"/>
            <a:stretch>
              <a:fillRect/>
            </a:stretch>
          </a:blipFill>
          <a:ln w="381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8748" y="2124000"/>
            <a:ext cx="3600000" cy="3600000"/>
          </a:xfrm>
          <a:prstGeom prst="roundRect">
            <a:avLst>
              <a:gd name="adj" fmla="val 4616"/>
            </a:avLst>
          </a:prstGeom>
          <a:blipFill rotWithShape="1">
            <a:blip r:embed="rId4"/>
            <a:stretch>
              <a:fillRect/>
            </a:stretch>
          </a:blipFill>
          <a:ln w="381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2475" y="1675264"/>
            <a:ext cx="4530657" cy="313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절</a:t>
            </a:r>
            <a:r>
              <a:rPr lang="en-US" altLang="ko-KR" b="1" spc="-50" dirty="0">
                <a:solidFill>
                  <a:srgbClr val="1185D1"/>
                </a:solidFill>
                <a:latin typeface="+mn-ea"/>
              </a:rPr>
              <a:t>, </a:t>
            </a: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성토 작업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912379" y="4609932"/>
            <a:ext cx="0" cy="373088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436615" y="1675264"/>
            <a:ext cx="4530657" cy="313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지반 굴착작업</a:t>
            </a:r>
          </a:p>
        </p:txBody>
      </p:sp>
      <p:cxnSp>
        <p:nvCxnSpPr>
          <p:cNvPr id="38" name="Straight Arrow Connector 37"/>
          <p:cNvCxnSpPr>
            <a:stCxn id="13" idx="2"/>
          </p:cNvCxnSpPr>
          <p:nvPr/>
        </p:nvCxnSpPr>
        <p:spPr>
          <a:xfrm flipH="1">
            <a:off x="3331885" y="2842386"/>
            <a:ext cx="4834" cy="891083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8" idx="0"/>
          </p:cNvCxnSpPr>
          <p:nvPr/>
        </p:nvCxnSpPr>
        <p:spPr>
          <a:xfrm flipV="1">
            <a:off x="6385919" y="4417519"/>
            <a:ext cx="799920" cy="760641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379193" y="2199433"/>
            <a:ext cx="1915052" cy="642953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건설기계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(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굴삭기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, 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도저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, 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덤프 등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) 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운전원 장비 운전 미숙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해당 장비 운전면허 소지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38395" y="4987016"/>
            <a:ext cx="3055850" cy="655350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경사면 무너질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부석 발생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경사면에 금이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가거나 밀리면 접근 금지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(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비온 뒤 위험 커짐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)</a:t>
            </a:r>
            <a:endParaRPr lang="ko-KR" altLang="en-US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829318" y="2225347"/>
            <a:ext cx="1449417" cy="1346255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중장비와 부딪힐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면허소지자 운전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신호수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지시 준수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경광등 및 경보음 장치 부착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접근위험표지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부착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작업반경 내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출입금지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829317" y="5178160"/>
            <a:ext cx="3113203" cy="461799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굴삭기 버킷이 연결부에서 탈락되면서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 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떨어질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버킷 안전핀 체결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안전모 착용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토공사 작업의 사망재해는 전체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7%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토공사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무너짐 및 부딪힘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58710" y="2230675"/>
            <a:ext cx="1427290" cy="808122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schemeClr val="tx1"/>
                </a:solidFill>
                <a:latin typeface="맑은 고딕"/>
              </a:rPr>
              <a:t>건설기계 후진 또는 </a:t>
            </a:r>
            <a:br>
              <a:rPr lang="en-US" altLang="ko-KR" sz="1100" spc="-100" dirty="0">
                <a:solidFill>
                  <a:schemeClr val="tx1"/>
                </a:solidFill>
                <a:latin typeface="맑은 고딕"/>
              </a:rPr>
            </a:br>
            <a:r>
              <a:rPr lang="ko-KR" altLang="en-US" sz="1100" spc="-100" dirty="0">
                <a:solidFill>
                  <a:schemeClr val="tx1"/>
                </a:solidFill>
                <a:latin typeface="맑은 고딕"/>
              </a:rPr>
              <a:t>회전 시</a:t>
            </a:r>
            <a:r>
              <a:rPr lang="en-US" altLang="ko-KR" sz="1100" spc="-100" dirty="0">
                <a:solidFill>
                  <a:schemeClr val="tx1"/>
                </a:solidFill>
                <a:latin typeface="맑은 고딕"/>
              </a:rPr>
              <a:t> </a:t>
            </a:r>
            <a:r>
              <a:rPr lang="ko-KR" altLang="en-US" sz="1100" spc="-100" dirty="0">
                <a:solidFill>
                  <a:schemeClr val="tx1"/>
                </a:solidFill>
                <a:latin typeface="맑은 고딕"/>
              </a:rPr>
              <a:t>주변 근로자 부딪힘</a:t>
            </a:r>
            <a:r>
              <a:rPr lang="en-US" altLang="ko-KR" sz="1100" spc="-100" dirty="0">
                <a:solidFill>
                  <a:schemeClr val="tx1"/>
                </a:solidFill>
                <a:latin typeface="맑은 고딕"/>
              </a:rPr>
              <a:t> </a:t>
            </a: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위험반경 내 출입금지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712531" y="3134919"/>
            <a:ext cx="1477236" cy="634961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가설도로 가장자리로 </a:t>
            </a:r>
            <a:br>
              <a:rPr lang="en-US" altLang="ko-KR" sz="1100" spc="-100" dirty="0">
                <a:solidFill>
                  <a:prstClr val="black"/>
                </a:solidFill>
                <a:latin typeface="맑은 고딕"/>
              </a:rPr>
            </a:b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장비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 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굴러떨어질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접근금지 경계선 준수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85918" y="2234671"/>
            <a:ext cx="1886391" cy="1407527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굴착 경사가 급해 무너질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굴착면의 기울기 기준 준수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  <a:p>
            <a:pPr marL="406800" lvl="0" indent="-40680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보통흙 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-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습지 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1:1~1:1.5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-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건지 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1:0.5~1:1</a:t>
            </a:r>
          </a:p>
          <a:p>
            <a:pPr marL="406800" lvl="0" indent="-40680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암 반 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-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풍화암 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1:0.8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-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연암 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1:0.5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-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경암 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1:0.3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2379192" y="3781764"/>
            <a:ext cx="1" cy="237147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307976" y="3044125"/>
            <a:ext cx="0" cy="1191826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129488" y="3571602"/>
            <a:ext cx="4834" cy="891083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8028384" y="3651522"/>
            <a:ext cx="0" cy="812577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30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36" name="TextBox 35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18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6698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7417" y="1657012"/>
            <a:ext cx="3737008" cy="9618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500"/>
              </a:spcAft>
            </a:pPr>
            <a:r>
              <a:rPr lang="ko-KR" altLang="en-US" sz="2200" b="1" spc="-150" dirty="0">
                <a:solidFill>
                  <a:srgbClr val="F0A514"/>
                </a:solidFill>
              </a:rPr>
              <a:t>사망재해 다발 작업공종</a:t>
            </a:r>
          </a:p>
          <a:p>
            <a:pPr>
              <a:spcAft>
                <a:spcPts val="1500"/>
              </a:spcAft>
            </a:pPr>
            <a:r>
              <a:rPr lang="ko-KR" altLang="en-US" sz="2200" b="1" spc="-150" dirty="0">
                <a:solidFill>
                  <a:srgbClr val="E45602"/>
                </a:solidFill>
              </a:rPr>
              <a:t>사망재해 다발 사례와 대책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922" y="1697919"/>
            <a:ext cx="381000" cy="38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922" y="2221168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47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540001" y="1799999"/>
            <a:ext cx="4957032" cy="4140000"/>
          </a:xfrm>
          <a:prstGeom prst="roundRect">
            <a:avLst>
              <a:gd name="adj" fmla="val 3473"/>
            </a:avLst>
          </a:prstGeom>
          <a:blipFill rotWithShape="1">
            <a:blip r:embed="rId3"/>
            <a:stretch>
              <a:fillRect/>
            </a:stretch>
          </a:blipFill>
          <a:ln w="381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지붕공사의 사망재해는 전체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6%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지붕공사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떨어짐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물체에 맞음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461" y="1315811"/>
            <a:ext cx="4530657" cy="313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경사 지붕 작업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0484" y="2146728"/>
            <a:ext cx="2194634" cy="828511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사용하던 공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·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도구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, 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자재 떨어질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자재 적재 금지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하부 인원 통제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안전방망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(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그물코 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2cm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이내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),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방지망 설치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강풍 시 작업 금지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cxnSp>
        <p:nvCxnSpPr>
          <p:cNvPr id="23" name="Straight Arrow Connector 22"/>
          <p:cNvCxnSpPr>
            <a:stCxn id="18" idx="2"/>
          </p:cNvCxnSpPr>
          <p:nvPr/>
        </p:nvCxnSpPr>
        <p:spPr>
          <a:xfrm>
            <a:off x="1777801" y="2975239"/>
            <a:ext cx="2158241" cy="1079412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3140458" y="2145396"/>
            <a:ext cx="2209518" cy="655350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미끄러지면서 떨어짐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안전난간 설치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안전방망 설치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안전대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걸이시설 설치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안전대 착용</a:t>
            </a:r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>
            <a:off x="4245217" y="2800746"/>
            <a:ext cx="280955" cy="528160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1251815" y="4992826"/>
            <a:ext cx="2384520" cy="655350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상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·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하부 이동중 떨어짐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승강사다리 설치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안전대 걸이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시설 설치 및 안전대 착용</a:t>
            </a:r>
          </a:p>
        </p:txBody>
      </p:sp>
      <p:cxnSp>
        <p:nvCxnSpPr>
          <p:cNvPr id="45" name="Straight Arrow Connector 44"/>
          <p:cNvCxnSpPr>
            <a:stCxn id="44" idx="0"/>
          </p:cNvCxnSpPr>
          <p:nvPr/>
        </p:nvCxnSpPr>
        <p:spPr>
          <a:xfrm flipH="1" flipV="1">
            <a:off x="2440115" y="4062540"/>
            <a:ext cx="3960" cy="930286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966500" y="3312238"/>
            <a:ext cx="2252992" cy="225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  <a:spcAft>
                <a:spcPts val="300"/>
              </a:spcAft>
              <a:buClr>
                <a:srgbClr val="1185D1"/>
              </a:buClr>
            </a:pP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예방 대책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752214" y="1981776"/>
            <a:ext cx="2851095" cy="1187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144000">
              <a:lnSpc>
                <a:spcPts val="1800"/>
              </a:lnSpc>
              <a:spcAft>
                <a:spcPts val="300"/>
              </a:spcAft>
              <a:buFont typeface="Arial"/>
              <a:buChar char="•"/>
            </a:pPr>
            <a:r>
              <a:rPr lang="ko-KR" altLang="en-US" sz="1300" spc="-50" dirty="0">
                <a:latin typeface="+mn-ea"/>
              </a:rPr>
              <a:t>경사지붕 등 마감작업 중 떨어짐 및 맞음에 의한 사망재해는 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❶ 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경사지붕 단부 안전난간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 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미설치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, ❷ 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안전대 미착용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, ❸ 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자재 적치불량</a:t>
            </a:r>
            <a:r>
              <a:rPr lang="ko-KR" altLang="en-US" sz="1300" spc="-50" dirty="0">
                <a:latin typeface="+mn-ea"/>
              </a:rPr>
              <a:t>으로 인해 주로 발생합니다</a:t>
            </a:r>
            <a:r>
              <a:rPr lang="en-US" altLang="ko-KR" sz="1300" spc="-50" dirty="0">
                <a:latin typeface="+mn-ea"/>
              </a:rPr>
              <a:t>.</a:t>
            </a:r>
            <a:endParaRPr lang="ko-KR" altLang="en-US" sz="1300" spc="-50" dirty="0">
              <a:latin typeface="+mn-e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752214" y="3634870"/>
            <a:ext cx="2851095" cy="24186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ts val="1800"/>
              </a:lnSpc>
              <a:spcAft>
                <a:spcPts val="300"/>
              </a:spcAft>
              <a:buClr>
                <a:srgbClr val="1185D1"/>
              </a:buClr>
            </a:pPr>
            <a:r>
              <a:rPr lang="en-US" altLang="ko-KR" sz="1300" spc="-50" dirty="0">
                <a:solidFill>
                  <a:srgbClr val="1185D1"/>
                </a:solidFill>
                <a:latin typeface="+mn-ea"/>
              </a:rPr>
              <a:t>❶	</a:t>
            </a:r>
            <a:r>
              <a:rPr lang="ko-KR" altLang="en-US" sz="1300" spc="-50" dirty="0">
                <a:latin typeface="+mn-ea"/>
              </a:rPr>
              <a:t>경사 지붕공사는 매우 위험한 작업이므로 작업 전 지붕 단부에 안전난간을 설치</a:t>
            </a:r>
          </a:p>
          <a:p>
            <a:pPr marL="252000" indent="-252000">
              <a:lnSpc>
                <a:spcPts val="1800"/>
              </a:lnSpc>
              <a:spcAft>
                <a:spcPts val="300"/>
              </a:spcAft>
              <a:buClr>
                <a:srgbClr val="1185D1"/>
              </a:buClr>
            </a:pPr>
            <a:r>
              <a:rPr lang="en-US" altLang="ko-KR" sz="1300" spc="-50" dirty="0">
                <a:solidFill>
                  <a:srgbClr val="1185D1"/>
                </a:solidFill>
                <a:latin typeface="+mn-ea"/>
              </a:rPr>
              <a:t>❷	</a:t>
            </a:r>
            <a:r>
              <a:rPr lang="ko-KR" altLang="en-US" sz="1300" spc="-50" dirty="0">
                <a:latin typeface="+mn-ea"/>
              </a:rPr>
              <a:t>근로자는 안전대를 착용하여 작업 중 미끄러지거나 떨어질 위험을 방지</a:t>
            </a:r>
          </a:p>
          <a:p>
            <a:pPr marL="252000" indent="-252000">
              <a:lnSpc>
                <a:spcPts val="1800"/>
              </a:lnSpc>
              <a:spcAft>
                <a:spcPts val="300"/>
              </a:spcAft>
              <a:buClr>
                <a:srgbClr val="1185D1"/>
              </a:buClr>
            </a:pPr>
            <a:r>
              <a:rPr lang="en-US" altLang="ko-KR" sz="1300" spc="-50" dirty="0">
                <a:solidFill>
                  <a:srgbClr val="1185D1"/>
                </a:solidFill>
                <a:latin typeface="+mn-ea"/>
              </a:rPr>
              <a:t>❸	</a:t>
            </a:r>
            <a:r>
              <a:rPr lang="ko-KR" altLang="en-US" sz="1300" spc="-50" dirty="0">
                <a:latin typeface="+mn-ea"/>
              </a:rPr>
              <a:t>경사지붕에서 사용하던 공구</a:t>
            </a:r>
            <a:r>
              <a:rPr lang="en-US" altLang="ko-KR" sz="1300" spc="-50" dirty="0">
                <a:latin typeface="+mn-ea"/>
              </a:rPr>
              <a:t>, </a:t>
            </a:r>
            <a:br>
              <a:rPr lang="en-US" altLang="ko-KR" sz="1300" spc="-50" dirty="0">
                <a:latin typeface="+mn-ea"/>
              </a:rPr>
            </a:br>
            <a:r>
              <a:rPr lang="ko-KR" altLang="en-US" sz="1300" spc="-50" dirty="0">
                <a:latin typeface="+mn-ea"/>
              </a:rPr>
              <a:t>도구나 쌓아놓은 자재가 아래로 떨어질 위험이 있으므로</a:t>
            </a:r>
            <a:r>
              <a:rPr lang="en-US" altLang="ko-KR" sz="1300" spc="-50" dirty="0">
                <a:latin typeface="+mn-ea"/>
              </a:rPr>
              <a:t> </a:t>
            </a:r>
            <a:r>
              <a:rPr lang="ko-KR" altLang="en-US" sz="1300" spc="-50" dirty="0">
                <a:latin typeface="+mn-ea"/>
              </a:rPr>
              <a:t>안전방망</a:t>
            </a:r>
            <a:r>
              <a:rPr lang="en-US" altLang="ko-KR" sz="1300" spc="-50" dirty="0">
                <a:latin typeface="+mn-ea"/>
              </a:rPr>
              <a:t>(</a:t>
            </a:r>
            <a:r>
              <a:rPr lang="ko-KR" altLang="en-US" sz="1300" spc="-50" dirty="0">
                <a:latin typeface="+mn-ea"/>
              </a:rPr>
              <a:t>그물코 </a:t>
            </a:r>
            <a:r>
              <a:rPr lang="en-US" altLang="ko-KR" sz="1300" spc="-50" dirty="0">
                <a:latin typeface="+mn-ea"/>
              </a:rPr>
              <a:t>2cm</a:t>
            </a:r>
            <a:r>
              <a:rPr lang="ko-KR" altLang="en-US" sz="1300" spc="-50" dirty="0">
                <a:latin typeface="+mn-ea"/>
              </a:rPr>
              <a:t>이내</a:t>
            </a:r>
            <a:r>
              <a:rPr lang="en-US" altLang="ko-KR" sz="1300" spc="-50" dirty="0">
                <a:latin typeface="+mn-ea"/>
              </a:rPr>
              <a:t>)</a:t>
            </a:r>
            <a:r>
              <a:rPr lang="ko-KR" altLang="en-US" sz="1300" spc="-50" dirty="0">
                <a:latin typeface="+mn-ea"/>
              </a:rPr>
              <a:t>을 설치하거나 위험구간 출입을 통제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966500" y="1673400"/>
            <a:ext cx="2252992" cy="225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  <a:spcAft>
                <a:spcPts val="300"/>
              </a:spcAft>
              <a:buClr>
                <a:srgbClr val="1185D1"/>
              </a:buClr>
            </a:pP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재해 발생</a:t>
            </a:r>
          </a:p>
        </p:txBody>
      </p:sp>
      <p:sp>
        <p:nvSpPr>
          <p:cNvPr id="19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20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24" name="TextBox 23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19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5758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977489"/>
            <a:ext cx="4859285" cy="3785020"/>
          </a:xfrm>
          <a:prstGeom prst="roundRect">
            <a:avLst>
              <a:gd name="adj" fmla="val 3302"/>
            </a:avLst>
          </a:prstGeom>
          <a:noFill/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도장공사의 사망재해는 전체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3%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외부 도장공사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떨어짐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461" y="1315811"/>
            <a:ext cx="4530657" cy="313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외부 도장 작업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59988" y="2066137"/>
            <a:ext cx="1714299" cy="828511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달비계 지지로프가 풀려 </a:t>
            </a:r>
            <a:br>
              <a:rPr lang="en-US" altLang="ko-KR" sz="1100" spc="-100" dirty="0">
                <a:solidFill>
                  <a:prstClr val="black"/>
                </a:solidFill>
                <a:latin typeface="맑은 고딕"/>
              </a:rPr>
            </a:b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떨어질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상부에 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2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개소 이상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견고하게 묶기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cxnSp>
        <p:nvCxnSpPr>
          <p:cNvPr id="23" name="Straight Arrow Connector 22"/>
          <p:cNvCxnSpPr>
            <a:stCxn id="18" idx="1"/>
          </p:cNvCxnSpPr>
          <p:nvPr/>
        </p:nvCxnSpPr>
        <p:spPr>
          <a:xfrm flipH="1">
            <a:off x="2039830" y="2480393"/>
            <a:ext cx="520158" cy="0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601735" y="5015619"/>
            <a:ext cx="1837596" cy="655350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핸드 그라인더 사용 시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 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손가락 절단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방호 덮개 설치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1401887" y="3698965"/>
            <a:ext cx="0" cy="1316654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3026644" y="4690562"/>
            <a:ext cx="2113648" cy="1001673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지지로프가 끊어져 떨어질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옥상 모서리에 로프 보호대 설치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22㎜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이상 나일론 로프 사용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수직구명줄 설치 후 안전대를 걸고 작업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961466" y="2453300"/>
            <a:ext cx="0" cy="2237262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999447" y="3265614"/>
            <a:ext cx="2252992" cy="225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  <a:spcAft>
                <a:spcPts val="300"/>
              </a:spcAft>
              <a:buClr>
                <a:srgbClr val="1185D1"/>
              </a:buClr>
            </a:pP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예방 대책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773480" y="1981776"/>
            <a:ext cx="2829830" cy="918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144000">
              <a:lnSpc>
                <a:spcPts val="1800"/>
              </a:lnSpc>
              <a:spcAft>
                <a:spcPts val="300"/>
              </a:spcAft>
              <a:buFont typeface="Arial"/>
              <a:buChar char="•"/>
            </a:pPr>
            <a:r>
              <a:rPr lang="ko-KR" altLang="en-US" sz="1300" spc="-100" dirty="0">
                <a:latin typeface="+mn-ea"/>
              </a:rPr>
              <a:t>외부 도장</a:t>
            </a:r>
            <a:r>
              <a:rPr lang="en-US" altLang="ko-KR" sz="1300" spc="-100" dirty="0">
                <a:latin typeface="+mn-ea"/>
              </a:rPr>
              <a:t>, </a:t>
            </a:r>
            <a:r>
              <a:rPr lang="ko-KR" altLang="en-US" sz="1300" spc="-100" dirty="0">
                <a:latin typeface="+mn-ea"/>
              </a:rPr>
              <a:t>도색 작업 중 떨어짐에 의한 사망재해는</a:t>
            </a:r>
            <a:r>
              <a:rPr lang="ko-KR" altLang="en-US" sz="1300" spc="-100" dirty="0">
                <a:solidFill>
                  <a:srgbClr val="1185D1"/>
                </a:solidFill>
                <a:latin typeface="+mn-ea"/>
              </a:rPr>
              <a:t> </a:t>
            </a:r>
            <a:r>
              <a:rPr lang="en-US" altLang="ko-KR" sz="1300" b="1" spc="-100" dirty="0">
                <a:solidFill>
                  <a:srgbClr val="1185D1"/>
                </a:solidFill>
                <a:latin typeface="+mn-ea"/>
              </a:rPr>
              <a:t>❶ </a:t>
            </a:r>
            <a:r>
              <a:rPr lang="ko-KR" altLang="en-US" sz="1300" b="1" spc="-100" dirty="0">
                <a:solidFill>
                  <a:srgbClr val="1185D1"/>
                </a:solidFill>
                <a:latin typeface="+mn-ea"/>
              </a:rPr>
              <a:t>달비계 로프가 풀리거나 끊어짐</a:t>
            </a:r>
            <a:r>
              <a:rPr lang="en-US" altLang="ko-KR" sz="1300" b="1" spc="-100" dirty="0">
                <a:solidFill>
                  <a:srgbClr val="1185D1"/>
                </a:solidFill>
                <a:latin typeface="+mn-ea"/>
              </a:rPr>
              <a:t>, ❷ </a:t>
            </a:r>
            <a:r>
              <a:rPr lang="ko-KR" altLang="en-US" sz="1300" b="1" spc="-100" dirty="0">
                <a:solidFill>
                  <a:srgbClr val="1185D1"/>
                </a:solidFill>
                <a:latin typeface="+mn-ea"/>
              </a:rPr>
              <a:t>수직구명줄 미설치</a:t>
            </a:r>
            <a:r>
              <a:rPr lang="ko-KR" altLang="en-US" sz="1300" spc="-100" dirty="0">
                <a:latin typeface="+mn-ea"/>
              </a:rPr>
              <a:t>로 인해 주로 발생합니다</a:t>
            </a:r>
            <a:r>
              <a:rPr lang="en-US" altLang="ko-KR" sz="1300" spc="-100" dirty="0">
                <a:latin typeface="+mn-ea"/>
              </a:rPr>
              <a:t>.</a:t>
            </a:r>
            <a:endParaRPr lang="ko-KR" altLang="en-US" sz="1300" spc="-100" dirty="0">
              <a:latin typeface="+mn-e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773480" y="3588246"/>
            <a:ext cx="2829830" cy="23467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ts val="1800"/>
              </a:lnSpc>
              <a:spcAft>
                <a:spcPts val="300"/>
              </a:spcAft>
              <a:buClr>
                <a:srgbClr val="1185D1"/>
              </a:buClr>
            </a:pPr>
            <a:r>
              <a:rPr lang="en-US" altLang="ko-KR" sz="1300" spc="-100" dirty="0">
                <a:solidFill>
                  <a:srgbClr val="1185D1"/>
                </a:solidFill>
                <a:latin typeface="+mn-ea"/>
              </a:rPr>
              <a:t>❶ 	</a:t>
            </a:r>
            <a:r>
              <a:rPr lang="ko-KR" altLang="en-US" sz="1300" spc="-100" dirty="0">
                <a:latin typeface="+mn-ea"/>
              </a:rPr>
              <a:t>달비계 지지로프가 풀리거나 끊어질 위험이 있으므로 상부에 </a:t>
            </a:r>
            <a:r>
              <a:rPr lang="en-US" altLang="ko-KR" sz="1300" spc="-100" dirty="0">
                <a:latin typeface="+mn-ea"/>
              </a:rPr>
              <a:t>2</a:t>
            </a:r>
            <a:r>
              <a:rPr lang="ko-KR" altLang="en-US" sz="1300" spc="-100" dirty="0">
                <a:latin typeface="+mn-ea"/>
              </a:rPr>
              <a:t>개소 이상 로프를</a:t>
            </a:r>
            <a:r>
              <a:rPr lang="en-US" altLang="ko-KR" sz="1300" spc="-100" dirty="0">
                <a:latin typeface="+mn-ea"/>
              </a:rPr>
              <a:t> </a:t>
            </a:r>
            <a:r>
              <a:rPr lang="ko-KR" altLang="en-US" sz="1300" spc="-100" dirty="0">
                <a:latin typeface="+mn-ea"/>
              </a:rPr>
              <a:t>풀리지 않도록 견고하게 </a:t>
            </a:r>
            <a:br>
              <a:rPr lang="en-US" altLang="ko-KR" sz="1300" spc="-100" dirty="0">
                <a:latin typeface="+mn-ea"/>
              </a:rPr>
            </a:br>
            <a:r>
              <a:rPr lang="ko-KR" altLang="en-US" sz="1300" spc="-100" dirty="0">
                <a:latin typeface="+mn-ea"/>
              </a:rPr>
              <a:t>묶어야 하며 지지로프는 </a:t>
            </a:r>
            <a:r>
              <a:rPr lang="en-US" altLang="ko-KR" sz="1300" spc="-100" dirty="0">
                <a:latin typeface="+mn-ea"/>
              </a:rPr>
              <a:t>22mm </a:t>
            </a:r>
            <a:r>
              <a:rPr lang="ko-KR" altLang="en-US" sz="1300" spc="-100" dirty="0">
                <a:latin typeface="+mn-ea"/>
              </a:rPr>
              <a:t>이상 로프를 사용</a:t>
            </a:r>
          </a:p>
          <a:p>
            <a:pPr marL="252000" indent="-252000">
              <a:lnSpc>
                <a:spcPts val="1800"/>
              </a:lnSpc>
              <a:spcAft>
                <a:spcPts val="300"/>
              </a:spcAft>
              <a:buClr>
                <a:srgbClr val="1185D1"/>
              </a:buClr>
            </a:pPr>
            <a:r>
              <a:rPr lang="en-US" altLang="ko-KR" sz="1300" spc="-100" dirty="0">
                <a:solidFill>
                  <a:srgbClr val="1185D1"/>
                </a:solidFill>
                <a:latin typeface="+mn-ea"/>
              </a:rPr>
              <a:t>❷ 	</a:t>
            </a:r>
            <a:r>
              <a:rPr lang="ko-KR" altLang="en-US" sz="1300" spc="-100" dirty="0">
                <a:latin typeface="+mn-ea"/>
              </a:rPr>
              <a:t>달비계 작업 시에는 수직구명줄을 </a:t>
            </a:r>
            <a:br>
              <a:rPr lang="en-US" altLang="ko-KR" sz="1300" spc="-100" dirty="0">
                <a:latin typeface="+mn-ea"/>
              </a:rPr>
            </a:br>
            <a:r>
              <a:rPr lang="ko-KR" altLang="en-US" sz="1300" spc="-100" dirty="0">
                <a:latin typeface="+mn-ea"/>
              </a:rPr>
              <a:t>별도로 설치하여 작업자가 수직구명줄에 추락</a:t>
            </a:r>
            <a:r>
              <a:rPr lang="en-US" altLang="ko-KR" sz="1300" spc="-100" dirty="0">
                <a:latin typeface="+mn-ea"/>
              </a:rPr>
              <a:t>(</a:t>
            </a:r>
            <a:r>
              <a:rPr lang="ko-KR" altLang="en-US" sz="1300" spc="-100" dirty="0">
                <a:latin typeface="+mn-ea"/>
              </a:rPr>
              <a:t>떨어짐</a:t>
            </a:r>
            <a:r>
              <a:rPr lang="en-US" altLang="ko-KR" sz="1300" spc="-100" dirty="0">
                <a:latin typeface="+mn-ea"/>
              </a:rPr>
              <a:t>)</a:t>
            </a:r>
            <a:r>
              <a:rPr lang="ko-KR" altLang="en-US" sz="1300" spc="-100" dirty="0">
                <a:latin typeface="+mn-ea"/>
              </a:rPr>
              <a:t>방지대를 걸고 작업하여 떨어짐에 의한 재해를 예방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999447" y="1673400"/>
            <a:ext cx="2252992" cy="225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  <a:spcAft>
                <a:spcPts val="300"/>
              </a:spcAft>
              <a:buClr>
                <a:srgbClr val="1185D1"/>
              </a:buClr>
            </a:pP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재해 발생</a:t>
            </a:r>
          </a:p>
        </p:txBody>
      </p:sp>
      <p:sp>
        <p:nvSpPr>
          <p:cNvPr id="19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20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22" name="TextBox 21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20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1010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상</a:t>
            </a:r>
            <a:r>
              <a:rPr lang="en-US" altLang="ko-KR" sz="1000" spc="-50" dirty="0">
                <a:latin typeface="+mn-ea"/>
              </a:rPr>
              <a:t>·</a:t>
            </a:r>
            <a:r>
              <a:rPr lang="ko-KR" altLang="en-US" sz="1000" spc="-50" dirty="0">
                <a:latin typeface="+mn-ea"/>
              </a:rPr>
              <a:t>하수도공사의 사망재해는 전체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3%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상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·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하수도 공사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무너짐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부딪힘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맞음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sp>
        <p:nvSpPr>
          <p:cNvPr id="11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12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5423" y="1704587"/>
            <a:ext cx="6473309" cy="1654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ko-KR" altLang="en-US" sz="1300" b="1" spc="-50" dirty="0">
                <a:latin typeface="+mn-ea"/>
              </a:rPr>
              <a:t>상</a:t>
            </a:r>
            <a:r>
              <a:rPr lang="en-US" altLang="ko-KR" sz="1300" b="1" spc="-50" dirty="0">
                <a:latin typeface="+mn-ea"/>
              </a:rPr>
              <a:t>·</a:t>
            </a:r>
            <a:r>
              <a:rPr lang="ko-KR" altLang="en-US" sz="1300" b="1" spc="-50" dirty="0">
                <a:latin typeface="+mn-ea"/>
              </a:rPr>
              <a:t>하수도 공사의 관로 부설작업 및 도로 포장작업 중 토사 무너짐</a:t>
            </a:r>
            <a:r>
              <a:rPr lang="en-US" altLang="ko-KR" sz="1300" b="1" spc="-50" dirty="0">
                <a:latin typeface="+mn-ea"/>
              </a:rPr>
              <a:t>, </a:t>
            </a:r>
            <a:r>
              <a:rPr lang="ko-KR" altLang="en-US" sz="1300" b="1" spc="-50" dirty="0">
                <a:latin typeface="+mn-ea"/>
              </a:rPr>
              <a:t>건설장비 부딪힘</a:t>
            </a:r>
            <a:r>
              <a:rPr lang="en-US" altLang="ko-KR" sz="1300" b="1" spc="-50" dirty="0">
                <a:latin typeface="+mn-ea"/>
              </a:rPr>
              <a:t>, 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ko-KR" altLang="en-US" sz="1300" b="1" spc="-50" dirty="0">
                <a:latin typeface="+mn-ea"/>
              </a:rPr>
              <a:t>인양화물 맞음 재해는 </a:t>
            </a:r>
            <a:endParaRPr lang="en-US" altLang="ko-KR" sz="1300" b="1" spc="-50" dirty="0">
              <a:latin typeface="+mn-ea"/>
            </a:endParaRP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❶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굴착면 기울기 기준 미준수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, 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❷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신호수 미배치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, 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❸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줄걸이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 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방법 불량</a:t>
            </a:r>
            <a:r>
              <a:rPr lang="ko-KR" altLang="en-US" sz="1300" b="1" spc="-50" dirty="0">
                <a:latin typeface="+mn-ea"/>
              </a:rPr>
              <a:t>으로 인해 주로 발생합니다</a:t>
            </a:r>
            <a:r>
              <a:rPr lang="en-US" altLang="ko-KR" sz="1300" b="1" spc="-50" dirty="0">
                <a:latin typeface="+mn-ea"/>
              </a:rPr>
              <a:t>.</a:t>
            </a:r>
            <a:endParaRPr lang="ko-KR" altLang="en-US" sz="1300" b="1" spc="-50" dirty="0"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5423" y="3835742"/>
            <a:ext cx="6473309" cy="12772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❶</a:t>
            </a:r>
            <a:r>
              <a:rPr lang="en-US" altLang="ko-KR" sz="1300" b="1" spc="-50" dirty="0">
                <a:latin typeface="+mn-ea"/>
              </a:rPr>
              <a:t>	</a:t>
            </a:r>
            <a:r>
              <a:rPr lang="ko-KR" altLang="en-US" sz="1300" b="1" spc="-50" dirty="0">
                <a:latin typeface="+mn-ea"/>
              </a:rPr>
              <a:t>관로 부설을 위한 지반 굴착 시 굴착면 기울기 기준을 준수하여 토사붕괴를 방지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❷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	</a:t>
            </a:r>
            <a:r>
              <a:rPr lang="ko-KR" altLang="en-US" sz="1300" b="1" spc="-50" dirty="0">
                <a:latin typeface="+mn-ea"/>
              </a:rPr>
              <a:t>도로 포장을 위한 건설기계작업 시에는 신호수를 배치하여 부딪힘 재해를 예방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❸	</a:t>
            </a:r>
            <a:r>
              <a:rPr lang="ko-KR" altLang="en-US" sz="1300" b="1" spc="-50" dirty="0">
                <a:latin typeface="+mn-ea"/>
              </a:rPr>
              <a:t>관로 운반 시 </a:t>
            </a:r>
            <a:r>
              <a:rPr lang="en-US" altLang="ko-KR" sz="1300" b="1" spc="-50" dirty="0">
                <a:latin typeface="+mn-ea"/>
              </a:rPr>
              <a:t>2</a:t>
            </a:r>
            <a:r>
              <a:rPr lang="ko-KR" altLang="en-US" sz="1300" b="1" spc="-50" dirty="0">
                <a:latin typeface="+mn-ea"/>
              </a:rPr>
              <a:t>줄 걸이로 균형을 잡고 운반하여야 하며 양호한 상태의 로프를 사용</a:t>
            </a:r>
            <a:br>
              <a:rPr lang="ko-KR" altLang="en-US" sz="1300" b="1" spc="-50" dirty="0">
                <a:latin typeface="+mn-ea"/>
              </a:rPr>
            </a:br>
            <a:r>
              <a:rPr lang="en-US" altLang="ko-KR" sz="1300" b="1" spc="-50" dirty="0">
                <a:latin typeface="+mn-ea"/>
              </a:rPr>
              <a:t>(</a:t>
            </a:r>
            <a:r>
              <a:rPr lang="ko-KR" altLang="en-US" sz="1300" b="1" spc="-50" dirty="0">
                <a:latin typeface="+mn-ea"/>
              </a:rPr>
              <a:t>와이어로프</a:t>
            </a:r>
            <a:r>
              <a:rPr lang="en-US" altLang="ko-KR" sz="1300" b="1" spc="-50" dirty="0">
                <a:latin typeface="+mn-ea"/>
              </a:rPr>
              <a:t>, </a:t>
            </a:r>
            <a:r>
              <a:rPr lang="ko-KR" altLang="en-US" sz="1300" b="1" spc="-50" dirty="0">
                <a:latin typeface="+mn-ea"/>
              </a:rPr>
              <a:t>슬링벨트 등</a:t>
            </a:r>
            <a:r>
              <a:rPr lang="en-US" altLang="ko-KR" sz="1300" b="1" spc="-50" dirty="0">
                <a:latin typeface="+mn-ea"/>
              </a:rPr>
              <a:t>)</a:t>
            </a:r>
          </a:p>
        </p:txBody>
      </p:sp>
      <p:pic>
        <p:nvPicPr>
          <p:cNvPr id="15" name="Picture 2" descr="C:\Users\john\Desktop\수정\사례버튼_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1" y="1795019"/>
            <a:ext cx="595313" cy="8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ohn\Desktop\수정\사례버튼_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1" y="3916126"/>
            <a:ext cx="595313" cy="8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18" name="TextBox 17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21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4361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722888" y="2124000"/>
            <a:ext cx="3600000" cy="3600000"/>
          </a:xfrm>
          <a:prstGeom prst="roundRect">
            <a:avLst>
              <a:gd name="adj" fmla="val 4616"/>
            </a:avLst>
          </a:prstGeom>
          <a:blipFill rotWithShape="1">
            <a:blip r:embed="rId3"/>
            <a:stretch>
              <a:fillRect/>
            </a:stretch>
          </a:blipFill>
          <a:ln w="381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8748" y="2124000"/>
            <a:ext cx="3600000" cy="3600000"/>
          </a:xfrm>
          <a:prstGeom prst="roundRect">
            <a:avLst>
              <a:gd name="adj" fmla="val 4616"/>
            </a:avLst>
          </a:prstGeom>
          <a:blipFill rotWithShape="1">
            <a:blip r:embed="rId4"/>
            <a:stretch>
              <a:fillRect/>
            </a:stretch>
          </a:blipFill>
          <a:ln w="381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2475" y="1675264"/>
            <a:ext cx="4530657" cy="313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관 부설 작업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58220" y="2212855"/>
            <a:ext cx="1534106" cy="1154445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굴착면 끝단에 중장비 </a:t>
            </a:r>
            <a:br>
              <a:rPr lang="en-US" altLang="ko-KR" sz="1100" spc="-100" dirty="0">
                <a:solidFill>
                  <a:prstClr val="black"/>
                </a:solidFill>
                <a:latin typeface="맑은 고딕"/>
              </a:rPr>
            </a:b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접근 시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 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장비 무게 및 </a:t>
            </a:r>
            <a:br>
              <a:rPr lang="en-US" altLang="ko-KR" sz="1100" spc="-100" dirty="0">
                <a:solidFill>
                  <a:prstClr val="black"/>
                </a:solidFill>
                <a:latin typeface="맑은 고딕"/>
              </a:rPr>
            </a:b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진동에 의해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 </a:t>
            </a:r>
            <a:br>
              <a:rPr lang="en-US" altLang="ko-KR" sz="1100" spc="-100" dirty="0">
                <a:solidFill>
                  <a:prstClr val="black"/>
                </a:solidFill>
                <a:latin typeface="맑은 고딕"/>
              </a:rPr>
            </a:b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굴착면 붕괴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장비 앞 굴착면에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근로자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접근금지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921076" y="3375292"/>
            <a:ext cx="0" cy="495638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497011" y="2235885"/>
            <a:ext cx="1797306" cy="1001673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굴착면 내부 근로자가 장비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 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운전자 위치에서 안보일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 </a:t>
            </a:r>
            <a:br>
              <a:rPr lang="en-US" altLang="ko-KR" sz="1100" spc="-100" dirty="0">
                <a:solidFill>
                  <a:prstClr val="black"/>
                </a:solidFill>
                <a:latin typeface="맑은 고딕"/>
              </a:rPr>
            </a:b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경우 버킷에 부딪힐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장비운전원은 유도자의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신호에 따라야 함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866811" y="2239045"/>
            <a:ext cx="2496930" cy="461799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후진하는 장비에 부딪힐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장비움직임을 확인하고 통행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하도록 함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398622" y="2847988"/>
            <a:ext cx="2849835" cy="442228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신호수 역할이 소홀할 경우 장비에 부딪힐 위험</a:t>
            </a:r>
            <a:br>
              <a:rPr lang="en-US" altLang="ko-KR" sz="1100" spc="-100" dirty="0">
                <a:solidFill>
                  <a:prstClr val="black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복장을 갖추고 신호 역할을 전담하여야 함</a:t>
            </a:r>
          </a:p>
        </p:txBody>
      </p:sp>
      <p:cxnSp>
        <p:nvCxnSpPr>
          <p:cNvPr id="23" name="Straight Arrow Connector 22"/>
          <p:cNvCxnSpPr>
            <a:stCxn id="29" idx="0"/>
          </p:cNvCxnSpPr>
          <p:nvPr/>
        </p:nvCxnSpPr>
        <p:spPr>
          <a:xfrm flipH="1" flipV="1">
            <a:off x="6729192" y="4330746"/>
            <a:ext cx="634550" cy="651932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981260" y="5119205"/>
            <a:ext cx="3180364" cy="467127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경사면을 수직에 가깝게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 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굴착한 경우 토사 붕괴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굴착면 경사를 자연 경사에 가깝게 굴착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500445" y="4982678"/>
            <a:ext cx="1726593" cy="663342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후진 시 경보음 미작동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운전원은 작업 전 브레이크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클러치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경보음 등 확인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36615" y="1675264"/>
            <a:ext cx="4530657" cy="313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도로 포장 작업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191065" y="4647557"/>
            <a:ext cx="0" cy="471648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5" idx="2"/>
          </p:cNvCxnSpPr>
          <p:nvPr/>
        </p:nvCxnSpPr>
        <p:spPr>
          <a:xfrm flipH="1">
            <a:off x="2982600" y="3237558"/>
            <a:ext cx="413064" cy="248172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182324" y="2703508"/>
            <a:ext cx="0" cy="782222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상</a:t>
            </a:r>
            <a:r>
              <a:rPr lang="en-US" altLang="ko-KR" sz="1000" spc="-50" dirty="0">
                <a:latin typeface="+mn-ea"/>
              </a:rPr>
              <a:t>·</a:t>
            </a:r>
            <a:r>
              <a:rPr lang="ko-KR" altLang="en-US" sz="1000" spc="-50" dirty="0">
                <a:latin typeface="+mn-ea"/>
              </a:rPr>
              <a:t>하수도공사의 사망재해는 전체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3%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상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·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하수도 공사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무너짐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부딪힘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맞음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5877048" y="3292880"/>
            <a:ext cx="0" cy="1092894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26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30" name="TextBox 29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22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0839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0954" y="440640"/>
            <a:ext cx="6341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800" b="1" dirty="0">
                <a:solidFill>
                  <a:schemeClr val="bg1"/>
                </a:solidFill>
                <a:latin typeface="+mn-ea"/>
              </a:rPr>
              <a:t>사망재해 </a:t>
            </a:r>
            <a:endParaRPr lang="en-US" altLang="ko-KR" sz="5800" b="1" dirty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5800" b="1" dirty="0">
                <a:solidFill>
                  <a:schemeClr val="bg1"/>
                </a:solidFill>
                <a:latin typeface="+mn-ea"/>
              </a:rPr>
              <a:t>다발 사례와 대책</a:t>
            </a:r>
            <a:endParaRPr lang="en-US" sz="5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9387" y="2771356"/>
            <a:ext cx="6584761" cy="2043520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 marL="180000" indent="-180000">
              <a:lnSpc>
                <a:spcPts val="2500"/>
              </a:lnSpc>
              <a:spcAft>
                <a:spcPts val="1000"/>
              </a:spcAft>
              <a:buFont typeface="Arial"/>
              <a:buChar char="•"/>
            </a:pP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철근콘크리트 공사</a:t>
            </a:r>
          </a:p>
          <a:p>
            <a:pPr marL="180000" indent="-180000">
              <a:lnSpc>
                <a:spcPts val="2500"/>
              </a:lnSpc>
              <a:spcAft>
                <a:spcPts val="1000"/>
              </a:spcAft>
              <a:buFont typeface="Arial"/>
              <a:buChar char="•"/>
            </a:pP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철골조립 공사</a:t>
            </a:r>
          </a:p>
          <a:p>
            <a:pPr marL="180000" indent="-180000">
              <a:lnSpc>
                <a:spcPts val="2500"/>
              </a:lnSpc>
              <a:spcAft>
                <a:spcPts val="1000"/>
              </a:spcAft>
              <a:buFont typeface="Arial"/>
              <a:buChar char="•"/>
            </a:pP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비계 등 가설구조물 공사</a:t>
            </a:r>
          </a:p>
          <a:p>
            <a:pPr marL="180000" indent="-180000">
              <a:lnSpc>
                <a:spcPts val="2500"/>
              </a:lnSpc>
              <a:spcAft>
                <a:spcPts val="1000"/>
              </a:spcAft>
              <a:buFont typeface="Arial"/>
              <a:buChar char="•"/>
            </a:pP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조적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·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미장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·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방수 공사</a:t>
            </a:r>
          </a:p>
          <a:p>
            <a:pPr marL="180000" indent="-180000">
              <a:lnSpc>
                <a:spcPts val="2500"/>
              </a:lnSpc>
              <a:spcAft>
                <a:spcPts val="1000"/>
              </a:spcAft>
              <a:buFont typeface="Arial"/>
              <a:buChar char="•"/>
            </a:pP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도로보수 작업</a:t>
            </a:r>
          </a:p>
          <a:p>
            <a:pPr marL="180000" indent="-180000">
              <a:lnSpc>
                <a:spcPts val="2500"/>
              </a:lnSpc>
              <a:spcAft>
                <a:spcPts val="1000"/>
              </a:spcAft>
              <a:buFont typeface="Arial"/>
              <a:buChar char="•"/>
            </a:pP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건설기계 관련 작업</a:t>
            </a:r>
          </a:p>
          <a:p>
            <a:pPr marL="180000" indent="-180000">
              <a:lnSpc>
                <a:spcPts val="2500"/>
              </a:lnSpc>
              <a:spcAft>
                <a:spcPts val="1000"/>
              </a:spcAft>
              <a:buFont typeface="Arial"/>
              <a:buChar char="•"/>
            </a:pP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외부 도장 공사</a:t>
            </a:r>
          </a:p>
          <a:p>
            <a:pPr marL="180000" indent="-180000">
              <a:lnSpc>
                <a:spcPts val="2500"/>
              </a:lnSpc>
              <a:spcAft>
                <a:spcPts val="1000"/>
              </a:spcAft>
              <a:buFont typeface="Arial"/>
              <a:buChar char="•"/>
            </a:pP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·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하수도 공사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6" name="TextBox 5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23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7053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사례버튼_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99" y="2295107"/>
            <a:ext cx="635000" cy="635000"/>
          </a:xfrm>
          <a:prstGeom prst="rect">
            <a:avLst/>
          </a:prstGeom>
        </p:spPr>
      </p:pic>
      <p:pic>
        <p:nvPicPr>
          <p:cNvPr id="26" name="Picture 25" descr="사례버튼_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99" y="3313982"/>
            <a:ext cx="635000" cy="878840"/>
          </a:xfrm>
          <a:prstGeom prst="rect">
            <a:avLst/>
          </a:prstGeom>
        </p:spPr>
      </p:pic>
      <p:sp>
        <p:nvSpPr>
          <p:cNvPr id="3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2320" y="164087"/>
            <a:ext cx="6972204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ko-KR" altLang="en-US" sz="3300" b="1" spc="-15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맑은 고딕"/>
              </a:rPr>
              <a:t>철근콘크리트 공사</a:t>
            </a:r>
            <a:endParaRPr lang="en-US" sz="3300" b="1" spc="-15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2595" y="2258138"/>
            <a:ext cx="2681413" cy="6873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100" dirty="0">
                <a:latin typeface="+mn-ea"/>
              </a:rPr>
              <a:t>방수터널 암거 벽체 및 슬래브 콘크리트 타설 중 거푸집동바리 무너짐</a:t>
            </a:r>
            <a:r>
              <a:rPr lang="en-US" altLang="ko-KR" sz="1300" spc="-100" dirty="0">
                <a:latin typeface="+mn-ea"/>
              </a:rPr>
              <a:t>, 4</a:t>
            </a:r>
            <a:r>
              <a:rPr lang="ko-KR" altLang="en-US" sz="1300" spc="-100" dirty="0">
                <a:latin typeface="+mn-ea"/>
              </a:rPr>
              <a:t>명 매몰 사망</a:t>
            </a:r>
            <a:endParaRPr lang="en-US" altLang="ko-KR" sz="1300" spc="-100" dirty="0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2595" y="3313982"/>
            <a:ext cx="2681413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100" dirty="0">
                <a:latin typeface="+mn-ea"/>
              </a:rPr>
              <a:t>높이 </a:t>
            </a:r>
            <a:r>
              <a:rPr lang="en-US" altLang="ko-KR" sz="1300" spc="-100" dirty="0">
                <a:latin typeface="+mn-ea"/>
              </a:rPr>
              <a:t>6m </a:t>
            </a:r>
            <a:r>
              <a:rPr lang="ko-KR" altLang="en-US" sz="1300" spc="-100" dirty="0">
                <a:latin typeface="+mn-ea"/>
              </a:rPr>
              <a:t>이상의 거푸집동바리는 </a:t>
            </a:r>
            <a:br>
              <a:rPr lang="en-US" altLang="ko-KR" sz="1300" spc="-100" dirty="0">
                <a:latin typeface="+mn-ea"/>
              </a:rPr>
            </a:br>
            <a:r>
              <a:rPr lang="en-US" altLang="ko-KR" sz="1300" spc="-100" dirty="0">
                <a:latin typeface="+mn-ea"/>
              </a:rPr>
              <a:t>System Support </a:t>
            </a:r>
            <a:r>
              <a:rPr lang="ko-KR" altLang="en-US" sz="1300" spc="-100" dirty="0">
                <a:latin typeface="+mn-ea"/>
              </a:rPr>
              <a:t>등 안전한 구조 적용</a:t>
            </a:r>
          </a:p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100" dirty="0">
                <a:latin typeface="+mn-ea"/>
              </a:rPr>
              <a:t>구조검토 및 조립도 작성 후 조립도에 </a:t>
            </a:r>
            <a:br>
              <a:rPr lang="en-US" altLang="ko-KR" sz="1300" spc="-100" dirty="0">
                <a:latin typeface="+mn-ea"/>
              </a:rPr>
            </a:br>
            <a:r>
              <a:rPr lang="ko-KR" altLang="en-US" sz="1300" spc="-100" dirty="0">
                <a:latin typeface="+mn-ea"/>
              </a:rPr>
              <a:t>의해 조립</a:t>
            </a:r>
          </a:p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100" dirty="0">
                <a:latin typeface="+mn-ea"/>
              </a:rPr>
              <a:t>파이프서포트를 이어서 사용할 때는 </a:t>
            </a:r>
            <a:br>
              <a:rPr lang="en-US" altLang="ko-KR" sz="1300" spc="-100" dirty="0">
                <a:latin typeface="+mn-ea"/>
              </a:rPr>
            </a:br>
            <a:r>
              <a:rPr lang="en-US" altLang="ko-KR" sz="1300" spc="-100" dirty="0">
                <a:latin typeface="+mn-ea"/>
              </a:rPr>
              <a:t>4</a:t>
            </a:r>
            <a:r>
              <a:rPr lang="ko-KR" altLang="en-US" sz="1300" spc="-100" dirty="0">
                <a:latin typeface="+mn-ea"/>
              </a:rPr>
              <a:t>개 이상의 볼트로 체결</a:t>
            </a:r>
          </a:p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100" dirty="0">
                <a:latin typeface="+mn-ea"/>
              </a:rPr>
              <a:t>타설 시 설계도서에 따라 벽체 타설 및 양생 후 </a:t>
            </a:r>
            <a:r>
              <a:rPr lang="en-US" altLang="ko-KR" sz="1300" spc="-100" dirty="0">
                <a:latin typeface="+mn-ea"/>
              </a:rPr>
              <a:t>→ </a:t>
            </a:r>
            <a:r>
              <a:rPr lang="ko-KR" altLang="en-US" sz="1300" spc="-100" dirty="0">
                <a:latin typeface="+mn-ea"/>
              </a:rPr>
              <a:t>슬래브 타설 등 순서 준서</a:t>
            </a:r>
          </a:p>
        </p:txBody>
      </p:sp>
      <p:sp>
        <p:nvSpPr>
          <p:cNvPr id="15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spc="-100" dirty="0">
                <a:latin typeface="+mn-ea"/>
              </a:rPr>
              <a:t>사망재해 </a:t>
            </a:r>
          </a:p>
          <a:p>
            <a:r>
              <a:rPr lang="ko-KR" altLang="en-US" sz="1300" b="1" spc="-100" dirty="0">
                <a:latin typeface="+mn-ea"/>
              </a:rPr>
              <a:t>다발 사례와 대책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9758" y="2320175"/>
            <a:ext cx="4346890" cy="3132000"/>
          </a:xfrm>
          <a:prstGeom prst="roundRect">
            <a:avLst>
              <a:gd name="adj" fmla="val 5244"/>
            </a:avLst>
          </a:prstGeom>
          <a:blipFill rotWithShape="1">
            <a:blip r:embed="rId5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52880" y="1474058"/>
            <a:ext cx="6480338" cy="320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ko-KR" altLang="en-US" b="1" spc="-50" dirty="0">
                <a:solidFill>
                  <a:srgbClr val="139130"/>
                </a:solidFill>
                <a:latin typeface="+mn-ea"/>
              </a:rPr>
              <a:t>콘트리트 타설작업 중 거푸집동바리 무너짐</a:t>
            </a:r>
          </a:p>
        </p:txBody>
      </p:sp>
      <p:pic>
        <p:nvPicPr>
          <p:cNvPr id="2" name="Picture 1" descr="사례버튼_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0" y="1288308"/>
            <a:ext cx="793750" cy="7937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14" name="TextBox 13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24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0014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사례버튼_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99" y="2295107"/>
            <a:ext cx="635000" cy="635000"/>
          </a:xfrm>
          <a:prstGeom prst="rect">
            <a:avLst/>
          </a:prstGeom>
        </p:spPr>
      </p:pic>
      <p:pic>
        <p:nvPicPr>
          <p:cNvPr id="26" name="Picture 25" descr="사례버튼_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99" y="3424510"/>
            <a:ext cx="635000" cy="878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2320" y="164087"/>
            <a:ext cx="6972204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ko-KR" altLang="en-US" sz="3300" b="1" spc="-15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맑은 고딕"/>
              </a:rPr>
              <a:t>철골조립 공사</a:t>
            </a:r>
            <a:endParaRPr lang="en-US" sz="3300" b="1" spc="-15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2595" y="2258138"/>
            <a:ext cx="2681413" cy="456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50" dirty="0">
                <a:latin typeface="+mn-ea"/>
              </a:rPr>
              <a:t>띠장 위에서 작업 중 약 </a:t>
            </a:r>
            <a:r>
              <a:rPr lang="en-US" altLang="ko-KR" sz="1300" spc="-50" dirty="0">
                <a:latin typeface="+mn-ea"/>
              </a:rPr>
              <a:t>7.2m</a:t>
            </a:r>
            <a:r>
              <a:rPr lang="ko-KR" altLang="en-US" sz="1300" spc="-50" dirty="0">
                <a:latin typeface="+mn-ea"/>
              </a:rPr>
              <a:t> </a:t>
            </a:r>
            <a:br>
              <a:rPr lang="en-US" altLang="ko-KR" sz="1300" spc="-50" dirty="0">
                <a:latin typeface="+mn-ea"/>
              </a:rPr>
            </a:br>
            <a:r>
              <a:rPr lang="ko-KR" altLang="en-US" sz="1300" spc="-50" dirty="0">
                <a:latin typeface="+mn-ea"/>
              </a:rPr>
              <a:t>아래 바닥으로 떨어짐</a:t>
            </a:r>
            <a:endParaRPr lang="en-US" altLang="ko-KR" sz="1300" spc="-50" dirty="0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2595" y="3424510"/>
            <a:ext cx="268141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50" dirty="0">
                <a:latin typeface="+mn-ea"/>
              </a:rPr>
              <a:t>안전대를 걸 수 있는 걸이시설을 </a:t>
            </a:r>
            <a:br>
              <a:rPr lang="en-US" altLang="ko-KR" sz="1300" spc="-50" dirty="0">
                <a:latin typeface="+mn-ea"/>
              </a:rPr>
            </a:br>
            <a:r>
              <a:rPr lang="ko-KR" altLang="en-US" sz="1300" spc="-50" dirty="0">
                <a:latin typeface="+mn-ea"/>
              </a:rPr>
              <a:t>설치하고</a:t>
            </a:r>
            <a:r>
              <a:rPr lang="en-US" altLang="ko-KR" sz="1300" spc="-50" dirty="0">
                <a:latin typeface="+mn-ea"/>
              </a:rPr>
              <a:t>, </a:t>
            </a:r>
            <a:r>
              <a:rPr lang="ko-KR" altLang="en-US" sz="1300" spc="-50" dirty="0">
                <a:latin typeface="+mn-ea"/>
              </a:rPr>
              <a:t>근로자는 안전대를 착용하고 걸이시설에 걸어 떨어지지 않도록 하여야 함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9758" y="2320175"/>
            <a:ext cx="4346890" cy="3132000"/>
          </a:xfrm>
          <a:prstGeom prst="roundRect">
            <a:avLst>
              <a:gd name="adj" fmla="val 5244"/>
            </a:avLst>
          </a:prstGeom>
          <a:blipFill rotWithShape="1">
            <a:blip r:embed="rId5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52880" y="1474058"/>
            <a:ext cx="6480338" cy="320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ko-KR" altLang="en-US" b="1" spc="-50" dirty="0">
                <a:solidFill>
                  <a:srgbClr val="139130"/>
                </a:solidFill>
                <a:latin typeface="+mn-ea"/>
              </a:rPr>
              <a:t>띠장 위에서 작업 중 떨어짐</a:t>
            </a:r>
          </a:p>
        </p:txBody>
      </p:sp>
      <p:pic>
        <p:nvPicPr>
          <p:cNvPr id="18" name="Picture 17" descr="사례버튼_0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0" y="1288308"/>
            <a:ext cx="793750" cy="793750"/>
          </a:xfrm>
          <a:prstGeom prst="rect">
            <a:avLst/>
          </a:prstGeom>
        </p:spPr>
      </p:pic>
      <p:sp>
        <p:nvSpPr>
          <p:cNvPr id="13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2</a:t>
            </a:r>
          </a:p>
        </p:txBody>
      </p:sp>
      <p:sp>
        <p:nvSpPr>
          <p:cNvPr id="14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spc="-100" dirty="0">
                <a:latin typeface="+mn-ea"/>
              </a:rPr>
              <a:t>사망재해 </a:t>
            </a:r>
          </a:p>
          <a:p>
            <a:r>
              <a:rPr lang="ko-KR" altLang="en-US" sz="1300" b="1" spc="-100" dirty="0">
                <a:latin typeface="+mn-ea"/>
              </a:rPr>
              <a:t>다발 사례와 대책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19" name="TextBox 18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25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0468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사례버튼_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99" y="2295107"/>
            <a:ext cx="635000" cy="635000"/>
          </a:xfrm>
          <a:prstGeom prst="rect">
            <a:avLst/>
          </a:prstGeom>
        </p:spPr>
      </p:pic>
      <p:pic>
        <p:nvPicPr>
          <p:cNvPr id="26" name="Picture 25" descr="사례버튼_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99" y="3728651"/>
            <a:ext cx="635000" cy="878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2320" y="164087"/>
            <a:ext cx="6972204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ko-KR" altLang="en-US" sz="3300" b="1" spc="-15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맑은 고딕"/>
              </a:rPr>
              <a:t>비계 등 가설구조물 공사</a:t>
            </a:r>
            <a:endParaRPr lang="en-US" sz="3300" b="1" spc="-15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2596" y="2258138"/>
            <a:ext cx="2582186" cy="918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100" dirty="0">
                <a:latin typeface="+mn-ea"/>
              </a:rPr>
              <a:t>학교 건물 외벽 쌍줄비계 위에서 </a:t>
            </a:r>
            <a:br>
              <a:rPr lang="en-US" altLang="ko-KR" sz="1300" spc="-100" dirty="0">
                <a:latin typeface="+mn-ea"/>
              </a:rPr>
            </a:br>
            <a:r>
              <a:rPr lang="ko-KR" altLang="en-US" sz="1300" spc="-100" dirty="0">
                <a:latin typeface="+mn-ea"/>
              </a:rPr>
              <a:t>조적작업을 하던 중 적재하중 초과</a:t>
            </a:r>
            <a:r>
              <a:rPr lang="en-US" altLang="ko-KR" sz="1300" spc="-100" dirty="0">
                <a:latin typeface="+mn-ea"/>
              </a:rPr>
              <a:t>, </a:t>
            </a:r>
            <a:br>
              <a:rPr lang="en-US" altLang="ko-KR" sz="1300" spc="-100" dirty="0">
                <a:latin typeface="+mn-ea"/>
              </a:rPr>
            </a:br>
            <a:r>
              <a:rPr lang="ko-KR" altLang="en-US" sz="1300" spc="-100" dirty="0">
                <a:latin typeface="+mn-ea"/>
              </a:rPr>
              <a:t>비계 벽이음 불량 등으로 비계 무너짐</a:t>
            </a:r>
            <a:r>
              <a:rPr lang="en-US" altLang="ko-KR" sz="1300" spc="-100" dirty="0">
                <a:latin typeface="+mn-ea"/>
              </a:rPr>
              <a:t>, 2</a:t>
            </a:r>
            <a:r>
              <a:rPr lang="ko-KR" altLang="en-US" sz="1300" spc="-100" dirty="0">
                <a:latin typeface="+mn-ea"/>
              </a:rPr>
              <a:t>명 사망</a:t>
            </a:r>
            <a:endParaRPr lang="en-US" altLang="ko-KR" sz="1300" spc="-100" dirty="0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2595" y="3728651"/>
            <a:ext cx="2681413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100" dirty="0">
                <a:latin typeface="+mn-ea"/>
              </a:rPr>
              <a:t>강관비계 조립 시 밑둥잡이</a:t>
            </a:r>
            <a:r>
              <a:rPr lang="en-US" altLang="ko-KR" sz="1300" spc="-100" dirty="0">
                <a:latin typeface="+mn-ea"/>
              </a:rPr>
              <a:t>, </a:t>
            </a:r>
            <a:br>
              <a:rPr lang="en-US" altLang="ko-KR" sz="1300" spc="-100" dirty="0">
                <a:latin typeface="+mn-ea"/>
              </a:rPr>
            </a:br>
            <a:r>
              <a:rPr lang="ko-KR" altLang="en-US" sz="1300" spc="-100" dirty="0">
                <a:latin typeface="+mn-ea"/>
              </a:rPr>
              <a:t>벽이음 등 설치기준 준수</a:t>
            </a:r>
          </a:p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100" dirty="0">
                <a:latin typeface="+mn-ea"/>
              </a:rPr>
              <a:t>비계기둥 및 띠장 등 부재 조립간격 준수</a:t>
            </a:r>
          </a:p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100" dirty="0">
                <a:latin typeface="+mn-ea"/>
              </a:rPr>
              <a:t>비계기둥 간 적재하중 </a:t>
            </a:r>
            <a:r>
              <a:rPr lang="en-US" altLang="ko-KR" sz="1300" spc="-100" dirty="0">
                <a:latin typeface="+mn-ea"/>
              </a:rPr>
              <a:t>400㎏ </a:t>
            </a:r>
            <a:r>
              <a:rPr lang="ko-KR" altLang="en-US" sz="1300" spc="-100" dirty="0">
                <a:latin typeface="+mn-ea"/>
              </a:rPr>
              <a:t>초과금지 등 적재하중 기준 준수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9758" y="2320175"/>
            <a:ext cx="4346890" cy="3132000"/>
          </a:xfrm>
          <a:prstGeom prst="roundRect">
            <a:avLst>
              <a:gd name="adj" fmla="val 5244"/>
            </a:avLst>
          </a:prstGeom>
          <a:blipFill rotWithShape="1">
            <a:blip r:embed="rId5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52880" y="1474058"/>
            <a:ext cx="6480338" cy="320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ko-KR" altLang="en-US" b="1" spc="-50" dirty="0">
                <a:solidFill>
                  <a:srgbClr val="139130"/>
                </a:solidFill>
                <a:latin typeface="+mn-ea"/>
              </a:rPr>
              <a:t>학교건물 비계에서 조적작업 중 비계 무너짐</a:t>
            </a:r>
            <a:r>
              <a:rPr lang="en-US" altLang="ko-KR" b="1" spc="-50" dirty="0">
                <a:solidFill>
                  <a:srgbClr val="139130"/>
                </a:solidFill>
                <a:latin typeface="+mn-ea"/>
              </a:rPr>
              <a:t>, 2</a:t>
            </a:r>
            <a:r>
              <a:rPr lang="ko-KR" altLang="en-US" b="1" spc="-50" dirty="0">
                <a:solidFill>
                  <a:srgbClr val="139130"/>
                </a:solidFill>
                <a:latin typeface="+mn-ea"/>
              </a:rPr>
              <a:t>명 사망</a:t>
            </a:r>
          </a:p>
        </p:txBody>
      </p:sp>
      <p:pic>
        <p:nvPicPr>
          <p:cNvPr id="19" name="Picture 18" descr="사례버튼_0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0" y="1288308"/>
            <a:ext cx="793750" cy="793750"/>
          </a:xfrm>
          <a:prstGeom prst="rect">
            <a:avLst/>
          </a:prstGeom>
        </p:spPr>
      </p:pic>
      <p:sp>
        <p:nvSpPr>
          <p:cNvPr id="13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2</a:t>
            </a:r>
          </a:p>
        </p:txBody>
      </p:sp>
      <p:sp>
        <p:nvSpPr>
          <p:cNvPr id="14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spc="-100" dirty="0">
                <a:latin typeface="+mn-ea"/>
              </a:rPr>
              <a:t>사망재해 </a:t>
            </a:r>
          </a:p>
          <a:p>
            <a:r>
              <a:rPr lang="ko-KR" altLang="en-US" sz="1300" b="1" spc="-100" dirty="0">
                <a:latin typeface="+mn-ea"/>
              </a:rPr>
              <a:t>다발 사례와 대책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18" name="TextBox 17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26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1971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사례버튼_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99" y="2295107"/>
            <a:ext cx="635000" cy="635000"/>
          </a:xfrm>
          <a:prstGeom prst="rect">
            <a:avLst/>
          </a:prstGeom>
        </p:spPr>
      </p:pic>
      <p:pic>
        <p:nvPicPr>
          <p:cNvPr id="26" name="Picture 25" descr="사례버튼_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99" y="3421430"/>
            <a:ext cx="635000" cy="878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2320" y="164087"/>
            <a:ext cx="6972204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ko-KR" altLang="en-US" sz="3300" b="1" spc="-15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맑은 고딕"/>
              </a:rPr>
              <a:t>조적</a:t>
            </a:r>
            <a:r>
              <a:rPr lang="en-US" altLang="ko-KR" sz="3300" b="1" spc="-15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맑은 고딕"/>
              </a:rPr>
              <a:t>·</a:t>
            </a:r>
            <a:r>
              <a:rPr lang="ko-KR" altLang="en-US" sz="3300" b="1" spc="-15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맑은 고딕"/>
              </a:rPr>
              <a:t>미장</a:t>
            </a:r>
            <a:r>
              <a:rPr lang="en-US" altLang="ko-KR" sz="3300" b="1" spc="-15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맑은 고딕"/>
              </a:rPr>
              <a:t>·</a:t>
            </a:r>
            <a:r>
              <a:rPr lang="ko-KR" altLang="en-US" sz="3300" b="1" spc="-15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맑은 고딕"/>
              </a:rPr>
              <a:t>방수 공사</a:t>
            </a:r>
            <a:endParaRPr lang="en-US" sz="3300" b="1" spc="-15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2595" y="2258138"/>
            <a:ext cx="2681413" cy="6873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80" dirty="0">
                <a:latin typeface="+mn-ea"/>
              </a:rPr>
              <a:t>개착터널 외부 측면에 아스팔트 프라이머 도장작업 중 프라이머에 함유된 유기용제 증기에 중독</a:t>
            </a:r>
            <a:r>
              <a:rPr lang="en-US" altLang="ko-KR" sz="1300" spc="-80" dirty="0">
                <a:latin typeface="+mn-ea"/>
              </a:rPr>
              <a:t>,</a:t>
            </a:r>
            <a:r>
              <a:rPr lang="ko-KR" altLang="en-US" sz="1300" spc="-80" dirty="0">
                <a:latin typeface="+mn-ea"/>
              </a:rPr>
              <a:t> 사망</a:t>
            </a:r>
            <a:endParaRPr lang="en-US" altLang="ko-KR" sz="1300" spc="-80" dirty="0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2595" y="3421430"/>
            <a:ext cx="2681413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80" dirty="0">
                <a:latin typeface="+mn-ea"/>
              </a:rPr>
              <a:t>통풍이 불충분한 장소에서 유기화합물 취급작업 중 환기설비 설치</a:t>
            </a:r>
          </a:p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80" dirty="0">
                <a:latin typeface="+mn-ea"/>
              </a:rPr>
              <a:t>국소배기장치가 어려울 경우 급</a:t>
            </a:r>
            <a:r>
              <a:rPr lang="en-US" altLang="ko-KR" sz="1300" spc="-80" dirty="0">
                <a:latin typeface="+mn-ea"/>
              </a:rPr>
              <a:t>·</a:t>
            </a:r>
            <a:r>
              <a:rPr lang="ko-KR" altLang="en-US" sz="1300" spc="-80" dirty="0">
                <a:latin typeface="+mn-ea"/>
              </a:rPr>
              <a:t>배기팬을 이용하여 환기 실시</a:t>
            </a:r>
          </a:p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80" dirty="0">
                <a:latin typeface="+mn-ea"/>
              </a:rPr>
              <a:t>유기화합물 취급작업 시에는 송기 마스크 또는 방독마스크를 지급 착용</a:t>
            </a:r>
          </a:p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80" dirty="0">
                <a:latin typeface="+mn-ea"/>
              </a:rPr>
              <a:t>관리대상물질 취급작업에 대한 특별 안전보건 교육 실시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9758" y="2320175"/>
            <a:ext cx="4346890" cy="3132000"/>
          </a:xfrm>
          <a:prstGeom prst="roundRect">
            <a:avLst>
              <a:gd name="adj" fmla="val 5244"/>
            </a:avLst>
          </a:prstGeom>
          <a:blipFill rotWithShape="1">
            <a:blip r:embed="rId5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52880" y="1474058"/>
            <a:ext cx="6480338" cy="320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ko-KR" altLang="en-US" b="1" spc="-50" dirty="0">
                <a:solidFill>
                  <a:srgbClr val="139130"/>
                </a:solidFill>
                <a:latin typeface="+mn-ea"/>
              </a:rPr>
              <a:t>터널벽체에 프라이머 도장 작업 중</a:t>
            </a:r>
            <a:r>
              <a:rPr lang="en-US" altLang="ko-KR" b="1" spc="-50" dirty="0">
                <a:solidFill>
                  <a:srgbClr val="139130"/>
                </a:solidFill>
                <a:latin typeface="+mn-ea"/>
              </a:rPr>
              <a:t>, </a:t>
            </a:r>
            <a:r>
              <a:rPr lang="ko-KR" altLang="en-US" b="1" spc="-50" dirty="0">
                <a:solidFill>
                  <a:srgbClr val="139130"/>
                </a:solidFill>
                <a:latin typeface="+mn-ea"/>
              </a:rPr>
              <a:t>질식</a:t>
            </a:r>
          </a:p>
        </p:txBody>
      </p:sp>
      <p:pic>
        <p:nvPicPr>
          <p:cNvPr id="20" name="Picture 19" descr="사례버튼_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0" y="1288308"/>
            <a:ext cx="793750" cy="793750"/>
          </a:xfrm>
          <a:prstGeom prst="rect">
            <a:avLst/>
          </a:prstGeom>
        </p:spPr>
      </p:pic>
      <p:sp>
        <p:nvSpPr>
          <p:cNvPr id="13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2</a:t>
            </a:r>
          </a:p>
        </p:txBody>
      </p:sp>
      <p:sp>
        <p:nvSpPr>
          <p:cNvPr id="14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spc="-100" dirty="0">
                <a:latin typeface="+mn-ea"/>
              </a:rPr>
              <a:t>사망재해 </a:t>
            </a:r>
          </a:p>
          <a:p>
            <a:r>
              <a:rPr lang="ko-KR" altLang="en-US" sz="1300" b="1" spc="-100" dirty="0">
                <a:latin typeface="+mn-ea"/>
              </a:rPr>
              <a:t>다발 사례와 대책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18" name="TextBox 17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27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4375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사례버튼_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99" y="2295107"/>
            <a:ext cx="635000" cy="635000"/>
          </a:xfrm>
          <a:prstGeom prst="rect">
            <a:avLst/>
          </a:prstGeom>
        </p:spPr>
      </p:pic>
      <p:pic>
        <p:nvPicPr>
          <p:cNvPr id="26" name="Picture 25" descr="사례버튼_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99" y="3728651"/>
            <a:ext cx="635000" cy="878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2320" y="164087"/>
            <a:ext cx="6972204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ko-KR" altLang="en-US" sz="3300" b="1" spc="-15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맑은 고딕"/>
              </a:rPr>
              <a:t>도로보수 작업</a:t>
            </a:r>
            <a:endParaRPr lang="en-US" sz="3300" b="1" spc="-15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2595" y="2258138"/>
            <a:ext cx="2681413" cy="6873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50" dirty="0">
                <a:latin typeface="+mn-ea"/>
              </a:rPr>
              <a:t>기존도로 균열 보수를 위해 포장 작업 후 로울러로 다짐작업 중 아스콘 청소작업 중인 피재자를 발견하지 못하고 부딪힘</a:t>
            </a:r>
            <a:endParaRPr lang="en-US" altLang="ko-KR" sz="1300" spc="-50" dirty="0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2595" y="3728651"/>
            <a:ext cx="2681413" cy="13029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50" dirty="0">
                <a:latin typeface="+mn-ea"/>
              </a:rPr>
              <a:t>작업 유도자를 배치한 상태에서 유도자의 신호에 따라 작업 실시</a:t>
            </a:r>
          </a:p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50" dirty="0">
                <a:latin typeface="+mn-ea"/>
              </a:rPr>
              <a:t>작업 위험구간에 근로자의 출입을 통제</a:t>
            </a:r>
          </a:p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50" dirty="0">
                <a:latin typeface="+mn-ea"/>
              </a:rPr>
              <a:t>타이어롤러의 후사경은 수시 확인하여 </a:t>
            </a:r>
            <a:br>
              <a:rPr lang="en-US" altLang="ko-KR" sz="1300" spc="-50" dirty="0">
                <a:latin typeface="+mn-ea"/>
              </a:rPr>
            </a:br>
            <a:r>
              <a:rPr lang="ko-KR" altLang="en-US" sz="1300" spc="-50" dirty="0">
                <a:latin typeface="+mn-ea"/>
              </a:rPr>
              <a:t>이상이 있을 시 교체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9758" y="2320175"/>
            <a:ext cx="4346890" cy="3132000"/>
          </a:xfrm>
          <a:prstGeom prst="roundRect">
            <a:avLst>
              <a:gd name="adj" fmla="val 5244"/>
            </a:avLst>
          </a:prstGeom>
          <a:blipFill rotWithShape="1">
            <a:blip r:embed="rId5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52880" y="1474058"/>
            <a:ext cx="6480338" cy="320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ko-KR" altLang="en-US" b="1" spc="-50" dirty="0">
                <a:solidFill>
                  <a:srgbClr val="139130"/>
                </a:solidFill>
                <a:latin typeface="+mn-ea"/>
              </a:rPr>
              <a:t>균열도로 보수를 위해 포장작업 중 로울러에 부딪힘</a:t>
            </a:r>
            <a:r>
              <a:rPr lang="en-US" altLang="ko-KR" b="1" spc="-50" dirty="0">
                <a:solidFill>
                  <a:srgbClr val="139130"/>
                </a:solidFill>
                <a:latin typeface="+mn-ea"/>
              </a:rPr>
              <a:t>, </a:t>
            </a:r>
            <a:r>
              <a:rPr lang="ko-KR" altLang="en-US" b="1" spc="-50" dirty="0">
                <a:solidFill>
                  <a:srgbClr val="139130"/>
                </a:solidFill>
                <a:latin typeface="+mn-ea"/>
              </a:rPr>
              <a:t>사망</a:t>
            </a:r>
          </a:p>
        </p:txBody>
      </p:sp>
      <p:pic>
        <p:nvPicPr>
          <p:cNvPr id="21" name="Picture 20" descr="사례버튼_0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0" y="1288308"/>
            <a:ext cx="793750" cy="793750"/>
          </a:xfrm>
          <a:prstGeom prst="rect">
            <a:avLst/>
          </a:prstGeom>
        </p:spPr>
      </p:pic>
      <p:sp>
        <p:nvSpPr>
          <p:cNvPr id="18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2</a:t>
            </a:r>
          </a:p>
        </p:txBody>
      </p:sp>
      <p:sp>
        <p:nvSpPr>
          <p:cNvPr id="19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spc="-100" dirty="0">
                <a:latin typeface="+mn-ea"/>
              </a:rPr>
              <a:t>사망재해 </a:t>
            </a:r>
          </a:p>
          <a:p>
            <a:r>
              <a:rPr lang="ko-KR" altLang="en-US" sz="1300" b="1" spc="-100" dirty="0">
                <a:latin typeface="+mn-ea"/>
              </a:rPr>
              <a:t>다발 사례와 대책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14" name="TextBox 13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28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020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0954" y="440640"/>
            <a:ext cx="6341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800" b="1" dirty="0">
                <a:solidFill>
                  <a:schemeClr val="bg1"/>
                </a:solidFill>
                <a:latin typeface="+mn-ea"/>
              </a:rPr>
              <a:t>사망재해 </a:t>
            </a:r>
            <a:endParaRPr lang="en-US" altLang="ko-KR" sz="5800" b="1" dirty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5800" b="1" dirty="0">
                <a:solidFill>
                  <a:schemeClr val="bg1"/>
                </a:solidFill>
                <a:latin typeface="+mn-ea"/>
              </a:rPr>
              <a:t>다발 작업공종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9388" y="2771355"/>
            <a:ext cx="6341510" cy="2387675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 marL="180000" indent="-180000">
              <a:lnSpc>
                <a:spcPts val="2500"/>
              </a:lnSpc>
              <a:spcAft>
                <a:spcPts val="1000"/>
              </a:spcAft>
              <a:buFont typeface="Arial"/>
              <a:buChar char="•"/>
            </a:pP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철근콘크리트 공사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  <a:p>
            <a:pPr marL="180000" indent="-180000">
              <a:lnSpc>
                <a:spcPts val="2500"/>
              </a:lnSpc>
              <a:spcAft>
                <a:spcPts val="1000"/>
              </a:spcAft>
              <a:buFont typeface="Arial"/>
              <a:buChar char="•"/>
            </a:pP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건설기계 관련 작업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  <a:p>
            <a:pPr marL="180000" indent="-180000">
              <a:lnSpc>
                <a:spcPts val="2500"/>
              </a:lnSpc>
              <a:spcAft>
                <a:spcPts val="1000"/>
              </a:spcAft>
              <a:buFont typeface="Arial"/>
              <a:buChar char="•"/>
            </a:pP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비계 등 가설구조물공사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  <a:p>
            <a:pPr marL="180000" indent="-180000">
              <a:lnSpc>
                <a:spcPts val="2500"/>
              </a:lnSpc>
              <a:spcAft>
                <a:spcPts val="1000"/>
              </a:spcAft>
              <a:buFont typeface="Arial"/>
              <a:buChar char="•"/>
            </a:pP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철골조립공사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  <a:p>
            <a:pPr marL="180000" indent="-180000">
              <a:lnSpc>
                <a:spcPts val="2500"/>
              </a:lnSpc>
              <a:spcAft>
                <a:spcPts val="1000"/>
              </a:spcAft>
              <a:buFont typeface="Arial"/>
              <a:buChar char="•"/>
            </a:pP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조적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·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미장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·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방수공사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  <a:p>
            <a:pPr marL="180000" indent="-180000">
              <a:lnSpc>
                <a:spcPts val="2500"/>
              </a:lnSpc>
              <a:spcAft>
                <a:spcPts val="1000"/>
              </a:spcAft>
              <a:buFont typeface="Arial"/>
              <a:buChar char="•"/>
            </a:pP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화물운반 작업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  <a:p>
            <a:pPr marL="180000" indent="-180000">
              <a:lnSpc>
                <a:spcPts val="2500"/>
              </a:lnSpc>
              <a:spcAft>
                <a:spcPts val="1000"/>
              </a:spcAft>
              <a:buFont typeface="Arial"/>
              <a:buChar char="•"/>
            </a:pP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토공사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  <a:p>
            <a:pPr marL="180000" indent="-180000">
              <a:lnSpc>
                <a:spcPts val="2500"/>
              </a:lnSpc>
              <a:spcAft>
                <a:spcPts val="1000"/>
              </a:spcAft>
              <a:buFont typeface="Arial"/>
              <a:buChar char="•"/>
            </a:pP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지붕공사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  <a:p>
            <a:pPr marL="180000" indent="-180000">
              <a:lnSpc>
                <a:spcPts val="2500"/>
              </a:lnSpc>
              <a:spcAft>
                <a:spcPts val="1000"/>
              </a:spcAft>
              <a:buFont typeface="Arial"/>
              <a:buChar char="•"/>
            </a:pP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외부 도장공사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  <a:p>
            <a:pPr marL="180000" indent="-180000">
              <a:lnSpc>
                <a:spcPts val="2500"/>
              </a:lnSpc>
              <a:spcAft>
                <a:spcPts val="1000"/>
              </a:spcAft>
              <a:buFont typeface="Arial"/>
              <a:buChar char="•"/>
            </a:pP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상</a:t>
            </a:r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·</a:t>
            </a:r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하수도 공사</a:t>
            </a:r>
            <a:endParaRPr lang="en-US" altLang="ko-KR" sz="20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7" name="TextBox 6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02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7006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사례버튼_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99" y="2295107"/>
            <a:ext cx="635000" cy="635000"/>
          </a:xfrm>
          <a:prstGeom prst="rect">
            <a:avLst/>
          </a:prstGeom>
        </p:spPr>
      </p:pic>
      <p:pic>
        <p:nvPicPr>
          <p:cNvPr id="26" name="Picture 25" descr="사례버튼_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99" y="3728651"/>
            <a:ext cx="635000" cy="878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2320" y="164087"/>
            <a:ext cx="6972204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ko-KR" altLang="en-US" sz="3300" b="1" spc="-15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맑은 고딕"/>
              </a:rPr>
              <a:t>건설기계 관련 작업</a:t>
            </a:r>
            <a:endParaRPr lang="en-US" sz="3300" b="1" spc="-15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2595" y="2258138"/>
            <a:ext cx="268141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50" dirty="0">
                <a:latin typeface="+mn-ea"/>
              </a:rPr>
              <a:t>건물 </a:t>
            </a:r>
            <a:r>
              <a:rPr lang="en-US" altLang="ko-KR" sz="1300" spc="-50" dirty="0">
                <a:latin typeface="+mn-ea"/>
              </a:rPr>
              <a:t>5</a:t>
            </a:r>
            <a:r>
              <a:rPr lang="ko-KR" altLang="en-US" sz="1300" spc="-50" dirty="0">
                <a:latin typeface="+mn-ea"/>
              </a:rPr>
              <a:t>층 외벽에 </a:t>
            </a:r>
            <a:r>
              <a:rPr lang="en-US" altLang="ko-KR" sz="1300" spc="-50" dirty="0">
                <a:latin typeface="+mn-ea"/>
              </a:rPr>
              <a:t>LED </a:t>
            </a:r>
            <a:r>
              <a:rPr lang="ko-KR" altLang="en-US" sz="1300" spc="-50" dirty="0">
                <a:latin typeface="+mn-ea"/>
              </a:rPr>
              <a:t>조명등 </a:t>
            </a:r>
            <a:br>
              <a:rPr lang="en-US" altLang="ko-KR" sz="1300" spc="-50" dirty="0">
                <a:latin typeface="+mn-ea"/>
              </a:rPr>
            </a:br>
            <a:r>
              <a:rPr lang="ko-KR" altLang="en-US" sz="1300" spc="-50" dirty="0">
                <a:latin typeface="+mn-ea"/>
              </a:rPr>
              <a:t>설치를 위해 고소작업대에 탑승</a:t>
            </a:r>
            <a:r>
              <a:rPr lang="en-US" altLang="ko-KR" sz="1300" spc="-50" dirty="0">
                <a:latin typeface="+mn-ea"/>
              </a:rPr>
              <a:t>,</a:t>
            </a:r>
            <a:r>
              <a:rPr lang="ko-KR" altLang="en-US" sz="1300" spc="-50" dirty="0">
                <a:latin typeface="+mn-ea"/>
              </a:rPr>
              <a:t> 고소작업대의 붐을 인출하던 중 붐이 파손되어 꺾이면서 떨어짐</a:t>
            </a:r>
            <a:endParaRPr lang="en-US" altLang="ko-KR" sz="1300" spc="-50" dirty="0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2595" y="3728651"/>
            <a:ext cx="2681413" cy="1687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50" dirty="0">
                <a:latin typeface="+mn-ea"/>
              </a:rPr>
              <a:t>고소작업대를 정기적으로 점검하여 </a:t>
            </a:r>
            <a:br>
              <a:rPr lang="en-US" altLang="ko-KR" sz="1300" spc="-50" dirty="0">
                <a:latin typeface="+mn-ea"/>
              </a:rPr>
            </a:br>
            <a:r>
              <a:rPr lang="ko-KR" altLang="en-US" sz="1300" spc="-50" dirty="0">
                <a:latin typeface="+mn-ea"/>
              </a:rPr>
              <a:t>붐</a:t>
            </a:r>
            <a:r>
              <a:rPr lang="en-US" altLang="ko-KR" sz="1300" spc="-50" dirty="0">
                <a:latin typeface="+mn-ea"/>
              </a:rPr>
              <a:t>·</a:t>
            </a:r>
            <a:r>
              <a:rPr lang="ko-KR" altLang="en-US" sz="1300" spc="-50" dirty="0">
                <a:latin typeface="+mn-ea"/>
              </a:rPr>
              <a:t>작업대 등의 각 부위를 확인하고 </a:t>
            </a:r>
            <a:br>
              <a:rPr lang="en-US" altLang="ko-KR" sz="1300" spc="-50" dirty="0">
                <a:latin typeface="+mn-ea"/>
              </a:rPr>
            </a:br>
            <a:r>
              <a:rPr lang="ko-KR" altLang="en-US" sz="1300" spc="-50" dirty="0">
                <a:latin typeface="+mn-ea"/>
              </a:rPr>
              <a:t>이상 발견 시 보강 또는 교체 등의 </a:t>
            </a:r>
            <a:br>
              <a:rPr lang="en-US" altLang="ko-KR" sz="1300" spc="-50" dirty="0">
                <a:latin typeface="+mn-ea"/>
              </a:rPr>
            </a:br>
            <a:r>
              <a:rPr lang="ko-KR" altLang="en-US" sz="1300" spc="-50" dirty="0">
                <a:latin typeface="+mn-ea"/>
              </a:rPr>
              <a:t>수리 후 작업 실시</a:t>
            </a:r>
          </a:p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50" dirty="0">
                <a:latin typeface="+mn-ea"/>
              </a:rPr>
              <a:t>고소작업대에 탑승하여 작업하는 </a:t>
            </a:r>
            <a:br>
              <a:rPr lang="en-US" altLang="ko-KR" sz="1300" spc="-50" dirty="0">
                <a:latin typeface="+mn-ea"/>
              </a:rPr>
            </a:br>
            <a:r>
              <a:rPr lang="ko-KR" altLang="en-US" sz="1300" spc="-50" dirty="0">
                <a:latin typeface="+mn-ea"/>
              </a:rPr>
              <a:t>근로자는 안전대 등의 개인보호구 착용 </a:t>
            </a:r>
            <a:r>
              <a:rPr lang="en-US" altLang="ko-KR" sz="1300" spc="-50" dirty="0">
                <a:latin typeface="+mn-ea"/>
              </a:rPr>
              <a:t>(</a:t>
            </a:r>
            <a:r>
              <a:rPr lang="ko-KR" altLang="en-US" sz="1300" spc="-50" dirty="0">
                <a:latin typeface="+mn-ea"/>
              </a:rPr>
              <a:t>안전대를 걸고 작업 실시</a:t>
            </a:r>
            <a:r>
              <a:rPr lang="en-US" altLang="ko-KR" sz="1300" spc="-50" dirty="0">
                <a:latin typeface="+mn-ea"/>
              </a:rPr>
              <a:t>)</a:t>
            </a:r>
            <a:endParaRPr lang="ko-KR" altLang="en-US" sz="1300" spc="-50" dirty="0">
              <a:latin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59758" y="2320175"/>
            <a:ext cx="4346890" cy="3132000"/>
          </a:xfrm>
          <a:prstGeom prst="roundRect">
            <a:avLst>
              <a:gd name="adj" fmla="val 5244"/>
            </a:avLst>
          </a:prstGeom>
          <a:blipFill rotWithShape="1">
            <a:blip r:embed="rId5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52880" y="1474058"/>
            <a:ext cx="6480338" cy="320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ko-KR" altLang="en-US" b="1" spc="-50" dirty="0">
                <a:solidFill>
                  <a:srgbClr val="139130"/>
                </a:solidFill>
                <a:latin typeface="+mn-ea"/>
              </a:rPr>
              <a:t>고소작업대 붐이 파손되어 꺾이면서 떨어짐</a:t>
            </a:r>
            <a:r>
              <a:rPr lang="en-US" altLang="ko-KR" b="1" spc="-50" dirty="0">
                <a:solidFill>
                  <a:srgbClr val="139130"/>
                </a:solidFill>
                <a:latin typeface="+mn-ea"/>
              </a:rPr>
              <a:t>, 2</a:t>
            </a:r>
            <a:r>
              <a:rPr lang="ko-KR" altLang="en-US" b="1" spc="-50" dirty="0">
                <a:solidFill>
                  <a:srgbClr val="139130"/>
                </a:solidFill>
                <a:latin typeface="+mn-ea"/>
              </a:rPr>
              <a:t>명 사망</a:t>
            </a:r>
          </a:p>
        </p:txBody>
      </p:sp>
      <p:pic>
        <p:nvPicPr>
          <p:cNvPr id="22" name="Picture 21" descr="사례버튼_0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0" y="1288308"/>
            <a:ext cx="793750" cy="793750"/>
          </a:xfrm>
          <a:prstGeom prst="rect">
            <a:avLst/>
          </a:prstGeom>
        </p:spPr>
      </p:pic>
      <p:sp>
        <p:nvSpPr>
          <p:cNvPr id="13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2</a:t>
            </a:r>
          </a:p>
        </p:txBody>
      </p:sp>
      <p:sp>
        <p:nvSpPr>
          <p:cNvPr id="14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spc="-100" dirty="0">
                <a:latin typeface="+mn-ea"/>
              </a:rPr>
              <a:t>사망재해 </a:t>
            </a:r>
          </a:p>
          <a:p>
            <a:r>
              <a:rPr lang="ko-KR" altLang="en-US" sz="1300" b="1" spc="-100" dirty="0">
                <a:latin typeface="+mn-ea"/>
              </a:rPr>
              <a:t>다발 사례와 대책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18" name="TextBox 17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29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599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사례버튼_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99" y="2295107"/>
            <a:ext cx="635000" cy="635000"/>
          </a:xfrm>
          <a:prstGeom prst="rect">
            <a:avLst/>
          </a:prstGeom>
        </p:spPr>
      </p:pic>
      <p:pic>
        <p:nvPicPr>
          <p:cNvPr id="26" name="Picture 25" descr="사례버튼_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99" y="3728651"/>
            <a:ext cx="635000" cy="878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2320" y="164087"/>
            <a:ext cx="6972204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ko-KR" altLang="en-US" sz="3300" b="1" spc="-15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맑은 고딕"/>
              </a:rPr>
              <a:t>외부 도장공사</a:t>
            </a:r>
            <a:endParaRPr lang="en-US" sz="3300" b="1" spc="-15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2595" y="2258138"/>
            <a:ext cx="2681413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80" dirty="0">
                <a:latin typeface="+mn-ea"/>
              </a:rPr>
              <a:t>아파트 옥상층 통기관에 달비계 </a:t>
            </a:r>
            <a:br>
              <a:rPr lang="en-US" altLang="ko-KR" sz="1300" spc="-80" dirty="0">
                <a:latin typeface="+mn-ea"/>
              </a:rPr>
            </a:br>
            <a:r>
              <a:rPr lang="ko-KR" altLang="en-US" sz="1300" spc="-80" dirty="0">
                <a:latin typeface="+mn-ea"/>
              </a:rPr>
              <a:t>지지로프를 묶고 달비계에 올라 타는 </a:t>
            </a:r>
            <a:br>
              <a:rPr lang="en-US" altLang="ko-KR" sz="1300" spc="-80" dirty="0">
                <a:latin typeface="+mn-ea"/>
              </a:rPr>
            </a:br>
            <a:r>
              <a:rPr lang="ko-KR" altLang="en-US" sz="1300" spc="-80" dirty="0">
                <a:latin typeface="+mn-ea"/>
              </a:rPr>
              <a:t>순간</a:t>
            </a:r>
            <a:r>
              <a:rPr lang="en-US" altLang="ko-KR" sz="1300" spc="-80" dirty="0">
                <a:latin typeface="+mn-ea"/>
              </a:rPr>
              <a:t>, </a:t>
            </a:r>
            <a:r>
              <a:rPr lang="ko-KR" altLang="en-US" sz="1300" spc="-80" dirty="0">
                <a:latin typeface="+mn-ea"/>
              </a:rPr>
              <a:t>로프를 묶어두었던 통기관이 </a:t>
            </a:r>
            <a:br>
              <a:rPr lang="en-US" altLang="ko-KR" sz="1300" spc="-80" dirty="0">
                <a:latin typeface="+mn-ea"/>
              </a:rPr>
            </a:br>
            <a:r>
              <a:rPr lang="ko-KR" altLang="en-US" sz="1300" spc="-80" dirty="0">
                <a:latin typeface="+mn-ea"/>
              </a:rPr>
              <a:t>빠지면서 약 </a:t>
            </a:r>
            <a:r>
              <a:rPr lang="en-US" altLang="ko-KR" sz="1300" spc="-80" dirty="0">
                <a:latin typeface="+mn-ea"/>
              </a:rPr>
              <a:t>66m </a:t>
            </a:r>
            <a:r>
              <a:rPr lang="ko-KR" altLang="en-US" sz="1300" spc="-80" dirty="0">
                <a:latin typeface="+mn-ea"/>
              </a:rPr>
              <a:t>아래 바닥으로 떨어짐</a:t>
            </a:r>
            <a:endParaRPr lang="en-US" altLang="ko-KR" sz="1300" spc="-80" dirty="0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2595" y="3728651"/>
            <a:ext cx="2681413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80" dirty="0">
                <a:latin typeface="+mn-ea"/>
              </a:rPr>
              <a:t>달비계를 사용하여 작업을 하는 때에는 지지로프가 풀리거나 빠지지 않도록 </a:t>
            </a:r>
            <a:r>
              <a:rPr lang="en-US" altLang="ko-KR" sz="1300" spc="-80" dirty="0">
                <a:latin typeface="+mn-ea"/>
              </a:rPr>
              <a:t>2</a:t>
            </a:r>
            <a:r>
              <a:rPr lang="ko-KR" altLang="en-US" sz="1300" spc="-80" dirty="0">
                <a:latin typeface="+mn-ea"/>
              </a:rPr>
              <a:t>곳 이상의 견고한 구조물 등에 묶어서 고정하고</a:t>
            </a:r>
            <a:r>
              <a:rPr lang="en-US" altLang="ko-KR" sz="1300" spc="-80" dirty="0">
                <a:latin typeface="+mn-ea"/>
              </a:rPr>
              <a:t>,</a:t>
            </a:r>
            <a:r>
              <a:rPr lang="ko-KR" altLang="en-US" sz="1300" spc="-80" dirty="0">
                <a:latin typeface="+mn-ea"/>
              </a:rPr>
              <a:t> 안전대 걸이시설</a:t>
            </a:r>
            <a:r>
              <a:rPr lang="en-US" altLang="ko-KR" sz="1300" spc="-80" dirty="0">
                <a:latin typeface="+mn-ea"/>
              </a:rPr>
              <a:t>(</a:t>
            </a:r>
            <a:r>
              <a:rPr lang="ko-KR" altLang="en-US" sz="1300" spc="-80" dirty="0">
                <a:latin typeface="+mn-ea"/>
              </a:rPr>
              <a:t>수직구명줄</a:t>
            </a:r>
            <a:r>
              <a:rPr lang="en-US" altLang="ko-KR" sz="1300" spc="-80" dirty="0">
                <a:latin typeface="+mn-ea"/>
              </a:rPr>
              <a:t>)</a:t>
            </a:r>
            <a:r>
              <a:rPr lang="ko-KR" altLang="en-US" sz="1300" spc="-80" dirty="0">
                <a:latin typeface="+mn-ea"/>
              </a:rPr>
              <a:t>을 따로 설치하여</a:t>
            </a:r>
            <a:r>
              <a:rPr lang="en-US" altLang="ko-KR" sz="1300" spc="-80" dirty="0">
                <a:latin typeface="+mn-ea"/>
              </a:rPr>
              <a:t>, </a:t>
            </a:r>
            <a:r>
              <a:rPr lang="ko-KR" altLang="en-US" sz="1300" spc="-80" dirty="0">
                <a:latin typeface="+mn-ea"/>
              </a:rPr>
              <a:t>안전대를 착용하고 반드시 안전대 걸이용 로프에 걸고 작업하여야 함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9758" y="2320175"/>
            <a:ext cx="4346890" cy="3132000"/>
          </a:xfrm>
          <a:prstGeom prst="roundRect">
            <a:avLst>
              <a:gd name="adj" fmla="val 5244"/>
            </a:avLst>
          </a:prstGeom>
          <a:blipFill rotWithShape="1">
            <a:blip r:embed="rId5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52880" y="1474058"/>
            <a:ext cx="6480338" cy="320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ko-KR" altLang="en-US" b="1" spc="-50" dirty="0">
                <a:solidFill>
                  <a:srgbClr val="139130"/>
                </a:solidFill>
                <a:latin typeface="+mn-ea"/>
              </a:rPr>
              <a:t>아파트 외벽 보수작업을 위해 달비계에 올라타던 중 떨어짐</a:t>
            </a:r>
          </a:p>
        </p:txBody>
      </p:sp>
      <p:pic>
        <p:nvPicPr>
          <p:cNvPr id="27" name="Picture 26" descr="사례버튼_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0" y="1288308"/>
            <a:ext cx="793750" cy="793750"/>
          </a:xfrm>
          <a:prstGeom prst="rect">
            <a:avLst/>
          </a:prstGeom>
        </p:spPr>
      </p:pic>
      <p:sp>
        <p:nvSpPr>
          <p:cNvPr id="13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2</a:t>
            </a:r>
          </a:p>
        </p:txBody>
      </p:sp>
      <p:sp>
        <p:nvSpPr>
          <p:cNvPr id="14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spc="-100" dirty="0">
                <a:latin typeface="+mn-ea"/>
              </a:rPr>
              <a:t>사망재해 </a:t>
            </a:r>
          </a:p>
          <a:p>
            <a:r>
              <a:rPr lang="ko-KR" altLang="en-US" sz="1300" b="1" spc="-100" dirty="0">
                <a:latin typeface="+mn-ea"/>
              </a:rPr>
              <a:t>다발 사례와 대책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18" name="TextBox 17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30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5148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사례버튼_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99" y="2295107"/>
            <a:ext cx="635000" cy="635000"/>
          </a:xfrm>
          <a:prstGeom prst="rect">
            <a:avLst/>
          </a:prstGeom>
        </p:spPr>
      </p:pic>
      <p:pic>
        <p:nvPicPr>
          <p:cNvPr id="26" name="Picture 25" descr="사례버튼_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99" y="3401194"/>
            <a:ext cx="635000" cy="878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2320" y="164087"/>
            <a:ext cx="6972204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ko-KR" altLang="en-US" sz="3300" b="1" spc="-15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맑은 고딕"/>
              </a:rPr>
              <a:t>상</a:t>
            </a:r>
            <a:r>
              <a:rPr lang="en-US" altLang="ko-KR" sz="3300" b="1" spc="-15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맑은 고딕"/>
              </a:rPr>
              <a:t>·</a:t>
            </a:r>
            <a:r>
              <a:rPr lang="ko-KR" altLang="en-US" sz="3300" b="1" spc="-150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맑은 고딕"/>
              </a:rPr>
              <a:t>하수도 공사</a:t>
            </a:r>
            <a:endParaRPr lang="en-US" sz="3300" b="1" spc="-150" dirty="0">
              <a:solidFill>
                <a:prstClr val="white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2595" y="2258138"/>
            <a:ext cx="2681413" cy="456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50" dirty="0">
                <a:latin typeface="+mn-ea"/>
              </a:rPr>
              <a:t>수직에 가깝게 굴착한 토사가 </a:t>
            </a:r>
            <a:br>
              <a:rPr lang="en-US" altLang="ko-KR" sz="1300" spc="-50" dirty="0">
                <a:latin typeface="+mn-ea"/>
              </a:rPr>
            </a:br>
            <a:r>
              <a:rPr lang="ko-KR" altLang="en-US" sz="1300" spc="-50" dirty="0">
                <a:latin typeface="+mn-ea"/>
              </a:rPr>
              <a:t>무너져 근로자 매몰</a:t>
            </a:r>
            <a:endParaRPr lang="en-US" altLang="ko-KR" sz="1300" spc="-50" dirty="0"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2595" y="3401194"/>
            <a:ext cx="2681413" cy="1533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50" dirty="0">
                <a:latin typeface="+mn-ea"/>
              </a:rPr>
              <a:t>굴착면 지반경사각 유지</a:t>
            </a:r>
            <a:br>
              <a:rPr lang="en-US" altLang="ko-KR" sz="1300" spc="-50" dirty="0">
                <a:latin typeface="+mn-ea"/>
              </a:rPr>
            </a:br>
            <a:r>
              <a:rPr lang="en-US" altLang="ko-KR" sz="1300" spc="-50" dirty="0">
                <a:latin typeface="+mn-ea"/>
              </a:rPr>
              <a:t>(</a:t>
            </a:r>
            <a:r>
              <a:rPr lang="ko-KR" altLang="en-US" sz="1300" spc="-50" dirty="0">
                <a:latin typeface="+mn-ea"/>
              </a:rPr>
              <a:t>보통흙 습지 </a:t>
            </a:r>
            <a:r>
              <a:rPr lang="en-US" altLang="ko-KR" sz="1300" spc="-50" dirty="0">
                <a:latin typeface="+mn-ea"/>
              </a:rPr>
              <a:t>1:1~1:1.5 </a:t>
            </a:r>
            <a:r>
              <a:rPr lang="ko-KR" altLang="en-US" sz="1300" spc="-50" dirty="0">
                <a:latin typeface="+mn-ea"/>
              </a:rPr>
              <a:t>이상 </a:t>
            </a:r>
            <a:r>
              <a:rPr lang="en-US" altLang="ko-KR" sz="1300" spc="-50" dirty="0">
                <a:latin typeface="+mn-ea"/>
              </a:rPr>
              <a:t>/</a:t>
            </a:r>
            <a:br>
              <a:rPr lang="en-US" altLang="ko-KR" sz="1300" spc="-50" dirty="0">
                <a:latin typeface="+mn-ea"/>
              </a:rPr>
            </a:br>
            <a:r>
              <a:rPr lang="ko-KR" altLang="en-US" sz="1300" spc="-50" dirty="0">
                <a:latin typeface="+mn-ea"/>
              </a:rPr>
              <a:t>건지 </a:t>
            </a:r>
            <a:r>
              <a:rPr lang="en-US" altLang="ko-KR" sz="1300" spc="-50" dirty="0">
                <a:latin typeface="+mn-ea"/>
              </a:rPr>
              <a:t>1:0.5~1:1 </a:t>
            </a:r>
            <a:r>
              <a:rPr lang="ko-KR" altLang="en-US" sz="1300" spc="-50" dirty="0">
                <a:latin typeface="+mn-ea"/>
              </a:rPr>
              <a:t>이상</a:t>
            </a:r>
            <a:r>
              <a:rPr lang="en-US" altLang="ko-KR" sz="1300" spc="-50" dirty="0">
                <a:latin typeface="+mn-ea"/>
              </a:rPr>
              <a:t>)</a:t>
            </a:r>
          </a:p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50" dirty="0">
                <a:latin typeface="+mn-ea"/>
              </a:rPr>
              <a:t>흙막이 가시설을 설치한 후 작업</a:t>
            </a:r>
          </a:p>
          <a:p>
            <a:pPr marL="144000" indent="-144000">
              <a:lnSpc>
                <a:spcPts val="1800"/>
              </a:lnSpc>
              <a:spcAft>
                <a:spcPts val="600"/>
              </a:spcAft>
              <a:buFont typeface="Arial"/>
              <a:buChar char="•"/>
            </a:pPr>
            <a:r>
              <a:rPr lang="ko-KR" altLang="en-US" sz="1300" spc="-50" dirty="0">
                <a:latin typeface="+mn-ea"/>
              </a:rPr>
              <a:t>굴착면에 장비 근접 시 토사가 무너질 위험이 커지므로 주의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59758" y="2320175"/>
            <a:ext cx="4346890" cy="3132000"/>
          </a:xfrm>
          <a:prstGeom prst="roundRect">
            <a:avLst>
              <a:gd name="adj" fmla="val 5244"/>
            </a:avLst>
          </a:prstGeom>
          <a:blipFill rotWithShape="1">
            <a:blip r:embed="rId5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52880" y="1474058"/>
            <a:ext cx="6480338" cy="320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ko-KR" altLang="en-US" b="1" spc="-50" dirty="0">
                <a:solidFill>
                  <a:srgbClr val="139130"/>
                </a:solidFill>
                <a:latin typeface="+mn-ea"/>
              </a:rPr>
              <a:t>오수관 매설작업 중 토사 무너짐</a:t>
            </a:r>
          </a:p>
        </p:txBody>
      </p:sp>
      <p:pic>
        <p:nvPicPr>
          <p:cNvPr id="27" name="Picture 26" descr="사례버튼_0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0" y="1288308"/>
            <a:ext cx="793750" cy="793750"/>
          </a:xfrm>
          <a:prstGeom prst="rect">
            <a:avLst/>
          </a:prstGeom>
        </p:spPr>
      </p:pic>
      <p:sp>
        <p:nvSpPr>
          <p:cNvPr id="13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2</a:t>
            </a:r>
          </a:p>
        </p:txBody>
      </p:sp>
      <p:sp>
        <p:nvSpPr>
          <p:cNvPr id="14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spc="-100" dirty="0">
                <a:latin typeface="+mn-ea"/>
              </a:rPr>
              <a:t>사망재해 </a:t>
            </a:r>
          </a:p>
          <a:p>
            <a:r>
              <a:rPr lang="ko-KR" altLang="en-US" sz="1300" b="1" spc="-100" dirty="0">
                <a:latin typeface="+mn-ea"/>
              </a:rPr>
              <a:t>다발 사례와 대책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18" name="TextBox 17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31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2328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0" y="2394360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800" b="1" dirty="0">
                <a:solidFill>
                  <a:srgbClr val="1185D1"/>
                </a:solidFill>
                <a:latin typeface="+mn-ea"/>
              </a:rPr>
              <a:t>감사합니다</a:t>
            </a:r>
            <a:r>
              <a:rPr lang="en-US" altLang="ko-KR" sz="5800" b="1" dirty="0">
                <a:solidFill>
                  <a:srgbClr val="1185D1"/>
                </a:solidFill>
                <a:latin typeface="+mn-ea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0" y="6122625"/>
            <a:ext cx="9906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18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나침반-교재-내지-건설업-최종_페이지_68_이미지_0003.jpg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4"/>
          <a:stretch/>
        </p:blipFill>
        <p:spPr>
          <a:xfrm>
            <a:off x="540001" y="1799999"/>
            <a:ext cx="5400000" cy="4140000"/>
          </a:xfrm>
          <a:prstGeom prst="roundRect">
            <a:avLst>
              <a:gd name="adj" fmla="val 330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철근콘크리트 공사의 사망재해는 전체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17%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철근콘크리트공사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떨어짐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461" y="1315811"/>
            <a:ext cx="4530657" cy="313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거푸집 및 동바리 설치작업</a:t>
            </a:r>
          </a:p>
        </p:txBody>
      </p:sp>
      <p:sp>
        <p:nvSpPr>
          <p:cNvPr id="18" name="Rounded Rectangle 17"/>
          <p:cNvSpPr>
            <a:spLocks/>
          </p:cNvSpPr>
          <p:nvPr/>
        </p:nvSpPr>
        <p:spPr>
          <a:xfrm>
            <a:off x="712381" y="1901767"/>
            <a:ext cx="2249829" cy="482188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80" dirty="0">
                <a:solidFill>
                  <a:prstClr val="black"/>
                </a:solidFill>
                <a:latin typeface="맑은 고딕"/>
              </a:rPr>
              <a:t>수직으로 배근된 철근에 찔릴 위험</a:t>
            </a:r>
            <a:endParaRPr lang="en-US" altLang="ko-KR" sz="1100" spc="-8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80" dirty="0">
                <a:solidFill>
                  <a:srgbClr val="1185D1"/>
                </a:solidFill>
                <a:latin typeface="맑은 고딕"/>
              </a:rPr>
              <a:t>철근 돌출부에 보호캡 설치</a:t>
            </a:r>
            <a:endParaRPr lang="en-US" altLang="ko-KR" sz="1100" b="1" spc="-80" dirty="0">
              <a:solidFill>
                <a:srgbClr val="1185D1"/>
              </a:solidFill>
              <a:latin typeface="맑은 고딕"/>
            </a:endParaRPr>
          </a:p>
        </p:txBody>
      </p:sp>
      <p:cxnSp>
        <p:nvCxnSpPr>
          <p:cNvPr id="23" name="Straight Arrow Connector 22"/>
          <p:cNvCxnSpPr>
            <a:stCxn id="18" idx="3"/>
          </p:cNvCxnSpPr>
          <p:nvPr/>
        </p:nvCxnSpPr>
        <p:spPr>
          <a:xfrm>
            <a:off x="2962210" y="2142861"/>
            <a:ext cx="278320" cy="187334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>
            <a:spLocks/>
          </p:cNvSpPr>
          <p:nvPr/>
        </p:nvSpPr>
        <p:spPr>
          <a:xfrm>
            <a:off x="4687015" y="3138823"/>
            <a:ext cx="1154440" cy="1335445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80" dirty="0">
                <a:solidFill>
                  <a:prstClr val="black"/>
                </a:solidFill>
                <a:latin typeface="맑은 고딕"/>
              </a:rPr>
              <a:t>슬래브 위에 있는 자재</a:t>
            </a:r>
            <a:r>
              <a:rPr lang="en-US" altLang="ko-KR" sz="1100" spc="-80" dirty="0">
                <a:solidFill>
                  <a:prstClr val="black"/>
                </a:solidFill>
                <a:latin typeface="맑은 고딕"/>
              </a:rPr>
              <a:t>, </a:t>
            </a:r>
            <a:r>
              <a:rPr lang="ko-KR" altLang="en-US" sz="1100" spc="-80" dirty="0">
                <a:solidFill>
                  <a:prstClr val="black"/>
                </a:solidFill>
                <a:latin typeface="맑은 고딕"/>
              </a:rPr>
              <a:t>공</a:t>
            </a:r>
            <a:r>
              <a:rPr lang="en-US" altLang="ko-KR" sz="1100" spc="-80" dirty="0">
                <a:solidFill>
                  <a:prstClr val="black"/>
                </a:solidFill>
                <a:latin typeface="맑은 고딕"/>
              </a:rPr>
              <a:t>·</a:t>
            </a:r>
            <a:r>
              <a:rPr lang="ko-KR" altLang="en-US" sz="1100" spc="-80" dirty="0">
                <a:solidFill>
                  <a:prstClr val="black"/>
                </a:solidFill>
                <a:latin typeface="맑은 고딕"/>
              </a:rPr>
              <a:t>도구가 </a:t>
            </a:r>
            <a:br>
              <a:rPr lang="en-US" altLang="ko-KR" sz="1100" spc="-80" dirty="0">
                <a:solidFill>
                  <a:prstClr val="black"/>
                </a:solidFill>
                <a:latin typeface="맑은 고딕"/>
              </a:rPr>
            </a:br>
            <a:r>
              <a:rPr lang="ko-KR" altLang="en-US" sz="1100" spc="-80" dirty="0">
                <a:solidFill>
                  <a:prstClr val="black"/>
                </a:solidFill>
                <a:latin typeface="맑은 고딕"/>
              </a:rPr>
              <a:t>떨어질 위험</a:t>
            </a: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80" dirty="0">
                <a:solidFill>
                  <a:srgbClr val="1185D1"/>
                </a:solidFill>
                <a:latin typeface="맑은 고딕"/>
              </a:rPr>
              <a:t>이동통로 위에 </a:t>
            </a:r>
            <a:br>
              <a:rPr lang="en-US" altLang="ko-KR" sz="1100" b="1" spc="-8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80" dirty="0">
                <a:solidFill>
                  <a:srgbClr val="1185D1"/>
                </a:solidFill>
                <a:latin typeface="맑은 고딕"/>
              </a:rPr>
              <a:t>자재</a:t>
            </a:r>
            <a:r>
              <a:rPr lang="en-US" altLang="ko-KR" sz="1100" b="1" spc="-8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80" dirty="0">
                <a:solidFill>
                  <a:srgbClr val="1185D1"/>
                </a:solidFill>
                <a:latin typeface="맑은 고딕"/>
              </a:rPr>
              <a:t>공구</a:t>
            </a:r>
            <a:r>
              <a:rPr lang="en-US" altLang="ko-KR" sz="1100" b="1" spc="-80" dirty="0">
                <a:solidFill>
                  <a:srgbClr val="1185D1"/>
                </a:solidFill>
                <a:latin typeface="맑은 고딕"/>
              </a:rPr>
              <a:t>·</a:t>
            </a:r>
            <a:r>
              <a:rPr lang="ko-KR" altLang="en-US" sz="1100" b="1" spc="-80" dirty="0">
                <a:solidFill>
                  <a:srgbClr val="1185D1"/>
                </a:solidFill>
                <a:latin typeface="맑은 고딕"/>
              </a:rPr>
              <a:t>도구 </a:t>
            </a:r>
            <a:br>
              <a:rPr lang="en-US" altLang="ko-KR" sz="1100" b="1" spc="-8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80" dirty="0">
                <a:solidFill>
                  <a:srgbClr val="1185D1"/>
                </a:solidFill>
                <a:latin typeface="맑은 고딕"/>
              </a:rPr>
              <a:t>적재 금지</a:t>
            </a:r>
          </a:p>
        </p:txBody>
      </p:sp>
      <p:cxnSp>
        <p:nvCxnSpPr>
          <p:cNvPr id="38" name="Straight Arrow Connector 37"/>
          <p:cNvCxnSpPr>
            <a:stCxn id="37" idx="0"/>
          </p:cNvCxnSpPr>
          <p:nvPr/>
        </p:nvCxnSpPr>
        <p:spPr>
          <a:xfrm flipH="1" flipV="1">
            <a:off x="4583689" y="2494234"/>
            <a:ext cx="680546" cy="644589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>
            <a:spLocks/>
          </p:cNvSpPr>
          <p:nvPr/>
        </p:nvSpPr>
        <p:spPr>
          <a:xfrm>
            <a:off x="620786" y="5178152"/>
            <a:ext cx="2289230" cy="663342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80" dirty="0">
                <a:solidFill>
                  <a:prstClr val="black"/>
                </a:solidFill>
                <a:latin typeface="맑은 고딕"/>
              </a:rPr>
              <a:t>슬래브 상부 이동중 떨어짐 위험</a:t>
            </a: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80" dirty="0">
                <a:solidFill>
                  <a:srgbClr val="1185D1"/>
                </a:solidFill>
                <a:latin typeface="맑은 고딕"/>
              </a:rPr>
              <a:t>안전대 걸이시설 설치</a:t>
            </a:r>
            <a:r>
              <a:rPr lang="en-US" altLang="ko-KR" sz="1100" b="1" spc="-8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80" dirty="0">
                <a:solidFill>
                  <a:srgbClr val="1185D1"/>
                </a:solidFill>
                <a:latin typeface="맑은 고딕"/>
              </a:rPr>
              <a:t>안전대 걸고 이동 및 작업</a:t>
            </a:r>
          </a:p>
        </p:txBody>
      </p:sp>
      <p:cxnSp>
        <p:nvCxnSpPr>
          <p:cNvPr id="45" name="Straight Arrow Connector 44"/>
          <p:cNvCxnSpPr>
            <a:stCxn id="44" idx="0"/>
          </p:cNvCxnSpPr>
          <p:nvPr/>
        </p:nvCxnSpPr>
        <p:spPr>
          <a:xfrm flipV="1">
            <a:off x="1765401" y="3722434"/>
            <a:ext cx="138209" cy="1455718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>
            <a:spLocks/>
          </p:cNvSpPr>
          <p:nvPr/>
        </p:nvSpPr>
        <p:spPr>
          <a:xfrm>
            <a:off x="3688492" y="4833161"/>
            <a:ext cx="2152963" cy="1001673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80" dirty="0">
                <a:solidFill>
                  <a:prstClr val="black"/>
                </a:solidFill>
                <a:latin typeface="맑은 고딕"/>
              </a:rPr>
              <a:t>거푸집동바리가 무너질 위험 </a:t>
            </a: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80" dirty="0">
                <a:solidFill>
                  <a:srgbClr val="1185D1"/>
                </a:solidFill>
                <a:latin typeface="맑은 고딕"/>
              </a:rPr>
              <a:t>동바리 인증품 사용</a:t>
            </a:r>
            <a:r>
              <a:rPr lang="en-US" altLang="ko-KR" sz="1100" b="1" spc="-8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80" dirty="0">
                <a:solidFill>
                  <a:srgbClr val="1185D1"/>
                </a:solidFill>
                <a:latin typeface="맑은 고딕"/>
              </a:rPr>
              <a:t>동바리 </a:t>
            </a:r>
            <a:br>
              <a:rPr lang="en-US" altLang="ko-KR" sz="1100" b="1" spc="-8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80" dirty="0">
                <a:solidFill>
                  <a:srgbClr val="1185D1"/>
                </a:solidFill>
                <a:latin typeface="맑은 고딕"/>
              </a:rPr>
              <a:t>연결핀 사용</a:t>
            </a:r>
            <a:r>
              <a:rPr lang="en-US" altLang="ko-KR" sz="1100" b="1" spc="-8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80" dirty="0">
                <a:solidFill>
                  <a:srgbClr val="1185D1"/>
                </a:solidFill>
                <a:latin typeface="맑은 고딕"/>
              </a:rPr>
              <a:t>동바리 상</a:t>
            </a:r>
            <a:r>
              <a:rPr lang="en-US" altLang="ko-KR" sz="1100" b="1" spc="-80" dirty="0">
                <a:solidFill>
                  <a:srgbClr val="1185D1"/>
                </a:solidFill>
                <a:latin typeface="맑은 고딕"/>
              </a:rPr>
              <a:t>·</a:t>
            </a:r>
            <a:r>
              <a:rPr lang="ko-KR" altLang="en-US" sz="1100" b="1" spc="-80" dirty="0">
                <a:solidFill>
                  <a:srgbClr val="1185D1"/>
                </a:solidFill>
                <a:latin typeface="맑은 고딕"/>
              </a:rPr>
              <a:t>하 못질 고정</a:t>
            </a:r>
            <a:r>
              <a:rPr lang="en-US" altLang="ko-KR" sz="1100" b="1" spc="-8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80" dirty="0">
                <a:solidFill>
                  <a:srgbClr val="1185D1"/>
                </a:solidFill>
                <a:latin typeface="맑은 고딕"/>
              </a:rPr>
              <a:t>수직설치</a:t>
            </a:r>
            <a:r>
              <a:rPr lang="en-US" altLang="ko-KR" sz="1100" b="1" spc="-8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80" dirty="0">
                <a:solidFill>
                  <a:srgbClr val="1185D1"/>
                </a:solidFill>
                <a:latin typeface="맑은 고딕"/>
              </a:rPr>
              <a:t>동바리간 연결 시 전용클램프 사용</a:t>
            </a:r>
          </a:p>
        </p:txBody>
      </p:sp>
      <p:cxnSp>
        <p:nvCxnSpPr>
          <p:cNvPr id="55" name="Straight Arrow Connector 54"/>
          <p:cNvCxnSpPr>
            <a:stCxn id="54" idx="0"/>
          </p:cNvCxnSpPr>
          <p:nvPr/>
        </p:nvCxnSpPr>
        <p:spPr>
          <a:xfrm flipH="1" flipV="1">
            <a:off x="4093446" y="4257559"/>
            <a:ext cx="671528" cy="575602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350317" y="3722433"/>
            <a:ext cx="2252992" cy="225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  <a:spcAft>
                <a:spcPts val="300"/>
              </a:spcAft>
              <a:buClr>
                <a:srgbClr val="1185D1"/>
              </a:buClr>
            </a:pP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예방 대책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49300" y="1981776"/>
            <a:ext cx="2454009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144000">
              <a:lnSpc>
                <a:spcPts val="1800"/>
              </a:lnSpc>
              <a:spcAft>
                <a:spcPts val="300"/>
              </a:spcAft>
              <a:buFont typeface="Arial"/>
              <a:buChar char="•"/>
            </a:pPr>
            <a:r>
              <a:rPr lang="ko-KR" altLang="en-US" sz="1300" spc="-80" dirty="0">
                <a:latin typeface="+mn-ea"/>
              </a:rPr>
              <a:t>철근콘크리트 작업 중 떨어짐에 의한 사망재해는 </a:t>
            </a:r>
            <a:r>
              <a:rPr lang="en-US" altLang="ko-KR" sz="1300" b="1" spc="-80" dirty="0">
                <a:solidFill>
                  <a:srgbClr val="1185D1"/>
                </a:solidFill>
                <a:latin typeface="+mn-ea"/>
              </a:rPr>
              <a:t>❶ </a:t>
            </a:r>
            <a:r>
              <a:rPr lang="ko-KR" altLang="en-US" sz="1300" b="1" spc="-80" dirty="0">
                <a:solidFill>
                  <a:srgbClr val="1185D1"/>
                </a:solidFill>
                <a:latin typeface="+mn-ea"/>
              </a:rPr>
              <a:t>슬래브 및 보 거푸집 설치 작업 또는 상부 이동 중 안전대 미착용</a:t>
            </a:r>
            <a:r>
              <a:rPr lang="en-US" altLang="ko-KR" sz="1300" b="1" spc="-80" dirty="0">
                <a:solidFill>
                  <a:srgbClr val="1185D1"/>
                </a:solidFill>
                <a:latin typeface="+mn-ea"/>
              </a:rPr>
              <a:t>, </a:t>
            </a:r>
            <a:r>
              <a:rPr lang="ko-KR" altLang="en-US" sz="1300" b="1" spc="-80" dirty="0">
                <a:solidFill>
                  <a:srgbClr val="1185D1"/>
                </a:solidFill>
                <a:latin typeface="+mn-ea"/>
              </a:rPr>
              <a:t>안전난간 등</a:t>
            </a:r>
            <a:r>
              <a:rPr lang="en-US" altLang="ko-KR" sz="1300" b="1" spc="-80" dirty="0">
                <a:solidFill>
                  <a:srgbClr val="1185D1"/>
                </a:solidFill>
                <a:latin typeface="+mn-ea"/>
              </a:rPr>
              <a:t>, ❷ </a:t>
            </a:r>
            <a:r>
              <a:rPr lang="ko-KR" altLang="en-US" sz="1300" b="1" spc="-80" dirty="0">
                <a:solidFill>
                  <a:srgbClr val="1185D1"/>
                </a:solidFill>
                <a:latin typeface="+mn-ea"/>
              </a:rPr>
              <a:t>안전시설 미설치</a:t>
            </a:r>
            <a:r>
              <a:rPr lang="ko-KR" altLang="en-US" sz="1300" spc="-80" dirty="0">
                <a:latin typeface="+mn-ea"/>
              </a:rPr>
              <a:t>로 인해서 주로 생합니다</a:t>
            </a:r>
            <a:r>
              <a:rPr lang="en-US" altLang="ko-KR" sz="1300" spc="-80" dirty="0">
                <a:latin typeface="+mn-ea"/>
              </a:rPr>
              <a:t>.</a:t>
            </a:r>
            <a:endParaRPr lang="ko-KR" altLang="en-US" sz="1300" spc="-80" dirty="0">
              <a:latin typeface="+mn-e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149300" y="4045065"/>
            <a:ext cx="2454009" cy="1654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ts val="1800"/>
              </a:lnSpc>
              <a:spcAft>
                <a:spcPts val="300"/>
              </a:spcAft>
              <a:buClr>
                <a:srgbClr val="1185D1"/>
              </a:buClr>
            </a:pPr>
            <a:r>
              <a:rPr lang="en-US" altLang="ko-KR" sz="1300" b="1" spc="-80" dirty="0">
                <a:solidFill>
                  <a:srgbClr val="1185D1"/>
                </a:solidFill>
                <a:latin typeface="+mn-ea"/>
              </a:rPr>
              <a:t>❶ </a:t>
            </a:r>
            <a:r>
              <a:rPr lang="en-US" altLang="ko-KR" sz="1300" spc="-50" dirty="0">
                <a:latin typeface="+mn-ea"/>
              </a:rPr>
              <a:t>	</a:t>
            </a:r>
            <a:r>
              <a:rPr lang="ko-KR" altLang="en-US" sz="1300" spc="-50" dirty="0">
                <a:latin typeface="+mn-ea"/>
              </a:rPr>
              <a:t>슬래브 및 보 거푸집 상부로 이동 중에는 떨어질 위험이 높으므로 안전대 걸이시설을 설치하고 안전대를 걸고 이동 및 작업 실시</a:t>
            </a:r>
          </a:p>
          <a:p>
            <a:pPr marL="252000" indent="-252000">
              <a:lnSpc>
                <a:spcPts val="1800"/>
              </a:lnSpc>
              <a:spcAft>
                <a:spcPts val="300"/>
              </a:spcAft>
              <a:buClr>
                <a:srgbClr val="1185D1"/>
              </a:buClr>
            </a:pPr>
            <a:r>
              <a:rPr lang="en-US" altLang="ko-KR" sz="1300" b="1" spc="-80" dirty="0">
                <a:solidFill>
                  <a:srgbClr val="1185D1"/>
                </a:solidFill>
                <a:latin typeface="+mn-ea"/>
              </a:rPr>
              <a:t>❷ </a:t>
            </a:r>
            <a:r>
              <a:rPr lang="en-US" altLang="ko-KR" sz="1300" spc="-50" dirty="0">
                <a:latin typeface="+mn-ea"/>
              </a:rPr>
              <a:t>	</a:t>
            </a:r>
            <a:r>
              <a:rPr lang="ko-KR" altLang="en-US" sz="1300" spc="-50" dirty="0">
                <a:latin typeface="+mn-ea"/>
              </a:rPr>
              <a:t>떨어질 위험이 높은 구간에서 작업 중 하부에 안전방망 설치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350317" y="1673400"/>
            <a:ext cx="2252992" cy="225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  <a:spcAft>
                <a:spcPts val="300"/>
              </a:spcAft>
              <a:buClr>
                <a:srgbClr val="1185D1"/>
              </a:buClr>
            </a:pP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재해 발생</a:t>
            </a:r>
          </a:p>
        </p:txBody>
      </p:sp>
      <p:sp>
        <p:nvSpPr>
          <p:cNvPr id="26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27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21" name="TextBox 20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03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7288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799999"/>
            <a:ext cx="4957033" cy="4140000"/>
          </a:xfrm>
          <a:prstGeom prst="roundRect">
            <a:avLst>
              <a:gd name="adj" fmla="val 3302"/>
            </a:avLst>
          </a:prstGeom>
          <a:noFill/>
          <a:ln w="3810"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철근콘크리트 공사의 사망재해는 전체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17%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철근콘크리트공사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무너짐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461" y="1315811"/>
            <a:ext cx="4530657" cy="313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콘크리트 타설 작업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41722" y="2029681"/>
            <a:ext cx="2860158" cy="482188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50" dirty="0">
                <a:solidFill>
                  <a:prstClr val="black"/>
                </a:solidFill>
                <a:latin typeface="맑은 고딕"/>
              </a:rPr>
              <a:t>진동다짐기 사용 시 감전 위험 </a:t>
            </a:r>
            <a:endParaRPr lang="en-US" altLang="ko-KR" sz="1100" spc="-5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50" dirty="0">
                <a:solidFill>
                  <a:srgbClr val="1185D1"/>
                </a:solidFill>
                <a:latin typeface="맑은 고딕"/>
              </a:rPr>
              <a:t>접지형 콘센트</a:t>
            </a:r>
            <a:r>
              <a:rPr lang="en-US" altLang="ko-KR" sz="1100" b="1" spc="-50" dirty="0">
                <a:solidFill>
                  <a:srgbClr val="1185D1"/>
                </a:solidFill>
                <a:latin typeface="맑은 고딕"/>
              </a:rPr>
              <a:t>·</a:t>
            </a:r>
            <a:r>
              <a:rPr lang="ko-KR" altLang="en-US" sz="1100" b="1" spc="-50" dirty="0">
                <a:solidFill>
                  <a:srgbClr val="1185D1"/>
                </a:solidFill>
                <a:latin typeface="맑은 고딕"/>
              </a:rPr>
              <a:t>플러그 사용</a:t>
            </a:r>
            <a:r>
              <a:rPr lang="en-US" altLang="ko-KR" sz="1100" b="1" spc="-5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50" dirty="0">
                <a:solidFill>
                  <a:srgbClr val="1185D1"/>
                </a:solidFill>
                <a:latin typeface="맑은 고딕"/>
              </a:rPr>
              <a:t>누전차단기 설치</a:t>
            </a:r>
            <a:endParaRPr lang="en-US" altLang="ko-KR" sz="1100" b="1" spc="-50" dirty="0">
              <a:solidFill>
                <a:srgbClr val="1185D1"/>
              </a:solidFill>
              <a:latin typeface="맑은 고딕"/>
            </a:endParaRPr>
          </a:p>
        </p:txBody>
      </p:sp>
      <p:cxnSp>
        <p:nvCxnSpPr>
          <p:cNvPr id="23" name="Straight Arrow Connector 22"/>
          <p:cNvCxnSpPr>
            <a:stCxn id="18" idx="2"/>
          </p:cNvCxnSpPr>
          <p:nvPr/>
        </p:nvCxnSpPr>
        <p:spPr>
          <a:xfrm>
            <a:off x="2971801" y="2511869"/>
            <a:ext cx="292898" cy="1097643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611082" y="5266008"/>
            <a:ext cx="2470275" cy="487516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50" dirty="0">
                <a:solidFill>
                  <a:prstClr val="black"/>
                </a:solidFill>
                <a:latin typeface="맑은 고딕"/>
              </a:rPr>
              <a:t>콘크리트가 닿아 피부병 위험</a:t>
            </a:r>
            <a:endParaRPr lang="en-US" altLang="ko-KR" sz="1100" spc="-5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50" dirty="0">
                <a:solidFill>
                  <a:srgbClr val="1185D1"/>
                </a:solidFill>
                <a:latin typeface="맑은 고딕"/>
              </a:rPr>
              <a:t>안전모</a:t>
            </a:r>
            <a:r>
              <a:rPr lang="en-US" altLang="ko-KR" sz="1100" b="1" spc="-5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50" dirty="0">
                <a:solidFill>
                  <a:srgbClr val="1185D1"/>
                </a:solidFill>
                <a:latin typeface="맑은 고딕"/>
              </a:rPr>
              <a:t>보호장갑</a:t>
            </a:r>
            <a:r>
              <a:rPr lang="en-US" altLang="ko-KR" sz="1100" b="1" spc="-5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50" dirty="0">
                <a:solidFill>
                  <a:srgbClr val="1185D1"/>
                </a:solidFill>
                <a:latin typeface="맑은 고딕"/>
              </a:rPr>
              <a:t>안전장화 등을 착용</a:t>
            </a:r>
          </a:p>
        </p:txBody>
      </p:sp>
      <p:cxnSp>
        <p:nvCxnSpPr>
          <p:cNvPr id="45" name="Straight Arrow Connector 44"/>
          <p:cNvCxnSpPr>
            <a:stCxn id="44" idx="0"/>
          </p:cNvCxnSpPr>
          <p:nvPr/>
        </p:nvCxnSpPr>
        <p:spPr>
          <a:xfrm flipV="1">
            <a:off x="1846220" y="3582620"/>
            <a:ext cx="547875" cy="1683388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3244970" y="5268672"/>
            <a:ext cx="2154315" cy="482188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08000" rtlCol="0" anchor="ctr">
            <a:spAutoFit/>
          </a:bodyPr>
          <a:lstStyle/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50" dirty="0">
                <a:solidFill>
                  <a:prstClr val="black"/>
                </a:solidFill>
                <a:latin typeface="맑은 고딕"/>
              </a:rPr>
              <a:t>철근 위로 이동 시 발빠짐 위험</a:t>
            </a:r>
            <a:endParaRPr lang="en-US" altLang="ko-KR" sz="1100" spc="-50" dirty="0">
              <a:solidFill>
                <a:prstClr val="black"/>
              </a:solidFill>
              <a:latin typeface="맑은 고딕"/>
            </a:endParaRPr>
          </a:p>
          <a:p>
            <a:pPr lvl="0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50" dirty="0">
                <a:solidFill>
                  <a:srgbClr val="1185D1"/>
                </a:solidFill>
                <a:latin typeface="맑은 고딕"/>
              </a:rPr>
              <a:t>안전통로 확보</a:t>
            </a:r>
          </a:p>
        </p:txBody>
      </p:sp>
      <p:cxnSp>
        <p:nvCxnSpPr>
          <p:cNvPr id="55" name="Straight Arrow Connector 54"/>
          <p:cNvCxnSpPr>
            <a:stCxn id="54" idx="0"/>
          </p:cNvCxnSpPr>
          <p:nvPr/>
        </p:nvCxnSpPr>
        <p:spPr>
          <a:xfrm flipH="1" flipV="1">
            <a:off x="4263652" y="4424316"/>
            <a:ext cx="58476" cy="844356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029995" y="3265614"/>
            <a:ext cx="2252992" cy="225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  <a:spcAft>
                <a:spcPts val="300"/>
              </a:spcAft>
              <a:buClr>
                <a:srgbClr val="1185D1"/>
              </a:buClr>
            </a:pP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예방 대책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816010" y="1981776"/>
            <a:ext cx="2787300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6000" indent="-144000">
              <a:lnSpc>
                <a:spcPts val="1800"/>
              </a:lnSpc>
              <a:spcAft>
                <a:spcPts val="300"/>
              </a:spcAft>
              <a:buFont typeface="Arial"/>
              <a:buChar char="•"/>
            </a:pPr>
            <a:r>
              <a:rPr lang="ko-KR" altLang="en-US" sz="1300" spc="-100" dirty="0">
                <a:latin typeface="+mn-ea"/>
              </a:rPr>
              <a:t>철근콘크리트 작업 중 거푸집동바리 무너짐에 의한 사망재해는 </a:t>
            </a:r>
            <a:r>
              <a:rPr lang="en-US" altLang="ko-KR" sz="1300" b="1" spc="-100" dirty="0">
                <a:solidFill>
                  <a:srgbClr val="1185D1"/>
                </a:solidFill>
                <a:latin typeface="+mn-ea"/>
              </a:rPr>
              <a:t>❶ </a:t>
            </a:r>
            <a:r>
              <a:rPr lang="ko-KR" altLang="en-US" sz="1300" b="1" spc="-100" dirty="0">
                <a:solidFill>
                  <a:srgbClr val="1185D1"/>
                </a:solidFill>
                <a:latin typeface="+mn-ea"/>
              </a:rPr>
              <a:t>거푸집 동바리 구조 검토 미실시</a:t>
            </a:r>
            <a:r>
              <a:rPr lang="en-US" altLang="ko-KR" sz="1300" b="1" spc="-100" dirty="0">
                <a:solidFill>
                  <a:srgbClr val="1185D1"/>
                </a:solidFill>
                <a:latin typeface="+mn-ea"/>
              </a:rPr>
              <a:t>, ❷ </a:t>
            </a:r>
            <a:r>
              <a:rPr lang="ko-KR" altLang="en-US" sz="1300" b="1" spc="-100" dirty="0">
                <a:solidFill>
                  <a:srgbClr val="1185D1"/>
                </a:solidFill>
                <a:latin typeface="+mn-ea"/>
              </a:rPr>
              <a:t>단상</a:t>
            </a:r>
            <a:r>
              <a:rPr lang="en-US" altLang="ko-KR" sz="1300" b="1" spc="-100" dirty="0">
                <a:solidFill>
                  <a:srgbClr val="1185D1"/>
                </a:solidFill>
                <a:latin typeface="+mn-ea"/>
              </a:rPr>
              <a:t>(2</a:t>
            </a:r>
            <a:r>
              <a:rPr lang="ko-KR" altLang="en-US" sz="1300" b="1" spc="-100" dirty="0">
                <a:solidFill>
                  <a:srgbClr val="1185D1"/>
                </a:solidFill>
                <a:latin typeface="+mn-ea"/>
              </a:rPr>
              <a:t>단</a:t>
            </a:r>
            <a:r>
              <a:rPr lang="en-US" altLang="ko-KR" sz="1300" b="1" spc="-100" dirty="0">
                <a:solidFill>
                  <a:srgbClr val="1185D1"/>
                </a:solidFill>
                <a:latin typeface="+mn-ea"/>
              </a:rPr>
              <a:t>) </a:t>
            </a:r>
            <a:r>
              <a:rPr lang="ko-KR" altLang="en-US" sz="1300" b="1" spc="-100" dirty="0">
                <a:solidFill>
                  <a:srgbClr val="1185D1"/>
                </a:solidFill>
                <a:latin typeface="+mn-ea"/>
              </a:rPr>
              <a:t>구조로 조립</a:t>
            </a:r>
            <a:r>
              <a:rPr lang="en-US" altLang="ko-KR" sz="1300" b="1" spc="-100" dirty="0">
                <a:solidFill>
                  <a:srgbClr val="1185D1"/>
                </a:solidFill>
                <a:latin typeface="+mn-ea"/>
              </a:rPr>
              <a:t>, ❸ </a:t>
            </a:r>
            <a:r>
              <a:rPr lang="ko-KR" altLang="en-US" sz="1300" b="1" spc="-100" dirty="0">
                <a:solidFill>
                  <a:srgbClr val="1185D1"/>
                </a:solidFill>
                <a:latin typeface="+mn-ea"/>
              </a:rPr>
              <a:t>콘크리트 타설방법 불량</a:t>
            </a:r>
            <a:r>
              <a:rPr lang="ko-KR" altLang="en-US" sz="1300" spc="-100" dirty="0">
                <a:latin typeface="+mn-ea"/>
              </a:rPr>
              <a:t>으로 인해 주로 발생 합니다</a:t>
            </a:r>
            <a:r>
              <a:rPr lang="en-US" altLang="ko-KR" sz="1300" spc="-100" dirty="0">
                <a:latin typeface="+mn-ea"/>
              </a:rPr>
              <a:t>.</a:t>
            </a:r>
            <a:endParaRPr lang="ko-KR" altLang="en-US" sz="1300" spc="-100" dirty="0">
              <a:latin typeface="+mn-e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816010" y="3588246"/>
            <a:ext cx="2787300" cy="23852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ts val="1800"/>
              </a:lnSpc>
              <a:spcAft>
                <a:spcPts val="300"/>
              </a:spcAft>
              <a:buClr>
                <a:srgbClr val="1185D1"/>
              </a:buClr>
            </a:pPr>
            <a:r>
              <a:rPr lang="en-US" altLang="ko-KR" sz="1300" b="1" spc="-100" dirty="0">
                <a:solidFill>
                  <a:srgbClr val="1185D1"/>
                </a:solidFill>
                <a:latin typeface="+mn-ea"/>
              </a:rPr>
              <a:t>❶ </a:t>
            </a:r>
            <a:r>
              <a:rPr lang="en-US" altLang="ko-KR" sz="1300" spc="-100" dirty="0">
                <a:latin typeface="+mn-ea"/>
              </a:rPr>
              <a:t>	</a:t>
            </a:r>
            <a:r>
              <a:rPr lang="ko-KR" altLang="en-US" sz="1300" spc="-100" dirty="0">
                <a:latin typeface="+mn-ea"/>
              </a:rPr>
              <a:t>거푸집동바리 작업 시 구조검토를 실시하고 조립도를 작성한 후 그에 따라 조립</a:t>
            </a:r>
          </a:p>
          <a:p>
            <a:pPr marL="252000" indent="-252000">
              <a:lnSpc>
                <a:spcPts val="1800"/>
              </a:lnSpc>
              <a:spcAft>
                <a:spcPts val="300"/>
              </a:spcAft>
              <a:buClr>
                <a:srgbClr val="1185D1"/>
              </a:buClr>
            </a:pPr>
            <a:r>
              <a:rPr lang="en-US" altLang="ko-KR" sz="1300" b="1" spc="-100" dirty="0">
                <a:solidFill>
                  <a:srgbClr val="1185D1"/>
                </a:solidFill>
                <a:latin typeface="+mn-ea"/>
              </a:rPr>
              <a:t>❷ </a:t>
            </a:r>
            <a:r>
              <a:rPr lang="en-US" altLang="ko-KR" sz="1300" spc="-100" dirty="0">
                <a:latin typeface="+mn-ea"/>
              </a:rPr>
              <a:t>	</a:t>
            </a:r>
            <a:r>
              <a:rPr lang="ko-KR" altLang="en-US" sz="1300" spc="-100" dirty="0">
                <a:latin typeface="+mn-ea"/>
              </a:rPr>
              <a:t>단상구조</a:t>
            </a:r>
            <a:r>
              <a:rPr lang="en-US" altLang="ko-KR" sz="1300" spc="-100" dirty="0">
                <a:latin typeface="+mn-ea"/>
              </a:rPr>
              <a:t>(</a:t>
            </a:r>
            <a:r>
              <a:rPr lang="ko-KR" altLang="en-US" sz="1300" spc="-100" dirty="0">
                <a:latin typeface="+mn-ea"/>
              </a:rPr>
              <a:t>써포트</a:t>
            </a:r>
            <a:r>
              <a:rPr lang="en-US" altLang="ko-KR" sz="1300" spc="-100" dirty="0">
                <a:latin typeface="+mn-ea"/>
              </a:rPr>
              <a:t>+</a:t>
            </a:r>
            <a:r>
              <a:rPr lang="ko-KR" altLang="en-US" sz="1300" spc="-100" dirty="0">
                <a:latin typeface="+mn-ea"/>
              </a:rPr>
              <a:t>각재</a:t>
            </a:r>
            <a:r>
              <a:rPr lang="en-US" altLang="ko-KR" sz="1300" spc="-100" dirty="0">
                <a:latin typeface="+mn-ea"/>
              </a:rPr>
              <a:t>+</a:t>
            </a:r>
            <a:r>
              <a:rPr lang="ko-KR" altLang="en-US" sz="1300" spc="-100" dirty="0">
                <a:latin typeface="+mn-ea"/>
              </a:rPr>
              <a:t>써포트 등</a:t>
            </a:r>
            <a:r>
              <a:rPr lang="en-US" altLang="ko-KR" sz="1300" spc="-100" dirty="0">
                <a:latin typeface="+mn-ea"/>
              </a:rPr>
              <a:t>)</a:t>
            </a:r>
            <a:r>
              <a:rPr lang="ko-KR" altLang="en-US" sz="1300" spc="-100" dirty="0">
                <a:latin typeface="+mn-ea"/>
              </a:rPr>
              <a:t>의 거푸집동바리는 설치 금지</a:t>
            </a:r>
          </a:p>
          <a:p>
            <a:pPr marL="252000" indent="-252000">
              <a:lnSpc>
                <a:spcPts val="1800"/>
              </a:lnSpc>
              <a:spcAft>
                <a:spcPts val="300"/>
              </a:spcAft>
              <a:buClr>
                <a:srgbClr val="1185D1"/>
              </a:buClr>
            </a:pPr>
            <a:r>
              <a:rPr lang="en-US" altLang="ko-KR" sz="1300" b="1" spc="-100" dirty="0">
                <a:solidFill>
                  <a:srgbClr val="1185D1"/>
                </a:solidFill>
                <a:latin typeface="+mn-ea"/>
              </a:rPr>
              <a:t>❸ </a:t>
            </a:r>
            <a:r>
              <a:rPr lang="en-US" altLang="ko-KR" sz="1300" spc="-100" dirty="0">
                <a:latin typeface="+mn-ea"/>
              </a:rPr>
              <a:t>	</a:t>
            </a:r>
            <a:r>
              <a:rPr lang="ko-KR" altLang="en-US" sz="1300" spc="-100" dirty="0">
                <a:latin typeface="+mn-ea"/>
              </a:rPr>
              <a:t>콘크리트 타설 중 슬래브가 무너질 위험이 있으므로</a:t>
            </a:r>
            <a:r>
              <a:rPr lang="en-US" altLang="ko-KR" sz="1300" spc="-100" dirty="0">
                <a:latin typeface="+mn-ea"/>
              </a:rPr>
              <a:t>, </a:t>
            </a:r>
            <a:r>
              <a:rPr lang="ko-KR" altLang="en-US" sz="1300" spc="-100" dirty="0">
                <a:latin typeface="+mn-ea"/>
              </a:rPr>
              <a:t>골고루 분산 타설 하여야 하며</a:t>
            </a:r>
            <a:r>
              <a:rPr lang="en-US" altLang="ko-KR" sz="1300" spc="-100" dirty="0">
                <a:latin typeface="+mn-ea"/>
              </a:rPr>
              <a:t>,</a:t>
            </a:r>
            <a:r>
              <a:rPr lang="ko-KR" altLang="en-US" sz="1300" spc="-100" dirty="0">
                <a:latin typeface="+mn-ea"/>
              </a:rPr>
              <a:t> 하부에 감시자를 두어 이상이 발견되면 즉시 타설을 중지하고 보강조치 실시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029995" y="1673400"/>
            <a:ext cx="2252992" cy="2257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  <a:spcAft>
                <a:spcPts val="300"/>
              </a:spcAft>
              <a:buClr>
                <a:srgbClr val="1185D1"/>
              </a:buClr>
            </a:pP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재해 발생</a:t>
            </a:r>
          </a:p>
        </p:txBody>
      </p:sp>
      <p:sp>
        <p:nvSpPr>
          <p:cNvPr id="19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20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22" name="TextBox 21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04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2239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건설기계 관련 작업의 사망재해는 전체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9%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건설기계 관련 작업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부딪힘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끼임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맞음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75423" y="1704587"/>
            <a:ext cx="6473309" cy="13157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ko-KR" altLang="en-US" sz="1300" b="1" spc="-50" dirty="0">
                <a:latin typeface="+mn-ea"/>
              </a:rPr>
              <a:t>건설기계 작업 중 부딪힘</a:t>
            </a:r>
            <a:r>
              <a:rPr lang="en-US" altLang="ko-KR" sz="1300" b="1" spc="-50" dirty="0">
                <a:latin typeface="+mn-ea"/>
              </a:rPr>
              <a:t>, </a:t>
            </a:r>
            <a:r>
              <a:rPr lang="ko-KR" altLang="en-US" sz="1300" b="1" spc="-50" dirty="0">
                <a:latin typeface="+mn-ea"/>
              </a:rPr>
              <a:t>끼임</a:t>
            </a:r>
            <a:r>
              <a:rPr lang="en-US" altLang="ko-KR" sz="1300" b="1" spc="-50" dirty="0">
                <a:latin typeface="+mn-ea"/>
              </a:rPr>
              <a:t>, </a:t>
            </a:r>
            <a:r>
              <a:rPr lang="ko-KR" altLang="en-US" sz="1300" b="1" spc="-50" dirty="0">
                <a:latin typeface="+mn-ea"/>
              </a:rPr>
              <a:t>맞음 및 떨어짐에 의한 사망재해는</a:t>
            </a:r>
            <a:endParaRPr lang="en-US" altLang="ko-KR" sz="1300" b="1" spc="-50" dirty="0">
              <a:latin typeface="+mn-ea"/>
            </a:endParaRP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❶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작업유도 및 신호 미실시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, 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❷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기계장비의 결함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, 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</a:pP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❸	</a:t>
            </a:r>
            <a:r>
              <a:rPr lang="ko-KR" altLang="en-US" sz="1300" b="1" spc="-50" dirty="0">
                <a:solidFill>
                  <a:srgbClr val="1185D1"/>
                </a:solidFill>
                <a:latin typeface="+mn-ea"/>
              </a:rPr>
              <a:t>위험구간 근로자 접근</a:t>
            </a:r>
            <a:r>
              <a:rPr lang="ko-KR" altLang="en-US" sz="1300" b="1" spc="-50" dirty="0">
                <a:latin typeface="+mn-ea"/>
              </a:rPr>
              <a:t>으로 인해 주로 발생합니다</a:t>
            </a:r>
            <a:r>
              <a:rPr lang="en-US" altLang="ko-KR" sz="1300" b="1" spc="-50" dirty="0">
                <a:latin typeface="+mn-ea"/>
              </a:rPr>
              <a:t>.</a:t>
            </a:r>
            <a:endParaRPr lang="ko-KR" altLang="en-US" sz="1300" b="1" spc="-50" dirty="0">
              <a:latin typeface="+mn-e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75423" y="3304558"/>
            <a:ext cx="6473309" cy="21388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❶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	</a:t>
            </a:r>
            <a:r>
              <a:rPr lang="ko-KR" altLang="en-US" sz="1300" b="1" spc="-50" dirty="0">
                <a:latin typeface="+mn-ea"/>
              </a:rPr>
              <a:t>자재 하역</a:t>
            </a:r>
            <a:r>
              <a:rPr lang="en-US" altLang="ko-KR" sz="1300" b="1" spc="-50" dirty="0">
                <a:latin typeface="+mn-ea"/>
              </a:rPr>
              <a:t>, </a:t>
            </a:r>
            <a:r>
              <a:rPr lang="ko-KR" altLang="en-US" sz="1300" b="1" spc="-50" dirty="0">
                <a:latin typeface="+mn-ea"/>
              </a:rPr>
              <a:t>자재 양중 및 운반 작업과 지반 천공</a:t>
            </a:r>
            <a:r>
              <a:rPr lang="en-US" altLang="ko-KR" sz="1300" b="1" spc="-50" dirty="0">
                <a:latin typeface="+mn-ea"/>
              </a:rPr>
              <a:t>, </a:t>
            </a:r>
            <a:r>
              <a:rPr lang="ko-KR" altLang="en-US" sz="1300" b="1" spc="-50" dirty="0">
                <a:latin typeface="+mn-ea"/>
              </a:rPr>
              <a:t>굴착작업 및 토사 반출작업 중 건설기계에 의한 작업 시에는 위험 작업구간에 근로자 접근 방지를 위하여 작업 유도자</a:t>
            </a:r>
            <a:r>
              <a:rPr lang="en-US" altLang="ko-KR" sz="1300" b="1" spc="-50" dirty="0">
                <a:latin typeface="+mn-ea"/>
              </a:rPr>
              <a:t>(</a:t>
            </a:r>
            <a:r>
              <a:rPr lang="ko-KR" altLang="en-US" sz="1300" b="1" spc="-50" dirty="0">
                <a:latin typeface="+mn-ea"/>
              </a:rPr>
              <a:t>신호수</a:t>
            </a:r>
            <a:r>
              <a:rPr lang="en-US" altLang="ko-KR" sz="1300" b="1" spc="-50" dirty="0">
                <a:latin typeface="+mn-ea"/>
              </a:rPr>
              <a:t>)</a:t>
            </a:r>
            <a:r>
              <a:rPr lang="ko-KR" altLang="en-US" sz="1300" b="1" spc="-50" dirty="0">
                <a:latin typeface="+mn-ea"/>
              </a:rPr>
              <a:t>를 배치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❷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 	</a:t>
            </a:r>
            <a:r>
              <a:rPr lang="ko-KR" altLang="en-US" sz="1300" b="1" spc="-50" dirty="0">
                <a:latin typeface="+mn-ea"/>
              </a:rPr>
              <a:t>작업유도자</a:t>
            </a:r>
            <a:r>
              <a:rPr lang="en-US" altLang="ko-KR" sz="1300" b="1" spc="-50" dirty="0">
                <a:latin typeface="+mn-ea"/>
              </a:rPr>
              <a:t>(</a:t>
            </a:r>
            <a:r>
              <a:rPr lang="ko-KR" altLang="en-US" sz="1300" b="1" spc="-50" dirty="0">
                <a:latin typeface="+mn-ea"/>
              </a:rPr>
              <a:t>신호수</a:t>
            </a:r>
            <a:r>
              <a:rPr lang="en-US" altLang="ko-KR" sz="1300" b="1" spc="-50" dirty="0">
                <a:latin typeface="+mn-ea"/>
              </a:rPr>
              <a:t>) </a:t>
            </a:r>
            <a:r>
              <a:rPr lang="ko-KR" altLang="en-US" sz="1300" b="1" spc="-50" dirty="0">
                <a:latin typeface="+mn-ea"/>
              </a:rPr>
              <a:t>배치 시 작업유도자</a:t>
            </a:r>
            <a:r>
              <a:rPr lang="en-US" altLang="ko-KR" sz="1300" b="1" spc="-50" dirty="0">
                <a:latin typeface="+mn-ea"/>
              </a:rPr>
              <a:t>(</a:t>
            </a:r>
            <a:r>
              <a:rPr lang="ko-KR" altLang="en-US" sz="1300" b="1" spc="-50" dirty="0">
                <a:latin typeface="+mn-ea"/>
              </a:rPr>
              <a:t>신호수</a:t>
            </a:r>
            <a:r>
              <a:rPr lang="en-US" altLang="ko-KR" sz="1300" b="1" spc="-50" dirty="0">
                <a:latin typeface="+mn-ea"/>
              </a:rPr>
              <a:t>)</a:t>
            </a:r>
            <a:r>
              <a:rPr lang="ko-KR" altLang="en-US" sz="1300" b="1" spc="-50" dirty="0">
                <a:latin typeface="+mn-ea"/>
              </a:rPr>
              <a:t>는 식별용 안전조끼를 착용하고 안전 구역에서 작업을 유도</a:t>
            </a:r>
            <a:r>
              <a:rPr lang="en-US" altLang="ko-KR" sz="1300" b="1" spc="-50" dirty="0">
                <a:latin typeface="+mn-ea"/>
              </a:rPr>
              <a:t>, </a:t>
            </a:r>
            <a:r>
              <a:rPr lang="ko-KR" altLang="en-US" sz="1300" b="1" spc="-50" dirty="0">
                <a:latin typeface="+mn-ea"/>
              </a:rPr>
              <a:t>신호</a:t>
            </a:r>
          </a:p>
          <a:p>
            <a:pPr marL="252000" indent="-252000">
              <a:lnSpc>
                <a:spcPct val="150000"/>
              </a:lnSpc>
              <a:spcAft>
                <a:spcPts val="300"/>
              </a:spcAft>
              <a:buClr>
                <a:schemeClr val="tx1"/>
              </a:buClr>
            </a:pPr>
            <a:r>
              <a:rPr lang="en-US" altLang="ko-KR" sz="1300" b="1" spc="-50" dirty="0">
                <a:solidFill>
                  <a:srgbClr val="F0A514"/>
                </a:solidFill>
                <a:latin typeface="+mn-ea"/>
              </a:rPr>
              <a:t>❸</a:t>
            </a:r>
            <a:r>
              <a:rPr lang="en-US" altLang="ko-KR" sz="1300" b="1" spc="-50" dirty="0">
                <a:solidFill>
                  <a:srgbClr val="1185D1"/>
                </a:solidFill>
                <a:latin typeface="+mn-ea"/>
              </a:rPr>
              <a:t> 	</a:t>
            </a:r>
            <a:r>
              <a:rPr lang="ko-KR" altLang="en-US" sz="1300" b="1" spc="-50" dirty="0">
                <a:latin typeface="+mn-ea"/>
              </a:rPr>
              <a:t>건설기계 작업 전 건설기계의 방호장치</a:t>
            </a:r>
            <a:r>
              <a:rPr lang="en-US" altLang="ko-KR" sz="1300" b="1" spc="-50" dirty="0">
                <a:latin typeface="+mn-ea"/>
              </a:rPr>
              <a:t>, </a:t>
            </a:r>
            <a:r>
              <a:rPr lang="ko-KR" altLang="en-US" sz="1300" b="1" spc="-50" dirty="0">
                <a:latin typeface="+mn-ea"/>
              </a:rPr>
              <a:t>용접부위 및 이음부 등 자체 결함여부 사전 점검</a:t>
            </a:r>
          </a:p>
        </p:txBody>
      </p:sp>
      <p:sp>
        <p:nvSpPr>
          <p:cNvPr id="11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12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pic>
        <p:nvPicPr>
          <p:cNvPr id="1026" name="Picture 2" descr="C:\Users\john\Desktop\수정\사례버튼_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1" y="1795019"/>
            <a:ext cx="595313" cy="8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hn\Desktop\수정\사례버튼_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1" y="3384942"/>
            <a:ext cx="595313" cy="8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14" name="TextBox 13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05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2008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14" y="2159450"/>
            <a:ext cx="3734802" cy="3029875"/>
          </a:xfrm>
          <a:prstGeom prst="roundRect">
            <a:avLst>
              <a:gd name="adj" fmla="val 3302"/>
            </a:avLst>
          </a:prstGeom>
          <a:noFill/>
          <a:ln w="3810"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건설기계 관련 작업의 사망재해는 전체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9%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건설기계 관련 작업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부딪힘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끼임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맞음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2475" y="1675264"/>
            <a:ext cx="4530657" cy="313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자재 하역</a:t>
            </a:r>
            <a:r>
              <a:rPr lang="en-US" altLang="ko-KR" b="1" spc="-50" dirty="0">
                <a:solidFill>
                  <a:srgbClr val="1185D1"/>
                </a:solidFill>
                <a:latin typeface="+mn-ea"/>
              </a:rPr>
              <a:t>, </a:t>
            </a: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양중 및 운반 작업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25981" y="2240475"/>
            <a:ext cx="1288216" cy="1227018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자재 낙하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자재는 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2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줄걸이로 수평으로 인양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와이어로프 상태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점검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114197" y="3246617"/>
            <a:ext cx="126643" cy="220876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2684782" y="2240475"/>
            <a:ext cx="1728349" cy="887815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이동식 크레인 붐대 </a:t>
            </a:r>
            <a:br>
              <a:rPr lang="en-US" altLang="ko-KR" sz="1100" spc="-100" dirty="0">
                <a:solidFill>
                  <a:prstClr val="black"/>
                </a:solidFill>
                <a:latin typeface="맑은 고딕"/>
              </a:rPr>
            </a:b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넘어질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방호장치 점검 및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손상부위 사전 점검</a:t>
            </a:r>
          </a:p>
        </p:txBody>
      </p:sp>
      <p:pic>
        <p:nvPicPr>
          <p:cNvPr id="35" name="Picture 34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70" y="2146954"/>
            <a:ext cx="3734802" cy="3042371"/>
          </a:xfrm>
          <a:prstGeom prst="roundRect">
            <a:avLst>
              <a:gd name="adj" fmla="val 3302"/>
            </a:avLst>
          </a:prstGeom>
          <a:noFill/>
          <a:ln w="3810">
            <a:solidFill>
              <a:schemeClr val="bg1">
                <a:lumMod val="50000"/>
              </a:schemeClr>
            </a:solidFill>
          </a:ln>
          <a:effectLst/>
        </p:spPr>
      </p:pic>
      <p:cxnSp>
        <p:nvCxnSpPr>
          <p:cNvPr id="37" name="Straight Arrow Connector 36"/>
          <p:cNvCxnSpPr/>
          <p:nvPr/>
        </p:nvCxnSpPr>
        <p:spPr>
          <a:xfrm flipH="1">
            <a:off x="3078965" y="3128290"/>
            <a:ext cx="300856" cy="173548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4768971" y="2193146"/>
            <a:ext cx="1121081" cy="887815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지게차 운전 미흡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운전원의 자격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여부 확인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702502" y="2193147"/>
            <a:ext cx="1685173" cy="753709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하역 작업 중 부딪힐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신호수 배치 및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운행구간 접근 금지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5448333" y="3080961"/>
            <a:ext cx="393389" cy="225080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6979436" y="2946856"/>
            <a:ext cx="787927" cy="1331045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20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22" name="TextBox 21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06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4895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9" y="2159450"/>
            <a:ext cx="3723772" cy="3029875"/>
          </a:xfrm>
          <a:prstGeom prst="roundRect">
            <a:avLst>
              <a:gd name="adj" fmla="val 3302"/>
            </a:avLst>
          </a:prstGeom>
          <a:noFill/>
          <a:ln w="3810"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건설기계 관련 작업의 사망재해는 전체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9%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건설기계 관련 작업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부딪힘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끼임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맞음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2475" y="1675264"/>
            <a:ext cx="4530657" cy="313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천공</a:t>
            </a:r>
            <a:r>
              <a:rPr lang="en-US" altLang="ko-KR" b="1" spc="-50" dirty="0">
                <a:solidFill>
                  <a:srgbClr val="1185D1"/>
                </a:solidFill>
                <a:latin typeface="+mn-ea"/>
              </a:rPr>
              <a:t>, </a:t>
            </a: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굴착</a:t>
            </a:r>
            <a:r>
              <a:rPr lang="en-US" altLang="ko-KR" b="1" spc="-50" dirty="0">
                <a:solidFill>
                  <a:srgbClr val="1185D1"/>
                </a:solidFill>
                <a:latin typeface="+mn-ea"/>
              </a:rPr>
              <a:t>, </a:t>
            </a: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토사 반출 작업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0332" y="2232587"/>
            <a:ext cx="1484473" cy="1065565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항타기 운행 중 부딪힘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 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및 넘어짐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유도자 배치 및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보호구 착용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cxnSp>
        <p:nvCxnSpPr>
          <p:cNvPr id="23" name="Straight Arrow Connector 22"/>
          <p:cNvCxnSpPr>
            <a:stCxn id="18" idx="2"/>
          </p:cNvCxnSpPr>
          <p:nvPr/>
        </p:nvCxnSpPr>
        <p:spPr>
          <a:xfrm>
            <a:off x="1592569" y="3298152"/>
            <a:ext cx="1200422" cy="1090187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3312901" y="2232587"/>
            <a:ext cx="1100230" cy="1065565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굴삭기 후면부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 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부딪힘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접근금지</a:t>
            </a:r>
          </a:p>
        </p:txBody>
      </p:sp>
      <p:pic>
        <p:nvPicPr>
          <p:cNvPr id="35" name="Picture 34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70" y="2146954"/>
            <a:ext cx="3734801" cy="3042371"/>
          </a:xfrm>
          <a:prstGeom prst="roundRect">
            <a:avLst>
              <a:gd name="adj" fmla="val 3302"/>
            </a:avLst>
          </a:prstGeom>
          <a:noFill/>
          <a:ln w="3810">
            <a:solidFill>
              <a:schemeClr val="bg1">
                <a:lumMod val="50000"/>
              </a:schemeClr>
            </a:solidFill>
          </a:ln>
          <a:effectLst/>
        </p:spPr>
      </p:pic>
      <p:cxnSp>
        <p:nvCxnSpPr>
          <p:cNvPr id="37" name="Straight Arrow Connector 36"/>
          <p:cNvCxnSpPr/>
          <p:nvPr/>
        </p:nvCxnSpPr>
        <p:spPr>
          <a:xfrm>
            <a:off x="4101686" y="3298152"/>
            <a:ext cx="168905" cy="1042859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4795815" y="2224699"/>
            <a:ext cx="1498695" cy="887815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토사운반차량 과적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운전원 자격여부 확인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및 과적 금지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795392" y="2508519"/>
            <a:ext cx="1553907" cy="859839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덤프와 백호에 끼임위험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신호수 지정 및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위험구간 접근금지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5687146" y="3112514"/>
            <a:ext cx="438539" cy="903483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548682" y="3368358"/>
            <a:ext cx="276074" cy="1254259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20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22" name="TextBox 21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07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0339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9" y="2159771"/>
            <a:ext cx="3723772" cy="3029233"/>
          </a:xfrm>
          <a:prstGeom prst="roundRect">
            <a:avLst>
              <a:gd name="adj" fmla="val 3302"/>
            </a:avLst>
          </a:prstGeom>
          <a:noFill/>
          <a:ln w="3810"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039826" y="592932"/>
            <a:ext cx="6200932" cy="218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>
              <a:lnSpc>
                <a:spcPts val="1800"/>
              </a:lnSpc>
              <a:spcAft>
                <a:spcPts val="300"/>
              </a:spcAft>
            </a:pPr>
            <a:r>
              <a:rPr lang="ko-KR" altLang="en-US" sz="1000" spc="-50" dirty="0">
                <a:latin typeface="+mn-ea"/>
              </a:rPr>
              <a:t>건설기계 관련 작업의 사망재해는 전체 사망재해의 </a:t>
            </a:r>
            <a:r>
              <a:rPr lang="en-US" altLang="ko-KR" sz="1000" spc="-50" dirty="0">
                <a:solidFill>
                  <a:srgbClr val="1185D1"/>
                </a:solidFill>
                <a:latin typeface="+mn-ea"/>
              </a:rPr>
              <a:t>9%</a:t>
            </a:r>
            <a:r>
              <a:rPr lang="en-US" altLang="ko-KR" sz="1000" spc="-50" dirty="0">
                <a:latin typeface="+mn-ea"/>
              </a:rPr>
              <a:t> </a:t>
            </a:r>
            <a:r>
              <a:rPr lang="ko-KR" altLang="en-US" sz="1000" spc="-50" dirty="0">
                <a:latin typeface="+mn-ea"/>
              </a:rPr>
              <a:t>점유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3183" y="77538"/>
            <a:ext cx="6972204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건설기계 관련 작업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(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부딪힘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끼임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, </a:t>
            </a:r>
            <a:r>
              <a:rPr lang="ko-KR" altLang="en-US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맞음</a:t>
            </a:r>
            <a:r>
              <a:rPr lang="en-US" altLang="ko-KR" sz="3000" b="1" spc="-15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  <a:latin typeface="+mn-ea"/>
              </a:rPr>
              <a:t>)</a:t>
            </a:r>
            <a:endParaRPr lang="en-US" sz="3000" b="1" spc="-15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10000"/>
                  </a:srgbClr>
                </a:outerShdw>
              </a:effectLst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2475" y="1675264"/>
            <a:ext cx="4530657" cy="313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자재 하역</a:t>
            </a:r>
            <a:r>
              <a:rPr lang="en-US" altLang="ko-KR" b="1" spc="-50" dirty="0">
                <a:solidFill>
                  <a:srgbClr val="1185D1"/>
                </a:solidFill>
                <a:latin typeface="+mn-ea"/>
              </a:rPr>
              <a:t>, </a:t>
            </a:r>
            <a:r>
              <a:rPr lang="ko-KR" altLang="en-US" b="1" spc="-50" dirty="0">
                <a:solidFill>
                  <a:srgbClr val="1185D1"/>
                </a:solidFill>
                <a:latin typeface="+mn-ea"/>
              </a:rPr>
              <a:t>양중 및 운반 작업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0235" y="2269707"/>
            <a:ext cx="1634343" cy="631073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롤러 후진 중 부딪힐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작업유도자 배치 및 유도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208600" y="2910829"/>
            <a:ext cx="720123" cy="1013666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2794629" y="4512179"/>
            <a:ext cx="1594839" cy="652730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롤러 작업 중 끼임 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롤러 후면 경광등 설치</a:t>
            </a:r>
          </a:p>
        </p:txBody>
      </p:sp>
      <p:pic>
        <p:nvPicPr>
          <p:cNvPr id="35" name="Picture 34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70" y="2147706"/>
            <a:ext cx="3734801" cy="3040867"/>
          </a:xfrm>
          <a:prstGeom prst="roundRect">
            <a:avLst>
              <a:gd name="adj" fmla="val 3302"/>
            </a:avLst>
          </a:prstGeom>
          <a:noFill/>
          <a:ln w="3810">
            <a:solidFill>
              <a:schemeClr val="bg1">
                <a:lumMod val="50000"/>
              </a:schemeClr>
            </a:solidFill>
          </a:ln>
          <a:effectLst/>
        </p:spPr>
      </p:pic>
      <p:cxnSp>
        <p:nvCxnSpPr>
          <p:cNvPr id="37" name="Straight Arrow Connector 36"/>
          <p:cNvCxnSpPr/>
          <p:nvPr/>
        </p:nvCxnSpPr>
        <p:spPr>
          <a:xfrm flipH="1" flipV="1">
            <a:off x="3121084" y="3953678"/>
            <a:ext cx="65611" cy="574278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4762185" y="2216811"/>
            <a:ext cx="1555989" cy="1017443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tIns="36000" rIns="72000" bIns="36000" rtlCol="0" anchor="ctr">
            <a:noAutofit/>
          </a:bodyPr>
          <a:lstStyle/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토공기계와 근로자 </a:t>
            </a:r>
            <a:br>
              <a:rPr lang="en-US" altLang="ko-KR" sz="1100" spc="-100" dirty="0">
                <a:solidFill>
                  <a:prstClr val="black"/>
                </a:solidFill>
                <a:latin typeface="맑은 고딕"/>
              </a:rPr>
            </a:b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부딪힐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 </a:t>
            </a: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위험</a:t>
            </a:r>
            <a:endParaRPr lang="en-US" altLang="ko-KR" sz="1100" spc="-100" dirty="0">
              <a:solidFill>
                <a:prstClr val="black"/>
              </a:solidFill>
              <a:latin typeface="맑은 고딕"/>
            </a:endParaRPr>
          </a:p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토공기계 운행경로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설정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보행자 통로 지정</a:t>
            </a:r>
            <a:endParaRPr lang="en-US" altLang="ko-KR" sz="1100" b="1" spc="-100" dirty="0">
              <a:solidFill>
                <a:srgbClr val="1185D1"/>
              </a:solidFill>
              <a:latin typeface="맑은 고딕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759896" y="2406761"/>
            <a:ext cx="1620956" cy="835381"/>
          </a:xfrm>
          <a:prstGeom prst="roundRect">
            <a:avLst>
              <a:gd name="adj" fmla="val 6696"/>
            </a:avLst>
          </a:prstGeom>
          <a:solidFill>
            <a:schemeClr val="bg1"/>
          </a:solidFill>
          <a:ln w="25400" cap="rnd">
            <a:solidFill>
              <a:srgbClr val="1185D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spc="-100" dirty="0">
                <a:solidFill>
                  <a:prstClr val="black"/>
                </a:solidFill>
                <a:latin typeface="맑은 고딕"/>
              </a:rPr>
              <a:t>유도자 부딪힐 위험</a:t>
            </a:r>
            <a:r>
              <a:rPr lang="en-US" altLang="ko-KR" sz="1100" spc="-100" dirty="0">
                <a:solidFill>
                  <a:prstClr val="black"/>
                </a:solidFill>
                <a:latin typeface="맑은 고딕"/>
              </a:rPr>
              <a:t> </a:t>
            </a:r>
          </a:p>
          <a:p>
            <a:pPr lvl="0" algn="ctr">
              <a:lnSpc>
                <a:spcPts val="1300"/>
              </a:lnSpc>
              <a:spcAft>
                <a:spcPts val="300"/>
              </a:spcAft>
            </a:pP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신호체계수립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식별용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 </a:t>
            </a: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복장착용</a:t>
            </a:r>
            <a: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  <a:t>, </a:t>
            </a:r>
            <a:br>
              <a:rPr lang="en-US" altLang="ko-KR" sz="1100" b="1" spc="-100" dirty="0">
                <a:solidFill>
                  <a:srgbClr val="1185D1"/>
                </a:solidFill>
                <a:latin typeface="맑은 고딕"/>
              </a:rPr>
            </a:br>
            <a:r>
              <a:rPr lang="ko-KR" altLang="en-US" sz="1100" b="1" spc="-100" dirty="0">
                <a:solidFill>
                  <a:srgbClr val="1185D1"/>
                </a:solidFill>
                <a:latin typeface="맑은 고딕"/>
              </a:rPr>
              <a:t>안전구역위치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5416939" y="3218478"/>
            <a:ext cx="9908" cy="923730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6712568" y="3242143"/>
            <a:ext cx="899214" cy="891392"/>
          </a:xfrm>
          <a:prstGeom prst="straightConnector1">
            <a:avLst/>
          </a:prstGeom>
          <a:ln>
            <a:solidFill>
              <a:srgbClr val="1185D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3"/>
          <p:cNvSpPr/>
          <p:nvPr/>
        </p:nvSpPr>
        <p:spPr>
          <a:xfrm>
            <a:off x="166332" y="229266"/>
            <a:ext cx="37082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b="1" dirty="0">
                <a:latin typeface="+mn-ea"/>
              </a:rPr>
              <a:t>1</a:t>
            </a:r>
          </a:p>
        </p:txBody>
      </p:sp>
      <p:sp>
        <p:nvSpPr>
          <p:cNvPr id="20" name="Rectangle 2"/>
          <p:cNvSpPr/>
          <p:nvPr/>
        </p:nvSpPr>
        <p:spPr>
          <a:xfrm>
            <a:off x="351607" y="229266"/>
            <a:ext cx="1475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b="1" dirty="0">
                <a:latin typeface="+mn-ea"/>
              </a:rPr>
              <a:t>사망재해 </a:t>
            </a:r>
          </a:p>
          <a:p>
            <a:r>
              <a:rPr lang="ko-KR" altLang="en-US" sz="1300" b="1" dirty="0">
                <a:latin typeface="+mn-ea"/>
              </a:rPr>
              <a:t>다발 작업공종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72152" y="6131764"/>
            <a:ext cx="8528847" cy="466574"/>
            <a:chOff x="272152" y="6131764"/>
            <a:chExt cx="8528847" cy="466574"/>
          </a:xfrm>
        </p:grpSpPr>
        <p:sp>
          <p:nvSpPr>
            <p:cNvPr id="22" name="TextBox 21"/>
            <p:cNvSpPr txBox="1"/>
            <p:nvPr/>
          </p:nvSpPr>
          <p:spPr>
            <a:xfrm>
              <a:off x="272152" y="6305950"/>
              <a:ext cx="73027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288000"/>
              <a:r>
                <a:rPr lang="en-US" altLang="ko-KR" sz="13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08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	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안전보건 나침반    </a:t>
              </a:r>
              <a:r>
                <a:rPr lang="en-US" altLang="ko-KR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|    </a:t>
              </a:r>
              <a:r>
                <a:rPr lang="ko-KR" altLang="en-US" sz="10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건설업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1969" y="6131764"/>
              <a:ext cx="1129030" cy="37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8583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</TotalTime>
  <Words>3112</Words>
  <Application>Microsoft Office PowerPoint</Application>
  <PresentationFormat>화면 슬라이드 쇼(4:3)</PresentationFormat>
  <Paragraphs>446</Paragraphs>
  <Slides>33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8" baseType="lpstr">
      <vt:lpstr>맑은 고딕</vt:lpstr>
      <vt:lpstr>Arial</vt:lpstr>
      <vt:lpstr>Calibri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WB</dc:creator>
  <cp:lastModifiedBy>철원 이</cp:lastModifiedBy>
  <cp:revision>133</cp:revision>
  <dcterms:created xsi:type="dcterms:W3CDTF">2015-10-13T06:39:58Z</dcterms:created>
  <dcterms:modified xsi:type="dcterms:W3CDTF">2024-09-25T03:35:30Z</dcterms:modified>
</cp:coreProperties>
</file>