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23"/>
  </p:notesMasterIdLst>
  <p:handoutMasterIdLst>
    <p:handoutMasterId r:id="rId24"/>
  </p:handoutMasterIdLst>
  <p:sldIdLst>
    <p:sldId id="256" r:id="rId2"/>
    <p:sldId id="310" r:id="rId3"/>
    <p:sldId id="358" r:id="rId4"/>
    <p:sldId id="261" r:id="rId5"/>
    <p:sldId id="1371" r:id="rId6"/>
    <p:sldId id="1343" r:id="rId7"/>
    <p:sldId id="314" r:id="rId8"/>
    <p:sldId id="1394" r:id="rId9"/>
    <p:sldId id="1395" r:id="rId10"/>
    <p:sldId id="1372" r:id="rId11"/>
    <p:sldId id="1390" r:id="rId12"/>
    <p:sldId id="1391" r:id="rId13"/>
    <p:sldId id="1392" r:id="rId14"/>
    <p:sldId id="811" r:id="rId15"/>
    <p:sldId id="351" r:id="rId16"/>
    <p:sldId id="1345" r:id="rId17"/>
    <p:sldId id="1397" r:id="rId18"/>
    <p:sldId id="1396" r:id="rId19"/>
    <p:sldId id="1347" r:id="rId20"/>
    <p:sldId id="1346" r:id="rId21"/>
    <p:sldId id="1400" r:id="rId22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orient="horz" pos="1974">
          <p15:clr>
            <a:srgbClr val="A4A3A4"/>
          </p15:clr>
        </p15:guide>
        <p15:guide id="3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 userDrawn="1">
          <p15:clr>
            <a:srgbClr val="A4A3A4"/>
          </p15:clr>
        </p15:guide>
        <p15:guide id="2" pos="21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금강 주택" initials="금주" lastIdx="46" clrIdx="0">
    <p:extLst>
      <p:ext uri="{19B8F6BF-5375-455C-9EA6-DF929625EA0E}">
        <p15:presenceInfo xmlns:p15="http://schemas.microsoft.com/office/powerpoint/2012/main" userId="ed6079ef1d35dd4f" providerId="Windows Live"/>
      </p:ext>
    </p:extLst>
  </p:cmAuthor>
  <p:cmAuthor id="2" name="dong" initials="d" lastIdx="0" clrIdx="1">
    <p:extLst>
      <p:ext uri="{19B8F6BF-5375-455C-9EA6-DF929625EA0E}">
        <p15:presenceInfo xmlns:p15="http://schemas.microsoft.com/office/powerpoint/2012/main" userId="d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24" autoAdjust="0"/>
    <p:restoredTop sz="97555"/>
  </p:normalViewPr>
  <p:slideViewPr>
    <p:cSldViewPr>
      <p:cViewPr varScale="1">
        <p:scale>
          <a:sx n="78" d="100"/>
          <a:sy n="78" d="100"/>
        </p:scale>
        <p:origin x="1374" y="84"/>
      </p:cViewPr>
      <p:guideLst>
        <p:guide orient="horz" pos="2157"/>
        <p:guide orient="horz" pos="1974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4044" y="-108"/>
      </p:cViewPr>
      <p:guideLst>
        <p:guide orient="horz" pos="3124"/>
        <p:guide pos="213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449" cy="496253"/>
          </a:xfrm>
          <a:prstGeom prst="rect">
            <a:avLst/>
          </a:prstGeom>
        </p:spPr>
        <p:txBody>
          <a:bodyPr vert="horz" lIns="91299" tIns="45649" rIns="91299" bIns="45649"/>
          <a:lstStyle>
            <a:lvl1pPr algn="l">
              <a:defRPr sz="13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643" y="1"/>
            <a:ext cx="2945449" cy="496253"/>
          </a:xfrm>
          <a:prstGeom prst="rect">
            <a:avLst/>
          </a:prstGeom>
        </p:spPr>
        <p:txBody>
          <a:bodyPr vert="horz" lIns="91299" tIns="45649" rIns="91299" bIns="45649"/>
          <a:lstStyle>
            <a:lvl1pPr algn="r">
              <a:defRPr sz="1300"/>
            </a:lvl1pPr>
          </a:lstStyle>
          <a:p>
            <a:pPr lvl="0">
              <a:defRPr lang="ko-KR" altLang="en-US"/>
            </a:pPr>
            <a:fld id="{F3F86911-BB3A-4864-98D1-BAD09615BEBA}" type="datetime1">
              <a:rPr lang="ko-KR" altLang="en-US"/>
              <a:pPr lvl="0">
                <a:defRPr lang="ko-KR" altLang="en-US"/>
              </a:pPr>
              <a:t>2024-04-04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28800"/>
            <a:ext cx="2945449" cy="496253"/>
          </a:xfrm>
          <a:prstGeom prst="rect">
            <a:avLst/>
          </a:prstGeom>
        </p:spPr>
        <p:txBody>
          <a:bodyPr vert="horz" lIns="91299" tIns="45649" rIns="91299" bIns="45649" anchor="b"/>
          <a:lstStyle>
            <a:lvl1pPr algn="l">
              <a:defRPr sz="13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643" y="9428800"/>
            <a:ext cx="2945449" cy="496253"/>
          </a:xfrm>
          <a:prstGeom prst="rect">
            <a:avLst/>
          </a:prstGeom>
        </p:spPr>
        <p:txBody>
          <a:bodyPr vert="horz" lIns="91299" tIns="45649" rIns="91299" bIns="45649" anchor="b"/>
          <a:lstStyle>
            <a:lvl1pPr algn="r">
              <a:defRPr sz="1300"/>
            </a:lvl1pPr>
          </a:lstStyle>
          <a:p>
            <a:pPr lvl="0">
              <a:defRPr lang="ko-KR" altLang="en-US"/>
            </a:pPr>
            <a:fld id="{7FF124C4-7C1A-48A5-B1FE-6BB4680CEE6A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9760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299" tIns="45649" rIns="91299" bIns="45649"/>
          <a:lstStyle>
            <a:lvl1pPr algn="l">
              <a:defRPr sz="13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332"/>
          </a:xfrm>
          <a:prstGeom prst="rect">
            <a:avLst/>
          </a:prstGeom>
        </p:spPr>
        <p:txBody>
          <a:bodyPr vert="horz" lIns="91299" tIns="45649" rIns="91299" bIns="45649"/>
          <a:lstStyle>
            <a:lvl1pPr algn="r">
              <a:defRPr sz="1300"/>
            </a:lvl1pPr>
          </a:lstStyle>
          <a:p>
            <a:pPr lvl="0">
              <a:defRPr lang="ko-KR" altLang="en-US"/>
            </a:pPr>
            <a:fld id="{B2F6BB09-2DF7-446B-A6E8-DF94DF1B8B03}" type="datetime1">
              <a:rPr lang="ko-KR" altLang="en-US"/>
              <a:pPr lvl="0">
                <a:defRPr lang="ko-KR" altLang="en-US"/>
              </a:pPr>
              <a:t>2024-04-04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9" tIns="45649" rIns="91299" bIns="45649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299" tIns="45649" rIns="91299" bIns="45649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3" y="9428585"/>
            <a:ext cx="2945659" cy="496332"/>
          </a:xfrm>
          <a:prstGeom prst="rect">
            <a:avLst/>
          </a:prstGeom>
        </p:spPr>
        <p:txBody>
          <a:bodyPr vert="horz" lIns="91299" tIns="45649" rIns="91299" bIns="45649" anchor="b"/>
          <a:lstStyle>
            <a:lvl1pPr algn="l">
              <a:defRPr sz="13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1299" tIns="45649" rIns="91299" bIns="45649" anchor="b"/>
          <a:lstStyle>
            <a:lvl1pPr algn="r">
              <a:defRPr sz="1300"/>
            </a:lvl1pPr>
          </a:lstStyle>
          <a:p>
            <a:pPr lvl="0">
              <a:defRPr lang="ko-KR" altLang="en-US"/>
            </a:pPr>
            <a:fld id="{844EDC16-725B-4C6B-93FE-B923B40AEEE2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55553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844EDC16-725B-4C6B-93FE-B923B40AEEE2}" type="slidenum">
              <a:rPr lang="ko-KR" altLang="en-US"/>
              <a:pPr lvl="0">
                <a:defRPr lang="ko-KR" altLang="en-US"/>
              </a:pPr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11497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844EDC16-725B-4C6B-93FE-B923B40AEEE2}" type="slidenum">
              <a:rPr lang="en-US" altLang="en-US"/>
              <a:pPr lvl="0">
                <a:defRPr lang="ko-KR" altLang="en-US"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71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844EDC16-725B-4C6B-93FE-B923B40AEEE2}" type="slidenum">
              <a:rPr lang="en-US" altLang="en-US"/>
              <a:pPr lvl="0">
                <a:defRPr lang="ko-KR" altLang="en-US"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972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844EDC16-725B-4C6B-93FE-B923B40AEEE2}" type="slidenum">
              <a:rPr lang="en-US" altLang="en-US"/>
              <a:pPr lvl="0">
                <a:defRPr lang="ko-KR" altLang="en-US"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108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844EDC16-725B-4C6B-93FE-B923B40AEEE2}" type="slidenum">
              <a:rPr lang="en-US" altLang="en-US"/>
              <a:pPr lvl="0">
                <a:defRPr lang="ko-KR" altLang="en-US"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6256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844EDC16-725B-4C6B-93FE-B923B40AEEE2}" type="slidenum">
              <a:rPr lang="en-US" altLang="en-US"/>
              <a:pPr lvl="0">
                <a:defRPr lang="ko-KR" altLang="en-US"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9380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844EDC16-725B-4C6B-93FE-B923B40AEEE2}" type="slidenum">
              <a:rPr lang="en-US" altLang="en-US"/>
              <a:pPr lvl="0">
                <a:defRPr lang="ko-KR" altLang="en-US"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034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844EDC16-725B-4C6B-93FE-B923B40AEEE2}" type="slidenum">
              <a:rPr lang="en-US" altLang="en-US"/>
              <a:pPr lvl="0">
                <a:defRPr lang="ko-KR" altLang="en-US"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0013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844EDC16-725B-4C6B-93FE-B923B40AEEE2}" type="slidenum">
              <a:rPr lang="en-US" altLang="en-US"/>
              <a:pPr lvl="0">
                <a:defRPr lang="ko-KR" altLang="en-US"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105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844EDC16-725B-4C6B-93FE-B923B40AEEE2}" type="slidenum">
              <a:rPr lang="en-US" altLang="en-US"/>
              <a:pPr lvl="0">
                <a:defRPr lang="ko-KR" altLang="en-US"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288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844EDC16-725B-4C6B-93FE-B923B40AEEE2}" type="slidenum">
              <a:rPr lang="en-US" altLang="en-US"/>
              <a:pPr lvl="0">
                <a:defRPr lang="ko-KR" altLang="en-US"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149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844EDC16-725B-4C6B-93FE-B923B40AEEE2}" type="slidenum">
              <a:rPr lang="en-US" altLang="en-US"/>
              <a:pPr lvl="0">
                <a:defRPr lang="ko-KR" altLang="en-US"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540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3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677792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빈 화면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6"/>
          <p:cNvGrpSpPr>
            <a:grpSpLocks/>
          </p:cNvGrpSpPr>
          <p:nvPr userDrawn="1"/>
        </p:nvGrpSpPr>
        <p:grpSpPr bwMode="auto">
          <a:xfrm>
            <a:off x="0" y="404664"/>
            <a:ext cx="9146203" cy="36000"/>
            <a:chOff x="336550" y="723220"/>
            <a:chExt cx="9296400" cy="276225"/>
          </a:xfrm>
        </p:grpSpPr>
        <p:pic>
          <p:nvPicPr>
            <p:cNvPr id="34" name="Picture 2" descr="Y:\01_삼성물산 &amp; K-MEG\41_Q-HSE 경영전략보고 PPT\02_디자인\01_work data\07\color-bar_1.png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900" y="723220"/>
              <a:ext cx="80200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" descr="Y:\01_삼성물산 &amp; K-MEG\41_Q-HSE 경영전략보고 PPT\02_디자인\01_work data\07\color-bar_1.png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550" y="723220"/>
              <a:ext cx="12763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3" descr="C:\Users\User\Desktop\금강주택 CI\IX로고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567" y="6499400"/>
            <a:ext cx="1712761" cy="35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 userDrawn="1"/>
        </p:nvSpPr>
        <p:spPr>
          <a:xfrm>
            <a:off x="0" y="0"/>
            <a:ext cx="9146203" cy="3284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3284984"/>
            <a:ext cx="9146204" cy="3573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모서리가 둥근 직사각형 2"/>
          <p:cNvSpPr/>
          <p:nvPr userDrawn="1"/>
        </p:nvSpPr>
        <p:spPr>
          <a:xfrm>
            <a:off x="1104447" y="1318185"/>
            <a:ext cx="6937307" cy="266429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5503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943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74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3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4" r:id="rId2"/>
    <p:sldLayoutId id="2147483770" r:id="rId3"/>
    <p:sldLayoutId id="2147483769" r:id="rId4"/>
    <p:sldLayoutId id="2147483650" r:id="rId5"/>
    <p:sldLayoutId id="2147483780" r:id="rId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132856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en-US"/>
            </a:pPr>
            <a:r>
              <a:rPr lang="ko-KR" altLang="en-US" sz="4800" b="1" i="0" kern="0" spc="5" dirty="0" smtClean="0">
                <a:ln w="18000">
                  <a:solidFill>
                    <a:prstClr val="white"/>
                  </a:solidFill>
                  <a:prstDash val="solid"/>
                  <a:miter/>
                </a:ln>
                <a:uLnTx/>
                <a:uFillTx/>
                <a:latin typeface="+mn-ea"/>
              </a:rPr>
              <a:t>제 </a:t>
            </a:r>
            <a:r>
              <a:rPr lang="en-US" altLang="ko-KR" sz="4800" b="1" kern="0" spc="5" dirty="0" smtClean="0">
                <a:ln w="18000">
                  <a:solidFill>
                    <a:prstClr val="white"/>
                  </a:solidFill>
                  <a:prstDash val="solid"/>
                  <a:miter/>
                </a:ln>
                <a:latin typeface="+mn-ea"/>
              </a:rPr>
              <a:t>13</a:t>
            </a:r>
            <a:r>
              <a:rPr lang="ko-KR" altLang="en-US" sz="4800" b="1" i="0" kern="0" spc="5" dirty="0" smtClean="0">
                <a:ln w="18000">
                  <a:solidFill>
                    <a:prstClr val="white"/>
                  </a:solidFill>
                  <a:prstDash val="solid"/>
                  <a:miter/>
                </a:ln>
                <a:uLnTx/>
                <a:uFillTx/>
                <a:latin typeface="+mn-ea"/>
              </a:rPr>
              <a:t>회 </a:t>
            </a:r>
            <a:r>
              <a:rPr lang="ko-KR" altLang="en-US" sz="4800" b="1" i="0" kern="0" spc="5" dirty="0">
                <a:ln w="18000">
                  <a:solidFill>
                    <a:prstClr val="white"/>
                  </a:solidFill>
                  <a:prstDash val="solid"/>
                  <a:miter/>
                </a:ln>
                <a:uLnTx/>
                <a:uFillTx/>
                <a:latin typeface="+mn-ea"/>
              </a:rPr>
              <a:t>노사협의체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3432104" y="5085184"/>
            <a:ext cx="22797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en-US" altLang="ko-KR" sz="2000" b="1" dirty="0" smtClean="0"/>
              <a:t>2024. 04. 03. (</a:t>
            </a:r>
            <a:r>
              <a:rPr lang="ko-KR" altLang="en-US" sz="2000" b="1" dirty="0"/>
              <a:t>수</a:t>
            </a:r>
            <a:r>
              <a:rPr lang="en-US" altLang="ko-KR" b="1" dirty="0" smtClean="0"/>
              <a:t>)</a:t>
            </a:r>
            <a:endParaRPr lang="en-US" altLang="ko-KR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44537"/>
            <a:ext cx="1116124" cy="75023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156" y="5557964"/>
            <a:ext cx="3067478" cy="111458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163588"/>
            <a:ext cx="9144000" cy="569441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247208" y="1380986"/>
            <a:ext cx="8568952" cy="5121750"/>
          </a:xfrm>
          <a:prstGeom prst="roundRect">
            <a:avLst>
              <a:gd name="adj" fmla="val 625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dirty="0"/>
              <a:t>근로자의 건강진단 및 건강관리에 관한 사항 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0" y="335588"/>
            <a:ext cx="9144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lvl="0">
              <a:defRPr lang="ko-KR" altLang="en-US"/>
            </a:pPr>
            <a:endParaRPr lang="ko-KR" altLang="en-US" sz="3200" b="1"/>
          </a:p>
        </p:txBody>
      </p:sp>
      <p:sp>
        <p:nvSpPr>
          <p:cNvPr id="20" name="모서리가 둥근 직사각형 19"/>
          <p:cNvSpPr/>
          <p:nvPr/>
        </p:nvSpPr>
        <p:spPr bwMode="auto">
          <a:xfrm>
            <a:off x="107544" y="416668"/>
            <a:ext cx="720000" cy="671541"/>
          </a:xfrm>
          <a:prstGeom prst="roundRect">
            <a:avLst>
              <a:gd name="adj" fmla="val 30411"/>
            </a:avLst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triangl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나눔고딕 ExtraBold" pitchFamily="50" charset="-127"/>
                <a:ea typeface="나눔고딕 ExtraBold" pitchFamily="50" charset="-127"/>
              </a:rPr>
              <a:t>02</a:t>
            </a:r>
            <a:endParaRPr kumimoji="1" lang="ko-KR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8"/>
          <p:cNvSpPr/>
          <p:nvPr/>
        </p:nvSpPr>
        <p:spPr>
          <a:xfrm>
            <a:off x="877427" y="546051"/>
            <a:ext cx="7946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b="1" dirty="0" smtClean="0"/>
              <a:t>전회 차 </a:t>
            </a:r>
            <a:r>
              <a:rPr lang="ko-KR" altLang="en-US" sz="2800" b="1" dirty="0"/>
              <a:t>의결사항 이행확인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="" xmlns:a16="http://schemas.microsoft.com/office/drawing/2014/main" id="{3B910581-B46B-4A6E-AEFC-FE68D33089B5}"/>
              </a:ext>
            </a:extLst>
          </p:cNvPr>
          <p:cNvSpPr/>
          <p:nvPr/>
        </p:nvSpPr>
        <p:spPr>
          <a:xfrm>
            <a:off x="359532" y="1620337"/>
            <a:ext cx="9541060" cy="43204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>
                <a:solidFill>
                  <a:schemeClr val="tx1"/>
                </a:solidFill>
              </a:rPr>
              <a:t>4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.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근로자의 건강진단 및 건강관리에 관한 사항</a:t>
            </a:r>
            <a:endParaRPr lang="ko-KR" altLang="en-US" sz="2000" b="1" dirty="0">
              <a:solidFill>
                <a:schemeClr val="tx1"/>
              </a:solidFill>
            </a:endParaRPr>
          </a:p>
          <a:p>
            <a:pPr algn="ctr"/>
            <a:endParaRPr lang="ko-KR" altLang="en-US" sz="20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="" xmlns:a16="http://schemas.microsoft.com/office/drawing/2014/main" id="{3B910581-B46B-4A6E-AEFC-FE68D33089B5}"/>
              </a:ext>
            </a:extLst>
          </p:cNvPr>
          <p:cNvSpPr/>
          <p:nvPr/>
        </p:nvSpPr>
        <p:spPr>
          <a:xfrm>
            <a:off x="-1332656" y="1986635"/>
            <a:ext cx="7632848" cy="43204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1) </a:t>
            </a:r>
            <a:r>
              <a:rPr lang="ko-KR" altLang="en-US" sz="14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상반기 출장 특수검진 실시에 관한 사항</a:t>
            </a:r>
            <a:endParaRPr lang="en-US" altLang="ko-KR" sz="14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14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    2) </a:t>
            </a:r>
            <a:r>
              <a:rPr lang="ko-KR" altLang="en-US" sz="14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 </a:t>
            </a:r>
            <a:r>
              <a:rPr lang="en-US" altLang="ko-KR" sz="14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65</a:t>
            </a:r>
            <a:r>
              <a:rPr lang="ko-KR" altLang="en-US" sz="14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 이상 고령근로자 투입체계 강화 </a:t>
            </a:r>
            <a:r>
              <a:rPr lang="en-US" altLang="ko-KR" sz="14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취약근로자 관리</a:t>
            </a:r>
            <a:r>
              <a:rPr lang="en-US" altLang="ko-KR" sz="14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algn="ctr"/>
            <a:endParaRPr lang="ko-KR" altLang="en-US" sz="16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064" y="5861576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/>
              <a:t>상반기 출장 특수검진 일정변경으로 미 실시</a:t>
            </a:r>
            <a:endParaRPr lang="en-US" altLang="ko-KR" b="1" dirty="0" smtClean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44" y="2304544"/>
            <a:ext cx="3636444" cy="355703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2306311"/>
            <a:ext cx="3528392" cy="342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49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163588"/>
            <a:ext cx="9144000" cy="569441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287524" y="1374051"/>
            <a:ext cx="8568952" cy="5121750"/>
          </a:xfrm>
          <a:prstGeom prst="roundRect">
            <a:avLst>
              <a:gd name="adj" fmla="val 6258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dirty="0"/>
              <a:t>근로자의 건강진단 및 건강관리에 관한 사항 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0" y="335588"/>
            <a:ext cx="9144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lvl="0">
              <a:defRPr lang="ko-KR" altLang="en-US"/>
            </a:pPr>
            <a:endParaRPr lang="ko-KR" altLang="en-US" sz="3200" b="1"/>
          </a:p>
        </p:txBody>
      </p:sp>
      <p:sp>
        <p:nvSpPr>
          <p:cNvPr id="20" name="모서리가 둥근 직사각형 19"/>
          <p:cNvSpPr/>
          <p:nvPr/>
        </p:nvSpPr>
        <p:spPr bwMode="auto">
          <a:xfrm>
            <a:off x="107544" y="416668"/>
            <a:ext cx="720000" cy="671541"/>
          </a:xfrm>
          <a:prstGeom prst="roundRect">
            <a:avLst>
              <a:gd name="adj" fmla="val 30411"/>
            </a:avLst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triangl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나눔고딕 ExtraBold" pitchFamily="50" charset="-127"/>
                <a:ea typeface="나눔고딕 ExtraBold" pitchFamily="50" charset="-127"/>
              </a:rPr>
              <a:t>02</a:t>
            </a:r>
            <a:endParaRPr kumimoji="1" lang="ko-KR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8"/>
          <p:cNvSpPr/>
          <p:nvPr/>
        </p:nvSpPr>
        <p:spPr>
          <a:xfrm>
            <a:off x="877427" y="546051"/>
            <a:ext cx="7946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b="1" dirty="0" smtClean="0"/>
              <a:t>전회 차 </a:t>
            </a:r>
            <a:r>
              <a:rPr lang="ko-KR" altLang="en-US" sz="2800" b="1" dirty="0"/>
              <a:t>의결사항 이행확인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="" xmlns:a16="http://schemas.microsoft.com/office/drawing/2014/main" id="{3B910581-B46B-4A6E-AEFC-FE68D33089B5}"/>
              </a:ext>
            </a:extLst>
          </p:cNvPr>
          <p:cNvSpPr/>
          <p:nvPr/>
        </p:nvSpPr>
        <p:spPr>
          <a:xfrm>
            <a:off x="-395530" y="1412856"/>
            <a:ext cx="6768752" cy="43204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중대재해 원인조사 및 재발방지 관한 사항 </a:t>
            </a:r>
            <a:r>
              <a:rPr lang="en-US" altLang="ko-KR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sz="20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="" xmlns:a16="http://schemas.microsoft.com/office/drawing/2014/main" id="{3B910581-B46B-4A6E-AEFC-FE68D33089B5}"/>
              </a:ext>
            </a:extLst>
          </p:cNvPr>
          <p:cNvSpPr/>
          <p:nvPr/>
        </p:nvSpPr>
        <p:spPr>
          <a:xfrm>
            <a:off x="-468560" y="1883709"/>
            <a:ext cx="7632848" cy="43204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- </a:t>
            </a:r>
            <a:r>
              <a:rPr lang="ko-KR" altLang="en-US" sz="14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중대재해  및 일반사고 재발방지대책 </a:t>
            </a:r>
            <a:r>
              <a:rPr lang="en-US" altLang="ko-KR" sz="14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4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근로자 정기교육 시 지속적인 교육실시</a:t>
            </a:r>
            <a:endParaRPr lang="en-US" altLang="ko-KR" sz="14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14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8254" y="5805264"/>
            <a:ext cx="7707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작업 투입 전 사고사례 및 안전대책에 관한 교육실시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위험성평가 포함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64" y="2197192"/>
            <a:ext cx="7778180" cy="105641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34" y="3240673"/>
            <a:ext cx="3702642" cy="256459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237287"/>
            <a:ext cx="3853744" cy="256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65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163588"/>
            <a:ext cx="9144000" cy="569441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242671" y="1418149"/>
            <a:ext cx="8568952" cy="5121750"/>
          </a:xfrm>
          <a:prstGeom prst="roundRect">
            <a:avLst>
              <a:gd name="adj" fmla="val 625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dirty="0"/>
              <a:t>근로자의 건강진단 및 건강관리에 관한 사항 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0" y="335588"/>
            <a:ext cx="9144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lvl="0">
              <a:defRPr lang="ko-KR" altLang="en-US"/>
            </a:pPr>
            <a:endParaRPr lang="ko-KR" altLang="en-US" sz="3200" b="1"/>
          </a:p>
        </p:txBody>
      </p:sp>
      <p:sp>
        <p:nvSpPr>
          <p:cNvPr id="20" name="모서리가 둥근 직사각형 19"/>
          <p:cNvSpPr/>
          <p:nvPr/>
        </p:nvSpPr>
        <p:spPr bwMode="auto">
          <a:xfrm>
            <a:off x="107544" y="416668"/>
            <a:ext cx="720000" cy="671541"/>
          </a:xfrm>
          <a:prstGeom prst="roundRect">
            <a:avLst>
              <a:gd name="adj" fmla="val 30411"/>
            </a:avLst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triangl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나눔고딕 ExtraBold" pitchFamily="50" charset="-127"/>
                <a:ea typeface="나눔고딕 ExtraBold" pitchFamily="50" charset="-127"/>
              </a:rPr>
              <a:t>02</a:t>
            </a:r>
            <a:endParaRPr kumimoji="1" lang="ko-KR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8"/>
          <p:cNvSpPr/>
          <p:nvPr/>
        </p:nvSpPr>
        <p:spPr>
          <a:xfrm>
            <a:off x="877427" y="546051"/>
            <a:ext cx="7946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b="1" dirty="0" smtClean="0"/>
              <a:t>전회 차 </a:t>
            </a:r>
            <a:r>
              <a:rPr lang="ko-KR" altLang="en-US" sz="2800" b="1" dirty="0"/>
              <a:t>의결사항 이행확인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="" xmlns:a16="http://schemas.microsoft.com/office/drawing/2014/main" id="{3B910581-B46B-4A6E-AEFC-FE68D33089B5}"/>
              </a:ext>
            </a:extLst>
          </p:cNvPr>
          <p:cNvSpPr/>
          <p:nvPr/>
        </p:nvSpPr>
        <p:spPr>
          <a:xfrm>
            <a:off x="-89706" y="1581289"/>
            <a:ext cx="6768752" cy="43204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6.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산업재해에 관한 통계의 기록 및 유지에 관한 사항</a:t>
            </a:r>
            <a:endParaRPr lang="ko-KR" altLang="en-US" sz="20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="" xmlns:a16="http://schemas.microsoft.com/office/drawing/2014/main" id="{3B910581-B46B-4A6E-AEFC-FE68D33089B5}"/>
              </a:ext>
            </a:extLst>
          </p:cNvPr>
          <p:cNvSpPr/>
          <p:nvPr/>
        </p:nvSpPr>
        <p:spPr>
          <a:xfrm>
            <a:off x="-720588" y="1891630"/>
            <a:ext cx="7632848" cy="43204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- 23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06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월부터 현재까지의 사고보고서 취합 관리 중</a:t>
            </a:r>
            <a:endParaRPr lang="ko-KR" altLang="en-US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703" y="589356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/>
              <a:t>각각의 사고보고서 및 재발방지대책 수립 및 산업재해조사표 보관 관리</a:t>
            </a:r>
            <a:endParaRPr lang="en-US" altLang="ko-KR" b="1" dirty="0" smtClean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47" y="4140174"/>
            <a:ext cx="6251213" cy="175339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33" y="2349594"/>
            <a:ext cx="5844883" cy="172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45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163588"/>
            <a:ext cx="9144000" cy="569441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287524" y="1374051"/>
            <a:ext cx="8568952" cy="5137433"/>
          </a:xfrm>
          <a:prstGeom prst="roundRect">
            <a:avLst>
              <a:gd name="adj" fmla="val 625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dirty="0"/>
              <a:t>근로자의 건강진단 및 건강관리에 관한 사항 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0" y="335588"/>
            <a:ext cx="9144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lvl="0">
              <a:defRPr lang="ko-KR" altLang="en-US"/>
            </a:pPr>
            <a:endParaRPr lang="ko-KR" altLang="en-US" sz="3200" b="1"/>
          </a:p>
        </p:txBody>
      </p:sp>
      <p:sp>
        <p:nvSpPr>
          <p:cNvPr id="20" name="모서리가 둥근 직사각형 19"/>
          <p:cNvSpPr/>
          <p:nvPr/>
        </p:nvSpPr>
        <p:spPr bwMode="auto">
          <a:xfrm>
            <a:off x="107544" y="416668"/>
            <a:ext cx="720000" cy="671541"/>
          </a:xfrm>
          <a:prstGeom prst="roundRect">
            <a:avLst>
              <a:gd name="adj" fmla="val 30411"/>
            </a:avLst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triangl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나눔고딕 ExtraBold" pitchFamily="50" charset="-127"/>
                <a:ea typeface="나눔고딕 ExtraBold" pitchFamily="50" charset="-127"/>
              </a:rPr>
              <a:t>02</a:t>
            </a:r>
            <a:endParaRPr kumimoji="1" lang="ko-KR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8"/>
          <p:cNvSpPr/>
          <p:nvPr/>
        </p:nvSpPr>
        <p:spPr>
          <a:xfrm>
            <a:off x="877427" y="546051"/>
            <a:ext cx="7946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b="1" dirty="0" smtClean="0"/>
              <a:t>전회 차 </a:t>
            </a:r>
            <a:r>
              <a:rPr lang="ko-KR" altLang="en-US" sz="2800" b="1" dirty="0"/>
              <a:t>의결사항 이행확인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="" xmlns:a16="http://schemas.microsoft.com/office/drawing/2014/main" id="{3B910581-B46B-4A6E-AEFC-FE68D33089B5}"/>
              </a:ext>
            </a:extLst>
          </p:cNvPr>
          <p:cNvSpPr/>
          <p:nvPr/>
        </p:nvSpPr>
        <p:spPr>
          <a:xfrm>
            <a:off x="124980" y="1549541"/>
            <a:ext cx="9019214" cy="43204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그 밖의 해당 사업장 근로자의 안전과 보건을 유지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2000" b="1" dirty="0" err="1" smtClean="0">
                <a:solidFill>
                  <a:schemeClr val="tx1"/>
                </a:solidFill>
              </a:rPr>
              <a:t>증지시키기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 위하여 </a:t>
            </a:r>
            <a:endParaRPr lang="en-US" altLang="ko-KR" sz="20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2000" b="1" dirty="0" smtClean="0">
                <a:solidFill>
                  <a:schemeClr val="tx1"/>
                </a:solidFill>
              </a:rPr>
              <a:t>필요한 사항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="" xmlns:a16="http://schemas.microsoft.com/office/drawing/2014/main" id="{3B910581-B46B-4A6E-AEFC-FE68D33089B5}"/>
              </a:ext>
            </a:extLst>
          </p:cNvPr>
          <p:cNvSpPr/>
          <p:nvPr/>
        </p:nvSpPr>
        <p:spPr>
          <a:xfrm>
            <a:off x="287330" y="2001543"/>
            <a:ext cx="4644008" cy="43204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b="1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작업 투입 전 특수</a:t>
            </a:r>
            <a:r>
              <a:rPr lang="en-US" altLang="ko-KR" b="1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b="1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일반검진 독려</a:t>
            </a:r>
            <a:endParaRPr lang="ko-KR" altLang="en-US" sz="2000" b="1" dirty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44" y="2453546"/>
            <a:ext cx="2448312" cy="296022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034" y="2367542"/>
            <a:ext cx="2790424" cy="304622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652" y="2433591"/>
            <a:ext cx="2664804" cy="29094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5064" y="5861576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/>
              <a:t>해당공정의 유해물질 공지 및 검진실시에 </a:t>
            </a:r>
            <a:r>
              <a:rPr lang="ko-KR" altLang="en-US" b="1" dirty="0" err="1" smtClean="0"/>
              <a:t>관한사항</a:t>
            </a:r>
            <a:endParaRPr lang="en-US" altLang="ko-KR" b="1" dirty="0" smtClean="0"/>
          </a:p>
        </p:txBody>
      </p:sp>
    </p:spTree>
    <p:extLst>
      <p:ext uri="{BB962C8B-B14F-4D97-AF65-F5344CB8AC3E}">
        <p14:creationId xmlns:p14="http://schemas.microsoft.com/office/powerpoint/2010/main" val="2725630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74414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en-US"/>
            </a:pPr>
            <a:r>
              <a:rPr lang="ko-KR" altLang="en-US" sz="5400" b="1" i="0" kern="0" spc="5" dirty="0" smtClean="0">
                <a:ln w="18000">
                  <a:solidFill>
                    <a:prstClr val="white"/>
                  </a:solidFill>
                  <a:prstDash val="solid"/>
                  <a:miter/>
                </a:ln>
                <a:solidFill>
                  <a:srgbClr val="1F497D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ea"/>
              </a:rPr>
              <a:t>금회 차 </a:t>
            </a:r>
            <a:r>
              <a:rPr lang="ko-KR" altLang="en-US" sz="5400" b="1" i="0" kern="0" spc="5" dirty="0">
                <a:ln w="18000">
                  <a:solidFill>
                    <a:prstClr val="white"/>
                  </a:solidFill>
                  <a:prstDash val="solid"/>
                  <a:miter/>
                </a:ln>
                <a:solidFill>
                  <a:srgbClr val="1F497D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ea"/>
              </a:rPr>
              <a:t>회의사항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1016732"/>
            <a:ext cx="9144000" cy="584126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323528" y="1307961"/>
            <a:ext cx="8568952" cy="5469411"/>
          </a:xfrm>
          <a:prstGeom prst="roundRect">
            <a:avLst>
              <a:gd name="adj" fmla="val 625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0" y="584776"/>
            <a:ext cx="9144000" cy="63873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lvl="0">
              <a:defRPr lang="ko-KR" altLang="en-US"/>
            </a:pPr>
            <a:endParaRPr lang="ko-KR" altLang="en-US" sz="3200" b="1"/>
          </a:p>
        </p:txBody>
      </p:sp>
      <p:sp>
        <p:nvSpPr>
          <p:cNvPr id="15" name="직사각형 14"/>
          <p:cNvSpPr/>
          <p:nvPr/>
        </p:nvSpPr>
        <p:spPr>
          <a:xfrm>
            <a:off x="755148" y="715535"/>
            <a:ext cx="7946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400" b="1" dirty="0"/>
              <a:t>금</a:t>
            </a:r>
            <a:r>
              <a:rPr lang="ko-KR" altLang="en-US" sz="2400" b="1" dirty="0" smtClean="0"/>
              <a:t>회 차 노사협의체 </a:t>
            </a:r>
            <a:r>
              <a:rPr lang="ko-KR" altLang="en-US" sz="2400" b="1" dirty="0"/>
              <a:t>심의 의결 사항</a:t>
            </a:r>
          </a:p>
        </p:txBody>
      </p:sp>
      <p:sp>
        <p:nvSpPr>
          <p:cNvPr id="9" name="모서리가 둥근 직사각형 19">
            <a:extLst>
              <a:ext uri="{FF2B5EF4-FFF2-40B4-BE49-F238E27FC236}">
                <a16:creationId xmlns="" xmlns:a16="http://schemas.microsoft.com/office/drawing/2014/main" id="{2014CF7E-BE2C-4B02-9AF6-0FA663047091}"/>
              </a:ext>
            </a:extLst>
          </p:cNvPr>
          <p:cNvSpPr/>
          <p:nvPr/>
        </p:nvSpPr>
        <p:spPr bwMode="auto">
          <a:xfrm>
            <a:off x="71580" y="639948"/>
            <a:ext cx="611988" cy="554283"/>
          </a:xfrm>
          <a:prstGeom prst="roundRect">
            <a:avLst>
              <a:gd name="adj" fmla="val 30411"/>
            </a:avLst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triangl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03</a:t>
            </a:r>
            <a:endParaRPr kumimoji="1" lang="ko-KR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나눔고딕 ExtraBold" pitchFamily="50" charset="-127"/>
              <a:ea typeface="나눔고딕 ExtraBold" pitchFamily="50" charset="-127"/>
            </a:endParaRPr>
          </a:p>
        </p:txBody>
      </p:sp>
      <p:graphicFrame>
        <p:nvGraphicFramePr>
          <p:cNvPr id="13" name="표 2">
            <a:extLst>
              <a:ext uri="{FF2B5EF4-FFF2-40B4-BE49-F238E27FC236}">
                <a16:creationId xmlns="" xmlns:a16="http://schemas.microsoft.com/office/drawing/2014/main" id="{04274EC6-DA1A-4896-8635-48BC71BF9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808230"/>
              </p:ext>
            </p:extLst>
          </p:nvPr>
        </p:nvGraphicFramePr>
        <p:xfrm>
          <a:off x="618378" y="1349254"/>
          <a:ext cx="7972438" cy="213130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84332">
                  <a:extLst>
                    <a:ext uri="{9D8B030D-6E8A-4147-A177-3AD203B41FA5}">
                      <a16:colId xmlns="" xmlns:a16="http://schemas.microsoft.com/office/drawing/2014/main" val="3846474349"/>
                    </a:ext>
                  </a:extLst>
                </a:gridCol>
                <a:gridCol w="2259228">
                  <a:extLst>
                    <a:ext uri="{9D8B030D-6E8A-4147-A177-3AD203B41FA5}">
                      <a16:colId xmlns="" xmlns:a16="http://schemas.microsoft.com/office/drawing/2014/main" val="1782384917"/>
                    </a:ext>
                  </a:extLst>
                </a:gridCol>
                <a:gridCol w="2930786">
                  <a:extLst>
                    <a:ext uri="{9D8B030D-6E8A-4147-A177-3AD203B41FA5}">
                      <a16:colId xmlns="" xmlns:a16="http://schemas.microsoft.com/office/drawing/2014/main" val="327424528"/>
                    </a:ext>
                  </a:extLst>
                </a:gridCol>
                <a:gridCol w="1311624">
                  <a:extLst>
                    <a:ext uri="{9D8B030D-6E8A-4147-A177-3AD203B41FA5}">
                      <a16:colId xmlns="" xmlns:a16="http://schemas.microsoft.com/office/drawing/2014/main" val="1323634598"/>
                    </a:ext>
                  </a:extLst>
                </a:gridCol>
                <a:gridCol w="886468">
                  <a:extLst>
                    <a:ext uri="{9D8B030D-6E8A-4147-A177-3AD203B41FA5}">
                      <a16:colId xmlns="" xmlns:a16="http://schemas.microsoft.com/office/drawing/2014/main" val="2132172757"/>
                    </a:ext>
                  </a:extLst>
                </a:gridCol>
              </a:tblGrid>
              <a:tr h="36439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No.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심의의결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내용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이행현황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smtClean="0"/>
                        <a:t>찬성</a:t>
                      </a:r>
                      <a:r>
                        <a:rPr lang="en-US" altLang="ko-KR" sz="1050" dirty="0" smtClean="0"/>
                        <a:t>/</a:t>
                      </a:r>
                      <a:r>
                        <a:rPr lang="ko-KR" altLang="en-US" sz="1050" dirty="0" smtClean="0"/>
                        <a:t>반대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4737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사업장의 산업재해 예방계획의 </a:t>
                      </a:r>
                      <a:endParaRPr lang="en-US" altLang="ko-KR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수립에 관한 사항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None/>
                      </a:pPr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</a:rPr>
                        <a:t>             </a:t>
                      </a:r>
                    </a:p>
                    <a:p>
                      <a:pPr marL="0" indent="0" algn="ctr" latinLnBrk="1">
                        <a:buNone/>
                      </a:pPr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</a:rPr>
                        <a:t>    24</a:t>
                      </a:r>
                      <a:r>
                        <a:rPr lang="ko-KR" altLang="en-US" sz="1000" b="1" baseline="0" dirty="0" smtClean="0">
                          <a:solidFill>
                            <a:srgbClr val="FF0000"/>
                          </a:solidFill>
                        </a:rPr>
                        <a:t>년 상반기 비상사태 대응훈련 실시의 건</a:t>
                      </a:r>
                      <a:endParaRPr lang="en-US" altLang="ko-KR" sz="1000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indent="0" algn="ctr" latinLnBrk="1">
                        <a:buNone/>
                      </a:pPr>
                      <a:r>
                        <a:rPr lang="ko-KR" altLang="en-US" sz="1000" b="1" baseline="0" dirty="0" smtClean="0">
                          <a:solidFill>
                            <a:srgbClr val="FF0000"/>
                          </a:solidFill>
                        </a:rPr>
                        <a:t>주</a:t>
                      </a:r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ko-KR" altLang="en-US" sz="1000" b="1" baseline="0" dirty="0" err="1" smtClean="0">
                          <a:solidFill>
                            <a:srgbClr val="FF0000"/>
                          </a:solidFill>
                        </a:rPr>
                        <a:t>회이상</a:t>
                      </a:r>
                      <a:r>
                        <a:rPr lang="ko-KR" altLang="en-US" sz="1000" b="1" baseline="0" dirty="0" smtClean="0">
                          <a:solidFill>
                            <a:srgbClr val="FF0000"/>
                          </a:solidFill>
                        </a:rPr>
                        <a:t> 합동점검실시의 건</a:t>
                      </a:r>
                      <a:endParaRPr lang="en-US" altLang="ko-KR" sz="1000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indent="0" algn="ctr" latinLnBrk="1">
                        <a:buNone/>
                      </a:pPr>
                      <a:endParaRPr lang="en-US" altLang="ko-KR" sz="1000" b="1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07036190"/>
                  </a:ext>
                </a:extLst>
              </a:tr>
              <a:tr h="10658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1" dirty="0" smtClean="0"/>
                        <a:t>안전보건관리규정의 작성 및 변경에 관한 사항</a:t>
                      </a:r>
                      <a:endParaRPr lang="ko-KR" altLang="en-US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None/>
                      </a:pPr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000" b="1" baseline="0" dirty="0" smtClean="0">
                          <a:solidFill>
                            <a:srgbClr val="FF0000"/>
                          </a:solidFill>
                        </a:rPr>
                        <a:t>사용자위원 변경의 건</a:t>
                      </a:r>
                      <a:endParaRPr lang="en-US" altLang="ko-KR" sz="1000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indent="0" algn="ctr" latinLnBrk="1">
                        <a:buNone/>
                      </a:pPr>
                      <a:r>
                        <a:rPr lang="ko-KR" altLang="en-US" sz="1000" b="1" baseline="0" dirty="0" smtClean="0">
                          <a:solidFill>
                            <a:srgbClr val="FF0000"/>
                          </a:solidFill>
                        </a:rPr>
                        <a:t>근로자 위원 변경의 건</a:t>
                      </a:r>
                      <a:endParaRPr lang="en-US" altLang="ko-KR" sz="1000" b="1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944449"/>
              </p:ext>
            </p:extLst>
          </p:nvPr>
        </p:nvGraphicFramePr>
        <p:xfrm>
          <a:off x="618375" y="3480555"/>
          <a:ext cx="7972441" cy="327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572"/>
                <a:gridCol w="2266316"/>
                <a:gridCol w="2936185"/>
                <a:gridCol w="1301847"/>
                <a:gridCol w="892521"/>
              </a:tblGrid>
              <a:tr h="449635">
                <a:tc>
                  <a:txBody>
                    <a:bodyPr/>
                    <a:lstStyle/>
                    <a:p>
                      <a:pPr algn="ctr" latinLnBrk="1"/>
                      <a:endParaRPr lang="en-US" altLang="ko-KR" sz="1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근로자에 대한 안전보건교육에 </a:t>
                      </a:r>
                      <a:endParaRPr lang="en-US" altLang="ko-KR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관한 사항 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/>
                        <a:t>현행동일현행동일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</a:rPr>
                        <a:t>  현행동일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1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000" b="1" dirty="0" smtClean="0"/>
                        <a:t>16</a:t>
                      </a:r>
                      <a:r>
                        <a:rPr lang="ko-KR" altLang="en-US" sz="1000" b="1" dirty="0" smtClean="0"/>
                        <a:t>명 찬성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/>
                        <a:t>명 찬성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4493">
                <a:tc>
                  <a:txBody>
                    <a:bodyPr/>
                    <a:lstStyle/>
                    <a:p>
                      <a:pPr algn="ctr" latinLnBrk="1"/>
                      <a:endParaRPr lang="en-US" altLang="ko-KR" sz="1000" dirty="0" smtClean="0"/>
                    </a:p>
                    <a:p>
                      <a:pPr algn="ctr" latinLnBrk="1"/>
                      <a:r>
                        <a:rPr lang="en-US" altLang="ko-KR" sz="1000" dirty="0" smtClean="0"/>
                        <a:t>4</a:t>
                      </a:r>
                      <a:endParaRPr lang="ko-KR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근로자의 건강진단 및 건강관리에 관한 사항 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buNone/>
                      </a:pPr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</a:rPr>
                        <a:t>  * 4</a:t>
                      </a:r>
                      <a:r>
                        <a:rPr lang="ko-KR" altLang="en-US" sz="1000" b="1" baseline="0" dirty="0" smtClean="0">
                          <a:solidFill>
                            <a:srgbClr val="FF0000"/>
                          </a:solidFill>
                        </a:rPr>
                        <a:t>월</a:t>
                      </a:r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ko-KR" altLang="en-US" sz="1000" b="1" baseline="0" dirty="0" smtClean="0">
                          <a:solidFill>
                            <a:srgbClr val="FF0000"/>
                          </a:solidFill>
                        </a:rPr>
                        <a:t>일 및 </a:t>
                      </a:r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ko-KR" altLang="en-US" sz="1000" b="1" baseline="0" dirty="0" smtClean="0">
                          <a:solidFill>
                            <a:srgbClr val="FF0000"/>
                          </a:solidFill>
                        </a:rPr>
                        <a:t>일 일반</a:t>
                      </a:r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ko-KR" altLang="en-US" sz="1000" b="1" baseline="0" dirty="0" smtClean="0">
                          <a:solidFill>
                            <a:srgbClr val="FF0000"/>
                          </a:solidFill>
                        </a:rPr>
                        <a:t>특수검진 실시의 건</a:t>
                      </a:r>
                      <a:endParaRPr lang="en-US" altLang="ko-KR" sz="1000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indent="0" algn="l" latinLnBrk="1">
                        <a:buNone/>
                      </a:pPr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</a:rPr>
                        <a:t>  * 4</a:t>
                      </a:r>
                      <a:r>
                        <a:rPr lang="ko-KR" altLang="en-US" sz="1000" b="1" baseline="0" dirty="0" smtClean="0">
                          <a:solidFill>
                            <a:srgbClr val="FF0000"/>
                          </a:solidFill>
                        </a:rPr>
                        <a:t>월</a:t>
                      </a:r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r>
                        <a:rPr lang="ko-KR" altLang="en-US" sz="1000" b="1" baseline="0" dirty="0" smtClean="0">
                          <a:solidFill>
                            <a:srgbClr val="FF0000"/>
                          </a:solidFill>
                        </a:rPr>
                        <a:t>일 상반기 작업환경측정 실시의 건 </a:t>
                      </a:r>
                      <a:endParaRPr lang="en-US" altLang="ko-KR" sz="1000" b="1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635">
                <a:tc>
                  <a:txBody>
                    <a:bodyPr/>
                    <a:lstStyle/>
                    <a:p>
                      <a:pPr algn="ctr" latinLnBrk="1"/>
                      <a:endParaRPr lang="en-US" altLang="ko-KR" sz="1000" dirty="0" smtClean="0"/>
                    </a:p>
                    <a:p>
                      <a:pPr algn="ctr" latinLnBrk="1"/>
                      <a:r>
                        <a:rPr lang="en-US" altLang="ko-KR" sz="1000" dirty="0" smtClean="0"/>
                        <a:t>5</a:t>
                      </a:r>
                      <a:endParaRPr lang="ko-KR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중대재해의 원인조사 및 재발방지대책 수립에 관한 사항 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baseline="0" dirty="0" smtClean="0">
                          <a:solidFill>
                            <a:srgbClr val="FF0000"/>
                          </a:solidFill>
                        </a:rPr>
                        <a:t>                         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</a:rPr>
                        <a:t>현행동일</a:t>
                      </a:r>
                      <a:endParaRPr lang="en-US" altLang="ko-KR" sz="10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0911">
                <a:tc>
                  <a:txBody>
                    <a:bodyPr/>
                    <a:lstStyle/>
                    <a:p>
                      <a:pPr algn="ctr" latinLnBrk="1"/>
                      <a:endParaRPr lang="en-US" altLang="ko-KR" sz="1000" dirty="0" smtClean="0"/>
                    </a:p>
                    <a:p>
                      <a:pPr algn="ctr" latinLnBrk="1"/>
                      <a:r>
                        <a:rPr lang="en-US" altLang="ko-KR" sz="1000" dirty="0" smtClean="0"/>
                        <a:t>6</a:t>
                      </a:r>
                      <a:endParaRPr lang="ko-KR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/>
                        <a:t>산업재해에 관한 통계의 기록 및 유지에 관한 사항</a:t>
                      </a:r>
                      <a:endParaRPr lang="ko-KR" altLang="en-US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baseline="0" dirty="0" smtClean="0">
                          <a:solidFill>
                            <a:srgbClr val="FF0000"/>
                          </a:solidFill>
                        </a:rPr>
                        <a:t>                       </a:t>
                      </a:r>
                      <a:endParaRPr lang="en-US" altLang="ko-KR" sz="1000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</a:rPr>
                        <a:t>                       </a:t>
                      </a:r>
                      <a:r>
                        <a:rPr lang="ko-KR" altLang="en-US" sz="1000" b="1" baseline="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</a:rPr>
                        <a:t>현행동일</a:t>
                      </a:r>
                      <a:endParaRPr lang="en-US" altLang="ko-KR" sz="10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7025">
                <a:tc>
                  <a:txBody>
                    <a:bodyPr/>
                    <a:lstStyle/>
                    <a:p>
                      <a:pPr algn="ctr" latinLnBrk="1"/>
                      <a:endParaRPr lang="en-US" altLang="ko-KR" sz="1000" dirty="0" smtClean="0"/>
                    </a:p>
                    <a:p>
                      <a:pPr algn="ctr" latinLnBrk="1"/>
                      <a:r>
                        <a:rPr lang="en-US" altLang="ko-KR" sz="1000" dirty="0" smtClean="0"/>
                        <a:t>7</a:t>
                      </a:r>
                      <a:endParaRPr lang="ko-KR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/>
                        <a:t>유해하거나 위험한 기계</a:t>
                      </a:r>
                      <a:r>
                        <a:rPr lang="en-US" altLang="ko-KR" sz="1000" b="1" dirty="0" smtClean="0"/>
                        <a:t>.</a:t>
                      </a:r>
                      <a:r>
                        <a:rPr lang="ko-KR" altLang="en-US" sz="1000" b="1" dirty="0" smtClean="0"/>
                        <a:t>기구 설비를 도입한 경우 안전 및 보건관련 조치에 관한 사항</a:t>
                      </a:r>
                      <a:endParaRPr lang="ko-KR" altLang="en-US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en-US" altLang="ko-KR" sz="1000" b="1" dirty="0" smtClean="0"/>
                    </a:p>
                    <a:p>
                      <a:pPr algn="l" latinLnBrk="1"/>
                      <a:r>
                        <a:rPr lang="en-US" altLang="ko-KR" sz="1000" b="1" dirty="0" smtClean="0"/>
                        <a:t>                         </a:t>
                      </a:r>
                      <a:r>
                        <a:rPr lang="ko-KR" altLang="en-US" sz="1000" b="1" dirty="0" smtClean="0"/>
                        <a:t>현행동일</a:t>
                      </a:r>
                      <a:endParaRPr lang="en-US" altLang="ko-KR" sz="10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0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8930">
                <a:tc>
                  <a:txBody>
                    <a:bodyPr/>
                    <a:lstStyle/>
                    <a:p>
                      <a:pPr algn="ctr" latinLnBrk="1"/>
                      <a:endParaRPr lang="en-US" altLang="ko-KR" sz="1000" dirty="0" smtClean="0"/>
                    </a:p>
                    <a:p>
                      <a:pPr algn="ctr" latinLnBrk="1"/>
                      <a:r>
                        <a:rPr lang="en-US" altLang="ko-KR" sz="1000" dirty="0" smtClean="0"/>
                        <a:t>8</a:t>
                      </a:r>
                      <a:endParaRPr lang="ko-KR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/>
                        <a:t>그 밖에 해당 사업장 근로자의 </a:t>
                      </a:r>
                      <a:endParaRPr lang="en-US" altLang="ko-KR" sz="1000" b="1" dirty="0" smtClean="0"/>
                    </a:p>
                    <a:p>
                      <a:pPr latinLnBrk="1"/>
                      <a:r>
                        <a:rPr lang="ko-KR" altLang="en-US" sz="1000" b="1" dirty="0" smtClean="0"/>
                        <a:t>안전과 보건을 유지</a:t>
                      </a:r>
                      <a:r>
                        <a:rPr lang="en-US" altLang="ko-KR" sz="1000" b="1" dirty="0" smtClean="0"/>
                        <a:t>, </a:t>
                      </a:r>
                      <a:r>
                        <a:rPr lang="ko-KR" altLang="en-US" sz="1000" b="1" dirty="0" smtClean="0"/>
                        <a:t>증진시키기 위하여 필요한 사항 </a:t>
                      </a:r>
                      <a:endParaRPr lang="ko-KR" altLang="en-US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buNone/>
                      </a:pPr>
                      <a:endParaRPr lang="en-US" altLang="ko-KR" sz="1000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indent="0" algn="l" latinLnBrk="1">
                        <a:buNone/>
                      </a:pPr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</a:rPr>
                        <a:t>        </a:t>
                      </a:r>
                      <a:r>
                        <a:rPr lang="ko-KR" altLang="en-US" sz="1000" b="1" baseline="0" dirty="0" smtClean="0">
                          <a:solidFill>
                            <a:srgbClr val="FF0000"/>
                          </a:solidFill>
                        </a:rPr>
                        <a:t>신규투입 근로자 검진실시의 건</a:t>
                      </a:r>
                      <a:endParaRPr lang="en-US" altLang="ko-KR" sz="1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000" b="1" dirty="0" smtClean="0"/>
                    </a:p>
                    <a:p>
                      <a:pPr algn="ctr" latinLnBrk="1"/>
                      <a:r>
                        <a:rPr lang="en-US" altLang="ko-KR" sz="1000" b="1" dirty="0" smtClean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475457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1250178"/>
            <a:ext cx="9144000" cy="542397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318074" y="1448780"/>
            <a:ext cx="8568952" cy="5040560"/>
          </a:xfrm>
          <a:prstGeom prst="roundRect">
            <a:avLst>
              <a:gd name="adj" fmla="val 625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0" y="611489"/>
            <a:ext cx="9144000" cy="6386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lvl="0">
              <a:defRPr lang="ko-KR" altLang="en-US"/>
            </a:pPr>
            <a:endParaRPr lang="ko-KR" altLang="en-US" sz="3200" b="1"/>
          </a:p>
        </p:txBody>
      </p:sp>
      <p:sp>
        <p:nvSpPr>
          <p:cNvPr id="15" name="직사각형 14"/>
          <p:cNvSpPr/>
          <p:nvPr/>
        </p:nvSpPr>
        <p:spPr>
          <a:xfrm>
            <a:off x="791152" y="718431"/>
            <a:ext cx="7946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400" b="1" dirty="0" smtClean="0"/>
              <a:t>금회 차 노사협의체 협의사항 </a:t>
            </a:r>
            <a:endParaRPr lang="ko-KR" altLang="en-US" sz="2400" b="1" dirty="0"/>
          </a:p>
        </p:txBody>
      </p:sp>
      <p:sp>
        <p:nvSpPr>
          <p:cNvPr id="9" name="모서리가 둥근 직사각형 19">
            <a:extLst>
              <a:ext uri="{FF2B5EF4-FFF2-40B4-BE49-F238E27FC236}">
                <a16:creationId xmlns="" xmlns:a16="http://schemas.microsoft.com/office/drawing/2014/main" id="{2014CF7E-BE2C-4B02-9AF6-0FA663047091}"/>
              </a:ext>
            </a:extLst>
          </p:cNvPr>
          <p:cNvSpPr/>
          <p:nvPr/>
        </p:nvSpPr>
        <p:spPr bwMode="auto">
          <a:xfrm>
            <a:off x="60715" y="634186"/>
            <a:ext cx="647992" cy="580951"/>
          </a:xfrm>
          <a:prstGeom prst="roundRect">
            <a:avLst>
              <a:gd name="adj" fmla="val 30411"/>
            </a:avLst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triangl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나눔고딕 ExtraBold" pitchFamily="50" charset="-127"/>
                <a:ea typeface="나눔고딕 ExtraBold" pitchFamily="50" charset="-127"/>
              </a:rPr>
              <a:t>04</a:t>
            </a:r>
            <a:endParaRPr kumimoji="1" lang="ko-KR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나눔고딕 ExtraBold" pitchFamily="50" charset="-127"/>
              <a:ea typeface="나눔고딕 ExtraBold" pitchFamily="50" charset="-127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437279"/>
              </p:ext>
            </p:extLst>
          </p:nvPr>
        </p:nvGraphicFramePr>
        <p:xfrm>
          <a:off x="472994" y="1556794"/>
          <a:ext cx="8264566" cy="4860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2283"/>
                <a:gridCol w="4132283"/>
              </a:tblGrid>
              <a:tr h="58369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                         </a:t>
                      </a:r>
                      <a:endParaRPr lang="en-US" altLang="ko-KR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                            </a:t>
                      </a:r>
                      <a:r>
                        <a:rPr lang="ko-KR" altLang="en-US" sz="1400" dirty="0" smtClean="0">
                          <a:solidFill>
                            <a:schemeClr val="bg1"/>
                          </a:solidFill>
                        </a:rPr>
                        <a:t>내용</a:t>
                      </a:r>
                      <a:endParaRPr lang="ko-KR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                     </a:t>
                      </a:r>
                      <a:endParaRPr lang="en-US" altLang="ko-KR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                             </a:t>
                      </a:r>
                      <a:r>
                        <a:rPr lang="ko-KR" altLang="en-US" sz="1400" dirty="0" smtClean="0">
                          <a:solidFill>
                            <a:schemeClr val="bg1"/>
                          </a:solidFill>
                        </a:rPr>
                        <a:t>비고</a:t>
                      </a:r>
                      <a:endParaRPr lang="ko-KR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95514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전체 안전조회 및 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</a:rPr>
                        <a:t>T.B.M 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시간 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</a:rPr>
                        <a:t>: 06:50-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</a:rPr>
                        <a:t> ~</a:t>
                      </a:r>
                      <a:endParaRPr lang="en-US" altLang="ko-KR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작업의 시간 </a:t>
                      </a:r>
                      <a:r>
                        <a:rPr lang="en-US" altLang="ko-KR" sz="1000" b="1" dirty="0" smtClean="0"/>
                        <a:t>: </a:t>
                      </a:r>
                      <a:r>
                        <a:rPr lang="ko-KR" altLang="en-US" sz="1000" b="1" dirty="0" smtClean="0"/>
                        <a:t>소음관련 작업 </a:t>
                      </a:r>
                      <a:r>
                        <a:rPr lang="en-US" altLang="ko-KR" sz="1000" b="1" dirty="0" smtClean="0"/>
                        <a:t>07:00</a:t>
                      </a:r>
                      <a:r>
                        <a:rPr lang="ko-KR" altLang="en-US" sz="1000" b="1" dirty="0" smtClean="0"/>
                        <a:t>부터 실시</a:t>
                      </a:r>
                      <a:endParaRPr lang="ko-KR" altLang="en-US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전체 아침조회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</a:rPr>
                        <a:t> 전 관리감독자 및 근로자 참석독려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</a:rPr>
                        <a:t>!</a:t>
                      </a:r>
                      <a:endParaRPr lang="en-US" altLang="ko-KR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안전조회 실시 및 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</a:rPr>
                        <a:t>TBM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</a:rPr>
                        <a:t>실시 후 투입</a:t>
                      </a:r>
                      <a:endParaRPr lang="en-US" altLang="ko-KR" sz="10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</a:rPr>
                        <a:t>신규채용자 교육이수 및 기초안전보건교육 </a:t>
                      </a:r>
                      <a:r>
                        <a:rPr lang="ko-KR" altLang="en-US" sz="1000" b="1" baseline="0" dirty="0" err="1" smtClean="0">
                          <a:solidFill>
                            <a:schemeClr val="tx1"/>
                          </a:solidFill>
                        </a:rPr>
                        <a:t>이수증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</a:rPr>
                        <a:t> 확인 </a:t>
                      </a:r>
                      <a:endParaRPr lang="en-US" altLang="ko-KR" sz="10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</a:rPr>
                        <a:t>배치 전 검진 및 특수검진 철저히 이행</a:t>
                      </a:r>
                      <a:endParaRPr lang="en-US" altLang="ko-KR" sz="10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en-US" altLang="ko-KR" sz="1000" b="1" baseline="0" dirty="0" smtClean="0"/>
                        <a:t>-</a:t>
                      </a:r>
                      <a:r>
                        <a:rPr lang="ko-KR" altLang="en-US" sz="1000" b="1" baseline="0" dirty="0" smtClean="0"/>
                        <a:t>특수형태 근로종사자 교육 철저</a:t>
                      </a:r>
                      <a:endParaRPr lang="ko-KR" altLang="en-US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81111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휴대전화 사용</a:t>
                      </a:r>
                      <a:endParaRPr lang="en-US" altLang="ko-KR" sz="1000" b="1" dirty="0" smtClean="0"/>
                    </a:p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밴드 및 단체 </a:t>
                      </a:r>
                      <a:r>
                        <a:rPr lang="ko-KR" altLang="en-US" sz="1000" b="1" dirty="0" err="1" smtClean="0"/>
                        <a:t>카톡방</a:t>
                      </a:r>
                      <a:r>
                        <a:rPr lang="ko-KR" altLang="en-US" sz="1000" b="1" dirty="0" smtClean="0"/>
                        <a:t> 사용 및 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활성화 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</a:rPr>
                        <a:t>현장통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 관리철저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비상연락망 가동 </a:t>
                      </a:r>
                    </a:p>
                    <a:p>
                      <a:pPr latinLnBrk="1"/>
                      <a:endParaRPr lang="ko-KR" altLang="en-US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주기적으로 연락방법을 가동하여</a:t>
                      </a:r>
                      <a:r>
                        <a:rPr lang="en-US" altLang="ko-KR" sz="1000" b="1" baseline="0" dirty="0" smtClean="0"/>
                        <a:t> </a:t>
                      </a:r>
                      <a:r>
                        <a:rPr lang="ko-KR" altLang="en-US" sz="1000" b="1" dirty="0" smtClean="0"/>
                        <a:t>작업장 간 연락이 용이하도록 할 것</a:t>
                      </a:r>
                      <a:endParaRPr lang="en-US" altLang="ko-KR" sz="1000" b="1" dirty="0" smtClean="0"/>
                    </a:p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교육장 및 현장사무실에 비상연락망 부착관리</a:t>
                      </a:r>
                      <a:endParaRPr lang="en-US" altLang="ko-KR" sz="1000" b="1" dirty="0" smtClean="0"/>
                    </a:p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밴드에 등재된 부적합 사항 즉시 조치 </a:t>
                      </a:r>
                      <a:r>
                        <a:rPr lang="en-US" altLang="ko-KR" sz="1000" b="1" dirty="0" smtClean="0"/>
                        <a:t>(</a:t>
                      </a:r>
                      <a:r>
                        <a:rPr lang="ko-KR" altLang="en-US" sz="1000" b="1" dirty="0" err="1" smtClean="0"/>
                        <a:t>현장통</a:t>
                      </a:r>
                      <a:r>
                        <a:rPr lang="ko-KR" altLang="en-US" sz="1000" b="1" dirty="0" smtClean="0"/>
                        <a:t> 실행력 강화</a:t>
                      </a:r>
                      <a:r>
                        <a:rPr lang="en-US" altLang="ko-KR" sz="1000" b="1" dirty="0" smtClean="0"/>
                        <a:t>)</a:t>
                      </a:r>
                      <a:endParaRPr lang="ko-KR" altLang="en-US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81111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호각 및 메가폰 등을 사용하여 비상 시 주변을 환기</a:t>
                      </a:r>
                      <a:r>
                        <a:rPr lang="en-US" altLang="ko-KR" sz="1000" b="1" dirty="0" smtClean="0"/>
                        <a:t>, </a:t>
                      </a:r>
                      <a:r>
                        <a:rPr lang="ko-KR" altLang="en-US" sz="1000" b="1" dirty="0" smtClean="0"/>
                        <a:t>지정장소로 이동</a:t>
                      </a:r>
                      <a:endParaRPr lang="en-US" altLang="ko-KR" sz="1000" b="1" dirty="0" smtClean="0"/>
                    </a:p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비상사태훈련 시나리오에 따른 대피 숙지</a:t>
                      </a:r>
                      <a:endParaRPr lang="ko-KR" altLang="en-US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필요 시 무전기 사용</a:t>
                      </a:r>
                      <a:endParaRPr lang="en-US" altLang="ko-KR" sz="1000" b="1" dirty="0" smtClean="0"/>
                    </a:p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신호수 직종에 호각 분출 및 관리철저</a:t>
                      </a:r>
                      <a:endParaRPr lang="en-US" altLang="ko-KR" sz="1000" b="1" dirty="0" smtClean="0"/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</a:rPr>
                        <a:t>신호수 직무에 관한 전문적인 교육을 지속적으로 주지</a:t>
                      </a:r>
                      <a:endParaRPr lang="en-US" altLang="ko-KR" sz="10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65661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상시 위험성평가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월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주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일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</a:rPr>
                        <a:t> 체계의 현장 정착으로 각 협력업체의 </a:t>
                      </a:r>
                      <a:endParaRPr lang="en-US" altLang="ko-KR" sz="10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</a:rPr>
                        <a:t>관리감독자 및 현장소장의 위험요소에 대한 개선조치 이행 철저</a:t>
                      </a:r>
                      <a:endParaRPr lang="en-US" altLang="ko-KR" sz="10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endParaRPr lang="en-US" altLang="ko-KR" sz="10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안전조회 시 위험등급에 관해 위험요소 및 안전대책 전파 철저</a:t>
                      </a:r>
                      <a:endParaRPr lang="en-US" altLang="ko-KR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동종업종 사고사례 전파 및 내용 공유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실시</a:t>
                      </a:r>
                      <a:endParaRPr lang="en-US" altLang="ko-KR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상시 위험성평가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월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주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일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참여 및 개선조치 등록 이행 철저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</a:rPr>
                        <a:t>현장통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04285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-2</a:t>
                      </a:r>
                      <a:r>
                        <a:rPr lang="ko-KR" altLang="en-US" sz="1000" b="1" dirty="0" smtClean="0"/>
                        <a:t>개월 </a:t>
                      </a:r>
                      <a:r>
                        <a:rPr lang="en-US" altLang="ko-KR" sz="1000" b="1" dirty="0" smtClean="0"/>
                        <a:t>1</a:t>
                      </a:r>
                      <a:r>
                        <a:rPr lang="ko-KR" altLang="en-US" sz="1000" b="1" dirty="0" smtClean="0"/>
                        <a:t>회 노사협의체 및 노사합동점검실시 회의결과 기록</a:t>
                      </a:r>
                      <a:r>
                        <a:rPr lang="en-US" altLang="ko-KR" sz="1000" b="1" dirty="0" smtClean="0"/>
                        <a:t>, </a:t>
                      </a:r>
                      <a:r>
                        <a:rPr lang="ko-KR" altLang="en-US" sz="1000" b="1" dirty="0" smtClean="0"/>
                        <a:t>보존 게시</a:t>
                      </a:r>
                      <a:endParaRPr lang="en-US" altLang="ko-KR" sz="1000" b="1" dirty="0" smtClean="0"/>
                    </a:p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사업주</a:t>
                      </a:r>
                      <a:r>
                        <a:rPr lang="en-US" altLang="ko-KR" sz="1000" b="1" dirty="0" smtClean="0"/>
                        <a:t>, </a:t>
                      </a:r>
                      <a:r>
                        <a:rPr lang="ko-KR" altLang="en-US" sz="1000" b="1" dirty="0" smtClean="0"/>
                        <a:t>도급인 간 무선연락을 실시하여 작업공정의 조정 및 회의 시 결정</a:t>
                      </a:r>
                      <a:endParaRPr lang="en-US" altLang="ko-KR" sz="1000" b="1" dirty="0" smtClean="0"/>
                    </a:p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동종업종 사고사례 내용전파 및 산업재해 예방 건</a:t>
                      </a:r>
                      <a:endParaRPr lang="en-US" altLang="ko-KR" sz="1000" b="1" dirty="0" smtClean="0"/>
                    </a:p>
                    <a:p>
                      <a:pPr latinLnBrk="1"/>
                      <a:endParaRPr lang="ko-KR" alt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전 구성원 공유 및 숙지 </a:t>
                      </a:r>
                      <a:endParaRPr lang="en-US" altLang="ko-KR" sz="1000" b="1" dirty="0" smtClean="0"/>
                    </a:p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위험등급 </a:t>
                      </a:r>
                      <a:r>
                        <a:rPr lang="ko-KR" altLang="en-US" sz="1000" b="1" dirty="0" err="1" smtClean="0"/>
                        <a:t>차등관리하여</a:t>
                      </a:r>
                      <a:r>
                        <a:rPr lang="ko-KR" altLang="en-US" sz="1000" b="1" dirty="0" smtClean="0"/>
                        <a:t> </a:t>
                      </a:r>
                      <a:r>
                        <a:rPr lang="ko-KR" altLang="en-US" sz="1000" b="1" dirty="0" err="1" smtClean="0"/>
                        <a:t>고위험등급의</a:t>
                      </a:r>
                      <a:r>
                        <a:rPr lang="ko-KR" altLang="en-US" sz="1000" b="1" dirty="0" smtClean="0"/>
                        <a:t> 경우 즉시 개선조치 실시</a:t>
                      </a:r>
                      <a:endParaRPr lang="en-US" altLang="ko-KR" sz="1000" b="1" dirty="0" smtClean="0"/>
                    </a:p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작업변경 시 내용변경에 따른 교육 철저</a:t>
                      </a:r>
                      <a:endParaRPr lang="en-US" altLang="ko-KR" sz="1000" b="1" dirty="0" smtClean="0"/>
                    </a:p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신규자 교육</a:t>
                      </a:r>
                      <a:r>
                        <a:rPr lang="ko-KR" altLang="en-US" sz="1000" b="1" baseline="0" dirty="0" smtClean="0"/>
                        <a:t> 및 정기교육 시 당 현장 사고사례 및 </a:t>
                      </a:r>
                      <a:r>
                        <a:rPr lang="ko-KR" altLang="en-US" sz="1000" b="1" baseline="0" dirty="0" err="1" smtClean="0"/>
                        <a:t>공종별</a:t>
                      </a:r>
                      <a:r>
                        <a:rPr lang="ko-KR" altLang="en-US" sz="1000" b="1" baseline="0" dirty="0" smtClean="0"/>
                        <a:t> 타사 사고</a:t>
                      </a:r>
                      <a:endParaRPr lang="en-US" altLang="ko-KR" sz="1000" b="1" baseline="0" dirty="0" smtClean="0"/>
                    </a:p>
                    <a:p>
                      <a:pPr latinLnBrk="1"/>
                      <a:r>
                        <a:rPr lang="en-US" altLang="ko-KR" sz="10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</a:rPr>
                        <a:t>사례를 전파하여 근로자 안전의식 제고 독려</a:t>
                      </a:r>
                      <a:endParaRPr lang="en-US" altLang="ko-KR" sz="10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ko-KR" altLang="en-US" sz="1000" b="1" baseline="0" dirty="0" smtClean="0">
                          <a:solidFill>
                            <a:srgbClr val="FF0000"/>
                          </a:solidFill>
                        </a:rPr>
                        <a:t>업체별 </a:t>
                      </a:r>
                      <a:r>
                        <a:rPr lang="ko-KR" altLang="en-US" sz="1000" b="1" baseline="0" dirty="0" err="1" smtClean="0">
                          <a:solidFill>
                            <a:srgbClr val="FF0000"/>
                          </a:solidFill>
                        </a:rPr>
                        <a:t>뇌심혈관질환</a:t>
                      </a:r>
                      <a:r>
                        <a:rPr lang="ko-KR" altLang="en-US" sz="10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000" b="1" baseline="0" dirty="0" err="1" smtClean="0">
                          <a:solidFill>
                            <a:srgbClr val="FF0000"/>
                          </a:solidFill>
                        </a:rPr>
                        <a:t>고위험근로자</a:t>
                      </a:r>
                      <a:r>
                        <a:rPr lang="ko-KR" altLang="en-US" sz="1000" b="1" baseline="0" dirty="0" smtClean="0">
                          <a:solidFill>
                            <a:srgbClr val="FF0000"/>
                          </a:solidFill>
                        </a:rPr>
                        <a:t> 목록화 및 건강상태 수시 확인</a:t>
                      </a:r>
                      <a:endParaRPr lang="ko-KR" alt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69110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1250178"/>
            <a:ext cx="9144000" cy="542397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318074" y="1484784"/>
            <a:ext cx="8568952" cy="5004556"/>
          </a:xfrm>
          <a:prstGeom prst="roundRect">
            <a:avLst>
              <a:gd name="adj" fmla="val 625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0" y="611489"/>
            <a:ext cx="9144000" cy="6386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lvl="0">
              <a:defRPr lang="ko-KR" altLang="en-US"/>
            </a:pPr>
            <a:endParaRPr lang="ko-KR" altLang="en-US" sz="3200" b="1"/>
          </a:p>
        </p:txBody>
      </p:sp>
      <p:sp>
        <p:nvSpPr>
          <p:cNvPr id="15" name="직사각형 14"/>
          <p:cNvSpPr/>
          <p:nvPr/>
        </p:nvSpPr>
        <p:spPr>
          <a:xfrm>
            <a:off x="791152" y="718431"/>
            <a:ext cx="7946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400" b="1" dirty="0" smtClean="0"/>
              <a:t> 건의사항 및 전달사항</a:t>
            </a:r>
            <a:endParaRPr lang="ko-KR" altLang="en-US" sz="2400" b="1" dirty="0"/>
          </a:p>
        </p:txBody>
      </p:sp>
      <p:sp>
        <p:nvSpPr>
          <p:cNvPr id="9" name="모서리가 둥근 직사각형 19">
            <a:extLst>
              <a:ext uri="{FF2B5EF4-FFF2-40B4-BE49-F238E27FC236}">
                <a16:creationId xmlns="" xmlns:a16="http://schemas.microsoft.com/office/drawing/2014/main" id="{2014CF7E-BE2C-4B02-9AF6-0FA663047091}"/>
              </a:ext>
            </a:extLst>
          </p:cNvPr>
          <p:cNvSpPr/>
          <p:nvPr/>
        </p:nvSpPr>
        <p:spPr bwMode="auto">
          <a:xfrm>
            <a:off x="60715" y="634186"/>
            <a:ext cx="647992" cy="580951"/>
          </a:xfrm>
          <a:prstGeom prst="roundRect">
            <a:avLst>
              <a:gd name="adj" fmla="val 30411"/>
            </a:avLst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triangl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나눔고딕 ExtraBold" pitchFamily="50" charset="-127"/>
                <a:ea typeface="나눔고딕 ExtraBold" pitchFamily="50" charset="-127"/>
              </a:rPr>
              <a:t>04</a:t>
            </a:r>
            <a:endParaRPr kumimoji="1" lang="ko-KR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1664804"/>
            <a:ext cx="8028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- </a:t>
            </a:r>
            <a:r>
              <a:rPr lang="ko-KR" altLang="en-US" sz="1600" b="1" dirty="0" smtClean="0"/>
              <a:t>해빙기 근로자 </a:t>
            </a:r>
            <a:r>
              <a:rPr lang="ko-KR" altLang="en-US" sz="1600" b="1" dirty="0" err="1" smtClean="0"/>
              <a:t>뇌심혈관질환</a:t>
            </a:r>
            <a:r>
              <a:rPr lang="ko-KR" altLang="en-US" sz="1600" b="1" dirty="0" smtClean="0"/>
              <a:t> 예방수칙 전파 및 공지 </a:t>
            </a:r>
            <a:endParaRPr lang="ko-KR" altLang="en-US" sz="16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06" y="2153152"/>
            <a:ext cx="7859737" cy="397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1517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1250178"/>
            <a:ext cx="9144000" cy="542397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318074" y="1484784"/>
            <a:ext cx="8568952" cy="5004556"/>
          </a:xfrm>
          <a:prstGeom prst="roundRect">
            <a:avLst>
              <a:gd name="adj" fmla="val 625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b="1"/>
              <a:t>인한 사고예방 및 안전관리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0" y="611489"/>
            <a:ext cx="9144000" cy="6386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lvl="0">
              <a:defRPr lang="ko-KR" altLang="en-US"/>
            </a:pPr>
            <a:endParaRPr lang="ko-KR" altLang="en-US" sz="3200" b="1"/>
          </a:p>
        </p:txBody>
      </p:sp>
      <p:sp>
        <p:nvSpPr>
          <p:cNvPr id="15" name="직사각형 14"/>
          <p:cNvSpPr/>
          <p:nvPr/>
        </p:nvSpPr>
        <p:spPr>
          <a:xfrm>
            <a:off x="791152" y="718431"/>
            <a:ext cx="7946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400" b="1" dirty="0" smtClean="0"/>
              <a:t> 건의사항 및 전달사항</a:t>
            </a:r>
            <a:endParaRPr lang="ko-KR" altLang="en-US" sz="2400" b="1" dirty="0"/>
          </a:p>
        </p:txBody>
      </p:sp>
      <p:sp>
        <p:nvSpPr>
          <p:cNvPr id="9" name="모서리가 둥근 직사각형 19">
            <a:extLst>
              <a:ext uri="{FF2B5EF4-FFF2-40B4-BE49-F238E27FC236}">
                <a16:creationId xmlns="" xmlns:a16="http://schemas.microsoft.com/office/drawing/2014/main" id="{2014CF7E-BE2C-4B02-9AF6-0FA663047091}"/>
              </a:ext>
            </a:extLst>
          </p:cNvPr>
          <p:cNvSpPr/>
          <p:nvPr/>
        </p:nvSpPr>
        <p:spPr bwMode="auto">
          <a:xfrm>
            <a:off x="60715" y="634186"/>
            <a:ext cx="647992" cy="580951"/>
          </a:xfrm>
          <a:prstGeom prst="roundRect">
            <a:avLst>
              <a:gd name="adj" fmla="val 30411"/>
            </a:avLst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triangl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나눔고딕 ExtraBold" pitchFamily="50" charset="-127"/>
                <a:ea typeface="나눔고딕 ExtraBold" pitchFamily="50" charset="-127"/>
              </a:rPr>
              <a:t>04</a:t>
            </a:r>
            <a:endParaRPr kumimoji="1" lang="ko-KR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1664804"/>
            <a:ext cx="8028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- </a:t>
            </a:r>
            <a:r>
              <a:rPr lang="ko-KR" altLang="en-US" sz="1600" b="1" dirty="0" smtClean="0"/>
              <a:t>추락사고예방 불시점검관련 작업발판 관리기준 준수 및 확인점검 철저히 이행</a:t>
            </a:r>
            <a:endParaRPr lang="ko-KR" altLang="en-US" sz="16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141931"/>
            <a:ext cx="7920880" cy="409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5756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1439489"/>
            <a:ext cx="9144000" cy="569441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323528" y="1628800"/>
            <a:ext cx="8568952" cy="5229200"/>
          </a:xfrm>
          <a:prstGeom prst="roundRect">
            <a:avLst>
              <a:gd name="adj" fmla="val 625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0" y="611489"/>
            <a:ext cx="9144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lvl="0">
              <a:defRPr lang="ko-KR" altLang="en-US"/>
            </a:pPr>
            <a:endParaRPr lang="ko-KR" altLang="en-US" sz="3200" b="1"/>
          </a:p>
        </p:txBody>
      </p:sp>
      <p:sp>
        <p:nvSpPr>
          <p:cNvPr id="15" name="직사각형 14"/>
          <p:cNvSpPr/>
          <p:nvPr/>
        </p:nvSpPr>
        <p:spPr>
          <a:xfrm>
            <a:off x="215516" y="762464"/>
            <a:ext cx="7946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b="1" dirty="0" smtClean="0"/>
              <a:t>비상대피로</a:t>
            </a:r>
            <a:endParaRPr lang="ko-KR" altLang="en-US" sz="28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50" y="1772816"/>
            <a:ext cx="8172908" cy="4896544"/>
          </a:xfrm>
          <a:prstGeom prst="rect">
            <a:avLst/>
          </a:prstGeom>
        </p:spPr>
      </p:pic>
      <p:pic>
        <p:nvPicPr>
          <p:cNvPr id="13" name="그림 12" descr="녹색, 표지판, 실외, 텍스트이(가) 표시된 사진&#10;&#10;자동 생성된 설명">
            <a:extLst>
              <a:ext uri="{FF2B5EF4-FFF2-40B4-BE49-F238E27FC236}">
                <a16:creationId xmlns="" xmlns:a16="http://schemas.microsoft.com/office/drawing/2014/main" id="{BCBDC2F4-D953-4B2E-9992-350AADE271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445224"/>
            <a:ext cx="612068" cy="9071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4" name="직선 화살표 연결선 13">
            <a:extLst>
              <a:ext uri="{FF2B5EF4-FFF2-40B4-BE49-F238E27FC236}">
                <a16:creationId xmlns="" xmlns:a16="http://schemas.microsoft.com/office/drawing/2014/main" id="{3D279FDA-BA76-4B53-9283-8EF20EE8BC28}"/>
              </a:ext>
            </a:extLst>
          </p:cNvPr>
          <p:cNvCxnSpPr>
            <a:cxnSpLocks/>
          </p:cNvCxnSpPr>
          <p:nvPr/>
        </p:nvCxnSpPr>
        <p:spPr>
          <a:xfrm flipH="1">
            <a:off x="3343480" y="3551386"/>
            <a:ext cx="2164624" cy="456774"/>
          </a:xfrm>
          <a:prstGeom prst="straightConnector1">
            <a:avLst/>
          </a:prstGeom>
          <a:ln>
            <a:solidFill>
              <a:srgbClr val="FFFF00"/>
            </a:solidFill>
            <a:prstDash val="sys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직선 화살표 연결선 7"/>
          <p:cNvCxnSpPr/>
          <p:nvPr/>
        </p:nvCxnSpPr>
        <p:spPr>
          <a:xfrm>
            <a:off x="3995936" y="3861048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="" xmlns:a16="http://schemas.microsoft.com/office/drawing/2014/main" id="{3D279FDA-BA76-4B53-9283-8EF20EE8BC28}"/>
              </a:ext>
            </a:extLst>
          </p:cNvPr>
          <p:cNvCxnSpPr>
            <a:cxnSpLocks/>
          </p:cNvCxnSpPr>
          <p:nvPr/>
        </p:nvCxnSpPr>
        <p:spPr>
          <a:xfrm flipH="1">
            <a:off x="1187624" y="4008160"/>
            <a:ext cx="2196244" cy="1144086"/>
          </a:xfrm>
          <a:prstGeom prst="straightConnector1">
            <a:avLst/>
          </a:prstGeom>
          <a:ln>
            <a:solidFill>
              <a:srgbClr val="FFFF00"/>
            </a:solidFill>
            <a:prstDash val="sys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아래쪽 화살표 21"/>
          <p:cNvSpPr/>
          <p:nvPr/>
        </p:nvSpPr>
        <p:spPr>
          <a:xfrm rot="20039088">
            <a:off x="1386302" y="5236588"/>
            <a:ext cx="192746" cy="661709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4" name="직선 화살표 연결선 23">
            <a:extLst>
              <a:ext uri="{FF2B5EF4-FFF2-40B4-BE49-F238E27FC236}">
                <a16:creationId xmlns="" xmlns:a16="http://schemas.microsoft.com/office/drawing/2014/main" id="{3D279FDA-BA76-4B53-9283-8EF20EE8BC28}"/>
              </a:ext>
            </a:extLst>
          </p:cNvPr>
          <p:cNvCxnSpPr>
            <a:cxnSpLocks/>
          </p:cNvCxnSpPr>
          <p:nvPr/>
        </p:nvCxnSpPr>
        <p:spPr>
          <a:xfrm flipV="1">
            <a:off x="1693364" y="5824686"/>
            <a:ext cx="1006428" cy="8624"/>
          </a:xfrm>
          <a:prstGeom prst="straightConnector1">
            <a:avLst/>
          </a:prstGeom>
          <a:ln>
            <a:solidFill>
              <a:srgbClr val="FFFF00"/>
            </a:solidFill>
            <a:prstDash val="sys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직선 화살표 연결선 26">
            <a:extLst>
              <a:ext uri="{FF2B5EF4-FFF2-40B4-BE49-F238E27FC236}">
                <a16:creationId xmlns="" xmlns:a16="http://schemas.microsoft.com/office/drawing/2014/main" id="{3D279FDA-BA76-4B53-9283-8EF20EE8BC28}"/>
              </a:ext>
            </a:extLst>
          </p:cNvPr>
          <p:cNvCxnSpPr>
            <a:cxnSpLocks/>
          </p:cNvCxnSpPr>
          <p:nvPr/>
        </p:nvCxnSpPr>
        <p:spPr>
          <a:xfrm flipH="1">
            <a:off x="3685184" y="5668224"/>
            <a:ext cx="3663508" cy="238821"/>
          </a:xfrm>
          <a:prstGeom prst="straightConnector1">
            <a:avLst/>
          </a:prstGeom>
          <a:ln>
            <a:solidFill>
              <a:srgbClr val="FFFF00"/>
            </a:solidFill>
            <a:prstDash val="sys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직선 화살표 연결선 29">
            <a:extLst>
              <a:ext uri="{FF2B5EF4-FFF2-40B4-BE49-F238E27FC236}">
                <a16:creationId xmlns="" xmlns:a16="http://schemas.microsoft.com/office/drawing/2014/main" id="{3D279FDA-BA76-4B53-9283-8EF20EE8BC28}"/>
              </a:ext>
            </a:extLst>
          </p:cNvPr>
          <p:cNvCxnSpPr>
            <a:cxnSpLocks/>
          </p:cNvCxnSpPr>
          <p:nvPr/>
        </p:nvCxnSpPr>
        <p:spPr>
          <a:xfrm flipH="1">
            <a:off x="3685184" y="4460792"/>
            <a:ext cx="2218964" cy="795792"/>
          </a:xfrm>
          <a:prstGeom prst="straightConnector1">
            <a:avLst/>
          </a:prstGeom>
          <a:ln>
            <a:solidFill>
              <a:srgbClr val="FFFF00"/>
            </a:solidFill>
            <a:prstDash val="sys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="" xmlns:a16="http://schemas.microsoft.com/office/drawing/2014/main" id="{3D279FDA-BA76-4B53-9283-8EF20EE8BC28}"/>
              </a:ext>
            </a:extLst>
          </p:cNvPr>
          <p:cNvCxnSpPr>
            <a:cxnSpLocks/>
          </p:cNvCxnSpPr>
          <p:nvPr/>
        </p:nvCxnSpPr>
        <p:spPr>
          <a:xfrm flipH="1">
            <a:off x="3343481" y="4581128"/>
            <a:ext cx="238409" cy="819472"/>
          </a:xfrm>
          <a:prstGeom prst="straightConnector1">
            <a:avLst/>
          </a:prstGeom>
          <a:ln>
            <a:solidFill>
              <a:srgbClr val="FFFF00"/>
            </a:solidFill>
            <a:prstDash val="sys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699792" y="6207146"/>
            <a:ext cx="990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G</a:t>
            </a:r>
            <a:r>
              <a:rPr lang="en-US" altLang="ko-KR" sz="2000" b="1" dirty="0" smtClean="0">
                <a:solidFill>
                  <a:srgbClr val="FFFF00"/>
                </a:solidFill>
              </a:rPr>
              <a:t>ate1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39" name="타원 38"/>
          <p:cNvSpPr/>
          <p:nvPr/>
        </p:nvSpPr>
        <p:spPr>
          <a:xfrm>
            <a:off x="5516938" y="3308177"/>
            <a:ext cx="298337" cy="3165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FFFF00"/>
                </a:solidFill>
              </a:rPr>
              <a:t>1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40" name="타원 39"/>
          <p:cNvSpPr/>
          <p:nvPr/>
        </p:nvSpPr>
        <p:spPr>
          <a:xfrm>
            <a:off x="3474453" y="4305227"/>
            <a:ext cx="287972" cy="27497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FF00"/>
                </a:solidFill>
              </a:rPr>
              <a:t>2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41" name="타원 40"/>
          <p:cNvSpPr/>
          <p:nvPr/>
        </p:nvSpPr>
        <p:spPr>
          <a:xfrm>
            <a:off x="5938909" y="4219458"/>
            <a:ext cx="326522" cy="28869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FFFF00"/>
                </a:solidFill>
              </a:rPr>
              <a:t>3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42" name="타원 41"/>
          <p:cNvSpPr/>
          <p:nvPr/>
        </p:nvSpPr>
        <p:spPr>
          <a:xfrm>
            <a:off x="7353109" y="5479584"/>
            <a:ext cx="325773" cy="33617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FF00"/>
                </a:solidFill>
              </a:rPr>
              <a:t>4</a:t>
            </a:r>
            <a:endParaRPr lang="ko-KR" altLang="en-US" dirty="0">
              <a:solidFill>
                <a:srgbClr val="FFFF00"/>
              </a:solidFill>
            </a:endParaRPr>
          </a:p>
        </p:txBody>
      </p:sp>
      <p:cxnSp>
        <p:nvCxnSpPr>
          <p:cNvPr id="44" name="직선 화살표 연결선 43">
            <a:extLst>
              <a:ext uri="{FF2B5EF4-FFF2-40B4-BE49-F238E27FC236}">
                <a16:creationId xmlns="" xmlns:a16="http://schemas.microsoft.com/office/drawing/2014/main" id="{3D279FDA-BA76-4B53-9283-8EF20EE8BC28}"/>
              </a:ext>
            </a:extLst>
          </p:cNvPr>
          <p:cNvCxnSpPr>
            <a:cxnSpLocks/>
          </p:cNvCxnSpPr>
          <p:nvPr/>
        </p:nvCxnSpPr>
        <p:spPr>
          <a:xfrm>
            <a:off x="3148486" y="3605775"/>
            <a:ext cx="39853" cy="471297"/>
          </a:xfrm>
          <a:prstGeom prst="straightConnector1">
            <a:avLst/>
          </a:prstGeom>
          <a:ln>
            <a:solidFill>
              <a:srgbClr val="FFFF00"/>
            </a:solidFill>
            <a:prstDash val="sys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타원 46"/>
          <p:cNvSpPr/>
          <p:nvPr/>
        </p:nvSpPr>
        <p:spPr>
          <a:xfrm>
            <a:off x="3023891" y="3308177"/>
            <a:ext cx="249189" cy="25644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FF00"/>
                </a:solidFill>
              </a:rPr>
              <a:t>5</a:t>
            </a:r>
            <a:endParaRPr lang="ko-KR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7749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1163588"/>
            <a:ext cx="9144000" cy="569441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357571" y="1520696"/>
            <a:ext cx="8568952" cy="5037812"/>
          </a:xfrm>
          <a:prstGeom prst="roundRect">
            <a:avLst>
              <a:gd name="adj" fmla="val 625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692696"/>
            <a:ext cx="7704856" cy="64807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 lang="ko-KR" altLang="en-US"/>
            </a:pPr>
            <a:r>
              <a:rPr lang="ko-KR" altLang="en-US" sz="3200" b="1" dirty="0">
                <a:solidFill>
                  <a:schemeClr val="bg1"/>
                </a:solidFill>
              </a:rPr>
              <a:t>노사협의체 실시 </a:t>
            </a:r>
            <a:r>
              <a:rPr lang="en-US" altLang="ko-KR" sz="3200" b="1" dirty="0">
                <a:solidFill>
                  <a:schemeClr val="bg1"/>
                </a:solidFill>
              </a:rPr>
              <a:t>(2021.04.27)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0" y="475200"/>
            <a:ext cx="9144000" cy="8280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lvl="0">
              <a:defRPr lang="ko-KR" altLang="en-US"/>
            </a:pPr>
            <a:endParaRPr lang="ko-KR" altLang="en-US" sz="3200" b="1"/>
          </a:p>
        </p:txBody>
      </p:sp>
      <p:sp>
        <p:nvSpPr>
          <p:cNvPr id="8" name="직사각형 7"/>
          <p:cNvSpPr/>
          <p:nvPr/>
        </p:nvSpPr>
        <p:spPr>
          <a:xfrm>
            <a:off x="206580" y="606174"/>
            <a:ext cx="7946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b="1" dirty="0"/>
              <a:t>노사협의체 현황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485524" y="1704803"/>
            <a:ext cx="79464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b="1" dirty="0" smtClean="0"/>
              <a:t>    [</a:t>
            </a:r>
            <a:r>
              <a:rPr lang="ko-KR" altLang="en-US" b="1" dirty="0" smtClean="0"/>
              <a:t>전회 차 노사협의체 사진대지</a:t>
            </a:r>
            <a:r>
              <a:rPr lang="en-US" altLang="ko-KR" b="1" dirty="0" smtClean="0"/>
              <a:t>]           [</a:t>
            </a:r>
            <a:r>
              <a:rPr lang="ko-KR" altLang="en-US" b="1" dirty="0" smtClean="0">
                <a:solidFill>
                  <a:srgbClr val="FF0000"/>
                </a:solidFill>
              </a:rPr>
              <a:t>법 제</a:t>
            </a:r>
            <a:r>
              <a:rPr lang="en-US" altLang="ko-KR" b="1" dirty="0" smtClean="0">
                <a:solidFill>
                  <a:srgbClr val="FF0000"/>
                </a:solidFill>
              </a:rPr>
              <a:t>75</a:t>
            </a:r>
            <a:r>
              <a:rPr lang="ko-KR" altLang="en-US" b="1" dirty="0" smtClean="0">
                <a:solidFill>
                  <a:srgbClr val="FF0000"/>
                </a:solidFill>
              </a:rPr>
              <a:t>조 노사협의체의 구성</a:t>
            </a:r>
            <a:r>
              <a:rPr lang="en-US" altLang="ko-KR" b="1" dirty="0" smtClean="0"/>
              <a:t>]</a:t>
            </a:r>
            <a:endParaRPr lang="ko-KR" altLang="en-US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59" y="2108329"/>
            <a:ext cx="3852428" cy="412898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423" y="2074136"/>
            <a:ext cx="4075033" cy="416317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80" y="2324734"/>
            <a:ext cx="1806388" cy="1428302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0908" y="2364745"/>
            <a:ext cx="1753080" cy="1388291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7633" y="4441424"/>
            <a:ext cx="1736355" cy="136384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44" y="4438969"/>
            <a:ext cx="1739722" cy="136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65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1163588"/>
            <a:ext cx="9144000" cy="569441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323528" y="1357250"/>
            <a:ext cx="8455916" cy="5201258"/>
          </a:xfrm>
          <a:prstGeom prst="roundRect">
            <a:avLst>
              <a:gd name="adj" fmla="val 625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0" y="337815"/>
            <a:ext cx="9144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lvl="0">
              <a:defRPr lang="ko-KR" altLang="en-US"/>
            </a:pPr>
            <a:endParaRPr lang="ko-KR" altLang="en-US" sz="3200" b="1"/>
          </a:p>
        </p:txBody>
      </p:sp>
      <p:sp>
        <p:nvSpPr>
          <p:cNvPr id="15" name="직사각형 14"/>
          <p:cNvSpPr/>
          <p:nvPr/>
        </p:nvSpPr>
        <p:spPr>
          <a:xfrm>
            <a:off x="323106" y="529250"/>
            <a:ext cx="7946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400" b="1" dirty="0"/>
              <a:t>노사협의체 </a:t>
            </a:r>
            <a:r>
              <a:rPr lang="ko-KR" altLang="en-US" sz="2400" b="1" dirty="0" smtClean="0"/>
              <a:t>사진대지 </a:t>
            </a:r>
            <a:endParaRPr lang="ko-KR" altLang="en-US" sz="2400" b="1" dirty="0"/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xmlns="" id="{113CC722-4221-4E55-8D84-37E064EA32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356496"/>
              </p:ext>
            </p:extLst>
          </p:nvPr>
        </p:nvGraphicFramePr>
        <p:xfrm>
          <a:off x="4664767" y="4143325"/>
          <a:ext cx="3624656" cy="2283195"/>
        </p:xfrm>
        <a:graphic>
          <a:graphicData uri="http://schemas.openxmlformats.org/drawingml/2006/table">
            <a:tbl>
              <a:tblPr/>
              <a:tblGrid>
                <a:gridCol w="4091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15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3258">
                <a:tc gridSpan="2">
                  <a:txBody>
                    <a:bodyPr/>
                    <a:lstStyle/>
                    <a:p>
                      <a:pPr marL="228600" marR="0" lvl="0" indent="-2286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사진 </a:t>
                      </a:r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087" marR="6087" marT="11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594" marR="6594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91765938"/>
                  </a:ext>
                </a:extLst>
              </a:tr>
              <a:tr h="1684122">
                <a:tc gridSpan="2"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087" marR="6087" marT="11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594" marR="6594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581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내 용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087" marR="6087" marT="11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ko-KR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심의</a:t>
                      </a:r>
                      <a:r>
                        <a:rPr kumimoji="0" lang="en-US" altLang="ko-KR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ko-KR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의결사항 동의여부</a:t>
                      </a:r>
                    </a:p>
                  </a:txBody>
                  <a:tcPr marL="6087" marR="6087" marT="11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xmlns="" id="{B17A040D-27D9-4D86-844B-65BE2FAAEE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840209"/>
              </p:ext>
            </p:extLst>
          </p:nvPr>
        </p:nvGraphicFramePr>
        <p:xfrm>
          <a:off x="4653955" y="1604266"/>
          <a:ext cx="3624656" cy="2283195"/>
        </p:xfrm>
        <a:graphic>
          <a:graphicData uri="http://schemas.openxmlformats.org/drawingml/2006/table">
            <a:tbl>
              <a:tblPr/>
              <a:tblGrid>
                <a:gridCol w="4091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15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3258">
                <a:tc gridSpan="2">
                  <a:txBody>
                    <a:bodyPr/>
                    <a:lstStyle/>
                    <a:p>
                      <a:pPr marL="228600" marR="0" lvl="0" indent="-2286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사진 </a:t>
                      </a:r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087" marR="6087" marT="11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594" marR="6594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91765938"/>
                  </a:ext>
                </a:extLst>
              </a:tr>
              <a:tr h="1684122">
                <a:tc gridSpan="2"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087" marR="6087" marT="11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594" marR="6594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581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내 용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087" marR="6087" marT="11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노사협의체 회의 전경 </a:t>
                      </a:r>
                      <a:r>
                        <a:rPr kumimoji="0" lang="en-US" altLang="ko-KR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2</a:t>
                      </a:r>
                      <a:endParaRPr kumimoji="0" lang="ko-KR" altLang="en-US" sz="1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87" marR="6087" marT="11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xmlns="" id="{9E58A3F3-EC46-4F35-87E9-6909D0B2AF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09780"/>
              </p:ext>
            </p:extLst>
          </p:nvPr>
        </p:nvGraphicFramePr>
        <p:xfrm>
          <a:off x="717473" y="1611698"/>
          <a:ext cx="3624656" cy="2283195"/>
        </p:xfrm>
        <a:graphic>
          <a:graphicData uri="http://schemas.openxmlformats.org/drawingml/2006/table">
            <a:tbl>
              <a:tblPr/>
              <a:tblGrid>
                <a:gridCol w="4091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15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3258">
                <a:tc gridSpan="2">
                  <a:txBody>
                    <a:bodyPr/>
                    <a:lstStyle/>
                    <a:p>
                      <a:pPr marL="228600" marR="0" lvl="0" indent="-2286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사진 </a:t>
                      </a:r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087" marR="6087" marT="11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594" marR="6594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91765938"/>
                  </a:ext>
                </a:extLst>
              </a:tr>
              <a:tr h="1684122">
                <a:tc gridSpan="2"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087" marR="6087" marT="11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594" marR="6594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581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내 용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087" marR="6087" marT="11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ko-KR" altLang="en-US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노사협의체 회의 전경</a:t>
                      </a:r>
                      <a:r>
                        <a:rPr kumimoji="0" lang="en-US" altLang="ko-KR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ko-KR" altLang="en-US" sz="1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87" marR="6087" marT="11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xmlns="" id="{84EF2259-5F6F-4103-A14D-E1F59D35EB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038393"/>
              </p:ext>
            </p:extLst>
          </p:nvPr>
        </p:nvGraphicFramePr>
        <p:xfrm>
          <a:off x="717473" y="4122658"/>
          <a:ext cx="3624656" cy="2283195"/>
        </p:xfrm>
        <a:graphic>
          <a:graphicData uri="http://schemas.openxmlformats.org/drawingml/2006/table">
            <a:tbl>
              <a:tblPr/>
              <a:tblGrid>
                <a:gridCol w="4091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15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3258">
                <a:tc gridSpan="2">
                  <a:txBody>
                    <a:bodyPr/>
                    <a:lstStyle/>
                    <a:p>
                      <a:pPr marL="228600" marR="0" lvl="0" indent="-2286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사진 </a:t>
                      </a:r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087" marR="6087" marT="11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594" marR="6594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91765938"/>
                  </a:ext>
                </a:extLst>
              </a:tr>
              <a:tr h="1684122">
                <a:tc gridSpan="2"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087" marR="6087" marT="11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594" marR="6594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581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내 용</a:t>
                      </a:r>
                    </a:p>
                  </a:txBody>
                  <a:tcPr marL="6087" marR="6087" marT="11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5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노사협의체 회의 전경 </a:t>
                      </a:r>
                      <a:r>
                        <a:rPr kumimoji="0" lang="en-US" altLang="ko-KR" sz="105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3</a:t>
                      </a:r>
                      <a:endParaRPr kumimoji="0" lang="ko-KR" altLang="en-US" sz="10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87" marR="6087" marT="11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80" y="1898357"/>
            <a:ext cx="3497819" cy="156664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696" y="1898357"/>
            <a:ext cx="3483707" cy="156664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580" y="4401108"/>
            <a:ext cx="3497819" cy="154817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695" y="4401108"/>
            <a:ext cx="3483707" cy="15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1287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1163588"/>
            <a:ext cx="9144000" cy="569441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323528" y="1357250"/>
            <a:ext cx="8455916" cy="5201258"/>
          </a:xfrm>
          <a:prstGeom prst="roundRect">
            <a:avLst>
              <a:gd name="adj" fmla="val 625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0" y="337815"/>
            <a:ext cx="9144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lvl="0">
              <a:defRPr lang="ko-KR" altLang="en-US"/>
            </a:pPr>
            <a:endParaRPr lang="ko-KR" altLang="en-US" sz="3200" b="1"/>
          </a:p>
        </p:txBody>
      </p:sp>
      <p:sp>
        <p:nvSpPr>
          <p:cNvPr id="15" name="직사각형 14"/>
          <p:cNvSpPr/>
          <p:nvPr/>
        </p:nvSpPr>
        <p:spPr>
          <a:xfrm>
            <a:off x="323106" y="529250"/>
            <a:ext cx="7946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400" b="1" dirty="0" smtClean="0"/>
              <a:t>금 </a:t>
            </a:r>
            <a:r>
              <a:rPr lang="ko-KR" altLang="en-US" sz="2400" b="1" dirty="0" err="1" smtClean="0"/>
              <a:t>회차</a:t>
            </a:r>
            <a:r>
              <a:rPr lang="ko-KR" altLang="en-US" sz="2400" b="1" dirty="0" smtClean="0"/>
              <a:t> 심의내용 및 의결</a:t>
            </a:r>
            <a:r>
              <a:rPr lang="en-US" altLang="ko-KR" sz="2400" b="1" dirty="0" smtClean="0"/>
              <a:t>,</a:t>
            </a:r>
            <a:r>
              <a:rPr lang="ko-KR" altLang="en-US" sz="2400" b="1" dirty="0" smtClean="0"/>
              <a:t>결정사항</a:t>
            </a:r>
            <a:r>
              <a:rPr lang="ko-KR" altLang="en-US" sz="2400" b="1" dirty="0" smtClean="0"/>
              <a:t> </a:t>
            </a:r>
            <a:endParaRPr lang="ko-KR" altLang="en-US" sz="2400" b="1" dirty="0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xmlns="" id="{B17A040D-27D9-4D86-844B-65BE2FAAEEF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53955" y="1604266"/>
          <a:ext cx="3624656" cy="2283195"/>
        </p:xfrm>
        <a:graphic>
          <a:graphicData uri="http://schemas.openxmlformats.org/drawingml/2006/table">
            <a:tbl>
              <a:tblPr/>
              <a:tblGrid>
                <a:gridCol w="4091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15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3258">
                <a:tc gridSpan="2">
                  <a:txBody>
                    <a:bodyPr/>
                    <a:lstStyle/>
                    <a:p>
                      <a:pPr marL="228600" marR="0" lvl="0" indent="-2286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사진 </a:t>
                      </a:r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087" marR="6087" marT="11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594" marR="6594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91765938"/>
                  </a:ext>
                </a:extLst>
              </a:tr>
              <a:tr h="1684122">
                <a:tc gridSpan="2"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087" marR="6087" marT="11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594" marR="6594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581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내 용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087" marR="6087" marT="11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노사협의체 회의 전경 </a:t>
                      </a:r>
                      <a:r>
                        <a:rPr kumimoji="0" lang="en-US" altLang="ko-KR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2</a:t>
                      </a:r>
                      <a:endParaRPr kumimoji="0" lang="ko-KR" altLang="en-US" sz="1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87" marR="6087" marT="11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xmlns="" id="{9E58A3F3-EC46-4F35-87E9-6909D0B2AF4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17473" y="1611698"/>
          <a:ext cx="3624656" cy="2283195"/>
        </p:xfrm>
        <a:graphic>
          <a:graphicData uri="http://schemas.openxmlformats.org/drawingml/2006/table">
            <a:tbl>
              <a:tblPr/>
              <a:tblGrid>
                <a:gridCol w="4091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15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3258">
                <a:tc gridSpan="2">
                  <a:txBody>
                    <a:bodyPr/>
                    <a:lstStyle/>
                    <a:p>
                      <a:pPr marL="228600" marR="0" lvl="0" indent="-2286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사진 </a:t>
                      </a:r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087" marR="6087" marT="11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594" marR="6594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91765938"/>
                  </a:ext>
                </a:extLst>
              </a:tr>
              <a:tr h="1684122">
                <a:tc gridSpan="2"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087" marR="6087" marT="11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594" marR="6594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581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내 용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087" marR="6087" marT="11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ko-KR" altLang="en-US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노사협의체 회의 전경</a:t>
                      </a:r>
                      <a:r>
                        <a:rPr kumimoji="0" lang="en-US" altLang="ko-KR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ko-KR" altLang="en-US" sz="1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87" marR="6087" marT="11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80" y="1898357"/>
            <a:ext cx="3497819" cy="156664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696" y="1898357"/>
            <a:ext cx="3483707" cy="156664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580" y="4401108"/>
            <a:ext cx="3497819" cy="154817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695" y="4401108"/>
            <a:ext cx="3483707" cy="1548172"/>
          </a:xfrm>
          <a:prstGeom prst="rect">
            <a:avLst/>
          </a:prstGeom>
        </p:spPr>
      </p:pic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644697"/>
              </p:ext>
            </p:extLst>
          </p:nvPr>
        </p:nvGraphicFramePr>
        <p:xfrm>
          <a:off x="503548" y="1508856"/>
          <a:ext cx="8126444" cy="4987911"/>
        </p:xfrm>
        <a:graphic>
          <a:graphicData uri="http://schemas.openxmlformats.org/drawingml/2006/table">
            <a:tbl>
              <a:tblPr/>
              <a:tblGrid>
                <a:gridCol w="2798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58158">
                  <a:extLst>
                    <a:ext uri="{9D8B030D-6E8A-4147-A177-3AD203B41FA5}">
                      <a16:colId xmlns:a16="http://schemas.microsoft.com/office/drawing/2014/main" xmlns="" val="3735910395"/>
                    </a:ext>
                  </a:extLst>
                </a:gridCol>
                <a:gridCol w="24001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8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8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125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46417">
                <a:tc row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No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심의 </a:t>
                      </a: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의결사항</a:t>
                      </a:r>
                    </a:p>
                  </a:txBody>
                  <a:tcPr marL="33231" marR="33231" marT="33231" marB="3323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    용</a:t>
                      </a: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동의여부</a:t>
                      </a:r>
                      <a:endParaRPr lang="en-US" altLang="ko-KR" sz="1000" b="1" dirty="0">
                        <a:latin typeface="+mn-ea"/>
                        <a:ea typeface="+mn-ea"/>
                      </a:endParaRP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latin typeface="+mn-ea"/>
                        <a:ea typeface="+mn-ea"/>
                      </a:endParaRPr>
                    </a:p>
                  </a:txBody>
                  <a:tcPr marL="11421" marR="11421" marT="5930" marB="593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비    고</a:t>
                      </a:r>
                    </a:p>
                  </a:txBody>
                  <a:tcPr marL="33231" marR="33231" marT="33231" marB="3323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1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</a:t>
                      </a: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>
                          <a:latin typeface="+mn-ea"/>
                          <a:ea typeface="+mn-ea"/>
                        </a:rPr>
                        <a:t>인원</a:t>
                      </a:r>
                    </a:p>
                  </a:txBody>
                  <a:tcPr marL="33231" marR="33231" marT="33231" marB="3323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4779681"/>
                  </a:ext>
                </a:extLst>
              </a:tr>
              <a:tr h="286522">
                <a:tc row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rPr>
                        <a:t>사업장의 산업재해 예방계획의 수립에 관한 사항</a:t>
                      </a:r>
                    </a:p>
                  </a:txBody>
                  <a:tcPr marL="33231" marR="33231" marT="33231" marB="3323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 latinLnBrk="1">
                        <a:buNone/>
                      </a:pPr>
                      <a:r>
                        <a:rPr lang="en-US" altLang="ko-KR" sz="900" b="1" baseline="0" dirty="0" smtClean="0">
                          <a:solidFill>
                            <a:srgbClr val="FF0000"/>
                          </a:solidFill>
                        </a:rPr>
                        <a:t> 24</a:t>
                      </a:r>
                      <a:r>
                        <a:rPr lang="ko-KR" altLang="en-US" sz="900" b="1" baseline="0" dirty="0" smtClean="0">
                          <a:solidFill>
                            <a:srgbClr val="FF0000"/>
                          </a:solidFill>
                        </a:rPr>
                        <a:t>년 상반기 비상사태 대응훈련 실시의 건</a:t>
                      </a:r>
                      <a:endParaRPr lang="en-US" altLang="ko-KR" sz="900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indent="0" algn="ctr" latinLnBrk="1">
                        <a:buNone/>
                      </a:pPr>
                      <a:r>
                        <a:rPr lang="ko-KR" altLang="en-US" sz="900" b="1" baseline="0" dirty="0" smtClean="0">
                          <a:solidFill>
                            <a:srgbClr val="FF0000"/>
                          </a:solidFill>
                        </a:rPr>
                        <a:t>주</a:t>
                      </a:r>
                      <a:r>
                        <a:rPr lang="en-US" altLang="ko-KR" sz="900" b="1" baseline="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ko-KR" altLang="en-US" sz="900" b="1" baseline="0" dirty="0" err="1" smtClean="0">
                          <a:solidFill>
                            <a:srgbClr val="FF0000"/>
                          </a:solidFill>
                        </a:rPr>
                        <a:t>회이상</a:t>
                      </a:r>
                      <a:r>
                        <a:rPr lang="ko-KR" altLang="en-US" sz="900" b="1" baseline="0" dirty="0" smtClean="0">
                          <a:solidFill>
                            <a:srgbClr val="FF0000"/>
                          </a:solidFill>
                        </a:rPr>
                        <a:t> 합동점검실시의 건</a:t>
                      </a:r>
                      <a:endParaRPr lang="en-US" altLang="ko-KR" sz="900" b="0" i="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찬성</a:t>
                      </a: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3231" marR="33231" marT="33231" marB="3323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</a:p>
                  </a:txBody>
                  <a:tcPr marL="33231" marR="33231" marT="33231" marB="3323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245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반대</a:t>
                      </a: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3231" marR="33231" marT="33231" marB="3323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8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3231" marR="33231" marT="33231" marB="3323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9920344"/>
                  </a:ext>
                </a:extLst>
              </a:tr>
              <a:tr h="303539">
                <a:tc row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800" b="1" dirty="0">
                          <a:latin typeface="맑은 고딕" panose="020B0503020000020004" pitchFamily="50" charset="-127"/>
                        </a:rPr>
                        <a:t>안전보건관리규정의 작성 및 변경에 관한 사항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3231" marR="33231" marT="33231" marB="3323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 latinLnBrk="1">
                        <a:buNone/>
                      </a:pPr>
                      <a:r>
                        <a:rPr lang="en-US" altLang="ko-KR" sz="9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900" b="1" baseline="0" dirty="0" smtClean="0">
                          <a:solidFill>
                            <a:srgbClr val="FF0000"/>
                          </a:solidFill>
                        </a:rPr>
                        <a:t>사용자위원 변경의 건</a:t>
                      </a:r>
                      <a:endParaRPr lang="en-US" altLang="ko-KR" sz="900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indent="0" algn="ctr" latinLnBrk="1">
                        <a:buNone/>
                      </a:pPr>
                      <a:r>
                        <a:rPr lang="ko-KR" altLang="en-US" sz="900" b="1" baseline="0" dirty="0" smtClean="0">
                          <a:solidFill>
                            <a:srgbClr val="FF0000"/>
                          </a:solidFill>
                        </a:rPr>
                        <a:t>근로자 위원 변경의 건</a:t>
                      </a:r>
                      <a:endParaRPr lang="en-US" altLang="ko-KR" sz="900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찬성</a:t>
                      </a: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3231" marR="33231" marT="33231" marB="3323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8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3231" marR="33231" marT="33231" marB="3323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46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반대</a:t>
                      </a: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3231" marR="33231" marT="33231" marB="3323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8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3231" marR="33231" marT="33231" marB="3323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4085594"/>
                  </a:ext>
                </a:extLst>
              </a:tr>
              <a:tr h="22105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3</a:t>
                      </a:r>
                      <a:endParaRPr lang="ko-KR" altLang="en-US" sz="1050" dirty="0"/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800" b="1" dirty="0" smtClean="0">
                          <a:latin typeface="맑은 고딕" panose="020B0503020000020004" pitchFamily="50" charset="-127"/>
                        </a:rPr>
                        <a:t>근로자에 대한 안전보건교육에 </a:t>
                      </a:r>
                      <a:r>
                        <a:rPr lang="ko-KR" altLang="en-US" sz="800" b="1" dirty="0">
                          <a:latin typeface="맑은 고딕" panose="020B0503020000020004" pitchFamily="50" charset="-127"/>
                        </a:rPr>
                        <a:t>관한 사항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3231" marR="33231" marT="33231" marB="3323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b="0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                        현행동일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찬성</a:t>
                      </a: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3231" marR="33231" marT="33231" marB="3323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FE8637"/>
                        </a:buClr>
                      </a:pPr>
                      <a:endParaRPr lang="en-US" altLang="ko-KR" sz="8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3231" marR="33231" marT="33231" marB="3323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10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반대</a:t>
                      </a: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3231" marR="33231" marT="33231" marB="3323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FE8637"/>
                        </a:buClr>
                      </a:pPr>
                      <a:endParaRPr lang="en-US" altLang="ko-KR" sz="8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3231" marR="33231" marT="33231" marB="3323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3916377"/>
                  </a:ext>
                </a:extLst>
              </a:tr>
              <a:tr h="262459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4</a:t>
                      </a:r>
                      <a:endParaRPr lang="ko-KR" altLang="en-US" sz="1050" dirty="0"/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1" dirty="0" smtClean="0">
                        <a:latin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1" dirty="0" smtClean="0">
                          <a:latin typeface="맑은 고딕" panose="020B0503020000020004" pitchFamily="50" charset="-127"/>
                        </a:rPr>
                        <a:t>근로자의 건강진단 등 건강관리에 관한 사항</a:t>
                      </a:r>
                      <a:endParaRPr lang="ko-KR" altLang="en-US" sz="800" b="1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8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3231" marR="33231" marT="33231" marB="3323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l" latinLnBrk="1">
                        <a:buNone/>
                      </a:pPr>
                      <a:r>
                        <a:rPr lang="en-US" altLang="ko-KR" sz="900" b="1" baseline="0" dirty="0" smtClean="0">
                          <a:solidFill>
                            <a:srgbClr val="FF0000"/>
                          </a:solidFill>
                        </a:rPr>
                        <a:t>  * 4</a:t>
                      </a:r>
                      <a:r>
                        <a:rPr lang="ko-KR" altLang="en-US" sz="900" b="1" baseline="0" dirty="0" smtClean="0">
                          <a:solidFill>
                            <a:srgbClr val="FF0000"/>
                          </a:solidFill>
                        </a:rPr>
                        <a:t>월</a:t>
                      </a:r>
                      <a:r>
                        <a:rPr lang="en-US" altLang="ko-KR" sz="900" b="1" baseline="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ko-KR" altLang="en-US" sz="900" b="1" baseline="0" dirty="0" smtClean="0">
                          <a:solidFill>
                            <a:srgbClr val="FF0000"/>
                          </a:solidFill>
                        </a:rPr>
                        <a:t>일 및 </a:t>
                      </a:r>
                      <a:r>
                        <a:rPr lang="en-US" altLang="ko-KR" sz="900" b="1" baseline="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ko-KR" altLang="en-US" sz="900" b="1" baseline="0" dirty="0" smtClean="0">
                          <a:solidFill>
                            <a:srgbClr val="FF0000"/>
                          </a:solidFill>
                        </a:rPr>
                        <a:t>일 일반</a:t>
                      </a:r>
                      <a:r>
                        <a:rPr lang="en-US" altLang="ko-KR" sz="900" b="1" baseline="0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ko-KR" altLang="en-US" sz="900" b="1" baseline="0" dirty="0" smtClean="0">
                          <a:solidFill>
                            <a:srgbClr val="FF0000"/>
                          </a:solidFill>
                        </a:rPr>
                        <a:t>특수검진 실시의 건</a:t>
                      </a:r>
                      <a:endParaRPr lang="en-US" altLang="ko-KR" sz="900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indent="0" algn="l" latinLnBrk="1">
                        <a:buNone/>
                      </a:pPr>
                      <a:r>
                        <a:rPr lang="en-US" altLang="ko-KR" sz="900" b="1" baseline="0" dirty="0" smtClean="0">
                          <a:solidFill>
                            <a:srgbClr val="FF0000"/>
                          </a:solidFill>
                        </a:rPr>
                        <a:t>  * 4</a:t>
                      </a:r>
                      <a:r>
                        <a:rPr lang="ko-KR" altLang="en-US" sz="900" b="1" baseline="0" dirty="0" smtClean="0">
                          <a:solidFill>
                            <a:srgbClr val="FF0000"/>
                          </a:solidFill>
                        </a:rPr>
                        <a:t>월</a:t>
                      </a:r>
                      <a:r>
                        <a:rPr lang="en-US" altLang="ko-KR" sz="900" b="1" baseline="0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r>
                        <a:rPr lang="ko-KR" altLang="en-US" sz="900" b="1" baseline="0" dirty="0" smtClean="0">
                          <a:solidFill>
                            <a:srgbClr val="FF0000"/>
                          </a:solidFill>
                        </a:rPr>
                        <a:t>일 상반기 작업환경측정 실시의 건 </a:t>
                      </a:r>
                      <a:endParaRPr lang="en-US" altLang="ko-KR" sz="900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endParaRPr lang="en-US" altLang="ko-KR" sz="9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찬성</a:t>
                      </a: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3231" marR="33231" marT="33231" marB="3323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3231" marR="33231" marT="33231" marB="3323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28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반대</a:t>
                      </a: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3231" marR="33231" marT="33231" marB="3323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3231" marR="33231" marT="33231" marB="3323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4375718"/>
                  </a:ext>
                </a:extLst>
              </a:tr>
              <a:tr h="262459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5</a:t>
                      </a:r>
                      <a:endParaRPr lang="ko-KR" altLang="en-US" sz="1050" dirty="0"/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1" dirty="0" smtClean="0"/>
                        <a:t>중대재해의 원인 조사 및 재발 방지대책 수립에 관한 사항</a:t>
                      </a:r>
                      <a:endParaRPr lang="ko-KR" altLang="en-US" sz="800" b="1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8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3231" marR="33231" marT="33231" marB="3323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b="0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                        현행동일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찬성</a:t>
                      </a: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3231" marR="33231" marT="33231" marB="3323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8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3231" marR="33231" marT="33231" marB="3323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245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반대</a:t>
                      </a: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3231" marR="33231" marT="33231" marB="3323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8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3231" marR="33231" marT="33231" marB="3323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2283366"/>
                  </a:ext>
                </a:extLst>
              </a:tr>
              <a:tr h="262459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6</a:t>
                      </a:r>
                      <a:endParaRPr lang="ko-KR" altLang="en-US" sz="1050" dirty="0"/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8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산업재해에 관한 통계의 기록 및 유지에 관한 사항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3231" marR="33231" marT="33231" marB="3323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b="0" kern="12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                       </a:t>
                      </a:r>
                      <a:r>
                        <a:rPr lang="ko-KR" altLang="en-US" sz="900" b="0" kern="12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현행동일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찬성</a:t>
                      </a: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3231" marR="33231" marT="33231" marB="3323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8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3231" marR="33231" marT="33231" marB="3323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1553883"/>
                  </a:ext>
                </a:extLst>
              </a:tr>
              <a:tr h="26245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반대</a:t>
                      </a: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3231" marR="33231" marT="33231" marB="3323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8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3231" marR="33231" marT="33231" marB="3323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7761266"/>
                  </a:ext>
                </a:extLst>
              </a:tr>
              <a:tr h="262459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7</a:t>
                      </a:r>
                      <a:endParaRPr lang="ko-KR" altLang="en-US" sz="1050" dirty="0"/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1" dirty="0" smtClean="0">
                          <a:latin typeface="맑은 고딕" panose="020B0503020000020004" pitchFamily="50" charset="-127"/>
                        </a:rPr>
                        <a:t>유해하거나 위험한 기계</a:t>
                      </a:r>
                      <a:r>
                        <a:rPr lang="en-US" altLang="ko-KR" sz="800" b="1" dirty="0" smtClean="0">
                          <a:latin typeface="맑은 고딕" panose="020B0503020000020004" pitchFamily="50" charset="-127"/>
                        </a:rPr>
                        <a:t>·</a:t>
                      </a:r>
                      <a:r>
                        <a:rPr lang="ko-KR" altLang="en-US" sz="800" b="1" dirty="0" smtClean="0">
                          <a:latin typeface="맑은 고딕" panose="020B0503020000020004" pitchFamily="50" charset="-127"/>
                        </a:rPr>
                        <a:t>기구</a:t>
                      </a:r>
                      <a:r>
                        <a:rPr lang="en-US" altLang="ko-KR" sz="800" b="1" dirty="0" smtClean="0">
                          <a:latin typeface="맑은 고딕" panose="020B0503020000020004" pitchFamily="50" charset="-127"/>
                        </a:rPr>
                        <a:t>·</a:t>
                      </a:r>
                      <a:r>
                        <a:rPr lang="ko-KR" altLang="en-US" sz="800" b="1" dirty="0" smtClean="0">
                          <a:latin typeface="맑은 고딕" panose="020B0503020000020004" pitchFamily="50" charset="-127"/>
                        </a:rPr>
                        <a:t>설비를 도입한 경우 안전 및 보건 관련 조치에 </a:t>
                      </a:r>
                      <a:r>
                        <a:rPr lang="ko-KR" altLang="en-US" sz="800" b="1" dirty="0" err="1" smtClean="0">
                          <a:latin typeface="맑은 고딕" panose="020B0503020000020004" pitchFamily="50" charset="-127"/>
                        </a:rPr>
                        <a:t>관한사항</a:t>
                      </a:r>
                      <a:endParaRPr lang="ko-KR" altLang="en-US" sz="800" b="1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8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3231" marR="33231" marT="33231" marB="3323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b="0" kern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                        현행동일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찬성</a:t>
                      </a: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3231" marR="33231" marT="33231" marB="3323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8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3231" marR="33231" marT="33231" marB="3323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0026710"/>
                  </a:ext>
                </a:extLst>
              </a:tr>
              <a:tr h="3128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반대</a:t>
                      </a: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3231" marR="33231" marT="33231" marB="3323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8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3231" marR="33231" marT="33231" marB="3323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5711580"/>
                  </a:ext>
                </a:extLst>
              </a:tr>
              <a:tr h="262459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8</a:t>
                      </a:r>
                      <a:endParaRPr lang="ko-KR" altLang="en-US" sz="1050" dirty="0"/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800" b="1" dirty="0" smtClean="0">
                          <a:latin typeface="맑은 고딕" panose="020B0503020000020004" pitchFamily="50" charset="-127"/>
                        </a:rPr>
                        <a:t>그 밖에 해당 사업장 근로자의 안전 및 보건을 유지</a:t>
                      </a:r>
                      <a:r>
                        <a:rPr lang="en-US" altLang="ko-KR" sz="800" b="1" dirty="0" smtClean="0">
                          <a:latin typeface="맑은 고딕" panose="020B0503020000020004" pitchFamily="50" charset="-127"/>
                        </a:rPr>
                        <a:t>·</a:t>
                      </a:r>
                      <a:r>
                        <a:rPr lang="ko-KR" altLang="en-US" sz="800" b="1" dirty="0" smtClean="0">
                          <a:latin typeface="맑은 고딕" panose="020B0503020000020004" pitchFamily="50" charset="-127"/>
                        </a:rPr>
                        <a:t>증진</a:t>
                      </a:r>
                      <a:endParaRPr lang="en-US" altLang="ko-KR" sz="800" b="1" dirty="0" smtClean="0">
                        <a:latin typeface="맑은 고딕" panose="020B0503020000020004" pitchFamily="50" charset="-127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800" b="1" dirty="0" smtClean="0">
                          <a:latin typeface="맑은 고딕" panose="020B0503020000020004" pitchFamily="50" charset="-127"/>
                        </a:rPr>
                        <a:t>시키기 위하여 필요한 사항</a:t>
                      </a:r>
                      <a:endParaRPr lang="ko-KR" altLang="en-US" sz="800" b="1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8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3231" marR="33231" marT="33231" marB="3323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900" b="1" baseline="0" dirty="0" smtClean="0">
                          <a:solidFill>
                            <a:srgbClr val="FF0000"/>
                          </a:solidFill>
                        </a:rPr>
                        <a:t>             </a:t>
                      </a:r>
                      <a:r>
                        <a:rPr lang="ko-KR" altLang="en-US" sz="900" b="1" baseline="0" dirty="0" smtClean="0">
                          <a:solidFill>
                            <a:srgbClr val="FF0000"/>
                          </a:solidFill>
                        </a:rPr>
                        <a:t>신규투입 근로자 검진실시의 건</a:t>
                      </a:r>
                      <a:endParaRPr lang="en-US" altLang="ko-KR" sz="900" b="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찬성</a:t>
                      </a: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3231" marR="33231" marT="33231" marB="3323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8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3231" marR="33231" marT="33231" marB="3323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8442128"/>
                  </a:ext>
                </a:extLst>
              </a:tr>
              <a:tr h="3128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반대</a:t>
                      </a: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3231" marR="33231" marT="33231" marB="3323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8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3231" marR="33231" marT="33231" marB="3323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97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704926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1163588"/>
            <a:ext cx="9144000" cy="569441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323528" y="1448780"/>
            <a:ext cx="8568952" cy="5076564"/>
          </a:xfrm>
          <a:prstGeom prst="roundRect">
            <a:avLst>
              <a:gd name="adj" fmla="val 625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b="1"/>
              <a:t>사협의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321845"/>
            <a:ext cx="9144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lvl="0">
              <a:defRPr lang="ko-KR" altLang="en-US"/>
            </a:pPr>
            <a:endParaRPr lang="ko-KR" altLang="en-US" sz="3200" b="1"/>
          </a:p>
        </p:txBody>
      </p:sp>
      <p:sp>
        <p:nvSpPr>
          <p:cNvPr id="8" name="직사각형 7"/>
          <p:cNvSpPr/>
          <p:nvPr/>
        </p:nvSpPr>
        <p:spPr>
          <a:xfrm>
            <a:off x="215516" y="493680"/>
            <a:ext cx="7946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b="1" dirty="0"/>
              <a:t>노사협의체 내용 전파 및 게시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467544" y="1602925"/>
            <a:ext cx="79464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b="1" dirty="0" smtClean="0"/>
              <a:t>[</a:t>
            </a:r>
            <a:r>
              <a:rPr lang="ko-KR" altLang="en-US" b="1" dirty="0" smtClean="0"/>
              <a:t>전회 차 </a:t>
            </a:r>
            <a:r>
              <a:rPr lang="ko-KR" altLang="en-US" b="1" dirty="0"/>
              <a:t>노사협의체 </a:t>
            </a:r>
            <a:r>
              <a:rPr lang="ko-KR" altLang="en-US" b="1" dirty="0" err="1"/>
              <a:t>심의</a:t>
            </a:r>
            <a:r>
              <a:rPr lang="ko-KR" altLang="en-US" dirty="0" err="1"/>
              <a:t>ㆍ</a:t>
            </a:r>
            <a:r>
              <a:rPr lang="ko-KR" altLang="en-US" b="1" dirty="0" err="1"/>
              <a:t>의결사항</a:t>
            </a:r>
            <a:r>
              <a:rPr lang="ko-KR" altLang="en-US" b="1" dirty="0"/>
              <a:t> </a:t>
            </a:r>
            <a:r>
              <a:rPr lang="ko-KR" altLang="en-US" b="1" dirty="0" smtClean="0"/>
              <a:t>게시 및 전파 현황</a:t>
            </a:r>
            <a:r>
              <a:rPr lang="en-US" altLang="ko-KR" b="1" dirty="0" smtClean="0"/>
              <a:t>]</a:t>
            </a:r>
            <a:endParaRPr lang="ko-KR" alt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8087" y="5316186"/>
            <a:ext cx="2412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/>
              <a:t>노사협의체 실시전파</a:t>
            </a:r>
            <a:endParaRPr lang="en-US" altLang="ko-KR" sz="1600" b="1" dirty="0" smtClean="0"/>
          </a:p>
          <a:p>
            <a:pPr algn="ctr"/>
            <a:r>
              <a:rPr lang="en-US" altLang="ko-KR" sz="1600" b="1" dirty="0" smtClean="0"/>
              <a:t>(</a:t>
            </a:r>
            <a:r>
              <a:rPr lang="ko-KR" altLang="en-US" sz="1600" b="1" dirty="0" smtClean="0"/>
              <a:t>사내 </a:t>
            </a:r>
            <a:r>
              <a:rPr lang="ko-KR" altLang="en-US" sz="1600" b="1" dirty="0" err="1" smtClean="0"/>
              <a:t>개시판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52418" y="5316186"/>
            <a:ext cx="2412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/>
              <a:t>노사협의체 내용전파</a:t>
            </a:r>
            <a:endParaRPr lang="en-US" altLang="ko-KR" sz="1600" b="1" dirty="0" smtClean="0"/>
          </a:p>
          <a:p>
            <a:pPr algn="ctr"/>
            <a:r>
              <a:rPr lang="en-US" altLang="ko-KR" sz="1600" b="1" dirty="0" smtClean="0"/>
              <a:t>(</a:t>
            </a:r>
            <a:r>
              <a:rPr lang="ko-KR" altLang="en-US" sz="1600" b="1" dirty="0" smtClean="0"/>
              <a:t>근로자 휴게실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01429" y="5306784"/>
            <a:ext cx="2412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/>
              <a:t>노사협의체 내용전파</a:t>
            </a:r>
            <a:endParaRPr lang="en-US" altLang="ko-KR" sz="1600" b="1" dirty="0" smtClean="0"/>
          </a:p>
          <a:p>
            <a:pPr algn="ctr"/>
            <a:r>
              <a:rPr lang="en-US" altLang="ko-KR" sz="1600" b="1" dirty="0" smtClean="0"/>
              <a:t>(</a:t>
            </a:r>
            <a:r>
              <a:rPr lang="ko-KR" altLang="en-US" sz="1600" b="1" dirty="0" smtClean="0"/>
              <a:t>안전보건교육장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81" y="2060848"/>
            <a:ext cx="2207458" cy="309634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610" y="2060848"/>
            <a:ext cx="2309994" cy="309597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2060848"/>
            <a:ext cx="2257775" cy="3095979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0199814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1163588"/>
            <a:ext cx="9144000" cy="569441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dirty="0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323528" y="1448688"/>
            <a:ext cx="8568952" cy="5109820"/>
          </a:xfrm>
          <a:prstGeom prst="roundRect">
            <a:avLst>
              <a:gd name="adj" fmla="val 625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dirty="0"/>
          </a:p>
        </p:txBody>
      </p:sp>
      <p:sp>
        <p:nvSpPr>
          <p:cNvPr id="19" name="직사각형 18"/>
          <p:cNvSpPr/>
          <p:nvPr/>
        </p:nvSpPr>
        <p:spPr>
          <a:xfrm>
            <a:off x="0" y="339403"/>
            <a:ext cx="9144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lvl="0">
              <a:defRPr lang="ko-KR" altLang="en-US"/>
            </a:pPr>
            <a:endParaRPr lang="ko-KR" altLang="en-US" sz="3200" b="1" dirty="0"/>
          </a:p>
        </p:txBody>
      </p:sp>
      <p:sp>
        <p:nvSpPr>
          <p:cNvPr id="2" name="모서리가 둥근 직사각형 1"/>
          <p:cNvSpPr/>
          <p:nvPr/>
        </p:nvSpPr>
        <p:spPr>
          <a:xfrm>
            <a:off x="402770" y="1628800"/>
            <a:ext cx="8181885" cy="532859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 lang="ko-KR" altLang="en-US"/>
            </a:pP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221094" y="620688"/>
            <a:ext cx="7946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400" b="1" dirty="0" smtClean="0"/>
              <a:t>진행순서</a:t>
            </a:r>
            <a:endParaRPr lang="ko-KR" altLang="en-US" sz="2400" b="1" dirty="0"/>
          </a:p>
        </p:txBody>
      </p:sp>
      <p:grpSp>
        <p:nvGrpSpPr>
          <p:cNvPr id="24" name="그룹 14"/>
          <p:cNvGrpSpPr/>
          <p:nvPr/>
        </p:nvGrpSpPr>
        <p:grpSpPr>
          <a:xfrm>
            <a:off x="827584" y="2490104"/>
            <a:ext cx="7596844" cy="584775"/>
            <a:chOff x="899592" y="1674252"/>
            <a:chExt cx="4586304" cy="584775"/>
          </a:xfrm>
        </p:grpSpPr>
        <p:sp>
          <p:nvSpPr>
            <p:cNvPr id="25" name="Rectangle 2"/>
            <p:cNvSpPr>
              <a:spLocks noChangeArrowheads="1"/>
            </p:cNvSpPr>
            <p:nvPr/>
          </p:nvSpPr>
          <p:spPr>
            <a:xfrm>
              <a:off x="899592" y="1792014"/>
              <a:ext cx="293059" cy="3492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 algn="ctr">
              <a:noFill/>
              <a:miter/>
            </a:ln>
            <a:effectLst>
              <a:outerShdw dist="35921" dir="2700000" algn="ctr" rotWithShape="0">
                <a:srgbClr val="5F5F5F"/>
              </a:outerShdw>
            </a:effectLst>
          </p:spPr>
          <p:txBody>
            <a:bodyPr wrap="none" lIns="89991" tIns="46795" rIns="89991" bIns="46795" anchor="ctr"/>
            <a:lstStyle/>
            <a:p>
              <a:pPr algn="ctr" eaLnBrk="0" hangingPunct="0">
                <a:defRPr lang="ko-KR"/>
              </a:pPr>
              <a:r>
                <a:rPr lang="en-US" altLang="ko-KR" dirty="0">
                  <a:solidFill>
                    <a:schemeClr val="bg1"/>
                  </a:solidFill>
                  <a:latin typeface="맑은 고딕"/>
                  <a:ea typeface="맑은 고딕"/>
                </a:rPr>
                <a:t>1</a:t>
              </a:r>
            </a:p>
          </p:txBody>
        </p:sp>
        <p:sp>
          <p:nvSpPr>
            <p:cNvPr id="26" name="TextBox 32"/>
            <p:cNvSpPr txBox="1"/>
            <p:nvPr/>
          </p:nvSpPr>
          <p:spPr>
            <a:xfrm>
              <a:off x="1254492" y="1799661"/>
              <a:ext cx="377082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66700" indent="-266700" defTabSz="306388" eaLnBrk="0" hangingPunct="0">
                <a:spcBef>
                  <a:spcPct val="20000"/>
                </a:spcBef>
                <a:defRPr lang="ko-KR"/>
              </a:pPr>
              <a:r>
                <a:rPr lang="ko-KR" altLang="en-US" sz="2000" b="1" dirty="0" smtClean="0">
                  <a:latin typeface="맑은 고딕"/>
                  <a:ea typeface="맑은 고딕"/>
                </a:rPr>
                <a:t>노사 협의체 구성 및 전회 차 </a:t>
              </a:r>
              <a:r>
                <a:rPr lang="ko-KR" altLang="en-US" sz="2000" b="1" dirty="0" err="1"/>
                <a:t>심의</a:t>
              </a:r>
              <a:r>
                <a:rPr lang="ko-KR" altLang="en-US" sz="2000" dirty="0" err="1"/>
                <a:t>ㆍ</a:t>
              </a:r>
              <a:r>
                <a:rPr lang="ko-KR" altLang="en-US" sz="2000" b="1" dirty="0" err="1"/>
                <a:t>의결사항</a:t>
              </a:r>
              <a:r>
                <a:rPr lang="ko-KR" altLang="en-US" sz="2000" b="1" dirty="0" smtClean="0">
                  <a:latin typeface="맑은 고딕"/>
                  <a:ea typeface="맑은 고딕"/>
                </a:rPr>
                <a:t> </a:t>
              </a:r>
              <a:endParaRPr lang="ko-KR" altLang="en-US" sz="2000" b="1" dirty="0">
                <a:latin typeface="맑은 고딕"/>
                <a:ea typeface="맑은 고딕"/>
              </a:endParaRPr>
            </a:p>
          </p:txBody>
        </p:sp>
        <p:sp>
          <p:nvSpPr>
            <p:cNvPr id="27" name="직사각형 33"/>
            <p:cNvSpPr/>
            <p:nvPr/>
          </p:nvSpPr>
          <p:spPr>
            <a:xfrm>
              <a:off x="5301165" y="1674252"/>
              <a:ext cx="184731" cy="58477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266700" indent="-266700" defTabSz="306388" eaLnBrk="0" hangingPunct="0">
                <a:lnSpc>
                  <a:spcPct val="200000"/>
                </a:lnSpc>
                <a:spcBef>
                  <a:spcPct val="20000"/>
                </a:spcBef>
                <a:defRPr lang="ko-KR"/>
              </a:pPr>
              <a:endParaRPr lang="en-US" altLang="ko-KR" sz="1600" b="1" dirty="0">
                <a:latin typeface="나눔고딕 ExtraBold"/>
                <a:ea typeface="나눔고딕 ExtraBold"/>
              </a:endParaRPr>
            </a:p>
          </p:txBody>
        </p:sp>
      </p:grpSp>
      <p:grpSp>
        <p:nvGrpSpPr>
          <p:cNvPr id="28" name="그룹 15"/>
          <p:cNvGrpSpPr/>
          <p:nvPr/>
        </p:nvGrpSpPr>
        <p:grpSpPr>
          <a:xfrm>
            <a:off x="827584" y="3285071"/>
            <a:ext cx="5534842" cy="400110"/>
            <a:chOff x="899592" y="2576222"/>
            <a:chExt cx="5534841" cy="400110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>
            <a:xfrm>
              <a:off x="899592" y="2601652"/>
              <a:ext cx="447587" cy="3492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 algn="ctr">
              <a:noFill/>
              <a:miter/>
            </a:ln>
            <a:effectLst>
              <a:outerShdw dist="35921" dir="2700000" algn="ctr" rotWithShape="0">
                <a:srgbClr val="5F5F5F"/>
              </a:outerShdw>
            </a:effectLst>
          </p:spPr>
          <p:txBody>
            <a:bodyPr wrap="none" lIns="89991" tIns="46795" rIns="89991" bIns="46795" anchor="ctr"/>
            <a:lstStyle/>
            <a:p>
              <a:pPr algn="ctr" eaLnBrk="0" hangingPunct="0">
                <a:defRPr lang="ko-KR"/>
              </a:pPr>
              <a:r>
                <a:rPr lang="en-US" altLang="ko-KR" dirty="0">
                  <a:solidFill>
                    <a:schemeClr val="bg1"/>
                  </a:solidFill>
                  <a:latin typeface="맑은 고딕"/>
                  <a:ea typeface="맑은 고딕"/>
                </a:rPr>
                <a:t>2</a:t>
              </a:r>
            </a:p>
          </p:txBody>
        </p:sp>
        <p:sp>
          <p:nvSpPr>
            <p:cNvPr id="30" name="직사각형 30"/>
            <p:cNvSpPr/>
            <p:nvPr/>
          </p:nvSpPr>
          <p:spPr>
            <a:xfrm>
              <a:off x="1530335" y="2576222"/>
              <a:ext cx="49040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66700" indent="-266700" defTabSz="306388" eaLnBrk="0" hangingPunct="0">
                <a:spcBef>
                  <a:spcPct val="20000"/>
                </a:spcBef>
                <a:defRPr lang="ko-KR"/>
              </a:pPr>
              <a:r>
                <a:rPr lang="en-US" altLang="ko-KR" sz="2000" b="1" dirty="0" smtClean="0">
                  <a:latin typeface="맑은 고딕"/>
                  <a:ea typeface="맑은 고딕"/>
                </a:rPr>
                <a:t>2024</a:t>
              </a:r>
              <a:r>
                <a:rPr lang="ko-KR" altLang="en-US" sz="2000" b="1" dirty="0" smtClean="0">
                  <a:latin typeface="맑은 고딕"/>
                  <a:ea typeface="맑은 고딕"/>
                </a:rPr>
                <a:t>년 </a:t>
              </a:r>
              <a:r>
                <a:rPr lang="en-US" altLang="ko-KR" sz="2000" b="1" dirty="0" smtClean="0">
                  <a:latin typeface="맑은 고딕"/>
                  <a:ea typeface="맑은 고딕"/>
                </a:rPr>
                <a:t>02</a:t>
              </a:r>
              <a:r>
                <a:rPr lang="ko-KR" altLang="en-US" sz="2000" b="1" dirty="0" smtClean="0">
                  <a:latin typeface="맑은 고딕"/>
                  <a:ea typeface="맑은 고딕"/>
                </a:rPr>
                <a:t>월 </a:t>
              </a:r>
              <a:r>
                <a:rPr lang="ko-KR" altLang="en-US" sz="2000" b="1" dirty="0" err="1"/>
                <a:t>심의</a:t>
              </a:r>
              <a:r>
                <a:rPr lang="ko-KR" altLang="en-US" sz="2000" dirty="0" err="1"/>
                <a:t>ㆍ</a:t>
              </a:r>
              <a:r>
                <a:rPr lang="ko-KR" altLang="en-US" sz="2000" b="1" dirty="0" err="1"/>
                <a:t>의결사항</a:t>
              </a:r>
              <a:r>
                <a:rPr lang="ko-KR" altLang="en-US" sz="2000" b="1" dirty="0"/>
                <a:t> </a:t>
              </a:r>
              <a:r>
                <a:rPr lang="en-US" altLang="ko-KR" sz="2000" b="1" dirty="0" smtClean="0">
                  <a:solidFill>
                    <a:srgbClr val="FF0000"/>
                  </a:solidFill>
                  <a:latin typeface="맑은 고딕"/>
                  <a:ea typeface="맑은 고딕"/>
                </a:rPr>
                <a:t>Feed-back</a:t>
              </a:r>
              <a:endParaRPr lang="ko-KR" altLang="en-US" sz="2000" b="1" dirty="0">
                <a:solidFill>
                  <a:srgbClr val="FF0000"/>
                </a:solidFill>
                <a:latin typeface="맑은 고딕"/>
                <a:ea typeface="맑은 고딕"/>
              </a:endParaRPr>
            </a:p>
          </p:txBody>
        </p:sp>
      </p:grpSp>
      <p:sp>
        <p:nvSpPr>
          <p:cNvPr id="31" name="Rectangle 4"/>
          <p:cNvSpPr>
            <a:spLocks noChangeArrowheads="1"/>
          </p:cNvSpPr>
          <p:nvPr/>
        </p:nvSpPr>
        <p:spPr>
          <a:xfrm>
            <a:off x="827585" y="4000593"/>
            <a:ext cx="447587" cy="34925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algn="ctr">
            <a:noFill/>
            <a:miter/>
          </a:ln>
          <a:effectLst>
            <a:outerShdw dist="35921" dir="2700000" algn="ctr" rotWithShape="0">
              <a:srgbClr val="5F5F5F"/>
            </a:outerShdw>
          </a:effectLst>
        </p:spPr>
        <p:txBody>
          <a:bodyPr wrap="none" lIns="89991" tIns="46795" rIns="89991" bIns="46795" anchor="ctr"/>
          <a:lstStyle/>
          <a:p>
            <a:pPr algn="ctr" eaLnBrk="0" hangingPunct="0">
              <a:defRPr lang="ko-KR"/>
            </a:pPr>
            <a:r>
              <a:rPr lang="en-US" altLang="ko-KR" dirty="0">
                <a:solidFill>
                  <a:schemeClr val="bg1"/>
                </a:solidFill>
                <a:latin typeface="맑은 고딕"/>
                <a:ea typeface="맑은 고딕"/>
              </a:rPr>
              <a:t>3</a:t>
            </a:r>
          </a:p>
        </p:txBody>
      </p:sp>
      <p:sp>
        <p:nvSpPr>
          <p:cNvPr id="34" name="직사각형 24"/>
          <p:cNvSpPr/>
          <p:nvPr/>
        </p:nvSpPr>
        <p:spPr>
          <a:xfrm>
            <a:off x="1458326" y="3982850"/>
            <a:ext cx="35670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6700" indent="-266700" defTabSz="306388" eaLnBrk="0" hangingPunct="0">
              <a:spcBef>
                <a:spcPct val="20000"/>
              </a:spcBef>
              <a:defRPr lang="ko-KR"/>
            </a:pPr>
            <a:r>
              <a:rPr lang="en-US" altLang="ko-KR" sz="2000" b="1" dirty="0" smtClean="0">
                <a:latin typeface="맑은 고딕"/>
                <a:ea typeface="맑은 고딕"/>
              </a:rPr>
              <a:t>2024</a:t>
            </a:r>
            <a:r>
              <a:rPr lang="ko-KR" altLang="en-US" sz="2000" b="1" dirty="0" smtClean="0">
                <a:latin typeface="맑은 고딕"/>
                <a:ea typeface="맑은 고딕"/>
              </a:rPr>
              <a:t>년 </a:t>
            </a:r>
            <a:r>
              <a:rPr lang="en-US" altLang="ko-KR" sz="2000" b="1" dirty="0" smtClean="0">
                <a:latin typeface="맑은 고딕"/>
                <a:ea typeface="맑은 고딕"/>
              </a:rPr>
              <a:t>04</a:t>
            </a:r>
            <a:r>
              <a:rPr lang="ko-KR" altLang="en-US" sz="2000" b="1" dirty="0" smtClean="0">
                <a:latin typeface="맑은 고딕"/>
                <a:ea typeface="맑은 고딕"/>
              </a:rPr>
              <a:t>월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/>
              <a:t>심의</a:t>
            </a:r>
            <a:r>
              <a:rPr lang="ko-KR" altLang="en-US" sz="2000" dirty="0" err="1"/>
              <a:t>ㆍ</a:t>
            </a:r>
            <a:r>
              <a:rPr lang="ko-KR" altLang="en-US" sz="2000" b="1" dirty="0" err="1"/>
              <a:t>의결사항</a:t>
            </a:r>
            <a:endParaRPr lang="en-US" altLang="ko-KR" sz="2000" b="1" dirty="0">
              <a:latin typeface="맑은 고딕"/>
              <a:ea typeface="맑은 고딕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93C2998F-DDB1-D882-C5D9-50C79A82FCBC}"/>
              </a:ext>
            </a:extLst>
          </p:cNvPr>
          <p:cNvSpPr>
            <a:spLocks noChangeArrowheads="1"/>
          </p:cNvSpPr>
          <p:nvPr/>
        </p:nvSpPr>
        <p:spPr>
          <a:xfrm>
            <a:off x="827585" y="4678879"/>
            <a:ext cx="447587" cy="34925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algn="ctr">
            <a:noFill/>
            <a:miter/>
          </a:ln>
          <a:effectLst>
            <a:outerShdw dist="35921" dir="2700000" algn="ctr" rotWithShape="0">
              <a:srgbClr val="5F5F5F"/>
            </a:outerShdw>
          </a:effectLst>
        </p:spPr>
        <p:txBody>
          <a:bodyPr wrap="none" lIns="89991" tIns="46795" rIns="89991" bIns="46795" anchor="ctr"/>
          <a:lstStyle/>
          <a:p>
            <a:pPr algn="ctr" eaLnBrk="0" hangingPunct="0">
              <a:defRPr lang="ko-KR"/>
            </a:pPr>
            <a:r>
              <a:rPr lang="en-US" altLang="ko-KR" dirty="0">
                <a:solidFill>
                  <a:schemeClr val="bg1"/>
                </a:solidFill>
                <a:latin typeface="맑은 고딕"/>
                <a:ea typeface="맑은 고딕"/>
              </a:rPr>
              <a:t>4</a:t>
            </a:r>
          </a:p>
        </p:txBody>
      </p:sp>
      <p:sp>
        <p:nvSpPr>
          <p:cNvPr id="4" name="직사각형 24">
            <a:extLst>
              <a:ext uri="{FF2B5EF4-FFF2-40B4-BE49-F238E27FC236}">
                <a16:creationId xmlns="" xmlns:a16="http://schemas.microsoft.com/office/drawing/2014/main" id="{A76A21FF-5487-835D-47AC-FA41201447D8}"/>
              </a:ext>
            </a:extLst>
          </p:cNvPr>
          <p:cNvSpPr/>
          <p:nvPr/>
        </p:nvSpPr>
        <p:spPr>
          <a:xfrm>
            <a:off x="1458326" y="4661136"/>
            <a:ext cx="44839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6700" indent="-266700" defTabSz="306388" eaLnBrk="0" hangingPunct="0">
              <a:spcBef>
                <a:spcPct val="20000"/>
              </a:spcBef>
              <a:defRPr lang="ko-KR"/>
            </a:pPr>
            <a:r>
              <a:rPr lang="ko-KR" altLang="en-US" sz="2000" b="1" dirty="0" smtClean="0">
                <a:latin typeface="맑은 고딕"/>
                <a:ea typeface="맑은 고딕"/>
              </a:rPr>
              <a:t>협의사항 결과 및 건의사항</a:t>
            </a:r>
            <a:r>
              <a:rPr lang="en-US" altLang="ko-KR" sz="2000" b="1" dirty="0" smtClean="0">
                <a:latin typeface="맑은 고딕"/>
                <a:ea typeface="맑은 고딕"/>
              </a:rPr>
              <a:t>(</a:t>
            </a:r>
            <a:r>
              <a:rPr lang="ko-KR" altLang="en-US" sz="2000" b="1" dirty="0" smtClean="0">
                <a:latin typeface="맑은 고딕"/>
                <a:ea typeface="맑은 고딕"/>
              </a:rPr>
              <a:t>공지사항</a:t>
            </a:r>
            <a:r>
              <a:rPr lang="en-US" altLang="ko-KR" sz="2000" b="1" dirty="0" smtClean="0">
                <a:latin typeface="맑은 고딕"/>
                <a:ea typeface="맑은 고딕"/>
              </a:rPr>
              <a:t>)</a:t>
            </a:r>
            <a:endParaRPr lang="en-US" altLang="ko-KR" sz="2000" b="1" dirty="0">
              <a:latin typeface="맑은 고딕"/>
              <a:ea typeface="맑은 고딕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1163588"/>
            <a:ext cx="9144000" cy="569441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dirty="0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323274" y="1445920"/>
            <a:ext cx="8568952" cy="5181736"/>
          </a:xfrm>
          <a:prstGeom prst="roundRect">
            <a:avLst>
              <a:gd name="adj" fmla="val 625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dirty="0"/>
          </a:p>
        </p:txBody>
      </p:sp>
      <p:sp>
        <p:nvSpPr>
          <p:cNvPr id="19" name="직사각형 18"/>
          <p:cNvSpPr/>
          <p:nvPr/>
        </p:nvSpPr>
        <p:spPr>
          <a:xfrm>
            <a:off x="4090" y="352665"/>
            <a:ext cx="9144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lvl="0">
              <a:defRPr lang="ko-KR" altLang="en-US"/>
            </a:pPr>
            <a:endParaRPr lang="ko-KR" altLang="en-US" sz="3200" b="1" dirty="0"/>
          </a:p>
        </p:txBody>
      </p:sp>
      <p:sp>
        <p:nvSpPr>
          <p:cNvPr id="2" name="모서리가 둥근 직사각형 1"/>
          <p:cNvSpPr/>
          <p:nvPr/>
        </p:nvSpPr>
        <p:spPr>
          <a:xfrm>
            <a:off x="402770" y="1628800"/>
            <a:ext cx="8181885" cy="532859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 lang="ko-KR" altLang="en-US"/>
            </a:pP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847986" y="568003"/>
            <a:ext cx="7946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400" b="1" dirty="0" smtClean="0"/>
              <a:t>노사협의체 구성 </a:t>
            </a:r>
            <a:r>
              <a:rPr lang="en-US" altLang="ko-KR" sz="2400" b="1" dirty="0" smtClean="0"/>
              <a:t>(04</a:t>
            </a:r>
            <a:r>
              <a:rPr lang="ko-KR" altLang="en-US" sz="2400" b="1" dirty="0" smtClean="0"/>
              <a:t>월</a:t>
            </a:r>
            <a:r>
              <a:rPr lang="en-US" altLang="ko-KR" sz="2400" b="1" dirty="0" smtClean="0"/>
              <a:t>)</a:t>
            </a:r>
            <a:endParaRPr lang="ko-KR" altLang="en-US" sz="2400" b="1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758792"/>
              </p:ext>
            </p:extLst>
          </p:nvPr>
        </p:nvGraphicFramePr>
        <p:xfrm>
          <a:off x="3395590" y="1510824"/>
          <a:ext cx="232853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8538"/>
              </a:tblGrid>
              <a:tr h="35994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/>
                        <a:t>노사협의체 조직도</a:t>
                      </a:r>
                      <a:endParaRPr lang="ko-KR" altLang="en-US" sz="2000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7" name="직선 연결선 6"/>
          <p:cNvCxnSpPr/>
          <p:nvPr/>
        </p:nvCxnSpPr>
        <p:spPr>
          <a:xfrm>
            <a:off x="4493712" y="1772816"/>
            <a:ext cx="0" cy="372568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 flipV="1">
            <a:off x="2231233" y="2145384"/>
            <a:ext cx="4753035" cy="9036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>
            <a:off x="2231233" y="2115764"/>
            <a:ext cx="0" cy="372568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>
            <a:off x="6984268" y="2096852"/>
            <a:ext cx="0" cy="412366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표 10"/>
          <p:cNvGraphicFramePr>
            <a:graphicFrameLocks noGrp="1"/>
          </p:cNvGraphicFramePr>
          <p:nvPr>
            <p:extLst/>
          </p:nvPr>
        </p:nvGraphicFramePr>
        <p:xfrm>
          <a:off x="445739" y="2968712"/>
          <a:ext cx="373097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657"/>
                <a:gridCol w="1243657"/>
                <a:gridCol w="1243657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   구분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사용자 위원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    성명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표 34"/>
          <p:cNvGraphicFramePr>
            <a:graphicFrameLocks noGrp="1"/>
          </p:cNvGraphicFramePr>
          <p:nvPr>
            <p:extLst/>
          </p:nvPr>
        </p:nvGraphicFramePr>
        <p:xfrm>
          <a:off x="4964971" y="2966781"/>
          <a:ext cx="374410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034"/>
                <a:gridCol w="1248034"/>
                <a:gridCol w="1248034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   구분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근로자위원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    성명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454189"/>
              </p:ext>
            </p:extLst>
          </p:nvPr>
        </p:nvGraphicFramePr>
        <p:xfrm>
          <a:off x="445738" y="2509217"/>
          <a:ext cx="3730972" cy="457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0972"/>
              </a:tblGrid>
              <a:tr h="4575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사용자 측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표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015868"/>
              </p:ext>
            </p:extLst>
          </p:nvPr>
        </p:nvGraphicFramePr>
        <p:xfrm>
          <a:off x="4964971" y="2518588"/>
          <a:ext cx="3744102" cy="446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102"/>
              </a:tblGrid>
              <a:tr h="4462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근로자 측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212689"/>
              </p:ext>
            </p:extLst>
          </p:nvPr>
        </p:nvGraphicFramePr>
        <p:xfrm>
          <a:off x="445738" y="3368749"/>
          <a:ext cx="373097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657"/>
                <a:gridCol w="1243657"/>
                <a:gridCol w="1243657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사용자대표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8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장종민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안전관리자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최현철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보건관리자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최은서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err="1" smtClean="0"/>
                        <a:t>신성메가텍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류재석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용마루건설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조한주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광진개발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김현모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err="1" smtClean="0"/>
                        <a:t>미래지앤씨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박군철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표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360110"/>
              </p:ext>
            </p:extLst>
          </p:nvPr>
        </p:nvGraphicFramePr>
        <p:xfrm>
          <a:off x="4971536" y="3337621"/>
          <a:ext cx="3730971" cy="3008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657"/>
                <a:gridCol w="1243657"/>
                <a:gridCol w="1243657"/>
              </a:tblGrid>
              <a:tr h="3760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근로자대표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8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이종호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60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근로자위원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조희찬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60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근로자위원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조남규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60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근로자위원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김창덕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60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근로자위원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윤대한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60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근로자위원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이승만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60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근로자위원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정재훈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60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  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" name="모서리가 둥근 직사각형 17"/>
          <p:cNvSpPr/>
          <p:nvPr/>
        </p:nvSpPr>
        <p:spPr bwMode="auto">
          <a:xfrm>
            <a:off x="66038" y="420504"/>
            <a:ext cx="720000" cy="671541"/>
          </a:xfrm>
          <a:prstGeom prst="roundRect">
            <a:avLst>
              <a:gd name="adj" fmla="val 30411"/>
            </a:avLst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triangl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고딕 ExtraBold" pitchFamily="50" charset="-127"/>
                <a:ea typeface="나눔고딕 ExtraBold" pitchFamily="50" charset="-127"/>
              </a:rPr>
              <a:t>01</a:t>
            </a:r>
            <a:endParaRPr kumimoji="1" lang="ko-KR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98680" y="4073794"/>
            <a:ext cx="3778029" cy="43204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378942" y="4808036"/>
            <a:ext cx="3797768" cy="43204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507264" y="452158"/>
            <a:ext cx="4208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* </a:t>
            </a:r>
            <a:r>
              <a:rPr lang="ko-KR" altLang="en-US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사용자위원 변경으로 심의</a:t>
            </a:r>
            <a:r>
              <a:rPr lang="en-US" altLang="ko-KR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의결사항</a:t>
            </a:r>
            <a:endParaRPr lang="en-US" altLang="ko-KR" dirty="0" smtClean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* </a:t>
            </a:r>
            <a:r>
              <a:rPr lang="ko-KR" altLang="en-US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근로자위원 변경으로 심의</a:t>
            </a:r>
            <a:r>
              <a:rPr lang="en-US" altLang="ko-KR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의결사항</a:t>
            </a:r>
            <a:endParaRPr lang="ko-KR" altLang="en-US" dirty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4919585" y="4810249"/>
            <a:ext cx="3778029" cy="43204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07354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1163588"/>
            <a:ext cx="9144000" cy="569441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dirty="0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323528" y="1407952"/>
            <a:ext cx="8568952" cy="5150555"/>
          </a:xfrm>
          <a:prstGeom prst="roundRect">
            <a:avLst>
              <a:gd name="adj" fmla="val 625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b="1"/>
              <a:t>[</a:t>
            </a:r>
            <a:r>
              <a:rPr lang="ko-KR" altLang="en-US" b="1"/>
              <a:t>전회 차 노사협의체 사진대지</a:t>
            </a:r>
            <a:r>
              <a:rPr lang="en-US" altLang="ko-KR" b="1"/>
              <a:t>]</a:t>
            </a:r>
            <a:endParaRPr lang="ko-KR" altLang="en-US" dirty="0"/>
          </a:p>
        </p:txBody>
      </p:sp>
      <p:sp>
        <p:nvSpPr>
          <p:cNvPr id="19" name="직사각형 18"/>
          <p:cNvSpPr/>
          <p:nvPr/>
        </p:nvSpPr>
        <p:spPr>
          <a:xfrm>
            <a:off x="0" y="404245"/>
            <a:ext cx="9144000" cy="754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lvl="0">
              <a:defRPr lang="ko-KR" altLang="en-US"/>
            </a:pPr>
            <a:endParaRPr lang="ko-KR" altLang="en-US" sz="3200" b="1" dirty="0"/>
          </a:p>
        </p:txBody>
      </p:sp>
      <p:sp>
        <p:nvSpPr>
          <p:cNvPr id="2" name="모서리가 둥근 직사각형 1"/>
          <p:cNvSpPr/>
          <p:nvPr/>
        </p:nvSpPr>
        <p:spPr>
          <a:xfrm>
            <a:off x="402770" y="1628800"/>
            <a:ext cx="8181885" cy="532859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 lang="ko-KR" altLang="en-US"/>
            </a:pP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719572" y="602531"/>
            <a:ext cx="7946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400" b="1" dirty="0" smtClean="0"/>
              <a:t>노사협의체 </a:t>
            </a:r>
            <a:r>
              <a:rPr lang="ko-KR" altLang="en-US" sz="2400" b="1" dirty="0" err="1"/>
              <a:t>심의</a:t>
            </a:r>
            <a:r>
              <a:rPr lang="ko-KR" altLang="en-US" sz="2400" dirty="0" err="1"/>
              <a:t>ㆍ</a:t>
            </a:r>
            <a:r>
              <a:rPr lang="ko-KR" altLang="en-US" sz="2400" b="1" dirty="0" err="1"/>
              <a:t>의결사항</a:t>
            </a:r>
            <a:r>
              <a:rPr lang="ko-KR" altLang="en-US" sz="2400" b="1" dirty="0"/>
              <a:t> 및 </a:t>
            </a:r>
            <a:r>
              <a:rPr lang="ko-KR" altLang="en-US" sz="2400" b="1" dirty="0" smtClean="0"/>
              <a:t>협의사항</a:t>
            </a:r>
            <a:endParaRPr lang="ko-KR" altLang="en-US" sz="2400" b="1" dirty="0"/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42770" y="438041"/>
            <a:ext cx="720000" cy="671541"/>
          </a:xfrm>
          <a:prstGeom prst="roundRect">
            <a:avLst>
              <a:gd name="adj" fmla="val 30411"/>
            </a:avLst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triangl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고딕 ExtraBold" pitchFamily="50" charset="-127"/>
                <a:ea typeface="나눔고딕 ExtraBold" pitchFamily="50" charset="-127"/>
              </a:rPr>
              <a:t>01</a:t>
            </a:r>
            <a:endParaRPr kumimoji="1" lang="ko-KR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52" y="2456892"/>
            <a:ext cx="8199845" cy="33483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2852" y="1700808"/>
            <a:ext cx="6103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[</a:t>
            </a:r>
            <a:r>
              <a:rPr lang="ko-KR" altLang="en-US" b="1" dirty="0" smtClean="0">
                <a:solidFill>
                  <a:srgbClr val="FF0000"/>
                </a:solidFill>
              </a:rPr>
              <a:t>산업안전보건법령상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심의</a:t>
            </a:r>
            <a:r>
              <a:rPr lang="ko-KR" altLang="en-US" dirty="0" err="1" smtClean="0"/>
              <a:t>ㆍ</a:t>
            </a:r>
            <a:r>
              <a:rPr lang="ko-KR" altLang="en-US" b="1" dirty="0" err="1" smtClean="0"/>
              <a:t>의결사항</a:t>
            </a:r>
            <a:r>
              <a:rPr lang="ko-KR" altLang="en-US" b="1" dirty="0" smtClean="0"/>
              <a:t> 및 협의사항</a:t>
            </a:r>
            <a:r>
              <a:rPr lang="en-US" altLang="ko-KR" dirty="0" smtClean="0"/>
              <a:t>]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98589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132856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0" cap="none" spc="0" normalizeH="0" baseline="0" noProof="0" dirty="0" smtClean="0">
                <a:ln w="18000">
                  <a:solidFill>
                    <a:prstClr val="white"/>
                  </a:solidFill>
                  <a:prstDash val="solid"/>
                  <a:miter lim="800000"/>
                </a:ln>
                <a:uLnTx/>
                <a:uFillTx/>
                <a:latin typeface="+mn-ea"/>
              </a:rPr>
              <a:t>전회 차 </a:t>
            </a:r>
            <a:r>
              <a:rPr kumimoji="0" lang="ko-KR" altLang="en-US" sz="5400" b="1" i="0" u="none" strike="noStrike" kern="0" cap="none" spc="0" normalizeH="0" baseline="0" noProof="0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uLnTx/>
                <a:uFillTx/>
                <a:latin typeface="+mn-ea"/>
              </a:rPr>
              <a:t>이행사항</a:t>
            </a:r>
            <a:endParaRPr kumimoji="0" lang="en-US" altLang="ko-KR" sz="5400" b="1" i="0" u="none" strike="noStrike" kern="0" cap="none" spc="0" normalizeH="0" baseline="0" noProof="0" dirty="0">
              <a:ln w="18000">
                <a:solidFill>
                  <a:prstClr val="white"/>
                </a:solidFill>
                <a:prstDash val="solid"/>
                <a:miter lim="800000"/>
              </a:ln>
              <a:uLnTx/>
              <a:uFillTx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85070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1016732"/>
            <a:ext cx="9144000" cy="584126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323528" y="1307961"/>
            <a:ext cx="8568952" cy="5469411"/>
          </a:xfrm>
          <a:prstGeom prst="roundRect">
            <a:avLst>
              <a:gd name="adj" fmla="val 625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0" y="584776"/>
            <a:ext cx="9144000" cy="63873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lvl="0">
              <a:defRPr lang="ko-KR" altLang="en-US"/>
            </a:pPr>
            <a:endParaRPr lang="ko-KR" altLang="en-US" sz="3200" b="1"/>
          </a:p>
        </p:txBody>
      </p:sp>
      <p:sp>
        <p:nvSpPr>
          <p:cNvPr id="15" name="직사각형 14"/>
          <p:cNvSpPr/>
          <p:nvPr/>
        </p:nvSpPr>
        <p:spPr>
          <a:xfrm>
            <a:off x="755148" y="715535"/>
            <a:ext cx="7946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b="1" dirty="0"/>
              <a:t>전</a:t>
            </a:r>
            <a:r>
              <a:rPr lang="ko-KR" altLang="en-US" sz="2800" b="1" dirty="0" smtClean="0"/>
              <a:t>회 차 노사협의체 </a:t>
            </a:r>
            <a:r>
              <a:rPr lang="ko-KR" altLang="en-US" sz="2800" b="1" dirty="0"/>
              <a:t>심의 의결 사항</a:t>
            </a:r>
          </a:p>
        </p:txBody>
      </p:sp>
      <p:sp>
        <p:nvSpPr>
          <p:cNvPr id="9" name="모서리가 둥근 직사각형 19">
            <a:extLst>
              <a:ext uri="{FF2B5EF4-FFF2-40B4-BE49-F238E27FC236}">
                <a16:creationId xmlns="" xmlns:a16="http://schemas.microsoft.com/office/drawing/2014/main" id="{2014CF7E-BE2C-4B02-9AF6-0FA663047091}"/>
              </a:ext>
            </a:extLst>
          </p:cNvPr>
          <p:cNvSpPr/>
          <p:nvPr/>
        </p:nvSpPr>
        <p:spPr bwMode="auto">
          <a:xfrm>
            <a:off x="71580" y="639948"/>
            <a:ext cx="611988" cy="554283"/>
          </a:xfrm>
          <a:prstGeom prst="roundRect">
            <a:avLst>
              <a:gd name="adj" fmla="val 30411"/>
            </a:avLst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triangl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02</a:t>
            </a:r>
            <a:endParaRPr kumimoji="1" lang="ko-KR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나눔고딕 ExtraBold" pitchFamily="50" charset="-127"/>
              <a:ea typeface="나눔고딕 ExtraBold" pitchFamily="50" charset="-127"/>
            </a:endParaRPr>
          </a:p>
        </p:txBody>
      </p:sp>
      <p:graphicFrame>
        <p:nvGraphicFramePr>
          <p:cNvPr id="13" name="표 2">
            <a:extLst>
              <a:ext uri="{FF2B5EF4-FFF2-40B4-BE49-F238E27FC236}">
                <a16:creationId xmlns="" xmlns:a16="http://schemas.microsoft.com/office/drawing/2014/main" id="{04274EC6-DA1A-4896-8635-48BC71BF9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679072"/>
              </p:ext>
            </p:extLst>
          </p:nvPr>
        </p:nvGraphicFramePr>
        <p:xfrm>
          <a:off x="611560" y="1349254"/>
          <a:ext cx="7979256" cy="1903978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84832">
                  <a:extLst>
                    <a:ext uri="{9D8B030D-6E8A-4147-A177-3AD203B41FA5}">
                      <a16:colId xmlns="" xmlns:a16="http://schemas.microsoft.com/office/drawing/2014/main" val="3846474349"/>
                    </a:ext>
                  </a:extLst>
                </a:gridCol>
                <a:gridCol w="2261160">
                  <a:extLst>
                    <a:ext uri="{9D8B030D-6E8A-4147-A177-3AD203B41FA5}">
                      <a16:colId xmlns="" xmlns:a16="http://schemas.microsoft.com/office/drawing/2014/main" val="1782384917"/>
                    </a:ext>
                  </a:extLst>
                </a:gridCol>
                <a:gridCol w="2933292">
                  <a:extLst>
                    <a:ext uri="{9D8B030D-6E8A-4147-A177-3AD203B41FA5}">
                      <a16:colId xmlns="" xmlns:a16="http://schemas.microsoft.com/office/drawing/2014/main" val="327424528"/>
                    </a:ext>
                  </a:extLst>
                </a:gridCol>
                <a:gridCol w="1326965">
                  <a:extLst>
                    <a:ext uri="{9D8B030D-6E8A-4147-A177-3AD203B41FA5}">
                      <a16:colId xmlns="" xmlns:a16="http://schemas.microsoft.com/office/drawing/2014/main" val="1323634598"/>
                    </a:ext>
                  </a:extLst>
                </a:gridCol>
                <a:gridCol w="873007">
                  <a:extLst>
                    <a:ext uri="{9D8B030D-6E8A-4147-A177-3AD203B41FA5}">
                      <a16:colId xmlns="" xmlns:a16="http://schemas.microsoft.com/office/drawing/2014/main" val="2132172757"/>
                    </a:ext>
                  </a:extLst>
                </a:gridCol>
              </a:tblGrid>
              <a:tr h="32092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No.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안건 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내용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이행현황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smtClean="0"/>
                        <a:t>찬성</a:t>
                      </a:r>
                      <a:r>
                        <a:rPr lang="en-US" altLang="ko-KR" sz="1050" dirty="0" smtClean="0"/>
                        <a:t>/</a:t>
                      </a:r>
                      <a:r>
                        <a:rPr lang="ko-KR" altLang="en-US" sz="1050" dirty="0" smtClean="0"/>
                        <a:t>반대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41719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사업장의 산업재해 예방계획의 </a:t>
                      </a:r>
                      <a:endParaRPr lang="en-US" altLang="ko-KR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수립에 관한 사항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buNone/>
                      </a:pP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</a:rPr>
                        <a:t>                        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</a:rPr>
                        <a:t>현행동일</a:t>
                      </a:r>
                      <a:endParaRPr lang="en-US" altLang="ko-KR" sz="1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이행</a:t>
                      </a:r>
                      <a:endParaRPr lang="ko-KR" altLang="en-US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찬성</a:t>
                      </a:r>
                      <a:r>
                        <a:rPr lang="en-US" altLang="ko-KR" sz="1000" b="1" dirty="0" smtClean="0"/>
                        <a:t>:16</a:t>
                      </a:r>
                      <a:r>
                        <a:rPr lang="ko-KR" altLang="en-US" sz="1000" b="1" dirty="0" smtClean="0"/>
                        <a:t>명 반대</a:t>
                      </a:r>
                      <a:r>
                        <a:rPr lang="en-US" altLang="ko-KR" sz="1000" b="1" dirty="0" smtClean="0"/>
                        <a:t>: 0 </a:t>
                      </a:r>
                      <a:r>
                        <a:rPr lang="ko-KR" altLang="en-US" sz="1000" b="1" dirty="0" smtClean="0"/>
                        <a:t>명</a:t>
                      </a:r>
                      <a:endParaRPr lang="ko-KR" altLang="en-US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07036190"/>
                  </a:ext>
                </a:extLst>
              </a:tr>
              <a:tr h="93869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1" dirty="0" smtClean="0"/>
                        <a:t>안전보건관리규정의 작성 및 변경에 관한 사항</a:t>
                      </a:r>
                      <a:endParaRPr lang="ko-KR" altLang="en-US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buNone/>
                      </a:pPr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</a:rPr>
                        <a:t>1.</a:t>
                      </a:r>
                      <a:r>
                        <a:rPr lang="ko-KR" altLang="en-US" sz="1000" b="1" baseline="0" dirty="0" smtClean="0">
                          <a:solidFill>
                            <a:srgbClr val="FF0000"/>
                          </a:solidFill>
                        </a:rPr>
                        <a:t>안전보건관리규정 조직 변경에 관한 사항</a:t>
                      </a:r>
                      <a:endParaRPr lang="en-US" altLang="ko-KR" sz="1000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indent="0" algn="l" latinLnBrk="1">
                        <a:buNone/>
                      </a:pPr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ko-KR" altLang="en-US" sz="1000" b="1" baseline="0" dirty="0" smtClean="0">
                          <a:solidFill>
                            <a:srgbClr val="FF0000"/>
                          </a:solidFill>
                        </a:rPr>
                        <a:t>동원개발 사용자위원 현장소장 장종민 추가</a:t>
                      </a:r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</a:rPr>
                        <a:t>2.</a:t>
                      </a:r>
                      <a:r>
                        <a:rPr lang="ko-KR" altLang="en-US" sz="1000" b="1" baseline="0" dirty="0" smtClean="0">
                          <a:solidFill>
                            <a:srgbClr val="FF0000"/>
                          </a:solidFill>
                        </a:rPr>
                        <a:t>안전보건관리규정 조직 변경에 관한 사항</a:t>
                      </a:r>
                      <a:endParaRPr lang="en-US" altLang="ko-KR" sz="1000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ko-KR" altLang="en-US" sz="1000" b="1" baseline="0" dirty="0" smtClean="0">
                          <a:solidFill>
                            <a:srgbClr val="FF0000"/>
                          </a:solidFill>
                        </a:rPr>
                        <a:t>동원개발 관리감독자 김근호 과장 추가</a:t>
                      </a:r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</a:rPr>
                        <a:t>3. </a:t>
                      </a:r>
                      <a:r>
                        <a:rPr lang="ko-KR" altLang="en-US" sz="1000" b="1" baseline="0" dirty="0" smtClean="0">
                          <a:solidFill>
                            <a:srgbClr val="FF0000"/>
                          </a:solidFill>
                        </a:rPr>
                        <a:t>안전보건관리규정 조직 변경에 관한 사항</a:t>
                      </a:r>
                      <a:endParaRPr lang="en-US" altLang="ko-KR" sz="1000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</a:rPr>
                        <a:t>(23</a:t>
                      </a:r>
                      <a:r>
                        <a:rPr lang="ko-KR" altLang="en-US" sz="1000" b="1" baseline="0" dirty="0" smtClean="0">
                          <a:solidFill>
                            <a:srgbClr val="FF0000"/>
                          </a:solidFill>
                        </a:rPr>
                        <a:t>년 </a:t>
                      </a:r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</a:rPr>
                        <a:t>09</a:t>
                      </a:r>
                      <a:r>
                        <a:rPr lang="ko-KR" altLang="en-US" sz="1000" b="1" baseline="0" dirty="0" smtClean="0">
                          <a:solidFill>
                            <a:srgbClr val="FF0000"/>
                          </a:solidFill>
                        </a:rPr>
                        <a:t>월 개정된 교육시간 및 교육내용 추가</a:t>
                      </a:r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  <a:p>
                      <a:pPr marL="0" indent="0" algn="l" latinLnBrk="1">
                        <a:buNone/>
                      </a:pPr>
                      <a:endParaRPr lang="en-US" altLang="ko-KR" sz="1050" b="1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이행</a:t>
                      </a:r>
                      <a:endParaRPr lang="ko-KR" altLang="en-US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/>
                        <a:t>찬성</a:t>
                      </a:r>
                      <a:r>
                        <a:rPr lang="en-US" altLang="ko-KR" sz="1000" b="1" dirty="0" smtClean="0"/>
                        <a:t>:16</a:t>
                      </a:r>
                      <a:r>
                        <a:rPr lang="ko-KR" altLang="en-US" sz="1000" b="1" dirty="0" smtClean="0"/>
                        <a:t>명 반대</a:t>
                      </a:r>
                      <a:r>
                        <a:rPr lang="en-US" altLang="ko-KR" sz="1000" b="1" dirty="0" smtClean="0"/>
                        <a:t>: 0 </a:t>
                      </a:r>
                      <a:r>
                        <a:rPr lang="ko-KR" altLang="en-US" sz="1000" b="1" dirty="0" smtClean="0"/>
                        <a:t>명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118296"/>
              </p:ext>
            </p:extLst>
          </p:nvPr>
        </p:nvGraphicFramePr>
        <p:xfrm>
          <a:off x="611560" y="3253232"/>
          <a:ext cx="7979256" cy="3590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2268252"/>
                <a:gridCol w="2938696"/>
                <a:gridCol w="1332148"/>
                <a:gridCol w="864096"/>
              </a:tblGrid>
              <a:tr h="449635">
                <a:tc>
                  <a:txBody>
                    <a:bodyPr/>
                    <a:lstStyle/>
                    <a:p>
                      <a:pPr algn="ctr" latinLnBrk="1"/>
                      <a:endParaRPr lang="en-US" altLang="ko-KR" sz="1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근로자에 대한 안전보건교육에 </a:t>
                      </a:r>
                      <a:endParaRPr lang="en-US" altLang="ko-KR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관한 사항 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</a:rPr>
                        <a:t>1.</a:t>
                      </a:r>
                      <a:r>
                        <a:rPr lang="ko-KR" altLang="en-US" sz="1000" b="1" baseline="0" dirty="0" err="1" smtClean="0">
                          <a:solidFill>
                            <a:srgbClr val="FF0000"/>
                          </a:solidFill>
                        </a:rPr>
                        <a:t>혹한기</a:t>
                      </a:r>
                      <a:r>
                        <a:rPr lang="ko-KR" altLang="en-US" sz="1000" b="1" baseline="0" dirty="0" smtClean="0">
                          <a:solidFill>
                            <a:srgbClr val="FF0000"/>
                          </a:solidFill>
                        </a:rPr>
                        <a:t> 밀폐공간 작업 전 특별교육 필히 실시</a:t>
                      </a:r>
                      <a:endParaRPr lang="en-US" altLang="ko-KR" sz="1000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l" latinLnBrk="1"/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</a:rPr>
                        <a:t>2.</a:t>
                      </a:r>
                      <a:r>
                        <a:rPr lang="ko-KR" altLang="en-US" sz="1000" b="1" baseline="0" dirty="0" err="1" smtClean="0">
                          <a:solidFill>
                            <a:srgbClr val="FF0000"/>
                          </a:solidFill>
                        </a:rPr>
                        <a:t>혹한기</a:t>
                      </a:r>
                      <a:r>
                        <a:rPr lang="ko-KR" altLang="en-US" sz="10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000" b="1" baseline="0" dirty="0" err="1" smtClean="0">
                          <a:solidFill>
                            <a:srgbClr val="FF0000"/>
                          </a:solidFill>
                        </a:rPr>
                        <a:t>뇌심혈관질환예방</a:t>
                      </a:r>
                      <a:r>
                        <a:rPr lang="ko-KR" altLang="en-US" sz="1000" b="1" baseline="0" dirty="0" smtClean="0">
                          <a:solidFill>
                            <a:srgbClr val="FF0000"/>
                          </a:solidFill>
                        </a:rPr>
                        <a:t> 교육 실시</a:t>
                      </a:r>
                      <a:endParaRPr lang="en-US" altLang="ko-KR" sz="1000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l" latinLnBrk="1"/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</a:rPr>
                        <a:t>3.23</a:t>
                      </a:r>
                      <a:r>
                        <a:rPr lang="ko-KR" altLang="en-US" sz="1000" b="1" baseline="0" dirty="0" smtClean="0">
                          <a:solidFill>
                            <a:srgbClr val="FF0000"/>
                          </a:solidFill>
                        </a:rPr>
                        <a:t>년</a:t>
                      </a:r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ko-KR" altLang="en-US" sz="1000" b="1" baseline="0" dirty="0" smtClean="0">
                          <a:solidFill>
                            <a:srgbClr val="FF0000"/>
                          </a:solidFill>
                        </a:rPr>
                        <a:t>월 개정된 교육시간 및 교육내용 적용</a:t>
                      </a:r>
                      <a:endParaRPr lang="ko-KR" alt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이행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000" b="1" dirty="0" smtClean="0"/>
                        <a:t>16</a:t>
                      </a:r>
                      <a:r>
                        <a:rPr lang="ko-KR" altLang="en-US" sz="1000" b="1" dirty="0" smtClean="0"/>
                        <a:t>명 찬성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</a:rPr>
                        <a:t>찬성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</a:rPr>
                        <a:t>:16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</a:rPr>
                        <a:t>명</a:t>
                      </a:r>
                      <a:endParaRPr lang="en-US" altLang="ko-KR" sz="10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</a:rPr>
                        <a:t>반대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</a:rPr>
                        <a:t>: 0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</a:rPr>
                        <a:t>명</a:t>
                      </a:r>
                      <a:endParaRPr lang="ko-KR" altLang="en-US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/>
                        <a:t>명 찬성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4493">
                <a:tc>
                  <a:txBody>
                    <a:bodyPr/>
                    <a:lstStyle/>
                    <a:p>
                      <a:pPr algn="ctr" latinLnBrk="1"/>
                      <a:endParaRPr lang="en-US" altLang="ko-KR" sz="1000" dirty="0" smtClean="0"/>
                    </a:p>
                    <a:p>
                      <a:pPr algn="ctr" latinLnBrk="1"/>
                      <a:r>
                        <a:rPr lang="en-US" altLang="ko-KR" sz="1000" dirty="0" smtClean="0"/>
                        <a:t>4</a:t>
                      </a:r>
                      <a:endParaRPr lang="ko-KR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근로자의 건강진단 및 건강관리에 관한 사항 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buNone/>
                      </a:pPr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</a:rPr>
                        <a:t>1.23</a:t>
                      </a:r>
                      <a:r>
                        <a:rPr lang="ko-KR" altLang="en-US" sz="1000" b="1" baseline="0" dirty="0" smtClean="0">
                          <a:solidFill>
                            <a:srgbClr val="FF0000"/>
                          </a:solidFill>
                        </a:rPr>
                        <a:t>년 하반기 건강검진 결과에 따른 근로자</a:t>
                      </a:r>
                      <a:endParaRPr lang="en-US" altLang="ko-KR" sz="1000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indent="0" algn="l" latinLnBrk="1">
                        <a:buNone/>
                      </a:pPr>
                      <a:r>
                        <a:rPr lang="ko-KR" altLang="en-US" sz="1000" b="1" baseline="0" dirty="0" smtClean="0">
                          <a:solidFill>
                            <a:srgbClr val="FF0000"/>
                          </a:solidFill>
                        </a:rPr>
                        <a:t>사후관리 이행 철저</a:t>
                      </a:r>
                      <a:endParaRPr lang="en-US" altLang="ko-KR" sz="10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이행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</a:rPr>
                        <a:t>찬성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</a:rPr>
                        <a:t>:16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</a:rPr>
                        <a:t>명</a:t>
                      </a:r>
                      <a:endParaRPr lang="en-US" altLang="ko-KR" sz="10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</a:rPr>
                        <a:t>반대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</a:rPr>
                        <a:t>: 0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</a:rPr>
                        <a:t>명</a:t>
                      </a:r>
                      <a:endParaRPr lang="ko-KR" altLang="en-US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635">
                <a:tc>
                  <a:txBody>
                    <a:bodyPr/>
                    <a:lstStyle/>
                    <a:p>
                      <a:pPr algn="ctr" latinLnBrk="1"/>
                      <a:endParaRPr lang="en-US" altLang="ko-KR" sz="1000" dirty="0" smtClean="0"/>
                    </a:p>
                    <a:p>
                      <a:pPr algn="ctr" latinLnBrk="1"/>
                      <a:r>
                        <a:rPr lang="en-US" altLang="ko-KR" sz="1000" dirty="0" smtClean="0"/>
                        <a:t>5</a:t>
                      </a:r>
                      <a:endParaRPr lang="ko-KR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중대재해의 원인조사 및 재발방지대책 수립에 관한 사항 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</a:rPr>
                        <a:t>당 현장 중대재해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</a:rPr>
                        <a:t>-23.08.14)</a:t>
                      </a:r>
                      <a:r>
                        <a:rPr lang="ko-KR" altLang="en-US" sz="1000" b="1" baseline="0" dirty="0" smtClean="0">
                          <a:solidFill>
                            <a:srgbClr val="FF0000"/>
                          </a:solidFill>
                        </a:rPr>
                        <a:t>의 재발방지대책</a:t>
                      </a:r>
                      <a:endParaRPr lang="en-US" altLang="ko-KR" sz="1000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baseline="0" dirty="0" smtClean="0">
                          <a:solidFill>
                            <a:srgbClr val="FF0000"/>
                          </a:solidFill>
                        </a:rPr>
                        <a:t>지속 이행 및 신규</a:t>
                      </a:r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ko-KR" altLang="en-US" sz="1000" b="1" baseline="0" dirty="0" smtClean="0">
                          <a:solidFill>
                            <a:srgbClr val="FF0000"/>
                          </a:solidFill>
                        </a:rPr>
                        <a:t>정기교육 시 지속 전파</a:t>
                      </a:r>
                      <a:endParaRPr lang="en-US" altLang="ko-KR" sz="1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이행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</a:rPr>
                        <a:t>찬성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</a:rPr>
                        <a:t>:16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</a:rPr>
                        <a:t>명</a:t>
                      </a:r>
                      <a:endParaRPr lang="en-US" altLang="ko-KR" sz="10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</a:rPr>
                        <a:t>반대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</a:rPr>
                        <a:t>: 0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</a:rPr>
                        <a:t>명</a:t>
                      </a:r>
                      <a:endParaRPr lang="ko-KR" altLang="en-US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0911">
                <a:tc>
                  <a:txBody>
                    <a:bodyPr/>
                    <a:lstStyle/>
                    <a:p>
                      <a:pPr algn="ctr" latinLnBrk="1"/>
                      <a:endParaRPr lang="en-US" altLang="ko-KR" sz="1000" dirty="0" smtClean="0"/>
                    </a:p>
                    <a:p>
                      <a:pPr algn="ctr" latinLnBrk="1"/>
                      <a:r>
                        <a:rPr lang="en-US" altLang="ko-KR" sz="1000" dirty="0" smtClean="0"/>
                        <a:t>6</a:t>
                      </a:r>
                      <a:endParaRPr lang="ko-KR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/>
                        <a:t>산업재해에 관한 통계의 기록 및 유지에 관한 사항</a:t>
                      </a:r>
                      <a:endParaRPr lang="ko-KR" altLang="en-US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</a:rPr>
                        <a:t>당 현장 중대재해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</a:rPr>
                        <a:t>-23.08.14)</a:t>
                      </a:r>
                      <a:r>
                        <a:rPr lang="ko-KR" altLang="en-US" sz="1000" b="1" baseline="0" dirty="0" smtClean="0">
                          <a:solidFill>
                            <a:srgbClr val="FF0000"/>
                          </a:solidFill>
                        </a:rPr>
                        <a:t>의 재발방지대책</a:t>
                      </a:r>
                      <a:endParaRPr lang="en-US" altLang="ko-KR" sz="1000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baseline="0" dirty="0" smtClean="0">
                          <a:solidFill>
                            <a:srgbClr val="FF0000"/>
                          </a:solidFill>
                        </a:rPr>
                        <a:t>지속 이행 및 신규</a:t>
                      </a:r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ko-KR" altLang="en-US" sz="1000" b="1" baseline="0" dirty="0" smtClean="0">
                          <a:solidFill>
                            <a:srgbClr val="FF0000"/>
                          </a:solidFill>
                        </a:rPr>
                        <a:t>정기교육 시 지속 전파</a:t>
                      </a:r>
                      <a:endParaRPr lang="en-US" altLang="ko-KR" sz="1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이행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</a:rPr>
                        <a:t>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</a:rPr>
                        <a:t>찬성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</a:rPr>
                        <a:t>:16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</a:rPr>
                        <a:t>명</a:t>
                      </a:r>
                      <a:endParaRPr lang="en-US" altLang="ko-KR" sz="10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</a:rPr>
                        <a:t>반대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</a:rPr>
                        <a:t>: 0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</a:rPr>
                        <a:t>명</a:t>
                      </a:r>
                      <a:endParaRPr lang="ko-KR" altLang="en-US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7025">
                <a:tc>
                  <a:txBody>
                    <a:bodyPr/>
                    <a:lstStyle/>
                    <a:p>
                      <a:pPr algn="ctr" latinLnBrk="1"/>
                      <a:endParaRPr lang="en-US" altLang="ko-KR" sz="1000" dirty="0" smtClean="0"/>
                    </a:p>
                    <a:p>
                      <a:pPr algn="ctr" latinLnBrk="1"/>
                      <a:r>
                        <a:rPr lang="en-US" altLang="ko-KR" sz="1000" dirty="0" smtClean="0"/>
                        <a:t>7</a:t>
                      </a:r>
                      <a:endParaRPr lang="ko-KR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/>
                        <a:t>유해하거나 위험한 기계</a:t>
                      </a:r>
                      <a:r>
                        <a:rPr lang="en-US" altLang="ko-KR" sz="1000" b="1" dirty="0" smtClean="0"/>
                        <a:t>.</a:t>
                      </a:r>
                      <a:r>
                        <a:rPr lang="ko-KR" altLang="en-US" sz="1000" b="1" dirty="0" smtClean="0"/>
                        <a:t>기구 설비를 도입한 경우 안전 및 보건관련 조치에 관한 사항</a:t>
                      </a:r>
                      <a:endParaRPr lang="ko-KR" altLang="en-US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en-US" altLang="ko-KR" sz="1000" b="1" dirty="0" smtClean="0"/>
                    </a:p>
                    <a:p>
                      <a:pPr algn="l" latinLnBrk="1"/>
                      <a:r>
                        <a:rPr lang="en-US" altLang="ko-KR" sz="1000" b="1" dirty="0" smtClean="0"/>
                        <a:t>                         </a:t>
                      </a:r>
                      <a:r>
                        <a:rPr lang="en-US" altLang="ko-KR" sz="1000" b="1" baseline="0" dirty="0" smtClean="0"/>
                        <a:t> </a:t>
                      </a:r>
                      <a:r>
                        <a:rPr lang="ko-KR" altLang="en-US" sz="1000" b="1" dirty="0" smtClean="0"/>
                        <a:t>현행동일</a:t>
                      </a:r>
                      <a:endParaRPr lang="en-US" altLang="ko-KR" sz="10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이행</a:t>
                      </a:r>
                      <a:endParaRPr lang="en-US" altLang="ko-KR" sz="10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</a:rPr>
                        <a:t>찬성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</a:rPr>
                        <a:t>:16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</a:rPr>
                        <a:t>명</a:t>
                      </a:r>
                      <a:endParaRPr lang="en-US" altLang="ko-KR" sz="10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</a:rPr>
                        <a:t>반대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</a:rPr>
                        <a:t>: 0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</a:rPr>
                        <a:t>명</a:t>
                      </a:r>
                      <a:endParaRPr lang="ko-KR" altLang="en-US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8930">
                <a:tc>
                  <a:txBody>
                    <a:bodyPr/>
                    <a:lstStyle/>
                    <a:p>
                      <a:pPr algn="ctr" latinLnBrk="1"/>
                      <a:endParaRPr lang="en-US" altLang="ko-KR" sz="1000" dirty="0" smtClean="0"/>
                    </a:p>
                    <a:p>
                      <a:pPr algn="ctr" latinLnBrk="1"/>
                      <a:r>
                        <a:rPr lang="en-US" altLang="ko-KR" sz="1000" dirty="0" smtClean="0"/>
                        <a:t>8</a:t>
                      </a:r>
                      <a:endParaRPr lang="ko-KR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/>
                        <a:t>그 밖에 해당 사업장 근로자의 </a:t>
                      </a:r>
                      <a:endParaRPr lang="en-US" altLang="ko-KR" sz="1000" b="1" dirty="0" smtClean="0"/>
                    </a:p>
                    <a:p>
                      <a:pPr latinLnBrk="1"/>
                      <a:r>
                        <a:rPr lang="ko-KR" altLang="en-US" sz="1000" b="1" dirty="0" smtClean="0"/>
                        <a:t>안전과 보건을 유지</a:t>
                      </a:r>
                      <a:r>
                        <a:rPr lang="en-US" altLang="ko-KR" sz="1000" b="1" dirty="0" smtClean="0"/>
                        <a:t>, </a:t>
                      </a:r>
                      <a:r>
                        <a:rPr lang="ko-KR" altLang="en-US" sz="1000" b="1" dirty="0" smtClean="0"/>
                        <a:t>증진시키기 위하여 필요한 사항 </a:t>
                      </a:r>
                      <a:endParaRPr lang="ko-KR" altLang="en-US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buNone/>
                      </a:pPr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</a:rPr>
                        <a:t>1.</a:t>
                      </a:r>
                      <a:r>
                        <a:rPr lang="ko-KR" altLang="en-US" sz="1000" b="1" baseline="0" dirty="0" err="1" smtClean="0">
                          <a:solidFill>
                            <a:srgbClr val="FF0000"/>
                          </a:solidFill>
                        </a:rPr>
                        <a:t>혹한기</a:t>
                      </a:r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</a:rPr>
                        <a:t>(12</a:t>
                      </a:r>
                      <a:r>
                        <a:rPr lang="ko-KR" altLang="en-US" sz="1000" b="1" baseline="0" dirty="0" smtClean="0">
                          <a:solidFill>
                            <a:srgbClr val="FF0000"/>
                          </a:solidFill>
                        </a:rPr>
                        <a:t>월</a:t>
                      </a:r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</a:rPr>
                        <a:t>~2</a:t>
                      </a:r>
                      <a:r>
                        <a:rPr lang="ko-KR" altLang="en-US" sz="1000" b="1" baseline="0" dirty="0" smtClean="0">
                          <a:solidFill>
                            <a:srgbClr val="FF0000"/>
                          </a:solidFill>
                        </a:rPr>
                        <a:t>월</a:t>
                      </a:r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lang="ko-KR" altLang="en-US" sz="1000" b="1" baseline="0" dirty="0" smtClean="0">
                          <a:solidFill>
                            <a:srgbClr val="FF0000"/>
                          </a:solidFill>
                        </a:rPr>
                        <a:t>간 한시적 방한용품 산업안전보건관리비 구매의 건</a:t>
                      </a:r>
                      <a:endParaRPr lang="en-US" altLang="ko-KR" sz="1000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indent="0" algn="l" latinLnBrk="1">
                        <a:buNone/>
                      </a:pPr>
                      <a:endParaRPr lang="en-US" altLang="ko-KR" sz="1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000" b="1" dirty="0" smtClean="0"/>
                    </a:p>
                    <a:p>
                      <a:pPr algn="ctr" latinLnBrk="1"/>
                      <a:r>
                        <a:rPr lang="ko-KR" altLang="en-US" sz="1000" b="1" dirty="0" smtClean="0"/>
                        <a:t>이행</a:t>
                      </a:r>
                      <a:r>
                        <a:rPr lang="en-US" altLang="ko-KR" sz="1000" b="1" dirty="0" smtClean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</a:rPr>
                        <a:t>찬성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</a:rPr>
                        <a:t>:16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</a:rPr>
                        <a:t>명</a:t>
                      </a:r>
                      <a:endParaRPr lang="en-US" altLang="ko-KR" sz="10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</a:rPr>
                        <a:t>반대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</a:rPr>
                        <a:t>: 0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</a:rPr>
                        <a:t>명</a:t>
                      </a:r>
                      <a:endParaRPr lang="ko-KR" altLang="en-US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360910"/>
            <a:ext cx="7979256" cy="541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4312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1215138"/>
            <a:ext cx="9144000" cy="545901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318074" y="1448780"/>
            <a:ext cx="8568952" cy="5040560"/>
          </a:xfrm>
          <a:prstGeom prst="roundRect">
            <a:avLst>
              <a:gd name="adj" fmla="val 625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0" y="580178"/>
            <a:ext cx="9144000" cy="620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lvl="0">
              <a:defRPr lang="ko-KR" altLang="en-US"/>
            </a:pPr>
            <a:endParaRPr lang="ko-KR" altLang="en-US" sz="3200" b="1"/>
          </a:p>
        </p:txBody>
      </p:sp>
      <p:sp>
        <p:nvSpPr>
          <p:cNvPr id="15" name="직사각형 14"/>
          <p:cNvSpPr/>
          <p:nvPr/>
        </p:nvSpPr>
        <p:spPr>
          <a:xfrm>
            <a:off x="791152" y="718431"/>
            <a:ext cx="7946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b="1" dirty="0"/>
              <a:t>전</a:t>
            </a:r>
            <a:r>
              <a:rPr lang="ko-KR" altLang="en-US" sz="2800" b="1" dirty="0" smtClean="0"/>
              <a:t>회 차 협의사항 </a:t>
            </a:r>
            <a:endParaRPr lang="ko-KR" altLang="en-US" sz="2800" b="1" dirty="0"/>
          </a:p>
        </p:txBody>
      </p:sp>
      <p:sp>
        <p:nvSpPr>
          <p:cNvPr id="9" name="모서리가 둥근 직사각형 19">
            <a:extLst>
              <a:ext uri="{FF2B5EF4-FFF2-40B4-BE49-F238E27FC236}">
                <a16:creationId xmlns="" xmlns:a16="http://schemas.microsoft.com/office/drawing/2014/main" id="{2014CF7E-BE2C-4B02-9AF6-0FA663047091}"/>
              </a:ext>
            </a:extLst>
          </p:cNvPr>
          <p:cNvSpPr/>
          <p:nvPr/>
        </p:nvSpPr>
        <p:spPr bwMode="auto">
          <a:xfrm>
            <a:off x="71580" y="600045"/>
            <a:ext cx="647992" cy="580951"/>
          </a:xfrm>
          <a:prstGeom prst="roundRect">
            <a:avLst>
              <a:gd name="adj" fmla="val 30411"/>
            </a:avLst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triangl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나눔고딕 ExtraBold" pitchFamily="50" charset="-127"/>
                <a:ea typeface="나눔고딕 ExtraBold" pitchFamily="50" charset="-127"/>
              </a:rPr>
              <a:t>02</a:t>
            </a:r>
            <a:endParaRPr kumimoji="1" lang="ko-KR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나눔고딕 ExtraBold" pitchFamily="50" charset="-127"/>
              <a:ea typeface="나눔고딕 ExtraBold" pitchFamily="50" charset="-127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/>
          </p:nvPr>
        </p:nvGraphicFramePr>
        <p:xfrm>
          <a:off x="472994" y="1556794"/>
          <a:ext cx="8264566" cy="4860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2283"/>
                <a:gridCol w="4132283"/>
              </a:tblGrid>
              <a:tr h="58369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                         </a:t>
                      </a:r>
                      <a:endParaRPr lang="en-US" altLang="ko-KR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                            </a:t>
                      </a:r>
                      <a:r>
                        <a:rPr lang="ko-KR" altLang="en-US" sz="1400" dirty="0" smtClean="0">
                          <a:solidFill>
                            <a:schemeClr val="bg1"/>
                          </a:solidFill>
                        </a:rPr>
                        <a:t>내용</a:t>
                      </a:r>
                      <a:endParaRPr lang="ko-KR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                     </a:t>
                      </a:r>
                      <a:endParaRPr lang="en-US" altLang="ko-KR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                             </a:t>
                      </a:r>
                      <a:r>
                        <a:rPr lang="ko-KR" altLang="en-US" sz="1400" dirty="0" smtClean="0">
                          <a:solidFill>
                            <a:schemeClr val="bg1"/>
                          </a:solidFill>
                        </a:rPr>
                        <a:t>비고</a:t>
                      </a:r>
                      <a:endParaRPr lang="ko-KR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95514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</a:rPr>
                        <a:t>전체 안전조회 및 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</a:rPr>
                        <a:t>T.B.M </a:t>
                      </a:r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</a:rPr>
                        <a:t>시간 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</a:rPr>
                        <a:t>: 06:50</a:t>
                      </a:r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</a:rPr>
                        <a:t> ~</a:t>
                      </a:r>
                      <a:endParaRPr lang="en-US" altLang="ko-KR" sz="1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작업의 시간 </a:t>
                      </a:r>
                      <a:r>
                        <a:rPr lang="en-US" altLang="ko-KR" sz="1000" b="1" dirty="0" smtClean="0"/>
                        <a:t>: </a:t>
                      </a:r>
                      <a:r>
                        <a:rPr lang="ko-KR" altLang="en-US" sz="1000" b="1" dirty="0" smtClean="0"/>
                        <a:t>소음관련 작업 </a:t>
                      </a:r>
                      <a:r>
                        <a:rPr lang="en-US" altLang="ko-KR" sz="1000" b="1" dirty="0" smtClean="0"/>
                        <a:t>07:00</a:t>
                      </a:r>
                      <a:r>
                        <a:rPr lang="ko-KR" altLang="en-US" sz="1000" b="1" dirty="0" smtClean="0"/>
                        <a:t>부터 실시</a:t>
                      </a:r>
                      <a:endParaRPr lang="ko-KR" altLang="en-US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</a:rPr>
                        <a:t>전체 협력업체 참여 아침조회 실시</a:t>
                      </a:r>
                      <a:endParaRPr lang="en-US" altLang="ko-KR" sz="1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안전조회 실시 및 </a:t>
                      </a:r>
                      <a:r>
                        <a:rPr lang="en-US" altLang="ko-KR" sz="1000" b="1" dirty="0" smtClean="0"/>
                        <a:t>TBM</a:t>
                      </a:r>
                      <a:r>
                        <a:rPr lang="en-US" altLang="ko-KR" sz="1000" b="1" baseline="0" dirty="0" smtClean="0"/>
                        <a:t> </a:t>
                      </a:r>
                      <a:r>
                        <a:rPr lang="ko-KR" altLang="en-US" sz="1000" b="1" baseline="0" dirty="0" smtClean="0"/>
                        <a:t>실시 후 투입</a:t>
                      </a:r>
                      <a:endParaRPr lang="en-US" altLang="ko-KR" sz="1000" b="1" baseline="0" dirty="0" smtClean="0"/>
                    </a:p>
                    <a:p>
                      <a:pPr latinLnBrk="1"/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</a:rPr>
                        <a:t>신규채용자 교육이수 및 기초안전보건교육 </a:t>
                      </a:r>
                      <a:r>
                        <a:rPr lang="ko-KR" altLang="en-US" sz="1000" b="1" baseline="0" dirty="0" err="1" smtClean="0">
                          <a:solidFill>
                            <a:schemeClr val="tx1"/>
                          </a:solidFill>
                        </a:rPr>
                        <a:t>이수증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</a:rPr>
                        <a:t> 확인 </a:t>
                      </a:r>
                      <a:endParaRPr lang="en-US" altLang="ko-KR" sz="10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</a:rPr>
                        <a:t>배치 전 검진 및 특수검진 철저히 이행</a:t>
                      </a:r>
                      <a:endParaRPr lang="en-US" altLang="ko-KR" sz="10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en-US" altLang="ko-KR" sz="1000" b="1" baseline="0" dirty="0" smtClean="0"/>
                        <a:t>-</a:t>
                      </a:r>
                      <a:r>
                        <a:rPr lang="ko-KR" altLang="en-US" sz="1000" b="1" baseline="0" dirty="0" smtClean="0"/>
                        <a:t>특수형태 근로종사자 교육 철저</a:t>
                      </a:r>
                      <a:endParaRPr lang="ko-KR" altLang="en-US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81111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휴대전화 사용</a:t>
                      </a:r>
                      <a:endParaRPr lang="en-US" altLang="ko-KR" sz="1000" b="1" dirty="0" smtClean="0"/>
                    </a:p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밴드 및 단체 </a:t>
                      </a:r>
                      <a:r>
                        <a:rPr lang="ko-KR" altLang="en-US" sz="1000" b="1" dirty="0" err="1" smtClean="0"/>
                        <a:t>카톡방</a:t>
                      </a:r>
                      <a:r>
                        <a:rPr lang="ko-KR" altLang="en-US" sz="1000" b="1" dirty="0" smtClean="0"/>
                        <a:t> 사용 및 활성화 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ko-KR" altLang="en-US" sz="1000" b="1" dirty="0" err="1" smtClean="0">
                          <a:solidFill>
                            <a:srgbClr val="FF0000"/>
                          </a:solidFill>
                        </a:rPr>
                        <a:t>현장통</a:t>
                      </a:r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</a:rPr>
                        <a:t> 관리철저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비상연락망 가동 </a:t>
                      </a:r>
                    </a:p>
                    <a:p>
                      <a:pPr latinLnBrk="1"/>
                      <a:endParaRPr lang="ko-KR" altLang="en-US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주기적으로 연락방법을 가동하여</a:t>
                      </a:r>
                      <a:r>
                        <a:rPr lang="en-US" altLang="ko-KR" sz="1000" b="1" baseline="0" dirty="0" smtClean="0"/>
                        <a:t> </a:t>
                      </a:r>
                      <a:r>
                        <a:rPr lang="ko-KR" altLang="en-US" sz="1000" b="1" dirty="0" smtClean="0"/>
                        <a:t>작업장 간 연락이 용이하도록 할 것</a:t>
                      </a:r>
                      <a:endParaRPr lang="en-US" altLang="ko-KR" sz="1000" b="1" dirty="0" smtClean="0"/>
                    </a:p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교육장 및 현장사무실에 비상연락망 부착관리</a:t>
                      </a:r>
                      <a:endParaRPr lang="en-US" altLang="ko-KR" sz="1000" b="1" dirty="0" smtClean="0"/>
                    </a:p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밴드에 등재된 부적합 사항 즉시 조치 </a:t>
                      </a:r>
                      <a:r>
                        <a:rPr lang="en-US" altLang="ko-KR" sz="1000" b="1" dirty="0" smtClean="0"/>
                        <a:t>(</a:t>
                      </a:r>
                      <a:r>
                        <a:rPr lang="ko-KR" altLang="en-US" sz="1000" b="1" dirty="0" err="1" smtClean="0"/>
                        <a:t>현장통</a:t>
                      </a:r>
                      <a:r>
                        <a:rPr lang="ko-KR" altLang="en-US" sz="1000" b="1" dirty="0" smtClean="0"/>
                        <a:t> 실행력 강화</a:t>
                      </a:r>
                      <a:r>
                        <a:rPr lang="en-US" altLang="ko-KR" sz="1000" b="1" dirty="0" smtClean="0"/>
                        <a:t>)</a:t>
                      </a:r>
                      <a:endParaRPr lang="ko-KR" altLang="en-US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81111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호각 및 메가폰 등을 사용하여 비상 시 주변을 환기</a:t>
                      </a:r>
                      <a:r>
                        <a:rPr lang="en-US" altLang="ko-KR" sz="1000" b="1" dirty="0" smtClean="0"/>
                        <a:t>, </a:t>
                      </a:r>
                      <a:r>
                        <a:rPr lang="ko-KR" altLang="en-US" sz="1000" b="1" dirty="0" smtClean="0"/>
                        <a:t>지정장소로 이동</a:t>
                      </a:r>
                      <a:endParaRPr lang="en-US" altLang="ko-KR" sz="1000" b="1" dirty="0" smtClean="0"/>
                    </a:p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비상사태훈련 시나리오에 따른 대피 숙지</a:t>
                      </a:r>
                      <a:endParaRPr lang="ko-KR" altLang="en-US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필요 시 무전기 사용</a:t>
                      </a:r>
                      <a:endParaRPr lang="en-US" altLang="ko-KR" sz="1000" b="1" dirty="0" smtClean="0"/>
                    </a:p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신호수 직종에 호각 분출 및 관리철저</a:t>
                      </a:r>
                      <a:endParaRPr lang="en-US" altLang="ko-KR" sz="1000" b="1" dirty="0" smtClean="0"/>
                    </a:p>
                    <a:p>
                      <a:pPr marL="171450" indent="-171450" latinLnBrk="1">
                        <a:buFontTx/>
                        <a:buChar char="-"/>
                      </a:pPr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</a:rPr>
                        <a:t>2023. 11. 22. </a:t>
                      </a:r>
                      <a:r>
                        <a:rPr lang="ko-KR" altLang="en-US" sz="1000" b="1" baseline="0" dirty="0" smtClean="0">
                          <a:solidFill>
                            <a:srgbClr val="FF0000"/>
                          </a:solidFill>
                        </a:rPr>
                        <a:t>실시 기준 비상사태 발생 시 개별 업무분장 숙지 철저</a:t>
                      </a:r>
                      <a:r>
                        <a:rPr lang="ko-KR" altLang="en-US" sz="10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000" b="1" baseline="0" dirty="0" smtClean="0">
                          <a:solidFill>
                            <a:srgbClr val="FF0000"/>
                          </a:solidFill>
                        </a:rPr>
                        <a:t>및 비상사태 대응체계 및 연락망 현장 게시 완료</a:t>
                      </a:r>
                      <a:endParaRPr lang="en-US" altLang="ko-KR" sz="1000" b="1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65661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</a:rPr>
                        <a:t>상시 위험성평가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</a:rPr>
                        <a:t>월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</a:rPr>
                        <a:t>주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</a:rPr>
                        <a:t>일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lang="ko-KR" altLang="en-US" sz="1000" b="1" baseline="0" dirty="0" smtClean="0">
                          <a:solidFill>
                            <a:srgbClr val="FF0000"/>
                          </a:solidFill>
                        </a:rPr>
                        <a:t> 체계의 현장 정착으로 각 협력업체의 </a:t>
                      </a:r>
                      <a:endParaRPr lang="en-US" altLang="ko-KR" sz="1000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latinLnBrk="1"/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000" b="1" baseline="0" dirty="0" smtClean="0">
                          <a:solidFill>
                            <a:srgbClr val="FF0000"/>
                          </a:solidFill>
                        </a:rPr>
                        <a:t>관리감독자 및 현장소장의 위험요소에 대한 개선조치 이행 철저</a:t>
                      </a:r>
                      <a:endParaRPr lang="en-US" altLang="ko-KR" sz="1000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latinLnBrk="1"/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ko-KR" altLang="en-US" sz="1000" b="1" baseline="0" dirty="0" smtClean="0">
                          <a:solidFill>
                            <a:srgbClr val="FF0000"/>
                          </a:solidFill>
                        </a:rPr>
                        <a:t>위험성평가 개선조치 이행 </a:t>
                      </a:r>
                      <a:r>
                        <a:rPr lang="ko-KR" altLang="en-US" sz="1000" b="1" baseline="0" dirty="0" err="1" smtClean="0">
                          <a:solidFill>
                            <a:srgbClr val="FF0000"/>
                          </a:solidFill>
                        </a:rPr>
                        <a:t>점검표를</a:t>
                      </a:r>
                      <a:r>
                        <a:rPr lang="ko-KR" altLang="en-US" sz="1000" b="1" baseline="0" dirty="0" smtClean="0">
                          <a:solidFill>
                            <a:srgbClr val="FF0000"/>
                          </a:solidFill>
                        </a:rPr>
                        <a:t> 주 단위로 체크하여 실시 운영</a:t>
                      </a:r>
                      <a:endParaRPr lang="en-US" altLang="ko-KR" sz="1000" b="1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안전조회 시 위험등급에 관해 위험요소 및 안전대책 전파 철저</a:t>
                      </a:r>
                      <a:endParaRPr lang="en-US" altLang="ko-KR" sz="1000" b="1" dirty="0" smtClean="0"/>
                    </a:p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동종업종 사고사례 전파 및 내용 공유</a:t>
                      </a:r>
                      <a:r>
                        <a:rPr lang="ko-KR" altLang="en-US" sz="1000" b="1" baseline="0" dirty="0" smtClean="0"/>
                        <a:t> </a:t>
                      </a:r>
                      <a:r>
                        <a:rPr lang="ko-KR" altLang="en-US" sz="1000" b="1" dirty="0" smtClean="0"/>
                        <a:t>실시</a:t>
                      </a:r>
                      <a:endParaRPr lang="en-US" altLang="ko-KR" sz="1000" b="1" dirty="0" smtClean="0"/>
                    </a:p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</a:rPr>
                        <a:t>상시 위험성평가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</a:rPr>
                        <a:t>월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</a:rPr>
                        <a:t>주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</a:rPr>
                        <a:t>일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</a:rPr>
                        <a:t>) </a:t>
                      </a:r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</a:rPr>
                        <a:t>참여 및 개선조치 등록 이행 철저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ko-KR" altLang="en-US" sz="1000" b="1" dirty="0" err="1" smtClean="0">
                          <a:solidFill>
                            <a:srgbClr val="FF0000"/>
                          </a:solidFill>
                        </a:rPr>
                        <a:t>현장통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ko-KR" alt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04285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-2</a:t>
                      </a:r>
                      <a:r>
                        <a:rPr lang="ko-KR" altLang="en-US" sz="1000" b="1" dirty="0" smtClean="0"/>
                        <a:t>개월 </a:t>
                      </a:r>
                      <a:r>
                        <a:rPr lang="en-US" altLang="ko-KR" sz="1000" b="1" dirty="0" smtClean="0"/>
                        <a:t>1</a:t>
                      </a:r>
                      <a:r>
                        <a:rPr lang="ko-KR" altLang="en-US" sz="1000" b="1" dirty="0" smtClean="0"/>
                        <a:t>회 노사협의체 및 노사합동점검실시 회의결과 기록</a:t>
                      </a:r>
                      <a:r>
                        <a:rPr lang="en-US" altLang="ko-KR" sz="1000" b="1" dirty="0" smtClean="0"/>
                        <a:t>, </a:t>
                      </a:r>
                      <a:r>
                        <a:rPr lang="ko-KR" altLang="en-US" sz="1000" b="1" dirty="0" smtClean="0"/>
                        <a:t>보존 게시</a:t>
                      </a:r>
                      <a:endParaRPr lang="en-US" altLang="ko-KR" sz="1000" b="1" dirty="0" smtClean="0"/>
                    </a:p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사업주</a:t>
                      </a:r>
                      <a:r>
                        <a:rPr lang="en-US" altLang="ko-KR" sz="1000" b="1" dirty="0" smtClean="0"/>
                        <a:t>, </a:t>
                      </a:r>
                      <a:r>
                        <a:rPr lang="ko-KR" altLang="en-US" sz="1000" b="1" dirty="0" smtClean="0"/>
                        <a:t>도급인 간 무선연락을 실시하여 작업공정의 조정 및 회의 시 결정</a:t>
                      </a:r>
                      <a:endParaRPr lang="en-US" altLang="ko-KR" sz="1000" b="1" dirty="0" smtClean="0"/>
                    </a:p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동종업종 사고사례 내용전파 및 산업재해 예방 건</a:t>
                      </a:r>
                      <a:endParaRPr lang="en-US" altLang="ko-KR" sz="1000" b="1" dirty="0" smtClean="0"/>
                    </a:p>
                    <a:p>
                      <a:pPr latinLnBrk="1"/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ko-KR" altLang="en-US" sz="1000" b="1" dirty="0" err="1" smtClean="0">
                          <a:solidFill>
                            <a:srgbClr val="FF0000"/>
                          </a:solidFill>
                        </a:rPr>
                        <a:t>혹한기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</a:rPr>
                        <a:t>(12</a:t>
                      </a:r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</a:rPr>
                        <a:t>월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</a:rPr>
                        <a:t>~2</a:t>
                      </a:r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</a:rPr>
                        <a:t>월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</a:rPr>
                        <a:t>간 각 업체별 </a:t>
                      </a:r>
                      <a:r>
                        <a:rPr lang="ko-KR" altLang="en-US" sz="1000" b="1" dirty="0" err="1" smtClean="0">
                          <a:solidFill>
                            <a:srgbClr val="FF0000"/>
                          </a:solidFill>
                        </a:rPr>
                        <a:t>뇌심혈관질환</a:t>
                      </a:r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</a:rPr>
                        <a:t> 위험근로자 관리 철저</a:t>
                      </a:r>
                      <a:endParaRPr lang="ko-KR" alt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전 구성원 공유 및 숙지 </a:t>
                      </a:r>
                      <a:endParaRPr lang="en-US" altLang="ko-KR" sz="1000" b="1" dirty="0" smtClean="0"/>
                    </a:p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위험등급 </a:t>
                      </a:r>
                      <a:r>
                        <a:rPr lang="ko-KR" altLang="en-US" sz="1000" b="1" dirty="0" err="1" smtClean="0"/>
                        <a:t>차등관리하여</a:t>
                      </a:r>
                      <a:r>
                        <a:rPr lang="ko-KR" altLang="en-US" sz="1000" b="1" dirty="0" smtClean="0"/>
                        <a:t> </a:t>
                      </a:r>
                      <a:r>
                        <a:rPr lang="ko-KR" altLang="en-US" sz="1000" b="1" dirty="0" err="1" smtClean="0"/>
                        <a:t>고위험등급의</a:t>
                      </a:r>
                      <a:r>
                        <a:rPr lang="ko-KR" altLang="en-US" sz="1000" b="1" dirty="0" smtClean="0"/>
                        <a:t> 경우 즉시 개선조치 실시</a:t>
                      </a:r>
                      <a:endParaRPr lang="en-US" altLang="ko-KR" sz="1000" b="1" dirty="0" smtClean="0"/>
                    </a:p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작업변경 시 내용변경에 따른 교육 철저</a:t>
                      </a:r>
                      <a:endParaRPr lang="en-US" altLang="ko-KR" sz="1000" b="1" dirty="0" smtClean="0"/>
                    </a:p>
                    <a:p>
                      <a:pPr latinLnBrk="1"/>
                      <a:r>
                        <a:rPr lang="en-US" altLang="ko-KR" sz="1000" b="1" dirty="0" smtClean="0"/>
                        <a:t>-</a:t>
                      </a:r>
                      <a:r>
                        <a:rPr lang="ko-KR" altLang="en-US" sz="1000" b="1" dirty="0" smtClean="0"/>
                        <a:t>신규자 교육</a:t>
                      </a:r>
                      <a:r>
                        <a:rPr lang="ko-KR" altLang="en-US" sz="1000" b="1" baseline="0" dirty="0" smtClean="0"/>
                        <a:t> 및 정기교육 시 당 현장 사고사례 및 </a:t>
                      </a:r>
                      <a:r>
                        <a:rPr lang="ko-KR" altLang="en-US" sz="1000" b="1" baseline="0" dirty="0" err="1" smtClean="0"/>
                        <a:t>공종별</a:t>
                      </a:r>
                      <a:r>
                        <a:rPr lang="ko-KR" altLang="en-US" sz="1000" b="1" baseline="0" dirty="0" smtClean="0"/>
                        <a:t> 타사 사고</a:t>
                      </a:r>
                      <a:endParaRPr lang="en-US" altLang="ko-KR" sz="1000" b="1" baseline="0" dirty="0" smtClean="0"/>
                    </a:p>
                    <a:p>
                      <a:pPr latinLnBrk="1"/>
                      <a:r>
                        <a:rPr lang="en-US" altLang="ko-KR" sz="10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</a:rPr>
                        <a:t>사례를 전파하여 근로자 안전의식 제고 독려</a:t>
                      </a:r>
                      <a:endParaRPr lang="en-US" altLang="ko-KR" sz="10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ko-KR" altLang="en-US" sz="1000" b="1" baseline="0" dirty="0" smtClean="0">
                          <a:solidFill>
                            <a:srgbClr val="FF0000"/>
                          </a:solidFill>
                        </a:rPr>
                        <a:t>업체별 </a:t>
                      </a:r>
                      <a:r>
                        <a:rPr lang="ko-KR" altLang="en-US" sz="1000" b="1" baseline="0" dirty="0" err="1" smtClean="0">
                          <a:solidFill>
                            <a:srgbClr val="FF0000"/>
                          </a:solidFill>
                        </a:rPr>
                        <a:t>뇌심혈관질환</a:t>
                      </a:r>
                      <a:r>
                        <a:rPr lang="ko-KR" altLang="en-US" sz="10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000" b="1" baseline="0" dirty="0" err="1" smtClean="0">
                          <a:solidFill>
                            <a:srgbClr val="FF0000"/>
                          </a:solidFill>
                        </a:rPr>
                        <a:t>고위험근로자</a:t>
                      </a:r>
                      <a:r>
                        <a:rPr lang="ko-KR" altLang="en-US" sz="1000" b="1" baseline="0" dirty="0" smtClean="0">
                          <a:solidFill>
                            <a:srgbClr val="FF0000"/>
                          </a:solidFill>
                        </a:rPr>
                        <a:t> 목록화 및 건강상태 수시 확인</a:t>
                      </a:r>
                      <a:endParaRPr lang="ko-KR" alt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73" y="1555173"/>
            <a:ext cx="8255786" cy="486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3704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[2019-교육홍보-76]산업안전보건법 전부개정법률 개정안내(요약형)_교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25870</TotalTime>
  <Words>1752</Words>
  <Application>Microsoft Office PowerPoint</Application>
  <PresentationFormat>화면 슬라이드 쇼(4:3)</PresentationFormat>
  <Paragraphs>422</Paragraphs>
  <Slides>21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6" baseType="lpstr">
      <vt:lpstr>HY견고딕</vt:lpstr>
      <vt:lpstr>나눔고딕 ExtraBold</vt:lpstr>
      <vt:lpstr>맑은 고딕</vt:lpstr>
      <vt:lpstr>Arial</vt:lpstr>
      <vt:lpstr>[2019-교육홍보-76]산업안전보건법 전부개정법률 개정안내(요약형)_교안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dong</cp:lastModifiedBy>
  <cp:revision>2290</cp:revision>
  <cp:lastPrinted>2024-01-30T01:59:35Z</cp:lastPrinted>
  <dcterms:created xsi:type="dcterms:W3CDTF">2017-03-16T08:21:30Z</dcterms:created>
  <dcterms:modified xsi:type="dcterms:W3CDTF">2024-04-04T07:39:45Z</dcterms:modified>
</cp:coreProperties>
</file>