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58" r:id="rId3"/>
    <p:sldId id="286" r:id="rId4"/>
    <p:sldId id="259" r:id="rId5"/>
    <p:sldId id="274" r:id="rId6"/>
    <p:sldId id="313" r:id="rId7"/>
    <p:sldId id="314" r:id="rId8"/>
    <p:sldId id="287" r:id="rId9"/>
    <p:sldId id="260" r:id="rId10"/>
    <p:sldId id="278" r:id="rId11"/>
    <p:sldId id="261" r:id="rId12"/>
    <p:sldId id="280" r:id="rId13"/>
    <p:sldId id="281" r:id="rId14"/>
    <p:sldId id="282" r:id="rId15"/>
    <p:sldId id="283" r:id="rId16"/>
    <p:sldId id="263" r:id="rId17"/>
    <p:sldId id="284" r:id="rId18"/>
    <p:sldId id="321" r:id="rId19"/>
    <p:sldId id="288" r:id="rId20"/>
    <p:sldId id="316" r:id="rId21"/>
    <p:sldId id="317" r:id="rId22"/>
    <p:sldId id="265" r:id="rId23"/>
    <p:sldId id="315" r:id="rId24"/>
    <p:sldId id="320" r:id="rId25"/>
    <p:sldId id="319" r:id="rId26"/>
    <p:sldId id="292" r:id="rId27"/>
    <p:sldId id="294" r:id="rId28"/>
    <p:sldId id="295" r:id="rId29"/>
    <p:sldId id="264" r:id="rId30"/>
    <p:sldId id="268" r:id="rId31"/>
    <p:sldId id="269" r:id="rId32"/>
    <p:sldId id="296" r:id="rId33"/>
    <p:sldId id="297" r:id="rId34"/>
    <p:sldId id="298" r:id="rId35"/>
    <p:sldId id="299" r:id="rId36"/>
    <p:sldId id="303" r:id="rId37"/>
    <p:sldId id="309" r:id="rId38"/>
    <p:sldId id="304" r:id="rId39"/>
    <p:sldId id="307" r:id="rId40"/>
    <p:sldId id="305" r:id="rId41"/>
    <p:sldId id="270" r:id="rId42"/>
    <p:sldId id="271" r:id="rId43"/>
    <p:sldId id="308" r:id="rId44"/>
    <p:sldId id="301" r:id="rId45"/>
    <p:sldId id="310" r:id="rId46"/>
    <p:sldId id="311" r:id="rId47"/>
    <p:sldId id="275" r:id="rId48"/>
    <p:sldId id="300" r:id="rId49"/>
    <p:sldId id="312" r:id="rId50"/>
    <p:sldId id="277" r:id="rId51"/>
    <p:sldId id="257" r:id="rId52"/>
  </p:sldIdLst>
  <p:sldSz cx="12192000" cy="6858000"/>
  <p:notesSz cx="7104063" cy="102346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5252"/>
    <a:srgbClr val="FFC2B3"/>
    <a:srgbClr val="F5D60C"/>
    <a:srgbClr val="F48462"/>
    <a:srgbClr val="FFDBDB"/>
    <a:srgbClr val="E8BDF9"/>
    <a:srgbClr val="B4DD7F"/>
    <a:srgbClr val="FEA614"/>
    <a:srgbClr val="F05A29"/>
    <a:srgbClr val="D0C9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090" autoAdjust="0"/>
  </p:normalViewPr>
  <p:slideViewPr>
    <p:cSldViewPr snapToGrid="0">
      <p:cViewPr varScale="1">
        <p:scale>
          <a:sx n="76" d="100"/>
          <a:sy n="76" d="100"/>
        </p:scale>
        <p:origin x="86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924" cy="513284"/>
          </a:xfrm>
          <a:prstGeom prst="rect">
            <a:avLst/>
          </a:prstGeom>
        </p:spPr>
        <p:txBody>
          <a:bodyPr vert="horz" lIns="94677" tIns="47338" rIns="94677" bIns="47338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3482" y="0"/>
            <a:ext cx="3078924" cy="513284"/>
          </a:xfrm>
          <a:prstGeom prst="rect">
            <a:avLst/>
          </a:prstGeom>
        </p:spPr>
        <p:txBody>
          <a:bodyPr vert="horz" lIns="94677" tIns="47338" rIns="94677" bIns="47338" rtlCol="0"/>
          <a:lstStyle>
            <a:lvl1pPr algn="r">
              <a:defRPr sz="1200"/>
            </a:lvl1pPr>
          </a:lstStyle>
          <a:p>
            <a:fld id="{23C2765E-AB84-497E-A895-7D61E4CBADC6}" type="datetimeFigureOut">
              <a:rPr lang="ko-KR" altLang="en-US" smtClean="0"/>
              <a:t>2022-10-06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77" tIns="47338" rIns="94677" bIns="47338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10905" y="4925235"/>
            <a:ext cx="5682255" cy="4029439"/>
          </a:xfrm>
          <a:prstGeom prst="rect">
            <a:avLst/>
          </a:prstGeom>
        </p:spPr>
        <p:txBody>
          <a:bodyPr vert="horz" lIns="94677" tIns="47338" rIns="94677" bIns="47338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721330"/>
            <a:ext cx="3078924" cy="513284"/>
          </a:xfrm>
          <a:prstGeom prst="rect">
            <a:avLst/>
          </a:prstGeom>
        </p:spPr>
        <p:txBody>
          <a:bodyPr vert="horz" lIns="94677" tIns="47338" rIns="94677" bIns="47338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3482" y="9721330"/>
            <a:ext cx="3078924" cy="513284"/>
          </a:xfrm>
          <a:prstGeom prst="rect">
            <a:avLst/>
          </a:prstGeom>
        </p:spPr>
        <p:txBody>
          <a:bodyPr vert="horz" lIns="94677" tIns="47338" rIns="94677" bIns="47338" rtlCol="0" anchor="b"/>
          <a:lstStyle>
            <a:lvl1pPr algn="r">
              <a:defRPr sz="1200"/>
            </a:lvl1pPr>
          </a:lstStyle>
          <a:p>
            <a:fld id="{CFDC392A-2C29-4285-BBD7-DDFD7E20CFE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0541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C392A-2C29-4285-BBD7-DDFD7E20CFEC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7791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C392A-2C29-4285-BBD7-DDFD7E20CFEC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3715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C392A-2C29-4285-BBD7-DDFD7E20CFEC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4959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C392A-2C29-4285-BBD7-DDFD7E20CFEC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2075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24A39CD-6A40-9CF6-78F1-8ABDDD10CA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86602757-776C-AC71-B1D8-570C7A8A31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118D58C-33C3-AC86-5E99-4120325D6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02CCA-6E15-4E57-9CCA-35CD618174C8}" type="datetimeFigureOut">
              <a:rPr lang="ko-KR" altLang="en-US" smtClean="0"/>
              <a:t>2022-10-06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9314963-67EC-6FD5-76EB-4AB8D653E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ADAA226-A877-2291-10CC-9E26BD8C2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5FB6E-7AED-457B-8762-2BB294E7A0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7564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954A843-E1D1-AB15-4D1D-FE2F1D53E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544A5D2-8DF7-7221-976A-567B3AD32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4DECF83-B4CC-1819-1A9C-9C580D5BF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02CCA-6E15-4E57-9CCA-35CD618174C8}" type="datetimeFigureOut">
              <a:rPr lang="ko-KR" altLang="en-US" smtClean="0"/>
              <a:t>2022-10-06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A0DC10F-EFE1-7B40-9786-E0CDEE3C3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34A0885-2713-F673-A0D4-AA12C17C0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5FB6E-7AED-457B-8762-2BB294E7A0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5796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E0FE5374-ED3F-081A-B12A-02E9ED4663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2518146-6191-768E-1C9F-AC6836F083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3BB667-8962-17DC-7BEE-83EE3BD90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02CCA-6E15-4E57-9CCA-35CD618174C8}" type="datetimeFigureOut">
              <a:rPr lang="ko-KR" altLang="en-US" smtClean="0"/>
              <a:t>2022-10-06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ED6900E-0530-B010-9818-936C02972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7653B07-FE3F-43C3-CE12-086EE518C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5FB6E-7AED-457B-8762-2BB294E7A0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8332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333E9DF-B6A9-B605-C8D0-86CD4B8B0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3DD6604-AD9D-F8B6-3BC8-0DD32E7CC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F00D905-A612-C065-B2AC-DB80E0E27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02CCA-6E15-4E57-9CCA-35CD618174C8}" type="datetimeFigureOut">
              <a:rPr lang="ko-KR" altLang="en-US" smtClean="0"/>
              <a:t>2022-10-06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E3B5D85-738F-9C2C-B3F2-CD2053259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6ED1ACA-4A28-BDAB-3C29-7A39E22F4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5FB6E-7AED-457B-8762-2BB294E7A0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4710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6A2302F-13EC-42B3-A457-BED5CFE66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90CF4CD-7F04-0C86-95CD-9E0316DAD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8FD70D8-0994-78D6-581B-7E532B9D2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02CCA-6E15-4E57-9CCA-35CD618174C8}" type="datetimeFigureOut">
              <a:rPr lang="ko-KR" altLang="en-US" smtClean="0"/>
              <a:t>2022-10-06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5FE1505-558B-A5E3-D1A7-185DC81E6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B29F77E-9826-15F1-3FA6-4D13FB8BE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5FB6E-7AED-457B-8762-2BB294E7A0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5576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7613D97-12B0-D588-9A26-A10616B5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3F147F8-347B-DFB6-8930-DB4D5554AF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92BB34D-C16A-67D7-D3F9-71581C1171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DB88C90-06D2-97B0-0E82-67929336B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02CCA-6E15-4E57-9CCA-35CD618174C8}" type="datetimeFigureOut">
              <a:rPr lang="ko-KR" altLang="en-US" smtClean="0"/>
              <a:t>2022-10-06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B0EF4E4-6BE9-7CB7-3B84-DDF63805F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078365-51FE-37CF-82A9-0CD950047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5FB6E-7AED-457B-8762-2BB294E7A0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5397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3E9BBAE-55CE-0B29-8FCF-2F203B848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9AD7D97-6C28-CAAE-FD2A-98FC33726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CE330EA-F5C6-634D-1DE6-7C2625BE20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40AF06B-019C-2FC6-5B20-3B60E40348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74CB7ED-F01C-E910-59B7-DFD1006EFE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AC55C9EE-D6CE-C8B8-2CDB-0F98EE087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02CCA-6E15-4E57-9CCA-35CD618174C8}" type="datetimeFigureOut">
              <a:rPr lang="ko-KR" altLang="en-US" smtClean="0"/>
              <a:t>2022-10-06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CC51C75-D3BD-732E-17DD-91D1DC10B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22610DC0-7876-0D85-20C8-BA3877233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5FB6E-7AED-457B-8762-2BB294E7A0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4252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310B32F-CBE3-1433-5687-B78FE967C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124C20DB-DDD5-673D-EC3B-0455ACBBA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02CCA-6E15-4E57-9CCA-35CD618174C8}" type="datetimeFigureOut">
              <a:rPr lang="ko-KR" altLang="en-US" smtClean="0"/>
              <a:t>2022-10-06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2241722-6CDC-35A4-1761-1ACC583D0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671F508A-08DE-4E9E-11B9-59D65B8CE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5FB6E-7AED-457B-8762-2BB294E7A0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4602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7914DFEA-131A-1CC2-F9C1-B630166A3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02CCA-6E15-4E57-9CCA-35CD618174C8}" type="datetimeFigureOut">
              <a:rPr lang="ko-KR" altLang="en-US" smtClean="0"/>
              <a:t>2022-10-06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76629134-6E16-14A6-AD9D-879BD0B0F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9587B82-18BA-82DF-74FB-C08F311F2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5FB6E-7AED-457B-8762-2BB294E7A0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1871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132000B-8E1B-C157-3EC2-C9A8FED46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2AB8B46-AA12-0A49-CF64-2547DADC2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231FA1E-712D-0FD3-8602-0ED710336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13E8835-7671-361F-B2A7-4E3757C74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02CCA-6E15-4E57-9CCA-35CD618174C8}" type="datetimeFigureOut">
              <a:rPr lang="ko-KR" altLang="en-US" smtClean="0"/>
              <a:t>2022-10-06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9A3E34A-C530-DB49-8330-23FF6AD97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24FCC81-901A-B89A-11DE-83D970128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5FB6E-7AED-457B-8762-2BB294E7A0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1430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7B30C1C-6EE8-4362-8C4F-34F214F03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5F70E2F3-BA74-2EA1-5803-4F8D4B46CD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7936335-4736-F96F-24C9-9499A5C932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F230BB9-8EEF-1B02-AFFC-561ADFB2D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02CCA-6E15-4E57-9CCA-35CD618174C8}" type="datetimeFigureOut">
              <a:rPr lang="ko-KR" altLang="en-US" smtClean="0"/>
              <a:t>2022-10-06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0D5119B-8835-602B-B38A-A17CAC31D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3782D6A-D1E3-30CF-BB83-5D87486BA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5FB6E-7AED-457B-8762-2BB294E7A0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7626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69214AA5-5723-4E3F-C12D-FFC511056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22ED7AA-7351-CEC2-8377-FC7D3983D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F17C78E-E163-56DB-0D2E-B40BA7936F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02CCA-6E15-4E57-9CCA-35CD618174C8}" type="datetimeFigureOut">
              <a:rPr lang="ko-KR" altLang="en-US" smtClean="0"/>
              <a:t>2022-10-06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1A356E6-4FF9-D335-5CD1-E98AB70873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8E44C49-956C-B332-5DD5-3C386D7351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5FB6E-7AED-457B-8762-2BB294E7A0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866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42.gif"/><Relationship Id="rId7" Type="http://schemas.openxmlformats.org/officeDocument/2006/relationships/image" Target="../media/image46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11" Type="http://schemas.openxmlformats.org/officeDocument/2006/relationships/image" Target="../media/image50.tmp"/><Relationship Id="rId5" Type="http://schemas.openxmlformats.org/officeDocument/2006/relationships/image" Target="../media/image44.gif"/><Relationship Id="rId10" Type="http://schemas.openxmlformats.org/officeDocument/2006/relationships/image" Target="../media/image49.gif"/><Relationship Id="rId4" Type="http://schemas.openxmlformats.org/officeDocument/2006/relationships/image" Target="../media/image43.gif"/><Relationship Id="rId9" Type="http://schemas.openxmlformats.org/officeDocument/2006/relationships/image" Target="../media/image48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microsoft.com/office/2007/relationships/hdphoto" Target="../media/hdphoto2.wdp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tmp"/><Relationship Id="rId13" Type="http://schemas.openxmlformats.org/officeDocument/2006/relationships/image" Target="../media/image72.tmp"/><Relationship Id="rId3" Type="http://schemas.openxmlformats.org/officeDocument/2006/relationships/image" Target="../media/image62.tmp"/><Relationship Id="rId7" Type="http://schemas.openxmlformats.org/officeDocument/2006/relationships/image" Target="../media/image66.tmp"/><Relationship Id="rId12" Type="http://schemas.openxmlformats.org/officeDocument/2006/relationships/image" Target="../media/image71.tmp"/><Relationship Id="rId2" Type="http://schemas.openxmlformats.org/officeDocument/2006/relationships/image" Target="../media/image61.tmp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tmp"/><Relationship Id="rId11" Type="http://schemas.openxmlformats.org/officeDocument/2006/relationships/image" Target="../media/image70.tmp"/><Relationship Id="rId5" Type="http://schemas.openxmlformats.org/officeDocument/2006/relationships/image" Target="../media/image64.tmp"/><Relationship Id="rId15" Type="http://schemas.openxmlformats.org/officeDocument/2006/relationships/image" Target="../media/image74.png"/><Relationship Id="rId10" Type="http://schemas.openxmlformats.org/officeDocument/2006/relationships/image" Target="../media/image69.tmp"/><Relationship Id="rId4" Type="http://schemas.openxmlformats.org/officeDocument/2006/relationships/image" Target="../media/image63.tmp"/><Relationship Id="rId9" Type="http://schemas.openxmlformats.org/officeDocument/2006/relationships/image" Target="../media/image68.tmp"/><Relationship Id="rId14" Type="http://schemas.openxmlformats.org/officeDocument/2006/relationships/image" Target="../media/image73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tmp"/><Relationship Id="rId4" Type="http://schemas.openxmlformats.org/officeDocument/2006/relationships/image" Target="../media/image76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mp"/><Relationship Id="rId2" Type="http://schemas.openxmlformats.org/officeDocument/2006/relationships/image" Target="../media/image78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tmp"/><Relationship Id="rId4" Type="http://schemas.openxmlformats.org/officeDocument/2006/relationships/image" Target="../media/image80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mp"/><Relationship Id="rId2" Type="http://schemas.openxmlformats.org/officeDocument/2006/relationships/image" Target="../media/image82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m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4.tmp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86.png"/><Relationship Id="rId4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tmp"/><Relationship Id="rId7" Type="http://schemas.openxmlformats.org/officeDocument/2006/relationships/image" Target="../media/image105.svg"/><Relationship Id="rId2" Type="http://schemas.openxmlformats.org/officeDocument/2006/relationships/image" Target="../media/image100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09.sv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mp"/><Relationship Id="rId2" Type="http://schemas.openxmlformats.org/officeDocument/2006/relationships/image" Target="../media/image110.tmp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mp"/><Relationship Id="rId2" Type="http://schemas.openxmlformats.org/officeDocument/2006/relationships/image" Target="../media/image112.tmp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tmp"/><Relationship Id="rId3" Type="http://schemas.openxmlformats.org/officeDocument/2006/relationships/image" Target="../media/image116.tmp"/><Relationship Id="rId7" Type="http://schemas.openxmlformats.org/officeDocument/2006/relationships/image" Target="../media/image120.png"/><Relationship Id="rId2" Type="http://schemas.openxmlformats.org/officeDocument/2006/relationships/image" Target="../media/image115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tmp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tmp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tmp"/><Relationship Id="rId2" Type="http://schemas.openxmlformats.org/officeDocument/2006/relationships/image" Target="../media/image123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tmp"/><Relationship Id="rId4" Type="http://schemas.openxmlformats.org/officeDocument/2006/relationships/image" Target="../media/image125.tm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tmp"/><Relationship Id="rId3" Type="http://schemas.openxmlformats.org/officeDocument/2006/relationships/image" Target="../media/image128.svg"/><Relationship Id="rId7" Type="http://schemas.openxmlformats.org/officeDocument/2006/relationships/image" Target="../media/image132.svg"/><Relationship Id="rId12" Type="http://schemas.openxmlformats.org/officeDocument/2006/relationships/image" Target="../media/image137.jp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11" Type="http://schemas.openxmlformats.org/officeDocument/2006/relationships/image" Target="../media/image136.svg"/><Relationship Id="rId5" Type="http://schemas.openxmlformats.org/officeDocument/2006/relationships/image" Target="../media/image130.svg"/><Relationship Id="rId15" Type="http://schemas.openxmlformats.org/officeDocument/2006/relationships/image" Target="../media/image140.jp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svg"/><Relationship Id="rId14" Type="http://schemas.openxmlformats.org/officeDocument/2006/relationships/image" Target="../media/image139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tmp"/><Relationship Id="rId2" Type="http://schemas.openxmlformats.org/officeDocument/2006/relationships/image" Target="../media/image141.tmp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tmp"/><Relationship Id="rId2" Type="http://schemas.openxmlformats.org/officeDocument/2006/relationships/image" Target="../media/image143.tmp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56.png"/><Relationship Id="rId3" Type="http://schemas.openxmlformats.org/officeDocument/2006/relationships/image" Target="../media/image146.svg"/><Relationship Id="rId7" Type="http://schemas.openxmlformats.org/officeDocument/2006/relationships/image" Target="../media/image150.svg"/><Relationship Id="rId12" Type="http://schemas.openxmlformats.org/officeDocument/2006/relationships/image" Target="../media/image155.tmp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11" Type="http://schemas.openxmlformats.org/officeDocument/2006/relationships/image" Target="../media/image154.svg"/><Relationship Id="rId5" Type="http://schemas.openxmlformats.org/officeDocument/2006/relationships/image" Target="../media/image148.svg"/><Relationship Id="rId15" Type="http://schemas.openxmlformats.org/officeDocument/2006/relationships/image" Target="../media/image158.tmp"/><Relationship Id="rId10" Type="http://schemas.openxmlformats.org/officeDocument/2006/relationships/image" Target="../media/image153.png"/><Relationship Id="rId4" Type="http://schemas.openxmlformats.org/officeDocument/2006/relationships/image" Target="../media/image147.png"/><Relationship Id="rId9" Type="http://schemas.openxmlformats.org/officeDocument/2006/relationships/image" Target="../media/image152.svg"/><Relationship Id="rId14" Type="http://schemas.openxmlformats.org/officeDocument/2006/relationships/image" Target="../media/image15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60.svg"/><Relationship Id="rId7" Type="http://schemas.openxmlformats.org/officeDocument/2006/relationships/image" Target="../media/image164.sv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png"/><Relationship Id="rId11" Type="http://schemas.openxmlformats.org/officeDocument/2006/relationships/image" Target="../media/image168.svg"/><Relationship Id="rId5" Type="http://schemas.openxmlformats.org/officeDocument/2006/relationships/image" Target="../media/image162.svg"/><Relationship Id="rId10" Type="http://schemas.openxmlformats.org/officeDocument/2006/relationships/image" Target="../media/image167.png"/><Relationship Id="rId4" Type="http://schemas.openxmlformats.org/officeDocument/2006/relationships/image" Target="../media/image161.png"/><Relationship Id="rId9" Type="http://schemas.openxmlformats.org/officeDocument/2006/relationships/image" Target="../media/image166.sv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0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자유형: 도형 10">
            <a:extLst>
              <a:ext uri="{FF2B5EF4-FFF2-40B4-BE49-F238E27FC236}">
                <a16:creationId xmlns:a16="http://schemas.microsoft.com/office/drawing/2014/main" id="{5EED5340-CF31-94A2-0835-411FABD8CBE5}"/>
              </a:ext>
            </a:extLst>
          </p:cNvPr>
          <p:cNvSpPr/>
          <p:nvPr/>
        </p:nvSpPr>
        <p:spPr>
          <a:xfrm flipV="1">
            <a:off x="0" y="0"/>
            <a:ext cx="12192000" cy="2491751"/>
          </a:xfrm>
          <a:custGeom>
            <a:avLst/>
            <a:gdLst>
              <a:gd name="connsiteX0" fmla="*/ 0 w 12192000"/>
              <a:gd name="connsiteY0" fmla="*/ 0 h 2491751"/>
              <a:gd name="connsiteX1" fmla="*/ 82 w 12192000"/>
              <a:gd name="connsiteY1" fmla="*/ 0 h 2491751"/>
              <a:gd name="connsiteX2" fmla="*/ 31473 w 12192000"/>
              <a:gd name="connsiteY2" fmla="*/ 251799 h 2491751"/>
              <a:gd name="connsiteX3" fmla="*/ 6096000 w 12192000"/>
              <a:gd name="connsiteY3" fmla="*/ 2468502 h 2491751"/>
              <a:gd name="connsiteX4" fmla="*/ 12160527 w 12192000"/>
              <a:gd name="connsiteY4" fmla="*/ 251799 h 2491751"/>
              <a:gd name="connsiteX5" fmla="*/ 12191918 w 12192000"/>
              <a:gd name="connsiteY5" fmla="*/ 0 h 2491751"/>
              <a:gd name="connsiteX6" fmla="*/ 12192000 w 12192000"/>
              <a:gd name="connsiteY6" fmla="*/ 0 h 2491751"/>
              <a:gd name="connsiteX7" fmla="*/ 12192000 w 12192000"/>
              <a:gd name="connsiteY7" fmla="*/ 2491751 h 2491751"/>
              <a:gd name="connsiteX8" fmla="*/ 0 w 12192000"/>
              <a:gd name="connsiteY8" fmla="*/ 2491751 h 2491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491751">
                <a:moveTo>
                  <a:pt x="0" y="0"/>
                </a:moveTo>
                <a:lnTo>
                  <a:pt x="82" y="0"/>
                </a:lnTo>
                <a:lnTo>
                  <a:pt x="31473" y="251799"/>
                </a:lnTo>
                <a:cubicBezTo>
                  <a:pt x="343649" y="1496888"/>
                  <a:pt x="2939693" y="2468502"/>
                  <a:pt x="6096000" y="2468502"/>
                </a:cubicBezTo>
                <a:cubicBezTo>
                  <a:pt x="9252308" y="2468502"/>
                  <a:pt x="11848351" y="1496888"/>
                  <a:pt x="12160527" y="251799"/>
                </a:cubicBezTo>
                <a:lnTo>
                  <a:pt x="12191918" y="0"/>
                </a:lnTo>
                <a:lnTo>
                  <a:pt x="12192000" y="0"/>
                </a:lnTo>
                <a:lnTo>
                  <a:pt x="12192000" y="2491751"/>
                </a:lnTo>
                <a:lnTo>
                  <a:pt x="0" y="249175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89FF7CF4-4A54-526D-3F97-5CFCD7D82250}"/>
              </a:ext>
            </a:extLst>
          </p:cNvPr>
          <p:cNvGrpSpPr/>
          <p:nvPr/>
        </p:nvGrpSpPr>
        <p:grpSpPr>
          <a:xfrm>
            <a:off x="2631172" y="612572"/>
            <a:ext cx="6858000" cy="4203189"/>
            <a:chOff x="2553878" y="424032"/>
            <a:chExt cx="6858000" cy="4203189"/>
          </a:xfrm>
        </p:grpSpPr>
        <p:pic>
          <p:nvPicPr>
            <p:cNvPr id="5" name="그림 4" descr="지도이(가) 표시된 사진&#10;&#10;자동 생성된 설명">
              <a:extLst>
                <a:ext uri="{FF2B5EF4-FFF2-40B4-BE49-F238E27FC236}">
                  <a16:creationId xmlns:a16="http://schemas.microsoft.com/office/drawing/2014/main" id="{37B3027F-B394-5FBB-13BA-6D4455B3BD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77" b="19622"/>
            <a:stretch/>
          </p:blipFill>
          <p:spPr>
            <a:xfrm>
              <a:off x="2553878" y="424032"/>
              <a:ext cx="6858000" cy="4135437"/>
            </a:xfrm>
            <a:prstGeom prst="rect">
              <a:avLst/>
            </a:prstGeom>
          </p:spPr>
        </p:pic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9594CBB8-E80E-03D3-9F50-C16CAA445CCC}"/>
                </a:ext>
              </a:extLst>
            </p:cNvPr>
            <p:cNvSpPr/>
            <p:nvPr/>
          </p:nvSpPr>
          <p:spPr>
            <a:xfrm>
              <a:off x="2992661" y="3703891"/>
              <a:ext cx="626325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5400" cap="none" spc="0" dirty="0">
                  <a:ln w="0"/>
                  <a:solidFill>
                    <a:srgbClr val="00206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㈜</a:t>
              </a:r>
              <a:r>
                <a:rPr lang="ko-KR" altLang="en-US" sz="5400" cap="none" spc="0">
                  <a:ln w="0"/>
                  <a:solidFill>
                    <a:srgbClr val="00206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한양  </a:t>
              </a:r>
              <a:r>
                <a:rPr lang="ko-KR" altLang="en-US" sz="540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현 장 명 입 력</a:t>
              </a:r>
              <a:endParaRPr lang="en-US" altLang="ko-KR" sz="540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</p:grpSp>
      <p:pic>
        <p:nvPicPr>
          <p:cNvPr id="19" name="그림 18">
            <a:extLst>
              <a:ext uri="{FF2B5EF4-FFF2-40B4-BE49-F238E27FC236}">
                <a16:creationId xmlns:a16="http://schemas.microsoft.com/office/drawing/2014/main" id="{6120D84F-F128-26D8-9594-60FC5F9D3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72" y="6358752"/>
            <a:ext cx="1025130" cy="356871"/>
          </a:xfrm>
          <a:prstGeom prst="rect">
            <a:avLst/>
          </a:prstGeom>
        </p:spPr>
      </p:pic>
      <p:pic>
        <p:nvPicPr>
          <p:cNvPr id="21" name="그림 20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4F3008A1-3F5E-D0D6-B655-2D4478E70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8" y="6284779"/>
            <a:ext cx="2090531" cy="430844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A2F66803-8E99-3BB1-2DE0-4884551D2090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4E706F1F-FC0C-6124-4B83-2173AEA97027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5775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7">
            <a:extLst>
              <a:ext uri="{FF2B5EF4-FFF2-40B4-BE49-F238E27FC236}">
                <a16:creationId xmlns:a16="http://schemas.microsoft.com/office/drawing/2014/main" id="{C6C4DA67-2A91-ADA2-6BB6-F5E630D9E5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670725"/>
              </p:ext>
            </p:extLst>
          </p:nvPr>
        </p:nvGraphicFramePr>
        <p:xfrm>
          <a:off x="372832" y="866462"/>
          <a:ext cx="11391820" cy="57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1820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위험하면 작업하지 않는다</a:t>
                      </a:r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, </a:t>
                      </a:r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작업중지권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5339032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</a:tbl>
          </a:graphicData>
        </a:graphic>
      </p:graphicFrame>
      <p:sp>
        <p:nvSpPr>
          <p:cNvPr id="52" name="사각형: 둥근 모서리 51">
            <a:extLst>
              <a:ext uri="{FF2B5EF4-FFF2-40B4-BE49-F238E27FC236}">
                <a16:creationId xmlns:a16="http://schemas.microsoft.com/office/drawing/2014/main" id="{D3FAE737-A620-409D-2255-768F0CBCDE9E}"/>
              </a:ext>
            </a:extLst>
          </p:cNvPr>
          <p:cNvSpPr/>
          <p:nvPr/>
        </p:nvSpPr>
        <p:spPr>
          <a:xfrm>
            <a:off x="1260130" y="4323828"/>
            <a:ext cx="9907571" cy="1886091"/>
          </a:xfrm>
          <a:prstGeom prst="roundRect">
            <a:avLst/>
          </a:prstGeom>
          <a:gradFill flip="none" rotWithShape="1">
            <a:gsLst>
              <a:gs pos="0">
                <a:srgbClr val="FF0000">
                  <a:alpha val="35000"/>
                </a:srgbClr>
              </a:gs>
              <a:gs pos="100000">
                <a:schemeClr val="accent4">
                  <a:alpha val="3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2294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2. 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근로자의 권리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B78E1B2-9FF4-FF85-384A-0C39AA93FA5B}"/>
              </a:ext>
            </a:extLst>
          </p:cNvPr>
          <p:cNvSpPr/>
          <p:nvPr/>
        </p:nvSpPr>
        <p:spPr>
          <a:xfrm>
            <a:off x="9819889" y="290122"/>
            <a:ext cx="194476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① 작업중지권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81F983B-E956-7D84-E4B4-18936B65AE2B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8E52A1B-69C4-04B2-289C-0BD1E4F21B2C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ACF66E03-77E1-D919-BFBD-75381B27A28A}"/>
              </a:ext>
            </a:extLst>
          </p:cNvPr>
          <p:cNvGrpSpPr/>
          <p:nvPr/>
        </p:nvGrpSpPr>
        <p:grpSpPr>
          <a:xfrm>
            <a:off x="1420162" y="1632939"/>
            <a:ext cx="2176083" cy="2576215"/>
            <a:chOff x="495526" y="2127758"/>
            <a:chExt cx="2176083" cy="2576215"/>
          </a:xfrm>
        </p:grpSpPr>
        <p:sp>
          <p:nvSpPr>
            <p:cNvPr id="32" name="평행 사변형 31">
              <a:extLst>
                <a:ext uri="{FF2B5EF4-FFF2-40B4-BE49-F238E27FC236}">
                  <a16:creationId xmlns:a16="http://schemas.microsoft.com/office/drawing/2014/main" id="{04A96264-C80F-0DFA-FFEB-74858EF1BD36}"/>
                </a:ext>
              </a:extLst>
            </p:cNvPr>
            <p:cNvSpPr/>
            <p:nvPr/>
          </p:nvSpPr>
          <p:spPr>
            <a:xfrm>
              <a:off x="495526" y="2424890"/>
              <a:ext cx="1522308" cy="308883"/>
            </a:xfrm>
            <a:prstGeom prst="parallelogram">
              <a:avLst/>
            </a:prstGeom>
            <a:solidFill>
              <a:srgbClr val="00B050">
                <a:alpha val="66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5B069C2A-AC22-2DFC-D7ED-3A9718687315}"/>
                </a:ext>
              </a:extLst>
            </p:cNvPr>
            <p:cNvSpPr/>
            <p:nvPr/>
          </p:nvSpPr>
          <p:spPr>
            <a:xfrm>
              <a:off x="1098425" y="2394665"/>
              <a:ext cx="814647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b="0" cap="none" spc="0" dirty="0">
                  <a:ln w="0"/>
                  <a:solidFill>
                    <a:schemeClr val="tx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근로자</a:t>
              </a:r>
              <a:endParaRPr lang="en-US" altLang="ko-KR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pic>
          <p:nvPicPr>
            <p:cNvPr id="35" name="그래픽 34" descr="남성 건설 노동자 단색으로 채워진">
              <a:extLst>
                <a:ext uri="{FF2B5EF4-FFF2-40B4-BE49-F238E27FC236}">
                  <a16:creationId xmlns:a16="http://schemas.microsoft.com/office/drawing/2014/main" id="{E3715704-C3BF-F068-B3A7-501F3618A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899570" y="3001964"/>
              <a:ext cx="991861" cy="991861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41B0D5F6-F8EB-FE65-E634-C00F4C7108CB}"/>
                </a:ext>
              </a:extLst>
            </p:cNvPr>
            <p:cNvSpPr/>
            <p:nvPr/>
          </p:nvSpPr>
          <p:spPr>
            <a:xfrm>
              <a:off x="887387" y="3963601"/>
              <a:ext cx="1723549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ko-KR" altLang="en-US" sz="1600" b="0" cap="none" spc="0" dirty="0">
                  <a:ln w="0"/>
                  <a:solidFill>
                    <a:schemeClr val="tx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위험인지 즉시대피</a:t>
              </a:r>
              <a:endParaRPr lang="en-US" altLang="ko-KR" sz="1600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r>
                <a:rPr lang="ko-KR" altLang="en-US" sz="160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작업 중지 신고</a:t>
              </a:r>
              <a:endParaRPr lang="en-US" altLang="ko-KR" sz="1600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5402C49E-D21E-14D3-B0F1-BB6FB90F2DB0}"/>
                </a:ext>
              </a:extLst>
            </p:cNvPr>
            <p:cNvSpPr/>
            <p:nvPr/>
          </p:nvSpPr>
          <p:spPr>
            <a:xfrm>
              <a:off x="785876" y="2127758"/>
              <a:ext cx="1885733" cy="2576215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9B647580-C09D-ED9D-1564-3E513905D97A}"/>
              </a:ext>
            </a:extLst>
          </p:cNvPr>
          <p:cNvGrpSpPr/>
          <p:nvPr/>
        </p:nvGrpSpPr>
        <p:grpSpPr>
          <a:xfrm>
            <a:off x="4952908" y="1632938"/>
            <a:ext cx="2176083" cy="2953782"/>
            <a:chOff x="495526" y="2127758"/>
            <a:chExt cx="2176083" cy="2953782"/>
          </a:xfrm>
        </p:grpSpPr>
        <p:sp>
          <p:nvSpPr>
            <p:cNvPr id="39" name="평행 사변형 38">
              <a:extLst>
                <a:ext uri="{FF2B5EF4-FFF2-40B4-BE49-F238E27FC236}">
                  <a16:creationId xmlns:a16="http://schemas.microsoft.com/office/drawing/2014/main" id="{191DC2D4-DE7F-57A4-8868-F7CDCE752154}"/>
                </a:ext>
              </a:extLst>
            </p:cNvPr>
            <p:cNvSpPr/>
            <p:nvPr/>
          </p:nvSpPr>
          <p:spPr>
            <a:xfrm>
              <a:off x="495526" y="2424890"/>
              <a:ext cx="1522308" cy="308883"/>
            </a:xfrm>
            <a:prstGeom prst="parallelogram">
              <a:avLst/>
            </a:prstGeom>
            <a:solidFill>
              <a:srgbClr val="FF0000">
                <a:alpha val="66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40" name="사각형: 둥근 모서리 39">
              <a:extLst>
                <a:ext uri="{FF2B5EF4-FFF2-40B4-BE49-F238E27FC236}">
                  <a16:creationId xmlns:a16="http://schemas.microsoft.com/office/drawing/2014/main" id="{85DA3FE2-4B31-491A-3924-A7F47EF853E7}"/>
                </a:ext>
              </a:extLst>
            </p:cNvPr>
            <p:cNvSpPr/>
            <p:nvPr/>
          </p:nvSpPr>
          <p:spPr>
            <a:xfrm>
              <a:off x="785876" y="2127758"/>
              <a:ext cx="1885733" cy="2953782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5965FEEB-DE10-956E-7460-969612898104}"/>
                </a:ext>
              </a:extLst>
            </p:cNvPr>
            <p:cNvSpPr/>
            <p:nvPr/>
          </p:nvSpPr>
          <p:spPr>
            <a:xfrm>
              <a:off x="1098425" y="2394665"/>
              <a:ext cx="814647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사업주</a:t>
              </a:r>
              <a:endParaRPr lang="en-US" altLang="ko-KR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pic>
          <p:nvPicPr>
            <p:cNvPr id="42" name="그래픽 41" descr="남성 사무직 근로자 단색으로 채워진">
              <a:extLst>
                <a:ext uri="{FF2B5EF4-FFF2-40B4-BE49-F238E27FC236}">
                  <a16:creationId xmlns:a16="http://schemas.microsoft.com/office/drawing/2014/main" id="{211AF7DF-E894-56F9-7F84-8A2B6E0AE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899570" y="3001964"/>
              <a:ext cx="991861" cy="991861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A176EC85-945B-7567-FE8A-3F426769AB62}"/>
                </a:ext>
              </a:extLst>
            </p:cNvPr>
            <p:cNvSpPr/>
            <p:nvPr/>
          </p:nvSpPr>
          <p:spPr>
            <a:xfrm>
              <a:off x="887387" y="3963601"/>
              <a:ext cx="1588897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ko-KR" altLang="en-US" sz="1600" b="0" cap="none" spc="0" dirty="0">
                  <a:ln w="0"/>
                  <a:solidFill>
                    <a:schemeClr val="tx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개선 및 시정조치</a:t>
              </a:r>
              <a:endParaRPr lang="en-US" altLang="ko-KR" sz="1600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r>
                <a:rPr lang="ko-KR" altLang="en-US" sz="160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위험요인 제거</a:t>
              </a:r>
              <a:endParaRPr lang="en-US" altLang="ko-KR" sz="1600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8E2A0666-894A-18C8-8DA2-7FB9396F58C4}"/>
              </a:ext>
            </a:extLst>
          </p:cNvPr>
          <p:cNvGrpSpPr/>
          <p:nvPr/>
        </p:nvGrpSpPr>
        <p:grpSpPr>
          <a:xfrm>
            <a:off x="8485653" y="1632938"/>
            <a:ext cx="2176084" cy="2953782"/>
            <a:chOff x="495525" y="2127758"/>
            <a:chExt cx="2176084" cy="2953782"/>
          </a:xfrm>
        </p:grpSpPr>
        <p:sp>
          <p:nvSpPr>
            <p:cNvPr id="46" name="평행 사변형 45">
              <a:extLst>
                <a:ext uri="{FF2B5EF4-FFF2-40B4-BE49-F238E27FC236}">
                  <a16:creationId xmlns:a16="http://schemas.microsoft.com/office/drawing/2014/main" id="{9D4B9A4C-B94D-8A2A-A7FF-BF91E7222B57}"/>
                </a:ext>
              </a:extLst>
            </p:cNvPr>
            <p:cNvSpPr/>
            <p:nvPr/>
          </p:nvSpPr>
          <p:spPr>
            <a:xfrm>
              <a:off x="495525" y="2424890"/>
              <a:ext cx="2044895" cy="308883"/>
            </a:xfrm>
            <a:prstGeom prst="parallelogram">
              <a:avLst/>
            </a:prstGeom>
            <a:solidFill>
              <a:schemeClr val="accent4">
                <a:alpha val="66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47" name="사각형: 둥근 모서리 46">
              <a:extLst>
                <a:ext uri="{FF2B5EF4-FFF2-40B4-BE49-F238E27FC236}">
                  <a16:creationId xmlns:a16="http://schemas.microsoft.com/office/drawing/2014/main" id="{CFBC5452-4B13-C24B-4208-AF138A35EF36}"/>
                </a:ext>
              </a:extLst>
            </p:cNvPr>
            <p:cNvSpPr/>
            <p:nvPr/>
          </p:nvSpPr>
          <p:spPr>
            <a:xfrm>
              <a:off x="785876" y="2127758"/>
              <a:ext cx="1885733" cy="2953782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BF073D3A-ED84-A7C9-7428-3BD3AE0626EB}"/>
                </a:ext>
              </a:extLst>
            </p:cNvPr>
            <p:cNvSpPr/>
            <p:nvPr/>
          </p:nvSpPr>
          <p:spPr>
            <a:xfrm>
              <a:off x="762676" y="2394665"/>
              <a:ext cx="1770036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ko-KR" altLang="en-US" b="0" cap="none" spc="0" dirty="0">
                  <a:ln w="0"/>
                  <a:solidFill>
                    <a:schemeClr val="tx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근로자 및 사업주</a:t>
              </a:r>
              <a:endParaRPr lang="en-US" altLang="ko-KR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pic>
          <p:nvPicPr>
            <p:cNvPr id="49" name="그래픽 48" descr="남자 집단 단색으로 채워진">
              <a:extLst>
                <a:ext uri="{FF2B5EF4-FFF2-40B4-BE49-F238E27FC236}">
                  <a16:creationId xmlns:a16="http://schemas.microsoft.com/office/drawing/2014/main" id="{EC5BBA68-F484-CF0C-A0AA-93BEFE494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899570" y="3001964"/>
              <a:ext cx="991861" cy="991861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ED746FE9-B6C5-575B-9632-ADA56F219E7F}"/>
                </a:ext>
              </a:extLst>
            </p:cNvPr>
            <p:cNvSpPr/>
            <p:nvPr/>
          </p:nvSpPr>
          <p:spPr>
            <a:xfrm>
              <a:off x="887387" y="3963601"/>
              <a:ext cx="1217000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ko-KR" altLang="en-US" sz="160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조치 확인 및</a:t>
              </a:r>
              <a:endParaRPr lang="en-US" altLang="ko-KR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r>
                <a:rPr lang="ko-KR" altLang="en-US" sz="1600" b="0" cap="none" spc="0" dirty="0">
                  <a:ln w="0"/>
                  <a:solidFill>
                    <a:schemeClr val="tx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작업 재개</a:t>
              </a:r>
              <a:endParaRPr lang="en-US" altLang="ko-KR" sz="1600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087DD473-CEA6-3098-5427-84DA136F0F3C}"/>
              </a:ext>
            </a:extLst>
          </p:cNvPr>
          <p:cNvSpPr txBox="1"/>
          <p:nvPr/>
        </p:nvSpPr>
        <p:spPr>
          <a:xfrm>
            <a:off x="1535196" y="4724929"/>
            <a:ext cx="9682818" cy="1213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solidFill>
                  <a:srgbClr val="0070C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위험요인 확인과 개선조치      </a:t>
            </a:r>
            <a:r>
              <a:rPr lang="en-US" altLang="ko-KR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- </a:t>
            </a: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작업 장소 내 인원 출입 통제 및 위험성 파악</a:t>
            </a:r>
            <a:endParaRPr lang="en-US" altLang="ko-KR" sz="16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                                                   </a:t>
            </a:r>
            <a:r>
              <a:rPr lang="en-US" altLang="ko-KR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- </a:t>
            </a: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위험요인 제거 조치</a:t>
            </a:r>
            <a:r>
              <a:rPr lang="en-US" altLang="ko-KR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 </a:t>
            </a: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작업환경 개선</a:t>
            </a:r>
            <a:r>
              <a:rPr lang="en-US" altLang="ko-KR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보호구 지급 등</a:t>
            </a:r>
            <a:r>
              <a:rPr lang="en-US" altLang="ko-KR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) </a:t>
            </a: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후 작업 재개</a:t>
            </a:r>
            <a:endParaRPr lang="en-US" altLang="ko-KR" sz="16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                                                   </a:t>
            </a:r>
            <a:r>
              <a:rPr lang="en-US" altLang="ko-KR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- </a:t>
            </a: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작업중지 요청 관리대장 작성 및 전체 근로자 전파</a:t>
            </a:r>
            <a:endParaRPr lang="en-US" altLang="ko-KR" sz="16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cxnSp>
        <p:nvCxnSpPr>
          <p:cNvPr id="55" name="직선 화살표 연결선 54">
            <a:extLst>
              <a:ext uri="{FF2B5EF4-FFF2-40B4-BE49-F238E27FC236}">
                <a16:creationId xmlns:a16="http://schemas.microsoft.com/office/drawing/2014/main" id="{F1988099-7C98-5CD5-9EC0-F61713F80911}"/>
              </a:ext>
            </a:extLst>
          </p:cNvPr>
          <p:cNvCxnSpPr>
            <a:cxnSpLocks/>
          </p:cNvCxnSpPr>
          <p:nvPr/>
        </p:nvCxnSpPr>
        <p:spPr>
          <a:xfrm>
            <a:off x="3596245" y="3003074"/>
            <a:ext cx="164701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화살표 연결선 55">
            <a:extLst>
              <a:ext uri="{FF2B5EF4-FFF2-40B4-BE49-F238E27FC236}">
                <a16:creationId xmlns:a16="http://schemas.microsoft.com/office/drawing/2014/main" id="{86DFD23D-233A-CB14-04B8-C9A0DD9E5941}"/>
              </a:ext>
            </a:extLst>
          </p:cNvPr>
          <p:cNvCxnSpPr/>
          <p:nvPr/>
        </p:nvCxnSpPr>
        <p:spPr>
          <a:xfrm>
            <a:off x="7128991" y="3003074"/>
            <a:ext cx="164701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048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2294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2. 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근로자의 권리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B78E1B2-9FF4-FF85-384A-0C39AA93FA5B}"/>
              </a:ext>
            </a:extLst>
          </p:cNvPr>
          <p:cNvSpPr/>
          <p:nvPr/>
        </p:nvSpPr>
        <p:spPr>
          <a:xfrm>
            <a:off x="9462419" y="290122"/>
            <a:ext cx="23022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② 근로자 건의함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aphicFrame>
        <p:nvGraphicFramePr>
          <p:cNvPr id="2" name="표 7">
            <a:extLst>
              <a:ext uri="{FF2B5EF4-FFF2-40B4-BE49-F238E27FC236}">
                <a16:creationId xmlns:a16="http://schemas.microsoft.com/office/drawing/2014/main" id="{52DAFC56-16E0-CCAC-C3BC-77FA4ED493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046252"/>
              </p:ext>
            </p:extLst>
          </p:nvPr>
        </p:nvGraphicFramePr>
        <p:xfrm>
          <a:off x="372832" y="866462"/>
          <a:ext cx="11391820" cy="57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1820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말하기 어려운 건의사항은 </a:t>
                      </a:r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근로자 건의함</a:t>
                      </a:r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(</a:t>
                      </a:r>
                      <a:r>
                        <a:rPr lang="ko-KR" altLang="en-US" sz="2000" dirty="0" err="1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위험치워줘</a:t>
                      </a:r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)</a:t>
                      </a:r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 </a:t>
                      </a:r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!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5339032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tx1"/>
                        </a:solidFill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</a:tbl>
          </a:graphicData>
        </a:graphic>
      </p:graphicFrame>
      <p:sp>
        <p:nvSpPr>
          <p:cNvPr id="3" name="직사각형 2">
            <a:extLst>
              <a:ext uri="{FF2B5EF4-FFF2-40B4-BE49-F238E27FC236}">
                <a16:creationId xmlns:a16="http://schemas.microsoft.com/office/drawing/2014/main" id="{6B11D104-BD5A-CB73-A627-EE9A5D4CA29D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AB6BD634-E0B1-D506-5E17-5BEB14CC5D02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EAE324E8-B987-6636-2DDE-EB5E186E73AA}"/>
              </a:ext>
            </a:extLst>
          </p:cNvPr>
          <p:cNvSpPr/>
          <p:nvPr/>
        </p:nvSpPr>
        <p:spPr>
          <a:xfrm>
            <a:off x="857468" y="5211488"/>
            <a:ext cx="3374239" cy="613543"/>
          </a:xfrm>
          <a:prstGeom prst="roundRect">
            <a:avLst>
              <a:gd name="adj" fmla="val 6376"/>
            </a:avLst>
          </a:prstGeom>
          <a:solidFill>
            <a:srgbClr val="525252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03AA2BCD-467A-98B3-FE76-5C2F19F58851}"/>
              </a:ext>
            </a:extLst>
          </p:cNvPr>
          <p:cNvSpPr/>
          <p:nvPr/>
        </p:nvSpPr>
        <p:spPr>
          <a:xfrm>
            <a:off x="1090066" y="5270597"/>
            <a:ext cx="2321469" cy="4261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※ </a:t>
            </a:r>
            <a:r>
              <a:rPr lang="ko-KR" altLang="en-US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위치 </a:t>
            </a:r>
            <a:r>
              <a:rPr lang="en-US" altLang="ko-KR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: </a:t>
            </a:r>
            <a:r>
              <a:rPr lang="ko-KR" altLang="en-US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안전교육장 입구</a:t>
            </a:r>
            <a:endParaRPr lang="en-US" altLang="ko-KR" sz="1600" dirty="0">
              <a:ln w="0"/>
              <a:solidFill>
                <a:schemeClr val="bg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D1DEB86A-02B5-3280-39F4-7A737F351CB8}"/>
              </a:ext>
            </a:extLst>
          </p:cNvPr>
          <p:cNvSpPr/>
          <p:nvPr/>
        </p:nvSpPr>
        <p:spPr>
          <a:xfrm>
            <a:off x="4522057" y="5211488"/>
            <a:ext cx="3374239" cy="613543"/>
          </a:xfrm>
          <a:prstGeom prst="roundRect">
            <a:avLst>
              <a:gd name="adj" fmla="val 6376"/>
            </a:avLst>
          </a:prstGeom>
          <a:solidFill>
            <a:srgbClr val="525252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24AA132C-3137-8695-2CB6-F68DB688DA0D}"/>
              </a:ext>
            </a:extLst>
          </p:cNvPr>
          <p:cNvSpPr/>
          <p:nvPr/>
        </p:nvSpPr>
        <p:spPr>
          <a:xfrm>
            <a:off x="4754655" y="5270597"/>
            <a:ext cx="3026791" cy="4261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※ </a:t>
            </a:r>
            <a:r>
              <a:rPr lang="ko-KR" altLang="en-US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위치 </a:t>
            </a:r>
            <a:r>
              <a:rPr lang="en-US" altLang="ko-KR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: </a:t>
            </a:r>
            <a:r>
              <a:rPr lang="ko-KR" altLang="en-US" sz="1600" dirty="0" err="1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현장통</a:t>
            </a:r>
            <a:r>
              <a:rPr lang="ko-KR" altLang="en-US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어플</a:t>
            </a:r>
            <a:r>
              <a:rPr lang="en-US" altLang="ko-KR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</a:t>
            </a:r>
            <a:r>
              <a:rPr lang="ko-KR" altLang="en-US" sz="1600" dirty="0" err="1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위험치워줘</a:t>
            </a:r>
            <a:r>
              <a:rPr lang="en-US" altLang="ko-KR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)</a:t>
            </a: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CCAF1065-5311-F41F-0D14-FF4414FB87EF}"/>
              </a:ext>
            </a:extLst>
          </p:cNvPr>
          <p:cNvSpPr/>
          <p:nvPr/>
        </p:nvSpPr>
        <p:spPr>
          <a:xfrm>
            <a:off x="8186646" y="2518232"/>
            <a:ext cx="3374239" cy="2693255"/>
          </a:xfrm>
          <a:prstGeom prst="roundRect">
            <a:avLst>
              <a:gd name="adj" fmla="val 4278"/>
            </a:avLst>
          </a:prstGeom>
          <a:noFill/>
          <a:ln w="28575"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338E6128-6326-3CB4-E550-940DF2EE029A}"/>
              </a:ext>
            </a:extLst>
          </p:cNvPr>
          <p:cNvSpPr/>
          <p:nvPr/>
        </p:nvSpPr>
        <p:spPr>
          <a:xfrm>
            <a:off x="8186646" y="5211488"/>
            <a:ext cx="3374239" cy="613543"/>
          </a:xfrm>
          <a:prstGeom prst="roundRect">
            <a:avLst>
              <a:gd name="adj" fmla="val 6376"/>
            </a:avLst>
          </a:prstGeom>
          <a:solidFill>
            <a:srgbClr val="525252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4C55EB23-7007-E9FB-8A40-BA28A3E7AD2F}"/>
              </a:ext>
            </a:extLst>
          </p:cNvPr>
          <p:cNvSpPr/>
          <p:nvPr/>
        </p:nvSpPr>
        <p:spPr>
          <a:xfrm>
            <a:off x="8419244" y="5270597"/>
            <a:ext cx="917239" cy="4261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※ </a:t>
            </a:r>
            <a:r>
              <a:rPr lang="ko-KR" altLang="en-US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위치 </a:t>
            </a:r>
            <a:r>
              <a:rPr lang="en-US" altLang="ko-KR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:</a:t>
            </a: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2B4239C2-F84D-542C-364E-40D0CC768FE7}"/>
              </a:ext>
            </a:extLst>
          </p:cNvPr>
          <p:cNvSpPr/>
          <p:nvPr/>
        </p:nvSpPr>
        <p:spPr>
          <a:xfrm>
            <a:off x="2761763" y="1434918"/>
            <a:ext cx="5822428" cy="8833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ko-KR" altLang="en-US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열쇠는 현장소장 혹은 안전팀장이 관리하며 비밀을 보장</a:t>
            </a:r>
            <a:endParaRPr lang="en-US" altLang="ko-KR" b="0" cap="none" spc="0" dirty="0">
              <a:ln w="0"/>
              <a:solidFill>
                <a:schemeClr val="tx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ko-KR" altLang="en-US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정기적</a:t>
            </a:r>
            <a:r>
              <a:rPr lang="en-US" altLang="ko-KR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(1</a:t>
            </a:r>
            <a:r>
              <a:rPr lang="ko-KR" altLang="en-US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개월</a:t>
            </a:r>
            <a:r>
              <a:rPr lang="en-US" altLang="ko-KR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)</a:t>
            </a:r>
            <a:r>
              <a:rPr lang="ko-KR" altLang="en-US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으로 조치결과 공개</a:t>
            </a:r>
            <a:endParaRPr lang="en-US" altLang="ko-KR" b="0" cap="none" spc="0" dirty="0">
              <a:ln w="0"/>
              <a:solidFill>
                <a:schemeClr val="tx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4" name="순서도: 수행의 시작/종료 23">
            <a:extLst>
              <a:ext uri="{FF2B5EF4-FFF2-40B4-BE49-F238E27FC236}">
                <a16:creationId xmlns:a16="http://schemas.microsoft.com/office/drawing/2014/main" id="{5785BEDC-DB61-A68F-703D-2F487F881B8B}"/>
              </a:ext>
            </a:extLst>
          </p:cNvPr>
          <p:cNvSpPr/>
          <p:nvPr/>
        </p:nvSpPr>
        <p:spPr>
          <a:xfrm>
            <a:off x="640315" y="1463493"/>
            <a:ext cx="2012860" cy="474650"/>
          </a:xfrm>
          <a:prstGeom prst="flowChartTerminator">
            <a:avLst/>
          </a:prstGeom>
          <a:solidFill>
            <a:srgbClr val="52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4DFEE0EA-9ACB-4873-9AEB-F893D506E1DC}"/>
              </a:ext>
            </a:extLst>
          </p:cNvPr>
          <p:cNvSpPr/>
          <p:nvPr/>
        </p:nvSpPr>
        <p:spPr>
          <a:xfrm>
            <a:off x="703217" y="1497025"/>
            <a:ext cx="188705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2000" b="0" cap="none" spc="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건의함 운영</a:t>
            </a:r>
            <a:r>
              <a:rPr lang="ko-KR" altLang="en-US" sz="20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계획</a:t>
            </a:r>
            <a:endParaRPr lang="en-US" altLang="ko-KR" sz="2000" b="0" cap="none" spc="0" dirty="0">
              <a:ln w="0"/>
              <a:solidFill>
                <a:schemeClr val="bg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26" name="그림 25" descr="텍스트, 표지판이(가) 표시된 사진&#10;&#10;자동 생성된 설명">
            <a:extLst>
              <a:ext uri="{FF2B5EF4-FFF2-40B4-BE49-F238E27FC236}">
                <a16:creationId xmlns:a16="http://schemas.microsoft.com/office/drawing/2014/main" id="{45AB708E-3196-57B8-1440-C73839A273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5" r="11717"/>
          <a:stretch/>
        </p:blipFill>
        <p:spPr>
          <a:xfrm>
            <a:off x="866561" y="2535174"/>
            <a:ext cx="3374239" cy="2676313"/>
          </a:xfrm>
          <a:prstGeom prst="rect">
            <a:avLst/>
          </a:prstGeom>
        </p:spPr>
      </p:pic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41FDE4BC-4BF9-D52B-92B2-D88C5D0B0CC7}"/>
              </a:ext>
            </a:extLst>
          </p:cNvPr>
          <p:cNvSpPr/>
          <p:nvPr/>
        </p:nvSpPr>
        <p:spPr>
          <a:xfrm>
            <a:off x="857468" y="2518232"/>
            <a:ext cx="3374239" cy="2693255"/>
          </a:xfrm>
          <a:prstGeom prst="roundRect">
            <a:avLst>
              <a:gd name="adj" fmla="val 4278"/>
            </a:avLst>
          </a:prstGeom>
          <a:noFill/>
          <a:ln w="28575"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60FE6B2-278F-6BC4-7E56-752B086837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3" b="28536"/>
          <a:stretch/>
        </p:blipFill>
        <p:spPr>
          <a:xfrm>
            <a:off x="4540028" y="2546797"/>
            <a:ext cx="3356268" cy="269325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172993E0-1167-F7AD-8C30-D28E40559C5B}"/>
              </a:ext>
            </a:extLst>
          </p:cNvPr>
          <p:cNvSpPr/>
          <p:nvPr/>
        </p:nvSpPr>
        <p:spPr>
          <a:xfrm>
            <a:off x="4522057" y="2518232"/>
            <a:ext cx="3374239" cy="2693255"/>
          </a:xfrm>
          <a:prstGeom prst="roundRect">
            <a:avLst>
              <a:gd name="adj" fmla="val 4278"/>
            </a:avLst>
          </a:prstGeom>
          <a:noFill/>
          <a:ln w="28575"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1034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2294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2. 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근로자의 권리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B78E1B2-9FF4-FF85-384A-0C39AA93FA5B}"/>
              </a:ext>
            </a:extLst>
          </p:cNvPr>
          <p:cNvSpPr/>
          <p:nvPr/>
        </p:nvSpPr>
        <p:spPr>
          <a:xfrm>
            <a:off x="7838577" y="290122"/>
            <a:ext cx="392607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③ 안전보건정보 전달</a:t>
            </a:r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게시판</a:t>
            </a:r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)</a:t>
            </a:r>
          </a:p>
        </p:txBody>
      </p:sp>
      <p:graphicFrame>
        <p:nvGraphicFramePr>
          <p:cNvPr id="2" name="표 7">
            <a:extLst>
              <a:ext uri="{FF2B5EF4-FFF2-40B4-BE49-F238E27FC236}">
                <a16:creationId xmlns:a16="http://schemas.microsoft.com/office/drawing/2014/main" id="{203601C2-27E2-4DD7-0119-D0B51BE1E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085651"/>
              </p:ext>
            </p:extLst>
          </p:nvPr>
        </p:nvGraphicFramePr>
        <p:xfrm>
          <a:off x="372832" y="866462"/>
          <a:ext cx="11391820" cy="57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1820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꼭 알아야할 안전보건정보</a:t>
                      </a:r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는 어디에</a:t>
                      </a:r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?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5339032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</a:tbl>
          </a:graphicData>
        </a:graphic>
      </p:graphicFrame>
      <p:sp>
        <p:nvSpPr>
          <p:cNvPr id="3" name="직사각형 2">
            <a:extLst>
              <a:ext uri="{FF2B5EF4-FFF2-40B4-BE49-F238E27FC236}">
                <a16:creationId xmlns:a16="http://schemas.microsoft.com/office/drawing/2014/main" id="{2A18E6B7-E77B-BB3D-160D-C5160F3AC6FB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7AF4D0FE-E58B-318D-7F64-A1487EDCA0E6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DEB4D7D5-0468-0AB0-219A-0D261F4B558B}"/>
              </a:ext>
            </a:extLst>
          </p:cNvPr>
          <p:cNvSpPr/>
          <p:nvPr/>
        </p:nvSpPr>
        <p:spPr>
          <a:xfrm>
            <a:off x="562863" y="1573748"/>
            <a:ext cx="7774099" cy="4295368"/>
          </a:xfrm>
          <a:prstGeom prst="roundRect">
            <a:avLst>
              <a:gd name="adj" fmla="val 1096"/>
            </a:avLst>
          </a:prstGeom>
          <a:solidFill>
            <a:schemeClr val="bg1"/>
          </a:solidFill>
          <a:ln w="19050"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6C0713C4-9D9B-072E-33E7-3ADF55D27BDF}"/>
              </a:ext>
            </a:extLst>
          </p:cNvPr>
          <p:cNvSpPr/>
          <p:nvPr/>
        </p:nvSpPr>
        <p:spPr>
          <a:xfrm>
            <a:off x="647704" y="5316188"/>
            <a:ext cx="7604416" cy="463522"/>
          </a:xfrm>
          <a:prstGeom prst="roundRect">
            <a:avLst>
              <a:gd name="adj" fmla="val 12795"/>
            </a:avLst>
          </a:prstGeom>
          <a:solidFill>
            <a:srgbClr val="525252"/>
          </a:solidFill>
          <a:ln w="19050"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1"/>
            <a:r>
              <a:rPr lang="ko-KR" altLang="en-US" sz="1800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○ 게시판 위치 </a:t>
            </a:r>
            <a:r>
              <a:rPr lang="en-US" altLang="ko-KR" sz="1800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:</a:t>
            </a:r>
            <a:endParaRPr lang="ko-KR" altLang="en-US" sz="1800" dirty="0">
              <a:solidFill>
                <a:schemeClr val="bg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8D6143-01E5-D6D8-930A-750390F05A0E}"/>
              </a:ext>
            </a:extLst>
          </p:cNvPr>
          <p:cNvSpPr txBox="1"/>
          <p:nvPr/>
        </p:nvSpPr>
        <p:spPr>
          <a:xfrm>
            <a:off x="849720" y="1799478"/>
            <a:ext cx="7220932" cy="2730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600" dirty="0">
                <a:solidFill>
                  <a:schemeClr val="accent2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산업안전보건법령 요지 </a:t>
            </a:r>
            <a:r>
              <a:rPr lang="en-US" altLang="ko-KR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: </a:t>
            </a: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산업안전보건법의 주요 내용 요약</a:t>
            </a:r>
            <a:endParaRPr lang="en-US" altLang="ko-KR" sz="16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600" dirty="0">
                <a:solidFill>
                  <a:schemeClr val="accent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안전보건관리규정</a:t>
            </a: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en-US" altLang="ko-KR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: </a:t>
            </a: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현장의 안전 보건 조직</a:t>
            </a:r>
            <a:r>
              <a:rPr lang="en-US" altLang="ko-KR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교육</a:t>
            </a:r>
            <a:r>
              <a:rPr lang="en-US" altLang="ko-KR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관리 대책 등을 규정한 문건 </a:t>
            </a:r>
            <a:endParaRPr lang="en-US" altLang="ko-KR" sz="16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600" dirty="0">
                <a:solidFill>
                  <a:srgbClr val="7030A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노사협의체</a:t>
            </a: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en-US" altLang="ko-KR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: </a:t>
            </a: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 대표와 사업주 대표가 협의를 통해 산업재해 예방을 </a:t>
            </a:r>
            <a:endParaRPr lang="en-US" altLang="ko-KR" sz="16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                          </a:t>
            </a: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위한 협의 회의로 격월 </a:t>
            </a:r>
            <a:r>
              <a:rPr lang="en-US" altLang="ko-KR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</a:t>
            </a: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회 시행 후 그 결과를 공지</a:t>
            </a:r>
            <a:endParaRPr lang="en-US" altLang="ko-KR" sz="16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marL="342900" indent="-342900">
              <a:lnSpc>
                <a:spcPct val="150000"/>
              </a:lnSpc>
              <a:buAutoNum type="arabicPeriod" startAt="4"/>
            </a:pPr>
            <a:r>
              <a:rPr lang="ko-KR" altLang="en-US" sz="1600" dirty="0">
                <a:solidFill>
                  <a:srgbClr val="0070C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작업환경측정</a:t>
            </a: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en-US" altLang="ko-KR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: </a:t>
            </a: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작업환경에서 발생할 수 있는 유해인자가 근로자에게 </a:t>
            </a:r>
            <a:endParaRPr lang="en-US" altLang="ko-KR" sz="16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                              </a:t>
            </a: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건강장해를 일으킬 수준인지 여부를 확인하는 검사</a:t>
            </a:r>
            <a:r>
              <a:rPr lang="en-US" altLang="ko-KR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   </a:t>
            </a: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                        </a:t>
            </a:r>
            <a:r>
              <a:rPr lang="en-US" altLang="ko-KR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6</a:t>
            </a: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개월 주기로  검사 결과를 공지</a:t>
            </a:r>
          </a:p>
        </p:txBody>
      </p:sp>
      <p:pic>
        <p:nvPicPr>
          <p:cNvPr id="23" name="그림 22" descr="테이블이(가) 표시된 사진&#10;&#10;자동 생성된 설명">
            <a:extLst>
              <a:ext uri="{FF2B5EF4-FFF2-40B4-BE49-F238E27FC236}">
                <a16:creationId xmlns:a16="http://schemas.microsoft.com/office/drawing/2014/main" id="{94E9C833-F0FD-1065-0FE0-A0A59DB01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427" y="1573748"/>
            <a:ext cx="3034153" cy="4295368"/>
          </a:xfrm>
          <a:prstGeom prst="rect">
            <a:avLst/>
          </a:prstGeom>
        </p:spPr>
      </p:pic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D5620F3B-BFDF-573C-70BB-28E0F7ADB88B}"/>
              </a:ext>
            </a:extLst>
          </p:cNvPr>
          <p:cNvSpPr/>
          <p:nvPr/>
        </p:nvSpPr>
        <p:spPr>
          <a:xfrm>
            <a:off x="8421803" y="1586414"/>
            <a:ext cx="3050618" cy="4295368"/>
          </a:xfrm>
          <a:prstGeom prst="roundRect">
            <a:avLst>
              <a:gd name="adj" fmla="val 1096"/>
            </a:avLst>
          </a:prstGeom>
          <a:noFill/>
          <a:ln w="19050"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81017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2294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2. 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근로자의 권리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B78E1B2-9FF4-FF85-384A-0C39AA93FA5B}"/>
              </a:ext>
            </a:extLst>
          </p:cNvPr>
          <p:cNvSpPr/>
          <p:nvPr/>
        </p:nvSpPr>
        <p:spPr>
          <a:xfrm>
            <a:off x="7888270" y="290122"/>
            <a:ext cx="387638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④ 물질안전보건자료</a:t>
            </a:r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(MSDS)</a:t>
            </a:r>
          </a:p>
        </p:txBody>
      </p:sp>
      <p:graphicFrame>
        <p:nvGraphicFramePr>
          <p:cNvPr id="2" name="표 7">
            <a:extLst>
              <a:ext uri="{FF2B5EF4-FFF2-40B4-BE49-F238E27FC236}">
                <a16:creationId xmlns:a16="http://schemas.microsoft.com/office/drawing/2014/main" id="{4AB2188C-D61B-AA71-88DA-1D2595F068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868920"/>
              </p:ext>
            </p:extLst>
          </p:nvPr>
        </p:nvGraphicFramePr>
        <p:xfrm>
          <a:off x="372832" y="866462"/>
          <a:ext cx="11391820" cy="57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1820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대표적인 직업병 사례 </a:t>
                      </a:r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– </a:t>
                      </a:r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원진 레이온 사건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5339032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</a:tbl>
          </a:graphicData>
        </a:graphic>
      </p:graphicFrame>
      <p:sp>
        <p:nvSpPr>
          <p:cNvPr id="3" name="직사각형 2">
            <a:extLst>
              <a:ext uri="{FF2B5EF4-FFF2-40B4-BE49-F238E27FC236}">
                <a16:creationId xmlns:a16="http://schemas.microsoft.com/office/drawing/2014/main" id="{61BAC379-5D7C-D328-62F8-BD52F9677A76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F181A78A-D45E-F138-772C-D4E8D10F40AE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3EBAA4FC-B257-0CDF-4386-D021D90C1222}"/>
              </a:ext>
            </a:extLst>
          </p:cNvPr>
          <p:cNvSpPr/>
          <p:nvPr/>
        </p:nvSpPr>
        <p:spPr>
          <a:xfrm>
            <a:off x="562863" y="1573748"/>
            <a:ext cx="7774099" cy="4295368"/>
          </a:xfrm>
          <a:prstGeom prst="roundRect">
            <a:avLst>
              <a:gd name="adj" fmla="val 1096"/>
            </a:avLst>
          </a:prstGeom>
          <a:solidFill>
            <a:schemeClr val="bg1"/>
          </a:solidFill>
          <a:ln w="19050"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07FBA5-C17F-6F05-15DA-D9FB8F6603D9}"/>
              </a:ext>
            </a:extLst>
          </p:cNvPr>
          <p:cNvSpPr txBox="1"/>
          <p:nvPr/>
        </p:nvSpPr>
        <p:spPr>
          <a:xfrm>
            <a:off x="849720" y="1799478"/>
            <a:ext cx="7220932" cy="1301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인견사를 생산하는 </a:t>
            </a:r>
            <a:r>
              <a:rPr lang="ko-KR" altLang="en-US" dirty="0" err="1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원진레이온</a:t>
            </a: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공장에서 신경독성 물질인 </a:t>
            </a:r>
            <a:r>
              <a:rPr lang="ko-KR" altLang="en-US" dirty="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이황화탄소  중독  </a:t>
            </a: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환자가 잇따라 발생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accent2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비중격이 </a:t>
            </a:r>
            <a:r>
              <a:rPr lang="ko-KR" altLang="en-US" dirty="0" err="1">
                <a:solidFill>
                  <a:schemeClr val="accent2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녹아내리거나</a:t>
            </a:r>
            <a:r>
              <a:rPr lang="ko-KR" altLang="en-US" dirty="0">
                <a:solidFill>
                  <a:schemeClr val="accent2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팔다리가 완전히 마비되는 중증마비 등 몇 년간 </a:t>
            </a:r>
            <a:r>
              <a:rPr lang="en-US" altLang="ko-KR" dirty="0">
                <a:solidFill>
                  <a:schemeClr val="accent2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1,000</a:t>
            </a:r>
            <a:r>
              <a:rPr lang="ko-KR" altLang="en-US" dirty="0">
                <a:solidFill>
                  <a:schemeClr val="accent2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명이 넘는 피해자</a:t>
            </a: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가 발생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82CCAB88-499F-1701-115B-F73DDA8C80DE}"/>
              </a:ext>
            </a:extLst>
          </p:cNvPr>
          <p:cNvSpPr/>
          <p:nvPr/>
        </p:nvSpPr>
        <p:spPr>
          <a:xfrm>
            <a:off x="8421803" y="1586414"/>
            <a:ext cx="3050618" cy="4295368"/>
          </a:xfrm>
          <a:prstGeom prst="roundRect">
            <a:avLst>
              <a:gd name="adj" fmla="val 1096"/>
            </a:avLst>
          </a:prstGeom>
          <a:noFill/>
          <a:ln w="19050"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B52127AE-29A5-D8D3-8AC9-EB41DA246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396" y="1646127"/>
            <a:ext cx="2945429" cy="154666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BB4DC0E0-9964-A09D-B58C-118DD3D0AD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" t="6817" r="19649" b="9984"/>
          <a:stretch/>
        </p:blipFill>
        <p:spPr>
          <a:xfrm>
            <a:off x="8474397" y="2936338"/>
            <a:ext cx="2945429" cy="293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84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2294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2. 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근로자의 권리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B78E1B2-9FF4-FF85-384A-0C39AA93FA5B}"/>
              </a:ext>
            </a:extLst>
          </p:cNvPr>
          <p:cNvSpPr/>
          <p:nvPr/>
        </p:nvSpPr>
        <p:spPr>
          <a:xfrm>
            <a:off x="7888270" y="290122"/>
            <a:ext cx="387638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④ 물질안전보건자료</a:t>
            </a:r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(MSDS)</a:t>
            </a:r>
          </a:p>
        </p:txBody>
      </p:sp>
      <p:graphicFrame>
        <p:nvGraphicFramePr>
          <p:cNvPr id="2" name="표 7">
            <a:extLst>
              <a:ext uri="{FF2B5EF4-FFF2-40B4-BE49-F238E27FC236}">
                <a16:creationId xmlns:a16="http://schemas.microsoft.com/office/drawing/2014/main" id="{4AB2188C-D61B-AA71-88DA-1D2595F068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602769"/>
              </p:ext>
            </p:extLst>
          </p:nvPr>
        </p:nvGraphicFramePr>
        <p:xfrm>
          <a:off x="372832" y="866462"/>
          <a:ext cx="11391820" cy="57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1820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대표적인 직업병 사례 </a:t>
                      </a:r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– </a:t>
                      </a:r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삼성 반도체 백혈병 사건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5339032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</a:tbl>
          </a:graphicData>
        </a:graphic>
      </p:graphicFrame>
      <p:sp>
        <p:nvSpPr>
          <p:cNvPr id="3" name="직사각형 2">
            <a:extLst>
              <a:ext uri="{FF2B5EF4-FFF2-40B4-BE49-F238E27FC236}">
                <a16:creationId xmlns:a16="http://schemas.microsoft.com/office/drawing/2014/main" id="{61BAC379-5D7C-D328-62F8-BD52F9677A76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F181A78A-D45E-F138-772C-D4E8D10F40AE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3EBAA4FC-B257-0CDF-4386-D021D90C1222}"/>
              </a:ext>
            </a:extLst>
          </p:cNvPr>
          <p:cNvSpPr/>
          <p:nvPr/>
        </p:nvSpPr>
        <p:spPr>
          <a:xfrm>
            <a:off x="562863" y="1573748"/>
            <a:ext cx="7774099" cy="4295368"/>
          </a:xfrm>
          <a:prstGeom prst="roundRect">
            <a:avLst>
              <a:gd name="adj" fmla="val 1096"/>
            </a:avLst>
          </a:prstGeom>
          <a:solidFill>
            <a:schemeClr val="bg1"/>
          </a:solidFill>
          <a:ln w="19050"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07FBA5-C17F-6F05-15DA-D9FB8F6603D9}"/>
              </a:ext>
            </a:extLst>
          </p:cNvPr>
          <p:cNvSpPr txBox="1"/>
          <p:nvPr/>
        </p:nvSpPr>
        <p:spPr>
          <a:xfrm>
            <a:off x="849720" y="1799478"/>
            <a:ext cx="7220932" cy="2548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화학물질로 인한 산업재해는 과거에만 일어난 것이 아니다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현대과학이 발전하면서 </a:t>
            </a:r>
            <a:r>
              <a:rPr lang="ko-KR" altLang="en-US" dirty="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활용되고 재탄생하는 화학물질은 늘어가</a:t>
            </a: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고 있으나  화학물질의 위험성이나 유해성을 분석하기 위해선 많은 비용과 시간이 소요 되어 격차가 발생</a:t>
            </a:r>
            <a:endParaRPr lang="en-US" altLang="ko-KR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dirty="0">
                <a:solidFill>
                  <a:schemeClr val="accent2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반도체 세척장 등에서 근무한 근로자 중 </a:t>
            </a:r>
            <a:r>
              <a:rPr lang="en-US" altLang="ko-KR" dirty="0">
                <a:solidFill>
                  <a:schemeClr val="accent2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7</a:t>
            </a:r>
            <a:r>
              <a:rPr lang="ko-KR" altLang="en-US" dirty="0">
                <a:solidFill>
                  <a:schemeClr val="accent2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년간 총 </a:t>
            </a:r>
            <a:r>
              <a:rPr lang="en-US" altLang="ko-KR" dirty="0">
                <a:solidFill>
                  <a:schemeClr val="accent2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7</a:t>
            </a:r>
            <a:r>
              <a:rPr lang="ko-KR" altLang="en-US" dirty="0">
                <a:solidFill>
                  <a:schemeClr val="accent2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명의 백혈병 환자가 발생</a:t>
            </a:r>
            <a:r>
              <a:rPr lang="en-US" altLang="ko-KR" dirty="0">
                <a:solidFill>
                  <a:schemeClr val="accent2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accent2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기타 희귀병에 걸린 근로자 </a:t>
            </a:r>
            <a:r>
              <a:rPr lang="en-US" altLang="ko-KR" dirty="0">
                <a:solidFill>
                  <a:schemeClr val="accent2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130</a:t>
            </a:r>
            <a:r>
              <a:rPr lang="ko-KR" altLang="en-US" dirty="0">
                <a:solidFill>
                  <a:schemeClr val="accent2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명</a:t>
            </a:r>
            <a:r>
              <a:rPr lang="en-US" altLang="ko-KR" dirty="0">
                <a:solidFill>
                  <a:schemeClr val="accent2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</a:t>
            </a:r>
            <a:r>
              <a:rPr lang="ko-KR" altLang="en-US" dirty="0">
                <a:solidFill>
                  <a:schemeClr val="accent2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사망자 </a:t>
            </a:r>
            <a:r>
              <a:rPr lang="en-US" altLang="ko-KR" dirty="0">
                <a:solidFill>
                  <a:schemeClr val="accent2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47</a:t>
            </a:r>
            <a:r>
              <a:rPr lang="ko-KR" altLang="en-US" dirty="0">
                <a:solidFill>
                  <a:schemeClr val="accent2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명</a:t>
            </a:r>
            <a:r>
              <a:rPr lang="en-US" altLang="ko-KR" dirty="0">
                <a:solidFill>
                  <a:schemeClr val="accent2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).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91CC55F-C979-7071-E404-55DBC857D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803" y="1586414"/>
            <a:ext cx="3050618" cy="2032632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3A94CF81-B2FF-70FA-C44A-EBBFFAF6A0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427" y="3446108"/>
            <a:ext cx="3042994" cy="2435674"/>
          </a:xfrm>
          <a:prstGeom prst="rect">
            <a:avLst/>
          </a:prstGeom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82CCAB88-499F-1701-115B-F73DDA8C80DE}"/>
              </a:ext>
            </a:extLst>
          </p:cNvPr>
          <p:cNvSpPr/>
          <p:nvPr/>
        </p:nvSpPr>
        <p:spPr>
          <a:xfrm>
            <a:off x="8421803" y="1586414"/>
            <a:ext cx="3050618" cy="4295368"/>
          </a:xfrm>
          <a:prstGeom prst="roundRect">
            <a:avLst>
              <a:gd name="adj" fmla="val 1096"/>
            </a:avLst>
          </a:prstGeom>
          <a:noFill/>
          <a:ln w="19050"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04861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2294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2. 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근로자의 권리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B78E1B2-9FF4-FF85-384A-0C39AA93FA5B}"/>
              </a:ext>
            </a:extLst>
          </p:cNvPr>
          <p:cNvSpPr/>
          <p:nvPr/>
        </p:nvSpPr>
        <p:spPr>
          <a:xfrm>
            <a:off x="7888270" y="290122"/>
            <a:ext cx="387638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④ 물질안전보건자료</a:t>
            </a:r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(MSDS)</a:t>
            </a:r>
          </a:p>
        </p:txBody>
      </p:sp>
      <p:graphicFrame>
        <p:nvGraphicFramePr>
          <p:cNvPr id="2" name="표 7">
            <a:extLst>
              <a:ext uri="{FF2B5EF4-FFF2-40B4-BE49-F238E27FC236}">
                <a16:creationId xmlns:a16="http://schemas.microsoft.com/office/drawing/2014/main" id="{4AB2188C-D61B-AA71-88DA-1D2595F068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494672"/>
              </p:ext>
            </p:extLst>
          </p:nvPr>
        </p:nvGraphicFramePr>
        <p:xfrm>
          <a:off x="372832" y="866462"/>
          <a:ext cx="11391820" cy="57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1820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대표적인 직업병 사례 </a:t>
                      </a:r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– </a:t>
                      </a:r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현대중공업 친환경페인트</a:t>
                      </a:r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??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5339032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</a:tbl>
          </a:graphicData>
        </a:graphic>
      </p:graphicFrame>
      <p:sp>
        <p:nvSpPr>
          <p:cNvPr id="3" name="직사각형 2">
            <a:extLst>
              <a:ext uri="{FF2B5EF4-FFF2-40B4-BE49-F238E27FC236}">
                <a16:creationId xmlns:a16="http://schemas.microsoft.com/office/drawing/2014/main" id="{61BAC379-5D7C-D328-62F8-BD52F9677A76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F181A78A-D45E-F138-772C-D4E8D10F40AE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3EBAA4FC-B257-0CDF-4386-D021D90C1222}"/>
              </a:ext>
            </a:extLst>
          </p:cNvPr>
          <p:cNvSpPr/>
          <p:nvPr/>
        </p:nvSpPr>
        <p:spPr>
          <a:xfrm>
            <a:off x="562863" y="1573748"/>
            <a:ext cx="10937838" cy="4295368"/>
          </a:xfrm>
          <a:prstGeom prst="roundRect">
            <a:avLst>
              <a:gd name="adj" fmla="val 1096"/>
            </a:avLst>
          </a:prstGeom>
          <a:solidFill>
            <a:schemeClr val="bg1"/>
          </a:solidFill>
          <a:ln w="19050"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07FBA5-C17F-6F05-15DA-D9FB8F6603D9}"/>
              </a:ext>
            </a:extLst>
          </p:cNvPr>
          <p:cNvSpPr txBox="1"/>
          <p:nvPr/>
        </p:nvSpPr>
        <p:spPr>
          <a:xfrm>
            <a:off x="849720" y="1799478"/>
            <a:ext cx="10311616" cy="212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ko-KR" dirty="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20</a:t>
            </a:r>
            <a:r>
              <a:rPr lang="ko-KR" altLang="en-US" dirty="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년 </a:t>
            </a:r>
            <a:r>
              <a:rPr lang="en-US" altLang="ko-KR" dirty="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11</a:t>
            </a:r>
            <a:r>
              <a:rPr lang="ko-KR" altLang="en-US" dirty="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월 </a:t>
            </a:r>
            <a:r>
              <a:rPr lang="ko-KR" altLang="en-US" dirty="0">
                <a:solidFill>
                  <a:schemeClr val="accent2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휘발성 유기화합물의 함량을 줄인 친환경페인트로 자재를 바꾸고 난 후부터 도장작업 근로자들에게서 집단 피부병이 발생</a:t>
            </a:r>
            <a:r>
              <a:rPr lang="en-US" altLang="ko-KR" dirty="0">
                <a:solidFill>
                  <a:schemeClr val="accent2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원인은 에폭시 수지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기존 도료에 사용된 것보다 분자량이 더욱 적어져 </a:t>
            </a:r>
            <a:r>
              <a:rPr lang="ko-KR" altLang="en-US" dirty="0" err="1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피부과민성이</a:t>
            </a: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높아졌을 것으로 추정</a:t>
            </a:r>
            <a:endParaRPr lang="en-US" altLang="ko-KR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에폭시 수지라는 원료는 유해성이 높지 않은 물질로 분류되어 있으며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아주 많은 곳에서 활용되지만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</a:t>
            </a: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                      </a:t>
            </a:r>
            <a:r>
              <a:rPr lang="ko-KR" altLang="en-US" dirty="0" err="1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피부과민성을</a:t>
            </a: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가진 원료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</p:txBody>
      </p:sp>
      <p:pic>
        <p:nvPicPr>
          <p:cNvPr id="14" name="그림 13" descr="사람이(가) 표시된 사진&#10;&#10;자동 생성된 설명">
            <a:extLst>
              <a:ext uri="{FF2B5EF4-FFF2-40B4-BE49-F238E27FC236}">
                <a16:creationId xmlns:a16="http://schemas.microsoft.com/office/drawing/2014/main" id="{911E7B17-24C6-58DB-9DF7-5F5EBDAF7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236" y="3837793"/>
            <a:ext cx="7602131" cy="187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96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2294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2. 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근로자의 권리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B78E1B2-9FF4-FF85-384A-0C39AA93FA5B}"/>
              </a:ext>
            </a:extLst>
          </p:cNvPr>
          <p:cNvSpPr/>
          <p:nvPr/>
        </p:nvSpPr>
        <p:spPr>
          <a:xfrm>
            <a:off x="7888270" y="290122"/>
            <a:ext cx="387638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④ 물질안전보건자료</a:t>
            </a:r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(MSDS)</a:t>
            </a:r>
          </a:p>
        </p:txBody>
      </p:sp>
      <p:graphicFrame>
        <p:nvGraphicFramePr>
          <p:cNvPr id="2" name="표 7">
            <a:extLst>
              <a:ext uri="{FF2B5EF4-FFF2-40B4-BE49-F238E27FC236}">
                <a16:creationId xmlns:a16="http://schemas.microsoft.com/office/drawing/2014/main" id="{4AB2188C-D61B-AA71-88DA-1D2595F068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548380"/>
              </p:ext>
            </p:extLst>
          </p:nvPr>
        </p:nvGraphicFramePr>
        <p:xfrm>
          <a:off x="372832" y="866462"/>
          <a:ext cx="11391820" cy="57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1820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내가 사용하는 </a:t>
                      </a:r>
                      <a:r>
                        <a:rPr lang="ko-KR" altLang="en-US" sz="2000" dirty="0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화학물질</a:t>
                      </a:r>
                      <a:r>
                        <a:rPr lang="en-US" altLang="ko-KR" sz="2000" dirty="0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, </a:t>
                      </a:r>
                      <a:r>
                        <a:rPr lang="ko-KR" altLang="en-US" sz="2000" dirty="0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내 몸에 어떤 영향</a:t>
                      </a:r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을 </a:t>
                      </a:r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?!!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5339032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</a:tbl>
          </a:graphicData>
        </a:graphic>
      </p:graphicFrame>
      <p:sp>
        <p:nvSpPr>
          <p:cNvPr id="3" name="직사각형 2">
            <a:extLst>
              <a:ext uri="{FF2B5EF4-FFF2-40B4-BE49-F238E27FC236}">
                <a16:creationId xmlns:a16="http://schemas.microsoft.com/office/drawing/2014/main" id="{61BAC379-5D7C-D328-62F8-BD52F9677A76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F181A78A-D45E-F138-772C-D4E8D10F40AE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3EBAA4FC-B257-0CDF-4386-D021D90C1222}"/>
              </a:ext>
            </a:extLst>
          </p:cNvPr>
          <p:cNvSpPr/>
          <p:nvPr/>
        </p:nvSpPr>
        <p:spPr>
          <a:xfrm>
            <a:off x="562863" y="1573748"/>
            <a:ext cx="7774099" cy="4295368"/>
          </a:xfrm>
          <a:prstGeom prst="roundRect">
            <a:avLst>
              <a:gd name="adj" fmla="val 1096"/>
            </a:avLst>
          </a:prstGeom>
          <a:solidFill>
            <a:schemeClr val="bg1"/>
          </a:solidFill>
          <a:ln w="19050"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C5B168A7-E6DE-4252-A749-3B5E7FF08072}"/>
              </a:ext>
            </a:extLst>
          </p:cNvPr>
          <p:cNvSpPr/>
          <p:nvPr/>
        </p:nvSpPr>
        <p:spPr>
          <a:xfrm>
            <a:off x="647704" y="5316188"/>
            <a:ext cx="7604416" cy="463522"/>
          </a:xfrm>
          <a:prstGeom prst="roundRect">
            <a:avLst>
              <a:gd name="adj" fmla="val 12795"/>
            </a:avLst>
          </a:prstGeom>
          <a:solidFill>
            <a:srgbClr val="525252"/>
          </a:solidFill>
          <a:ln w="19050"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1"/>
            <a:r>
              <a:rPr lang="ko-KR" altLang="en-US" sz="1800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○ 게시판 위치 </a:t>
            </a:r>
            <a:r>
              <a:rPr lang="en-US" altLang="ko-KR" sz="1800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:</a:t>
            </a:r>
            <a:endParaRPr lang="ko-KR" altLang="en-US" sz="1800" dirty="0">
              <a:solidFill>
                <a:schemeClr val="bg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07FBA5-C17F-6F05-15DA-D9FB8F6603D9}"/>
              </a:ext>
            </a:extLst>
          </p:cNvPr>
          <p:cNvSpPr txBox="1"/>
          <p:nvPr/>
        </p:nvSpPr>
        <p:spPr>
          <a:xfrm>
            <a:off x="849720" y="1799478"/>
            <a:ext cx="7220932" cy="2545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마트 등에서 쉽게 구입할 수 있는 제품이나 화장품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의약품 등을 제외한 </a:t>
            </a:r>
            <a:r>
              <a:rPr lang="ko-KR" altLang="en-US" dirty="0">
                <a:solidFill>
                  <a:schemeClr val="accent2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화학물질 함유 제품은 물질안전보건자료</a:t>
            </a:r>
            <a:r>
              <a:rPr lang="en-US" altLang="ko-KR" dirty="0">
                <a:solidFill>
                  <a:schemeClr val="accent2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(MSDS)</a:t>
            </a:r>
            <a:r>
              <a:rPr lang="ko-KR" altLang="en-US" dirty="0">
                <a:solidFill>
                  <a:schemeClr val="accent2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에서 그 유해성을</a:t>
            </a: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dirty="0">
                <a:solidFill>
                  <a:schemeClr val="accent2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확인</a:t>
            </a: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할 수 있다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유해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/</a:t>
            </a: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위험성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dirty="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독성에 관한 정보</a:t>
            </a:r>
            <a:r>
              <a:rPr lang="en-US" altLang="ko-KR" dirty="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dirty="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응급조치 요령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취급 및 저장방법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적합한 보호구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법적 규제사항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운송 시 유의사항 등이 수록되어 있다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en-US" altLang="ko-KR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3B2ED1EA-A2EC-4BBD-AA5A-DC0B8422B1AC}"/>
              </a:ext>
            </a:extLst>
          </p:cNvPr>
          <p:cNvGrpSpPr/>
          <p:nvPr/>
        </p:nvGrpSpPr>
        <p:grpSpPr>
          <a:xfrm>
            <a:off x="2407551" y="3949279"/>
            <a:ext cx="4105270" cy="1227357"/>
            <a:chOff x="1061716" y="4032507"/>
            <a:chExt cx="4105270" cy="1227357"/>
          </a:xfrm>
        </p:grpSpPr>
        <p:pic>
          <p:nvPicPr>
            <p:cNvPr id="13" name="그림 12" descr="텍스트, 표지판이(가) 표시된 사진&#10;&#10;자동 생성된 설명">
              <a:extLst>
                <a:ext uri="{FF2B5EF4-FFF2-40B4-BE49-F238E27FC236}">
                  <a16:creationId xmlns:a16="http://schemas.microsoft.com/office/drawing/2014/main" id="{AFB6CFE6-9CCB-9618-AEC8-346D6F408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3537" y="4539864"/>
              <a:ext cx="719280" cy="720000"/>
            </a:xfrm>
            <a:prstGeom prst="rect">
              <a:avLst/>
            </a:prstGeom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8A7AEB40-CB63-EEBF-AEEC-8468FFEE4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3754" y="4539864"/>
              <a:ext cx="719280" cy="720000"/>
            </a:xfrm>
            <a:prstGeom prst="rect">
              <a:avLst/>
            </a:prstGeom>
          </p:spPr>
        </p:pic>
        <p:pic>
          <p:nvPicPr>
            <p:cNvPr id="18" name="그림 17" descr="텍스트, 표지판이(가) 표시된 사진&#10;&#10;자동 생성된 설명">
              <a:extLst>
                <a:ext uri="{FF2B5EF4-FFF2-40B4-BE49-F238E27FC236}">
                  <a16:creationId xmlns:a16="http://schemas.microsoft.com/office/drawing/2014/main" id="{93AF877C-D57B-84F4-732B-5BADCE457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3972" y="4539864"/>
              <a:ext cx="719280" cy="720000"/>
            </a:xfrm>
            <a:prstGeom prst="rect">
              <a:avLst/>
            </a:prstGeom>
          </p:spPr>
        </p:pic>
        <p:pic>
          <p:nvPicPr>
            <p:cNvPr id="20" name="그림 19" descr="텍스트, 표지판, 실외이(가) 표시된 사진&#10;&#10;자동 생성된 설명">
              <a:extLst>
                <a:ext uri="{FF2B5EF4-FFF2-40B4-BE49-F238E27FC236}">
                  <a16:creationId xmlns:a16="http://schemas.microsoft.com/office/drawing/2014/main" id="{0592153E-CB5D-6B54-2A56-58EF3DF9D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3320" y="4539864"/>
              <a:ext cx="719280" cy="720000"/>
            </a:xfrm>
            <a:prstGeom prst="rect">
              <a:avLst/>
            </a:prstGeom>
          </p:spPr>
        </p:pic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05FFD5A8-A63B-5621-4111-828171483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706" y="4032507"/>
              <a:ext cx="719280" cy="720000"/>
            </a:xfrm>
            <a:prstGeom prst="rect">
              <a:avLst/>
            </a:prstGeom>
          </p:spPr>
        </p:pic>
        <p:pic>
          <p:nvPicPr>
            <p:cNvPr id="24" name="그림 23" descr="텍스트, 표지판이(가) 표시된 사진&#10;&#10;자동 생성된 설명">
              <a:extLst>
                <a:ext uri="{FF2B5EF4-FFF2-40B4-BE49-F238E27FC236}">
                  <a16:creationId xmlns:a16="http://schemas.microsoft.com/office/drawing/2014/main" id="{A7655788-5216-D48D-E125-EA8D7D3B8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1210" y="4032507"/>
              <a:ext cx="719280" cy="720000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C7AB43E7-7008-D94B-37D4-63DA79148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4712" y="4032507"/>
              <a:ext cx="719280" cy="720000"/>
            </a:xfrm>
            <a:prstGeom prst="rect">
              <a:avLst/>
            </a:prstGeom>
          </p:spPr>
        </p:pic>
        <p:pic>
          <p:nvPicPr>
            <p:cNvPr id="46" name="그림 45">
              <a:extLst>
                <a:ext uri="{FF2B5EF4-FFF2-40B4-BE49-F238E27FC236}">
                  <a16:creationId xmlns:a16="http://schemas.microsoft.com/office/drawing/2014/main" id="{1F8F8E36-146E-0071-47CF-1D59866BD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214" y="4032507"/>
              <a:ext cx="719280" cy="720000"/>
            </a:xfrm>
            <a:prstGeom prst="rect">
              <a:avLst/>
            </a:prstGeom>
          </p:spPr>
        </p:pic>
        <p:pic>
          <p:nvPicPr>
            <p:cNvPr id="48" name="그림 47">
              <a:extLst>
                <a:ext uri="{FF2B5EF4-FFF2-40B4-BE49-F238E27FC236}">
                  <a16:creationId xmlns:a16="http://schemas.microsoft.com/office/drawing/2014/main" id="{44B5915B-81B3-8C58-F953-ADE79512C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716" y="4032507"/>
              <a:ext cx="719280" cy="720000"/>
            </a:xfrm>
            <a:prstGeom prst="rect">
              <a:avLst/>
            </a:prstGeom>
          </p:spPr>
        </p:pic>
      </p:grpSp>
      <p:pic>
        <p:nvPicPr>
          <p:cNvPr id="51" name="그림 50" descr="테이블이(가) 표시된 사진&#10;&#10;자동 생성된 설명">
            <a:extLst>
              <a:ext uri="{FF2B5EF4-FFF2-40B4-BE49-F238E27FC236}">
                <a16:creationId xmlns:a16="http://schemas.microsoft.com/office/drawing/2014/main" id="{4A8FE7E3-B356-4C3B-232F-2EE4E6753C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239" y="1580733"/>
            <a:ext cx="3050617" cy="4295368"/>
          </a:xfrm>
          <a:prstGeom prst="rect">
            <a:avLst/>
          </a:prstGeom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82CCAB88-499F-1701-115B-F73DDA8C80DE}"/>
              </a:ext>
            </a:extLst>
          </p:cNvPr>
          <p:cNvSpPr/>
          <p:nvPr/>
        </p:nvSpPr>
        <p:spPr>
          <a:xfrm>
            <a:off x="8421803" y="1586414"/>
            <a:ext cx="3050618" cy="4295368"/>
          </a:xfrm>
          <a:prstGeom prst="roundRect">
            <a:avLst>
              <a:gd name="adj" fmla="val 1096"/>
            </a:avLst>
          </a:prstGeom>
          <a:noFill/>
          <a:ln w="19050"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8746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2294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2. 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근로자의 권리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B78E1B2-9FF4-FF85-384A-0C39AA93FA5B}"/>
              </a:ext>
            </a:extLst>
          </p:cNvPr>
          <p:cNvSpPr/>
          <p:nvPr/>
        </p:nvSpPr>
        <p:spPr>
          <a:xfrm>
            <a:off x="7888270" y="290122"/>
            <a:ext cx="387638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④ 물질안전보건자료</a:t>
            </a:r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(MSDS)</a:t>
            </a:r>
          </a:p>
        </p:txBody>
      </p:sp>
      <p:graphicFrame>
        <p:nvGraphicFramePr>
          <p:cNvPr id="2" name="표 7">
            <a:extLst>
              <a:ext uri="{FF2B5EF4-FFF2-40B4-BE49-F238E27FC236}">
                <a16:creationId xmlns:a16="http://schemas.microsoft.com/office/drawing/2014/main" id="{4AB2188C-D61B-AA71-88DA-1D2595F068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987868"/>
              </p:ext>
            </p:extLst>
          </p:nvPr>
        </p:nvGraphicFramePr>
        <p:xfrm>
          <a:off x="372832" y="866462"/>
          <a:ext cx="11391820" cy="57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1820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 err="1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공종별</a:t>
                      </a:r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 노출가능한 </a:t>
                      </a:r>
                      <a:r>
                        <a:rPr lang="ko-KR" altLang="en-US" sz="2000" dirty="0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주요 유해인자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5339032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</a:tbl>
          </a:graphicData>
        </a:graphic>
      </p:graphicFrame>
      <p:sp>
        <p:nvSpPr>
          <p:cNvPr id="3" name="직사각형 2">
            <a:extLst>
              <a:ext uri="{FF2B5EF4-FFF2-40B4-BE49-F238E27FC236}">
                <a16:creationId xmlns:a16="http://schemas.microsoft.com/office/drawing/2014/main" id="{61BAC379-5D7C-D328-62F8-BD52F9677A76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F181A78A-D45E-F138-772C-D4E8D10F40AE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8" name="표 9">
            <a:extLst>
              <a:ext uri="{FF2B5EF4-FFF2-40B4-BE49-F238E27FC236}">
                <a16:creationId xmlns:a16="http://schemas.microsoft.com/office/drawing/2014/main" id="{D810D9AC-DCD6-866B-CF3D-D24379F34C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864734"/>
              </p:ext>
            </p:extLst>
          </p:nvPr>
        </p:nvGraphicFramePr>
        <p:xfrm>
          <a:off x="488742" y="1574800"/>
          <a:ext cx="11216009" cy="358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8532">
                  <a:extLst>
                    <a:ext uri="{9D8B030D-6E8A-4147-A177-3AD203B41FA5}">
                      <a16:colId xmlns:a16="http://schemas.microsoft.com/office/drawing/2014/main" val="970389350"/>
                    </a:ext>
                  </a:extLst>
                </a:gridCol>
                <a:gridCol w="1923068">
                  <a:extLst>
                    <a:ext uri="{9D8B030D-6E8A-4147-A177-3AD203B41FA5}">
                      <a16:colId xmlns:a16="http://schemas.microsoft.com/office/drawing/2014/main" val="905416972"/>
                    </a:ext>
                  </a:extLst>
                </a:gridCol>
                <a:gridCol w="2394409">
                  <a:extLst>
                    <a:ext uri="{9D8B030D-6E8A-4147-A177-3AD203B41FA5}">
                      <a16:colId xmlns:a16="http://schemas.microsoft.com/office/drawing/2014/main" val="3807037293"/>
                    </a:ext>
                  </a:extLst>
                </a:gridCol>
                <a:gridCol w="2916000">
                  <a:extLst>
                    <a:ext uri="{9D8B030D-6E8A-4147-A177-3AD203B41FA5}">
                      <a16:colId xmlns:a16="http://schemas.microsoft.com/office/drawing/2014/main" val="4252801168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150899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0" dirty="0" err="1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공종</a:t>
                      </a:r>
                      <a:r>
                        <a:rPr lang="en-US" altLang="ko-KR" sz="1600" b="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(</a:t>
                      </a:r>
                      <a:r>
                        <a:rPr lang="ko-KR" altLang="en-US" sz="1600" b="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작업</a:t>
                      </a:r>
                      <a:r>
                        <a:rPr lang="en-US" altLang="ko-KR" sz="1600" b="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)</a:t>
                      </a:r>
                      <a:endParaRPr lang="ko-KR" altLang="en-US" sz="1600" b="0" dirty="0">
                        <a:solidFill>
                          <a:schemeClr val="bg1"/>
                        </a:solidFill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525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주요 취급 자재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525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주요 유해인자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525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위험</a:t>
                      </a:r>
                      <a:r>
                        <a:rPr lang="en-US" altLang="ko-KR" sz="1600" b="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, </a:t>
                      </a:r>
                      <a:r>
                        <a:rPr lang="ko-KR" altLang="en-US" sz="1600" b="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유해성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525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적절한 보호구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52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873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미장</a:t>
                      </a:r>
                      <a:r>
                        <a:rPr lang="en-US" altLang="ko-KR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, </a:t>
                      </a:r>
                      <a:r>
                        <a:rPr lang="ko-KR" altLang="en-US" sz="1500" b="0" dirty="0" err="1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조적</a:t>
                      </a:r>
                      <a:r>
                        <a:rPr lang="en-US" altLang="ko-KR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, </a:t>
                      </a:r>
                      <a:r>
                        <a:rPr lang="ko-KR" altLang="en-US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타일 작업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500" b="0" dirty="0" err="1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레미탈</a:t>
                      </a:r>
                      <a:r>
                        <a:rPr lang="en-US" altLang="ko-KR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, </a:t>
                      </a:r>
                      <a:r>
                        <a:rPr lang="ko-KR" altLang="en-US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백시멘트 등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500" b="0" dirty="0" err="1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고로슬래그</a:t>
                      </a:r>
                      <a:r>
                        <a:rPr lang="en-US" altLang="ko-KR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, </a:t>
                      </a:r>
                    </a:p>
                    <a:p>
                      <a:pPr latinLnBrk="1"/>
                      <a:r>
                        <a:rPr lang="ko-KR" altLang="en-US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포틀랜드 시멘트 등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표적장기독성</a:t>
                      </a:r>
                      <a:r>
                        <a:rPr lang="en-US" altLang="ko-KR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(</a:t>
                      </a:r>
                      <a:r>
                        <a:rPr lang="ko-KR" altLang="en-US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폐</a:t>
                      </a:r>
                      <a:r>
                        <a:rPr lang="en-US" altLang="ko-KR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)</a:t>
                      </a:r>
                      <a:endParaRPr lang="ko-KR" altLang="en-US" sz="1500" b="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방진마스크 </a:t>
                      </a:r>
                      <a:r>
                        <a:rPr lang="en-US" altLang="ko-KR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2</a:t>
                      </a:r>
                      <a:r>
                        <a:rPr lang="ko-KR" altLang="en-US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급 이상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1535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설비 용접 작업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CR-13, WTS-308</a:t>
                      </a:r>
                      <a:r>
                        <a:rPr lang="ko-KR" altLang="en-US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 등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망간</a:t>
                      </a:r>
                      <a:r>
                        <a:rPr lang="en-US" altLang="ko-KR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, </a:t>
                      </a:r>
                      <a:r>
                        <a:rPr lang="ko-KR" altLang="en-US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크롬</a:t>
                      </a:r>
                      <a:r>
                        <a:rPr lang="en-US" altLang="ko-KR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, </a:t>
                      </a:r>
                      <a:r>
                        <a:rPr lang="ko-KR" altLang="en-US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니켈</a:t>
                      </a:r>
                      <a:r>
                        <a:rPr lang="en-US" altLang="ko-KR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, </a:t>
                      </a:r>
                      <a:r>
                        <a:rPr lang="ko-KR" altLang="en-US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석회석 등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생식세포 변이원성</a:t>
                      </a:r>
                      <a:r>
                        <a:rPr lang="en-US" altLang="ko-KR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,</a:t>
                      </a:r>
                    </a:p>
                    <a:p>
                      <a:pPr latinLnBrk="1"/>
                      <a:r>
                        <a:rPr lang="ko-KR" altLang="en-US" sz="1500" b="0" dirty="0" err="1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피부과민성</a:t>
                      </a:r>
                      <a:r>
                        <a:rPr lang="en-US" altLang="ko-KR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, </a:t>
                      </a:r>
                      <a:r>
                        <a:rPr lang="ko-KR" altLang="en-US" sz="1500" b="0" dirty="0" err="1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호흡기과민성</a:t>
                      </a:r>
                      <a:endParaRPr lang="en-US" altLang="ko-KR" sz="1500" b="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  <a:p>
                      <a:pPr latinLnBrk="1"/>
                      <a:r>
                        <a:rPr lang="ko-KR" altLang="en-US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표적장기독성</a:t>
                      </a:r>
                      <a:r>
                        <a:rPr lang="en-US" altLang="ko-KR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(</a:t>
                      </a:r>
                      <a:r>
                        <a:rPr lang="ko-KR" altLang="en-US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폐</a:t>
                      </a:r>
                      <a:r>
                        <a:rPr lang="en-US" altLang="ko-KR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)</a:t>
                      </a:r>
                      <a:r>
                        <a:rPr lang="ko-KR" altLang="en-US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 등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방진마스크 </a:t>
                      </a:r>
                      <a:r>
                        <a:rPr lang="en-US" altLang="ko-KR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1</a:t>
                      </a:r>
                      <a:r>
                        <a:rPr lang="ko-KR" altLang="en-US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급 이상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5865214"/>
                  </a:ext>
                </a:extLst>
              </a:tr>
              <a:tr h="527063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설비 배관 작업</a:t>
                      </a:r>
                      <a:endParaRPr lang="en-US" altLang="ko-KR" sz="1500" b="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  <a:p>
                      <a:pPr latinLnBrk="1"/>
                      <a:r>
                        <a:rPr lang="en-US" altLang="ko-KR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(</a:t>
                      </a:r>
                      <a:r>
                        <a:rPr lang="ko-KR" altLang="en-US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방청도료 작업 포함</a:t>
                      </a:r>
                      <a:r>
                        <a:rPr lang="en-US" altLang="ko-KR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)</a:t>
                      </a:r>
                      <a:endParaRPr lang="ko-KR" altLang="en-US" sz="1500" b="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500" b="0" dirty="0" err="1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징크프라이머</a:t>
                      </a:r>
                      <a:r>
                        <a:rPr lang="en-US" altLang="ko-KR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, </a:t>
                      </a:r>
                    </a:p>
                    <a:p>
                      <a:pPr latinLnBrk="1"/>
                      <a:r>
                        <a:rPr lang="ko-KR" altLang="en-US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은분페인트 등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500" b="0" dirty="0" err="1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자일렌</a:t>
                      </a:r>
                      <a:r>
                        <a:rPr lang="en-US" altLang="ko-KR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, </a:t>
                      </a:r>
                      <a:r>
                        <a:rPr lang="ko-KR" altLang="en-US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산화아연</a:t>
                      </a:r>
                      <a:r>
                        <a:rPr lang="en-US" altLang="ko-KR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, </a:t>
                      </a:r>
                      <a:r>
                        <a:rPr lang="ko-KR" altLang="en-US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에틸벤젠</a:t>
                      </a:r>
                      <a:r>
                        <a:rPr lang="en-US" altLang="ko-KR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, </a:t>
                      </a:r>
                      <a:r>
                        <a:rPr lang="ko-KR" altLang="en-US" sz="1500" b="0" dirty="0" err="1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산화납</a:t>
                      </a:r>
                      <a:r>
                        <a:rPr lang="en-US" altLang="ko-KR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, </a:t>
                      </a:r>
                      <a:r>
                        <a:rPr lang="ko-KR" altLang="en-US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알루미늄 등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생식세포 독성</a:t>
                      </a:r>
                      <a:r>
                        <a:rPr lang="en-US" altLang="ko-KR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, </a:t>
                      </a:r>
                      <a:r>
                        <a:rPr lang="ko-KR" altLang="en-US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발암성</a:t>
                      </a:r>
                      <a:r>
                        <a:rPr lang="en-US" altLang="ko-KR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(1A)</a:t>
                      </a:r>
                    </a:p>
                    <a:p>
                      <a:pPr latinLnBrk="1"/>
                      <a:r>
                        <a:rPr lang="ko-KR" altLang="en-US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표적장기독성</a:t>
                      </a:r>
                      <a:r>
                        <a:rPr lang="en-US" altLang="ko-KR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(</a:t>
                      </a:r>
                      <a:r>
                        <a:rPr lang="ko-KR" altLang="en-US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폐</a:t>
                      </a:r>
                      <a:r>
                        <a:rPr lang="en-US" altLang="ko-KR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, </a:t>
                      </a:r>
                      <a:r>
                        <a:rPr lang="ko-KR" altLang="en-US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조혈</a:t>
                      </a:r>
                      <a:r>
                        <a:rPr lang="en-US" altLang="ko-KR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, </a:t>
                      </a:r>
                      <a:r>
                        <a:rPr lang="ko-KR" altLang="en-US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신경계</a:t>
                      </a:r>
                      <a:r>
                        <a:rPr lang="en-US" altLang="ko-KR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), </a:t>
                      </a:r>
                    </a:p>
                    <a:p>
                      <a:pPr latinLnBrk="1"/>
                      <a:r>
                        <a:rPr lang="ko-KR" altLang="en-US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흡인유해성</a:t>
                      </a:r>
                      <a:r>
                        <a:rPr lang="en-US" altLang="ko-KR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, </a:t>
                      </a:r>
                      <a:r>
                        <a:rPr lang="ko-KR" altLang="en-US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피부</a:t>
                      </a:r>
                      <a:r>
                        <a:rPr lang="en-US" altLang="ko-KR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/</a:t>
                      </a:r>
                      <a:r>
                        <a:rPr lang="ko-KR" altLang="en-US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눈 </a:t>
                      </a:r>
                      <a:r>
                        <a:rPr lang="ko-KR" altLang="en-US" sz="1500" b="0" dirty="0" err="1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부식성</a:t>
                      </a:r>
                      <a:r>
                        <a:rPr lang="ko-KR" altLang="en-US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 등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작업복</a:t>
                      </a:r>
                      <a:r>
                        <a:rPr lang="en-US" altLang="ko-KR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, </a:t>
                      </a:r>
                    </a:p>
                    <a:p>
                      <a:pPr latinLnBrk="1"/>
                      <a:r>
                        <a:rPr lang="ko-KR" altLang="en-US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방진</a:t>
                      </a:r>
                      <a:r>
                        <a:rPr lang="en-US" altLang="ko-KR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/</a:t>
                      </a:r>
                      <a:r>
                        <a:rPr lang="ko-KR" altLang="en-US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방독마스크</a:t>
                      </a:r>
                      <a:r>
                        <a:rPr lang="en-US" altLang="ko-KR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,</a:t>
                      </a:r>
                    </a:p>
                    <a:p>
                      <a:pPr latinLnBrk="1"/>
                      <a:r>
                        <a:rPr lang="ko-KR" altLang="en-US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보안경</a:t>
                      </a:r>
                      <a:r>
                        <a:rPr lang="en-US" altLang="ko-KR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 </a:t>
                      </a:r>
                      <a:r>
                        <a:rPr lang="ko-KR" altLang="en-US" sz="1500" b="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등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0052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lang="en-US" altLang="ko-KR" sz="1500" b="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500" b="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500" b="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500" b="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500" b="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433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lang="en-US" altLang="ko-KR" sz="1500" b="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500" b="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500" b="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500" b="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500" b="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1989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lang="en-US" altLang="ko-KR" sz="1500" b="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500" b="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500" b="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500" b="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500" b="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1715495"/>
                  </a:ext>
                </a:extLst>
              </a:tr>
            </a:tbl>
          </a:graphicData>
        </a:graphic>
      </p:graphicFrame>
      <p:sp>
        <p:nvSpPr>
          <p:cNvPr id="10" name="직사각형 9">
            <a:extLst>
              <a:ext uri="{FF2B5EF4-FFF2-40B4-BE49-F238E27FC236}">
                <a16:creationId xmlns:a16="http://schemas.microsoft.com/office/drawing/2014/main" id="{7F39C6FB-BA2B-DFC7-8DE6-9C268EBF2A94}"/>
              </a:ext>
            </a:extLst>
          </p:cNvPr>
          <p:cNvSpPr/>
          <p:nvPr/>
        </p:nvSpPr>
        <p:spPr>
          <a:xfrm>
            <a:off x="9367842" y="6186236"/>
            <a:ext cx="2146742" cy="4154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ko-KR" altLang="en-US" sz="105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주기적으로 업데이트하여 교육</a:t>
            </a:r>
            <a:r>
              <a:rPr lang="en-US" altLang="ko-KR" sz="105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</a:p>
          <a:p>
            <a:r>
              <a:rPr lang="ko-KR" altLang="en-US" sz="105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모든 항목보다는 주요 자재별로 관리</a:t>
            </a:r>
            <a:endParaRPr lang="en-US" altLang="ko-KR" sz="1050" cap="none" spc="0" dirty="0">
              <a:ln w="0"/>
              <a:solidFill>
                <a:srgbClr val="FF000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13208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2294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2. 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근로자의 권리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B78E1B2-9FF4-FF85-384A-0C39AA93FA5B}"/>
              </a:ext>
            </a:extLst>
          </p:cNvPr>
          <p:cNvSpPr/>
          <p:nvPr/>
        </p:nvSpPr>
        <p:spPr>
          <a:xfrm>
            <a:off x="8697786" y="290122"/>
            <a:ext cx="306686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⑤ 산업재해보상보험법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aphicFrame>
        <p:nvGraphicFramePr>
          <p:cNvPr id="2" name="표 7">
            <a:extLst>
              <a:ext uri="{FF2B5EF4-FFF2-40B4-BE49-F238E27FC236}">
                <a16:creationId xmlns:a16="http://schemas.microsoft.com/office/drawing/2014/main" id="{4AB2188C-D61B-AA71-88DA-1D2595F068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084035"/>
              </p:ext>
            </p:extLst>
          </p:nvPr>
        </p:nvGraphicFramePr>
        <p:xfrm>
          <a:off x="372832" y="866462"/>
          <a:ext cx="11391820" cy="57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1820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산업재해보상보험법</a:t>
                      </a:r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?</a:t>
                      </a:r>
                      <a:endParaRPr lang="ko-KR" altLang="en-US" sz="2000" dirty="0">
                        <a:solidFill>
                          <a:srgbClr val="F5D60C"/>
                        </a:solidFill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5339032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</a:tbl>
          </a:graphicData>
        </a:graphic>
      </p:graphicFrame>
      <p:sp>
        <p:nvSpPr>
          <p:cNvPr id="3" name="직사각형 2">
            <a:extLst>
              <a:ext uri="{FF2B5EF4-FFF2-40B4-BE49-F238E27FC236}">
                <a16:creationId xmlns:a16="http://schemas.microsoft.com/office/drawing/2014/main" id="{61BAC379-5D7C-D328-62F8-BD52F9677A76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F181A78A-D45E-F138-772C-D4E8D10F40AE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화살표: 갈매기형 수장 5">
            <a:extLst>
              <a:ext uri="{FF2B5EF4-FFF2-40B4-BE49-F238E27FC236}">
                <a16:creationId xmlns:a16="http://schemas.microsoft.com/office/drawing/2014/main" id="{52482D41-CBDE-AE47-E4E6-706FE9A411AE}"/>
              </a:ext>
            </a:extLst>
          </p:cNvPr>
          <p:cNvSpPr/>
          <p:nvPr/>
        </p:nvSpPr>
        <p:spPr>
          <a:xfrm>
            <a:off x="956226" y="1642449"/>
            <a:ext cx="1919721" cy="1155560"/>
          </a:xfrm>
          <a:prstGeom prst="chevron">
            <a:avLst>
              <a:gd name="adj" fmla="val 1695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사고발생</a:t>
            </a:r>
            <a:r>
              <a:rPr lang="en-US" altLang="ko-KR" dirty="0"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</a:t>
            </a: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병원 후송</a:t>
            </a:r>
          </a:p>
        </p:txBody>
      </p:sp>
      <p:sp>
        <p:nvSpPr>
          <p:cNvPr id="7" name="화살표: 갈매기형 수장 6">
            <a:extLst>
              <a:ext uri="{FF2B5EF4-FFF2-40B4-BE49-F238E27FC236}">
                <a16:creationId xmlns:a16="http://schemas.microsoft.com/office/drawing/2014/main" id="{7EA56C8E-BE41-4574-C302-DD9C4D7DE113}"/>
              </a:ext>
            </a:extLst>
          </p:cNvPr>
          <p:cNvSpPr/>
          <p:nvPr/>
        </p:nvSpPr>
        <p:spPr>
          <a:xfrm>
            <a:off x="3049660" y="1642449"/>
            <a:ext cx="1919721" cy="1155560"/>
          </a:xfrm>
          <a:prstGeom prst="chevron">
            <a:avLst>
              <a:gd name="adj" fmla="val 1695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요양급여</a:t>
            </a:r>
            <a:endParaRPr lang="en-US" altLang="ko-KR" dirty="0">
              <a:solidFill>
                <a:schemeClr val="tx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신청서 작성</a:t>
            </a:r>
          </a:p>
        </p:txBody>
      </p:sp>
      <p:sp>
        <p:nvSpPr>
          <p:cNvPr id="9" name="화살표: 갈매기형 수장 8">
            <a:extLst>
              <a:ext uri="{FF2B5EF4-FFF2-40B4-BE49-F238E27FC236}">
                <a16:creationId xmlns:a16="http://schemas.microsoft.com/office/drawing/2014/main" id="{6ADCD537-459B-8649-97D6-AC5390793F0D}"/>
              </a:ext>
            </a:extLst>
          </p:cNvPr>
          <p:cNvSpPr/>
          <p:nvPr/>
        </p:nvSpPr>
        <p:spPr>
          <a:xfrm>
            <a:off x="5143094" y="1642449"/>
            <a:ext cx="1919721" cy="1155560"/>
          </a:xfrm>
          <a:prstGeom prst="chevron">
            <a:avLst>
              <a:gd name="adj" fmla="val 1695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업무상재해</a:t>
            </a:r>
            <a:endParaRPr lang="en-US" altLang="ko-KR" dirty="0">
              <a:solidFill>
                <a:schemeClr val="tx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조사 및 승인 여부 결정</a:t>
            </a:r>
          </a:p>
        </p:txBody>
      </p:sp>
      <p:sp>
        <p:nvSpPr>
          <p:cNvPr id="13" name="화살표: 갈매기형 수장 12">
            <a:extLst>
              <a:ext uri="{FF2B5EF4-FFF2-40B4-BE49-F238E27FC236}">
                <a16:creationId xmlns:a16="http://schemas.microsoft.com/office/drawing/2014/main" id="{46E9B280-001A-3C6C-3199-5E7982DCE35A}"/>
              </a:ext>
            </a:extLst>
          </p:cNvPr>
          <p:cNvSpPr/>
          <p:nvPr/>
        </p:nvSpPr>
        <p:spPr>
          <a:xfrm>
            <a:off x="7236528" y="1642449"/>
            <a:ext cx="1919721" cy="1155560"/>
          </a:xfrm>
          <a:prstGeom prst="chevron">
            <a:avLst>
              <a:gd name="adj" fmla="val 1695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요양 및 휴업</a:t>
            </a:r>
            <a:endParaRPr lang="en-US" altLang="ko-KR" dirty="0">
              <a:solidFill>
                <a:schemeClr val="tx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급여 청구</a:t>
            </a:r>
          </a:p>
        </p:txBody>
      </p:sp>
      <p:sp>
        <p:nvSpPr>
          <p:cNvPr id="14" name="화살표: 갈매기형 수장 13">
            <a:extLst>
              <a:ext uri="{FF2B5EF4-FFF2-40B4-BE49-F238E27FC236}">
                <a16:creationId xmlns:a16="http://schemas.microsoft.com/office/drawing/2014/main" id="{D82C2ACB-C9B7-271D-554C-4A056618583A}"/>
              </a:ext>
            </a:extLst>
          </p:cNvPr>
          <p:cNvSpPr/>
          <p:nvPr/>
        </p:nvSpPr>
        <p:spPr>
          <a:xfrm>
            <a:off x="9329962" y="1642449"/>
            <a:ext cx="1919721" cy="1155560"/>
          </a:xfrm>
          <a:prstGeom prst="chevron">
            <a:avLst>
              <a:gd name="adj" fmla="val 1695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치료종결 후</a:t>
            </a:r>
            <a:endParaRPr lang="en-US" altLang="ko-KR" dirty="0">
              <a:solidFill>
                <a:schemeClr val="tx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장해급여</a:t>
            </a:r>
            <a:endParaRPr lang="en-US" altLang="ko-KR" dirty="0">
              <a:solidFill>
                <a:schemeClr val="tx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청구 및 복귀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09366C-7E74-F9BD-8BB7-14DD1562EDC5}"/>
              </a:ext>
            </a:extLst>
          </p:cNvPr>
          <p:cNvSpPr txBox="1"/>
          <p:nvPr/>
        </p:nvSpPr>
        <p:spPr>
          <a:xfrm>
            <a:off x="664669" y="2911344"/>
            <a:ext cx="3600000" cy="1880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b="1" u="sng" dirty="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요양급여 관련 </a:t>
            </a:r>
            <a:r>
              <a:rPr lang="en-US" altLang="ko-KR" b="1" u="sng" dirty="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TIP</a:t>
            </a:r>
            <a:br>
              <a:rPr lang="ko-KR" altLang="en-US" sz="1400" dirty="0"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</a:br>
            <a:r>
              <a:rPr lang="ko-KR" altLang="en-US" sz="1400" b="1" u="sng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산재승인전 치료비</a:t>
            </a:r>
            <a:r>
              <a:rPr lang="en-US" altLang="ko-KR" sz="1400" b="1" u="sng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</a:t>
            </a:r>
            <a:r>
              <a:rPr lang="ko-KR" altLang="en-US" sz="1400" b="1" u="sng" dirty="0" err="1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약제비</a:t>
            </a:r>
            <a:r>
              <a:rPr lang="en-US" altLang="ko-KR" sz="1400" b="1" u="sng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)</a:t>
            </a:r>
            <a:r>
              <a:rPr lang="ko-KR" altLang="en-US" sz="1400" b="1" u="sng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를 지불한 했다면</a:t>
            </a:r>
            <a:r>
              <a:rPr lang="en-US" altLang="ko-KR" sz="1400" b="1" u="sng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br>
              <a:rPr lang="ko-KR" altLang="en-US" sz="1400" dirty="0"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</a:br>
            <a:r>
              <a:rPr lang="ko-KR" altLang="en-US" sz="1400" dirty="0"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en-US" altLang="ko-KR" sz="14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- </a:t>
            </a:r>
            <a:r>
              <a:rPr lang="ko-KR" altLang="en-US" sz="1400" b="1" dirty="0" err="1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요양비</a:t>
            </a:r>
            <a:r>
              <a:rPr lang="en-US" altLang="ko-KR" sz="14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</a:t>
            </a:r>
            <a:r>
              <a:rPr lang="ko-KR" altLang="en-US" sz="14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치료비</a:t>
            </a:r>
            <a:r>
              <a:rPr lang="en-US" altLang="ko-KR" sz="14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1400" b="1" dirty="0" err="1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약제비</a:t>
            </a:r>
            <a:r>
              <a:rPr lang="en-US" altLang="ko-KR" sz="14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) </a:t>
            </a:r>
            <a:r>
              <a:rPr lang="ko-KR" altLang="en-US" sz="14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신청이 가능합니다</a:t>
            </a:r>
            <a:r>
              <a:rPr lang="en-US" altLang="ko-KR" sz="14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!</a:t>
            </a:r>
          </a:p>
          <a:p>
            <a:pPr>
              <a:lnSpc>
                <a:spcPct val="200000"/>
              </a:lnSpc>
            </a:pPr>
            <a:r>
              <a:rPr lang="en-US" altLang="ko-KR" sz="14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 </a:t>
            </a:r>
            <a:r>
              <a:rPr lang="en-US" altLang="ko-KR" sz="1400" b="1" dirty="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</a:t>
            </a:r>
            <a:r>
              <a:rPr lang="ko-KR" altLang="en-US" sz="1400" b="1" dirty="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단</a:t>
            </a:r>
            <a:r>
              <a:rPr lang="en-US" altLang="ko-KR" sz="1400" b="1" dirty="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1400" b="1" dirty="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비급여 항목은 지급되지 않습니다</a:t>
            </a:r>
            <a:r>
              <a:rPr lang="en-US" altLang="ko-KR" sz="1400" b="1" dirty="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.)</a:t>
            </a:r>
            <a:endParaRPr lang="ko-KR" altLang="en-US" sz="14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FFF114-37F9-FD33-92E3-A6F255A332A3}"/>
              </a:ext>
            </a:extLst>
          </p:cNvPr>
          <p:cNvSpPr txBox="1"/>
          <p:nvPr/>
        </p:nvSpPr>
        <p:spPr>
          <a:xfrm>
            <a:off x="4555019" y="2911344"/>
            <a:ext cx="3600000" cy="3604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b="1" u="sng" dirty="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휴업급여 관련 </a:t>
            </a:r>
            <a:r>
              <a:rPr lang="en-US" altLang="ko-KR" b="1" u="sng" dirty="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TIP</a:t>
            </a:r>
            <a:br>
              <a:rPr lang="ko-KR" altLang="en-US" sz="1400" dirty="0"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</a:br>
            <a:r>
              <a:rPr lang="ko-KR" altLang="en-US" sz="1400" b="1" u="sng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치료기간동안 급여를 받지 못하셨다면</a:t>
            </a:r>
            <a:r>
              <a:rPr lang="en-US" altLang="ko-KR" sz="1400" b="1" u="sng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br>
              <a:rPr lang="ko-KR" altLang="en-US" sz="1400" dirty="0"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</a:br>
            <a:r>
              <a:rPr lang="en-US" altLang="ko-KR" sz="14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- </a:t>
            </a:r>
            <a:r>
              <a:rPr lang="ko-KR" altLang="en-US" sz="14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휴업급여 신청이 가능합니다</a:t>
            </a:r>
            <a:r>
              <a:rPr lang="en-US" altLang="ko-KR" sz="14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br>
              <a:rPr lang="ko-KR" altLang="en-US" sz="1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</a:br>
            <a:r>
              <a:rPr lang="en-US" altLang="ko-KR" sz="14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- </a:t>
            </a:r>
            <a:r>
              <a:rPr lang="ko-KR" altLang="en-US" sz="14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평균임금의 </a:t>
            </a:r>
            <a:r>
              <a:rPr lang="en-US" altLang="ko-KR" sz="14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70% </a:t>
            </a:r>
            <a:r>
              <a:rPr lang="ko-KR" altLang="en-US" sz="14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지급</a:t>
            </a:r>
            <a:r>
              <a:rPr lang="en-US" altLang="ko-KR" sz="1400" b="1" dirty="0"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altLang="ko-KR" sz="14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(</a:t>
            </a:r>
            <a:r>
              <a:rPr lang="ko-KR" altLang="en-US" sz="14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일용근로자는 일당</a:t>
            </a:r>
            <a:r>
              <a:rPr lang="en-US" altLang="ko-KR" sz="14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X0.73)</a:t>
            </a:r>
            <a:br>
              <a:rPr lang="ko-KR" altLang="en-US" sz="1400" dirty="0"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</a:br>
            <a:r>
              <a:rPr lang="en-US" altLang="ko-KR" sz="1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- </a:t>
            </a:r>
            <a:r>
              <a:rPr lang="ko-KR" altLang="en-US" sz="1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단</a:t>
            </a:r>
            <a:r>
              <a:rPr lang="en-US" altLang="ko-KR" sz="1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1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취업치료가 가능한 상병상태에  </a:t>
            </a:r>
            <a:endParaRPr lang="en-US" altLang="ko-KR" sz="14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1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 </a:t>
            </a:r>
            <a:r>
              <a:rPr lang="ko-KR" altLang="en-US" sz="1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대해서는 휴업급여가 지급되지 않을 </a:t>
            </a:r>
            <a:endParaRPr lang="en-US" altLang="ko-KR" sz="14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1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 </a:t>
            </a:r>
            <a:r>
              <a:rPr lang="ko-KR" altLang="en-US" sz="1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수 있습니다</a:t>
            </a:r>
            <a:r>
              <a:rPr lang="en-US" altLang="ko-KR" sz="1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</a:t>
            </a:r>
            <a:r>
              <a:rPr lang="ko-KR" altLang="en-US" sz="1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치과</a:t>
            </a:r>
            <a:r>
              <a:rPr lang="en-US" altLang="ko-KR" sz="1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1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안과</a:t>
            </a:r>
            <a:r>
              <a:rPr lang="en-US" altLang="ko-KR" sz="1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1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이비인후과 등</a:t>
            </a:r>
            <a:r>
              <a:rPr lang="en-US" altLang="ko-KR" sz="1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)</a:t>
            </a:r>
            <a:endParaRPr lang="ko-KR" altLang="en-US" sz="12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038E51-8F98-64D3-4A6B-145C36783A7D}"/>
              </a:ext>
            </a:extLst>
          </p:cNvPr>
          <p:cNvSpPr txBox="1"/>
          <p:nvPr/>
        </p:nvSpPr>
        <p:spPr>
          <a:xfrm>
            <a:off x="7947185" y="2911344"/>
            <a:ext cx="3600000" cy="2742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b="1" u="sng" dirty="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장해급여 관련 </a:t>
            </a:r>
            <a:r>
              <a:rPr lang="en-US" altLang="ko-KR" b="1" u="sng" dirty="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TIP</a:t>
            </a:r>
            <a:br>
              <a:rPr lang="ko-KR" altLang="en-US" sz="1400" dirty="0"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</a:br>
            <a:r>
              <a:rPr lang="ko-KR" altLang="en-US" sz="1400" b="1" u="sng" dirty="0" err="1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치료종결</a:t>
            </a:r>
            <a:r>
              <a:rPr lang="ko-KR" altLang="en-US" sz="1400" b="1" u="sng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후 </a:t>
            </a:r>
            <a:r>
              <a:rPr lang="ko-KR" altLang="en-US" sz="1400" b="1" u="sng" dirty="0" err="1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상병부위에</a:t>
            </a:r>
            <a:r>
              <a:rPr lang="ko-KR" altLang="en-US" sz="1400" b="1" u="sng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산재보험에서 인정하는 장해가 남았다면</a:t>
            </a:r>
            <a:r>
              <a:rPr lang="en-US" altLang="ko-KR" sz="1400" b="1" u="sng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br>
              <a:rPr lang="ko-KR" altLang="en-US" sz="1400" dirty="0"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</a:br>
            <a:r>
              <a:rPr lang="en-US" altLang="ko-KR" sz="14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- </a:t>
            </a:r>
            <a:r>
              <a:rPr lang="ko-KR" altLang="en-US" sz="14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장해보상청구가 가능합니다</a:t>
            </a:r>
            <a:r>
              <a:rPr lang="en-US" altLang="ko-KR" sz="14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br>
              <a:rPr lang="ko-KR" altLang="en-US" sz="1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</a:br>
            <a:r>
              <a:rPr lang="en-US" altLang="ko-KR" sz="14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- </a:t>
            </a:r>
            <a:r>
              <a:rPr lang="ko-KR" altLang="en-US" sz="14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장해상태에 따라 장해보상 </a:t>
            </a:r>
            <a:r>
              <a:rPr lang="ko-KR" altLang="en-US" sz="1400" b="1" dirty="0" err="1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일시금</a:t>
            </a:r>
            <a:r>
              <a:rPr lang="ko-KR" altLang="en-US" sz="14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en-US" altLang="ko-KR" sz="14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14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또는 </a:t>
            </a:r>
            <a:endParaRPr lang="en-US" altLang="ko-KR" sz="1400" b="1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14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</a:t>
            </a:r>
            <a:r>
              <a:rPr lang="ko-KR" altLang="en-US" sz="14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연금 지급</a:t>
            </a:r>
            <a:endParaRPr lang="en-US" altLang="ko-KR" sz="14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08525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2F28F55C-7C9E-ACF9-AC76-D71EBBAE498A}"/>
              </a:ext>
            </a:extLst>
          </p:cNvPr>
          <p:cNvGrpSpPr/>
          <p:nvPr/>
        </p:nvGrpSpPr>
        <p:grpSpPr>
          <a:xfrm>
            <a:off x="4238293" y="876693"/>
            <a:ext cx="3695242" cy="4354218"/>
            <a:chOff x="4801957" y="2227350"/>
            <a:chExt cx="2434516" cy="2784407"/>
          </a:xfrm>
        </p:grpSpPr>
        <p:sp>
          <p:nvSpPr>
            <p:cNvPr id="50" name="타원 49">
              <a:extLst>
                <a:ext uri="{FF2B5EF4-FFF2-40B4-BE49-F238E27FC236}">
                  <a16:creationId xmlns:a16="http://schemas.microsoft.com/office/drawing/2014/main" id="{8D5E0A1B-1BB1-861F-3F0C-9DC1E3C0ED3B}"/>
                </a:ext>
              </a:extLst>
            </p:cNvPr>
            <p:cNvSpPr/>
            <p:nvPr/>
          </p:nvSpPr>
          <p:spPr>
            <a:xfrm>
              <a:off x="4875849" y="2227350"/>
              <a:ext cx="2309186" cy="225300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softEdge rad="622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BAFA1141-8EBB-F83E-3C75-36759F2DD330}"/>
                </a:ext>
              </a:extLst>
            </p:cNvPr>
            <p:cNvSpPr/>
            <p:nvPr/>
          </p:nvSpPr>
          <p:spPr>
            <a:xfrm>
              <a:off x="5157202" y="2520982"/>
              <a:ext cx="1724025" cy="16335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B24239A1-AB09-EBEE-C37F-FBABE737058C}"/>
                </a:ext>
              </a:extLst>
            </p:cNvPr>
            <p:cNvSpPr/>
            <p:nvPr/>
          </p:nvSpPr>
          <p:spPr>
            <a:xfrm>
              <a:off x="4801957" y="4480356"/>
              <a:ext cx="2434516" cy="53140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4800" b="0" cap="none" spc="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근로자의 의무</a:t>
              </a:r>
              <a:endParaRPr lang="en-US" altLang="ko-KR" sz="4800" b="0" cap="none" spc="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2B5D14A3-DFC2-2E50-710F-23BA733C5528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2CCFB05E-113A-139B-9527-5CDFA5D1C083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D43A15B-F8E3-71D1-A184-C1BC20E04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044" y="1702503"/>
            <a:ext cx="1801911" cy="1801911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FAFCAB3F-5AA8-92D6-DAEE-EC23DD796C4A}"/>
              </a:ext>
            </a:extLst>
          </p:cNvPr>
          <p:cNvSpPr/>
          <p:nvPr/>
        </p:nvSpPr>
        <p:spPr>
          <a:xfrm>
            <a:off x="7553097" y="6455364"/>
            <a:ext cx="3865161" cy="2539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ko-KR" altLang="en-US" sz="1050" cap="none" spc="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근로자의 의무에 해당하는 자료는 </a:t>
            </a:r>
            <a:r>
              <a:rPr lang="ko-KR" altLang="en-US" sz="1050" cap="none" spc="0" dirty="0" err="1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현장별</a:t>
            </a:r>
            <a:r>
              <a:rPr lang="ko-KR" altLang="en-US" sz="1050" cap="none" spc="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상황에 맞게 가감하여 사용</a:t>
            </a:r>
            <a:endParaRPr lang="en-US" altLang="ko-KR" sz="1050" cap="none" spc="0" dirty="0">
              <a:ln w="0"/>
              <a:solidFill>
                <a:srgbClr val="FF000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0855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그룹 54">
            <a:extLst>
              <a:ext uri="{FF2B5EF4-FFF2-40B4-BE49-F238E27FC236}">
                <a16:creationId xmlns:a16="http://schemas.microsoft.com/office/drawing/2014/main" id="{9C7E44F9-91BB-83F1-5A07-4B9AF9556ACF}"/>
              </a:ext>
            </a:extLst>
          </p:cNvPr>
          <p:cNvGrpSpPr/>
          <p:nvPr/>
        </p:nvGrpSpPr>
        <p:grpSpPr>
          <a:xfrm>
            <a:off x="289823" y="2331045"/>
            <a:ext cx="11612354" cy="2852565"/>
            <a:chOff x="284653" y="2978872"/>
            <a:chExt cx="11612354" cy="2852565"/>
          </a:xfrm>
        </p:grpSpPr>
        <p:sp>
          <p:nvSpPr>
            <p:cNvPr id="54" name="타원 53">
              <a:extLst>
                <a:ext uri="{FF2B5EF4-FFF2-40B4-BE49-F238E27FC236}">
                  <a16:creationId xmlns:a16="http://schemas.microsoft.com/office/drawing/2014/main" id="{B42E6C2F-5C83-3208-10C8-882E7446FEAB}"/>
                </a:ext>
              </a:extLst>
            </p:cNvPr>
            <p:cNvSpPr/>
            <p:nvPr/>
          </p:nvSpPr>
          <p:spPr>
            <a:xfrm>
              <a:off x="9587821" y="2981621"/>
              <a:ext cx="2309186" cy="2253006"/>
            </a:xfrm>
            <a:prstGeom prst="ellipse">
              <a:avLst/>
            </a:prstGeom>
            <a:solidFill>
              <a:srgbClr val="F5D60C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3" name="타원 52">
              <a:extLst>
                <a:ext uri="{FF2B5EF4-FFF2-40B4-BE49-F238E27FC236}">
                  <a16:creationId xmlns:a16="http://schemas.microsoft.com/office/drawing/2014/main" id="{B4977A73-58C1-279C-2DDF-7397705D75F6}"/>
                </a:ext>
              </a:extLst>
            </p:cNvPr>
            <p:cNvSpPr/>
            <p:nvPr/>
          </p:nvSpPr>
          <p:spPr>
            <a:xfrm>
              <a:off x="7269377" y="2978872"/>
              <a:ext cx="2309186" cy="2253006"/>
            </a:xfrm>
            <a:prstGeom prst="ellipse">
              <a:avLst/>
            </a:prstGeom>
            <a:solidFill>
              <a:srgbClr val="B4DD7F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2" name="타원 51">
              <a:extLst>
                <a:ext uri="{FF2B5EF4-FFF2-40B4-BE49-F238E27FC236}">
                  <a16:creationId xmlns:a16="http://schemas.microsoft.com/office/drawing/2014/main" id="{AC05E499-C43D-0636-F019-A272DF2BB9F7}"/>
                </a:ext>
              </a:extLst>
            </p:cNvPr>
            <p:cNvSpPr/>
            <p:nvPr/>
          </p:nvSpPr>
          <p:spPr>
            <a:xfrm>
              <a:off x="4938781" y="3037512"/>
              <a:ext cx="2309186" cy="225300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1" name="타원 50">
              <a:extLst>
                <a:ext uri="{FF2B5EF4-FFF2-40B4-BE49-F238E27FC236}">
                  <a16:creationId xmlns:a16="http://schemas.microsoft.com/office/drawing/2014/main" id="{17E597DD-2E0C-8681-DF06-E20FC6FBE315}"/>
                </a:ext>
              </a:extLst>
            </p:cNvPr>
            <p:cNvSpPr/>
            <p:nvPr/>
          </p:nvSpPr>
          <p:spPr>
            <a:xfrm>
              <a:off x="2615678" y="3031866"/>
              <a:ext cx="2309186" cy="2253006"/>
            </a:xfrm>
            <a:prstGeom prst="ellipse">
              <a:avLst/>
            </a:prstGeom>
            <a:solidFill>
              <a:srgbClr val="F05A29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0" name="타원 49">
              <a:extLst>
                <a:ext uri="{FF2B5EF4-FFF2-40B4-BE49-F238E27FC236}">
                  <a16:creationId xmlns:a16="http://schemas.microsoft.com/office/drawing/2014/main" id="{8D5E0A1B-1BB1-861F-3F0C-9DC1E3C0ED3B}"/>
                </a:ext>
              </a:extLst>
            </p:cNvPr>
            <p:cNvSpPr/>
            <p:nvPr/>
          </p:nvSpPr>
          <p:spPr>
            <a:xfrm>
              <a:off x="284653" y="3044860"/>
              <a:ext cx="2309186" cy="2253006"/>
            </a:xfrm>
            <a:prstGeom prst="ellipse">
              <a:avLst/>
            </a:prstGeom>
            <a:solidFill>
              <a:srgbClr val="FEA614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BAFA1141-8EBB-F83E-3C75-36759F2DD330}"/>
                </a:ext>
              </a:extLst>
            </p:cNvPr>
            <p:cNvSpPr/>
            <p:nvPr/>
          </p:nvSpPr>
          <p:spPr>
            <a:xfrm>
              <a:off x="566006" y="3338492"/>
              <a:ext cx="1724025" cy="16335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F47A06E8-5DEA-78E4-0045-808AD19D0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332" y="3541053"/>
              <a:ext cx="1137114" cy="1137114"/>
            </a:xfrm>
            <a:prstGeom prst="rect">
              <a:avLst/>
            </a:prstGeom>
          </p:spPr>
        </p:pic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B24239A1-AB09-EBEE-C37F-FBABE737058C}"/>
                </a:ext>
              </a:extLst>
            </p:cNvPr>
            <p:cNvSpPr/>
            <p:nvPr/>
          </p:nvSpPr>
          <p:spPr>
            <a:xfrm>
              <a:off x="764442" y="5060782"/>
              <a:ext cx="1383712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2400" b="0" cap="none" spc="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현장 소개</a:t>
              </a:r>
              <a:endParaRPr lang="en-US" altLang="ko-KR" sz="2400" b="0" cap="none" spc="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17053D82-F008-3D10-60A8-CDC82B4E25D8}"/>
                </a:ext>
              </a:extLst>
            </p:cNvPr>
            <p:cNvSpPr/>
            <p:nvPr/>
          </p:nvSpPr>
          <p:spPr>
            <a:xfrm>
              <a:off x="2899814" y="3338492"/>
              <a:ext cx="1724025" cy="16335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E56F09A2-6178-0FCA-C288-CAECBE8847F8}"/>
                </a:ext>
              </a:extLst>
            </p:cNvPr>
            <p:cNvSpPr/>
            <p:nvPr/>
          </p:nvSpPr>
          <p:spPr>
            <a:xfrm>
              <a:off x="2817727" y="5060782"/>
              <a:ext cx="1944763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2400" b="0" cap="none" spc="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근로자의 </a:t>
              </a:r>
              <a:r>
                <a:rPr lang="ko-KR" altLang="en-US" sz="240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권리</a:t>
              </a:r>
              <a:endParaRPr lang="en-US" altLang="ko-KR" sz="2400" b="0" cap="none" spc="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5471D47B-2760-2E97-3D4F-3C64C7025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8391" y="3579718"/>
              <a:ext cx="1051314" cy="1051314"/>
            </a:xfrm>
            <a:prstGeom prst="rect">
              <a:avLst/>
            </a:prstGeom>
          </p:spPr>
        </p:pic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840A0CCF-0D8B-5F93-5ECF-A3510F1D4E29}"/>
                </a:ext>
              </a:extLst>
            </p:cNvPr>
            <p:cNvSpPr/>
            <p:nvPr/>
          </p:nvSpPr>
          <p:spPr>
            <a:xfrm>
              <a:off x="5223213" y="3338492"/>
              <a:ext cx="1724025" cy="16335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E4252081-34F1-A674-ECAD-31029D99A3B4}"/>
                </a:ext>
              </a:extLst>
            </p:cNvPr>
            <p:cNvSpPr/>
            <p:nvPr/>
          </p:nvSpPr>
          <p:spPr>
            <a:xfrm>
              <a:off x="5141125" y="5060782"/>
              <a:ext cx="194476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240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근로자의 의무</a:t>
              </a:r>
              <a:endParaRPr lang="en-US" altLang="ko-KR" sz="2400" b="0" cap="none" spc="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DFCEFB66-D558-691C-AA0E-69199000F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030" y="3483347"/>
              <a:ext cx="1216849" cy="1216849"/>
            </a:xfrm>
            <a:prstGeom prst="rect">
              <a:avLst/>
            </a:prstGeom>
          </p:spPr>
        </p:pic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08B12AA1-47BA-C631-2443-3FD7E7B8F932}"/>
                </a:ext>
              </a:extLst>
            </p:cNvPr>
            <p:cNvSpPr/>
            <p:nvPr/>
          </p:nvSpPr>
          <p:spPr>
            <a:xfrm>
              <a:off x="9870011" y="3278150"/>
              <a:ext cx="1724025" cy="16335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1A8A81AF-5D16-8977-DA2A-1DC9A32CF80E}"/>
                </a:ext>
              </a:extLst>
            </p:cNvPr>
            <p:cNvSpPr/>
            <p:nvPr/>
          </p:nvSpPr>
          <p:spPr>
            <a:xfrm>
              <a:off x="9787921" y="5000440"/>
              <a:ext cx="1944763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240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주요 공지사항</a:t>
              </a:r>
              <a:endParaRPr lang="en-US" altLang="ko-KR" sz="2400" b="0" cap="none" spc="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pic>
          <p:nvPicPr>
            <p:cNvPr id="43" name="그림 42">
              <a:extLst>
                <a:ext uri="{FF2B5EF4-FFF2-40B4-BE49-F238E27FC236}">
                  <a16:creationId xmlns:a16="http://schemas.microsoft.com/office/drawing/2014/main" id="{99FF9B84-AFB3-C828-624B-9BFD0FB9F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5466" y="3597277"/>
              <a:ext cx="1023740" cy="1023740"/>
            </a:xfrm>
            <a:prstGeom prst="rect">
              <a:avLst/>
            </a:prstGeom>
          </p:spPr>
        </p:pic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0ECDD78C-DA45-9E23-4EF9-F4D887B16D80}"/>
                </a:ext>
              </a:extLst>
            </p:cNvPr>
            <p:cNvSpPr/>
            <p:nvPr/>
          </p:nvSpPr>
          <p:spPr>
            <a:xfrm>
              <a:off x="7546612" y="3278150"/>
              <a:ext cx="1724025" cy="16335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8D0BA16B-95B0-20AD-CB54-4F960C5A68F1}"/>
                </a:ext>
              </a:extLst>
            </p:cNvPr>
            <p:cNvSpPr/>
            <p:nvPr/>
          </p:nvSpPr>
          <p:spPr>
            <a:xfrm>
              <a:off x="7783522" y="5000440"/>
              <a:ext cx="1306768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2400" b="0" cap="none" spc="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비상상황</a:t>
              </a:r>
              <a:endParaRPr lang="en-US" altLang="ko-KR" sz="2400" b="0" cap="none" spc="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pPr algn="ctr"/>
              <a:r>
                <a:rPr lang="ko-KR" altLang="en-US" sz="240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대응요령</a:t>
              </a:r>
              <a:endParaRPr lang="en-US" altLang="ko-KR" sz="2400" b="0" cap="none" spc="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1CFD6EDB-8F1C-493B-416B-342536918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6483" y="3424416"/>
              <a:ext cx="1144282" cy="1144282"/>
            </a:xfrm>
            <a:prstGeom prst="rect">
              <a:avLst/>
            </a:prstGeom>
          </p:spPr>
        </p:pic>
      </p:grp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7B71FF64-19FC-26EE-E98C-BF4FE0C8B5F4}"/>
              </a:ext>
            </a:extLst>
          </p:cNvPr>
          <p:cNvSpPr/>
          <p:nvPr/>
        </p:nvSpPr>
        <p:spPr>
          <a:xfrm>
            <a:off x="3687188" y="1200318"/>
            <a:ext cx="458170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6600" b="1" dirty="0">
                <a:ln w="0"/>
                <a:solidFill>
                  <a:srgbClr val="FEA614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CO</a:t>
            </a:r>
            <a:r>
              <a:rPr lang="en-US" altLang="ko-KR" sz="6600" b="1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N</a:t>
            </a:r>
            <a:r>
              <a:rPr lang="en-US" altLang="ko-KR" sz="6600" b="1" dirty="0">
                <a:ln w="0"/>
                <a:solidFill>
                  <a:srgbClr val="0070C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T</a:t>
            </a:r>
            <a:r>
              <a:rPr lang="en-US" altLang="ko-KR" sz="6600" b="1" dirty="0">
                <a:ln w="0"/>
                <a:solidFill>
                  <a:srgbClr val="B4DD7F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EN</a:t>
            </a:r>
            <a:r>
              <a:rPr lang="en-US" altLang="ko-KR" sz="6600" b="1" dirty="0">
                <a:ln w="0"/>
                <a:solidFill>
                  <a:srgbClr val="F5D60C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TS</a:t>
            </a:r>
            <a:endParaRPr lang="en-US" altLang="ko-KR" sz="6600" b="1" cap="none" spc="0" dirty="0">
              <a:ln w="0"/>
              <a:solidFill>
                <a:srgbClr val="F5D60C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B5D14A3-DFC2-2E50-710F-23BA733C5528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2CCFB05E-113A-139B-9527-5CDFA5D1C083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66843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2294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근로자의 의무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aphicFrame>
        <p:nvGraphicFramePr>
          <p:cNvPr id="2" name="표 7">
            <a:extLst>
              <a:ext uri="{FF2B5EF4-FFF2-40B4-BE49-F238E27FC236}">
                <a16:creationId xmlns:a16="http://schemas.microsoft.com/office/drawing/2014/main" id="{5A9B9BDE-7312-3681-0183-AA8AF1AA73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578136"/>
              </p:ext>
            </p:extLst>
          </p:nvPr>
        </p:nvGraphicFramePr>
        <p:xfrm>
          <a:off x="372832" y="866462"/>
          <a:ext cx="11391820" cy="57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1820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위험을 보는 것이 안전의 시작 </a:t>
                      </a:r>
                      <a:r>
                        <a:rPr lang="en-US" altLang="ko-KR" sz="2000" dirty="0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! </a:t>
                      </a:r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위험요인을 찾아봐</a:t>
                      </a:r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~~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5339032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</a:tbl>
          </a:graphicData>
        </a:graphic>
      </p:graphicFrame>
      <p:sp>
        <p:nvSpPr>
          <p:cNvPr id="83" name="직사각형 82">
            <a:extLst>
              <a:ext uri="{FF2B5EF4-FFF2-40B4-BE49-F238E27FC236}">
                <a16:creationId xmlns:a16="http://schemas.microsoft.com/office/drawing/2014/main" id="{11368DF8-5171-2B3C-99A3-D6B3E7AADB64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직사각형 83">
            <a:extLst>
              <a:ext uri="{FF2B5EF4-FFF2-40B4-BE49-F238E27FC236}">
                <a16:creationId xmlns:a16="http://schemas.microsoft.com/office/drawing/2014/main" id="{E3D108EC-F9FC-D81F-D8AB-2FCB30266300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B669C83-D1CE-33F4-C1F3-E0AD71A40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4" y="1371601"/>
            <a:ext cx="9274175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8" name="그룹 107">
            <a:extLst>
              <a:ext uri="{FF2B5EF4-FFF2-40B4-BE49-F238E27FC236}">
                <a16:creationId xmlns:a16="http://schemas.microsoft.com/office/drawing/2014/main" id="{0D98160C-1129-1C2F-4EFC-BEB0D8C1A9A1}"/>
              </a:ext>
            </a:extLst>
          </p:cNvPr>
          <p:cNvGrpSpPr/>
          <p:nvPr/>
        </p:nvGrpSpPr>
        <p:grpSpPr>
          <a:xfrm>
            <a:off x="1811990" y="2182439"/>
            <a:ext cx="8381694" cy="3680145"/>
            <a:chOff x="1811990" y="2182439"/>
            <a:chExt cx="8381694" cy="3680145"/>
          </a:xfrm>
        </p:grpSpPr>
        <p:sp>
          <p:nvSpPr>
            <p:cNvPr id="7" name="타원 6">
              <a:extLst>
                <a:ext uri="{FF2B5EF4-FFF2-40B4-BE49-F238E27FC236}">
                  <a16:creationId xmlns:a16="http://schemas.microsoft.com/office/drawing/2014/main" id="{7B4C0C37-3F91-CAB2-B865-85288CFEE1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3975" y="3594167"/>
              <a:ext cx="365933" cy="248561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 dirty="0"/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A29C9D40-61C3-91E9-6600-EC90C38999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1890" y="4998654"/>
              <a:ext cx="367589" cy="24976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E782BE77-CA7D-6EAE-F4BD-F1E65EA884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196" y="5527147"/>
              <a:ext cx="367589" cy="248561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DEFF1E00-C09B-1FB1-177E-3B9A05548B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9587" y="5153100"/>
              <a:ext cx="450379" cy="30285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BF2AC16A-E42D-91CF-6978-880B558530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1105" y="5153100"/>
              <a:ext cx="367589" cy="24976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EEA909AD-D41E-FFD2-2BA3-1B7B6FD380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7352" y="5600750"/>
              <a:ext cx="367589" cy="248561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E7794ADD-400C-6108-A010-FDE1E5523E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3519" y="4525665"/>
              <a:ext cx="365934" cy="248561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CCEC06D0-76BC-B5F7-B9FD-29911F45C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8966" y="3594167"/>
              <a:ext cx="365933" cy="248561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E2AE30B4-12EE-3273-0C56-A7C1182289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3680" y="3074120"/>
              <a:ext cx="365934" cy="248561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90F090C3-7ECF-0955-B25B-196FBA366D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2580" y="3122385"/>
              <a:ext cx="367589" cy="248561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1F634DC7-8B3B-F174-5324-E176BEC4B3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6095" y="3057228"/>
              <a:ext cx="367589" cy="248561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32" name="타원 31">
              <a:extLst>
                <a:ext uri="{FF2B5EF4-FFF2-40B4-BE49-F238E27FC236}">
                  <a16:creationId xmlns:a16="http://schemas.microsoft.com/office/drawing/2014/main" id="{EE5FB8C1-2442-1C1D-FCD5-1813E9D752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18115" y="4465335"/>
              <a:ext cx="365933" cy="248561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34" name="타원 33">
              <a:extLst>
                <a:ext uri="{FF2B5EF4-FFF2-40B4-BE49-F238E27FC236}">
                  <a16:creationId xmlns:a16="http://schemas.microsoft.com/office/drawing/2014/main" id="{59782F17-EA6C-1565-A06E-4B15671A1B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3933" y="4275899"/>
              <a:ext cx="367589" cy="249767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35" name="타원 34">
              <a:extLst>
                <a:ext uri="{FF2B5EF4-FFF2-40B4-BE49-F238E27FC236}">
                  <a16:creationId xmlns:a16="http://schemas.microsoft.com/office/drawing/2014/main" id="{CEC1021B-01FB-6655-04DE-FD50685A17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0138" y="3281656"/>
              <a:ext cx="367589" cy="248561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37" name="타원 36">
              <a:extLst>
                <a:ext uri="{FF2B5EF4-FFF2-40B4-BE49-F238E27FC236}">
                  <a16:creationId xmlns:a16="http://schemas.microsoft.com/office/drawing/2014/main" id="{724CAFE2-00CD-24FE-4DFD-316E11A303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2377" y="3398697"/>
              <a:ext cx="367589" cy="248561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5B115205-CAB8-E183-25FC-BA65E0956C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4653" y="4589616"/>
              <a:ext cx="365934" cy="248561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0DF2F943-6A3E-FE17-EA13-90FDD44BBD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6263" y="5614023"/>
              <a:ext cx="367589" cy="248561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4C7FA442-FE73-AF4F-0698-748B6EBA6B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10135" y="2182439"/>
              <a:ext cx="367589" cy="248561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81" name="타원 80">
              <a:extLst>
                <a:ext uri="{FF2B5EF4-FFF2-40B4-BE49-F238E27FC236}">
                  <a16:creationId xmlns:a16="http://schemas.microsoft.com/office/drawing/2014/main" id="{CC43F423-AD3A-51A2-765B-CB12D533A6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8786" y="5278587"/>
              <a:ext cx="365933" cy="248561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86" name="타원 85">
              <a:extLst>
                <a:ext uri="{FF2B5EF4-FFF2-40B4-BE49-F238E27FC236}">
                  <a16:creationId xmlns:a16="http://schemas.microsoft.com/office/drawing/2014/main" id="{815E40C7-DC7B-B8AF-9136-8F94B14C9A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30334" y="3024649"/>
              <a:ext cx="367589" cy="24976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88" name="타원 87">
              <a:extLst>
                <a:ext uri="{FF2B5EF4-FFF2-40B4-BE49-F238E27FC236}">
                  <a16:creationId xmlns:a16="http://schemas.microsoft.com/office/drawing/2014/main" id="{8E1E934D-9675-DAAF-D7B8-66801FC5DC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8966" y="4400178"/>
              <a:ext cx="365933" cy="248561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89" name="타원 88">
              <a:extLst>
                <a:ext uri="{FF2B5EF4-FFF2-40B4-BE49-F238E27FC236}">
                  <a16:creationId xmlns:a16="http://schemas.microsoft.com/office/drawing/2014/main" id="{EB67A2A1-D2DB-254F-CCCF-5DA5E3CCD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1105" y="4003206"/>
              <a:ext cx="365933" cy="248561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93" name="타원 92">
              <a:extLst>
                <a:ext uri="{FF2B5EF4-FFF2-40B4-BE49-F238E27FC236}">
                  <a16:creationId xmlns:a16="http://schemas.microsoft.com/office/drawing/2014/main" id="{765DFBB2-F711-E4C9-CC7F-F57C1A7A2F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6973" y="4589616"/>
              <a:ext cx="367589" cy="249767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94" name="타원 93">
              <a:extLst>
                <a:ext uri="{FF2B5EF4-FFF2-40B4-BE49-F238E27FC236}">
                  <a16:creationId xmlns:a16="http://schemas.microsoft.com/office/drawing/2014/main" id="{EF89BF40-C00F-12A6-78AF-3D9B97AA62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1990" y="3976661"/>
              <a:ext cx="367589" cy="249767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96" name="타원 95">
              <a:extLst>
                <a:ext uri="{FF2B5EF4-FFF2-40B4-BE49-F238E27FC236}">
                  <a16:creationId xmlns:a16="http://schemas.microsoft.com/office/drawing/2014/main" id="{A0AA7A64-80CE-A784-FA63-025B128CC6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2887" y="2661462"/>
              <a:ext cx="367589" cy="250974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97" name="타원 96">
              <a:extLst>
                <a:ext uri="{FF2B5EF4-FFF2-40B4-BE49-F238E27FC236}">
                  <a16:creationId xmlns:a16="http://schemas.microsoft.com/office/drawing/2014/main" id="{E1BE9659-1E4C-9600-B9FB-D6D3907141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0912" y="2561313"/>
              <a:ext cx="365934" cy="248561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99" name="타원 98">
              <a:extLst>
                <a:ext uri="{FF2B5EF4-FFF2-40B4-BE49-F238E27FC236}">
                  <a16:creationId xmlns:a16="http://schemas.microsoft.com/office/drawing/2014/main" id="{9C31D2A6-3227-B90C-3773-421CFA021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3469" y="5401660"/>
              <a:ext cx="367589" cy="24976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</p:grpSp>
      <p:grpSp>
        <p:nvGrpSpPr>
          <p:cNvPr id="109" name="그룹 108">
            <a:extLst>
              <a:ext uri="{FF2B5EF4-FFF2-40B4-BE49-F238E27FC236}">
                <a16:creationId xmlns:a16="http://schemas.microsoft.com/office/drawing/2014/main" id="{4EEB8C4C-3D61-E4B7-D187-22BD59D1AA35}"/>
              </a:ext>
            </a:extLst>
          </p:cNvPr>
          <p:cNvGrpSpPr/>
          <p:nvPr/>
        </p:nvGrpSpPr>
        <p:grpSpPr>
          <a:xfrm>
            <a:off x="2325290" y="1760128"/>
            <a:ext cx="7267336" cy="4604403"/>
            <a:chOff x="2325290" y="1760128"/>
            <a:chExt cx="7267336" cy="4604403"/>
          </a:xfrm>
        </p:grpSpPr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86885B59-445F-0F29-4F4A-3EB2869D17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1602" y="1760128"/>
              <a:ext cx="450379" cy="273900"/>
            </a:xfrm>
            <a:prstGeom prst="ellipse">
              <a:avLst/>
            </a:prstGeom>
            <a:noFill/>
            <a:ln w="19050" algn="ctr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CE88B067-1EE8-6AEB-8CA4-47F71C9395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7769" y="2048507"/>
              <a:ext cx="450379" cy="272693"/>
            </a:xfrm>
            <a:prstGeom prst="ellipse">
              <a:avLst/>
            </a:prstGeom>
            <a:noFill/>
            <a:ln w="19050" algn="ctr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E9323C34-E41A-9A15-750A-9CE2666F3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1522" y="2227084"/>
              <a:ext cx="601057" cy="368014"/>
            </a:xfrm>
            <a:prstGeom prst="ellipse">
              <a:avLst/>
            </a:prstGeom>
            <a:noFill/>
            <a:ln w="19050" algn="ctr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402B2261-A0FD-573D-D192-B4BD80D87F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2633" y="3157376"/>
              <a:ext cx="367589" cy="248561"/>
            </a:xfrm>
            <a:prstGeom prst="ellipse">
              <a:avLst/>
            </a:prstGeom>
            <a:noFill/>
            <a:ln w="19050" algn="ctr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91B6D1F2-9442-AA58-7D1E-D3001E3281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9463" y="4087668"/>
              <a:ext cx="365934" cy="248561"/>
            </a:xfrm>
            <a:prstGeom prst="ellipse">
              <a:avLst/>
            </a:prstGeom>
            <a:noFill/>
            <a:ln w="19050" algn="ctr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F3E0B3D4-7E34-567D-69F9-1E113CF4AC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5290" y="6078566"/>
              <a:ext cx="365933" cy="249767"/>
            </a:xfrm>
            <a:prstGeom prst="ellipse">
              <a:avLst/>
            </a:prstGeom>
            <a:noFill/>
            <a:ln w="19050" algn="ctr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76E75FE2-E6FB-FB7C-C917-BC843ABCD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1024" y="5607990"/>
              <a:ext cx="365934" cy="249767"/>
            </a:xfrm>
            <a:prstGeom prst="ellipse">
              <a:avLst/>
            </a:prstGeom>
            <a:noFill/>
            <a:ln w="19050" algn="ctr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189035A7-F362-1C68-E501-8C96AFEA01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6876" y="6115970"/>
              <a:ext cx="365934" cy="248561"/>
            </a:xfrm>
            <a:prstGeom prst="ellipse">
              <a:avLst/>
            </a:prstGeom>
            <a:noFill/>
            <a:ln w="19050" algn="ctr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F82B8523-893A-A5BB-D70B-E009841E45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4577" y="5738303"/>
              <a:ext cx="365933" cy="248561"/>
            </a:xfrm>
            <a:prstGeom prst="ellipse">
              <a:avLst/>
            </a:prstGeom>
            <a:noFill/>
            <a:ln w="19050" algn="ctr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12C9979E-D333-78B5-1ED0-2ED8689079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2810" y="2410488"/>
              <a:ext cx="367589" cy="249767"/>
            </a:xfrm>
            <a:prstGeom prst="ellipse">
              <a:avLst/>
            </a:prstGeom>
            <a:noFill/>
            <a:ln w="19050" algn="ctr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4330E3FF-5173-909A-D8AE-82C5AEDBE5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49414" y="3947702"/>
              <a:ext cx="365934" cy="248561"/>
            </a:xfrm>
            <a:prstGeom prst="ellipse">
              <a:avLst/>
            </a:prstGeom>
            <a:noFill/>
            <a:ln w="19050" algn="ctr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FC7C6BB9-B20A-D782-99FA-06B1A56D32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4278" y="4443616"/>
              <a:ext cx="367589" cy="248561"/>
            </a:xfrm>
            <a:prstGeom prst="ellipse">
              <a:avLst/>
            </a:prstGeom>
            <a:noFill/>
            <a:ln w="19050" algn="ctr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28" name="타원 27">
              <a:extLst>
                <a:ext uri="{FF2B5EF4-FFF2-40B4-BE49-F238E27FC236}">
                  <a16:creationId xmlns:a16="http://schemas.microsoft.com/office/drawing/2014/main" id="{042B81C4-1DC7-425E-A664-A4B5DBCAB1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13745" y="2410488"/>
              <a:ext cx="365934" cy="248561"/>
            </a:xfrm>
            <a:prstGeom prst="ellipse">
              <a:avLst/>
            </a:prstGeom>
            <a:noFill/>
            <a:ln w="19050" algn="ctr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70110F8-84F9-46C9-0E05-E864A9DF61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5037" y="3362499"/>
              <a:ext cx="367589" cy="249768"/>
            </a:xfrm>
            <a:prstGeom prst="ellipse">
              <a:avLst/>
            </a:prstGeom>
            <a:noFill/>
            <a:ln w="19050" algn="ctr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210EC190-2A7F-F4A7-C76D-4F55EC516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8345" y="2346537"/>
              <a:ext cx="915661" cy="248561"/>
            </a:xfrm>
            <a:prstGeom prst="ellipse">
              <a:avLst/>
            </a:prstGeom>
            <a:noFill/>
            <a:ln w="19050" algn="ctr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33" name="타원 32">
              <a:extLst>
                <a:ext uri="{FF2B5EF4-FFF2-40B4-BE49-F238E27FC236}">
                  <a16:creationId xmlns:a16="http://schemas.microsoft.com/office/drawing/2014/main" id="{4654E270-C420-7730-A1A0-563D514112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4017" y="3757059"/>
              <a:ext cx="365933" cy="248561"/>
            </a:xfrm>
            <a:prstGeom prst="ellipse">
              <a:avLst/>
            </a:prstGeom>
            <a:noFill/>
            <a:ln w="19050" algn="ctr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36" name="타원 35">
              <a:extLst>
                <a:ext uri="{FF2B5EF4-FFF2-40B4-BE49-F238E27FC236}">
                  <a16:creationId xmlns:a16="http://schemas.microsoft.com/office/drawing/2014/main" id="{E407FEC8-A1A7-EFE5-EC25-531E272614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1932" y="4193849"/>
              <a:ext cx="367589" cy="249767"/>
            </a:xfrm>
            <a:prstGeom prst="ellipse">
              <a:avLst/>
            </a:prstGeom>
            <a:noFill/>
            <a:ln w="19050" algn="ctr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41" name="타원 40">
              <a:extLst>
                <a:ext uri="{FF2B5EF4-FFF2-40B4-BE49-F238E27FC236}">
                  <a16:creationId xmlns:a16="http://schemas.microsoft.com/office/drawing/2014/main" id="{8FEB4330-DC97-F513-EF3D-3962585EEF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8202" y="2410488"/>
              <a:ext cx="367589" cy="248561"/>
            </a:xfrm>
            <a:prstGeom prst="ellipse">
              <a:avLst/>
            </a:prstGeom>
            <a:noFill/>
            <a:ln w="19050" algn="ctr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42" name="타원 41">
              <a:extLst>
                <a:ext uri="{FF2B5EF4-FFF2-40B4-BE49-F238E27FC236}">
                  <a16:creationId xmlns:a16="http://schemas.microsoft.com/office/drawing/2014/main" id="{6D5BF131-4A10-A1CB-285D-070C567CF8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126" y="2659048"/>
              <a:ext cx="367589" cy="249767"/>
            </a:xfrm>
            <a:prstGeom prst="ellipse">
              <a:avLst/>
            </a:prstGeom>
            <a:noFill/>
            <a:ln w="19050" algn="ctr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85" name="타원 84">
              <a:extLst>
                <a:ext uri="{FF2B5EF4-FFF2-40B4-BE49-F238E27FC236}">
                  <a16:creationId xmlns:a16="http://schemas.microsoft.com/office/drawing/2014/main" id="{D32FAAD9-EA50-E292-4E83-DAFBD7CF29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8966" y="2149861"/>
              <a:ext cx="365933" cy="248561"/>
            </a:xfrm>
            <a:prstGeom prst="ellipse">
              <a:avLst/>
            </a:prstGeom>
            <a:noFill/>
            <a:ln w="19050" algn="ctr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87" name="타원 86">
              <a:extLst>
                <a:ext uri="{FF2B5EF4-FFF2-40B4-BE49-F238E27FC236}">
                  <a16:creationId xmlns:a16="http://schemas.microsoft.com/office/drawing/2014/main" id="{601D4BBA-FA52-6443-F97E-4633F7805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3209" y="2684387"/>
              <a:ext cx="365933" cy="248561"/>
            </a:xfrm>
            <a:prstGeom prst="ellipse">
              <a:avLst/>
            </a:prstGeom>
            <a:noFill/>
            <a:ln w="19050" algn="ctr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90" name="타원 89">
              <a:extLst>
                <a:ext uri="{FF2B5EF4-FFF2-40B4-BE49-F238E27FC236}">
                  <a16:creationId xmlns:a16="http://schemas.microsoft.com/office/drawing/2014/main" id="{6609E3EA-EDA8-9D41-9D56-02AEEFE2F6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5620" y="3689489"/>
              <a:ext cx="367589" cy="248561"/>
            </a:xfrm>
            <a:prstGeom prst="ellipse">
              <a:avLst/>
            </a:prstGeom>
            <a:noFill/>
            <a:ln w="19050" algn="ctr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91" name="타원 90">
              <a:extLst>
                <a:ext uri="{FF2B5EF4-FFF2-40B4-BE49-F238E27FC236}">
                  <a16:creationId xmlns:a16="http://schemas.microsoft.com/office/drawing/2014/main" id="{98B88978-77C6-B309-8D4B-4AD5701B7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6635" y="3564002"/>
              <a:ext cx="827903" cy="182197"/>
            </a:xfrm>
            <a:prstGeom prst="ellipse">
              <a:avLst/>
            </a:prstGeom>
            <a:noFill/>
            <a:ln w="19050" algn="ctr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92" name="타원 91">
              <a:extLst>
                <a:ext uri="{FF2B5EF4-FFF2-40B4-BE49-F238E27FC236}">
                  <a16:creationId xmlns:a16="http://schemas.microsoft.com/office/drawing/2014/main" id="{56840668-9098-D490-A63F-AB76A222BB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0525" y="4041817"/>
              <a:ext cx="450379" cy="304064"/>
            </a:xfrm>
            <a:prstGeom prst="ellipse">
              <a:avLst/>
            </a:prstGeom>
            <a:noFill/>
            <a:ln w="19050" algn="ctr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95" name="타원 94">
              <a:extLst>
                <a:ext uri="{FF2B5EF4-FFF2-40B4-BE49-F238E27FC236}">
                  <a16:creationId xmlns:a16="http://schemas.microsoft.com/office/drawing/2014/main" id="{62222183-EE9A-DF90-8969-AC59C9872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680" y="5662287"/>
              <a:ext cx="783196" cy="541766"/>
            </a:xfrm>
            <a:prstGeom prst="ellipse">
              <a:avLst/>
            </a:prstGeom>
            <a:noFill/>
            <a:ln w="19050" algn="ctr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98" name="타원 97">
              <a:extLst>
                <a:ext uri="{FF2B5EF4-FFF2-40B4-BE49-F238E27FC236}">
                  <a16:creationId xmlns:a16="http://schemas.microsoft.com/office/drawing/2014/main" id="{079F1326-036E-63E1-1D86-210BFFB101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0222" y="2024374"/>
              <a:ext cx="394082" cy="250974"/>
            </a:xfrm>
            <a:prstGeom prst="ellipse">
              <a:avLst/>
            </a:prstGeom>
            <a:noFill/>
            <a:ln w="19050" algn="ctr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100" name="타원 99">
              <a:extLst>
                <a:ext uri="{FF2B5EF4-FFF2-40B4-BE49-F238E27FC236}">
                  <a16:creationId xmlns:a16="http://schemas.microsoft.com/office/drawing/2014/main" id="{A7C97FB4-402C-847B-4CC0-64C02387E7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0744" y="3370945"/>
              <a:ext cx="367589" cy="248561"/>
            </a:xfrm>
            <a:prstGeom prst="ellipse">
              <a:avLst/>
            </a:prstGeom>
            <a:noFill/>
            <a:ln w="19050" algn="ctr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6996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2294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근로자의 의무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aphicFrame>
        <p:nvGraphicFramePr>
          <p:cNvPr id="2" name="표 7">
            <a:extLst>
              <a:ext uri="{FF2B5EF4-FFF2-40B4-BE49-F238E27FC236}">
                <a16:creationId xmlns:a16="http://schemas.microsoft.com/office/drawing/2014/main" id="{5A9B9BDE-7312-3681-0183-AA8AF1AA73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617141"/>
              </p:ext>
            </p:extLst>
          </p:nvPr>
        </p:nvGraphicFramePr>
        <p:xfrm>
          <a:off x="372832" y="866462"/>
          <a:ext cx="11391820" cy="57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1820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위험을 보는 것이 안전의 시작 </a:t>
                      </a:r>
                      <a:r>
                        <a:rPr lang="en-US" altLang="ko-KR" sz="2000" dirty="0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! </a:t>
                      </a:r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위험요인을 찾아봐</a:t>
                      </a:r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~~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5339032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</a:tbl>
          </a:graphicData>
        </a:graphic>
      </p:graphicFrame>
      <p:sp>
        <p:nvSpPr>
          <p:cNvPr id="83" name="직사각형 82">
            <a:extLst>
              <a:ext uri="{FF2B5EF4-FFF2-40B4-BE49-F238E27FC236}">
                <a16:creationId xmlns:a16="http://schemas.microsoft.com/office/drawing/2014/main" id="{11368DF8-5171-2B3C-99A3-D6B3E7AADB64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직사각형 83">
            <a:extLst>
              <a:ext uri="{FF2B5EF4-FFF2-40B4-BE49-F238E27FC236}">
                <a16:creationId xmlns:a16="http://schemas.microsoft.com/office/drawing/2014/main" id="{E3D108EC-F9FC-D81F-D8AB-2FCB30266300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그림 4">
            <a:extLst>
              <a:ext uri="{FF2B5EF4-FFF2-40B4-BE49-F238E27FC236}">
                <a16:creationId xmlns:a16="http://schemas.microsoft.com/office/drawing/2014/main" id="{91AC05E1-142B-4A76-A617-EB8E5A3CB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656" y="1431567"/>
            <a:ext cx="9076848" cy="5057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" name="그룹 72">
            <a:extLst>
              <a:ext uri="{FF2B5EF4-FFF2-40B4-BE49-F238E27FC236}">
                <a16:creationId xmlns:a16="http://schemas.microsoft.com/office/drawing/2014/main" id="{47C9077B-CEFA-A714-0DB9-91ED3757ECBF}"/>
              </a:ext>
            </a:extLst>
          </p:cNvPr>
          <p:cNvGrpSpPr/>
          <p:nvPr/>
        </p:nvGrpSpPr>
        <p:grpSpPr>
          <a:xfrm>
            <a:off x="2081267" y="2233371"/>
            <a:ext cx="8300700" cy="3950353"/>
            <a:chOff x="2100058" y="2472967"/>
            <a:chExt cx="8064500" cy="5130800"/>
          </a:xfrm>
        </p:grpSpPr>
        <p:sp>
          <p:nvSpPr>
            <p:cNvPr id="43" name="타원 42">
              <a:extLst>
                <a:ext uri="{FF2B5EF4-FFF2-40B4-BE49-F238E27FC236}">
                  <a16:creationId xmlns:a16="http://schemas.microsoft.com/office/drawing/2014/main" id="{CF6852FC-437E-9A07-4148-5FFBE21C20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5958" y="2815867"/>
              <a:ext cx="431800" cy="358775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44" name="타원 43">
              <a:extLst>
                <a:ext uri="{FF2B5EF4-FFF2-40B4-BE49-F238E27FC236}">
                  <a16:creationId xmlns:a16="http://schemas.microsoft.com/office/drawing/2014/main" id="{B12A84AF-49DF-683B-6518-5677ED7CD6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9920" y="3608029"/>
              <a:ext cx="431800" cy="358775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45" name="타원 44">
              <a:extLst>
                <a:ext uri="{FF2B5EF4-FFF2-40B4-BE49-F238E27FC236}">
                  <a16:creationId xmlns:a16="http://schemas.microsoft.com/office/drawing/2014/main" id="{6C44D891-E75B-60FA-6665-7B9A2A4680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0058" y="5119329"/>
              <a:ext cx="431800" cy="360363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46" name="타원 45">
              <a:extLst>
                <a:ext uri="{FF2B5EF4-FFF2-40B4-BE49-F238E27FC236}">
                  <a16:creationId xmlns:a16="http://schemas.microsoft.com/office/drawing/2014/main" id="{4CB07138-CEBC-C968-9959-630A414B1E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6008" y="5551129"/>
              <a:ext cx="431800" cy="360363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47" name="타원 46">
              <a:extLst>
                <a:ext uri="{FF2B5EF4-FFF2-40B4-BE49-F238E27FC236}">
                  <a16:creationId xmlns:a16="http://schemas.microsoft.com/office/drawing/2014/main" id="{ADF13114-72ED-618C-EF84-4D93725D1B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7808" y="7064017"/>
              <a:ext cx="431800" cy="360362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48" name="타원 47">
              <a:extLst>
                <a:ext uri="{FF2B5EF4-FFF2-40B4-BE49-F238E27FC236}">
                  <a16:creationId xmlns:a16="http://schemas.microsoft.com/office/drawing/2014/main" id="{FBA75CEC-6BD4-E498-0F4F-A8287D9ADF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7095" y="5840054"/>
              <a:ext cx="822325" cy="719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49" name="타원 48">
              <a:extLst>
                <a:ext uri="{FF2B5EF4-FFF2-40B4-BE49-F238E27FC236}">
                  <a16:creationId xmlns:a16="http://schemas.microsoft.com/office/drawing/2014/main" id="{8CAA8B00-5DAF-43F6-E818-76571B8E6C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3883" y="7243404"/>
              <a:ext cx="431800" cy="360363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50" name="타원 49">
              <a:extLst>
                <a:ext uri="{FF2B5EF4-FFF2-40B4-BE49-F238E27FC236}">
                  <a16:creationId xmlns:a16="http://schemas.microsoft.com/office/drawing/2014/main" id="{E14B1B10-4033-46A5-04E3-597F9DB9E8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5183" y="7064017"/>
              <a:ext cx="433387" cy="360362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51" name="타원 50">
              <a:extLst>
                <a:ext uri="{FF2B5EF4-FFF2-40B4-BE49-F238E27FC236}">
                  <a16:creationId xmlns:a16="http://schemas.microsoft.com/office/drawing/2014/main" id="{50C7F9D3-94DB-12A3-8C94-102EA996D9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2533" y="7064017"/>
              <a:ext cx="431800" cy="360362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52" name="타원 51">
              <a:extLst>
                <a:ext uri="{FF2B5EF4-FFF2-40B4-BE49-F238E27FC236}">
                  <a16:creationId xmlns:a16="http://schemas.microsoft.com/office/drawing/2014/main" id="{F7021D2B-646C-3353-4070-4193491CD2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2758" y="6703654"/>
              <a:ext cx="431800" cy="360363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53" name="타원 52">
              <a:extLst>
                <a:ext uri="{FF2B5EF4-FFF2-40B4-BE49-F238E27FC236}">
                  <a16:creationId xmlns:a16="http://schemas.microsoft.com/office/drawing/2014/main" id="{FE8C3C5E-62FA-22A0-0B2E-7CB947BE49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1808" y="6127392"/>
              <a:ext cx="431800" cy="360362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54" name="타원 53">
              <a:extLst>
                <a:ext uri="{FF2B5EF4-FFF2-40B4-BE49-F238E27FC236}">
                  <a16:creationId xmlns:a16="http://schemas.microsoft.com/office/drawing/2014/main" id="{AE379EA7-9ADB-31FA-DE7A-FA60259C45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9508" y="5732104"/>
              <a:ext cx="431800" cy="360363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55" name="타원 54">
              <a:extLst>
                <a:ext uri="{FF2B5EF4-FFF2-40B4-BE49-F238E27FC236}">
                  <a16:creationId xmlns:a16="http://schemas.microsoft.com/office/drawing/2014/main" id="{6DEF93B6-A3EC-91F9-E3FE-73D1C38D30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5145" y="5379679"/>
              <a:ext cx="433388" cy="360363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56" name="타원 55">
              <a:extLst>
                <a:ext uri="{FF2B5EF4-FFF2-40B4-BE49-F238E27FC236}">
                  <a16:creationId xmlns:a16="http://schemas.microsoft.com/office/drawing/2014/main" id="{3A2B3C98-976B-D440-E919-927076F6D0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3470" y="4979629"/>
              <a:ext cx="720725" cy="639763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57" name="타원 56">
              <a:extLst>
                <a:ext uri="{FF2B5EF4-FFF2-40B4-BE49-F238E27FC236}">
                  <a16:creationId xmlns:a16="http://schemas.microsoft.com/office/drawing/2014/main" id="{7AB318B8-3DA3-FF9F-267C-9A9615C502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9733" y="4111267"/>
              <a:ext cx="431800" cy="360362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58" name="타원 57">
              <a:extLst>
                <a:ext uri="{FF2B5EF4-FFF2-40B4-BE49-F238E27FC236}">
                  <a16:creationId xmlns:a16="http://schemas.microsoft.com/office/drawing/2014/main" id="{B57D31C1-2CF7-0B6E-6656-509817C77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0558" y="3281004"/>
              <a:ext cx="433387" cy="358775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59" name="타원 58">
              <a:extLst>
                <a:ext uri="{FF2B5EF4-FFF2-40B4-BE49-F238E27FC236}">
                  <a16:creationId xmlns:a16="http://schemas.microsoft.com/office/drawing/2014/main" id="{C0D291CF-1A71-135B-E0C7-79E817909F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6633" y="2920642"/>
              <a:ext cx="431800" cy="360362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60" name="타원 59">
              <a:extLst>
                <a:ext uri="{FF2B5EF4-FFF2-40B4-BE49-F238E27FC236}">
                  <a16:creationId xmlns:a16="http://schemas.microsoft.com/office/drawing/2014/main" id="{669F097E-E083-A93C-9530-7506A88064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5633" y="2690454"/>
              <a:ext cx="1198562" cy="360363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61" name="타원 60">
              <a:extLst>
                <a:ext uri="{FF2B5EF4-FFF2-40B4-BE49-F238E27FC236}">
                  <a16:creationId xmlns:a16="http://schemas.microsoft.com/office/drawing/2014/main" id="{202BC445-F942-3585-C023-B6339EC9D6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6508" y="2472967"/>
              <a:ext cx="431800" cy="360362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62" name="타원 61">
              <a:extLst>
                <a:ext uri="{FF2B5EF4-FFF2-40B4-BE49-F238E27FC236}">
                  <a16:creationId xmlns:a16="http://schemas.microsoft.com/office/drawing/2014/main" id="{84FBE3BF-DB8B-5AFC-35C1-BB12BF41A5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7708" y="4939942"/>
              <a:ext cx="431800" cy="360362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63" name="타원 62">
              <a:extLst>
                <a:ext uri="{FF2B5EF4-FFF2-40B4-BE49-F238E27FC236}">
                  <a16:creationId xmlns:a16="http://schemas.microsoft.com/office/drawing/2014/main" id="{489E3391-910E-7CA0-5100-207D98DCD4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2295" y="3838217"/>
              <a:ext cx="431800" cy="360362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64" name="타원 63">
              <a:extLst>
                <a:ext uri="{FF2B5EF4-FFF2-40B4-BE49-F238E27FC236}">
                  <a16:creationId xmlns:a16="http://schemas.microsoft.com/office/drawing/2014/main" id="{2DE6A056-3CBB-3FA0-0B19-6E585CC07F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7820" y="3496904"/>
              <a:ext cx="433388" cy="360363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65" name="타원 64">
              <a:extLst>
                <a:ext uri="{FF2B5EF4-FFF2-40B4-BE49-F238E27FC236}">
                  <a16:creationId xmlns:a16="http://schemas.microsoft.com/office/drawing/2014/main" id="{0FF6A786-B989-D8E6-BA6C-5A77835214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4933" y="4019192"/>
              <a:ext cx="431800" cy="358775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66" name="타원 65">
              <a:extLst>
                <a:ext uri="{FF2B5EF4-FFF2-40B4-BE49-F238E27FC236}">
                  <a16:creationId xmlns:a16="http://schemas.microsoft.com/office/drawing/2014/main" id="{0B3F4C50-8D12-0F14-E74D-C29E50BE90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8095" y="4900254"/>
              <a:ext cx="433388" cy="360363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67" name="타원 66">
              <a:extLst>
                <a:ext uri="{FF2B5EF4-FFF2-40B4-BE49-F238E27FC236}">
                  <a16:creationId xmlns:a16="http://schemas.microsoft.com/office/drawing/2014/main" id="{D36B4B23-3262-C04F-EAC6-D55C22894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7095" y="4501792"/>
              <a:ext cx="431800" cy="360362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68" name="타원 67">
              <a:extLst>
                <a:ext uri="{FF2B5EF4-FFF2-40B4-BE49-F238E27FC236}">
                  <a16:creationId xmlns:a16="http://schemas.microsoft.com/office/drawing/2014/main" id="{9E78B576-D823-2A3B-484F-79904291B3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9195" y="4501792"/>
              <a:ext cx="328613" cy="617537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69" name="타원 68">
              <a:extLst>
                <a:ext uri="{FF2B5EF4-FFF2-40B4-BE49-F238E27FC236}">
                  <a16:creationId xmlns:a16="http://schemas.microsoft.com/office/drawing/2014/main" id="{E90426B0-5F0F-2A3B-C524-3D532DDAF8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9283" y="4463692"/>
              <a:ext cx="433387" cy="360362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70" name="타원 69">
              <a:extLst>
                <a:ext uri="{FF2B5EF4-FFF2-40B4-BE49-F238E27FC236}">
                  <a16:creationId xmlns:a16="http://schemas.microsoft.com/office/drawing/2014/main" id="{EC1DADD3-CF8C-AFAF-D52E-BABD25DD0C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8345" y="4666892"/>
              <a:ext cx="431800" cy="360362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71" name="타원 70">
              <a:extLst>
                <a:ext uri="{FF2B5EF4-FFF2-40B4-BE49-F238E27FC236}">
                  <a16:creationId xmlns:a16="http://schemas.microsoft.com/office/drawing/2014/main" id="{E46DA008-BFC4-145A-1BA7-051C0FE9F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9783" y="5732104"/>
              <a:ext cx="431800" cy="360363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  <p:sp>
          <p:nvSpPr>
            <p:cNvPr id="72" name="타원 71">
              <a:extLst>
                <a:ext uri="{FF2B5EF4-FFF2-40B4-BE49-F238E27FC236}">
                  <a16:creationId xmlns:a16="http://schemas.microsoft.com/office/drawing/2014/main" id="{5E01F127-6E82-D99A-B027-535F3C1B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9245" y="5619392"/>
              <a:ext cx="431800" cy="360362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latinLnBrk="1" hangingPunct="1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762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2294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근로자의 의무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B78E1B2-9FF4-FF85-384A-0C39AA93FA5B}"/>
              </a:ext>
            </a:extLst>
          </p:cNvPr>
          <p:cNvSpPr/>
          <p:nvPr/>
        </p:nvSpPr>
        <p:spPr>
          <a:xfrm>
            <a:off x="8550310" y="290122"/>
            <a:ext cx="321434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① </a:t>
            </a:r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1-3-5 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안전문화 활동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aphicFrame>
        <p:nvGraphicFramePr>
          <p:cNvPr id="2" name="표 7">
            <a:extLst>
              <a:ext uri="{FF2B5EF4-FFF2-40B4-BE49-F238E27FC236}">
                <a16:creationId xmlns:a16="http://schemas.microsoft.com/office/drawing/2014/main" id="{5A9B9BDE-7312-3681-0183-AA8AF1AA73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181365"/>
              </p:ext>
            </p:extLst>
          </p:nvPr>
        </p:nvGraphicFramePr>
        <p:xfrm>
          <a:off x="372832" y="866462"/>
          <a:ext cx="11391820" cy="57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1820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1</a:t>
                      </a:r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분 스트레칭</a:t>
                      </a:r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, 3</a:t>
                      </a:r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분 </a:t>
                      </a:r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TBM, 5</a:t>
                      </a:r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분 정리정돈 </a:t>
                      </a:r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! </a:t>
                      </a:r>
                      <a:r>
                        <a:rPr lang="en-US" altLang="ko-KR" sz="2000" dirty="0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1-3-5 </a:t>
                      </a:r>
                      <a:r>
                        <a:rPr lang="ko-KR" altLang="en-US" sz="2000" dirty="0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안전문화 활동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5339032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</a:tbl>
          </a:graphicData>
        </a:graphic>
      </p:graphicFrame>
      <p:grpSp>
        <p:nvGrpSpPr>
          <p:cNvPr id="80" name="그룹 79">
            <a:extLst>
              <a:ext uri="{FF2B5EF4-FFF2-40B4-BE49-F238E27FC236}">
                <a16:creationId xmlns:a16="http://schemas.microsoft.com/office/drawing/2014/main" id="{B75FF2AB-9852-31FC-45C2-6773E292909E}"/>
              </a:ext>
            </a:extLst>
          </p:cNvPr>
          <p:cNvGrpSpPr/>
          <p:nvPr/>
        </p:nvGrpSpPr>
        <p:grpSpPr>
          <a:xfrm>
            <a:off x="1965928" y="1594732"/>
            <a:ext cx="8091767" cy="1297202"/>
            <a:chOff x="1944367" y="1585305"/>
            <a:chExt cx="8091767" cy="1297202"/>
          </a:xfrm>
        </p:grpSpPr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DDF4994D-B886-55C9-BE4C-76B89E6C7255}"/>
                </a:ext>
              </a:extLst>
            </p:cNvPr>
            <p:cNvGrpSpPr/>
            <p:nvPr/>
          </p:nvGrpSpPr>
          <p:grpSpPr>
            <a:xfrm>
              <a:off x="2302284" y="1826911"/>
              <a:ext cx="7132595" cy="387813"/>
              <a:chOff x="432000" y="3200543"/>
              <a:chExt cx="8280000" cy="444481"/>
            </a:xfrm>
          </p:grpSpPr>
          <p:cxnSp>
            <p:nvCxnSpPr>
              <p:cNvPr id="44" name="직선 연결선 43">
                <a:extLst>
                  <a:ext uri="{FF2B5EF4-FFF2-40B4-BE49-F238E27FC236}">
                    <a16:creationId xmlns:a16="http://schemas.microsoft.com/office/drawing/2014/main" id="{F4CF54EC-6722-754C-F38D-7D3FC620EEFD}"/>
                  </a:ext>
                </a:extLst>
              </p:cNvPr>
              <p:cNvCxnSpPr/>
              <p:nvPr/>
            </p:nvCxnSpPr>
            <p:spPr>
              <a:xfrm>
                <a:off x="432000" y="3429000"/>
                <a:ext cx="8280000" cy="0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직선 연결선 44">
                <a:extLst>
                  <a:ext uri="{FF2B5EF4-FFF2-40B4-BE49-F238E27FC236}">
                    <a16:creationId xmlns:a16="http://schemas.microsoft.com/office/drawing/2014/main" id="{2A526BB1-22DB-0D5B-51B7-EF616E1C85FF}"/>
                  </a:ext>
                </a:extLst>
              </p:cNvPr>
              <p:cNvCxnSpPr/>
              <p:nvPr/>
            </p:nvCxnSpPr>
            <p:spPr>
              <a:xfrm>
                <a:off x="432000" y="3212976"/>
                <a:ext cx="0" cy="432048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직선 연결선 45">
                <a:extLst>
                  <a:ext uri="{FF2B5EF4-FFF2-40B4-BE49-F238E27FC236}">
                    <a16:creationId xmlns:a16="http://schemas.microsoft.com/office/drawing/2014/main" id="{24034BF5-8AF5-6668-FA09-13CE316798F0}"/>
                  </a:ext>
                </a:extLst>
              </p:cNvPr>
              <p:cNvCxnSpPr/>
              <p:nvPr/>
            </p:nvCxnSpPr>
            <p:spPr>
              <a:xfrm>
                <a:off x="4572000" y="3212976"/>
                <a:ext cx="0" cy="432000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직선 연결선 46">
                <a:extLst>
                  <a:ext uri="{FF2B5EF4-FFF2-40B4-BE49-F238E27FC236}">
                    <a16:creationId xmlns:a16="http://schemas.microsoft.com/office/drawing/2014/main" id="{91999CCC-E3C5-EB68-457B-AE26CF621B1B}"/>
                  </a:ext>
                </a:extLst>
              </p:cNvPr>
              <p:cNvCxnSpPr/>
              <p:nvPr/>
            </p:nvCxnSpPr>
            <p:spPr>
              <a:xfrm>
                <a:off x="8712000" y="3200543"/>
                <a:ext cx="0" cy="432048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그룹 47">
                <a:extLst>
                  <a:ext uri="{FF2B5EF4-FFF2-40B4-BE49-F238E27FC236}">
                    <a16:creationId xmlns:a16="http://schemas.microsoft.com/office/drawing/2014/main" id="{1673131D-8ECB-E869-66EA-0B2535239630}"/>
                  </a:ext>
                </a:extLst>
              </p:cNvPr>
              <p:cNvGrpSpPr/>
              <p:nvPr/>
            </p:nvGrpSpPr>
            <p:grpSpPr>
              <a:xfrm>
                <a:off x="1260000" y="3321000"/>
                <a:ext cx="2484000" cy="216000"/>
                <a:chOff x="1260000" y="3321000"/>
                <a:chExt cx="2484000" cy="216000"/>
              </a:xfrm>
            </p:grpSpPr>
            <p:cxnSp>
              <p:nvCxnSpPr>
                <p:cNvPr id="54" name="직선 연결선 53">
                  <a:extLst>
                    <a:ext uri="{FF2B5EF4-FFF2-40B4-BE49-F238E27FC236}">
                      <a16:creationId xmlns:a16="http://schemas.microsoft.com/office/drawing/2014/main" id="{9FF01B66-09CD-CB49-DD7B-3BA997C5CFD1}"/>
                    </a:ext>
                  </a:extLst>
                </p:cNvPr>
                <p:cNvCxnSpPr/>
                <p:nvPr/>
              </p:nvCxnSpPr>
              <p:spPr>
                <a:xfrm>
                  <a:off x="3744000" y="3321000"/>
                  <a:ext cx="0" cy="21600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직선 연결선 54">
                  <a:extLst>
                    <a:ext uri="{FF2B5EF4-FFF2-40B4-BE49-F238E27FC236}">
                      <a16:creationId xmlns:a16="http://schemas.microsoft.com/office/drawing/2014/main" id="{240B8E2E-7AD6-45FB-57B3-A328E6BAC498}"/>
                    </a:ext>
                  </a:extLst>
                </p:cNvPr>
                <p:cNvCxnSpPr/>
                <p:nvPr/>
              </p:nvCxnSpPr>
              <p:spPr>
                <a:xfrm>
                  <a:off x="1260000" y="3321000"/>
                  <a:ext cx="0" cy="21600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직선 연결선 55">
                  <a:extLst>
                    <a:ext uri="{FF2B5EF4-FFF2-40B4-BE49-F238E27FC236}">
                      <a16:creationId xmlns:a16="http://schemas.microsoft.com/office/drawing/2014/main" id="{CE38EAF0-B14B-43BC-A421-D2E3DBE9B22A}"/>
                    </a:ext>
                  </a:extLst>
                </p:cNvPr>
                <p:cNvCxnSpPr/>
                <p:nvPr/>
              </p:nvCxnSpPr>
              <p:spPr>
                <a:xfrm>
                  <a:off x="2088000" y="3321000"/>
                  <a:ext cx="0" cy="21600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직선 연결선 56">
                  <a:extLst>
                    <a:ext uri="{FF2B5EF4-FFF2-40B4-BE49-F238E27FC236}">
                      <a16:creationId xmlns:a16="http://schemas.microsoft.com/office/drawing/2014/main" id="{B0D67FAC-034F-3714-AC48-C4AF749A95F1}"/>
                    </a:ext>
                  </a:extLst>
                </p:cNvPr>
                <p:cNvCxnSpPr/>
                <p:nvPr/>
              </p:nvCxnSpPr>
              <p:spPr>
                <a:xfrm>
                  <a:off x="2916000" y="3321000"/>
                  <a:ext cx="0" cy="21600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그룹 48">
                <a:extLst>
                  <a:ext uri="{FF2B5EF4-FFF2-40B4-BE49-F238E27FC236}">
                    <a16:creationId xmlns:a16="http://schemas.microsoft.com/office/drawing/2014/main" id="{3857A8E7-B3AF-5A2F-D44D-8ADD0DD4C364}"/>
                  </a:ext>
                </a:extLst>
              </p:cNvPr>
              <p:cNvGrpSpPr/>
              <p:nvPr/>
            </p:nvGrpSpPr>
            <p:grpSpPr>
              <a:xfrm>
                <a:off x="5400000" y="3321000"/>
                <a:ext cx="2484000" cy="216000"/>
                <a:chOff x="1260000" y="3321000"/>
                <a:chExt cx="2484000" cy="216000"/>
              </a:xfrm>
            </p:grpSpPr>
            <p:cxnSp>
              <p:nvCxnSpPr>
                <p:cNvPr id="50" name="직선 연결선 49">
                  <a:extLst>
                    <a:ext uri="{FF2B5EF4-FFF2-40B4-BE49-F238E27FC236}">
                      <a16:creationId xmlns:a16="http://schemas.microsoft.com/office/drawing/2014/main" id="{9294CE45-452C-7D3C-711D-5360EF610A75}"/>
                    </a:ext>
                  </a:extLst>
                </p:cNvPr>
                <p:cNvCxnSpPr/>
                <p:nvPr/>
              </p:nvCxnSpPr>
              <p:spPr>
                <a:xfrm>
                  <a:off x="3744000" y="3321000"/>
                  <a:ext cx="0" cy="21600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직선 연결선 50">
                  <a:extLst>
                    <a:ext uri="{FF2B5EF4-FFF2-40B4-BE49-F238E27FC236}">
                      <a16:creationId xmlns:a16="http://schemas.microsoft.com/office/drawing/2014/main" id="{216D6F67-6B26-9E14-DB6B-F8834A93EE6A}"/>
                    </a:ext>
                  </a:extLst>
                </p:cNvPr>
                <p:cNvCxnSpPr/>
                <p:nvPr/>
              </p:nvCxnSpPr>
              <p:spPr>
                <a:xfrm>
                  <a:off x="1260000" y="3321000"/>
                  <a:ext cx="0" cy="21600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직선 연결선 51">
                  <a:extLst>
                    <a:ext uri="{FF2B5EF4-FFF2-40B4-BE49-F238E27FC236}">
                      <a16:creationId xmlns:a16="http://schemas.microsoft.com/office/drawing/2014/main" id="{257DE8C8-9663-D614-6422-F543BE06037A}"/>
                    </a:ext>
                  </a:extLst>
                </p:cNvPr>
                <p:cNvCxnSpPr/>
                <p:nvPr/>
              </p:nvCxnSpPr>
              <p:spPr>
                <a:xfrm>
                  <a:off x="2088000" y="3321000"/>
                  <a:ext cx="0" cy="21600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직선 연결선 52">
                  <a:extLst>
                    <a:ext uri="{FF2B5EF4-FFF2-40B4-BE49-F238E27FC236}">
                      <a16:creationId xmlns:a16="http://schemas.microsoft.com/office/drawing/2014/main" id="{652C7139-1106-13BE-A64F-F7783331D9A1}"/>
                    </a:ext>
                  </a:extLst>
                </p:cNvPr>
                <p:cNvCxnSpPr/>
                <p:nvPr/>
              </p:nvCxnSpPr>
              <p:spPr>
                <a:xfrm>
                  <a:off x="2916000" y="3321000"/>
                  <a:ext cx="0" cy="216000"/>
                </a:xfrm>
                <a:prstGeom prst="lin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8" name="Text Box 39">
              <a:extLst>
                <a:ext uri="{FF2B5EF4-FFF2-40B4-BE49-F238E27FC236}">
                  <a16:creationId xmlns:a16="http://schemas.microsoft.com/office/drawing/2014/main" id="{4880A39C-78F1-01F1-E895-ED4424E25A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39643" y="1585305"/>
              <a:ext cx="677202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t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ko-KR" sz="1100" b="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15:00</a:t>
              </a:r>
            </a:p>
          </p:txBody>
        </p:sp>
        <p:sp>
          <p:nvSpPr>
            <p:cNvPr id="59" name="Text Box 39">
              <a:extLst>
                <a:ext uri="{FF2B5EF4-FFF2-40B4-BE49-F238E27FC236}">
                  <a16:creationId xmlns:a16="http://schemas.microsoft.com/office/drawing/2014/main" id="{88976F91-20A8-6748-FFBD-B144AF6C3B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43569" y="1585305"/>
              <a:ext cx="677202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t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ko-KR" sz="1100" b="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16:00</a:t>
              </a:r>
            </a:p>
          </p:txBody>
        </p:sp>
        <p:sp>
          <p:nvSpPr>
            <p:cNvPr id="60" name="Text Box 39">
              <a:extLst>
                <a:ext uri="{FF2B5EF4-FFF2-40B4-BE49-F238E27FC236}">
                  <a16:creationId xmlns:a16="http://schemas.microsoft.com/office/drawing/2014/main" id="{763FDF44-21C0-034F-DA05-F9C90C8AA2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80973" y="1585305"/>
              <a:ext cx="677202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t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ko-KR" sz="1100" b="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17:00</a:t>
              </a:r>
            </a:p>
          </p:txBody>
        </p:sp>
        <p:sp>
          <p:nvSpPr>
            <p:cNvPr id="61" name="TextBox 100">
              <a:extLst>
                <a:ext uri="{FF2B5EF4-FFF2-40B4-BE49-F238E27FC236}">
                  <a16:creationId xmlns:a16="http://schemas.microsoft.com/office/drawing/2014/main" id="{F1804841-6D81-5B73-5F4C-9F4DC7DA143B}"/>
                </a:ext>
              </a:extLst>
            </p:cNvPr>
            <p:cNvSpPr txBox="1"/>
            <p:nvPr/>
          </p:nvSpPr>
          <p:spPr>
            <a:xfrm>
              <a:off x="5881006" y="1810641"/>
              <a:ext cx="118509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r>
                <a:rPr lang="ko-KR" altLang="en-US" sz="11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점심시간</a:t>
              </a:r>
            </a:p>
          </p:txBody>
        </p:sp>
        <p:cxnSp>
          <p:nvCxnSpPr>
            <p:cNvPr id="62" name="직선 연결선 61">
              <a:extLst>
                <a:ext uri="{FF2B5EF4-FFF2-40B4-BE49-F238E27FC236}">
                  <a16:creationId xmlns:a16="http://schemas.microsoft.com/office/drawing/2014/main" id="{2515957A-6BBA-FDBB-3E17-95BDE16A9A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9999" y="2033989"/>
              <a:ext cx="0" cy="378477"/>
            </a:xfrm>
            <a:prstGeom prst="line">
              <a:avLst/>
            </a:prstGeom>
            <a:ln w="19050">
              <a:solidFill>
                <a:srgbClr val="00B050"/>
              </a:solidFill>
              <a:prstDash val="sysDot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직선 연결선 62">
              <a:extLst>
                <a:ext uri="{FF2B5EF4-FFF2-40B4-BE49-F238E27FC236}">
                  <a16:creationId xmlns:a16="http://schemas.microsoft.com/office/drawing/2014/main" id="{F078A9A7-7264-2665-86A3-15489752FA2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58652" y="2042836"/>
              <a:ext cx="4910" cy="345978"/>
            </a:xfrm>
            <a:prstGeom prst="line">
              <a:avLst/>
            </a:prstGeom>
            <a:ln w="19050">
              <a:solidFill>
                <a:srgbClr val="00B050"/>
              </a:solidFill>
              <a:prstDash val="sysDot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직선 연결선 63">
              <a:extLst>
                <a:ext uri="{FF2B5EF4-FFF2-40B4-BE49-F238E27FC236}">
                  <a16:creationId xmlns:a16="http://schemas.microsoft.com/office/drawing/2014/main" id="{07624BF4-AEDF-249D-8848-DB8930689C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21708" y="2012855"/>
              <a:ext cx="321" cy="346432"/>
            </a:xfrm>
            <a:prstGeom prst="line">
              <a:avLst/>
            </a:prstGeom>
            <a:ln w="19050">
              <a:solidFill>
                <a:srgbClr val="00B050"/>
              </a:solidFill>
              <a:prstDash val="sysDot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직선 연결선 64">
              <a:extLst>
                <a:ext uri="{FF2B5EF4-FFF2-40B4-BE49-F238E27FC236}">
                  <a16:creationId xmlns:a16="http://schemas.microsoft.com/office/drawing/2014/main" id="{9CE69922-39C7-1F1D-8C3B-391D3CA80E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79302" y="2026221"/>
              <a:ext cx="0" cy="333066"/>
            </a:xfrm>
            <a:prstGeom prst="line">
              <a:avLst/>
            </a:prstGeom>
            <a:ln w="19050">
              <a:solidFill>
                <a:srgbClr val="00B050"/>
              </a:solidFill>
              <a:prstDash val="sysDot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직선 연결선 65">
              <a:extLst>
                <a:ext uri="{FF2B5EF4-FFF2-40B4-BE49-F238E27FC236}">
                  <a16:creationId xmlns:a16="http://schemas.microsoft.com/office/drawing/2014/main" id="{905B06D4-0588-1BC1-FC17-42E6A5040D22}"/>
                </a:ext>
              </a:extLst>
            </p:cNvPr>
            <p:cNvCxnSpPr>
              <a:cxnSpLocks/>
              <a:stCxn id="79" idx="0"/>
            </p:cNvCxnSpPr>
            <p:nvPr/>
          </p:nvCxnSpPr>
          <p:spPr>
            <a:xfrm flipV="1">
              <a:off x="9443588" y="2008399"/>
              <a:ext cx="322" cy="350888"/>
            </a:xfrm>
            <a:prstGeom prst="line">
              <a:avLst/>
            </a:prstGeom>
            <a:ln w="19050">
              <a:solidFill>
                <a:srgbClr val="00B050"/>
              </a:solidFill>
              <a:prstDash val="sysDot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 Box 39">
              <a:extLst>
                <a:ext uri="{FF2B5EF4-FFF2-40B4-BE49-F238E27FC236}">
                  <a16:creationId xmlns:a16="http://schemas.microsoft.com/office/drawing/2014/main" id="{7F09990B-5B0A-BE55-9506-B515A78F2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3696" y="1585305"/>
              <a:ext cx="677202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t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ko-KR" sz="1100" b="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09:00</a:t>
              </a:r>
            </a:p>
          </p:txBody>
        </p:sp>
        <p:sp>
          <p:nvSpPr>
            <p:cNvPr id="68" name="Text Box 39">
              <a:extLst>
                <a:ext uri="{FF2B5EF4-FFF2-40B4-BE49-F238E27FC236}">
                  <a16:creationId xmlns:a16="http://schemas.microsoft.com/office/drawing/2014/main" id="{58A587F5-6E52-08AD-C7D2-8D9A44D608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0885" y="1585305"/>
              <a:ext cx="677202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t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ko-KR" sz="1100" b="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08:00</a:t>
              </a:r>
            </a:p>
          </p:txBody>
        </p:sp>
        <p:sp>
          <p:nvSpPr>
            <p:cNvPr id="69" name="Text Box 39">
              <a:extLst>
                <a:ext uri="{FF2B5EF4-FFF2-40B4-BE49-F238E27FC236}">
                  <a16:creationId xmlns:a16="http://schemas.microsoft.com/office/drawing/2014/main" id="{74E14D3A-061B-35DE-3FD5-4373C94D6B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5548" y="1585305"/>
              <a:ext cx="677202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t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ko-KR" sz="1100" b="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11:00</a:t>
              </a:r>
            </a:p>
          </p:txBody>
        </p:sp>
        <p:sp>
          <p:nvSpPr>
            <p:cNvPr id="70" name="Text Box 39">
              <a:extLst>
                <a:ext uri="{FF2B5EF4-FFF2-40B4-BE49-F238E27FC236}">
                  <a16:creationId xmlns:a16="http://schemas.microsoft.com/office/drawing/2014/main" id="{B6EFD14B-65D9-28B6-8E27-965635508A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1621" y="1585305"/>
              <a:ext cx="677202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t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ko-KR" sz="1100" b="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10:00</a:t>
              </a:r>
            </a:p>
          </p:txBody>
        </p:sp>
        <p:sp>
          <p:nvSpPr>
            <p:cNvPr id="71" name="Text Box 39">
              <a:extLst>
                <a:ext uri="{FF2B5EF4-FFF2-40B4-BE49-F238E27FC236}">
                  <a16:creationId xmlns:a16="http://schemas.microsoft.com/office/drawing/2014/main" id="{E9D01EE5-7E95-9767-3624-DE816328CA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38588" y="1585305"/>
              <a:ext cx="677202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t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ko-KR" sz="1100" b="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12:00</a:t>
              </a:r>
            </a:p>
          </p:txBody>
        </p:sp>
        <p:sp>
          <p:nvSpPr>
            <p:cNvPr id="72" name="Text Box 39">
              <a:extLst>
                <a:ext uri="{FF2B5EF4-FFF2-40B4-BE49-F238E27FC236}">
                  <a16:creationId xmlns:a16="http://schemas.microsoft.com/office/drawing/2014/main" id="{6E5C7650-4261-9237-4D22-9510D097E1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7401" y="1585305"/>
              <a:ext cx="677202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t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ko-KR" sz="1100" b="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13:00</a:t>
              </a:r>
            </a:p>
          </p:txBody>
        </p:sp>
        <p:sp>
          <p:nvSpPr>
            <p:cNvPr id="73" name="Text Box 39">
              <a:extLst>
                <a:ext uri="{FF2B5EF4-FFF2-40B4-BE49-F238E27FC236}">
                  <a16:creationId xmlns:a16="http://schemas.microsoft.com/office/drawing/2014/main" id="{C0AE2FA1-76F7-9AA4-2275-4F85195DA4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53919" y="1585305"/>
              <a:ext cx="677202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t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ko-KR" sz="1100" b="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14:00</a:t>
              </a:r>
            </a:p>
          </p:txBody>
        </p:sp>
        <p:sp>
          <p:nvSpPr>
            <p:cNvPr id="74" name="Text Box 39">
              <a:extLst>
                <a:ext uri="{FF2B5EF4-FFF2-40B4-BE49-F238E27FC236}">
                  <a16:creationId xmlns:a16="http://schemas.microsoft.com/office/drawing/2014/main" id="{F3DA02A9-5EA4-638E-1595-99023E1A03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4367" y="1585305"/>
              <a:ext cx="677202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t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ko-KR" sz="1100" b="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07:00</a:t>
              </a:r>
            </a:p>
          </p:txBody>
        </p:sp>
        <p:sp>
          <p:nvSpPr>
            <p:cNvPr id="75" name="TextBox 3">
              <a:extLst>
                <a:ext uri="{FF2B5EF4-FFF2-40B4-BE49-F238E27FC236}">
                  <a16:creationId xmlns:a16="http://schemas.microsoft.com/office/drawing/2014/main" id="{FED0C87D-8E16-E11A-1767-D8AABA4D5370}"/>
                </a:ext>
              </a:extLst>
            </p:cNvPr>
            <p:cNvSpPr txBox="1"/>
            <p:nvPr/>
          </p:nvSpPr>
          <p:spPr>
            <a:xfrm>
              <a:off x="2313448" y="2359287"/>
              <a:ext cx="118509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r>
                <a:rPr lang="en-US" altLang="ko-KR" sz="1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T.B.M </a:t>
              </a:r>
              <a:r>
                <a:rPr lang="ko-KR" altLang="en-US" sz="1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활동</a:t>
              </a:r>
              <a:endParaRPr lang="en-US" altLang="ko-KR" sz="1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r>
                <a:rPr lang="ko-KR" altLang="en-US" sz="1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스트레칭</a:t>
              </a:r>
            </a:p>
          </p:txBody>
        </p:sp>
        <p:sp>
          <p:nvSpPr>
            <p:cNvPr id="76" name="TextBox 82">
              <a:extLst>
                <a:ext uri="{FF2B5EF4-FFF2-40B4-BE49-F238E27FC236}">
                  <a16:creationId xmlns:a16="http://schemas.microsoft.com/office/drawing/2014/main" id="{7D1CCBF2-0B2C-8F0E-AEC3-7D51D37D72F8}"/>
                </a:ext>
              </a:extLst>
            </p:cNvPr>
            <p:cNvSpPr txBox="1"/>
            <p:nvPr/>
          </p:nvSpPr>
          <p:spPr>
            <a:xfrm>
              <a:off x="3699478" y="2349599"/>
              <a:ext cx="118509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r>
                <a:rPr lang="ko-KR" altLang="en-US" sz="1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스트레칭</a:t>
              </a:r>
            </a:p>
          </p:txBody>
        </p:sp>
        <p:sp>
          <p:nvSpPr>
            <p:cNvPr id="77" name="TextBox 83">
              <a:extLst>
                <a:ext uri="{FF2B5EF4-FFF2-40B4-BE49-F238E27FC236}">
                  <a16:creationId xmlns:a16="http://schemas.microsoft.com/office/drawing/2014/main" id="{BD567732-2FCD-8FF7-59E0-1CAD32EB294A}"/>
                </a:ext>
              </a:extLst>
            </p:cNvPr>
            <p:cNvSpPr txBox="1"/>
            <p:nvPr/>
          </p:nvSpPr>
          <p:spPr>
            <a:xfrm>
              <a:off x="6231948" y="2349599"/>
              <a:ext cx="118509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r>
                <a:rPr lang="en-US" altLang="ko-KR" sz="1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T.B.M </a:t>
              </a:r>
              <a:r>
                <a:rPr lang="ko-KR" altLang="en-US" sz="1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활동</a:t>
              </a:r>
              <a:endParaRPr lang="en-US" altLang="ko-KR" sz="1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r>
                <a:rPr lang="ko-KR" altLang="en-US" sz="1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스트레칭</a:t>
              </a:r>
              <a:endParaRPr lang="en-US" altLang="ko-KR" sz="1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78" name="TextBox 85">
              <a:extLst>
                <a:ext uri="{FF2B5EF4-FFF2-40B4-BE49-F238E27FC236}">
                  <a16:creationId xmlns:a16="http://schemas.microsoft.com/office/drawing/2014/main" id="{12CA7B69-A546-D21A-A3EC-FA573F9ACB8F}"/>
                </a:ext>
              </a:extLst>
            </p:cNvPr>
            <p:cNvSpPr txBox="1"/>
            <p:nvPr/>
          </p:nvSpPr>
          <p:spPr>
            <a:xfrm>
              <a:off x="7633823" y="2359287"/>
              <a:ext cx="118509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r>
                <a:rPr lang="ko-KR" altLang="en-US" sz="1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스트레칭</a:t>
              </a:r>
              <a:endParaRPr lang="en-US" altLang="ko-KR" sz="1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79" name="TextBox 92">
              <a:extLst>
                <a:ext uri="{FF2B5EF4-FFF2-40B4-BE49-F238E27FC236}">
                  <a16:creationId xmlns:a16="http://schemas.microsoft.com/office/drawing/2014/main" id="{875A552C-0297-40C3-04FB-974705C04C65}"/>
                </a:ext>
              </a:extLst>
            </p:cNvPr>
            <p:cNvSpPr txBox="1"/>
            <p:nvPr/>
          </p:nvSpPr>
          <p:spPr>
            <a:xfrm>
              <a:off x="8851042" y="2359287"/>
              <a:ext cx="118509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/>
              <a:r>
                <a:rPr lang="ko-KR" altLang="en-US" sz="1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정리정돈</a:t>
              </a:r>
              <a:endParaRPr lang="en-US" altLang="ko-KR" sz="1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</p:grpSp>
      <p:graphicFrame>
        <p:nvGraphicFramePr>
          <p:cNvPr id="82" name="표 81">
            <a:extLst>
              <a:ext uri="{FF2B5EF4-FFF2-40B4-BE49-F238E27FC236}">
                <a16:creationId xmlns:a16="http://schemas.microsoft.com/office/drawing/2014/main" id="{9ECACBF5-526A-AFD5-82FC-CDE28144CB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629317"/>
              </p:ext>
            </p:extLst>
          </p:nvPr>
        </p:nvGraphicFramePr>
        <p:xfrm>
          <a:off x="883569" y="3092518"/>
          <a:ext cx="10424861" cy="3382329"/>
        </p:xfrm>
        <a:graphic>
          <a:graphicData uri="http://schemas.openxmlformats.org/drawingml/2006/table">
            <a:tbl>
              <a:tblPr/>
              <a:tblGrid>
                <a:gridCol w="1325443">
                  <a:extLst>
                    <a:ext uri="{9D8B030D-6E8A-4147-A177-3AD203B41FA5}">
                      <a16:colId xmlns:a16="http://schemas.microsoft.com/office/drawing/2014/main" val="1272351978"/>
                    </a:ext>
                  </a:extLst>
                </a:gridCol>
                <a:gridCol w="819097">
                  <a:extLst>
                    <a:ext uri="{9D8B030D-6E8A-4147-A177-3AD203B41FA5}">
                      <a16:colId xmlns:a16="http://schemas.microsoft.com/office/drawing/2014/main" val="396740996"/>
                    </a:ext>
                  </a:extLst>
                </a:gridCol>
                <a:gridCol w="8280321">
                  <a:extLst>
                    <a:ext uri="{9D8B030D-6E8A-4147-A177-3AD203B41FA5}">
                      <a16:colId xmlns:a16="http://schemas.microsoft.com/office/drawing/2014/main" val="971174744"/>
                    </a:ext>
                  </a:extLst>
                </a:gridCol>
              </a:tblGrid>
              <a:tr h="88847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T.B.M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525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rgbClr val="FF0000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1</a:t>
                      </a:r>
                      <a:r>
                        <a:rPr lang="ko-KR" altLang="en-US" sz="1400" b="1" dirty="0">
                          <a:solidFill>
                            <a:srgbClr val="FF0000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 - </a:t>
                      </a:r>
                      <a:r>
                        <a:rPr lang="ko-KR" altLang="en-US" sz="1400" kern="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작업 전 해당 작업 내용 및 작업 순서를 숙지하여 안전한 작업방법을 결정 </a:t>
                      </a:r>
                      <a:endParaRPr lang="en-US" altLang="ko-KR" sz="1400" kern="0" spc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 - </a:t>
                      </a:r>
                      <a:r>
                        <a:rPr lang="ko-KR" altLang="en-US" sz="1400" kern="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작업 방법에 따른 알맞은 보호구 결정 및 안전보건에 대한 조치사항을 결정 </a:t>
                      </a:r>
                      <a:endParaRPr lang="en-US" altLang="ko-KR" sz="1400" kern="0" spc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 - </a:t>
                      </a:r>
                      <a:r>
                        <a:rPr lang="ko-KR" altLang="en-US" sz="1400" kern="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작업 당일 해당 작업의 특이사항 발생 시 근로자와 즉시 협의 </a:t>
                      </a:r>
                      <a:endParaRPr lang="en-US" altLang="ko-KR" sz="1400" kern="0" spc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 - </a:t>
                      </a:r>
                      <a:r>
                        <a:rPr lang="ko-KR" altLang="en-US" sz="1400" kern="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작업자의 건강상태 및 음주 여부 등을 수시로 확인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7033656"/>
                  </a:ext>
                </a:extLst>
              </a:tr>
              <a:tr h="88847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스트레칭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525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rgbClr val="FF0000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3</a:t>
                      </a:r>
                      <a:r>
                        <a:rPr lang="ko-KR" altLang="en-US" sz="1400" b="1" dirty="0">
                          <a:solidFill>
                            <a:srgbClr val="FF0000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 - </a:t>
                      </a:r>
                      <a:r>
                        <a:rPr lang="ko-KR" altLang="en-US" sz="1400" kern="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직업 전 근로자의 긴장되 신체 와 작업 중 누적 된 근육의 피로를 풀어주어 근골격계 질환 예방</a:t>
                      </a:r>
                      <a:endParaRPr lang="en-US" altLang="ko-KR" sz="1400" kern="0" spc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 - </a:t>
                      </a:r>
                      <a:r>
                        <a:rPr lang="ko-KR" altLang="en-US" sz="1400" kern="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근로자의 업무 스트레스 완화 및 근육</a:t>
                      </a:r>
                      <a:r>
                        <a:rPr lang="en-US" altLang="ko-KR" sz="1400" kern="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/</a:t>
                      </a:r>
                      <a:r>
                        <a:rPr lang="ko-KR" altLang="en-US" sz="1400" kern="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관절의 부상 예방</a:t>
                      </a:r>
                      <a:endParaRPr lang="en-US" altLang="ko-KR" sz="1400" kern="0" spc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 - </a:t>
                      </a:r>
                      <a:r>
                        <a:rPr lang="ko-KR" altLang="en-US" sz="1400" kern="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작업 전 신체 근육 및 대사를 활성화 시킴으로 작업 능률 향상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2686527"/>
                  </a:ext>
                </a:extLst>
              </a:tr>
              <a:tr h="88847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정리정돈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525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rgbClr val="FF0000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5</a:t>
                      </a:r>
                      <a:r>
                        <a:rPr lang="ko-KR" altLang="en-US" sz="1400" b="1" dirty="0">
                          <a:solidFill>
                            <a:srgbClr val="FF0000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 - </a:t>
                      </a:r>
                      <a:r>
                        <a:rPr lang="ko-KR" altLang="en-US" sz="1400" kern="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현장 내 전 근로자의 정리정돈 참여 유도</a:t>
                      </a:r>
                      <a:endParaRPr lang="en-US" altLang="ko-KR" sz="1400" kern="0" spc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 - </a:t>
                      </a:r>
                      <a:r>
                        <a:rPr lang="ko-KR" altLang="en-US" sz="1400" kern="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작업장 내 통로 및 작업구역 확보에 따른 아차 사고</a:t>
                      </a:r>
                      <a:r>
                        <a:rPr lang="en-US" altLang="ko-KR" sz="1400" kern="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, </a:t>
                      </a:r>
                      <a:r>
                        <a:rPr lang="ko-KR" altLang="en-US" sz="1400" kern="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돌발 사고 예방 효과</a:t>
                      </a:r>
                      <a:endParaRPr lang="en-US" altLang="ko-KR" sz="1400" kern="0" spc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 - </a:t>
                      </a:r>
                      <a:r>
                        <a:rPr lang="ko-KR" altLang="en-US" sz="1400" kern="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기타 안전문화 정착 및 안전의식 고취에 따른 사고 예방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49767"/>
                  </a:ext>
                </a:extLst>
              </a:tr>
            </a:tbl>
          </a:graphicData>
        </a:graphic>
      </p:graphicFrame>
      <p:sp>
        <p:nvSpPr>
          <p:cNvPr id="83" name="직사각형 82">
            <a:extLst>
              <a:ext uri="{FF2B5EF4-FFF2-40B4-BE49-F238E27FC236}">
                <a16:creationId xmlns:a16="http://schemas.microsoft.com/office/drawing/2014/main" id="{11368DF8-5171-2B3C-99A3-D6B3E7AADB64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직사각형 83">
            <a:extLst>
              <a:ext uri="{FF2B5EF4-FFF2-40B4-BE49-F238E27FC236}">
                <a16:creationId xmlns:a16="http://schemas.microsoft.com/office/drawing/2014/main" id="{E3D108EC-F9FC-D81F-D8AB-2FCB30266300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9701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2294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근로자의 의무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B78E1B2-9FF4-FF85-384A-0C39AA93FA5B}"/>
              </a:ext>
            </a:extLst>
          </p:cNvPr>
          <p:cNvSpPr/>
          <p:nvPr/>
        </p:nvSpPr>
        <p:spPr>
          <a:xfrm>
            <a:off x="7064326" y="290122"/>
            <a:ext cx="470032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② 안전보건교육 이수와 보호구 착용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aphicFrame>
        <p:nvGraphicFramePr>
          <p:cNvPr id="2" name="표 7">
            <a:extLst>
              <a:ext uri="{FF2B5EF4-FFF2-40B4-BE49-F238E27FC236}">
                <a16:creationId xmlns:a16="http://schemas.microsoft.com/office/drawing/2014/main" id="{C4B79D88-3696-E4B6-E412-B0C7EAA8BA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147973"/>
              </p:ext>
            </p:extLst>
          </p:nvPr>
        </p:nvGraphicFramePr>
        <p:xfrm>
          <a:off x="372832" y="866462"/>
          <a:ext cx="11391820" cy="57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1820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기본 중에 </a:t>
                      </a:r>
                      <a:r>
                        <a:rPr lang="ko-KR" altLang="en-US" sz="2000" dirty="0" err="1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기본이라구</a:t>
                      </a:r>
                      <a:r>
                        <a:rPr lang="ko-KR" altLang="en-US" sz="2000" dirty="0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 </a:t>
                      </a:r>
                      <a:r>
                        <a:rPr lang="en-US" altLang="ko-KR" sz="2000" dirty="0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! 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5339032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</a:tbl>
          </a:graphicData>
        </a:graphic>
      </p:graphicFrame>
      <p:sp>
        <p:nvSpPr>
          <p:cNvPr id="3" name="직사각형 2">
            <a:extLst>
              <a:ext uri="{FF2B5EF4-FFF2-40B4-BE49-F238E27FC236}">
                <a16:creationId xmlns:a16="http://schemas.microsoft.com/office/drawing/2014/main" id="{3BC47684-2B45-982B-CFBE-73E46275904D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E104E7B9-A502-A5F4-693E-9AB367AB0B1F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 descr="텍스트이(가) 표시된 사진&#10;&#10;자동 생성된 설명">
            <a:extLst>
              <a:ext uri="{FF2B5EF4-FFF2-40B4-BE49-F238E27FC236}">
                <a16:creationId xmlns:a16="http://schemas.microsoft.com/office/drawing/2014/main" id="{0EDE8C11-9383-5252-B363-54A2D747F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599496" y="4203369"/>
            <a:ext cx="3514038" cy="251941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5093E1B-D958-051B-1419-0916D192DA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27" y="1713370"/>
            <a:ext cx="3729979" cy="2600571"/>
          </a:xfrm>
          <a:prstGeom prst="rect">
            <a:avLst/>
          </a:prstGeom>
        </p:spPr>
      </p:pic>
      <p:sp>
        <p:nvSpPr>
          <p:cNvPr id="47" name="사각형: 둥근 모서리 46">
            <a:extLst>
              <a:ext uri="{FF2B5EF4-FFF2-40B4-BE49-F238E27FC236}">
                <a16:creationId xmlns:a16="http://schemas.microsoft.com/office/drawing/2014/main" id="{995D11A5-81B8-8D69-78E4-7582FF35FDBE}"/>
              </a:ext>
            </a:extLst>
          </p:cNvPr>
          <p:cNvSpPr/>
          <p:nvPr/>
        </p:nvSpPr>
        <p:spPr>
          <a:xfrm>
            <a:off x="557682" y="1763610"/>
            <a:ext cx="3621028" cy="4949458"/>
          </a:xfrm>
          <a:prstGeom prst="roundRect">
            <a:avLst>
              <a:gd name="adj" fmla="val 3347"/>
            </a:avLst>
          </a:prstGeom>
          <a:noFill/>
          <a:ln w="9525"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순서도: 수행의 시작/종료 8">
            <a:extLst>
              <a:ext uri="{FF2B5EF4-FFF2-40B4-BE49-F238E27FC236}">
                <a16:creationId xmlns:a16="http://schemas.microsoft.com/office/drawing/2014/main" id="{25AED938-9883-3003-EA41-74819EAE75ED}"/>
              </a:ext>
            </a:extLst>
          </p:cNvPr>
          <p:cNvSpPr/>
          <p:nvPr/>
        </p:nvSpPr>
        <p:spPr>
          <a:xfrm>
            <a:off x="773582" y="1503129"/>
            <a:ext cx="1387416" cy="485706"/>
          </a:xfrm>
          <a:prstGeom prst="flowChartTerminator">
            <a:avLst/>
          </a:prstGeom>
          <a:solidFill>
            <a:srgbClr val="52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41037F9F-DB0E-6534-CD77-2C5ACD3335CB}"/>
              </a:ext>
            </a:extLst>
          </p:cNvPr>
          <p:cNvSpPr/>
          <p:nvPr/>
        </p:nvSpPr>
        <p:spPr>
          <a:xfrm>
            <a:off x="927756" y="1547789"/>
            <a:ext cx="112082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20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사전교육</a:t>
            </a:r>
            <a:endParaRPr lang="en-US" altLang="ko-KR" sz="2000" b="0" cap="none" spc="0" dirty="0">
              <a:ln w="0"/>
              <a:solidFill>
                <a:schemeClr val="bg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75EAB798-E2FA-6EE2-65DC-6A8B7602F3D9}"/>
              </a:ext>
            </a:extLst>
          </p:cNvPr>
          <p:cNvGrpSpPr/>
          <p:nvPr/>
        </p:nvGrpSpPr>
        <p:grpSpPr>
          <a:xfrm>
            <a:off x="4342126" y="1503129"/>
            <a:ext cx="1387416" cy="485706"/>
            <a:chOff x="4926727" y="1460723"/>
            <a:chExt cx="1387416" cy="485706"/>
          </a:xfrm>
        </p:grpSpPr>
        <p:sp>
          <p:nvSpPr>
            <p:cNvPr id="15" name="순서도: 수행의 시작/종료 14">
              <a:extLst>
                <a:ext uri="{FF2B5EF4-FFF2-40B4-BE49-F238E27FC236}">
                  <a16:creationId xmlns:a16="http://schemas.microsoft.com/office/drawing/2014/main" id="{E4D1832E-BF05-39B4-349F-5776CEA04792}"/>
                </a:ext>
              </a:extLst>
            </p:cNvPr>
            <p:cNvSpPr/>
            <p:nvPr/>
          </p:nvSpPr>
          <p:spPr>
            <a:xfrm>
              <a:off x="4926727" y="1460723"/>
              <a:ext cx="1387416" cy="485706"/>
            </a:xfrm>
            <a:prstGeom prst="flowChartTermina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8028C7E7-5B81-0D18-BE9E-F45FA54E6F29}"/>
                </a:ext>
              </a:extLst>
            </p:cNvPr>
            <p:cNvSpPr/>
            <p:nvPr/>
          </p:nvSpPr>
          <p:spPr>
            <a:xfrm>
              <a:off x="5080901" y="1505383"/>
              <a:ext cx="1120820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2000" b="0" cap="none" spc="0" dirty="0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현장교육</a:t>
              </a:r>
              <a:endParaRPr lang="en-US" altLang="ko-KR" sz="2000" b="0" cap="none" spc="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</p:grp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81D55103-5488-B5E1-381B-D179A6ECE53B}"/>
              </a:ext>
            </a:extLst>
          </p:cNvPr>
          <p:cNvGrpSpPr/>
          <p:nvPr/>
        </p:nvGrpSpPr>
        <p:grpSpPr>
          <a:xfrm>
            <a:off x="4928029" y="2004384"/>
            <a:ext cx="6382361" cy="4642626"/>
            <a:chOff x="5137598" y="1925252"/>
            <a:chExt cx="6382361" cy="4642626"/>
          </a:xfrm>
        </p:grpSpPr>
        <p:pic>
          <p:nvPicPr>
            <p:cNvPr id="51" name="그림 50" descr="텍스트, 천장, 실내, 사람이(가) 표시된 사진&#10;&#10;자동 생성된 설명">
              <a:extLst>
                <a:ext uri="{FF2B5EF4-FFF2-40B4-BE49-F238E27FC236}">
                  <a16:creationId xmlns:a16="http://schemas.microsoft.com/office/drawing/2014/main" id="{7B47A87B-086F-8DE8-8ED1-D364DB295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3" t="6815" r="23614" b="4975"/>
            <a:stretch>
              <a:fillRect/>
            </a:stretch>
          </p:blipFill>
          <p:spPr>
            <a:xfrm>
              <a:off x="5152272" y="1947899"/>
              <a:ext cx="3133073" cy="2386571"/>
            </a:xfrm>
            <a:custGeom>
              <a:avLst/>
              <a:gdLst>
                <a:gd name="connsiteX0" fmla="*/ 397770 w 3133073"/>
                <a:gd name="connsiteY0" fmla="*/ 0 h 2386571"/>
                <a:gd name="connsiteX1" fmla="*/ 2784044 w 3133073"/>
                <a:gd name="connsiteY1" fmla="*/ 0 h 2386571"/>
                <a:gd name="connsiteX2" fmla="*/ 3113881 w 3133073"/>
                <a:gd name="connsiteY2" fmla="*/ 175373 h 2386571"/>
                <a:gd name="connsiteX3" fmla="*/ 3133073 w 3133073"/>
                <a:gd name="connsiteY3" fmla="*/ 210732 h 2386571"/>
                <a:gd name="connsiteX4" fmla="*/ 3133073 w 3133073"/>
                <a:gd name="connsiteY4" fmla="*/ 2175840 h 2386571"/>
                <a:gd name="connsiteX5" fmla="*/ 3113881 w 3133073"/>
                <a:gd name="connsiteY5" fmla="*/ 2211198 h 2386571"/>
                <a:gd name="connsiteX6" fmla="*/ 2784044 w 3133073"/>
                <a:gd name="connsiteY6" fmla="*/ 2386571 h 2386571"/>
                <a:gd name="connsiteX7" fmla="*/ 397770 w 3133073"/>
                <a:gd name="connsiteY7" fmla="*/ 2386571 h 2386571"/>
                <a:gd name="connsiteX8" fmla="*/ 0 w 3133073"/>
                <a:gd name="connsiteY8" fmla="*/ 1988801 h 2386571"/>
                <a:gd name="connsiteX9" fmla="*/ 0 w 3133073"/>
                <a:gd name="connsiteY9" fmla="*/ 397770 h 2386571"/>
                <a:gd name="connsiteX10" fmla="*/ 397770 w 3133073"/>
                <a:gd name="connsiteY10" fmla="*/ 0 h 238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33073" h="2386571">
                  <a:moveTo>
                    <a:pt x="397770" y="0"/>
                  </a:moveTo>
                  <a:lnTo>
                    <a:pt x="2784044" y="0"/>
                  </a:lnTo>
                  <a:cubicBezTo>
                    <a:pt x="2921346" y="0"/>
                    <a:pt x="3042399" y="69566"/>
                    <a:pt x="3113881" y="175373"/>
                  </a:cubicBezTo>
                  <a:lnTo>
                    <a:pt x="3133073" y="210732"/>
                  </a:lnTo>
                  <a:lnTo>
                    <a:pt x="3133073" y="2175840"/>
                  </a:lnTo>
                  <a:lnTo>
                    <a:pt x="3113881" y="2211198"/>
                  </a:lnTo>
                  <a:cubicBezTo>
                    <a:pt x="3042399" y="2317006"/>
                    <a:pt x="2921346" y="2386571"/>
                    <a:pt x="2784044" y="2386571"/>
                  </a:cubicBezTo>
                  <a:lnTo>
                    <a:pt x="397770" y="2386571"/>
                  </a:lnTo>
                  <a:cubicBezTo>
                    <a:pt x="178088" y="2386571"/>
                    <a:pt x="0" y="2208483"/>
                    <a:pt x="0" y="1988801"/>
                  </a:cubicBezTo>
                  <a:lnTo>
                    <a:pt x="0" y="397770"/>
                  </a:lnTo>
                  <a:cubicBezTo>
                    <a:pt x="0" y="178088"/>
                    <a:pt x="178088" y="0"/>
                    <a:pt x="397770" y="0"/>
                  </a:cubicBezTo>
                  <a:close/>
                </a:path>
              </a:pathLst>
            </a:custGeom>
          </p:spPr>
        </p:pic>
        <p:pic>
          <p:nvPicPr>
            <p:cNvPr id="53" name="그림 52" descr="텍스트, 실내, 사람, 장면이(가) 표시된 사진&#10;&#10;자동 생성된 설명">
              <a:extLst>
                <a:ext uri="{FF2B5EF4-FFF2-40B4-BE49-F238E27FC236}">
                  <a16:creationId xmlns:a16="http://schemas.microsoft.com/office/drawing/2014/main" id="{CA2222C9-7F9B-107C-DD1A-A04274DDD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0" t="5335" r="52157" b="12596"/>
            <a:stretch>
              <a:fillRect/>
            </a:stretch>
          </p:blipFill>
          <p:spPr>
            <a:xfrm>
              <a:off x="8354427" y="1936541"/>
              <a:ext cx="3128910" cy="2409286"/>
            </a:xfrm>
            <a:custGeom>
              <a:avLst/>
              <a:gdLst>
                <a:gd name="connsiteX0" fmla="*/ 397391 w 3128910"/>
                <a:gd name="connsiteY0" fmla="*/ 0 h 2409286"/>
                <a:gd name="connsiteX1" fmla="*/ 2776093 w 3128910"/>
                <a:gd name="connsiteY1" fmla="*/ 0 h 2409286"/>
                <a:gd name="connsiteX2" fmla="*/ 3109069 w 3128910"/>
                <a:gd name="connsiteY2" fmla="*/ 177042 h 2409286"/>
                <a:gd name="connsiteX3" fmla="*/ 3128910 w 3128910"/>
                <a:gd name="connsiteY3" fmla="*/ 213596 h 2409286"/>
                <a:gd name="connsiteX4" fmla="*/ 3128910 w 3128910"/>
                <a:gd name="connsiteY4" fmla="*/ 2195690 h 2409286"/>
                <a:gd name="connsiteX5" fmla="*/ 3109069 w 3128910"/>
                <a:gd name="connsiteY5" fmla="*/ 2232244 h 2409286"/>
                <a:gd name="connsiteX6" fmla="*/ 2776093 w 3128910"/>
                <a:gd name="connsiteY6" fmla="*/ 2409286 h 2409286"/>
                <a:gd name="connsiteX7" fmla="*/ 397391 w 3128910"/>
                <a:gd name="connsiteY7" fmla="*/ 2409286 h 2409286"/>
                <a:gd name="connsiteX8" fmla="*/ 3994 w 3128910"/>
                <a:gd name="connsiteY8" fmla="*/ 2088658 h 2409286"/>
                <a:gd name="connsiteX9" fmla="*/ 0 w 3128910"/>
                <a:gd name="connsiteY9" fmla="*/ 2049046 h 2409286"/>
                <a:gd name="connsiteX10" fmla="*/ 0 w 3128910"/>
                <a:gd name="connsiteY10" fmla="*/ 360241 h 2409286"/>
                <a:gd name="connsiteX11" fmla="*/ 3994 w 3128910"/>
                <a:gd name="connsiteY11" fmla="*/ 320629 h 2409286"/>
                <a:gd name="connsiteX12" fmla="*/ 397391 w 3128910"/>
                <a:gd name="connsiteY12" fmla="*/ 0 h 2409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28910" h="2409286">
                  <a:moveTo>
                    <a:pt x="397391" y="0"/>
                  </a:moveTo>
                  <a:lnTo>
                    <a:pt x="2776093" y="0"/>
                  </a:lnTo>
                  <a:cubicBezTo>
                    <a:pt x="2914701" y="0"/>
                    <a:pt x="3036907" y="70228"/>
                    <a:pt x="3109069" y="177042"/>
                  </a:cubicBezTo>
                  <a:lnTo>
                    <a:pt x="3128910" y="213596"/>
                  </a:lnTo>
                  <a:lnTo>
                    <a:pt x="3128910" y="2195690"/>
                  </a:lnTo>
                  <a:lnTo>
                    <a:pt x="3109069" y="2232244"/>
                  </a:lnTo>
                  <a:cubicBezTo>
                    <a:pt x="3036907" y="2339058"/>
                    <a:pt x="2914701" y="2409286"/>
                    <a:pt x="2776093" y="2409286"/>
                  </a:cubicBezTo>
                  <a:lnTo>
                    <a:pt x="397391" y="2409286"/>
                  </a:lnTo>
                  <a:cubicBezTo>
                    <a:pt x="203340" y="2409286"/>
                    <a:pt x="41437" y="2271640"/>
                    <a:pt x="3994" y="2088658"/>
                  </a:cubicBezTo>
                  <a:lnTo>
                    <a:pt x="0" y="2049046"/>
                  </a:lnTo>
                  <a:lnTo>
                    <a:pt x="0" y="360241"/>
                  </a:lnTo>
                  <a:lnTo>
                    <a:pt x="3994" y="320629"/>
                  </a:lnTo>
                  <a:cubicBezTo>
                    <a:pt x="41437" y="137646"/>
                    <a:pt x="203340" y="0"/>
                    <a:pt x="397391" y="0"/>
                  </a:cubicBezTo>
                  <a:close/>
                </a:path>
              </a:pathLst>
            </a:custGeom>
          </p:spPr>
        </p:pic>
        <p:grpSp>
          <p:nvGrpSpPr>
            <p:cNvPr id="54" name="그룹 53">
              <a:extLst>
                <a:ext uri="{FF2B5EF4-FFF2-40B4-BE49-F238E27FC236}">
                  <a16:creationId xmlns:a16="http://schemas.microsoft.com/office/drawing/2014/main" id="{E2827EB0-68C5-2759-DEF1-1CE8D273B797}"/>
                </a:ext>
              </a:extLst>
            </p:cNvPr>
            <p:cNvGrpSpPr/>
            <p:nvPr/>
          </p:nvGrpSpPr>
          <p:grpSpPr>
            <a:xfrm>
              <a:off x="6152174" y="3949386"/>
              <a:ext cx="4266342" cy="2618492"/>
              <a:chOff x="6152174" y="3949386"/>
              <a:chExt cx="4266342" cy="2618492"/>
            </a:xfrm>
          </p:grpSpPr>
          <p:pic>
            <p:nvPicPr>
              <p:cNvPr id="28" name="그림 27" descr="텍스트이(가) 표시된 사진&#10;&#10;자동 생성된 설명">
                <a:extLst>
                  <a:ext uri="{FF2B5EF4-FFF2-40B4-BE49-F238E27FC236}">
                    <a16:creationId xmlns:a16="http://schemas.microsoft.com/office/drawing/2014/main" id="{51AB4E16-5DAC-50D2-348C-B8EE7E42B9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02" t="21631" b="50690"/>
              <a:stretch/>
            </p:blipFill>
            <p:spPr>
              <a:xfrm>
                <a:off x="6152174" y="3949386"/>
                <a:ext cx="4266342" cy="2618492"/>
              </a:xfrm>
              <a:custGeom>
                <a:avLst/>
                <a:gdLst>
                  <a:gd name="connsiteX0" fmla="*/ 484962 w 4740837"/>
                  <a:gd name="connsiteY0" fmla="*/ 0 h 2909716"/>
                  <a:gd name="connsiteX1" fmla="*/ 4255875 w 4740837"/>
                  <a:gd name="connsiteY1" fmla="*/ 0 h 2909716"/>
                  <a:gd name="connsiteX2" fmla="*/ 4740837 w 4740837"/>
                  <a:gd name="connsiteY2" fmla="*/ 484962 h 2909716"/>
                  <a:gd name="connsiteX3" fmla="*/ 4740837 w 4740837"/>
                  <a:gd name="connsiteY3" fmla="*/ 2424754 h 2909716"/>
                  <a:gd name="connsiteX4" fmla="*/ 4255875 w 4740837"/>
                  <a:gd name="connsiteY4" fmla="*/ 2909716 h 2909716"/>
                  <a:gd name="connsiteX5" fmla="*/ 484962 w 4740837"/>
                  <a:gd name="connsiteY5" fmla="*/ 2909716 h 2909716"/>
                  <a:gd name="connsiteX6" fmla="*/ 0 w 4740837"/>
                  <a:gd name="connsiteY6" fmla="*/ 2424754 h 2909716"/>
                  <a:gd name="connsiteX7" fmla="*/ 0 w 4740837"/>
                  <a:gd name="connsiteY7" fmla="*/ 484962 h 2909716"/>
                  <a:gd name="connsiteX8" fmla="*/ 484962 w 4740837"/>
                  <a:gd name="connsiteY8" fmla="*/ 0 h 290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0837" h="2909716">
                    <a:moveTo>
                      <a:pt x="484962" y="0"/>
                    </a:moveTo>
                    <a:lnTo>
                      <a:pt x="4255875" y="0"/>
                    </a:lnTo>
                    <a:cubicBezTo>
                      <a:pt x="4523712" y="0"/>
                      <a:pt x="4740837" y="217125"/>
                      <a:pt x="4740837" y="484962"/>
                    </a:cubicBezTo>
                    <a:lnTo>
                      <a:pt x="4740837" y="2424754"/>
                    </a:lnTo>
                    <a:cubicBezTo>
                      <a:pt x="4740837" y="2692591"/>
                      <a:pt x="4523712" y="2909716"/>
                      <a:pt x="4255875" y="2909716"/>
                    </a:cubicBezTo>
                    <a:lnTo>
                      <a:pt x="484962" y="2909716"/>
                    </a:lnTo>
                    <a:cubicBezTo>
                      <a:pt x="217125" y="2909716"/>
                      <a:pt x="0" y="2692591"/>
                      <a:pt x="0" y="2424754"/>
                    </a:cubicBezTo>
                    <a:lnTo>
                      <a:pt x="0" y="484962"/>
                    </a:lnTo>
                    <a:cubicBezTo>
                      <a:pt x="0" y="217125"/>
                      <a:pt x="217125" y="0"/>
                      <a:pt x="484962" y="0"/>
                    </a:cubicBezTo>
                    <a:close/>
                  </a:path>
                </a:pathLst>
              </a:custGeom>
            </p:spPr>
          </p:pic>
          <p:sp>
            <p:nvSpPr>
              <p:cNvPr id="44" name="자유형: 도형 43">
                <a:extLst>
                  <a:ext uri="{FF2B5EF4-FFF2-40B4-BE49-F238E27FC236}">
                    <a16:creationId xmlns:a16="http://schemas.microsoft.com/office/drawing/2014/main" id="{9C8D1744-AF3A-2ACB-A0B6-D29279C146A8}"/>
                  </a:ext>
                </a:extLst>
              </p:cNvPr>
              <p:cNvSpPr/>
              <p:nvPr/>
            </p:nvSpPr>
            <p:spPr>
              <a:xfrm>
                <a:off x="6152174" y="6064950"/>
                <a:ext cx="4266342" cy="502928"/>
              </a:xfrm>
              <a:custGeom>
                <a:avLst/>
                <a:gdLst>
                  <a:gd name="connsiteX0" fmla="*/ 0 w 4266342"/>
                  <a:gd name="connsiteY0" fmla="*/ 0 h 553168"/>
                  <a:gd name="connsiteX1" fmla="*/ 4266342 w 4266342"/>
                  <a:gd name="connsiteY1" fmla="*/ 0 h 553168"/>
                  <a:gd name="connsiteX2" fmla="*/ 4266342 w 4266342"/>
                  <a:gd name="connsiteY2" fmla="*/ 59326 h 553168"/>
                  <a:gd name="connsiteX3" fmla="*/ 3772500 w 4266342"/>
                  <a:gd name="connsiteY3" fmla="*/ 553168 h 553168"/>
                  <a:gd name="connsiteX4" fmla="*/ 493842 w 4266342"/>
                  <a:gd name="connsiteY4" fmla="*/ 553168 h 553168"/>
                  <a:gd name="connsiteX5" fmla="*/ 0 w 4266342"/>
                  <a:gd name="connsiteY5" fmla="*/ 59326 h 553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66342" h="553168">
                    <a:moveTo>
                      <a:pt x="0" y="0"/>
                    </a:moveTo>
                    <a:lnTo>
                      <a:pt x="4266342" y="0"/>
                    </a:lnTo>
                    <a:lnTo>
                      <a:pt x="4266342" y="59326"/>
                    </a:lnTo>
                    <a:cubicBezTo>
                      <a:pt x="4266342" y="332067"/>
                      <a:pt x="4045241" y="553168"/>
                      <a:pt x="3772500" y="553168"/>
                    </a:cubicBezTo>
                    <a:lnTo>
                      <a:pt x="493842" y="553168"/>
                    </a:lnTo>
                    <a:cubicBezTo>
                      <a:pt x="221101" y="553168"/>
                      <a:pt x="0" y="332067"/>
                      <a:pt x="0" y="59326"/>
                    </a:cubicBezTo>
                    <a:close/>
                  </a:path>
                </a:pathLst>
              </a:custGeom>
              <a:solidFill>
                <a:schemeClr val="bg1"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altLang="ko-KR" dirty="0"/>
              </a:p>
            </p:txBody>
          </p:sp>
          <p:sp>
            <p:nvSpPr>
              <p:cNvPr id="45" name="직사각형 44">
                <a:extLst>
                  <a:ext uri="{FF2B5EF4-FFF2-40B4-BE49-F238E27FC236}">
                    <a16:creationId xmlns:a16="http://schemas.microsoft.com/office/drawing/2014/main" id="{83E3ED2D-121E-579C-A35F-90AD2940173B}"/>
                  </a:ext>
                </a:extLst>
              </p:cNvPr>
              <p:cNvSpPr/>
              <p:nvPr/>
            </p:nvSpPr>
            <p:spPr>
              <a:xfrm>
                <a:off x="6828704" y="6131748"/>
                <a:ext cx="2919390" cy="36933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ko-KR" altLang="en-US" b="0" cap="none" spc="0" dirty="0">
                    <a:ln w="0"/>
                    <a:solidFill>
                      <a:schemeClr val="tx1"/>
                    </a:solidFill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비상사태 대응훈련</a:t>
                </a:r>
                <a:r>
                  <a:rPr lang="en-US" altLang="ko-KR" b="0" cap="none" spc="0" dirty="0">
                    <a:ln w="0"/>
                    <a:solidFill>
                      <a:schemeClr val="tx1"/>
                    </a:solidFill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(</a:t>
                </a:r>
                <a:r>
                  <a:rPr lang="ko-KR" altLang="en-US" b="0" cap="none" spc="0" dirty="0">
                    <a:ln w="0"/>
                    <a:solidFill>
                      <a:schemeClr val="tx1"/>
                    </a:solidFill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반기 </a:t>
                </a:r>
                <a:r>
                  <a:rPr lang="en-US" altLang="ko-KR" b="0" cap="none" spc="0" dirty="0">
                    <a:ln w="0"/>
                    <a:solidFill>
                      <a:schemeClr val="tx1"/>
                    </a:solidFill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1</a:t>
                </a:r>
                <a:r>
                  <a:rPr lang="ko-KR" altLang="en-US" b="0" cap="none" spc="0" dirty="0">
                    <a:ln w="0"/>
                    <a:solidFill>
                      <a:schemeClr val="tx1"/>
                    </a:solidFill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회</a:t>
                </a:r>
                <a:r>
                  <a:rPr lang="en-US" altLang="ko-KR" b="0" cap="none" spc="0" dirty="0">
                    <a:ln w="0"/>
                    <a:solidFill>
                      <a:schemeClr val="tx1"/>
                    </a:solidFill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)</a:t>
                </a:r>
              </a:p>
            </p:txBody>
          </p:sp>
        </p:grpSp>
        <p:sp>
          <p:nvSpPr>
            <p:cNvPr id="52" name="자유형: 도형 51">
              <a:extLst>
                <a:ext uri="{FF2B5EF4-FFF2-40B4-BE49-F238E27FC236}">
                  <a16:creationId xmlns:a16="http://schemas.microsoft.com/office/drawing/2014/main" id="{867EEEE5-C3DC-17A6-55B7-9572755AEA00}"/>
                </a:ext>
              </a:extLst>
            </p:cNvPr>
            <p:cNvSpPr/>
            <p:nvPr/>
          </p:nvSpPr>
          <p:spPr>
            <a:xfrm flipV="1">
              <a:off x="5137598" y="1937507"/>
              <a:ext cx="3202155" cy="480281"/>
            </a:xfrm>
            <a:custGeom>
              <a:avLst/>
              <a:gdLst>
                <a:gd name="connsiteX0" fmla="*/ 0 w 4266342"/>
                <a:gd name="connsiteY0" fmla="*/ 0 h 553168"/>
                <a:gd name="connsiteX1" fmla="*/ 4266342 w 4266342"/>
                <a:gd name="connsiteY1" fmla="*/ 0 h 553168"/>
                <a:gd name="connsiteX2" fmla="*/ 4266342 w 4266342"/>
                <a:gd name="connsiteY2" fmla="*/ 59326 h 553168"/>
                <a:gd name="connsiteX3" fmla="*/ 3772500 w 4266342"/>
                <a:gd name="connsiteY3" fmla="*/ 553168 h 553168"/>
                <a:gd name="connsiteX4" fmla="*/ 493842 w 4266342"/>
                <a:gd name="connsiteY4" fmla="*/ 553168 h 553168"/>
                <a:gd name="connsiteX5" fmla="*/ 0 w 4266342"/>
                <a:gd name="connsiteY5" fmla="*/ 59326 h 553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6342" h="553168">
                  <a:moveTo>
                    <a:pt x="0" y="0"/>
                  </a:moveTo>
                  <a:lnTo>
                    <a:pt x="4266342" y="0"/>
                  </a:lnTo>
                  <a:lnTo>
                    <a:pt x="4266342" y="59326"/>
                  </a:lnTo>
                  <a:cubicBezTo>
                    <a:pt x="4266342" y="332067"/>
                    <a:pt x="4045241" y="553168"/>
                    <a:pt x="3772500" y="553168"/>
                  </a:cubicBezTo>
                  <a:lnTo>
                    <a:pt x="493842" y="553168"/>
                  </a:lnTo>
                  <a:cubicBezTo>
                    <a:pt x="221101" y="553168"/>
                    <a:pt x="0" y="332067"/>
                    <a:pt x="0" y="59326"/>
                  </a:cubicBez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altLang="ko-KR" dirty="0"/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82178E16-2695-71FB-649F-8D7E6337F054}"/>
                </a:ext>
              </a:extLst>
            </p:cNvPr>
            <p:cNvSpPr/>
            <p:nvPr/>
          </p:nvSpPr>
          <p:spPr>
            <a:xfrm>
              <a:off x="5786501" y="2034240"/>
              <a:ext cx="1864613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b="0" cap="none" spc="0" dirty="0">
                  <a:ln w="0"/>
                  <a:solidFill>
                    <a:schemeClr val="tx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특별안전보건교육</a:t>
              </a:r>
              <a:endParaRPr lang="en-US" altLang="ko-KR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5" name="자유형: 도형 54">
              <a:extLst>
                <a:ext uri="{FF2B5EF4-FFF2-40B4-BE49-F238E27FC236}">
                  <a16:creationId xmlns:a16="http://schemas.microsoft.com/office/drawing/2014/main" id="{FF1F32BD-17E2-146E-6698-EBC5C163EC86}"/>
                </a:ext>
              </a:extLst>
            </p:cNvPr>
            <p:cNvSpPr/>
            <p:nvPr/>
          </p:nvSpPr>
          <p:spPr>
            <a:xfrm flipV="1">
              <a:off x="8317804" y="1925252"/>
              <a:ext cx="3202155" cy="502928"/>
            </a:xfrm>
            <a:custGeom>
              <a:avLst/>
              <a:gdLst>
                <a:gd name="connsiteX0" fmla="*/ 0 w 4266342"/>
                <a:gd name="connsiteY0" fmla="*/ 0 h 553168"/>
                <a:gd name="connsiteX1" fmla="*/ 4266342 w 4266342"/>
                <a:gd name="connsiteY1" fmla="*/ 0 h 553168"/>
                <a:gd name="connsiteX2" fmla="*/ 4266342 w 4266342"/>
                <a:gd name="connsiteY2" fmla="*/ 59326 h 553168"/>
                <a:gd name="connsiteX3" fmla="*/ 3772500 w 4266342"/>
                <a:gd name="connsiteY3" fmla="*/ 553168 h 553168"/>
                <a:gd name="connsiteX4" fmla="*/ 493842 w 4266342"/>
                <a:gd name="connsiteY4" fmla="*/ 553168 h 553168"/>
                <a:gd name="connsiteX5" fmla="*/ 0 w 4266342"/>
                <a:gd name="connsiteY5" fmla="*/ 59326 h 553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6342" h="553168">
                  <a:moveTo>
                    <a:pt x="0" y="0"/>
                  </a:moveTo>
                  <a:lnTo>
                    <a:pt x="4266342" y="0"/>
                  </a:lnTo>
                  <a:lnTo>
                    <a:pt x="4266342" y="59326"/>
                  </a:lnTo>
                  <a:cubicBezTo>
                    <a:pt x="4266342" y="332067"/>
                    <a:pt x="4045241" y="553168"/>
                    <a:pt x="3772500" y="553168"/>
                  </a:cubicBezTo>
                  <a:lnTo>
                    <a:pt x="493842" y="553168"/>
                  </a:lnTo>
                  <a:cubicBezTo>
                    <a:pt x="221101" y="553168"/>
                    <a:pt x="0" y="332067"/>
                    <a:pt x="0" y="59326"/>
                  </a:cubicBez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altLang="ko-KR" dirty="0"/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854A7A46-42EC-AD3E-91BB-47B002174962}"/>
                </a:ext>
              </a:extLst>
            </p:cNvPr>
            <p:cNvSpPr/>
            <p:nvPr/>
          </p:nvSpPr>
          <p:spPr>
            <a:xfrm>
              <a:off x="9013024" y="2045597"/>
              <a:ext cx="1811714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b="0" cap="none" spc="0" dirty="0">
                  <a:ln w="0"/>
                  <a:solidFill>
                    <a:schemeClr val="tx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정기교육</a:t>
              </a:r>
              <a:r>
                <a:rPr lang="en-US" altLang="ko-KR" b="0" cap="none" spc="0" dirty="0">
                  <a:ln w="0"/>
                  <a:solidFill>
                    <a:schemeClr val="tx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(</a:t>
              </a:r>
              <a:r>
                <a:rPr lang="ko-KR" altLang="en-US" b="0" cap="none" spc="0" dirty="0">
                  <a:ln w="0"/>
                  <a:solidFill>
                    <a:schemeClr val="tx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월 </a:t>
              </a:r>
              <a:r>
                <a:rPr lang="en-US" altLang="ko-KR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1</a:t>
              </a:r>
              <a:r>
                <a:rPr lang="ko-KR" altLang="en-US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회</a:t>
              </a:r>
              <a:r>
                <a:rPr lang="en-US" altLang="ko-KR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)</a:t>
              </a:r>
              <a:endParaRPr lang="en-US" altLang="ko-KR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7395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2294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근로자의 의무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B78E1B2-9FF4-FF85-384A-0C39AA93FA5B}"/>
              </a:ext>
            </a:extLst>
          </p:cNvPr>
          <p:cNvSpPr/>
          <p:nvPr/>
        </p:nvSpPr>
        <p:spPr>
          <a:xfrm>
            <a:off x="7064326" y="290122"/>
            <a:ext cx="470032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② 안전보건교육 이수와 보호구 착용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aphicFrame>
        <p:nvGraphicFramePr>
          <p:cNvPr id="2" name="표 7">
            <a:extLst>
              <a:ext uri="{FF2B5EF4-FFF2-40B4-BE49-F238E27FC236}">
                <a16:creationId xmlns:a16="http://schemas.microsoft.com/office/drawing/2014/main" id="{C4B79D88-3696-E4B6-E412-B0C7EAA8BA90}"/>
              </a:ext>
            </a:extLst>
          </p:cNvPr>
          <p:cNvGraphicFramePr>
            <a:graphicFrameLocks noGrp="1"/>
          </p:cNvGraphicFramePr>
          <p:nvPr/>
        </p:nvGraphicFramePr>
        <p:xfrm>
          <a:off x="372832" y="866462"/>
          <a:ext cx="11391820" cy="57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1820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기본 중에 </a:t>
                      </a:r>
                      <a:r>
                        <a:rPr lang="ko-KR" altLang="en-US" sz="2000" dirty="0" err="1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기본이라구</a:t>
                      </a:r>
                      <a:r>
                        <a:rPr lang="ko-KR" altLang="en-US" sz="2000" dirty="0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 </a:t>
                      </a:r>
                      <a:r>
                        <a:rPr lang="en-US" altLang="ko-KR" sz="2000" dirty="0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! 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5339032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</a:tbl>
          </a:graphicData>
        </a:graphic>
      </p:graphicFrame>
      <p:sp>
        <p:nvSpPr>
          <p:cNvPr id="3" name="직사각형 2">
            <a:extLst>
              <a:ext uri="{FF2B5EF4-FFF2-40B4-BE49-F238E27FC236}">
                <a16:creationId xmlns:a16="http://schemas.microsoft.com/office/drawing/2014/main" id="{3BC47684-2B45-982B-CFBE-73E46275904D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E104E7B9-A502-A5F4-693E-9AB367AB0B1F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4DBAB00F-C4B1-D9D1-9516-81D0FAD53FD1}"/>
              </a:ext>
            </a:extLst>
          </p:cNvPr>
          <p:cNvGrpSpPr/>
          <p:nvPr/>
        </p:nvGrpSpPr>
        <p:grpSpPr>
          <a:xfrm>
            <a:off x="773582" y="1503129"/>
            <a:ext cx="1387416" cy="485706"/>
            <a:chOff x="773582" y="1503129"/>
            <a:chExt cx="1387416" cy="485706"/>
          </a:xfrm>
        </p:grpSpPr>
        <p:sp>
          <p:nvSpPr>
            <p:cNvPr id="5" name="순서도: 수행의 시작/종료 4">
              <a:extLst>
                <a:ext uri="{FF2B5EF4-FFF2-40B4-BE49-F238E27FC236}">
                  <a16:creationId xmlns:a16="http://schemas.microsoft.com/office/drawing/2014/main" id="{FD4CEB75-E7CE-138F-181A-0D57AD2D7841}"/>
                </a:ext>
              </a:extLst>
            </p:cNvPr>
            <p:cNvSpPr/>
            <p:nvPr/>
          </p:nvSpPr>
          <p:spPr>
            <a:xfrm>
              <a:off x="773582" y="1503129"/>
              <a:ext cx="1387416" cy="485706"/>
            </a:xfrm>
            <a:prstGeom prst="flowChartTerminator">
              <a:avLst/>
            </a:prstGeom>
            <a:solidFill>
              <a:srgbClr val="5252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12482C5C-6628-C3C7-87FE-814CE181899A}"/>
                </a:ext>
              </a:extLst>
            </p:cNvPr>
            <p:cNvSpPr/>
            <p:nvPr/>
          </p:nvSpPr>
          <p:spPr>
            <a:xfrm>
              <a:off x="927756" y="1547789"/>
              <a:ext cx="1120820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2000" dirty="0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채용제한</a:t>
              </a:r>
              <a:endParaRPr lang="en-US" altLang="ko-KR" sz="2000" b="0" cap="none" spc="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</p:grp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18C18592-07B6-C52E-9EAA-73ABD0D2AEF1}"/>
              </a:ext>
            </a:extLst>
          </p:cNvPr>
          <p:cNvGrpSpPr/>
          <p:nvPr/>
        </p:nvGrpSpPr>
        <p:grpSpPr>
          <a:xfrm>
            <a:off x="1111804" y="1745982"/>
            <a:ext cx="10393149" cy="4472910"/>
            <a:chOff x="927756" y="1774646"/>
            <a:chExt cx="10393149" cy="4472910"/>
          </a:xfrm>
        </p:grpSpPr>
        <p:grpSp>
          <p:nvGrpSpPr>
            <p:cNvPr id="60" name="그룹 59">
              <a:extLst>
                <a:ext uri="{FF2B5EF4-FFF2-40B4-BE49-F238E27FC236}">
                  <a16:creationId xmlns:a16="http://schemas.microsoft.com/office/drawing/2014/main" id="{623B220E-4FC7-277A-36F8-891A36E6EFA1}"/>
                </a:ext>
              </a:extLst>
            </p:cNvPr>
            <p:cNvGrpSpPr/>
            <p:nvPr/>
          </p:nvGrpSpPr>
          <p:grpSpPr>
            <a:xfrm>
              <a:off x="927756" y="1774646"/>
              <a:ext cx="10393149" cy="4472910"/>
              <a:chOff x="1065462" y="1991841"/>
              <a:chExt cx="10393149" cy="4472910"/>
            </a:xfrm>
          </p:grpSpPr>
          <p:grpSp>
            <p:nvGrpSpPr>
              <p:cNvPr id="43" name="그룹 42">
                <a:extLst>
                  <a:ext uri="{FF2B5EF4-FFF2-40B4-BE49-F238E27FC236}">
                    <a16:creationId xmlns:a16="http://schemas.microsoft.com/office/drawing/2014/main" id="{394908E9-EF73-CCF9-BDE1-303A19BAEF28}"/>
                  </a:ext>
                </a:extLst>
              </p:cNvPr>
              <p:cNvGrpSpPr/>
              <p:nvPr/>
            </p:nvGrpSpPr>
            <p:grpSpPr>
              <a:xfrm>
                <a:off x="4619662" y="2473776"/>
                <a:ext cx="6838949" cy="3990975"/>
                <a:chOff x="4579469" y="1547789"/>
                <a:chExt cx="6838949" cy="3990975"/>
              </a:xfrm>
            </p:grpSpPr>
            <p:pic>
              <p:nvPicPr>
                <p:cNvPr id="18" name="그림 17">
                  <a:extLst>
                    <a:ext uri="{FF2B5EF4-FFF2-40B4-BE49-F238E27FC236}">
                      <a16:creationId xmlns:a16="http://schemas.microsoft.com/office/drawing/2014/main" id="{00000000-0008-0000-0000-0000040000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84944" y="1582079"/>
                  <a:ext cx="962025" cy="1616394"/>
                </a:xfrm>
                <a:prstGeom prst="rect">
                  <a:avLst/>
                </a:prstGeom>
              </p:spPr>
            </p:pic>
            <p:sp>
              <p:nvSpPr>
                <p:cNvPr id="19" name="모서리가 둥근 직사각형 4">
                  <a:extLst>
                    <a:ext uri="{FF2B5EF4-FFF2-40B4-BE49-F238E27FC236}">
                      <a16:creationId xmlns:a16="http://schemas.microsoft.com/office/drawing/2014/main" id="{00000000-0008-0000-0000-000005000000}"/>
                    </a:ext>
                  </a:extLst>
                </p:cNvPr>
                <p:cNvSpPr/>
                <p:nvPr/>
              </p:nvSpPr>
              <p:spPr>
                <a:xfrm>
                  <a:off x="4579469" y="2675548"/>
                  <a:ext cx="982980" cy="558165"/>
                </a:xfrm>
                <a:prstGeom prst="round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ko-KR" altLang="en-US" sz="1400" b="1">
                      <a:solidFill>
                        <a:sysClr val="windowText" lastClr="000000"/>
                      </a:solidFill>
                      <a:latin typeface="나눔스퀘어라운드 ExtraBold" panose="020B0600000101010101" pitchFamily="50" charset="-127"/>
                      <a:ea typeface="나눔스퀘어라운드 ExtraBold" panose="020B0600000101010101" pitchFamily="50" charset="-127"/>
                    </a:rPr>
                    <a:t>혈압측정</a:t>
                  </a:r>
                  <a:endParaRPr lang="en-US" altLang="ko-KR" sz="1400" b="1">
                    <a:solidFill>
                      <a:sysClr val="windowText" lastClr="000000"/>
                    </a:solidFill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endParaRPr>
                </a:p>
              </p:txBody>
            </p:sp>
            <p:sp>
              <p:nvSpPr>
                <p:cNvPr id="20" name="모서리가 둥근 직사각형 5">
                  <a:extLst>
                    <a:ext uri="{FF2B5EF4-FFF2-40B4-BE49-F238E27FC236}">
                      <a16:creationId xmlns:a16="http://schemas.microsoft.com/office/drawing/2014/main" id="{00000000-0008-0000-0000-000006000000}"/>
                    </a:ext>
                  </a:extLst>
                </p:cNvPr>
                <p:cNvSpPr/>
                <p:nvPr/>
              </p:nvSpPr>
              <p:spPr>
                <a:xfrm>
                  <a:off x="5711039" y="2542199"/>
                  <a:ext cx="1135380" cy="836295"/>
                </a:xfrm>
                <a:prstGeom prst="round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ko-KR" altLang="en-US" sz="1200">
                      <a:solidFill>
                        <a:srgbClr val="FF0000"/>
                      </a:solidFill>
                      <a:latin typeface="나눔스퀘어라운드 ExtraBold" panose="020B0600000101010101" pitchFamily="50" charset="-127"/>
                      <a:ea typeface="나눔스퀘어라운드 ExtraBold" panose="020B0600000101010101" pitchFamily="50" charset="-127"/>
                    </a:rPr>
                    <a:t>수축기 혈압</a:t>
                  </a:r>
                  <a:endParaRPr lang="en-US" altLang="ko-KR" sz="1200">
                    <a:solidFill>
                      <a:srgbClr val="FF0000"/>
                    </a:solidFill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endParaRPr>
                </a:p>
                <a:p>
                  <a:pPr algn="ctr"/>
                  <a:r>
                    <a:rPr lang="en-US" altLang="ko-KR" sz="2400" b="1">
                      <a:solidFill>
                        <a:srgbClr val="FF0000"/>
                      </a:solidFill>
                      <a:latin typeface="나눔스퀘어라운드 ExtraBold" panose="020B0600000101010101" pitchFamily="50" charset="-127"/>
                      <a:ea typeface="나눔스퀘어라운드 ExtraBold" panose="020B0600000101010101" pitchFamily="50" charset="-127"/>
                    </a:rPr>
                    <a:t>150</a:t>
                  </a:r>
                </a:p>
              </p:txBody>
            </p:sp>
            <p:sp>
              <p:nvSpPr>
                <p:cNvPr id="21" name="모서리가 둥근 직사각형 6">
                  <a:extLst>
                    <a:ext uri="{FF2B5EF4-FFF2-40B4-BE49-F238E27FC236}">
                      <a16:creationId xmlns:a16="http://schemas.microsoft.com/office/drawing/2014/main" id="{00000000-0008-0000-0000-000007000000}"/>
                    </a:ext>
                  </a:extLst>
                </p:cNvPr>
                <p:cNvSpPr/>
                <p:nvPr/>
              </p:nvSpPr>
              <p:spPr>
                <a:xfrm>
                  <a:off x="7132169" y="3233714"/>
                  <a:ext cx="634365" cy="356236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ko-KR" altLang="en-US" sz="1400" b="1" dirty="0">
                      <a:solidFill>
                        <a:srgbClr val="FF0000"/>
                      </a:solidFill>
                      <a:latin typeface="나눔스퀘어라운드 ExtraBold" panose="020B0600000101010101" pitchFamily="50" charset="-127"/>
                      <a:ea typeface="나눔스퀘어라운드 ExtraBold" panose="020B0600000101010101" pitchFamily="50" charset="-127"/>
                    </a:rPr>
                    <a:t>이상</a:t>
                  </a:r>
                  <a:endParaRPr lang="en-US" altLang="ko-KR" sz="1400" b="1" dirty="0">
                    <a:solidFill>
                      <a:srgbClr val="FF0000"/>
                    </a:solidFill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endParaRPr>
                </a:p>
              </p:txBody>
            </p:sp>
            <p:sp>
              <p:nvSpPr>
                <p:cNvPr id="22" name="모서리가 둥근 직사각형 7">
                  <a:extLst>
                    <a:ext uri="{FF2B5EF4-FFF2-40B4-BE49-F238E27FC236}">
                      <a16:creationId xmlns:a16="http://schemas.microsoft.com/office/drawing/2014/main" id="{00000000-0008-0000-0000-000008000000}"/>
                    </a:ext>
                  </a:extLst>
                </p:cNvPr>
                <p:cNvSpPr/>
                <p:nvPr/>
              </p:nvSpPr>
              <p:spPr>
                <a:xfrm>
                  <a:off x="7981799" y="2090715"/>
                  <a:ext cx="1744980" cy="77724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ko-KR" altLang="en-US" sz="1400" b="1" dirty="0">
                      <a:solidFill>
                        <a:schemeClr val="tx1"/>
                      </a:solidFill>
                      <a:latin typeface="나눔스퀘어라운드 ExtraBold" panose="020B0600000101010101" pitchFamily="50" charset="-127"/>
                      <a:ea typeface="나눔스퀘어라운드 ExtraBold" panose="020B0600000101010101" pitchFamily="50" charset="-127"/>
                    </a:rPr>
                    <a:t>안전보건교육 및 </a:t>
                  </a:r>
                  <a:endParaRPr lang="en-US" altLang="ko-KR" sz="1400" b="1" dirty="0">
                    <a:solidFill>
                      <a:schemeClr val="tx1"/>
                    </a:solidFill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endParaRPr>
                </a:p>
                <a:p>
                  <a:pPr algn="ctr"/>
                  <a:r>
                    <a:rPr lang="ko-KR" altLang="en-US" sz="1400" b="1" dirty="0" err="1">
                      <a:solidFill>
                        <a:schemeClr val="tx1"/>
                      </a:solidFill>
                      <a:latin typeface="나눔스퀘어라운드 ExtraBold" panose="020B0600000101010101" pitchFamily="50" charset="-127"/>
                      <a:ea typeface="나눔스퀘어라운드 ExtraBold" panose="020B0600000101010101" pitchFamily="50" charset="-127"/>
                    </a:rPr>
                    <a:t>신규자등록</a:t>
                  </a:r>
                  <a:endParaRPr lang="en-US" altLang="ko-KR" sz="1400" b="1" dirty="0">
                    <a:solidFill>
                      <a:schemeClr val="tx1"/>
                    </a:solidFill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endParaRPr>
                </a:p>
              </p:txBody>
            </p:sp>
            <p:sp>
              <p:nvSpPr>
                <p:cNvPr id="23" name="모서리가 둥근 직사각형 8">
                  <a:extLst>
                    <a:ext uri="{FF2B5EF4-FFF2-40B4-BE49-F238E27FC236}">
                      <a16:creationId xmlns:a16="http://schemas.microsoft.com/office/drawing/2014/main" id="{00000000-0008-0000-0000-000009000000}"/>
                    </a:ext>
                  </a:extLst>
                </p:cNvPr>
                <p:cNvSpPr/>
                <p:nvPr/>
              </p:nvSpPr>
              <p:spPr>
                <a:xfrm>
                  <a:off x="7122644" y="2321219"/>
                  <a:ext cx="624547" cy="31275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ko-KR" altLang="en-US" sz="1400" b="1" dirty="0">
                      <a:solidFill>
                        <a:sysClr val="windowText" lastClr="000000"/>
                      </a:solidFill>
                      <a:latin typeface="나눔스퀘어라운드 ExtraBold" panose="020B0600000101010101" pitchFamily="50" charset="-127"/>
                      <a:ea typeface="나눔스퀘어라운드 ExtraBold" panose="020B0600000101010101" pitchFamily="50" charset="-127"/>
                    </a:rPr>
                    <a:t>이하</a:t>
                  </a:r>
                  <a:endParaRPr lang="en-US" altLang="ko-KR" sz="1400" b="1" dirty="0">
                    <a:solidFill>
                      <a:sysClr val="windowText" lastClr="000000"/>
                    </a:solidFill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endParaRPr>
                </a:p>
              </p:txBody>
            </p:sp>
            <p:sp>
              <p:nvSpPr>
                <p:cNvPr id="24" name="모서리가 둥근 직사각형 9">
                  <a:extLst>
                    <a:ext uri="{FF2B5EF4-FFF2-40B4-BE49-F238E27FC236}">
                      <a16:creationId xmlns:a16="http://schemas.microsoft.com/office/drawing/2014/main" id="{00000000-0008-0000-0000-00000A000000}"/>
                    </a:ext>
                  </a:extLst>
                </p:cNvPr>
                <p:cNvSpPr/>
                <p:nvPr/>
              </p:nvSpPr>
              <p:spPr>
                <a:xfrm>
                  <a:off x="7976083" y="3176564"/>
                  <a:ext cx="1741171" cy="1162050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ko-KR" sz="1400" b="1">
                      <a:solidFill>
                        <a:schemeClr val="tx1"/>
                      </a:solidFill>
                      <a:latin typeface="나눔스퀘어라운드 ExtraBold" panose="020B0600000101010101" pitchFamily="50" charset="-127"/>
                      <a:ea typeface="나눔스퀘어라운드 ExtraBold" panose="020B0600000101010101" pitchFamily="50" charset="-127"/>
                    </a:rPr>
                    <a:t>(</a:t>
                  </a:r>
                  <a:r>
                    <a:rPr lang="ko-KR" altLang="en-US" sz="1400" b="1">
                      <a:solidFill>
                        <a:schemeClr val="tx1"/>
                      </a:solidFill>
                      <a:latin typeface="나눔스퀘어라운드 ExtraBold" panose="020B0600000101010101" pitchFamily="50" charset="-127"/>
                      <a:ea typeface="나눔스퀘어라운드 ExtraBold" panose="020B0600000101010101" pitchFamily="50" charset="-127"/>
                    </a:rPr>
                    <a:t>오전 </a:t>
                  </a:r>
                  <a:r>
                    <a:rPr lang="en-US" altLang="ko-KR" sz="1400" b="1">
                      <a:solidFill>
                        <a:schemeClr val="tx1"/>
                      </a:solidFill>
                      <a:latin typeface="나눔스퀘어라운드 ExtraBold" panose="020B0600000101010101" pitchFamily="50" charset="-127"/>
                      <a:ea typeface="나눔스퀘어라운드 ExtraBold" panose="020B0600000101010101" pitchFamily="50" charset="-127"/>
                    </a:rPr>
                    <a:t>10</a:t>
                  </a:r>
                  <a:r>
                    <a:rPr lang="ko-KR" altLang="en-US" sz="1400" b="1">
                      <a:solidFill>
                        <a:schemeClr val="tx1"/>
                      </a:solidFill>
                      <a:latin typeface="나눔스퀘어라운드 ExtraBold" panose="020B0600000101010101" pitchFamily="50" charset="-127"/>
                      <a:ea typeface="나눔스퀘어라운드 ExtraBold" panose="020B0600000101010101" pitchFamily="50" charset="-127"/>
                    </a:rPr>
                    <a:t>시 이내</a:t>
                  </a:r>
                  <a:r>
                    <a:rPr lang="en-US" altLang="ko-KR" sz="1400" b="1">
                      <a:solidFill>
                        <a:schemeClr val="tx1"/>
                      </a:solidFill>
                      <a:latin typeface="나눔스퀘어라운드 ExtraBold" panose="020B0600000101010101" pitchFamily="50" charset="-127"/>
                      <a:ea typeface="나눔스퀘어라운드 ExtraBold" panose="020B0600000101010101" pitchFamily="50" charset="-127"/>
                    </a:rPr>
                    <a:t>)</a:t>
                  </a:r>
                </a:p>
                <a:p>
                  <a:pPr algn="ctr"/>
                  <a:r>
                    <a:rPr lang="ko-KR" altLang="en-US" sz="1400" b="1">
                      <a:solidFill>
                        <a:schemeClr val="tx1"/>
                      </a:solidFill>
                      <a:latin typeface="나눔스퀘어라운드 ExtraBold" panose="020B0600000101010101" pitchFamily="50" charset="-127"/>
                      <a:ea typeface="나눔스퀘어라운드 ExtraBold" panose="020B0600000101010101" pitchFamily="50" charset="-127"/>
                    </a:rPr>
                    <a:t>가까운 병원 진료 및 진단서 발급</a:t>
                  </a:r>
                  <a:endParaRPr lang="en-US" altLang="ko-KR" sz="1400" b="1">
                    <a:solidFill>
                      <a:schemeClr val="tx1"/>
                    </a:solidFill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endParaRPr>
                </a:p>
              </p:txBody>
            </p:sp>
            <p:sp>
              <p:nvSpPr>
                <p:cNvPr id="25" name="모서리가 둥근 직사각형 10">
                  <a:extLst>
                    <a:ext uri="{FF2B5EF4-FFF2-40B4-BE49-F238E27FC236}">
                      <a16:creationId xmlns:a16="http://schemas.microsoft.com/office/drawing/2014/main" id="{00000000-0008-0000-0000-00000B000000}"/>
                    </a:ext>
                  </a:extLst>
                </p:cNvPr>
                <p:cNvSpPr/>
                <p:nvPr/>
              </p:nvSpPr>
              <p:spPr>
                <a:xfrm>
                  <a:off x="9884893" y="3176564"/>
                  <a:ext cx="1533525" cy="1162050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ko-KR" altLang="en-US" sz="1400" b="1">
                      <a:solidFill>
                        <a:schemeClr val="tx1"/>
                      </a:solidFill>
                      <a:latin typeface="나눔스퀘어라운드 ExtraBold" panose="020B0600000101010101" pitchFamily="50" charset="-127"/>
                      <a:ea typeface="나눔스퀘어라운드 ExtraBold" panose="020B0600000101010101" pitchFamily="50" charset="-127"/>
                    </a:rPr>
                    <a:t>진단서 제출 및</a:t>
                  </a:r>
                  <a:endParaRPr lang="en-US" altLang="ko-KR" sz="1400" b="1">
                    <a:solidFill>
                      <a:schemeClr val="tx1"/>
                    </a:solidFill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endParaRPr>
                </a:p>
                <a:p>
                  <a:pPr algn="ctr"/>
                  <a:r>
                    <a:rPr lang="ko-KR" altLang="en-US" sz="1400" b="1">
                      <a:solidFill>
                        <a:schemeClr val="tx1"/>
                      </a:solidFill>
                      <a:latin typeface="나눔스퀘어라운드 ExtraBold" panose="020B0600000101010101" pitchFamily="50" charset="-127"/>
                      <a:ea typeface="나눔스퀘어라운드 ExtraBold" panose="020B0600000101010101" pitchFamily="50" charset="-127"/>
                    </a:rPr>
                    <a:t>건강상담 후 </a:t>
                  </a:r>
                  <a:endParaRPr lang="en-US" altLang="ko-KR" sz="1400" b="1">
                    <a:solidFill>
                      <a:schemeClr val="tx1"/>
                    </a:solidFill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endParaRPr>
                </a:p>
                <a:p>
                  <a:pPr algn="ctr"/>
                  <a:r>
                    <a:rPr lang="ko-KR" altLang="en-US" sz="1400" b="1">
                      <a:solidFill>
                        <a:schemeClr val="tx1"/>
                      </a:solidFill>
                      <a:latin typeface="나눔스퀘어라운드 ExtraBold" panose="020B0600000101010101" pitchFamily="50" charset="-127"/>
                      <a:ea typeface="나눔스퀘어라운드 ExtraBold" panose="020B0600000101010101" pitchFamily="50" charset="-127"/>
                    </a:rPr>
                    <a:t>근무시작</a:t>
                  </a:r>
                  <a:endParaRPr lang="en-US" altLang="ko-KR" sz="1400" b="1">
                    <a:solidFill>
                      <a:schemeClr val="tx1"/>
                    </a:solidFill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endParaRPr>
                </a:p>
                <a:p>
                  <a:pPr algn="ctr"/>
                  <a:r>
                    <a:rPr lang="en-US" altLang="ko-KR" sz="1000" b="1">
                      <a:solidFill>
                        <a:schemeClr val="tx1"/>
                      </a:solidFill>
                      <a:latin typeface="나눔스퀘어라운드 ExtraBold" panose="020B0600000101010101" pitchFamily="50" charset="-127"/>
                      <a:ea typeface="나눔스퀘어라운드 ExtraBold" panose="020B0600000101010101" pitchFamily="50" charset="-127"/>
                    </a:rPr>
                    <a:t>(</a:t>
                  </a:r>
                  <a:r>
                    <a:rPr lang="ko-KR" altLang="en-US" sz="1000" b="1">
                      <a:solidFill>
                        <a:schemeClr val="tx1"/>
                      </a:solidFill>
                      <a:latin typeface="나눔스퀘어라운드 ExtraBold" panose="020B0600000101010101" pitchFamily="50" charset="-127"/>
                      <a:ea typeface="나눔스퀘어라운드 ExtraBold" panose="020B0600000101010101" pitchFamily="50" charset="-127"/>
                    </a:rPr>
                    <a:t>소요시간</a:t>
                  </a:r>
                  <a:r>
                    <a:rPr lang="en-US" altLang="ko-KR" sz="1000" b="1">
                      <a:solidFill>
                        <a:schemeClr val="tx1"/>
                      </a:solidFill>
                      <a:latin typeface="나눔스퀘어라운드 ExtraBold" panose="020B0600000101010101" pitchFamily="50" charset="-127"/>
                      <a:ea typeface="나눔스퀘어라운드 ExtraBold" panose="020B0600000101010101" pitchFamily="50" charset="-127"/>
                    </a:rPr>
                    <a:t>:10</a:t>
                  </a:r>
                  <a:r>
                    <a:rPr lang="ko-KR" altLang="en-US" sz="1000" b="1">
                      <a:solidFill>
                        <a:schemeClr val="tx1"/>
                      </a:solidFill>
                      <a:latin typeface="나눔스퀘어라운드 ExtraBold" panose="020B0600000101010101" pitchFamily="50" charset="-127"/>
                      <a:ea typeface="나눔스퀘어라운드 ExtraBold" panose="020B0600000101010101" pitchFamily="50" charset="-127"/>
                    </a:rPr>
                    <a:t>분</a:t>
                  </a:r>
                  <a:r>
                    <a:rPr lang="en-US" altLang="ko-KR" sz="1000" b="1">
                      <a:solidFill>
                        <a:schemeClr val="tx1"/>
                      </a:solidFill>
                      <a:latin typeface="나눔스퀘어라운드 ExtraBold" panose="020B0600000101010101" pitchFamily="50" charset="-127"/>
                      <a:ea typeface="나눔스퀘어라운드 ExtraBold" panose="020B0600000101010101" pitchFamily="50" charset="-127"/>
                    </a:rPr>
                    <a:t>)</a:t>
                  </a:r>
                </a:p>
              </p:txBody>
            </p:sp>
            <p:sp>
              <p:nvSpPr>
                <p:cNvPr id="26" name="모서리가 둥근 직사각형 11">
                  <a:extLst>
                    <a:ext uri="{FF2B5EF4-FFF2-40B4-BE49-F238E27FC236}">
                      <a16:creationId xmlns:a16="http://schemas.microsoft.com/office/drawing/2014/main" id="{00000000-0008-0000-0000-00000C000000}"/>
                    </a:ext>
                  </a:extLst>
                </p:cNvPr>
                <p:cNvSpPr/>
                <p:nvPr/>
              </p:nvSpPr>
              <p:spPr>
                <a:xfrm>
                  <a:off x="7981799" y="4502443"/>
                  <a:ext cx="2649856" cy="1036321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ko-KR" altLang="en-US" sz="1400" b="1" dirty="0">
                      <a:solidFill>
                        <a:schemeClr val="tx1"/>
                      </a:solidFill>
                      <a:latin typeface="나눔스퀘어라운드 ExtraBold" panose="020B0600000101010101" pitchFamily="50" charset="-127"/>
                      <a:ea typeface="나눔스퀘어라운드 ExtraBold" panose="020B0600000101010101" pitchFamily="50" charset="-127"/>
                    </a:rPr>
                    <a:t>원하는 병원에서 진료 후 </a:t>
                  </a:r>
                  <a:endParaRPr lang="en-US" altLang="ko-KR" sz="1400" b="1" dirty="0">
                    <a:solidFill>
                      <a:schemeClr val="tx1"/>
                    </a:solidFill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endParaRPr>
                </a:p>
                <a:p>
                  <a:pPr algn="ctr"/>
                  <a:r>
                    <a:rPr lang="ko-KR" altLang="en-US" sz="1400" b="1" dirty="0">
                      <a:solidFill>
                        <a:schemeClr val="tx1"/>
                      </a:solidFill>
                      <a:latin typeface="나눔스퀘어라운드 ExtraBold" panose="020B0600000101010101" pitchFamily="50" charset="-127"/>
                      <a:ea typeface="나눔스퀘어라운드 ExtraBold" panose="020B0600000101010101" pitchFamily="50" charset="-127"/>
                    </a:rPr>
                    <a:t>익일 진단서 지참하여 재방문</a:t>
                  </a:r>
                  <a:endParaRPr lang="en-US" altLang="ko-KR" sz="1400" b="1" dirty="0">
                    <a:solidFill>
                      <a:schemeClr val="tx1"/>
                    </a:solidFill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endParaRPr>
                </a:p>
                <a:p>
                  <a:pPr algn="ctr"/>
                  <a:r>
                    <a:rPr lang="en-US" altLang="ko-KR" sz="1400" b="1" dirty="0">
                      <a:solidFill>
                        <a:schemeClr val="tx1"/>
                      </a:solidFill>
                      <a:latin typeface="나눔스퀘어라운드 ExtraBold" panose="020B0600000101010101" pitchFamily="50" charset="-127"/>
                      <a:ea typeface="나눔스퀘어라운드 ExtraBold" panose="020B0600000101010101" pitchFamily="50" charset="-127"/>
                    </a:rPr>
                    <a:t>( </a:t>
                  </a:r>
                  <a:r>
                    <a:rPr lang="ko-KR" altLang="en-US" sz="1400" b="1" dirty="0">
                      <a:solidFill>
                        <a:schemeClr val="tx1"/>
                      </a:solidFill>
                      <a:latin typeface="나눔스퀘어라운드 ExtraBold" panose="020B0600000101010101" pitchFamily="50" charset="-127"/>
                      <a:ea typeface="나눔스퀘어라운드 ExtraBold" panose="020B0600000101010101" pitchFamily="50" charset="-127"/>
                    </a:rPr>
                    <a:t>이 경우 금일 근무 불가 </a:t>
                  </a:r>
                  <a:r>
                    <a:rPr lang="en-US" altLang="ko-KR" sz="1400" b="1" dirty="0">
                      <a:solidFill>
                        <a:schemeClr val="tx1"/>
                      </a:solidFill>
                      <a:latin typeface="나눔스퀘어라운드 ExtraBold" panose="020B0600000101010101" pitchFamily="50" charset="-127"/>
                      <a:ea typeface="나눔스퀘어라운드 ExtraBold" panose="020B0600000101010101" pitchFamily="50" charset="-127"/>
                    </a:rPr>
                    <a:t>)</a:t>
                  </a:r>
                </a:p>
              </p:txBody>
            </p:sp>
            <p:cxnSp>
              <p:nvCxnSpPr>
                <p:cNvPr id="27" name="직선 화살표 연결선 26">
                  <a:extLst>
                    <a:ext uri="{FF2B5EF4-FFF2-40B4-BE49-F238E27FC236}">
                      <a16:creationId xmlns:a16="http://schemas.microsoft.com/office/drawing/2014/main" id="{00000000-0008-0000-0000-000014000000}"/>
                    </a:ext>
                  </a:extLst>
                </p:cNvPr>
                <p:cNvCxnSpPr>
                  <a:stCxn id="20" idx="3"/>
                  <a:endCxn id="21" idx="1"/>
                </p:cNvCxnSpPr>
                <p:nvPr/>
              </p:nvCxnSpPr>
              <p:spPr>
                <a:xfrm>
                  <a:off x="6846419" y="2960347"/>
                  <a:ext cx="285750" cy="45148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직선 화살표 연결선 28">
                  <a:extLst>
                    <a:ext uri="{FF2B5EF4-FFF2-40B4-BE49-F238E27FC236}">
                      <a16:creationId xmlns:a16="http://schemas.microsoft.com/office/drawing/2014/main" id="{00000000-0008-0000-0000-000016000000}"/>
                    </a:ext>
                  </a:extLst>
                </p:cNvPr>
                <p:cNvCxnSpPr>
                  <a:stCxn id="23" idx="3"/>
                  <a:endCxn id="22" idx="1"/>
                </p:cNvCxnSpPr>
                <p:nvPr/>
              </p:nvCxnSpPr>
              <p:spPr>
                <a:xfrm>
                  <a:off x="7747191" y="2483309"/>
                  <a:ext cx="234608" cy="174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직선 화살표 연결선 29">
                  <a:extLst>
                    <a:ext uri="{FF2B5EF4-FFF2-40B4-BE49-F238E27FC236}">
                      <a16:creationId xmlns:a16="http://schemas.microsoft.com/office/drawing/2014/main" id="{00000000-0008-0000-0000-000018000000}"/>
                    </a:ext>
                  </a:extLst>
                </p:cNvPr>
                <p:cNvCxnSpPr>
                  <a:stCxn id="21" idx="3"/>
                  <a:endCxn id="24" idx="1"/>
                </p:cNvCxnSpPr>
                <p:nvPr/>
              </p:nvCxnSpPr>
              <p:spPr>
                <a:xfrm>
                  <a:off x="7766534" y="3411832"/>
                  <a:ext cx="209549" cy="34004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직선 화살표 연결선 30">
                  <a:extLst>
                    <a:ext uri="{FF2B5EF4-FFF2-40B4-BE49-F238E27FC236}">
                      <a16:creationId xmlns:a16="http://schemas.microsoft.com/office/drawing/2014/main" id="{00000000-0008-0000-0000-00001F000000}"/>
                    </a:ext>
                  </a:extLst>
                </p:cNvPr>
                <p:cNvCxnSpPr>
                  <a:stCxn id="21" idx="3"/>
                  <a:endCxn id="26" idx="1"/>
                </p:cNvCxnSpPr>
                <p:nvPr/>
              </p:nvCxnSpPr>
              <p:spPr>
                <a:xfrm>
                  <a:off x="7766534" y="3411832"/>
                  <a:ext cx="215265" cy="160877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33" name="그림 32">
                  <a:extLst>
                    <a:ext uri="{FF2B5EF4-FFF2-40B4-BE49-F238E27FC236}">
                      <a16:creationId xmlns:a16="http://schemas.microsoft.com/office/drawing/2014/main" id="{00000000-0008-0000-0000-0000210000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327" b="100000" l="0" r="100000">
                              <a14:foregroundMark x1="8660" y1="55229" x2="91340" y2="56699"/>
                              <a14:foregroundMark x1="32680" y1="18464" x2="49510" y2="43464"/>
                              <a14:foregroundMark x1="49510" y1="42974" x2="62745" y2="12745"/>
                              <a14:foregroundMark x1="37255" y1="42320" x2="50000" y2="75654"/>
                              <a14:foregroundMark x1="50000" y1="77614" x2="66830" y2="45425"/>
                              <a14:foregroundMark x1="9641" y1="61275" x2="31699" y2="61765"/>
                              <a14:foregroundMark x1="67484" y1="59804" x2="92484" y2="60784"/>
                              <a14:foregroundMark x1="34804" y1="57190" x2="12745" y2="58660"/>
                              <a14:foregroundMark x1="10784" y1="60294" x2="29085" y2="60294"/>
                              <a14:foregroundMark x1="30065" y1="57680" x2="10784" y2="55719"/>
                              <a14:foregroundMark x1="11275" y1="54085" x2="33660" y2="54085"/>
                              <a14:foregroundMark x1="68954" y1="54085" x2="82190" y2="54085"/>
                              <a14:foregroundMark x1="27614" y1="50490" x2="84314" y2="5163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91024" y="1547789"/>
                  <a:ext cx="1379220" cy="1455420"/>
                </a:xfrm>
                <a:prstGeom prst="rect">
                  <a:avLst/>
                </a:prstGeom>
              </p:spPr>
            </p:pic>
            <p:sp>
              <p:nvSpPr>
                <p:cNvPr id="34" name="설명선 2(강조선) 33">
                  <a:extLst>
                    <a:ext uri="{FF2B5EF4-FFF2-40B4-BE49-F238E27FC236}">
                      <a16:creationId xmlns:a16="http://schemas.microsoft.com/office/drawing/2014/main" id="{00000000-0008-0000-0000-000022000000}"/>
                    </a:ext>
                  </a:extLst>
                </p:cNvPr>
                <p:cNvSpPr/>
                <p:nvPr/>
              </p:nvSpPr>
              <p:spPr>
                <a:xfrm>
                  <a:off x="5029048" y="3713774"/>
                  <a:ext cx="2575561" cy="365760"/>
                </a:xfrm>
                <a:prstGeom prst="accentCallout2">
                  <a:avLst>
                    <a:gd name="adj1" fmla="val 51317"/>
                    <a:gd name="adj2" fmla="val 3848"/>
                    <a:gd name="adj3" fmla="val 37614"/>
                    <a:gd name="adj4" fmla="val -1847"/>
                    <a:gd name="adj5" fmla="val -134126"/>
                    <a:gd name="adj6" fmla="val -4640"/>
                  </a:avLst>
                </a:prstGeom>
                <a:noFill/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lang="ko-KR" altLang="en-US" sz="1600">
                      <a:latin typeface="나눔스퀘어라운드 ExtraBold" panose="020B0600000101010101" pitchFamily="50" charset="-127"/>
                      <a:ea typeface="나눔스퀘어라운드 ExtraBold" panose="020B0600000101010101" pitchFamily="50" charset="-127"/>
                    </a:rPr>
                    <a:t>▶ 측정은 최대 </a:t>
                  </a:r>
                  <a:r>
                    <a:rPr lang="en-US" altLang="ko-KR" sz="1600">
                      <a:latin typeface="나눔스퀘어라운드 ExtraBold" panose="020B0600000101010101" pitchFamily="50" charset="-127"/>
                      <a:ea typeface="나눔스퀘어라운드 ExtraBold" panose="020B0600000101010101" pitchFamily="50" charset="-127"/>
                    </a:rPr>
                    <a:t>3</a:t>
                  </a:r>
                  <a:r>
                    <a:rPr lang="ko-KR" altLang="en-US" sz="1600">
                      <a:latin typeface="나눔스퀘어라운드 ExtraBold" panose="020B0600000101010101" pitchFamily="50" charset="-127"/>
                      <a:ea typeface="나눔스퀘어라운드 ExtraBold" panose="020B0600000101010101" pitchFamily="50" charset="-127"/>
                    </a:rPr>
                    <a:t>회까지</a:t>
                  </a:r>
                  <a:endParaRPr lang="en-US" altLang="ko-KR" sz="1600"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endParaRPr>
                </a:p>
                <a:p>
                  <a:pPr algn="l"/>
                  <a:endParaRPr lang="ko-KR" altLang="en-US" sz="1600"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endParaRPr>
                </a:p>
              </p:txBody>
            </p:sp>
            <p:cxnSp>
              <p:nvCxnSpPr>
                <p:cNvPr id="35" name="직선 화살표 연결선 34">
                  <a:extLst>
                    <a:ext uri="{FF2B5EF4-FFF2-40B4-BE49-F238E27FC236}">
                      <a16:creationId xmlns:a16="http://schemas.microsoft.com/office/drawing/2014/main" id="{3A7E2CEC-FA91-AB26-EC9A-EAA185A04270}"/>
                    </a:ext>
                  </a:extLst>
                </p:cNvPr>
                <p:cNvCxnSpPr>
                  <a:cxnSpLocks/>
                  <a:endCxn id="23" idx="1"/>
                </p:cNvCxnSpPr>
                <p:nvPr/>
              </p:nvCxnSpPr>
              <p:spPr>
                <a:xfrm flipV="1">
                  <a:off x="6847601" y="2477594"/>
                  <a:ext cx="275043" cy="47322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직선 화살표 연결선 36">
                  <a:extLst>
                    <a:ext uri="{FF2B5EF4-FFF2-40B4-BE49-F238E27FC236}">
                      <a16:creationId xmlns:a16="http://schemas.microsoft.com/office/drawing/2014/main" id="{4B704777-920C-C2CB-F56D-87C602883272}"/>
                    </a:ext>
                  </a:extLst>
                </p:cNvPr>
                <p:cNvCxnSpPr>
                  <a:cxnSpLocks/>
                  <a:stCxn id="19" idx="3"/>
                </p:cNvCxnSpPr>
                <p:nvPr/>
              </p:nvCxnSpPr>
              <p:spPr>
                <a:xfrm flipV="1">
                  <a:off x="5562449" y="2950821"/>
                  <a:ext cx="199878" cy="381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2" name="그림 41">
                <a:extLst>
                  <a:ext uri="{FF2B5EF4-FFF2-40B4-BE49-F238E27FC236}">
                    <a16:creationId xmlns:a16="http://schemas.microsoft.com/office/drawing/2014/main" id="{00000000-0008-0000-0000-000009000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9650" y="1991841"/>
                <a:ext cx="1980480" cy="1568115"/>
              </a:xfrm>
              <a:prstGeom prst="rect">
                <a:avLst/>
              </a:prstGeom>
            </p:spPr>
          </p:pic>
          <p:sp>
            <p:nvSpPr>
              <p:cNvPr id="46" name="모서리가 둥근 직사각형 4">
                <a:extLst>
                  <a:ext uri="{FF2B5EF4-FFF2-40B4-BE49-F238E27FC236}">
                    <a16:creationId xmlns:a16="http://schemas.microsoft.com/office/drawing/2014/main" id="{F2F9BB74-34E0-CEAD-F160-431500513569}"/>
                  </a:ext>
                </a:extLst>
              </p:cNvPr>
              <p:cNvSpPr/>
              <p:nvPr/>
            </p:nvSpPr>
            <p:spPr>
              <a:xfrm>
                <a:off x="2657872" y="3606170"/>
                <a:ext cx="1637615" cy="558165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ko-KR" altLang="en-US" sz="1400" b="1" dirty="0">
                    <a:solidFill>
                      <a:sysClr val="windowText" lastClr="000000"/>
                    </a:solidFill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고령자 기준 </a:t>
                </a:r>
                <a:r>
                  <a:rPr lang="en-US" altLang="ko-KR" sz="1400" b="1" dirty="0">
                    <a:solidFill>
                      <a:sysClr val="windowText" lastClr="000000"/>
                    </a:solidFill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: 65</a:t>
                </a:r>
                <a:r>
                  <a:rPr lang="ko-KR" altLang="en-US" sz="1400" b="1" dirty="0">
                    <a:solidFill>
                      <a:sysClr val="windowText" lastClr="000000"/>
                    </a:solidFill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세</a:t>
                </a:r>
                <a:endParaRPr lang="en-US" altLang="ko-KR" sz="1400" b="1" dirty="0">
                  <a:solidFill>
                    <a:sysClr val="windowText" lastClr="000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cxnSp>
            <p:nvCxnSpPr>
              <p:cNvPr id="48" name="직선 화살표 연결선 47">
                <a:extLst>
                  <a:ext uri="{FF2B5EF4-FFF2-40B4-BE49-F238E27FC236}">
                    <a16:creationId xmlns:a16="http://schemas.microsoft.com/office/drawing/2014/main" id="{A9F0A2F4-73A3-8471-2C13-343B584765A5}"/>
                  </a:ext>
                </a:extLst>
              </p:cNvPr>
              <p:cNvCxnSpPr>
                <a:cxnSpLocks/>
                <a:stCxn id="46" idx="3"/>
                <a:endCxn id="19" idx="1"/>
              </p:cNvCxnSpPr>
              <p:nvPr/>
            </p:nvCxnSpPr>
            <p:spPr>
              <a:xfrm flipV="1">
                <a:off x="4295487" y="3880618"/>
                <a:ext cx="324175" cy="463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8" name="모서리가 둥근 직사각형 4">
                <a:extLst>
                  <a:ext uri="{FF2B5EF4-FFF2-40B4-BE49-F238E27FC236}">
                    <a16:creationId xmlns:a16="http://schemas.microsoft.com/office/drawing/2014/main" id="{58E27B33-BA26-287B-9516-10939C3317B4}"/>
                  </a:ext>
                </a:extLst>
              </p:cNvPr>
              <p:cNvSpPr/>
              <p:nvPr/>
            </p:nvSpPr>
            <p:spPr>
              <a:xfrm>
                <a:off x="1065462" y="3610339"/>
                <a:ext cx="1440010" cy="558165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ko-KR" altLang="en-US" sz="1400" b="1" err="1">
                    <a:solidFill>
                      <a:sysClr val="windowText" lastClr="000000"/>
                    </a:solidFill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건강문진표</a:t>
                </a:r>
                <a:r>
                  <a:rPr lang="ko-KR" altLang="en-US" sz="1400" b="1" dirty="0">
                    <a:solidFill>
                      <a:sysClr val="windowText" lastClr="000000"/>
                    </a:solidFill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 작성</a:t>
                </a:r>
                <a:endParaRPr lang="en-US" altLang="ko-KR" sz="1400" b="1" dirty="0">
                  <a:solidFill>
                    <a:sysClr val="windowText" lastClr="000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cxnSp>
            <p:nvCxnSpPr>
              <p:cNvPr id="59" name="직선 화살표 연결선 58">
                <a:extLst>
                  <a:ext uri="{FF2B5EF4-FFF2-40B4-BE49-F238E27FC236}">
                    <a16:creationId xmlns:a16="http://schemas.microsoft.com/office/drawing/2014/main" id="{8CA2F7E6-95A4-BD65-4AFC-BF646B5629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99299" y="3889685"/>
                <a:ext cx="199878" cy="381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1" name="모서리가 둥근 직사각형 6">
              <a:extLst>
                <a:ext uri="{FF2B5EF4-FFF2-40B4-BE49-F238E27FC236}">
                  <a16:creationId xmlns:a16="http://schemas.microsoft.com/office/drawing/2014/main" id="{679D155D-9FE1-D4E6-3AE7-CD8AD62A1D59}"/>
                </a:ext>
              </a:extLst>
            </p:cNvPr>
            <p:cNvSpPr/>
            <p:nvPr/>
          </p:nvSpPr>
          <p:spPr>
            <a:xfrm>
              <a:off x="3168793" y="4151133"/>
              <a:ext cx="988988" cy="3562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400" b="1" dirty="0">
                  <a:solidFill>
                    <a:srgbClr val="FF0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65</a:t>
              </a:r>
              <a:r>
                <a:rPr lang="ko-KR" altLang="en-US" sz="1400" b="1" dirty="0">
                  <a:solidFill>
                    <a:srgbClr val="FF0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세 이상</a:t>
              </a:r>
              <a:endParaRPr lang="en-US" altLang="ko-KR" sz="1400" b="1" dirty="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62" name="모서리가 둥근 직사각형 11">
              <a:extLst>
                <a:ext uri="{FF2B5EF4-FFF2-40B4-BE49-F238E27FC236}">
                  <a16:creationId xmlns:a16="http://schemas.microsoft.com/office/drawing/2014/main" id="{675A86E9-1656-638D-1033-545EBDF14E87}"/>
                </a:ext>
              </a:extLst>
            </p:cNvPr>
            <p:cNvSpPr/>
            <p:nvPr/>
          </p:nvSpPr>
          <p:spPr>
            <a:xfrm>
              <a:off x="1519941" y="4711363"/>
              <a:ext cx="2649856" cy="1036321"/>
            </a:xfrm>
            <a:prstGeom prst="roundRect">
              <a:avLst>
                <a:gd name="adj" fmla="val 6971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o-KR" altLang="en-US" sz="1400" b="1" dirty="0">
                  <a:solidFill>
                    <a:schemeClr val="tx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관리감독자는 고령자의 </a:t>
              </a:r>
              <a:endParaRPr lang="en-US" altLang="ko-KR" sz="1400" b="1" dirty="0"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pPr algn="ctr"/>
              <a:r>
                <a:rPr lang="ko-KR" altLang="en-US" sz="1400" b="1" dirty="0">
                  <a:solidFill>
                    <a:schemeClr val="tx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안전보건관리계획을 담은</a:t>
              </a:r>
              <a:endParaRPr lang="en-US" altLang="ko-KR" sz="1400" b="1" dirty="0"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pPr algn="ctr"/>
              <a:r>
                <a:rPr lang="ko-KR" altLang="en-US" sz="1400" b="1" dirty="0">
                  <a:solidFill>
                    <a:schemeClr val="tx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계획을 제출 후 작업 가능</a:t>
              </a:r>
              <a:endParaRPr lang="en-US" altLang="ko-KR" sz="1400" b="1" dirty="0"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cxnSp>
          <p:nvCxnSpPr>
            <p:cNvPr id="63" name="직선 화살표 연결선 62">
              <a:extLst>
                <a:ext uri="{FF2B5EF4-FFF2-40B4-BE49-F238E27FC236}">
                  <a16:creationId xmlns:a16="http://schemas.microsoft.com/office/drawing/2014/main" id="{1CCAB4D4-3FEE-E059-BDF4-A040AB219117}"/>
                </a:ext>
              </a:extLst>
            </p:cNvPr>
            <p:cNvCxnSpPr>
              <a:cxnSpLocks/>
              <a:endCxn id="61" idx="0"/>
            </p:cNvCxnSpPr>
            <p:nvPr/>
          </p:nvCxnSpPr>
          <p:spPr>
            <a:xfrm>
              <a:off x="3663287" y="3951309"/>
              <a:ext cx="0" cy="19982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직선 화살표 연결선 64">
              <a:extLst>
                <a:ext uri="{FF2B5EF4-FFF2-40B4-BE49-F238E27FC236}">
                  <a16:creationId xmlns:a16="http://schemas.microsoft.com/office/drawing/2014/main" id="{4CCF27A5-2D7F-E7C5-9A6B-DD056B352383}"/>
                </a:ext>
              </a:extLst>
            </p:cNvPr>
            <p:cNvCxnSpPr>
              <a:cxnSpLocks/>
            </p:cNvCxnSpPr>
            <p:nvPr/>
          </p:nvCxnSpPr>
          <p:spPr>
            <a:xfrm>
              <a:off x="3670649" y="4511539"/>
              <a:ext cx="0" cy="19982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35248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2294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근로자의 의무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B78E1B2-9FF4-FF85-384A-0C39AA93FA5B}"/>
              </a:ext>
            </a:extLst>
          </p:cNvPr>
          <p:cNvSpPr/>
          <p:nvPr/>
        </p:nvSpPr>
        <p:spPr>
          <a:xfrm>
            <a:off x="7064326" y="290122"/>
            <a:ext cx="470032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② 안전보건교육 이수와 보호구 착용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aphicFrame>
        <p:nvGraphicFramePr>
          <p:cNvPr id="2" name="표 7">
            <a:extLst>
              <a:ext uri="{FF2B5EF4-FFF2-40B4-BE49-F238E27FC236}">
                <a16:creationId xmlns:a16="http://schemas.microsoft.com/office/drawing/2014/main" id="{C4B79D88-3696-E4B6-E412-B0C7EAA8BA90}"/>
              </a:ext>
            </a:extLst>
          </p:cNvPr>
          <p:cNvGraphicFramePr>
            <a:graphicFrameLocks noGrp="1"/>
          </p:cNvGraphicFramePr>
          <p:nvPr/>
        </p:nvGraphicFramePr>
        <p:xfrm>
          <a:off x="372832" y="866462"/>
          <a:ext cx="11391820" cy="57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1820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기본 중에 </a:t>
                      </a:r>
                      <a:r>
                        <a:rPr lang="ko-KR" altLang="en-US" sz="2000" dirty="0" err="1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기본이라구</a:t>
                      </a:r>
                      <a:r>
                        <a:rPr lang="ko-KR" altLang="en-US" sz="2000" dirty="0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 </a:t>
                      </a:r>
                      <a:r>
                        <a:rPr lang="en-US" altLang="ko-KR" sz="2000" dirty="0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! 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5339032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</a:tbl>
          </a:graphicData>
        </a:graphic>
      </p:graphicFrame>
      <p:sp>
        <p:nvSpPr>
          <p:cNvPr id="3" name="직사각형 2">
            <a:extLst>
              <a:ext uri="{FF2B5EF4-FFF2-40B4-BE49-F238E27FC236}">
                <a16:creationId xmlns:a16="http://schemas.microsoft.com/office/drawing/2014/main" id="{3BC47684-2B45-982B-CFBE-73E46275904D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E104E7B9-A502-A5F4-693E-9AB367AB0B1F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순서도: 수행의 시작/종료 8">
            <a:extLst>
              <a:ext uri="{FF2B5EF4-FFF2-40B4-BE49-F238E27FC236}">
                <a16:creationId xmlns:a16="http://schemas.microsoft.com/office/drawing/2014/main" id="{25AED938-9883-3003-EA41-74819EAE75ED}"/>
              </a:ext>
            </a:extLst>
          </p:cNvPr>
          <p:cNvSpPr/>
          <p:nvPr/>
        </p:nvSpPr>
        <p:spPr>
          <a:xfrm>
            <a:off x="863634" y="1460723"/>
            <a:ext cx="1387416" cy="485706"/>
          </a:xfrm>
          <a:prstGeom prst="flowChartTerminator">
            <a:avLst/>
          </a:prstGeom>
          <a:solidFill>
            <a:srgbClr val="52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41037F9F-DB0E-6534-CD77-2C5ACD3335CB}"/>
              </a:ext>
            </a:extLst>
          </p:cNvPr>
          <p:cNvSpPr/>
          <p:nvPr/>
        </p:nvSpPr>
        <p:spPr>
          <a:xfrm>
            <a:off x="1134827" y="1505383"/>
            <a:ext cx="88678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2000" b="0" cap="none" spc="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보호구</a:t>
            </a:r>
            <a:endParaRPr lang="en-US" altLang="ko-KR" sz="2000" b="0" cap="none" spc="0" dirty="0">
              <a:ln w="0"/>
              <a:solidFill>
                <a:schemeClr val="bg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aphicFrame>
        <p:nvGraphicFramePr>
          <p:cNvPr id="5" name="표 5">
            <a:extLst>
              <a:ext uri="{FF2B5EF4-FFF2-40B4-BE49-F238E27FC236}">
                <a16:creationId xmlns:a16="http://schemas.microsoft.com/office/drawing/2014/main" id="{CF1F555F-219A-2832-4EB6-95AB7592E3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610405"/>
              </p:ext>
            </p:extLst>
          </p:nvPr>
        </p:nvGraphicFramePr>
        <p:xfrm>
          <a:off x="372832" y="2020976"/>
          <a:ext cx="11391820" cy="4580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8364">
                  <a:extLst>
                    <a:ext uri="{9D8B030D-6E8A-4147-A177-3AD203B41FA5}">
                      <a16:colId xmlns:a16="http://schemas.microsoft.com/office/drawing/2014/main" val="3807716049"/>
                    </a:ext>
                  </a:extLst>
                </a:gridCol>
                <a:gridCol w="2278364">
                  <a:extLst>
                    <a:ext uri="{9D8B030D-6E8A-4147-A177-3AD203B41FA5}">
                      <a16:colId xmlns:a16="http://schemas.microsoft.com/office/drawing/2014/main" val="3971440951"/>
                    </a:ext>
                  </a:extLst>
                </a:gridCol>
                <a:gridCol w="2278364">
                  <a:extLst>
                    <a:ext uri="{9D8B030D-6E8A-4147-A177-3AD203B41FA5}">
                      <a16:colId xmlns:a16="http://schemas.microsoft.com/office/drawing/2014/main" val="155336620"/>
                    </a:ext>
                  </a:extLst>
                </a:gridCol>
                <a:gridCol w="2278364">
                  <a:extLst>
                    <a:ext uri="{9D8B030D-6E8A-4147-A177-3AD203B41FA5}">
                      <a16:colId xmlns:a16="http://schemas.microsoft.com/office/drawing/2014/main" val="2187489187"/>
                    </a:ext>
                  </a:extLst>
                </a:gridCol>
                <a:gridCol w="2278364">
                  <a:extLst>
                    <a:ext uri="{9D8B030D-6E8A-4147-A177-3AD203B41FA5}">
                      <a16:colId xmlns:a16="http://schemas.microsoft.com/office/drawing/2014/main" val="582975046"/>
                    </a:ext>
                  </a:extLst>
                </a:gridCol>
              </a:tblGrid>
              <a:tr h="2290379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969330"/>
                  </a:ext>
                </a:extLst>
              </a:tr>
              <a:tr h="2290379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01016"/>
                  </a:ext>
                </a:extLst>
              </a:tr>
            </a:tbl>
          </a:graphicData>
        </a:graphic>
      </p:graphicFrame>
      <p:pic>
        <p:nvPicPr>
          <p:cNvPr id="6" name="그림 5" descr="텍스트이(가) 표시된 사진&#10;&#10;자동 생성된 설명">
            <a:extLst>
              <a:ext uri="{FF2B5EF4-FFF2-40B4-BE49-F238E27FC236}">
                <a16:creationId xmlns:a16="http://schemas.microsoft.com/office/drawing/2014/main" id="{BCD53A84-590F-4D8E-F24A-E8902330A8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2" t="33749" r="55757" b="22970"/>
          <a:stretch/>
        </p:blipFill>
        <p:spPr>
          <a:xfrm>
            <a:off x="7297097" y="4416403"/>
            <a:ext cx="2033713" cy="214164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6BF74D8-44FB-A22C-DE3A-6DECB0C0AA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05" t="39897" r="14435" b="34197"/>
          <a:stretch/>
        </p:blipFill>
        <p:spPr>
          <a:xfrm>
            <a:off x="9538858" y="2079710"/>
            <a:ext cx="2225794" cy="2164908"/>
          </a:xfrm>
          <a:prstGeom prst="rect">
            <a:avLst/>
          </a:prstGeom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C963FB0D-3F3B-EEAB-0013-CC483A9E6B7F}"/>
              </a:ext>
            </a:extLst>
          </p:cNvPr>
          <p:cNvGrpSpPr/>
          <p:nvPr/>
        </p:nvGrpSpPr>
        <p:grpSpPr>
          <a:xfrm>
            <a:off x="7347066" y="2020976"/>
            <a:ext cx="2033713" cy="2164908"/>
            <a:chOff x="1536092" y="2049517"/>
            <a:chExt cx="3501428" cy="3458863"/>
          </a:xfrm>
        </p:grpSpPr>
        <p:pic>
          <p:nvPicPr>
            <p:cNvPr id="19" name="그림 18" descr="텍스트이(가) 표시된 사진&#10;&#10;자동 생성된 설명">
              <a:extLst>
                <a:ext uri="{FF2B5EF4-FFF2-40B4-BE49-F238E27FC236}">
                  <a16:creationId xmlns:a16="http://schemas.microsoft.com/office/drawing/2014/main" id="{9DCA6B77-6F58-17DB-E1E2-57F53A0FF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95" t="23157" r="52979" b="30401"/>
            <a:stretch/>
          </p:blipFill>
          <p:spPr>
            <a:xfrm>
              <a:off x="1536092" y="2357577"/>
              <a:ext cx="3189925" cy="3150803"/>
            </a:xfrm>
            <a:prstGeom prst="rect">
              <a:avLst/>
            </a:prstGeom>
          </p:spPr>
        </p:pic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35F7D50E-A591-14B9-66CF-F47310687915}"/>
                </a:ext>
              </a:extLst>
            </p:cNvPr>
            <p:cNvSpPr/>
            <p:nvPr/>
          </p:nvSpPr>
          <p:spPr>
            <a:xfrm>
              <a:off x="4191946" y="2049517"/>
              <a:ext cx="845574" cy="616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23" name="그림 22" descr="텍스트이(가) 표시된 사진&#10;&#10;자동 생성된 설명">
            <a:extLst>
              <a:ext uri="{FF2B5EF4-FFF2-40B4-BE49-F238E27FC236}">
                <a16:creationId xmlns:a16="http://schemas.microsoft.com/office/drawing/2014/main" id="{766FE5D6-BBBB-4194-1512-0C4C708CED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2" t="38421" r="59597" b="32514"/>
          <a:stretch/>
        </p:blipFill>
        <p:spPr>
          <a:xfrm>
            <a:off x="2804501" y="2241739"/>
            <a:ext cx="2074539" cy="1916195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59F28C90-817B-81DD-DA05-86B1947789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4" t="20823" r="35484" b="26496"/>
          <a:stretch/>
        </p:blipFill>
        <p:spPr>
          <a:xfrm>
            <a:off x="5083438" y="2057281"/>
            <a:ext cx="2033712" cy="2165389"/>
          </a:xfrm>
          <a:prstGeom prst="rect">
            <a:avLst/>
          </a:prstGeom>
        </p:spPr>
      </p:pic>
      <p:pic>
        <p:nvPicPr>
          <p:cNvPr id="26" name="그림 25" descr="텍스트이(가) 표시된 사진&#10;&#10;자동 생성된 설명">
            <a:extLst>
              <a:ext uri="{FF2B5EF4-FFF2-40B4-BE49-F238E27FC236}">
                <a16:creationId xmlns:a16="http://schemas.microsoft.com/office/drawing/2014/main" id="{384803EC-6E83-F694-3524-6D0A9E48FE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1" t="36526" r="57594" b="31303"/>
          <a:stretch/>
        </p:blipFill>
        <p:spPr>
          <a:xfrm>
            <a:off x="5045026" y="2110683"/>
            <a:ext cx="2026981" cy="2121012"/>
          </a:xfrm>
          <a:prstGeom prst="rect">
            <a:avLst/>
          </a:prstGeom>
        </p:spPr>
      </p:pic>
      <p:pic>
        <p:nvPicPr>
          <p:cNvPr id="28" name="그림 27" descr="텍스트, 스크린샷, 화면이(가) 표시된 사진&#10;&#10;자동 생성된 설명">
            <a:extLst>
              <a:ext uri="{FF2B5EF4-FFF2-40B4-BE49-F238E27FC236}">
                <a16:creationId xmlns:a16="http://schemas.microsoft.com/office/drawing/2014/main" id="{D0E515DE-33B0-164B-3662-2ABB9085D6C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4" t="37204" r="43226" b="20823"/>
          <a:stretch/>
        </p:blipFill>
        <p:spPr>
          <a:xfrm>
            <a:off x="2752914" y="4799034"/>
            <a:ext cx="2074539" cy="1640096"/>
          </a:xfrm>
          <a:prstGeom prst="rect">
            <a:avLst/>
          </a:prstGeom>
        </p:spPr>
      </p:pic>
      <p:grpSp>
        <p:nvGrpSpPr>
          <p:cNvPr id="32" name="그룹 31">
            <a:extLst>
              <a:ext uri="{FF2B5EF4-FFF2-40B4-BE49-F238E27FC236}">
                <a16:creationId xmlns:a16="http://schemas.microsoft.com/office/drawing/2014/main" id="{9F13B2CD-EB7B-9911-B56D-6E762AA532A9}"/>
              </a:ext>
            </a:extLst>
          </p:cNvPr>
          <p:cNvGrpSpPr/>
          <p:nvPr/>
        </p:nvGrpSpPr>
        <p:grpSpPr>
          <a:xfrm>
            <a:off x="373990" y="4412322"/>
            <a:ext cx="2237587" cy="2191180"/>
            <a:chOff x="4961268" y="1505383"/>
            <a:chExt cx="2232666" cy="4842943"/>
          </a:xfrm>
        </p:grpSpPr>
        <p:pic>
          <p:nvPicPr>
            <p:cNvPr id="34" name="그림 33">
              <a:extLst>
                <a:ext uri="{FF2B5EF4-FFF2-40B4-BE49-F238E27FC236}">
                  <a16:creationId xmlns:a16="http://schemas.microsoft.com/office/drawing/2014/main" id="{C0720723-F164-C78E-16A4-84DCE6632D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04" t="21581" r="41559" b="7388"/>
            <a:stretch/>
          </p:blipFill>
          <p:spPr>
            <a:xfrm>
              <a:off x="4961268" y="1505383"/>
              <a:ext cx="2232666" cy="4728269"/>
            </a:xfrm>
            <a:prstGeom prst="rect">
              <a:avLst/>
            </a:prstGeom>
          </p:spPr>
        </p:pic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2420304B-23F4-61B9-8AF2-1C204B2557E2}"/>
                </a:ext>
              </a:extLst>
            </p:cNvPr>
            <p:cNvSpPr/>
            <p:nvPr/>
          </p:nvSpPr>
          <p:spPr>
            <a:xfrm>
              <a:off x="5633884" y="5732206"/>
              <a:ext cx="845574" cy="616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B3CE54D4-27CC-E2D0-8FA6-07D24B47F5A5}"/>
              </a:ext>
            </a:extLst>
          </p:cNvPr>
          <p:cNvGrpSpPr/>
          <p:nvPr/>
        </p:nvGrpSpPr>
        <p:grpSpPr>
          <a:xfrm>
            <a:off x="311241" y="2213791"/>
            <a:ext cx="2154253" cy="1837871"/>
            <a:chOff x="988142" y="2232630"/>
            <a:chExt cx="3168496" cy="2784577"/>
          </a:xfrm>
        </p:grpSpPr>
        <p:pic>
          <p:nvPicPr>
            <p:cNvPr id="42" name="그림 41">
              <a:extLst>
                <a:ext uri="{FF2B5EF4-FFF2-40B4-BE49-F238E27FC236}">
                  <a16:creationId xmlns:a16="http://schemas.microsoft.com/office/drawing/2014/main" id="{D701A244-611F-EC07-EFB8-E1AA44C0A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49" t="31992" r="44516" b="29084"/>
            <a:stretch/>
          </p:blipFill>
          <p:spPr>
            <a:xfrm>
              <a:off x="1177462" y="2450988"/>
              <a:ext cx="2979176" cy="2566219"/>
            </a:xfrm>
            <a:prstGeom prst="rect">
              <a:avLst/>
            </a:prstGeom>
          </p:spPr>
        </p:pic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18E06D35-BC15-2EF6-8DA5-DE7EE523D6C9}"/>
                </a:ext>
              </a:extLst>
            </p:cNvPr>
            <p:cNvSpPr/>
            <p:nvPr/>
          </p:nvSpPr>
          <p:spPr>
            <a:xfrm>
              <a:off x="988142" y="2232630"/>
              <a:ext cx="845574" cy="616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11C85059-0C87-E585-4F14-80A5909E19ED}"/>
              </a:ext>
            </a:extLst>
          </p:cNvPr>
          <p:cNvGrpSpPr/>
          <p:nvPr/>
        </p:nvGrpSpPr>
        <p:grpSpPr>
          <a:xfrm>
            <a:off x="2773124" y="2305433"/>
            <a:ext cx="2074539" cy="1982699"/>
            <a:chOff x="2784372" y="1378089"/>
            <a:chExt cx="2609217" cy="2218208"/>
          </a:xfrm>
        </p:grpSpPr>
        <p:pic>
          <p:nvPicPr>
            <p:cNvPr id="45" name="그림 44" descr="텍스트이(가) 표시된 사진&#10;&#10;자동 생성된 설명">
              <a:extLst>
                <a:ext uri="{FF2B5EF4-FFF2-40B4-BE49-F238E27FC236}">
                  <a16:creationId xmlns:a16="http://schemas.microsoft.com/office/drawing/2014/main" id="{844F01C8-90B1-0745-B853-1695123E1C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70" t="48055" r="52139" b="21612"/>
            <a:stretch/>
          </p:blipFill>
          <p:spPr>
            <a:xfrm>
              <a:off x="2919684" y="1378089"/>
              <a:ext cx="2473905" cy="1999850"/>
            </a:xfrm>
            <a:prstGeom prst="rect">
              <a:avLst/>
            </a:prstGeom>
          </p:spPr>
        </p:pic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E7E56F88-41AB-E37E-3890-5CBB9070FD15}"/>
                </a:ext>
              </a:extLst>
            </p:cNvPr>
            <p:cNvSpPr/>
            <p:nvPr/>
          </p:nvSpPr>
          <p:spPr>
            <a:xfrm>
              <a:off x="2784372" y="3178574"/>
              <a:ext cx="546356" cy="4177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47" name="그림 46" descr="텍스트이(가) 표시된 사진&#10;&#10;자동 생성된 설명">
            <a:extLst>
              <a:ext uri="{FF2B5EF4-FFF2-40B4-BE49-F238E27FC236}">
                <a16:creationId xmlns:a16="http://schemas.microsoft.com/office/drawing/2014/main" id="{22B68719-ADE8-2BB0-43E1-63665E1DFCC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0" t="41199" r="52177" b="31172"/>
          <a:stretch/>
        </p:blipFill>
        <p:spPr>
          <a:xfrm>
            <a:off x="5067391" y="4785658"/>
            <a:ext cx="2073218" cy="1183052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1F82E802-5937-DABD-F6A9-CD688D766D4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" t="74008" r="85565" b="4344"/>
          <a:stretch/>
        </p:blipFill>
        <p:spPr>
          <a:xfrm>
            <a:off x="3898166" y="4412322"/>
            <a:ext cx="810450" cy="782384"/>
          </a:xfrm>
          <a:prstGeom prst="rect">
            <a:avLst/>
          </a:prstGeom>
        </p:spPr>
      </p:pic>
      <p:pic>
        <p:nvPicPr>
          <p:cNvPr id="53" name="그림 52" descr="텍스트이(가) 표시된 사진&#10;&#10;자동 생성된 설명">
            <a:extLst>
              <a:ext uri="{FF2B5EF4-FFF2-40B4-BE49-F238E27FC236}">
                <a16:creationId xmlns:a16="http://schemas.microsoft.com/office/drawing/2014/main" id="{012B78C1-226D-E4DE-4BAB-E620B273539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2" t="21914" r="52097" b="45242"/>
          <a:stretch/>
        </p:blipFill>
        <p:spPr>
          <a:xfrm>
            <a:off x="9538859" y="4386229"/>
            <a:ext cx="2261596" cy="2165389"/>
          </a:xfrm>
          <a:prstGeom prst="rect">
            <a:avLst/>
          </a:prstGeom>
        </p:spPr>
      </p:pic>
      <p:pic>
        <p:nvPicPr>
          <p:cNvPr id="51" name="그림 50" descr="텍스트이(가) 표시된 사진&#10;&#10;자동 생성된 설명">
            <a:extLst>
              <a:ext uri="{FF2B5EF4-FFF2-40B4-BE49-F238E27FC236}">
                <a16:creationId xmlns:a16="http://schemas.microsoft.com/office/drawing/2014/main" id="{06319CCA-2530-3921-13F6-3185DAF79E2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9098" b="58294" l="25684" r="34816">
                        <a14:foregroundMark x1="34623" y1="51336" x2="34623" y2="51336"/>
                        <a14:foregroundMark x1="34778" y1="54771" x2="34778" y2="547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42" t="47949" r="64043" b="40556"/>
          <a:stretch/>
        </p:blipFill>
        <p:spPr>
          <a:xfrm>
            <a:off x="10209316" y="4436850"/>
            <a:ext cx="1391702" cy="75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04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2294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근로자의 의무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B78E1B2-9FF4-FF85-384A-0C39AA93FA5B}"/>
              </a:ext>
            </a:extLst>
          </p:cNvPr>
          <p:cNvSpPr/>
          <p:nvPr/>
        </p:nvSpPr>
        <p:spPr>
          <a:xfrm>
            <a:off x="9385475" y="290122"/>
            <a:ext cx="237917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③ </a:t>
            </a:r>
            <a:r>
              <a:rPr lang="ko-KR" altLang="en-US" sz="2400" cap="none" spc="0" dirty="0" err="1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줄걸이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작업 시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aphicFrame>
        <p:nvGraphicFramePr>
          <p:cNvPr id="2" name="표 7">
            <a:extLst>
              <a:ext uri="{FF2B5EF4-FFF2-40B4-BE49-F238E27FC236}">
                <a16:creationId xmlns:a16="http://schemas.microsoft.com/office/drawing/2014/main" id="{C4B79D88-3696-E4B6-E412-B0C7EAA8BA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776488"/>
              </p:ext>
            </p:extLst>
          </p:nvPr>
        </p:nvGraphicFramePr>
        <p:xfrm>
          <a:off x="381837" y="866462"/>
          <a:ext cx="11382815" cy="57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82815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작업 전 점검사항</a:t>
                      </a:r>
                      <a:r>
                        <a:rPr lang="en-US" altLang="ko-KR" sz="2000" dirty="0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, </a:t>
                      </a:r>
                      <a:r>
                        <a:rPr lang="ko-KR" altLang="en-US" sz="2000" dirty="0" err="1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샤클</a:t>
                      </a:r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/</a:t>
                      </a:r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5339032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</a:tbl>
          </a:graphicData>
        </a:graphic>
      </p:graphicFrame>
      <p:sp>
        <p:nvSpPr>
          <p:cNvPr id="3" name="직사각형 2">
            <a:extLst>
              <a:ext uri="{FF2B5EF4-FFF2-40B4-BE49-F238E27FC236}">
                <a16:creationId xmlns:a16="http://schemas.microsoft.com/office/drawing/2014/main" id="{3BC47684-2B45-982B-CFBE-73E46275904D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E104E7B9-A502-A5F4-693E-9AB367AB0B1F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465D06C5-9570-B939-8D6A-E67408C1E007}"/>
              </a:ext>
            </a:extLst>
          </p:cNvPr>
          <p:cNvGrpSpPr/>
          <p:nvPr/>
        </p:nvGrpSpPr>
        <p:grpSpPr>
          <a:xfrm>
            <a:off x="2157280" y="1801603"/>
            <a:ext cx="1742414" cy="1932495"/>
            <a:chOff x="4562573" y="2432115"/>
            <a:chExt cx="1742414" cy="1932495"/>
          </a:xfrm>
        </p:grpSpPr>
        <p:pic>
          <p:nvPicPr>
            <p:cNvPr id="15" name="그림 14" descr="철물이(가) 표시된 사진&#10;&#10;자동 생성된 설명">
              <a:extLst>
                <a:ext uri="{FF2B5EF4-FFF2-40B4-BE49-F238E27FC236}">
                  <a16:creationId xmlns:a16="http://schemas.microsoft.com/office/drawing/2014/main" id="{9113D19A-CEAD-9FF0-1BF4-0F81C028C2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59" t="8731"/>
            <a:stretch/>
          </p:blipFill>
          <p:spPr>
            <a:xfrm>
              <a:off x="4562573" y="2432115"/>
              <a:ext cx="1742414" cy="1932495"/>
            </a:xfrm>
            <a:prstGeom prst="rect">
              <a:avLst/>
            </a:prstGeom>
          </p:spPr>
        </p:pic>
        <p:sp>
          <p:nvSpPr>
            <p:cNvPr id="17" name="자유형: 도형 16">
              <a:extLst>
                <a:ext uri="{FF2B5EF4-FFF2-40B4-BE49-F238E27FC236}">
                  <a16:creationId xmlns:a16="http://schemas.microsoft.com/office/drawing/2014/main" id="{3A6EC60C-7D81-354F-F45C-CB2BB26E98F4}"/>
                </a:ext>
              </a:extLst>
            </p:cNvPr>
            <p:cNvSpPr/>
            <p:nvPr/>
          </p:nvSpPr>
          <p:spPr>
            <a:xfrm>
              <a:off x="4907356" y="2889315"/>
              <a:ext cx="433634" cy="669303"/>
            </a:xfrm>
            <a:custGeom>
              <a:avLst/>
              <a:gdLst>
                <a:gd name="connsiteX0" fmla="*/ 435257 w 435257"/>
                <a:gd name="connsiteY0" fmla="*/ 556182 h 575073"/>
                <a:gd name="connsiteX1" fmla="*/ 435257 w 435257"/>
                <a:gd name="connsiteY1" fmla="*/ 556182 h 575073"/>
                <a:gd name="connsiteX2" fmla="*/ 275001 w 435257"/>
                <a:gd name="connsiteY2" fmla="*/ 565609 h 575073"/>
                <a:gd name="connsiteX3" fmla="*/ 237294 w 435257"/>
                <a:gd name="connsiteY3" fmla="*/ 575036 h 575073"/>
                <a:gd name="connsiteX4" fmla="*/ 95892 w 435257"/>
                <a:gd name="connsiteY4" fmla="*/ 556182 h 575073"/>
                <a:gd name="connsiteX5" fmla="*/ 67611 w 435257"/>
                <a:gd name="connsiteY5" fmla="*/ 518475 h 575073"/>
                <a:gd name="connsiteX6" fmla="*/ 11050 w 435257"/>
                <a:gd name="connsiteY6" fmla="*/ 395926 h 575073"/>
                <a:gd name="connsiteX7" fmla="*/ 1624 w 435257"/>
                <a:gd name="connsiteY7" fmla="*/ 263951 h 575073"/>
                <a:gd name="connsiteX8" fmla="*/ 29904 w 435257"/>
                <a:gd name="connsiteY8" fmla="*/ 65988 h 575073"/>
                <a:gd name="connsiteX9" fmla="*/ 48758 w 435257"/>
                <a:gd name="connsiteY9" fmla="*/ 37708 h 575073"/>
                <a:gd name="connsiteX10" fmla="*/ 133599 w 435257"/>
                <a:gd name="connsiteY10" fmla="*/ 0 h 575073"/>
                <a:gd name="connsiteX11" fmla="*/ 218440 w 435257"/>
                <a:gd name="connsiteY11" fmla="*/ 18854 h 575073"/>
                <a:gd name="connsiteX12" fmla="*/ 246721 w 435257"/>
                <a:gd name="connsiteY12" fmla="*/ 28281 h 575073"/>
                <a:gd name="connsiteX13" fmla="*/ 303281 w 435257"/>
                <a:gd name="connsiteY13" fmla="*/ 122549 h 575073"/>
                <a:gd name="connsiteX14" fmla="*/ 312708 w 435257"/>
                <a:gd name="connsiteY14" fmla="*/ 179110 h 575073"/>
                <a:gd name="connsiteX15" fmla="*/ 322135 w 435257"/>
                <a:gd name="connsiteY15" fmla="*/ 245097 h 575073"/>
                <a:gd name="connsiteX16" fmla="*/ 340989 w 435257"/>
                <a:gd name="connsiteY16" fmla="*/ 348792 h 575073"/>
                <a:gd name="connsiteX17" fmla="*/ 369269 w 435257"/>
                <a:gd name="connsiteY17" fmla="*/ 461914 h 575073"/>
                <a:gd name="connsiteX18" fmla="*/ 397549 w 435257"/>
                <a:gd name="connsiteY18" fmla="*/ 480767 h 575073"/>
                <a:gd name="connsiteX19" fmla="*/ 435257 w 435257"/>
                <a:gd name="connsiteY19" fmla="*/ 556182 h 5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5257" h="575073">
                  <a:moveTo>
                    <a:pt x="435257" y="556182"/>
                  </a:moveTo>
                  <a:lnTo>
                    <a:pt x="435257" y="556182"/>
                  </a:lnTo>
                  <a:cubicBezTo>
                    <a:pt x="381838" y="559324"/>
                    <a:pt x="328271" y="560536"/>
                    <a:pt x="275001" y="565609"/>
                  </a:cubicBezTo>
                  <a:cubicBezTo>
                    <a:pt x="262104" y="566837"/>
                    <a:pt x="250232" y="575717"/>
                    <a:pt x="237294" y="575036"/>
                  </a:cubicBezTo>
                  <a:cubicBezTo>
                    <a:pt x="189809" y="572537"/>
                    <a:pt x="143026" y="562467"/>
                    <a:pt x="95892" y="556182"/>
                  </a:cubicBezTo>
                  <a:cubicBezTo>
                    <a:pt x="86465" y="543613"/>
                    <a:pt x="75528" y="532046"/>
                    <a:pt x="67611" y="518475"/>
                  </a:cubicBezTo>
                  <a:cubicBezTo>
                    <a:pt x="38803" y="469090"/>
                    <a:pt x="30428" y="444371"/>
                    <a:pt x="11050" y="395926"/>
                  </a:cubicBezTo>
                  <a:cubicBezTo>
                    <a:pt x="7908" y="351934"/>
                    <a:pt x="1624" y="308055"/>
                    <a:pt x="1624" y="263951"/>
                  </a:cubicBezTo>
                  <a:cubicBezTo>
                    <a:pt x="1624" y="148336"/>
                    <a:pt x="-10189" y="136149"/>
                    <a:pt x="29904" y="65988"/>
                  </a:cubicBezTo>
                  <a:cubicBezTo>
                    <a:pt x="35525" y="56151"/>
                    <a:pt x="40747" y="45719"/>
                    <a:pt x="48758" y="37708"/>
                  </a:cubicBezTo>
                  <a:cubicBezTo>
                    <a:pt x="71167" y="15299"/>
                    <a:pt x="105594" y="9335"/>
                    <a:pt x="133599" y="0"/>
                  </a:cubicBezTo>
                  <a:cubicBezTo>
                    <a:pt x="161879" y="6285"/>
                    <a:pt x="190335" y="11828"/>
                    <a:pt x="218440" y="18854"/>
                  </a:cubicBezTo>
                  <a:cubicBezTo>
                    <a:pt x="228080" y="21264"/>
                    <a:pt x="239695" y="21255"/>
                    <a:pt x="246721" y="28281"/>
                  </a:cubicBezTo>
                  <a:cubicBezTo>
                    <a:pt x="269473" y="51033"/>
                    <a:pt x="288404" y="92794"/>
                    <a:pt x="303281" y="122549"/>
                  </a:cubicBezTo>
                  <a:cubicBezTo>
                    <a:pt x="306423" y="141403"/>
                    <a:pt x="309802" y="160219"/>
                    <a:pt x="312708" y="179110"/>
                  </a:cubicBezTo>
                  <a:cubicBezTo>
                    <a:pt x="316087" y="201071"/>
                    <a:pt x="318482" y="223180"/>
                    <a:pt x="322135" y="245097"/>
                  </a:cubicBezTo>
                  <a:cubicBezTo>
                    <a:pt x="327911" y="279751"/>
                    <a:pt x="335213" y="314138"/>
                    <a:pt x="340989" y="348792"/>
                  </a:cubicBezTo>
                  <a:cubicBezTo>
                    <a:pt x="346868" y="384066"/>
                    <a:pt x="346687" y="430299"/>
                    <a:pt x="369269" y="461914"/>
                  </a:cubicBezTo>
                  <a:cubicBezTo>
                    <a:pt x="375854" y="471133"/>
                    <a:pt x="388122" y="474483"/>
                    <a:pt x="397549" y="480767"/>
                  </a:cubicBezTo>
                  <a:cubicBezTo>
                    <a:pt x="420300" y="514894"/>
                    <a:pt x="428972" y="543613"/>
                    <a:pt x="435257" y="556182"/>
                  </a:cubicBezTo>
                  <a:close/>
                </a:path>
              </a:pathLst>
            </a:custGeom>
            <a:solidFill>
              <a:srgbClr val="FF0000">
                <a:alpha val="21000"/>
              </a:srgb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</p:grp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751A6B87-89F4-FFF7-B199-5594661218EC}"/>
              </a:ext>
            </a:extLst>
          </p:cNvPr>
          <p:cNvSpPr/>
          <p:nvPr/>
        </p:nvSpPr>
        <p:spPr>
          <a:xfrm>
            <a:off x="1950596" y="3042780"/>
            <a:ext cx="1970202" cy="66930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D57424AE-CCD3-CB2C-6819-3ED148560DC2}"/>
              </a:ext>
            </a:extLst>
          </p:cNvPr>
          <p:cNvSpPr/>
          <p:nvPr/>
        </p:nvSpPr>
        <p:spPr>
          <a:xfrm>
            <a:off x="857468" y="1480007"/>
            <a:ext cx="3374239" cy="2693255"/>
          </a:xfrm>
          <a:prstGeom prst="roundRect">
            <a:avLst>
              <a:gd name="adj" fmla="val 4278"/>
            </a:avLst>
          </a:prstGeom>
          <a:noFill/>
          <a:ln w="28575"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02CE9356-12C6-9C0C-1ADD-1CEA6CCE3BD3}"/>
              </a:ext>
            </a:extLst>
          </p:cNvPr>
          <p:cNvSpPr/>
          <p:nvPr/>
        </p:nvSpPr>
        <p:spPr>
          <a:xfrm>
            <a:off x="857468" y="4173263"/>
            <a:ext cx="3374239" cy="1384743"/>
          </a:xfrm>
          <a:prstGeom prst="roundRect">
            <a:avLst>
              <a:gd name="adj" fmla="val 6376"/>
            </a:avLst>
          </a:prstGeom>
          <a:solidFill>
            <a:srgbClr val="525252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2C15BF3F-6D90-FA41-2EF6-8EF772B055D8}"/>
              </a:ext>
            </a:extLst>
          </p:cNvPr>
          <p:cNvSpPr/>
          <p:nvPr/>
        </p:nvSpPr>
        <p:spPr>
          <a:xfrm>
            <a:off x="934016" y="3415391"/>
            <a:ext cx="10775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</a:t>
            </a:r>
            <a:r>
              <a:rPr lang="en-US" altLang="ko-KR" cap="none" spc="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  <a:r>
              <a:rPr lang="ko-KR" altLang="en-US" cap="none" spc="0" dirty="0" err="1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체결핀</a:t>
            </a:r>
            <a:endParaRPr lang="en-US" altLang="ko-KR" cap="none" spc="0" dirty="0">
              <a:ln w="0"/>
              <a:solidFill>
                <a:srgbClr val="FF000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E140CDE6-B2B8-B520-B838-00E6A32BBE06}"/>
              </a:ext>
            </a:extLst>
          </p:cNvPr>
          <p:cNvSpPr/>
          <p:nvPr/>
        </p:nvSpPr>
        <p:spPr>
          <a:xfrm>
            <a:off x="1368339" y="2593454"/>
            <a:ext cx="128753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cap="none" spc="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1. </a:t>
            </a:r>
            <a:r>
              <a:rPr lang="ko-KR" altLang="en-US" cap="none" spc="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기본하중</a:t>
            </a:r>
            <a:endParaRPr lang="en-US" altLang="ko-KR" cap="none" spc="0" dirty="0">
              <a:ln w="0"/>
              <a:solidFill>
                <a:srgbClr val="FF000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F909CFFD-268A-DA34-062E-901D88F5D517}"/>
              </a:ext>
            </a:extLst>
          </p:cNvPr>
          <p:cNvSpPr/>
          <p:nvPr/>
        </p:nvSpPr>
        <p:spPr>
          <a:xfrm>
            <a:off x="989586" y="4232372"/>
            <a:ext cx="3073277" cy="116480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600" b="0" cap="none" spc="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기본하중은 중량물에 적합한지</a:t>
            </a:r>
            <a:endParaRPr lang="en-US" altLang="ko-KR" sz="1600" b="0" cap="none" spc="0" dirty="0">
              <a:ln w="0"/>
              <a:solidFill>
                <a:schemeClr val="bg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적합하지 않은 핀 사용 금지</a:t>
            </a:r>
            <a:endParaRPr lang="en-US" altLang="ko-KR" sz="1600" dirty="0">
              <a:ln w="0"/>
              <a:solidFill>
                <a:schemeClr val="bg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ko-KR" altLang="en-US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용접</a:t>
            </a:r>
            <a:r>
              <a:rPr lang="en-US" altLang="ko-KR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변형 혹은 마모 여부 점검</a:t>
            </a:r>
            <a:endParaRPr lang="en-US" altLang="ko-KR" sz="1600" dirty="0">
              <a:ln w="0"/>
              <a:solidFill>
                <a:schemeClr val="bg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377D5C25-322B-D29A-0CC1-CA33AA69A52E}"/>
              </a:ext>
            </a:extLst>
          </p:cNvPr>
          <p:cNvSpPr/>
          <p:nvPr/>
        </p:nvSpPr>
        <p:spPr>
          <a:xfrm>
            <a:off x="4522057" y="1480007"/>
            <a:ext cx="3374239" cy="2693255"/>
          </a:xfrm>
          <a:prstGeom prst="roundRect">
            <a:avLst>
              <a:gd name="adj" fmla="val 4278"/>
            </a:avLst>
          </a:prstGeom>
          <a:noFill/>
          <a:ln w="28575"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1D782505-BA6F-8F5D-D75F-185D03DEFB19}"/>
              </a:ext>
            </a:extLst>
          </p:cNvPr>
          <p:cNvSpPr/>
          <p:nvPr/>
        </p:nvSpPr>
        <p:spPr>
          <a:xfrm>
            <a:off x="4522057" y="4173263"/>
            <a:ext cx="3374239" cy="1384743"/>
          </a:xfrm>
          <a:prstGeom prst="roundRect">
            <a:avLst>
              <a:gd name="adj" fmla="val 6376"/>
            </a:avLst>
          </a:prstGeom>
          <a:solidFill>
            <a:srgbClr val="525252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66F8EC41-8417-3EF0-3795-BB87EFFF31D2}"/>
              </a:ext>
            </a:extLst>
          </p:cNvPr>
          <p:cNvSpPr/>
          <p:nvPr/>
        </p:nvSpPr>
        <p:spPr>
          <a:xfrm>
            <a:off x="4654175" y="4232372"/>
            <a:ext cx="3166251" cy="116480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600" dirty="0" err="1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샤클의</a:t>
            </a:r>
            <a:r>
              <a:rPr lang="ko-KR" altLang="en-US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1600" dirty="0" err="1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체결</a:t>
            </a:r>
            <a:r>
              <a:rPr lang="ko-KR" altLang="en-US" sz="1600" b="0" cap="none" spc="0" dirty="0" err="1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핀이</a:t>
            </a:r>
            <a:r>
              <a:rPr lang="ko-KR" altLang="en-US" sz="1600" b="0" cap="none" spc="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빠지거나</a:t>
            </a:r>
            <a:endParaRPr lang="en-US" altLang="ko-KR" sz="1600" b="0" cap="none" spc="0" dirty="0">
              <a:ln w="0"/>
              <a:solidFill>
                <a:schemeClr val="bg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     </a:t>
            </a:r>
            <a:r>
              <a:rPr lang="ko-KR" altLang="en-US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변형되지 않도록 체결방향 주의</a:t>
            </a:r>
            <a:endParaRPr lang="en-US" altLang="ko-KR" sz="1600" dirty="0">
              <a:ln w="0"/>
              <a:solidFill>
                <a:schemeClr val="bg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00" b="0" cap="none" spc="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2.    </a:t>
            </a:r>
            <a:r>
              <a:rPr lang="ko-KR" altLang="en-US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세로방향으로 하중이 걸려야 함</a:t>
            </a:r>
            <a:endParaRPr lang="en-US" altLang="ko-KR" sz="1600" b="0" cap="none" spc="0" dirty="0">
              <a:ln w="0"/>
              <a:solidFill>
                <a:schemeClr val="bg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9E7F7473-9862-00DF-F250-676C1FD83A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275" y="1565651"/>
            <a:ext cx="3141747" cy="2449413"/>
          </a:xfrm>
          <a:prstGeom prst="rect">
            <a:avLst/>
          </a:prstGeom>
        </p:spPr>
      </p:pic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9B8B3984-9FA2-429E-934B-88603D994C83}"/>
              </a:ext>
            </a:extLst>
          </p:cNvPr>
          <p:cNvSpPr/>
          <p:nvPr/>
        </p:nvSpPr>
        <p:spPr>
          <a:xfrm>
            <a:off x="8186646" y="1480007"/>
            <a:ext cx="3374239" cy="2693255"/>
          </a:xfrm>
          <a:prstGeom prst="roundRect">
            <a:avLst>
              <a:gd name="adj" fmla="val 4278"/>
            </a:avLst>
          </a:prstGeom>
          <a:noFill/>
          <a:ln w="28575"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3E58263D-2500-444C-4B30-637269BFF15C}"/>
              </a:ext>
            </a:extLst>
          </p:cNvPr>
          <p:cNvSpPr/>
          <p:nvPr/>
        </p:nvSpPr>
        <p:spPr>
          <a:xfrm>
            <a:off x="8186646" y="4173263"/>
            <a:ext cx="3374239" cy="1384743"/>
          </a:xfrm>
          <a:prstGeom prst="roundRect">
            <a:avLst>
              <a:gd name="adj" fmla="val 6376"/>
            </a:avLst>
          </a:prstGeom>
          <a:solidFill>
            <a:srgbClr val="525252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50BBF98A-F188-0D75-2557-82A5AE482A66}"/>
              </a:ext>
            </a:extLst>
          </p:cNvPr>
          <p:cNvSpPr/>
          <p:nvPr/>
        </p:nvSpPr>
        <p:spPr>
          <a:xfrm>
            <a:off x="8419244" y="4232372"/>
            <a:ext cx="2730235" cy="116480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변형 혹은 마모 여부 점검</a:t>
            </a:r>
            <a:endParaRPr lang="en-US" altLang="ko-KR" sz="1600" dirty="0">
              <a:ln w="0"/>
              <a:solidFill>
                <a:schemeClr val="bg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훅해지장치 설치 여부 확인</a:t>
            </a:r>
            <a:endParaRPr lang="en-US" altLang="ko-KR" sz="1600" dirty="0">
              <a:ln w="0"/>
              <a:solidFill>
                <a:schemeClr val="bg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en-US" altLang="ko-KR" sz="1600" b="0" cap="none" spc="0" dirty="0">
              <a:ln w="0"/>
              <a:solidFill>
                <a:schemeClr val="bg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48" name="그림 47" descr="텍스트이(가) 표시된 사진&#10;&#10;자동 생성된 설명">
            <a:extLst>
              <a:ext uri="{FF2B5EF4-FFF2-40B4-BE49-F238E27FC236}">
                <a16:creationId xmlns:a16="http://schemas.microsoft.com/office/drawing/2014/main" id="{B62F385D-0868-C5B7-FD99-3F73714BB3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4432"/>
          <a:stretch/>
        </p:blipFill>
        <p:spPr>
          <a:xfrm>
            <a:off x="8380932" y="1747769"/>
            <a:ext cx="2953600" cy="236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919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7">
            <a:extLst>
              <a:ext uri="{FF2B5EF4-FFF2-40B4-BE49-F238E27FC236}">
                <a16:creationId xmlns:a16="http://schemas.microsoft.com/office/drawing/2014/main" id="{C4B79D88-3696-E4B6-E412-B0C7EAA8BA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555458"/>
              </p:ext>
            </p:extLst>
          </p:nvPr>
        </p:nvGraphicFramePr>
        <p:xfrm>
          <a:off x="372832" y="866462"/>
          <a:ext cx="11391820" cy="57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1820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작업 전 점검사항</a:t>
                      </a:r>
                      <a:r>
                        <a:rPr lang="en-US" altLang="ko-KR" sz="2000" dirty="0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, </a:t>
                      </a:r>
                      <a:r>
                        <a:rPr lang="ko-KR" altLang="en-US" sz="2000" dirty="0" err="1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슬링밸트</a:t>
                      </a:r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/</a:t>
                      </a:r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와이어로프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5339032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</a:tbl>
          </a:graphicData>
        </a:graphic>
      </p:graphicFrame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2294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근로자의 의무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B78E1B2-9FF4-FF85-384A-0C39AA93FA5B}"/>
              </a:ext>
            </a:extLst>
          </p:cNvPr>
          <p:cNvSpPr/>
          <p:nvPr/>
        </p:nvSpPr>
        <p:spPr>
          <a:xfrm>
            <a:off x="9385475" y="290122"/>
            <a:ext cx="237917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③ </a:t>
            </a:r>
            <a:r>
              <a:rPr lang="ko-KR" altLang="en-US" sz="2400" cap="none" spc="0" dirty="0" err="1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줄걸이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작업 시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3BC47684-2B45-982B-CFBE-73E46275904D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E104E7B9-A502-A5F4-693E-9AB367AB0B1F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02CE9356-12C6-9C0C-1ADD-1CEA6CCE3BD3}"/>
              </a:ext>
            </a:extLst>
          </p:cNvPr>
          <p:cNvSpPr/>
          <p:nvPr/>
        </p:nvSpPr>
        <p:spPr>
          <a:xfrm>
            <a:off x="857468" y="4173263"/>
            <a:ext cx="3374239" cy="1384743"/>
          </a:xfrm>
          <a:prstGeom prst="roundRect">
            <a:avLst>
              <a:gd name="adj" fmla="val 6376"/>
            </a:avLst>
          </a:prstGeom>
          <a:solidFill>
            <a:srgbClr val="525252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F909CFFD-268A-DA34-062E-901D88F5D517}"/>
              </a:ext>
            </a:extLst>
          </p:cNvPr>
          <p:cNvSpPr/>
          <p:nvPr/>
        </p:nvSpPr>
        <p:spPr>
          <a:xfrm>
            <a:off x="1009682" y="4232372"/>
            <a:ext cx="3166251" cy="116480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600" b="0" cap="none" spc="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용접으로 인한 이음매가 있거나 </a:t>
            </a:r>
            <a:endParaRPr lang="en-US" altLang="ko-KR" sz="1600" b="0" cap="none" spc="0" dirty="0">
              <a:ln w="0"/>
              <a:solidFill>
                <a:schemeClr val="bg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     </a:t>
            </a:r>
            <a:r>
              <a:rPr lang="ko-KR" altLang="en-US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꼬이거나 심하게 변형된 와이어</a:t>
            </a:r>
            <a:endParaRPr lang="en-US" altLang="ko-KR" sz="1600" dirty="0">
              <a:ln w="0"/>
              <a:solidFill>
                <a:schemeClr val="bg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     </a:t>
            </a:r>
            <a:r>
              <a:rPr lang="ko-KR" altLang="en-US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로프는 사용 금지</a:t>
            </a:r>
            <a:endParaRPr lang="en-US" altLang="ko-KR" sz="1600" dirty="0">
              <a:ln w="0"/>
              <a:solidFill>
                <a:schemeClr val="bg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1D782505-BA6F-8F5D-D75F-185D03DEFB19}"/>
              </a:ext>
            </a:extLst>
          </p:cNvPr>
          <p:cNvSpPr/>
          <p:nvPr/>
        </p:nvSpPr>
        <p:spPr>
          <a:xfrm>
            <a:off x="4522057" y="4173263"/>
            <a:ext cx="3374239" cy="1384743"/>
          </a:xfrm>
          <a:prstGeom prst="roundRect">
            <a:avLst>
              <a:gd name="adj" fmla="val 6376"/>
            </a:avLst>
          </a:prstGeom>
          <a:solidFill>
            <a:srgbClr val="525252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66F8EC41-8417-3EF0-3795-BB87EFFF31D2}"/>
              </a:ext>
            </a:extLst>
          </p:cNvPr>
          <p:cNvSpPr/>
          <p:nvPr/>
        </p:nvSpPr>
        <p:spPr>
          <a:xfrm>
            <a:off x="4674271" y="4232372"/>
            <a:ext cx="3071675" cy="7954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600" dirty="0" err="1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슬링밸트</a:t>
            </a:r>
            <a:r>
              <a:rPr lang="ko-KR" altLang="en-US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속 기본하중</a:t>
            </a:r>
            <a:r>
              <a:rPr lang="en-US" altLang="ko-KR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(WLL)</a:t>
            </a:r>
            <a:r>
              <a:rPr lang="ko-KR" altLang="en-US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은</a:t>
            </a:r>
            <a:endParaRPr lang="en-US" altLang="ko-KR" sz="1600" dirty="0">
              <a:ln w="0"/>
              <a:solidFill>
                <a:schemeClr val="bg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00" b="0" cap="none" spc="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     </a:t>
            </a:r>
            <a:r>
              <a:rPr lang="ko-KR" altLang="en-US" sz="1600" b="0" cap="none" spc="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중량물에 적합한지 확인</a:t>
            </a:r>
            <a:endParaRPr lang="en-US" altLang="ko-KR" sz="1600" dirty="0">
              <a:ln w="0"/>
              <a:solidFill>
                <a:schemeClr val="bg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5" name="그림 4" descr="테이블이(가) 표시된 사진&#10;&#10;자동 생성된 설명">
            <a:extLst>
              <a:ext uri="{FF2B5EF4-FFF2-40B4-BE49-F238E27FC236}">
                <a16:creationId xmlns:a16="http://schemas.microsoft.com/office/drawing/2014/main" id="{4AC8099A-B064-1301-B977-A3C06B22A5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936"/>
          <a:stretch/>
        </p:blipFill>
        <p:spPr>
          <a:xfrm>
            <a:off x="5556253" y="5699791"/>
            <a:ext cx="5495798" cy="78134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2375D39-C877-180C-C247-2F387EA6D9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7"/>
          <a:stretch/>
        </p:blipFill>
        <p:spPr>
          <a:xfrm>
            <a:off x="857468" y="1480006"/>
            <a:ext cx="3374239" cy="2679673"/>
          </a:xfrm>
          <a:prstGeom prst="rect">
            <a:avLst/>
          </a:prstGeom>
        </p:spPr>
      </p:pic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D57424AE-CCD3-CB2C-6819-3ED148560DC2}"/>
              </a:ext>
            </a:extLst>
          </p:cNvPr>
          <p:cNvSpPr/>
          <p:nvPr/>
        </p:nvSpPr>
        <p:spPr>
          <a:xfrm>
            <a:off x="857468" y="1480007"/>
            <a:ext cx="3374239" cy="2693255"/>
          </a:xfrm>
          <a:prstGeom prst="roundRect">
            <a:avLst>
              <a:gd name="adj" fmla="val 4278"/>
            </a:avLst>
          </a:prstGeom>
          <a:noFill/>
          <a:ln w="28575"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156AFA86-E728-B1B9-FC1F-B2D7936EC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07" y="1491120"/>
            <a:ext cx="3333889" cy="2668559"/>
          </a:xfrm>
          <a:prstGeom prst="rect">
            <a:avLst/>
          </a:prstGeom>
        </p:spPr>
      </p:pic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377D5C25-322B-D29A-0CC1-CA33AA69A52E}"/>
              </a:ext>
            </a:extLst>
          </p:cNvPr>
          <p:cNvSpPr/>
          <p:nvPr/>
        </p:nvSpPr>
        <p:spPr>
          <a:xfrm>
            <a:off x="4522057" y="1480007"/>
            <a:ext cx="3374239" cy="2693255"/>
          </a:xfrm>
          <a:prstGeom prst="roundRect">
            <a:avLst>
              <a:gd name="adj" fmla="val 4278"/>
            </a:avLst>
          </a:prstGeom>
          <a:noFill/>
          <a:ln w="28575"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AEAC730E-88FD-F4EE-2058-FA44F9419F39}"/>
              </a:ext>
            </a:extLst>
          </p:cNvPr>
          <p:cNvSpPr/>
          <p:nvPr/>
        </p:nvSpPr>
        <p:spPr>
          <a:xfrm>
            <a:off x="6068742" y="2390778"/>
            <a:ext cx="1029642" cy="171872"/>
          </a:xfrm>
          <a:prstGeom prst="rect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72DDA4FF-4F34-52E2-A712-C105809525A7}"/>
              </a:ext>
            </a:extLst>
          </p:cNvPr>
          <p:cNvSpPr/>
          <p:nvPr/>
        </p:nvSpPr>
        <p:spPr>
          <a:xfrm>
            <a:off x="6604163" y="2771480"/>
            <a:ext cx="359341" cy="171872"/>
          </a:xfrm>
          <a:prstGeom prst="rect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cxnSp>
        <p:nvCxnSpPr>
          <p:cNvPr id="30" name="연결선: 구부러짐 29">
            <a:extLst>
              <a:ext uri="{FF2B5EF4-FFF2-40B4-BE49-F238E27FC236}">
                <a16:creationId xmlns:a16="http://schemas.microsoft.com/office/drawing/2014/main" id="{BF4AF57B-5C25-B61D-6B14-1C15080B473A}"/>
              </a:ext>
            </a:extLst>
          </p:cNvPr>
          <p:cNvCxnSpPr>
            <a:cxnSpLocks/>
            <a:stCxn id="33" idx="1"/>
          </p:cNvCxnSpPr>
          <p:nvPr/>
        </p:nvCxnSpPr>
        <p:spPr>
          <a:xfrm rot="10800000" flipH="1" flipV="1">
            <a:off x="4522056" y="4865635"/>
            <a:ext cx="992145" cy="1225674"/>
          </a:xfrm>
          <a:prstGeom prst="curvedConnector4">
            <a:avLst>
              <a:gd name="adj1" fmla="val -14490"/>
              <a:gd name="adj2" fmla="val 99779"/>
            </a:avLst>
          </a:prstGeom>
          <a:ln w="19050">
            <a:solidFill>
              <a:srgbClr val="5252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CCE913AF-6852-0655-5921-FB17B00E583B}"/>
              </a:ext>
            </a:extLst>
          </p:cNvPr>
          <p:cNvSpPr/>
          <p:nvPr/>
        </p:nvSpPr>
        <p:spPr>
          <a:xfrm>
            <a:off x="5482943" y="6437988"/>
            <a:ext cx="920445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200" cap="none" spc="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※ </a:t>
            </a:r>
            <a:r>
              <a:rPr lang="ko-KR" altLang="en-US" sz="1200" cap="none" spc="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참고자료</a:t>
            </a:r>
            <a:endParaRPr lang="en-US" altLang="ko-KR" sz="1200" cap="none" spc="0" dirty="0">
              <a:ln w="0"/>
              <a:solidFill>
                <a:srgbClr val="FF000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45" name="그림 44">
            <a:extLst>
              <a:ext uri="{FF2B5EF4-FFF2-40B4-BE49-F238E27FC236}">
                <a16:creationId xmlns:a16="http://schemas.microsoft.com/office/drawing/2014/main" id="{2DF2BC9D-E04C-D954-4B34-73641F12A3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646" y="1480006"/>
            <a:ext cx="3374239" cy="2639113"/>
          </a:xfrm>
          <a:prstGeom prst="rect">
            <a:avLst/>
          </a:prstGeom>
        </p:spPr>
      </p:pic>
      <p:sp>
        <p:nvSpPr>
          <p:cNvPr id="46" name="사각형: 둥근 모서리 45">
            <a:extLst>
              <a:ext uri="{FF2B5EF4-FFF2-40B4-BE49-F238E27FC236}">
                <a16:creationId xmlns:a16="http://schemas.microsoft.com/office/drawing/2014/main" id="{AEC11EB5-5CEF-7B85-B2CD-CBD3BA28EC55}"/>
              </a:ext>
            </a:extLst>
          </p:cNvPr>
          <p:cNvSpPr/>
          <p:nvPr/>
        </p:nvSpPr>
        <p:spPr>
          <a:xfrm>
            <a:off x="8186646" y="1480007"/>
            <a:ext cx="3374239" cy="2693255"/>
          </a:xfrm>
          <a:prstGeom prst="roundRect">
            <a:avLst>
              <a:gd name="adj" fmla="val 4278"/>
            </a:avLst>
          </a:prstGeom>
          <a:noFill/>
          <a:ln w="28575"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7" name="사각형: 둥근 모서리 46">
            <a:extLst>
              <a:ext uri="{FF2B5EF4-FFF2-40B4-BE49-F238E27FC236}">
                <a16:creationId xmlns:a16="http://schemas.microsoft.com/office/drawing/2014/main" id="{F91D7981-F461-26A3-7844-71C0FA0E9F7E}"/>
              </a:ext>
            </a:extLst>
          </p:cNvPr>
          <p:cNvSpPr/>
          <p:nvPr/>
        </p:nvSpPr>
        <p:spPr>
          <a:xfrm>
            <a:off x="8186646" y="4173263"/>
            <a:ext cx="3374239" cy="1384743"/>
          </a:xfrm>
          <a:prstGeom prst="roundRect">
            <a:avLst>
              <a:gd name="adj" fmla="val 6376"/>
            </a:avLst>
          </a:prstGeom>
          <a:solidFill>
            <a:srgbClr val="525252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AD254A9E-963A-0669-4E85-948FB44542A5}"/>
              </a:ext>
            </a:extLst>
          </p:cNvPr>
          <p:cNvSpPr/>
          <p:nvPr/>
        </p:nvSpPr>
        <p:spPr>
          <a:xfrm>
            <a:off x="8419244" y="4232372"/>
            <a:ext cx="3137397" cy="116480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600" b="0" cap="none" spc="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봉제선이 풀어지거나 </a:t>
            </a:r>
            <a:endParaRPr lang="en-US" altLang="ko-KR" sz="1600" b="0" cap="none" spc="0" dirty="0">
              <a:ln w="0"/>
              <a:solidFill>
                <a:schemeClr val="bg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     </a:t>
            </a:r>
            <a:r>
              <a:rPr lang="ko-KR" altLang="en-US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표면에 털모양으로 일어나거나</a:t>
            </a:r>
            <a:endParaRPr lang="en-US" altLang="ko-KR" sz="1600" dirty="0">
              <a:ln w="0"/>
              <a:solidFill>
                <a:schemeClr val="bg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00" b="0" cap="none" spc="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     </a:t>
            </a:r>
            <a:r>
              <a:rPr lang="ko-KR" altLang="en-US" sz="1600" b="0" cap="none" spc="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손상</a:t>
            </a:r>
            <a:r>
              <a:rPr lang="en-US" altLang="ko-KR" sz="1600" b="0" cap="none" spc="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1600" b="0" cap="none" spc="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마모 등이 심한 경우 폐기</a:t>
            </a:r>
            <a:endParaRPr lang="en-US" altLang="ko-KR" sz="1600" b="0" cap="none" spc="0" dirty="0">
              <a:ln w="0"/>
              <a:solidFill>
                <a:schemeClr val="bg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527804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2294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근로자의 의무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B78E1B2-9FF4-FF85-384A-0C39AA93FA5B}"/>
              </a:ext>
            </a:extLst>
          </p:cNvPr>
          <p:cNvSpPr/>
          <p:nvPr/>
        </p:nvSpPr>
        <p:spPr>
          <a:xfrm>
            <a:off x="9385475" y="290122"/>
            <a:ext cx="237917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③ </a:t>
            </a:r>
            <a:r>
              <a:rPr lang="ko-KR" altLang="en-US" sz="2400" cap="none" spc="0" dirty="0" err="1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줄걸이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작업 시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aphicFrame>
        <p:nvGraphicFramePr>
          <p:cNvPr id="2" name="표 7">
            <a:extLst>
              <a:ext uri="{FF2B5EF4-FFF2-40B4-BE49-F238E27FC236}">
                <a16:creationId xmlns:a16="http://schemas.microsoft.com/office/drawing/2014/main" id="{C4B79D88-3696-E4B6-E412-B0C7EAA8BA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082463"/>
              </p:ext>
            </p:extLst>
          </p:nvPr>
        </p:nvGraphicFramePr>
        <p:xfrm>
          <a:off x="372832" y="866462"/>
          <a:ext cx="11391820" cy="57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1820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안전한 </a:t>
                      </a:r>
                      <a:r>
                        <a:rPr lang="ko-KR" altLang="en-US" sz="2000" dirty="0" err="1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줄걸이</a:t>
                      </a:r>
                      <a:r>
                        <a:rPr lang="ko-KR" altLang="en-US" sz="2000" dirty="0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 작업</a:t>
                      </a:r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, </a:t>
                      </a:r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이것만은 반드시 지켜요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5339032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</a:tbl>
          </a:graphicData>
        </a:graphic>
      </p:graphicFrame>
      <p:sp>
        <p:nvSpPr>
          <p:cNvPr id="3" name="직사각형 2">
            <a:extLst>
              <a:ext uri="{FF2B5EF4-FFF2-40B4-BE49-F238E27FC236}">
                <a16:creationId xmlns:a16="http://schemas.microsoft.com/office/drawing/2014/main" id="{3BC47684-2B45-982B-CFBE-73E46275904D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E104E7B9-A502-A5F4-693E-9AB367AB0B1F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D57424AE-CCD3-CB2C-6819-3ED148560DC2}"/>
              </a:ext>
            </a:extLst>
          </p:cNvPr>
          <p:cNvSpPr/>
          <p:nvPr/>
        </p:nvSpPr>
        <p:spPr>
          <a:xfrm>
            <a:off x="857468" y="1480007"/>
            <a:ext cx="3374239" cy="2693255"/>
          </a:xfrm>
          <a:prstGeom prst="roundRect">
            <a:avLst>
              <a:gd name="adj" fmla="val 4278"/>
            </a:avLst>
          </a:prstGeom>
          <a:noFill/>
          <a:ln w="28575"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02CE9356-12C6-9C0C-1ADD-1CEA6CCE3BD3}"/>
              </a:ext>
            </a:extLst>
          </p:cNvPr>
          <p:cNvSpPr/>
          <p:nvPr/>
        </p:nvSpPr>
        <p:spPr>
          <a:xfrm>
            <a:off x="857468" y="4173263"/>
            <a:ext cx="3374239" cy="1384743"/>
          </a:xfrm>
          <a:prstGeom prst="roundRect">
            <a:avLst>
              <a:gd name="adj" fmla="val 6376"/>
            </a:avLst>
          </a:prstGeom>
          <a:solidFill>
            <a:srgbClr val="525252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F909CFFD-268A-DA34-062E-901D88F5D517}"/>
              </a:ext>
            </a:extLst>
          </p:cNvPr>
          <p:cNvSpPr/>
          <p:nvPr/>
        </p:nvSpPr>
        <p:spPr>
          <a:xfrm>
            <a:off x="939346" y="4232372"/>
            <a:ext cx="3098925" cy="15341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ko-KR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</a:t>
            </a:r>
            <a:r>
              <a:rPr lang="ko-KR" altLang="en-US" sz="1600" dirty="0" err="1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줄걸이와</a:t>
            </a:r>
            <a:r>
              <a:rPr lang="ko-KR" altLang="en-US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유도로프 </a:t>
            </a:r>
            <a:endParaRPr lang="en-US" altLang="ko-KR" sz="1600" dirty="0">
              <a:ln w="0"/>
              <a:solidFill>
                <a:schemeClr val="bg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훅에 매다는 각도는 </a:t>
            </a:r>
            <a:endParaRPr lang="en-US" altLang="ko-KR" sz="1600" dirty="0">
              <a:ln w="0"/>
              <a:solidFill>
                <a:schemeClr val="bg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     </a:t>
            </a:r>
            <a:r>
              <a:rPr lang="ko-KR" altLang="en-US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최대 </a:t>
            </a:r>
            <a:r>
              <a:rPr lang="en-US" altLang="ko-KR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60</a:t>
            </a:r>
            <a:r>
              <a:rPr lang="ko-KR" altLang="en-US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도</a:t>
            </a:r>
            <a:r>
              <a:rPr lang="en-US" altLang="ko-KR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미만으로 유지할 것</a:t>
            </a:r>
            <a:endParaRPr lang="en-US" altLang="ko-KR" sz="1600" dirty="0">
              <a:ln w="0"/>
              <a:solidFill>
                <a:schemeClr val="bg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en-US" altLang="ko-KR" sz="1600" dirty="0">
              <a:ln w="0"/>
              <a:solidFill>
                <a:schemeClr val="bg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377D5C25-322B-D29A-0CC1-CA33AA69A52E}"/>
              </a:ext>
            </a:extLst>
          </p:cNvPr>
          <p:cNvSpPr/>
          <p:nvPr/>
        </p:nvSpPr>
        <p:spPr>
          <a:xfrm>
            <a:off x="4522057" y="1480007"/>
            <a:ext cx="3374239" cy="2693255"/>
          </a:xfrm>
          <a:prstGeom prst="roundRect">
            <a:avLst>
              <a:gd name="adj" fmla="val 4278"/>
            </a:avLst>
          </a:prstGeom>
          <a:noFill/>
          <a:ln w="28575"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1D782505-BA6F-8F5D-D75F-185D03DEFB19}"/>
              </a:ext>
            </a:extLst>
          </p:cNvPr>
          <p:cNvSpPr/>
          <p:nvPr/>
        </p:nvSpPr>
        <p:spPr>
          <a:xfrm>
            <a:off x="4522057" y="4173263"/>
            <a:ext cx="3374239" cy="1384743"/>
          </a:xfrm>
          <a:prstGeom prst="roundRect">
            <a:avLst>
              <a:gd name="adj" fmla="val 6376"/>
            </a:avLst>
          </a:prstGeom>
          <a:solidFill>
            <a:srgbClr val="525252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66F8EC41-8417-3EF0-3795-BB87EFFF31D2}"/>
              </a:ext>
            </a:extLst>
          </p:cNvPr>
          <p:cNvSpPr/>
          <p:nvPr/>
        </p:nvSpPr>
        <p:spPr>
          <a:xfrm>
            <a:off x="4583839" y="4232372"/>
            <a:ext cx="3166251" cy="116480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자재를 인양하기 전에는 반드시</a:t>
            </a:r>
            <a:endParaRPr lang="en-US" altLang="ko-KR" sz="1600" dirty="0">
              <a:ln w="0"/>
              <a:solidFill>
                <a:schemeClr val="bg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b="0" cap="none" spc="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    지면에서 </a:t>
            </a:r>
            <a:r>
              <a:rPr lang="en-US" altLang="ko-KR" sz="1600" b="0" cap="none" spc="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10~20cm </a:t>
            </a:r>
            <a:r>
              <a:rPr lang="ko-KR" altLang="en-US" sz="1600" b="0" cap="none" spc="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정도 올린 </a:t>
            </a:r>
            <a:endParaRPr lang="en-US" altLang="ko-KR" sz="1600" b="0" cap="none" spc="0" dirty="0">
              <a:ln w="0"/>
              <a:solidFill>
                <a:schemeClr val="bg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    </a:t>
            </a:r>
            <a:r>
              <a:rPr lang="ko-KR" altLang="en-US" sz="1600" b="0" cap="none" spc="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후 </a:t>
            </a:r>
            <a:r>
              <a:rPr lang="ko-KR" altLang="en-US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정지하여 무게중심 등을 확인</a:t>
            </a:r>
            <a:endParaRPr lang="en-US" altLang="ko-KR" sz="1600" b="0" cap="none" spc="0" dirty="0">
              <a:ln w="0"/>
              <a:solidFill>
                <a:schemeClr val="bg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9B8B3984-9FA2-429E-934B-88603D994C83}"/>
              </a:ext>
            </a:extLst>
          </p:cNvPr>
          <p:cNvSpPr/>
          <p:nvPr/>
        </p:nvSpPr>
        <p:spPr>
          <a:xfrm>
            <a:off x="8186646" y="1480007"/>
            <a:ext cx="3374239" cy="2693255"/>
          </a:xfrm>
          <a:prstGeom prst="roundRect">
            <a:avLst>
              <a:gd name="adj" fmla="val 4278"/>
            </a:avLst>
          </a:prstGeom>
          <a:noFill/>
          <a:ln w="28575"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3E58263D-2500-444C-4B30-637269BFF15C}"/>
              </a:ext>
            </a:extLst>
          </p:cNvPr>
          <p:cNvSpPr/>
          <p:nvPr/>
        </p:nvSpPr>
        <p:spPr>
          <a:xfrm>
            <a:off x="8186646" y="4173263"/>
            <a:ext cx="3374239" cy="1384743"/>
          </a:xfrm>
          <a:prstGeom prst="roundRect">
            <a:avLst>
              <a:gd name="adj" fmla="val 6376"/>
            </a:avLst>
          </a:prstGeom>
          <a:solidFill>
            <a:srgbClr val="525252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50BBF98A-F188-0D75-2557-82A5AE482A66}"/>
              </a:ext>
            </a:extLst>
          </p:cNvPr>
          <p:cNvSpPr/>
          <p:nvPr/>
        </p:nvSpPr>
        <p:spPr>
          <a:xfrm>
            <a:off x="8228332" y="4232372"/>
            <a:ext cx="3390672" cy="116480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600" b="0" cap="none" spc="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모양이 각기 다른 자재는 인양함을 </a:t>
            </a:r>
            <a:endParaRPr lang="en-US" altLang="ko-KR" sz="1600" b="0" cap="none" spc="0" dirty="0">
              <a:ln w="0"/>
              <a:solidFill>
                <a:schemeClr val="bg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     </a:t>
            </a:r>
            <a:r>
              <a:rPr lang="ko-KR" altLang="en-US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사용할 것</a:t>
            </a:r>
            <a:endParaRPr lang="en-US" altLang="ko-KR" sz="1600" dirty="0">
              <a:ln w="0"/>
              <a:solidFill>
                <a:schemeClr val="bg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00" b="0" cap="none" spc="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2.     </a:t>
            </a:r>
            <a:r>
              <a:rPr lang="ko-KR" altLang="en-US" sz="1600" b="0" cap="none" spc="0" dirty="0" err="1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받침목</a:t>
            </a:r>
            <a:r>
              <a:rPr lang="ko-KR" altLang="en-US" sz="1600" b="0" cap="none" spc="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등 </a:t>
            </a:r>
            <a:r>
              <a:rPr lang="ko-KR" altLang="en-US" sz="1600" b="0" cap="none" spc="0" dirty="0" err="1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낙하물</a:t>
            </a:r>
            <a:r>
              <a:rPr lang="ko-KR" altLang="en-US" sz="1600" b="0" cap="none" spc="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발생 주의</a:t>
            </a:r>
            <a:endParaRPr lang="en-US" altLang="ko-KR" sz="1600" b="0" cap="none" spc="0" dirty="0">
              <a:ln w="0"/>
              <a:solidFill>
                <a:schemeClr val="bg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7A70E44-E0A6-9A36-0D0A-2AC0070BC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161" y="1512404"/>
            <a:ext cx="2541121" cy="2603521"/>
          </a:xfrm>
          <a:prstGeom prst="rect">
            <a:avLst/>
          </a:prstGeom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27D16BC9-7899-1469-F6E2-6E0C5A45A250}"/>
              </a:ext>
            </a:extLst>
          </p:cNvPr>
          <p:cNvCxnSpPr/>
          <p:nvPr/>
        </p:nvCxnSpPr>
        <p:spPr>
          <a:xfrm flipH="1">
            <a:off x="1090066" y="1970202"/>
            <a:ext cx="795295" cy="125376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부분 원형 9">
            <a:extLst>
              <a:ext uri="{FF2B5EF4-FFF2-40B4-BE49-F238E27FC236}">
                <a16:creationId xmlns:a16="http://schemas.microsoft.com/office/drawing/2014/main" id="{BDC8AEB2-E48C-9F64-4D5A-00204317EFBD}"/>
              </a:ext>
            </a:extLst>
          </p:cNvPr>
          <p:cNvSpPr/>
          <p:nvPr/>
        </p:nvSpPr>
        <p:spPr>
          <a:xfrm>
            <a:off x="1232203" y="1277734"/>
            <a:ext cx="1406284" cy="1270262"/>
          </a:xfrm>
          <a:prstGeom prst="pie">
            <a:avLst>
              <a:gd name="adj1" fmla="val 3628174"/>
              <a:gd name="adj2" fmla="val 725970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4BA21836-B8D7-B127-28B1-2F264D5C7F07}"/>
              </a:ext>
            </a:extLst>
          </p:cNvPr>
          <p:cNvSpPr/>
          <p:nvPr/>
        </p:nvSpPr>
        <p:spPr>
          <a:xfrm>
            <a:off x="2318994" y="2956386"/>
            <a:ext cx="359341" cy="233436"/>
          </a:xfrm>
          <a:prstGeom prst="rect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D5E23C9A-5DB0-4614-D108-4FB6BC68C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295" y="1555632"/>
            <a:ext cx="2430991" cy="2542003"/>
          </a:xfrm>
          <a:prstGeom prst="rect">
            <a:avLst/>
          </a:prstGeom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68DD3BBD-148B-88B7-80E1-DD4D71452BA0}"/>
              </a:ext>
            </a:extLst>
          </p:cNvPr>
          <p:cNvSpPr/>
          <p:nvPr/>
        </p:nvSpPr>
        <p:spPr>
          <a:xfrm>
            <a:off x="4716343" y="3373482"/>
            <a:ext cx="845471" cy="236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27" name="그림 26" descr="텍스트, 실내이(가) 표시된 사진&#10;&#10;자동 생성된 설명">
            <a:extLst>
              <a:ext uri="{FF2B5EF4-FFF2-40B4-BE49-F238E27FC236}">
                <a16:creationId xmlns:a16="http://schemas.microsoft.com/office/drawing/2014/main" id="{F92C6EE8-CF45-8365-0876-E9CEEF8DA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507" y="1568621"/>
            <a:ext cx="3154953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207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7">
            <a:extLst>
              <a:ext uri="{FF2B5EF4-FFF2-40B4-BE49-F238E27FC236}">
                <a16:creationId xmlns:a16="http://schemas.microsoft.com/office/drawing/2014/main" id="{35ABB3DF-F8B1-1076-E018-D2893ABF19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087284"/>
              </p:ext>
            </p:extLst>
          </p:nvPr>
        </p:nvGraphicFramePr>
        <p:xfrm>
          <a:off x="372832" y="866462"/>
          <a:ext cx="11391820" cy="57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1820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많이 사용하는 </a:t>
                      </a:r>
                      <a:r>
                        <a:rPr lang="ko-KR" altLang="en-US" sz="2000" dirty="0" err="1">
                          <a:solidFill>
                            <a:srgbClr val="FFC000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렌탈</a:t>
                      </a:r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 </a:t>
                      </a:r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! </a:t>
                      </a:r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더욱 세심한 관리가 필요해요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5339032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</a:tbl>
          </a:graphicData>
        </a:graphic>
      </p:graphicFrame>
      <p:sp>
        <p:nvSpPr>
          <p:cNvPr id="17" name="순서도: 수행의 시작/종료 16">
            <a:extLst>
              <a:ext uri="{FF2B5EF4-FFF2-40B4-BE49-F238E27FC236}">
                <a16:creationId xmlns:a16="http://schemas.microsoft.com/office/drawing/2014/main" id="{6AFD45A2-544F-65B0-2726-3A33DC15009F}"/>
              </a:ext>
            </a:extLst>
          </p:cNvPr>
          <p:cNvSpPr/>
          <p:nvPr/>
        </p:nvSpPr>
        <p:spPr>
          <a:xfrm>
            <a:off x="863634" y="1460723"/>
            <a:ext cx="1387416" cy="485706"/>
          </a:xfrm>
          <a:prstGeom prst="flowChartTerminator">
            <a:avLst/>
          </a:prstGeom>
          <a:solidFill>
            <a:srgbClr val="52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2294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근로자의 </a:t>
            </a:r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의무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B78E1B2-9FF4-FF85-384A-0C39AA93FA5B}"/>
              </a:ext>
            </a:extLst>
          </p:cNvPr>
          <p:cNvSpPr/>
          <p:nvPr/>
        </p:nvSpPr>
        <p:spPr>
          <a:xfrm>
            <a:off x="8119102" y="290122"/>
            <a:ext cx="364555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④ </a:t>
            </a:r>
            <a:r>
              <a:rPr lang="ko-KR" altLang="en-US" sz="2400" dirty="0" err="1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시저형</a:t>
            </a:r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고소작업대</a:t>
            </a:r>
            <a:r>
              <a:rPr lang="en-US" altLang="ko-KR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</a:t>
            </a:r>
            <a:r>
              <a:rPr lang="ko-KR" altLang="en-US" sz="2400" dirty="0" err="1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렌탈</a:t>
            </a:r>
            <a:r>
              <a:rPr lang="en-US" altLang="ko-KR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)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8" name="그림 7" descr="손수레이(가) 표시된 사진&#10;&#10;자동 생성된 설명">
            <a:extLst>
              <a:ext uri="{FF2B5EF4-FFF2-40B4-BE49-F238E27FC236}">
                <a16:creationId xmlns:a16="http://schemas.microsoft.com/office/drawing/2014/main" id="{E6231D4B-857D-18CB-366C-F5CAD1478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61" y="1771650"/>
            <a:ext cx="6593010" cy="4944758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8772E65F-1324-3CB8-BA85-22E1277EF58E}"/>
              </a:ext>
            </a:extLst>
          </p:cNvPr>
          <p:cNvSpPr/>
          <p:nvPr/>
        </p:nvSpPr>
        <p:spPr>
          <a:xfrm>
            <a:off x="1016792" y="1475887"/>
            <a:ext cx="110318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24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작업 전</a:t>
            </a:r>
            <a:endParaRPr lang="en-US" altLang="ko-KR" sz="2400" b="0" cap="none" spc="0" dirty="0">
              <a:ln w="0"/>
              <a:solidFill>
                <a:schemeClr val="bg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C32D6AB-8BAE-36F3-B495-737FA6C913A4}"/>
              </a:ext>
            </a:extLst>
          </p:cNvPr>
          <p:cNvSpPr/>
          <p:nvPr/>
        </p:nvSpPr>
        <p:spPr>
          <a:xfrm>
            <a:off x="2208571" y="1955307"/>
            <a:ext cx="171232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★ 과상승방지봉</a:t>
            </a:r>
            <a:endParaRPr lang="en-US" altLang="ko-KR" b="0" cap="none" spc="0" dirty="0">
              <a:ln w="0"/>
              <a:solidFill>
                <a:srgbClr val="FF000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BDAFAA67-DE20-32E9-F532-FC1CCFBCD430}"/>
              </a:ext>
            </a:extLst>
          </p:cNvPr>
          <p:cNvSpPr/>
          <p:nvPr/>
        </p:nvSpPr>
        <p:spPr>
          <a:xfrm>
            <a:off x="3020897" y="3612153"/>
            <a:ext cx="198002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dirty="0">
                <a:ln w="0"/>
                <a:solidFill>
                  <a:srgbClr val="0070C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★ 주행제한 </a:t>
            </a:r>
            <a:r>
              <a:rPr lang="ko-KR" altLang="en-US" dirty="0" err="1">
                <a:ln w="0"/>
                <a:solidFill>
                  <a:srgbClr val="0070C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리미트</a:t>
            </a:r>
            <a:endParaRPr lang="en-US" altLang="ko-KR" b="0" cap="none" spc="0" dirty="0">
              <a:ln w="0"/>
              <a:solidFill>
                <a:srgbClr val="0070C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D746975D-4044-F1D3-496B-289DD0319D7E}"/>
              </a:ext>
            </a:extLst>
          </p:cNvPr>
          <p:cNvSpPr/>
          <p:nvPr/>
        </p:nvSpPr>
        <p:spPr>
          <a:xfrm>
            <a:off x="2054589" y="4985203"/>
            <a:ext cx="293542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b="0" cap="none" spc="0" dirty="0">
                <a:ln w="0"/>
                <a:solidFill>
                  <a:srgbClr val="00B05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★ 작업구간 내 위험요인 확인</a:t>
            </a:r>
            <a:endParaRPr lang="en-US" altLang="ko-KR" b="0" cap="none" spc="0" dirty="0">
              <a:ln w="0"/>
              <a:solidFill>
                <a:srgbClr val="00B05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82E989E-690B-7EED-9F21-4261C6429D48}"/>
              </a:ext>
            </a:extLst>
          </p:cNvPr>
          <p:cNvSpPr/>
          <p:nvPr/>
        </p:nvSpPr>
        <p:spPr>
          <a:xfrm>
            <a:off x="4037312" y="1475887"/>
            <a:ext cx="45719" cy="832307"/>
          </a:xfrm>
          <a:prstGeom prst="rect">
            <a:avLst/>
          </a:prstGeom>
          <a:solidFill>
            <a:srgbClr val="F484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87CEFBC3-C4BB-6A0E-A995-5F8755D5BCD2}"/>
              </a:ext>
            </a:extLst>
          </p:cNvPr>
          <p:cNvSpPr/>
          <p:nvPr/>
        </p:nvSpPr>
        <p:spPr>
          <a:xfrm>
            <a:off x="4559510" y="1386614"/>
            <a:ext cx="45719" cy="832307"/>
          </a:xfrm>
          <a:prstGeom prst="rect">
            <a:avLst/>
          </a:prstGeom>
          <a:solidFill>
            <a:srgbClr val="F484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08F6F8E6-2299-6581-36EE-EA0E746DE7B6}"/>
              </a:ext>
            </a:extLst>
          </p:cNvPr>
          <p:cNvSpPr/>
          <p:nvPr/>
        </p:nvSpPr>
        <p:spPr>
          <a:xfrm>
            <a:off x="6252148" y="1971434"/>
            <a:ext cx="45719" cy="832307"/>
          </a:xfrm>
          <a:prstGeom prst="rect">
            <a:avLst/>
          </a:prstGeom>
          <a:solidFill>
            <a:srgbClr val="F484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4E200C4F-EE8D-FEAD-FE04-46CCEFDD9E1C}"/>
              </a:ext>
            </a:extLst>
          </p:cNvPr>
          <p:cNvSpPr/>
          <p:nvPr/>
        </p:nvSpPr>
        <p:spPr>
          <a:xfrm>
            <a:off x="6983791" y="1902040"/>
            <a:ext cx="45719" cy="832307"/>
          </a:xfrm>
          <a:prstGeom prst="rect">
            <a:avLst/>
          </a:prstGeom>
          <a:solidFill>
            <a:srgbClr val="F484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695B3632-3057-352E-12EC-F9B913E59B8B}"/>
              </a:ext>
            </a:extLst>
          </p:cNvPr>
          <p:cNvSpPr/>
          <p:nvPr/>
        </p:nvSpPr>
        <p:spPr>
          <a:xfrm>
            <a:off x="495423" y="2294176"/>
            <a:ext cx="3352200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140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사망원인 </a:t>
            </a:r>
            <a:r>
              <a:rPr lang="en-US" altLang="ko-KR" sz="140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</a:t>
            </a:r>
            <a:r>
              <a:rPr lang="ko-KR" altLang="en-US" sz="140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위</a:t>
            </a:r>
            <a:r>
              <a:rPr lang="en-US" altLang="ko-KR" sz="140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; </a:t>
            </a:r>
            <a:r>
              <a:rPr lang="ko-KR" altLang="en-US" sz="140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협착을 예방</a:t>
            </a:r>
            <a:r>
              <a:rPr lang="ko-KR" altLang="en-US" sz="14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하기</a:t>
            </a:r>
            <a:r>
              <a:rPr lang="ko-KR" altLang="en-US" sz="140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14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위해</a:t>
            </a:r>
            <a:endParaRPr lang="en-US" altLang="ko-KR" sz="1400" dirty="0">
              <a:ln w="0"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r"/>
            <a:r>
              <a:rPr lang="ko-KR" altLang="en-US" sz="14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반드시 작업 전 과상승방지봉 센서가 제대로</a:t>
            </a:r>
            <a:endParaRPr lang="en-US" altLang="ko-KR" sz="1400" dirty="0">
              <a:ln w="0"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r"/>
            <a:r>
              <a:rPr lang="ko-KR" altLang="en-US" sz="14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작동하는지 점검해요</a:t>
            </a:r>
            <a:endParaRPr lang="en-US" altLang="ko-KR" sz="1400" dirty="0">
              <a:ln w="0"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52685790-2E4E-A9F4-0107-E84AD374D055}"/>
              </a:ext>
            </a:extLst>
          </p:cNvPr>
          <p:cNvSpPr/>
          <p:nvPr/>
        </p:nvSpPr>
        <p:spPr>
          <a:xfrm>
            <a:off x="923669" y="3965779"/>
            <a:ext cx="4006226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14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작업대가 올라간 상태에서는 움직이지 못하도록 하는</a:t>
            </a:r>
            <a:endParaRPr lang="en-US" altLang="ko-KR" sz="1400" dirty="0">
              <a:ln w="0"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r"/>
            <a:r>
              <a:rPr lang="ko-KR" altLang="en-US" sz="14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주행제한 </a:t>
            </a:r>
            <a:r>
              <a:rPr lang="ko-KR" altLang="en-US" sz="1400" dirty="0" err="1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리미트장치를</a:t>
            </a:r>
            <a:r>
              <a:rPr lang="ko-KR" altLang="en-US" sz="14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1400" dirty="0">
                <a:ln w="0"/>
                <a:solidFill>
                  <a:srgbClr val="0070C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임의로 조작하면 안돼요</a:t>
            </a:r>
            <a:r>
              <a:rPr lang="en-US" altLang="ko-KR" sz="1400" dirty="0">
                <a:ln w="0"/>
                <a:solidFill>
                  <a:srgbClr val="0070C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!</a:t>
            </a:r>
          </a:p>
          <a:p>
            <a:pPr algn="r"/>
            <a:r>
              <a:rPr lang="ko-KR" altLang="en-US" sz="14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높아진 상태로 움직이면 전도 위험성이 높아요</a:t>
            </a:r>
            <a:endParaRPr lang="en-US" altLang="ko-KR" sz="1400" dirty="0">
              <a:ln w="0"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18F7D17D-F010-9802-8447-383C65A42DFB}"/>
              </a:ext>
            </a:extLst>
          </p:cNvPr>
          <p:cNvSpPr/>
          <p:nvPr/>
        </p:nvSpPr>
        <p:spPr>
          <a:xfrm>
            <a:off x="1786086" y="5293541"/>
            <a:ext cx="3143809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14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전도 예방을 위하여 작업구간 내 </a:t>
            </a:r>
            <a:endParaRPr lang="en-US" altLang="ko-KR" sz="1400" dirty="0">
              <a:ln w="0"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r"/>
            <a:r>
              <a:rPr lang="ko-KR" altLang="en-US" sz="1400" dirty="0">
                <a:ln w="0"/>
                <a:solidFill>
                  <a:srgbClr val="00B05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개구부나 단차가 발생하는 구간</a:t>
            </a:r>
            <a:r>
              <a:rPr lang="ko-KR" altLang="en-US" sz="14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이 있는지</a:t>
            </a:r>
            <a:endParaRPr lang="en-US" altLang="ko-KR" sz="1400" dirty="0">
              <a:ln w="0"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r"/>
            <a:r>
              <a:rPr lang="ko-KR" altLang="en-US" sz="14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사전에 확인해요 </a:t>
            </a:r>
            <a:r>
              <a:rPr lang="en-US" altLang="ko-KR" sz="14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!</a:t>
            </a:r>
            <a:r>
              <a:rPr lang="ko-KR" altLang="en-US" sz="14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endParaRPr lang="en-US" altLang="ko-KR" sz="1400" dirty="0">
              <a:ln w="0"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18" name="그림 17" descr="남자, 서있는, 스포츠, 어두운이(가) 표시된 사진&#10;&#10;자동 생성된 설명">
            <a:extLst>
              <a:ext uri="{FF2B5EF4-FFF2-40B4-BE49-F238E27FC236}">
                <a16:creationId xmlns:a16="http://schemas.microsoft.com/office/drawing/2014/main" id="{FE6E8602-ED26-FA65-9499-B614156939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4"/>
          <a:stretch/>
        </p:blipFill>
        <p:spPr>
          <a:xfrm>
            <a:off x="8850971" y="4513167"/>
            <a:ext cx="2426681" cy="2229547"/>
          </a:xfrm>
          <a:prstGeom prst="rect">
            <a:avLst/>
          </a:prstGeom>
        </p:spPr>
      </p:pic>
      <p:sp>
        <p:nvSpPr>
          <p:cNvPr id="19" name="순서도: 수행의 시작/종료 18">
            <a:extLst>
              <a:ext uri="{FF2B5EF4-FFF2-40B4-BE49-F238E27FC236}">
                <a16:creationId xmlns:a16="http://schemas.microsoft.com/office/drawing/2014/main" id="{18CEF7CD-BFE7-0392-5C03-8DA3AD6C0C41}"/>
              </a:ext>
            </a:extLst>
          </p:cNvPr>
          <p:cNvSpPr/>
          <p:nvPr/>
        </p:nvSpPr>
        <p:spPr>
          <a:xfrm>
            <a:off x="9588229" y="1460723"/>
            <a:ext cx="1387416" cy="485706"/>
          </a:xfrm>
          <a:prstGeom prst="flowChartTerminator">
            <a:avLst/>
          </a:prstGeom>
          <a:solidFill>
            <a:srgbClr val="52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94702CF2-7A2D-F614-551E-C096E553B9B5}"/>
              </a:ext>
            </a:extLst>
          </p:cNvPr>
          <p:cNvSpPr/>
          <p:nvPr/>
        </p:nvSpPr>
        <p:spPr>
          <a:xfrm>
            <a:off x="9741386" y="1475887"/>
            <a:ext cx="110318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24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작업 중</a:t>
            </a:r>
            <a:endParaRPr lang="en-US" altLang="ko-KR" sz="2400" b="0" cap="none" spc="0" dirty="0">
              <a:ln w="0"/>
              <a:solidFill>
                <a:schemeClr val="bg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D4F83A44-1FCC-B6F5-B044-28D140691117}"/>
              </a:ext>
            </a:extLst>
          </p:cNvPr>
          <p:cNvSpPr/>
          <p:nvPr/>
        </p:nvSpPr>
        <p:spPr>
          <a:xfrm>
            <a:off x="7130867" y="2222658"/>
            <a:ext cx="282000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ko-KR" altLang="en-US" dirty="0">
                <a:ln w="0"/>
                <a:solidFill>
                  <a:srgbClr val="7030A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★ 과상승방지봉과 적재하중</a:t>
            </a:r>
            <a:endParaRPr lang="en-US" altLang="ko-KR" b="0" cap="none" spc="0" dirty="0">
              <a:ln w="0"/>
              <a:solidFill>
                <a:srgbClr val="7030A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DE12D1EC-B8AD-02A2-FEBA-272A1C85A697}"/>
              </a:ext>
            </a:extLst>
          </p:cNvPr>
          <p:cNvSpPr/>
          <p:nvPr/>
        </p:nvSpPr>
        <p:spPr>
          <a:xfrm>
            <a:off x="7244849" y="2563961"/>
            <a:ext cx="4317207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ko-KR" altLang="en-US" sz="1400" dirty="0">
                <a:ln w="0"/>
                <a:solidFill>
                  <a:srgbClr val="7030A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사망원인 </a:t>
            </a:r>
            <a:r>
              <a:rPr lang="en-US" altLang="ko-KR" sz="1400" dirty="0">
                <a:ln w="0"/>
                <a:solidFill>
                  <a:srgbClr val="7030A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</a:t>
            </a:r>
            <a:r>
              <a:rPr lang="ko-KR" altLang="en-US" sz="1400" dirty="0">
                <a:ln w="0"/>
                <a:solidFill>
                  <a:srgbClr val="7030A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위</a:t>
            </a:r>
            <a:r>
              <a:rPr lang="en-US" altLang="ko-KR" sz="1400" dirty="0">
                <a:ln w="0"/>
                <a:solidFill>
                  <a:srgbClr val="7030A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; </a:t>
            </a:r>
            <a:r>
              <a:rPr lang="ko-KR" altLang="en-US" sz="1400" dirty="0">
                <a:ln w="0"/>
                <a:solidFill>
                  <a:srgbClr val="7030A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협착을 예방</a:t>
            </a:r>
            <a:r>
              <a:rPr lang="ko-KR" altLang="en-US" sz="14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하기</a:t>
            </a:r>
            <a:r>
              <a:rPr lang="ko-KR" altLang="en-US" sz="1400" dirty="0">
                <a:ln w="0"/>
                <a:solidFill>
                  <a:srgbClr val="7030A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14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위해</a:t>
            </a:r>
            <a:endParaRPr lang="en-US" altLang="ko-KR" sz="1400" dirty="0">
              <a:ln w="0"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14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반드시 작업 전 과상승방지봉은 반드시 올리고 작업해요 </a:t>
            </a:r>
            <a:r>
              <a:rPr lang="en-US" altLang="ko-KR" sz="14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!</a:t>
            </a:r>
          </a:p>
          <a:p>
            <a:r>
              <a:rPr lang="ko-KR" altLang="en-US" sz="14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또 나는 </a:t>
            </a:r>
            <a:r>
              <a:rPr lang="ko-KR" altLang="en-US" sz="1400" dirty="0">
                <a:ln w="0"/>
                <a:solidFill>
                  <a:srgbClr val="7030A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작업대에 실을 수 있는 무게</a:t>
            </a:r>
            <a:r>
              <a:rPr lang="ko-KR" altLang="en-US" sz="14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가 정해져 있어요 </a:t>
            </a:r>
            <a:r>
              <a:rPr lang="en-US" altLang="ko-KR" sz="14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!</a:t>
            </a:r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98DB0ECC-CB93-85B8-5588-6280DEF86C57}"/>
              </a:ext>
            </a:extLst>
          </p:cNvPr>
          <p:cNvGrpSpPr/>
          <p:nvPr/>
        </p:nvGrpSpPr>
        <p:grpSpPr>
          <a:xfrm>
            <a:off x="7297421" y="4109980"/>
            <a:ext cx="1617552" cy="2346429"/>
            <a:chOff x="8295633" y="3812647"/>
            <a:chExt cx="1617552" cy="2346429"/>
          </a:xfrm>
        </p:grpSpPr>
        <p:pic>
          <p:nvPicPr>
            <p:cNvPr id="24" name="그림 23" descr="오렌지이(가) 표시된 사진&#10;&#10;자동 생성된 설명">
              <a:extLst>
                <a:ext uri="{FF2B5EF4-FFF2-40B4-BE49-F238E27FC236}">
                  <a16:creationId xmlns:a16="http://schemas.microsoft.com/office/drawing/2014/main" id="{685CA974-3CE5-5711-40B2-624808DFC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8321" y="4815037"/>
              <a:ext cx="414864" cy="414864"/>
            </a:xfrm>
            <a:prstGeom prst="rect">
              <a:avLst/>
            </a:prstGeom>
          </p:spPr>
        </p:pic>
        <p:pic>
          <p:nvPicPr>
            <p:cNvPr id="25" name="그림 24" descr="오렌지이(가) 표시된 사진&#10;&#10;자동 생성된 설명">
              <a:extLst>
                <a:ext uri="{FF2B5EF4-FFF2-40B4-BE49-F238E27FC236}">
                  <a16:creationId xmlns:a16="http://schemas.microsoft.com/office/drawing/2014/main" id="{EB53884D-5AD5-8A09-37BE-8B88898BD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6285" y="5744212"/>
              <a:ext cx="414864" cy="414864"/>
            </a:xfrm>
            <a:prstGeom prst="rect">
              <a:avLst/>
            </a:prstGeom>
          </p:spPr>
        </p:pic>
        <p:pic>
          <p:nvPicPr>
            <p:cNvPr id="26" name="그림 25" descr="오렌지이(가) 표시된 사진&#10;&#10;자동 생성된 설명">
              <a:extLst>
                <a:ext uri="{FF2B5EF4-FFF2-40B4-BE49-F238E27FC236}">
                  <a16:creationId xmlns:a16="http://schemas.microsoft.com/office/drawing/2014/main" id="{B2C68E16-9CE1-09D0-B3C4-6B8F406D4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7266" y="4400173"/>
              <a:ext cx="414864" cy="414864"/>
            </a:xfrm>
            <a:prstGeom prst="rect">
              <a:avLst/>
            </a:prstGeom>
          </p:spPr>
        </p:pic>
        <p:pic>
          <p:nvPicPr>
            <p:cNvPr id="28" name="그림 27" descr="오렌지이(가) 표시된 사진&#10;&#10;자동 생성된 설명">
              <a:extLst>
                <a:ext uri="{FF2B5EF4-FFF2-40B4-BE49-F238E27FC236}">
                  <a16:creationId xmlns:a16="http://schemas.microsoft.com/office/drawing/2014/main" id="{B616FB50-D9DE-7F4E-2100-FAD2F754C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5633" y="3812647"/>
              <a:ext cx="414864" cy="414864"/>
            </a:xfrm>
            <a:prstGeom prst="rect">
              <a:avLst/>
            </a:prstGeom>
          </p:spPr>
        </p:pic>
        <p:pic>
          <p:nvPicPr>
            <p:cNvPr id="29" name="그림 28" descr="오렌지이(가) 표시된 사진&#10;&#10;자동 생성된 설명">
              <a:extLst>
                <a:ext uri="{FF2B5EF4-FFF2-40B4-BE49-F238E27FC236}">
                  <a16:creationId xmlns:a16="http://schemas.microsoft.com/office/drawing/2014/main" id="{2DBCAEF0-0CE6-6260-5C32-31C405769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497" y="4106640"/>
              <a:ext cx="414864" cy="414864"/>
            </a:xfrm>
            <a:prstGeom prst="rect">
              <a:avLst/>
            </a:prstGeom>
          </p:spPr>
        </p:pic>
        <p:pic>
          <p:nvPicPr>
            <p:cNvPr id="30" name="그림 29" descr="오렌지이(가) 표시된 사진&#10;&#10;자동 생성된 설명">
              <a:extLst>
                <a:ext uri="{FF2B5EF4-FFF2-40B4-BE49-F238E27FC236}">
                  <a16:creationId xmlns:a16="http://schemas.microsoft.com/office/drawing/2014/main" id="{C35481E4-241A-4D89-2FA1-7C4326993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1074" y="5214674"/>
              <a:ext cx="414864" cy="414864"/>
            </a:xfrm>
            <a:prstGeom prst="rect">
              <a:avLst/>
            </a:prstGeom>
          </p:spPr>
        </p:pic>
      </p:grp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EBCF7163-A86D-0295-0590-5964D6D3D1D4}"/>
              </a:ext>
            </a:extLst>
          </p:cNvPr>
          <p:cNvSpPr/>
          <p:nvPr/>
        </p:nvSpPr>
        <p:spPr>
          <a:xfrm>
            <a:off x="8090857" y="3747173"/>
            <a:ext cx="320312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ko-KR" altLang="en-US" b="0" cap="none" spc="0" dirty="0">
                <a:ln w="0"/>
                <a:solidFill>
                  <a:schemeClr val="accent2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★ 작업구간 통제 및 신호수 배치</a:t>
            </a:r>
            <a:endParaRPr lang="en-US" altLang="ko-KR" b="0" cap="none" spc="0" dirty="0">
              <a:ln w="0"/>
              <a:solidFill>
                <a:schemeClr val="accent2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5883659F-311A-7A9F-1FE5-54B43B1ABA9C}"/>
              </a:ext>
            </a:extLst>
          </p:cNvPr>
          <p:cNvSpPr/>
          <p:nvPr/>
        </p:nvSpPr>
        <p:spPr>
          <a:xfrm>
            <a:off x="8412756" y="4091745"/>
            <a:ext cx="3188693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ko-KR" altLang="en-US" sz="14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좁은 구간에 </a:t>
            </a:r>
            <a:r>
              <a:rPr lang="ko-KR" altLang="en-US" sz="1400" dirty="0" err="1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렌탈</a:t>
            </a:r>
            <a:r>
              <a:rPr lang="ko-KR" altLang="en-US" sz="14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여러 대가 작업하거나 </a:t>
            </a:r>
            <a:endParaRPr lang="en-US" altLang="ko-KR" sz="1400" dirty="0">
              <a:ln w="0"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14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근로자의 통행을 제한하기 어려운 경우엔 </a:t>
            </a:r>
            <a:endParaRPr lang="en-US" altLang="ko-KR" sz="1400" dirty="0">
              <a:ln w="0"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14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반드시 </a:t>
            </a:r>
            <a:r>
              <a:rPr lang="ko-KR" altLang="en-US" sz="1400" dirty="0">
                <a:ln w="0"/>
                <a:solidFill>
                  <a:schemeClr val="accent2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신호수를 배치해야 </a:t>
            </a:r>
            <a:r>
              <a:rPr lang="ko-KR" altLang="en-US" sz="14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해요</a:t>
            </a:r>
            <a:endParaRPr lang="en-US" altLang="ko-KR" sz="1400" dirty="0">
              <a:ln w="0"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en-US" altLang="ko-KR" sz="14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        </a:t>
            </a:r>
            <a:r>
              <a:rPr lang="ko-KR" altLang="en-US" sz="14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반드시 안전거리를 확보하세요 </a:t>
            </a:r>
            <a:r>
              <a:rPr lang="en-US" altLang="ko-KR" sz="14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!</a:t>
            </a: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524A4512-D45E-D9F3-1436-268676FD865B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2319E6C5-BE98-F59A-072A-3ECC8AA0318F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12744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2F28F55C-7C9E-ACF9-AC76-D71EBBAE498A}"/>
              </a:ext>
            </a:extLst>
          </p:cNvPr>
          <p:cNvGrpSpPr/>
          <p:nvPr/>
        </p:nvGrpSpPr>
        <p:grpSpPr>
          <a:xfrm>
            <a:off x="4350450" y="876693"/>
            <a:ext cx="3505009" cy="4354218"/>
            <a:chOff x="4875849" y="2227350"/>
            <a:chExt cx="2309186" cy="2784407"/>
          </a:xfrm>
        </p:grpSpPr>
        <p:sp>
          <p:nvSpPr>
            <p:cNvPr id="50" name="타원 49">
              <a:extLst>
                <a:ext uri="{FF2B5EF4-FFF2-40B4-BE49-F238E27FC236}">
                  <a16:creationId xmlns:a16="http://schemas.microsoft.com/office/drawing/2014/main" id="{8D5E0A1B-1BB1-861F-3F0C-9DC1E3C0ED3B}"/>
                </a:ext>
              </a:extLst>
            </p:cNvPr>
            <p:cNvSpPr/>
            <p:nvPr/>
          </p:nvSpPr>
          <p:spPr>
            <a:xfrm>
              <a:off x="4875849" y="2227350"/>
              <a:ext cx="2309186" cy="2253006"/>
            </a:xfrm>
            <a:prstGeom prst="ellipse">
              <a:avLst/>
            </a:prstGeom>
            <a:solidFill>
              <a:srgbClr val="FEA614"/>
            </a:solidFill>
            <a:ln>
              <a:noFill/>
            </a:ln>
            <a:effectLst>
              <a:softEdge rad="622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BAFA1141-8EBB-F83E-3C75-36759F2DD330}"/>
                </a:ext>
              </a:extLst>
            </p:cNvPr>
            <p:cNvSpPr/>
            <p:nvPr/>
          </p:nvSpPr>
          <p:spPr>
            <a:xfrm>
              <a:off x="5157202" y="2520982"/>
              <a:ext cx="1724025" cy="16335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F47A06E8-5DEA-78E4-0045-808AD19D0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5528" y="2723543"/>
              <a:ext cx="1137114" cy="1137114"/>
            </a:xfrm>
            <a:prstGeom prst="rect">
              <a:avLst/>
            </a:prstGeom>
          </p:spPr>
        </p:pic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B24239A1-AB09-EBEE-C37F-FBABE737058C}"/>
                </a:ext>
              </a:extLst>
            </p:cNvPr>
            <p:cNvSpPr/>
            <p:nvPr/>
          </p:nvSpPr>
          <p:spPr>
            <a:xfrm>
              <a:off x="5069148" y="4480356"/>
              <a:ext cx="1900131" cy="53140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4800" b="0" cap="none" spc="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현 장 소 개</a:t>
              </a:r>
              <a:endParaRPr lang="en-US" altLang="ko-KR" sz="4800" b="0" cap="none" spc="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2B5D14A3-DFC2-2E50-710F-23BA733C5528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2CCFB05E-113A-139B-9527-5CDFA5D1C083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11591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2294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근로자의 </a:t>
            </a:r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의무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B78E1B2-9FF4-FF85-384A-0C39AA93FA5B}"/>
              </a:ext>
            </a:extLst>
          </p:cNvPr>
          <p:cNvSpPr/>
          <p:nvPr/>
        </p:nvSpPr>
        <p:spPr>
          <a:xfrm>
            <a:off x="9385475" y="290122"/>
            <a:ext cx="237917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⑤ 지게차 운행 시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aphicFrame>
        <p:nvGraphicFramePr>
          <p:cNvPr id="2" name="표 7">
            <a:extLst>
              <a:ext uri="{FF2B5EF4-FFF2-40B4-BE49-F238E27FC236}">
                <a16:creationId xmlns:a16="http://schemas.microsoft.com/office/drawing/2014/main" id="{C60959A8-A5BF-22E7-ACFC-61E0846994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485821"/>
              </p:ext>
            </p:extLst>
          </p:nvPr>
        </p:nvGraphicFramePr>
        <p:xfrm>
          <a:off x="372832" y="866462"/>
          <a:ext cx="11391820" cy="57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1820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자재 낙하 방지와 주변 근로자 협착 방지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5339032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</a:tbl>
          </a:graphicData>
        </a:graphic>
      </p:graphicFrame>
      <p:sp>
        <p:nvSpPr>
          <p:cNvPr id="8" name="직사각형 7">
            <a:extLst>
              <a:ext uri="{FF2B5EF4-FFF2-40B4-BE49-F238E27FC236}">
                <a16:creationId xmlns:a16="http://schemas.microsoft.com/office/drawing/2014/main" id="{00FF22A7-5F49-2649-27E7-91C183265FFB}"/>
              </a:ext>
            </a:extLst>
          </p:cNvPr>
          <p:cNvSpPr/>
          <p:nvPr/>
        </p:nvSpPr>
        <p:spPr>
          <a:xfrm>
            <a:off x="2045747" y="3832954"/>
            <a:ext cx="116570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난 </a:t>
            </a:r>
            <a:r>
              <a:rPr lang="ko-KR" altLang="en-US" sz="160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신호수</a:t>
            </a:r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야</a:t>
            </a:r>
            <a:endParaRPr lang="en-US" altLang="ko-KR" sz="1600" b="0" cap="none" spc="0" dirty="0">
              <a:ln w="0"/>
              <a:solidFill>
                <a:schemeClr val="tx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E0CB822C-D7BC-E164-C081-09B97D2A6E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4" b="7459"/>
          <a:stretch/>
        </p:blipFill>
        <p:spPr>
          <a:xfrm>
            <a:off x="7698081" y="3680215"/>
            <a:ext cx="4368464" cy="3068711"/>
          </a:xfrm>
          <a:prstGeom prst="rect">
            <a:avLst/>
          </a:prstGeom>
        </p:spPr>
      </p:pic>
      <p:pic>
        <p:nvPicPr>
          <p:cNvPr id="18" name="그림 17" descr="텍스트, 도로, 실외이(가) 표시된 사진&#10;&#10;자동 생성된 설명">
            <a:extLst>
              <a:ext uri="{FF2B5EF4-FFF2-40B4-BE49-F238E27FC236}">
                <a16:creationId xmlns:a16="http://schemas.microsoft.com/office/drawing/2014/main" id="{2D71F8C8-2E7A-E110-056B-FDFEDB777B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" r="24881" b="34927"/>
          <a:stretch/>
        </p:blipFill>
        <p:spPr>
          <a:xfrm>
            <a:off x="668351" y="1347408"/>
            <a:ext cx="10855297" cy="2081592"/>
          </a:xfrm>
          <a:prstGeom prst="rect">
            <a:avLst/>
          </a:prstGeom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B21FB4B1-E547-2D3C-5F72-F499B3E66807}"/>
              </a:ext>
            </a:extLst>
          </p:cNvPr>
          <p:cNvSpPr/>
          <p:nvPr/>
        </p:nvSpPr>
        <p:spPr>
          <a:xfrm>
            <a:off x="2273138" y="4128473"/>
            <a:ext cx="53751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ko-KR" altLang="en-US" sz="1600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자재는 떨어지지 않도록 </a:t>
            </a:r>
            <a:r>
              <a:rPr lang="ko-KR" altLang="en-US" sz="1600" b="0" cap="none" spc="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결속</a:t>
            </a:r>
            <a:r>
              <a:rPr lang="ko-KR" altLang="en-US" sz="160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하였는지 확인</a:t>
            </a:r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하고</a:t>
            </a:r>
            <a:endParaRPr lang="en-US" altLang="ko-KR" sz="1600" b="0" cap="none" spc="0" dirty="0">
              <a:ln w="0"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1600" b="0" cap="none" spc="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운전자의 시야를 확보</a:t>
            </a:r>
            <a:r>
              <a:rPr lang="ko-KR" altLang="en-US" sz="1600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하도록 </a:t>
            </a:r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한 뒤</a:t>
            </a:r>
            <a:r>
              <a:rPr lang="ko-KR" altLang="en-US" sz="1600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endParaRPr lang="en-US" altLang="ko-KR" sz="1600" b="0" cap="none" spc="0" dirty="0">
              <a:ln w="0"/>
              <a:solidFill>
                <a:schemeClr val="tx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운전자가 보지 못한 근로자나 물체가 있는지 확인도 </a:t>
            </a:r>
            <a:r>
              <a:rPr lang="ko-KR" altLang="en-US" sz="1600" dirty="0" err="1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할거에요</a:t>
            </a:r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en-US" altLang="ko-KR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!!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62C6A509-AD0E-E8D3-09F1-3ADB5BC9EE64}"/>
              </a:ext>
            </a:extLst>
          </p:cNvPr>
          <p:cNvSpPr/>
          <p:nvPr/>
        </p:nvSpPr>
        <p:spPr>
          <a:xfrm>
            <a:off x="6908654" y="5628891"/>
            <a:ext cx="116730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난 </a:t>
            </a:r>
            <a:r>
              <a:rPr lang="ko-KR" altLang="en-US" sz="1600" dirty="0">
                <a:ln w="0"/>
                <a:solidFill>
                  <a:srgbClr val="0070C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지게차</a:t>
            </a:r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야</a:t>
            </a:r>
            <a:endParaRPr lang="en-US" altLang="ko-KR" sz="1600" b="0" cap="none" spc="0" dirty="0">
              <a:ln w="0"/>
              <a:solidFill>
                <a:schemeClr val="tx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0ED7AA44-D401-763C-C22D-016B98F0AC94}"/>
              </a:ext>
            </a:extLst>
          </p:cNvPr>
          <p:cNvSpPr/>
          <p:nvPr/>
        </p:nvSpPr>
        <p:spPr>
          <a:xfrm>
            <a:off x="3681035" y="5945360"/>
            <a:ext cx="51347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난 조금만 </a:t>
            </a:r>
            <a:r>
              <a:rPr lang="ko-KR" altLang="en-US" sz="1600" dirty="0">
                <a:ln w="0"/>
                <a:solidFill>
                  <a:srgbClr val="0070C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빨리 달리거나 급하게 회전하면 넘어져</a:t>
            </a:r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en-US" altLang="ko-KR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!! </a:t>
            </a:r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조심해</a:t>
            </a:r>
            <a:r>
              <a:rPr lang="en-US" altLang="ko-KR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!!</a:t>
            </a:r>
          </a:p>
          <a:p>
            <a:pPr algn="r"/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그리고 난 한번에 </a:t>
            </a:r>
            <a:r>
              <a:rPr lang="ko-KR" altLang="en-US" sz="1600" dirty="0">
                <a:ln w="0"/>
                <a:solidFill>
                  <a:srgbClr val="0070C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운반할 수 있는 한계</a:t>
            </a:r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가 </a:t>
            </a:r>
            <a:r>
              <a:rPr lang="ko-KR" altLang="en-US" sz="1600" dirty="0" err="1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있어요ㅠㅠ</a:t>
            </a:r>
            <a:endParaRPr lang="en-US" altLang="ko-KR" sz="1600" dirty="0">
              <a:ln w="0"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cxnSp>
        <p:nvCxnSpPr>
          <p:cNvPr id="34" name="연결선: 구부러짐 33">
            <a:extLst>
              <a:ext uri="{FF2B5EF4-FFF2-40B4-BE49-F238E27FC236}">
                <a16:creationId xmlns:a16="http://schemas.microsoft.com/office/drawing/2014/main" id="{C1BAAFEF-FE38-4ACA-299B-A311068F89C8}"/>
              </a:ext>
            </a:extLst>
          </p:cNvPr>
          <p:cNvCxnSpPr/>
          <p:nvPr/>
        </p:nvCxnSpPr>
        <p:spPr>
          <a:xfrm flipV="1">
            <a:off x="2628598" y="4959470"/>
            <a:ext cx="6298586" cy="669421"/>
          </a:xfrm>
          <a:prstGeom prst="curvedConnector3">
            <a:avLst>
              <a:gd name="adj1" fmla="val 51497"/>
            </a:avLst>
          </a:prstGeom>
          <a:ln w="285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순서도: 수행의 시작/종료 35">
            <a:extLst>
              <a:ext uri="{FF2B5EF4-FFF2-40B4-BE49-F238E27FC236}">
                <a16:creationId xmlns:a16="http://schemas.microsoft.com/office/drawing/2014/main" id="{915B29FC-2F0E-AD13-1428-9E4ECEB5EEBD}"/>
              </a:ext>
            </a:extLst>
          </p:cNvPr>
          <p:cNvSpPr/>
          <p:nvPr/>
        </p:nvSpPr>
        <p:spPr>
          <a:xfrm>
            <a:off x="4990840" y="5074144"/>
            <a:ext cx="1602557" cy="448258"/>
          </a:xfrm>
          <a:prstGeom prst="flowChartTermina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2D6BAC06-819D-B12B-A8B8-49FC88E9C565}"/>
              </a:ext>
            </a:extLst>
          </p:cNvPr>
          <p:cNvSpPr/>
          <p:nvPr/>
        </p:nvSpPr>
        <p:spPr>
          <a:xfrm>
            <a:off x="5123471" y="5124903"/>
            <a:ext cx="135165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160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안전거리 확보</a:t>
            </a:r>
            <a:endParaRPr lang="en-US" altLang="ko-KR" sz="1600" b="0" cap="none" spc="0" dirty="0">
              <a:ln w="0"/>
              <a:solidFill>
                <a:schemeClr val="bg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24F2BB20-F129-3803-71DA-EA70AE46E862}"/>
              </a:ext>
            </a:extLst>
          </p:cNvPr>
          <p:cNvSpPr/>
          <p:nvPr/>
        </p:nvSpPr>
        <p:spPr>
          <a:xfrm>
            <a:off x="706059" y="1347408"/>
            <a:ext cx="10728655" cy="2081592"/>
          </a:xfrm>
          <a:prstGeom prst="rect">
            <a:avLst/>
          </a:prstGeom>
          <a:noFill/>
          <a:ln w="19050"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800DDE6-BFA6-C087-2AA7-B3322A926D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5" b="3290"/>
          <a:stretch/>
        </p:blipFill>
        <p:spPr>
          <a:xfrm>
            <a:off x="330442" y="2705496"/>
            <a:ext cx="3349940" cy="4161744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D47EA5DD-7668-5D63-A5F1-8A3D3C6DB179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C7609BF1-3098-6AF7-554D-5C06681DBEFF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00149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7">
            <a:extLst>
              <a:ext uri="{FF2B5EF4-FFF2-40B4-BE49-F238E27FC236}">
                <a16:creationId xmlns:a16="http://schemas.microsoft.com/office/drawing/2014/main" id="{595F0B34-7349-1616-9568-36F3A7376C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628465"/>
              </p:ext>
            </p:extLst>
          </p:nvPr>
        </p:nvGraphicFramePr>
        <p:xfrm>
          <a:off x="372832" y="866462"/>
          <a:ext cx="11391820" cy="57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1820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내게 가까이 </a:t>
                      </a:r>
                      <a:r>
                        <a:rPr lang="ko-KR" altLang="en-US" sz="2000" dirty="0" err="1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오지마</a:t>
                      </a:r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....</a:t>
                      </a:r>
                      <a:r>
                        <a:rPr lang="ko-KR" altLang="en-US" sz="2000" dirty="0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굴착기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5339032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</a:tbl>
          </a:graphicData>
        </a:graphic>
      </p:graphicFrame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2294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근로자의 </a:t>
            </a:r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의무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B78E1B2-9FF4-FF85-384A-0C39AA93FA5B}"/>
              </a:ext>
            </a:extLst>
          </p:cNvPr>
          <p:cNvSpPr/>
          <p:nvPr/>
        </p:nvSpPr>
        <p:spPr>
          <a:xfrm>
            <a:off x="9104949" y="290122"/>
            <a:ext cx="265970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⑥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건설기계 작업 시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E852C478-16FB-90A7-E09D-778DEE6B0543}"/>
              </a:ext>
            </a:extLst>
          </p:cNvPr>
          <p:cNvSpPr/>
          <p:nvPr/>
        </p:nvSpPr>
        <p:spPr>
          <a:xfrm rot="16200000">
            <a:off x="8381642" y="1976762"/>
            <a:ext cx="2950974" cy="3690951"/>
          </a:xfrm>
          <a:prstGeom prst="ellipse">
            <a:avLst/>
          </a:prstGeom>
          <a:solidFill>
            <a:srgbClr val="FF0000">
              <a:alpha val="6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E582C8E5-F4A7-A3D1-5E8A-4DCDEDFF6075}"/>
              </a:ext>
            </a:extLst>
          </p:cNvPr>
          <p:cNvSpPr/>
          <p:nvPr/>
        </p:nvSpPr>
        <p:spPr>
          <a:xfrm>
            <a:off x="1567321" y="4568279"/>
            <a:ext cx="5003765" cy="1868755"/>
          </a:xfrm>
          <a:prstGeom prst="ellipse">
            <a:avLst/>
          </a:prstGeom>
          <a:solidFill>
            <a:schemeClr val="accent4">
              <a:alpha val="3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6" name="그림 5" descr="운송, 동력삽이(가) 표시된 사진&#10;&#10;자동 생성된 설명">
            <a:extLst>
              <a:ext uri="{FF2B5EF4-FFF2-40B4-BE49-F238E27FC236}">
                <a16:creationId xmlns:a16="http://schemas.microsoft.com/office/drawing/2014/main" id="{CBEA6F37-589E-6263-FA9B-F65A25EF5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60" y="1399302"/>
            <a:ext cx="4172744" cy="4351550"/>
          </a:xfrm>
          <a:prstGeom prst="rect">
            <a:avLst/>
          </a:prstGeom>
        </p:spPr>
      </p:pic>
      <p:sp>
        <p:nvSpPr>
          <p:cNvPr id="22" name="직사각형 21">
            <a:extLst>
              <a:ext uri="{FF2B5EF4-FFF2-40B4-BE49-F238E27FC236}">
                <a16:creationId xmlns:a16="http://schemas.microsoft.com/office/drawing/2014/main" id="{83D0C4D2-999E-1138-1EB9-30CEACADCE59}"/>
              </a:ext>
            </a:extLst>
          </p:cNvPr>
          <p:cNvSpPr/>
          <p:nvPr/>
        </p:nvSpPr>
        <p:spPr>
          <a:xfrm>
            <a:off x="8767023" y="3491061"/>
            <a:ext cx="267894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난 후방을 감지하는데 약해요</a:t>
            </a:r>
            <a:r>
              <a:rPr lang="en-US" altLang="ko-KR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..</a:t>
            </a:r>
          </a:p>
          <a:p>
            <a:pPr algn="ctr"/>
            <a:r>
              <a:rPr lang="ko-KR" altLang="en-US" sz="1600" b="0" cap="none" spc="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내 주변을 지나가기 전엔 </a:t>
            </a:r>
            <a:endParaRPr lang="en-US" altLang="ko-KR" sz="1600" b="0" cap="none" spc="0" dirty="0">
              <a:ln w="0"/>
              <a:solidFill>
                <a:srgbClr val="FF000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ko-KR" altLang="en-US" sz="160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운전기사나 신호수에게 </a:t>
            </a:r>
            <a:endParaRPr lang="en-US" altLang="ko-KR" sz="1600" dirty="0">
              <a:ln w="0"/>
              <a:solidFill>
                <a:srgbClr val="FF000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ko-KR" altLang="en-US" sz="1600" dirty="0" err="1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싸인</a:t>
            </a:r>
            <a:r>
              <a:rPr lang="ko-KR" altLang="en-US" sz="1600" dirty="0" err="1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</a:t>
            </a:r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보내주세요</a:t>
            </a:r>
            <a:endParaRPr lang="en-US" altLang="ko-KR" sz="1600" b="0" cap="none" spc="0" dirty="0">
              <a:ln w="0"/>
              <a:solidFill>
                <a:schemeClr val="tx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441FEAF5-0E1C-CDB6-6923-F9A56AA1D923}"/>
              </a:ext>
            </a:extLst>
          </p:cNvPr>
          <p:cNvSpPr/>
          <p:nvPr/>
        </p:nvSpPr>
        <p:spPr>
          <a:xfrm>
            <a:off x="9080675" y="3033614"/>
            <a:ext cx="171713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2000" b="0" cap="none" spc="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후방 충돌 주의</a:t>
            </a:r>
            <a:endParaRPr lang="en-US" altLang="ko-KR" sz="2000" b="0" cap="none" spc="0" dirty="0">
              <a:ln w="0"/>
              <a:solidFill>
                <a:srgbClr val="FF000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2F2B3DDA-4B58-3880-5C5D-E6B8A49324E3}"/>
              </a:ext>
            </a:extLst>
          </p:cNvPr>
          <p:cNvSpPr/>
          <p:nvPr/>
        </p:nvSpPr>
        <p:spPr>
          <a:xfrm>
            <a:off x="1856013" y="5377189"/>
            <a:ext cx="33634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1600" dirty="0" err="1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버켓이</a:t>
            </a:r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설마 떨어지겠나</a:t>
            </a:r>
            <a:r>
              <a:rPr lang="en-US" altLang="ko-KR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 </a:t>
            </a:r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하겠지만</a:t>
            </a:r>
            <a:endParaRPr lang="en-US" altLang="ko-KR" sz="1600" dirty="0">
              <a:ln w="0"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r"/>
            <a:r>
              <a:rPr lang="en-US" altLang="ko-KR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</a:t>
            </a:r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년에 </a:t>
            </a:r>
            <a:r>
              <a:rPr lang="en-US" altLang="ko-KR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</a:t>
            </a:r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명은 꼭 사망사고가 발생해요 </a:t>
            </a:r>
            <a:r>
              <a:rPr lang="en-US" altLang="ko-KR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!</a:t>
            </a:r>
          </a:p>
          <a:p>
            <a:pPr algn="r"/>
            <a:r>
              <a:rPr lang="ko-KR" altLang="en-US" sz="1600" dirty="0" err="1">
                <a:ln w="0"/>
                <a:solidFill>
                  <a:srgbClr val="0070C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버켓</a:t>
            </a:r>
            <a:r>
              <a:rPr lang="ko-KR" altLang="en-US" sz="1600" dirty="0">
                <a:ln w="0"/>
                <a:solidFill>
                  <a:srgbClr val="0070C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안전핀 확인</a:t>
            </a:r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은 필수</a:t>
            </a:r>
            <a:endParaRPr lang="en-US" altLang="ko-KR" sz="1600" dirty="0">
              <a:ln w="0"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CB5A6C0B-6351-4B48-BF64-C962D98EE421}"/>
              </a:ext>
            </a:extLst>
          </p:cNvPr>
          <p:cNvSpPr/>
          <p:nvPr/>
        </p:nvSpPr>
        <p:spPr>
          <a:xfrm>
            <a:off x="3049431" y="4919742"/>
            <a:ext cx="171713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2000" b="1" cap="none" spc="0" dirty="0" err="1">
                <a:ln w="0"/>
                <a:solidFill>
                  <a:srgbClr val="0070C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버켓</a:t>
            </a:r>
            <a:r>
              <a:rPr lang="ko-KR" altLang="en-US" sz="2000" b="1" cap="none" spc="0" dirty="0">
                <a:ln w="0"/>
                <a:solidFill>
                  <a:srgbClr val="0070C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낙하 주의</a:t>
            </a:r>
            <a:endParaRPr lang="en-US" altLang="ko-KR" sz="2000" b="1" cap="none" spc="0" dirty="0">
              <a:ln w="0"/>
              <a:solidFill>
                <a:srgbClr val="0070C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pSp>
        <p:nvGrpSpPr>
          <p:cNvPr id="73" name="그룹 72">
            <a:extLst>
              <a:ext uri="{FF2B5EF4-FFF2-40B4-BE49-F238E27FC236}">
                <a16:creationId xmlns:a16="http://schemas.microsoft.com/office/drawing/2014/main" id="{2140DBD8-93CF-7D07-D34D-4846C6530DC6}"/>
              </a:ext>
            </a:extLst>
          </p:cNvPr>
          <p:cNvGrpSpPr/>
          <p:nvPr/>
        </p:nvGrpSpPr>
        <p:grpSpPr>
          <a:xfrm>
            <a:off x="457429" y="1779235"/>
            <a:ext cx="4384363" cy="2736052"/>
            <a:chOff x="95826" y="1743208"/>
            <a:chExt cx="4384363" cy="2736052"/>
          </a:xfrm>
        </p:grpSpPr>
        <p:pic>
          <p:nvPicPr>
            <p:cNvPr id="66" name="그림 65" descr="오렌지이(가) 표시된 사진&#10;&#10;자동 생성된 설명">
              <a:extLst>
                <a:ext uri="{FF2B5EF4-FFF2-40B4-BE49-F238E27FC236}">
                  <a16:creationId xmlns:a16="http://schemas.microsoft.com/office/drawing/2014/main" id="{99106599-8413-1E51-F554-ADAFCBAB2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4376" y="3874103"/>
              <a:ext cx="414864" cy="414864"/>
            </a:xfrm>
            <a:prstGeom prst="rect">
              <a:avLst/>
            </a:prstGeom>
          </p:spPr>
        </p:pic>
        <p:pic>
          <p:nvPicPr>
            <p:cNvPr id="67" name="그림 66" descr="오렌지이(가) 표시된 사진&#10;&#10;자동 생성된 설명">
              <a:extLst>
                <a:ext uri="{FF2B5EF4-FFF2-40B4-BE49-F238E27FC236}">
                  <a16:creationId xmlns:a16="http://schemas.microsoft.com/office/drawing/2014/main" id="{B3A0B56C-487C-ED91-7E9F-B9CD7891E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6501" y="3874103"/>
              <a:ext cx="414864" cy="414864"/>
            </a:xfrm>
            <a:prstGeom prst="rect">
              <a:avLst/>
            </a:prstGeom>
          </p:spPr>
        </p:pic>
        <p:pic>
          <p:nvPicPr>
            <p:cNvPr id="68" name="그림 67" descr="오렌지이(가) 표시된 사진&#10;&#10;자동 생성된 설명">
              <a:extLst>
                <a:ext uri="{FF2B5EF4-FFF2-40B4-BE49-F238E27FC236}">
                  <a16:creationId xmlns:a16="http://schemas.microsoft.com/office/drawing/2014/main" id="{229B3EB5-BE17-FE0A-EE2C-5F0A9C7E1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0774" y="3874103"/>
              <a:ext cx="414864" cy="414864"/>
            </a:xfrm>
            <a:prstGeom prst="rect">
              <a:avLst/>
            </a:prstGeom>
          </p:spPr>
        </p:pic>
        <p:pic>
          <p:nvPicPr>
            <p:cNvPr id="69" name="그림 68" descr="오렌지이(가) 표시된 사진&#10;&#10;자동 생성된 설명">
              <a:extLst>
                <a:ext uri="{FF2B5EF4-FFF2-40B4-BE49-F238E27FC236}">
                  <a16:creationId xmlns:a16="http://schemas.microsoft.com/office/drawing/2014/main" id="{FB7915DA-BEE6-BBC5-C904-9A25D3F0F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7575" y="3874103"/>
              <a:ext cx="414864" cy="414864"/>
            </a:xfrm>
            <a:prstGeom prst="rect">
              <a:avLst/>
            </a:prstGeom>
          </p:spPr>
        </p:pic>
        <p:sp>
          <p:nvSpPr>
            <p:cNvPr id="72" name="타원 71">
              <a:extLst>
                <a:ext uri="{FF2B5EF4-FFF2-40B4-BE49-F238E27FC236}">
                  <a16:creationId xmlns:a16="http://schemas.microsoft.com/office/drawing/2014/main" id="{D8A36D7A-0056-9844-23E5-1C99262F0C23}"/>
                </a:ext>
              </a:extLst>
            </p:cNvPr>
            <p:cNvSpPr/>
            <p:nvPr/>
          </p:nvSpPr>
          <p:spPr>
            <a:xfrm>
              <a:off x="178877" y="1743208"/>
              <a:ext cx="4301312" cy="207355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3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70" name="직사각형 69">
              <a:extLst>
                <a:ext uri="{FF2B5EF4-FFF2-40B4-BE49-F238E27FC236}">
                  <a16:creationId xmlns:a16="http://schemas.microsoft.com/office/drawing/2014/main" id="{A8B30852-05B4-7B8C-F789-713146445A6B}"/>
                </a:ext>
              </a:extLst>
            </p:cNvPr>
            <p:cNvSpPr/>
            <p:nvPr/>
          </p:nvSpPr>
          <p:spPr>
            <a:xfrm>
              <a:off x="1226995" y="2106482"/>
              <a:ext cx="1483099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2000" b="1" cap="none" spc="0" dirty="0">
                  <a:ln w="0"/>
                  <a:solidFill>
                    <a:srgbClr val="7030A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신호수 배치 </a:t>
              </a:r>
              <a:endParaRPr lang="en-US" altLang="ko-KR" sz="2000" b="1" cap="none" spc="0" dirty="0">
                <a:ln w="0"/>
                <a:solidFill>
                  <a:srgbClr val="7030A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71" name="직사각형 70">
              <a:extLst>
                <a:ext uri="{FF2B5EF4-FFF2-40B4-BE49-F238E27FC236}">
                  <a16:creationId xmlns:a16="http://schemas.microsoft.com/office/drawing/2014/main" id="{CA16FECF-364C-9D3B-688A-ECFEB472100A}"/>
                </a:ext>
              </a:extLst>
            </p:cNvPr>
            <p:cNvSpPr/>
            <p:nvPr/>
          </p:nvSpPr>
          <p:spPr>
            <a:xfrm>
              <a:off x="1219057" y="2538659"/>
              <a:ext cx="291297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ko-KR" altLang="en-US" sz="160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난 장비간</a:t>
              </a:r>
              <a:r>
                <a:rPr lang="en-US" altLang="ko-KR" sz="160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, </a:t>
              </a:r>
              <a:r>
                <a:rPr lang="ko-KR" altLang="en-US" sz="160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장비와 주변 근로자간 </a:t>
              </a:r>
              <a:endParaRPr lang="en-US" altLang="ko-KR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r>
                <a:rPr lang="ko-KR" altLang="en-US" sz="160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협착 방지를 위해 존재하지만</a:t>
              </a:r>
              <a:endParaRPr lang="en-US" altLang="ko-KR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r>
                <a:rPr lang="ko-KR" altLang="en-US" sz="1600" dirty="0">
                  <a:ln w="0"/>
                  <a:solidFill>
                    <a:srgbClr val="7030A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건설장비와 안전거리</a:t>
              </a:r>
              <a:r>
                <a:rPr lang="ko-KR" altLang="en-US" sz="160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가</a:t>
              </a:r>
              <a:r>
                <a:rPr lang="ko-KR" altLang="en-US" sz="1600" dirty="0">
                  <a:ln w="0"/>
                  <a:solidFill>
                    <a:srgbClr val="7030A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 </a:t>
              </a:r>
              <a:r>
                <a:rPr lang="ko-KR" altLang="en-US" sz="160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필요해요</a:t>
              </a:r>
              <a:endParaRPr lang="en-US" altLang="ko-KR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pic>
          <p:nvPicPr>
            <p:cNvPr id="61" name="그림 60">
              <a:extLst>
                <a:ext uri="{FF2B5EF4-FFF2-40B4-BE49-F238E27FC236}">
                  <a16:creationId xmlns:a16="http://schemas.microsoft.com/office/drawing/2014/main" id="{9FBFFA81-5E3A-E0B2-6F2D-8F239474B5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33" r="19945"/>
            <a:stretch/>
          </p:blipFill>
          <p:spPr>
            <a:xfrm>
              <a:off x="95826" y="2498060"/>
              <a:ext cx="1240671" cy="1981200"/>
            </a:xfrm>
            <a:prstGeom prst="rect">
              <a:avLst/>
            </a:prstGeom>
          </p:spPr>
        </p:pic>
      </p:grpSp>
      <p:grpSp>
        <p:nvGrpSpPr>
          <p:cNvPr id="77" name="그룹 76">
            <a:extLst>
              <a:ext uri="{FF2B5EF4-FFF2-40B4-BE49-F238E27FC236}">
                <a16:creationId xmlns:a16="http://schemas.microsoft.com/office/drawing/2014/main" id="{944217AD-4298-1E78-9189-1C67481E3F02}"/>
              </a:ext>
            </a:extLst>
          </p:cNvPr>
          <p:cNvGrpSpPr/>
          <p:nvPr/>
        </p:nvGrpSpPr>
        <p:grpSpPr>
          <a:xfrm>
            <a:off x="7385090" y="5740383"/>
            <a:ext cx="4332052" cy="418693"/>
            <a:chOff x="7001843" y="5411386"/>
            <a:chExt cx="4332052" cy="418693"/>
          </a:xfrm>
        </p:grpSpPr>
        <p:pic>
          <p:nvPicPr>
            <p:cNvPr id="53" name="그림 52" descr="오렌지이(가) 표시된 사진&#10;&#10;자동 생성된 설명">
              <a:extLst>
                <a:ext uri="{FF2B5EF4-FFF2-40B4-BE49-F238E27FC236}">
                  <a16:creationId xmlns:a16="http://schemas.microsoft.com/office/drawing/2014/main" id="{DC8828EC-FC9D-C077-88E4-DA09C7D3C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6237" y="5415215"/>
              <a:ext cx="414864" cy="414864"/>
            </a:xfrm>
            <a:prstGeom prst="rect">
              <a:avLst/>
            </a:prstGeom>
          </p:spPr>
        </p:pic>
        <p:pic>
          <p:nvPicPr>
            <p:cNvPr id="54" name="그림 53" descr="오렌지이(가) 표시된 사진&#10;&#10;자동 생성된 설명">
              <a:extLst>
                <a:ext uri="{FF2B5EF4-FFF2-40B4-BE49-F238E27FC236}">
                  <a16:creationId xmlns:a16="http://schemas.microsoft.com/office/drawing/2014/main" id="{76AC41AF-EC18-A0DB-5220-C7A104717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3038" y="5415215"/>
              <a:ext cx="414864" cy="414864"/>
            </a:xfrm>
            <a:prstGeom prst="rect">
              <a:avLst/>
            </a:prstGeom>
          </p:spPr>
        </p:pic>
        <p:pic>
          <p:nvPicPr>
            <p:cNvPr id="62" name="그림 61" descr="오렌지이(가) 표시된 사진&#10;&#10;자동 생성된 설명">
              <a:extLst>
                <a:ext uri="{FF2B5EF4-FFF2-40B4-BE49-F238E27FC236}">
                  <a16:creationId xmlns:a16="http://schemas.microsoft.com/office/drawing/2014/main" id="{E75CABEA-F6B5-EE10-DD21-79F983E99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2635" y="5415215"/>
              <a:ext cx="414864" cy="414864"/>
            </a:xfrm>
            <a:prstGeom prst="rect">
              <a:avLst/>
            </a:prstGeom>
          </p:spPr>
        </p:pic>
        <p:pic>
          <p:nvPicPr>
            <p:cNvPr id="63" name="그림 62" descr="오렌지이(가) 표시된 사진&#10;&#10;자동 생성된 설명">
              <a:extLst>
                <a:ext uri="{FF2B5EF4-FFF2-40B4-BE49-F238E27FC236}">
                  <a16:creationId xmlns:a16="http://schemas.microsoft.com/office/drawing/2014/main" id="{EDB9AF36-A805-56ED-70ED-C3BF5CCA5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9436" y="5415215"/>
              <a:ext cx="414864" cy="414864"/>
            </a:xfrm>
            <a:prstGeom prst="rect">
              <a:avLst/>
            </a:prstGeom>
          </p:spPr>
        </p:pic>
        <p:pic>
          <p:nvPicPr>
            <p:cNvPr id="64" name="그림 63" descr="오렌지이(가) 표시된 사진&#10;&#10;자동 생성된 설명">
              <a:extLst>
                <a:ext uri="{FF2B5EF4-FFF2-40B4-BE49-F238E27FC236}">
                  <a16:creationId xmlns:a16="http://schemas.microsoft.com/office/drawing/2014/main" id="{AEEB6FDA-3A7D-CCD3-8785-DE236540D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9031" y="5415215"/>
              <a:ext cx="414864" cy="414864"/>
            </a:xfrm>
            <a:prstGeom prst="rect">
              <a:avLst/>
            </a:prstGeom>
          </p:spPr>
        </p:pic>
        <p:pic>
          <p:nvPicPr>
            <p:cNvPr id="65" name="그림 64" descr="오렌지이(가) 표시된 사진&#10;&#10;자동 생성된 설명">
              <a:extLst>
                <a:ext uri="{FF2B5EF4-FFF2-40B4-BE49-F238E27FC236}">
                  <a16:creationId xmlns:a16="http://schemas.microsoft.com/office/drawing/2014/main" id="{D57538DE-286F-0642-FA6D-248B6E643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5834" y="5415215"/>
              <a:ext cx="414864" cy="414864"/>
            </a:xfrm>
            <a:prstGeom prst="rect">
              <a:avLst/>
            </a:prstGeom>
          </p:spPr>
        </p:pic>
        <p:pic>
          <p:nvPicPr>
            <p:cNvPr id="74" name="그림 73" descr="오렌지이(가) 표시된 사진&#10;&#10;자동 생성된 설명">
              <a:extLst>
                <a:ext uri="{FF2B5EF4-FFF2-40B4-BE49-F238E27FC236}">
                  <a16:creationId xmlns:a16="http://schemas.microsoft.com/office/drawing/2014/main" id="{C58E4DE2-8974-749B-3436-3627F0725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5042" y="5411386"/>
              <a:ext cx="414864" cy="414864"/>
            </a:xfrm>
            <a:prstGeom prst="rect">
              <a:avLst/>
            </a:prstGeom>
          </p:spPr>
        </p:pic>
        <p:pic>
          <p:nvPicPr>
            <p:cNvPr id="75" name="그림 74" descr="오렌지이(가) 표시된 사진&#10;&#10;자동 생성된 설명">
              <a:extLst>
                <a:ext uri="{FF2B5EF4-FFF2-40B4-BE49-F238E27FC236}">
                  <a16:creationId xmlns:a16="http://schemas.microsoft.com/office/drawing/2014/main" id="{CE3E9648-1E8B-4830-FFA3-956118C24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1843" y="5411386"/>
              <a:ext cx="414864" cy="414864"/>
            </a:xfrm>
            <a:prstGeom prst="rect">
              <a:avLst/>
            </a:prstGeom>
          </p:spPr>
        </p:pic>
      </p:grpSp>
      <p:sp>
        <p:nvSpPr>
          <p:cNvPr id="3" name="직사각형 2">
            <a:extLst>
              <a:ext uri="{FF2B5EF4-FFF2-40B4-BE49-F238E27FC236}">
                <a16:creationId xmlns:a16="http://schemas.microsoft.com/office/drawing/2014/main" id="{886ABEEC-8F0F-C760-F46F-293B47E1E8BD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7EA77E0D-12B3-2634-411A-8B7A11A24FDA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456007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7">
            <a:extLst>
              <a:ext uri="{FF2B5EF4-FFF2-40B4-BE49-F238E27FC236}">
                <a16:creationId xmlns:a16="http://schemas.microsoft.com/office/drawing/2014/main" id="{595F0B34-7349-1616-9568-36F3A7376C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345772"/>
              </p:ext>
            </p:extLst>
          </p:nvPr>
        </p:nvGraphicFramePr>
        <p:xfrm>
          <a:off x="372832" y="866462"/>
          <a:ext cx="11391820" cy="57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1820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 err="1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나한테</a:t>
                      </a:r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 꼭 붙어 있어</a:t>
                      </a:r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…</a:t>
                      </a:r>
                      <a:r>
                        <a:rPr lang="ko-KR" altLang="en-US" sz="2000" dirty="0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스카이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5339032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</a:tbl>
          </a:graphicData>
        </a:graphic>
      </p:graphicFrame>
      <p:sp>
        <p:nvSpPr>
          <p:cNvPr id="28" name="타원 27">
            <a:extLst>
              <a:ext uri="{FF2B5EF4-FFF2-40B4-BE49-F238E27FC236}">
                <a16:creationId xmlns:a16="http://schemas.microsoft.com/office/drawing/2014/main" id="{4C0D8AEE-7BC0-13CE-1E09-671C1BE23A3A}"/>
              </a:ext>
            </a:extLst>
          </p:cNvPr>
          <p:cNvSpPr/>
          <p:nvPr/>
        </p:nvSpPr>
        <p:spPr>
          <a:xfrm>
            <a:off x="5834436" y="5675542"/>
            <a:ext cx="710944" cy="671980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9" name="타원 28">
            <a:extLst>
              <a:ext uri="{FF2B5EF4-FFF2-40B4-BE49-F238E27FC236}">
                <a16:creationId xmlns:a16="http://schemas.microsoft.com/office/drawing/2014/main" id="{EBCACADB-B5C5-7CD7-48F7-D1F5B8697F37}"/>
              </a:ext>
            </a:extLst>
          </p:cNvPr>
          <p:cNvSpPr/>
          <p:nvPr/>
        </p:nvSpPr>
        <p:spPr>
          <a:xfrm>
            <a:off x="10408984" y="5180535"/>
            <a:ext cx="710944" cy="671980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05BBADA4-217C-61A7-5143-EC11ACC0F4E0}"/>
              </a:ext>
            </a:extLst>
          </p:cNvPr>
          <p:cNvSpPr/>
          <p:nvPr/>
        </p:nvSpPr>
        <p:spPr>
          <a:xfrm>
            <a:off x="5074538" y="3593404"/>
            <a:ext cx="2183528" cy="1077217"/>
          </a:xfrm>
          <a:prstGeom prst="ellipse">
            <a:avLst/>
          </a:prstGeom>
          <a:solidFill>
            <a:srgbClr val="00B0F0">
              <a:alpha val="5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6A29D30F-38D0-372D-7344-41F719ED5BFA}"/>
              </a:ext>
            </a:extLst>
          </p:cNvPr>
          <p:cNvSpPr/>
          <p:nvPr/>
        </p:nvSpPr>
        <p:spPr>
          <a:xfrm>
            <a:off x="4448747" y="4947739"/>
            <a:ext cx="710944" cy="671980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2294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근로자의 </a:t>
            </a:r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의무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B78E1B2-9FF4-FF85-384A-0C39AA93FA5B}"/>
              </a:ext>
            </a:extLst>
          </p:cNvPr>
          <p:cNvSpPr/>
          <p:nvPr/>
        </p:nvSpPr>
        <p:spPr>
          <a:xfrm>
            <a:off x="9104949" y="290122"/>
            <a:ext cx="265970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⑥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건설기계 작업 시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4" name="그림 3" descr="텍스트, 트럭, 빨간색, 운송이(가) 표시된 사진&#10;&#10;자동 생성된 설명">
            <a:extLst>
              <a:ext uri="{FF2B5EF4-FFF2-40B4-BE49-F238E27FC236}">
                <a16:creationId xmlns:a16="http://schemas.microsoft.com/office/drawing/2014/main" id="{C7CF9FF4-07A0-1FA4-B198-3DE329802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869" y="1615313"/>
            <a:ext cx="6286500" cy="447675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AF2CFDD0-1D00-55A5-EB74-48A767BB5060}"/>
              </a:ext>
            </a:extLst>
          </p:cNvPr>
          <p:cNvSpPr/>
          <p:nvPr/>
        </p:nvSpPr>
        <p:spPr>
          <a:xfrm>
            <a:off x="3381431" y="1615313"/>
            <a:ext cx="165301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2000" b="1" cap="none" spc="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적재하중 준수</a:t>
            </a:r>
            <a:endParaRPr lang="en-US" altLang="ko-KR" sz="2000" b="1" cap="none" spc="0" dirty="0">
              <a:ln w="0"/>
              <a:solidFill>
                <a:srgbClr val="FF000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7C444299-1AC9-1411-B761-A40CC08FA1F8}"/>
              </a:ext>
            </a:extLst>
          </p:cNvPr>
          <p:cNvSpPr/>
          <p:nvPr/>
        </p:nvSpPr>
        <p:spPr>
          <a:xfrm>
            <a:off x="1878226" y="1968677"/>
            <a:ext cx="34163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ko-KR" altLang="en-US" sz="1600" dirty="0" err="1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붐대의</a:t>
            </a:r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방향과 각도별로 감당할 수 있는</a:t>
            </a:r>
            <a:endParaRPr lang="en-US" altLang="ko-KR" sz="1600" dirty="0">
              <a:ln w="0"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무게가 </a:t>
            </a:r>
            <a:r>
              <a:rPr lang="ko-KR" altLang="en-US" sz="1600" dirty="0" err="1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달라요ㅠㅠ</a:t>
            </a:r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en-US" altLang="ko-KR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! </a:t>
            </a:r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반드시 </a:t>
            </a:r>
            <a:r>
              <a:rPr lang="ko-KR" altLang="en-US" sz="160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작업 전 </a:t>
            </a:r>
            <a:endParaRPr lang="en-US" altLang="ko-KR" sz="1600" dirty="0">
              <a:ln w="0"/>
              <a:solidFill>
                <a:srgbClr val="FF000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160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확인</a:t>
            </a:r>
            <a:r>
              <a:rPr lang="en-US" altLang="ko-KR" sz="160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</a:t>
            </a:r>
            <a:r>
              <a:rPr lang="ko-KR" altLang="en-US" sz="1600" dirty="0" err="1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로드쉘</a:t>
            </a:r>
            <a:r>
              <a:rPr lang="ko-KR" altLang="en-US" sz="160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작동 등</a:t>
            </a:r>
            <a:r>
              <a:rPr lang="en-US" altLang="ko-KR" sz="160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)</a:t>
            </a:r>
            <a:r>
              <a:rPr lang="ko-KR" altLang="en-US" sz="1600" dirty="0" err="1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해야해요</a:t>
            </a:r>
            <a:endParaRPr lang="en-US" altLang="ko-KR" sz="1600" dirty="0">
              <a:ln w="0"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91EDBEA9-AFC8-67A0-F30F-87330B92A2B3}"/>
              </a:ext>
            </a:extLst>
          </p:cNvPr>
          <p:cNvSpPr/>
          <p:nvPr/>
        </p:nvSpPr>
        <p:spPr>
          <a:xfrm>
            <a:off x="7528786" y="1615313"/>
            <a:ext cx="165301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2000" b="1" cap="none" spc="0" dirty="0">
                <a:ln w="0"/>
                <a:solidFill>
                  <a:srgbClr val="7030A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안전고리 체결</a:t>
            </a:r>
            <a:endParaRPr lang="en-US" altLang="ko-KR" sz="2000" b="1" cap="none" spc="0" dirty="0">
              <a:ln w="0"/>
              <a:solidFill>
                <a:srgbClr val="7030A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32B09E24-AF0C-A66A-3246-703B660E5D82}"/>
              </a:ext>
            </a:extLst>
          </p:cNvPr>
          <p:cNvSpPr/>
          <p:nvPr/>
        </p:nvSpPr>
        <p:spPr>
          <a:xfrm>
            <a:off x="7645616" y="1981742"/>
            <a:ext cx="40254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작업대가 </a:t>
            </a:r>
            <a:r>
              <a:rPr lang="ko-KR" altLang="en-US" sz="1600" dirty="0" err="1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파단되어도</a:t>
            </a:r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1600" dirty="0" err="1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붐대에</a:t>
            </a:r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매달릴 수 있도록 </a:t>
            </a:r>
            <a:endParaRPr lang="en-US" altLang="ko-KR" sz="1600" dirty="0">
              <a:ln w="0"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1600" dirty="0">
                <a:ln w="0"/>
                <a:solidFill>
                  <a:srgbClr val="7030A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안전고리는 </a:t>
            </a:r>
            <a:r>
              <a:rPr lang="ko-KR" altLang="en-US" sz="1600" dirty="0" err="1">
                <a:ln w="0"/>
                <a:solidFill>
                  <a:srgbClr val="7030A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붐대</a:t>
            </a:r>
            <a:r>
              <a:rPr lang="ko-KR" altLang="en-US" sz="1600" dirty="0">
                <a:ln w="0"/>
                <a:solidFill>
                  <a:srgbClr val="7030A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쪽</a:t>
            </a:r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에 걸어주세요</a:t>
            </a:r>
            <a:r>
              <a:rPr lang="en-US" altLang="ko-KR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</a:t>
            </a:r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전용고리</a:t>
            </a:r>
            <a:r>
              <a:rPr lang="en-US" altLang="ko-KR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)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30CDCD29-932C-56AC-C949-DCEC9C04C170}"/>
              </a:ext>
            </a:extLst>
          </p:cNvPr>
          <p:cNvSpPr/>
          <p:nvPr/>
        </p:nvSpPr>
        <p:spPr>
          <a:xfrm>
            <a:off x="2648898" y="5262448"/>
            <a:ext cx="195117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2000" b="1" cap="none" spc="0" dirty="0" err="1">
                <a:ln w="0"/>
                <a:solidFill>
                  <a:srgbClr val="00B05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아웃트리거</a:t>
            </a:r>
            <a:r>
              <a:rPr lang="ko-KR" altLang="en-US" sz="2000" b="1" cap="none" spc="0" dirty="0">
                <a:ln w="0"/>
                <a:solidFill>
                  <a:srgbClr val="00B05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설치 </a:t>
            </a:r>
            <a:endParaRPr lang="en-US" altLang="ko-KR" sz="2000" b="1" cap="none" spc="0" dirty="0">
              <a:ln w="0"/>
              <a:solidFill>
                <a:srgbClr val="00B05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B4845B92-20E0-8B83-546C-2DA2B7D2747B}"/>
              </a:ext>
            </a:extLst>
          </p:cNvPr>
          <p:cNvSpPr/>
          <p:nvPr/>
        </p:nvSpPr>
        <p:spPr>
          <a:xfrm>
            <a:off x="1893581" y="5646914"/>
            <a:ext cx="400782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나를 다 피지 않으면 장비가 넘어질 수 있어요 </a:t>
            </a:r>
            <a:r>
              <a:rPr lang="en-US" altLang="ko-KR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!</a:t>
            </a:r>
          </a:p>
          <a:p>
            <a:pPr algn="r"/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나는 꼭 받침목을 받쳐 </a:t>
            </a:r>
            <a:r>
              <a:rPr lang="ko-KR" altLang="en-US" sz="1600" dirty="0">
                <a:ln w="0"/>
                <a:solidFill>
                  <a:srgbClr val="00B05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단단한 지반 위에 </a:t>
            </a:r>
            <a:endParaRPr lang="en-US" altLang="ko-KR" sz="1600" dirty="0">
              <a:ln w="0"/>
              <a:solidFill>
                <a:srgbClr val="00B05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r"/>
            <a:r>
              <a:rPr lang="ko-KR" altLang="en-US" sz="1600" dirty="0">
                <a:ln w="0"/>
                <a:solidFill>
                  <a:srgbClr val="00B05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직각으로 설치</a:t>
            </a:r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해주세요 </a:t>
            </a:r>
            <a:r>
              <a:rPr lang="en-US" altLang="ko-KR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!!</a:t>
            </a:r>
          </a:p>
        </p:txBody>
      </p:sp>
      <p:pic>
        <p:nvPicPr>
          <p:cNvPr id="13" name="그림 12" descr="오렌지이(가) 표시된 사진&#10;&#10;자동 생성된 설명">
            <a:extLst>
              <a:ext uri="{FF2B5EF4-FFF2-40B4-BE49-F238E27FC236}">
                <a16:creationId xmlns:a16="http://schemas.microsoft.com/office/drawing/2014/main" id="{4022E932-E617-CDE9-4583-2A81B9931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86" y="3794026"/>
            <a:ext cx="414864" cy="414864"/>
          </a:xfrm>
          <a:prstGeom prst="rect">
            <a:avLst/>
          </a:prstGeom>
        </p:spPr>
      </p:pic>
      <p:pic>
        <p:nvPicPr>
          <p:cNvPr id="14" name="그림 13" descr="오렌지이(가) 표시된 사진&#10;&#10;자동 생성된 설명">
            <a:extLst>
              <a:ext uri="{FF2B5EF4-FFF2-40B4-BE49-F238E27FC236}">
                <a16:creationId xmlns:a16="http://schemas.microsoft.com/office/drawing/2014/main" id="{523EBCB8-94D2-022A-6CF5-5F4689423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187" y="3794026"/>
            <a:ext cx="414864" cy="414864"/>
          </a:xfrm>
          <a:prstGeom prst="rect">
            <a:avLst/>
          </a:prstGeom>
        </p:spPr>
      </p:pic>
      <p:pic>
        <p:nvPicPr>
          <p:cNvPr id="15" name="그림 14" descr="오렌지이(가) 표시된 사진&#10;&#10;자동 생성된 설명">
            <a:extLst>
              <a:ext uri="{FF2B5EF4-FFF2-40B4-BE49-F238E27FC236}">
                <a16:creationId xmlns:a16="http://schemas.microsoft.com/office/drawing/2014/main" id="{2315FFB3-789A-90C9-0E8D-89C472C68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572" y="3794026"/>
            <a:ext cx="414864" cy="414864"/>
          </a:xfrm>
          <a:prstGeom prst="rect">
            <a:avLst/>
          </a:prstGeom>
        </p:spPr>
      </p:pic>
      <p:pic>
        <p:nvPicPr>
          <p:cNvPr id="17" name="그림 16" descr="오렌지이(가) 표시된 사진&#10;&#10;자동 생성된 설명">
            <a:extLst>
              <a:ext uri="{FF2B5EF4-FFF2-40B4-BE49-F238E27FC236}">
                <a16:creationId xmlns:a16="http://schemas.microsoft.com/office/drawing/2014/main" id="{BE3F2E21-7BFF-C9D9-E5DF-7DF7B08EF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968" y="3794026"/>
            <a:ext cx="414864" cy="414864"/>
          </a:xfrm>
          <a:prstGeom prst="rect">
            <a:avLst/>
          </a:prstGeom>
        </p:spPr>
      </p:pic>
      <p:pic>
        <p:nvPicPr>
          <p:cNvPr id="18" name="그림 17" descr="오렌지이(가) 표시된 사진&#10;&#10;자동 생성된 설명">
            <a:extLst>
              <a:ext uri="{FF2B5EF4-FFF2-40B4-BE49-F238E27FC236}">
                <a16:creationId xmlns:a16="http://schemas.microsoft.com/office/drawing/2014/main" id="{5D395617-EB98-61DC-8812-18AEAE47D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771" y="3794026"/>
            <a:ext cx="414864" cy="414864"/>
          </a:xfrm>
          <a:prstGeom prst="rect">
            <a:avLst/>
          </a:prstGeom>
        </p:spPr>
      </p:pic>
      <p:pic>
        <p:nvPicPr>
          <p:cNvPr id="19" name="그림 18" descr="오렌지이(가) 표시된 사진&#10;&#10;자동 생성된 설명">
            <a:extLst>
              <a:ext uri="{FF2B5EF4-FFF2-40B4-BE49-F238E27FC236}">
                <a16:creationId xmlns:a16="http://schemas.microsoft.com/office/drawing/2014/main" id="{9CE8AB85-86AE-C938-6CDB-A201B1564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91" y="3790197"/>
            <a:ext cx="414864" cy="414864"/>
          </a:xfrm>
          <a:prstGeom prst="rect">
            <a:avLst/>
          </a:prstGeom>
        </p:spPr>
      </p:pic>
      <p:pic>
        <p:nvPicPr>
          <p:cNvPr id="20" name="그림 19" descr="오렌지이(가) 표시된 사진&#10;&#10;자동 생성된 설명">
            <a:extLst>
              <a:ext uri="{FF2B5EF4-FFF2-40B4-BE49-F238E27FC236}">
                <a16:creationId xmlns:a16="http://schemas.microsoft.com/office/drawing/2014/main" id="{9F49533F-4AC1-5D06-B812-E40362D99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2" y="3790197"/>
            <a:ext cx="414864" cy="414864"/>
          </a:xfrm>
          <a:prstGeom prst="rect">
            <a:avLst/>
          </a:prstGeom>
        </p:spPr>
      </p:pic>
      <p:sp>
        <p:nvSpPr>
          <p:cNvPr id="23" name="직사각형 22">
            <a:extLst>
              <a:ext uri="{FF2B5EF4-FFF2-40B4-BE49-F238E27FC236}">
                <a16:creationId xmlns:a16="http://schemas.microsoft.com/office/drawing/2014/main" id="{D5692D6B-4E90-B156-0B07-4F5447C6A0B0}"/>
              </a:ext>
            </a:extLst>
          </p:cNvPr>
          <p:cNvSpPr/>
          <p:nvPr/>
        </p:nvSpPr>
        <p:spPr>
          <a:xfrm>
            <a:off x="3056561" y="3212555"/>
            <a:ext cx="195117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2000" b="1" cap="none" spc="0" dirty="0" err="1">
                <a:ln w="0"/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낙하물</a:t>
            </a:r>
            <a:r>
              <a:rPr lang="ko-KR" altLang="en-US" sz="2000" b="1" cap="none" spc="0" dirty="0">
                <a:ln w="0"/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발생 주의</a:t>
            </a:r>
            <a:endParaRPr lang="en-US" altLang="ko-KR" sz="2000" b="1" cap="none" spc="0" dirty="0">
              <a:ln w="0"/>
              <a:solidFill>
                <a:srgbClr val="00B0F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CA26421B-BC0C-F810-9AD9-2D874918D56F}"/>
              </a:ext>
            </a:extLst>
          </p:cNvPr>
          <p:cNvSpPr/>
          <p:nvPr/>
        </p:nvSpPr>
        <p:spPr>
          <a:xfrm>
            <a:off x="2517193" y="3619490"/>
            <a:ext cx="304762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작업자는 반드시 공구나 자재가</a:t>
            </a:r>
            <a:endParaRPr lang="en-US" altLang="ko-KR" sz="1600" dirty="0">
              <a:ln w="0"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떨어지지 않도록 </a:t>
            </a:r>
            <a:r>
              <a:rPr lang="ko-KR" altLang="en-US" sz="1600" dirty="0" err="1">
                <a:ln w="0"/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소형마대</a:t>
            </a:r>
            <a:r>
              <a:rPr lang="ko-KR" altLang="en-US" sz="1600" dirty="0" err="1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를</a:t>
            </a:r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사용</a:t>
            </a:r>
            <a:r>
              <a:rPr lang="en-US" altLang="ko-KR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</a:t>
            </a:r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endParaRPr lang="en-US" altLang="ko-KR" sz="1600" dirty="0">
              <a:ln w="0"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1600" dirty="0" err="1">
                <a:ln w="0"/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이탈방지끈</a:t>
            </a:r>
            <a:r>
              <a:rPr lang="ko-KR" altLang="en-US" sz="1600" dirty="0" err="1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으로</a:t>
            </a:r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연결하고</a:t>
            </a:r>
            <a:endParaRPr lang="en-US" altLang="ko-KR" sz="1600" dirty="0">
              <a:ln w="0"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1600" dirty="0">
                <a:ln w="0"/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작업구간을 통제</a:t>
            </a:r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해주세요</a:t>
            </a:r>
            <a:endParaRPr lang="en-US" altLang="ko-KR" sz="1600" dirty="0">
              <a:ln w="0"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30" name="타원 29">
            <a:extLst>
              <a:ext uri="{FF2B5EF4-FFF2-40B4-BE49-F238E27FC236}">
                <a16:creationId xmlns:a16="http://schemas.microsoft.com/office/drawing/2014/main" id="{5831E7AA-1528-9DB6-A061-9770A7F88683}"/>
              </a:ext>
            </a:extLst>
          </p:cNvPr>
          <p:cNvSpPr/>
          <p:nvPr/>
        </p:nvSpPr>
        <p:spPr>
          <a:xfrm>
            <a:off x="6207477" y="2092594"/>
            <a:ext cx="710944" cy="671980"/>
          </a:xfrm>
          <a:prstGeom prst="ellipse">
            <a:avLst/>
          </a:prstGeom>
          <a:solidFill>
            <a:srgbClr val="7030A0">
              <a:alpha val="5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31" name="타원 30">
            <a:extLst>
              <a:ext uri="{FF2B5EF4-FFF2-40B4-BE49-F238E27FC236}">
                <a16:creationId xmlns:a16="http://schemas.microsoft.com/office/drawing/2014/main" id="{B5302C7F-6960-84C8-0C00-6F3AAADE78C1}"/>
              </a:ext>
            </a:extLst>
          </p:cNvPr>
          <p:cNvSpPr/>
          <p:nvPr/>
        </p:nvSpPr>
        <p:spPr>
          <a:xfrm>
            <a:off x="5724444" y="2219700"/>
            <a:ext cx="710944" cy="67198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B6FA979B-B82C-E35A-2FB4-FFF10B1AB8E7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338C17F7-8BA0-4DE3-2B05-70ADA972F92E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91739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2294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근로자의 </a:t>
            </a:r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의무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B78E1B2-9FF4-FF85-384A-0C39AA93FA5B}"/>
              </a:ext>
            </a:extLst>
          </p:cNvPr>
          <p:cNvSpPr/>
          <p:nvPr/>
        </p:nvSpPr>
        <p:spPr>
          <a:xfrm>
            <a:off x="9104949" y="290122"/>
            <a:ext cx="265970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⑥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건설기계 작업 시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aphicFrame>
        <p:nvGraphicFramePr>
          <p:cNvPr id="2" name="표 7">
            <a:extLst>
              <a:ext uri="{FF2B5EF4-FFF2-40B4-BE49-F238E27FC236}">
                <a16:creationId xmlns:a16="http://schemas.microsoft.com/office/drawing/2014/main" id="{595F0B34-7349-1616-9568-36F3A7376C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950953"/>
              </p:ext>
            </p:extLst>
          </p:nvPr>
        </p:nvGraphicFramePr>
        <p:xfrm>
          <a:off x="372832" y="866462"/>
          <a:ext cx="11391820" cy="57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1820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나만큼 잘 넘어지는 애도 없다</a:t>
                      </a:r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…</a:t>
                      </a:r>
                      <a:r>
                        <a:rPr lang="ko-KR" altLang="en-US" sz="2000" dirty="0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항타기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5339032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</a:tbl>
          </a:graphicData>
        </a:graphic>
      </p:graphicFrame>
      <p:sp>
        <p:nvSpPr>
          <p:cNvPr id="3" name="직사각형 2">
            <a:extLst>
              <a:ext uri="{FF2B5EF4-FFF2-40B4-BE49-F238E27FC236}">
                <a16:creationId xmlns:a16="http://schemas.microsoft.com/office/drawing/2014/main" id="{5635C267-64AD-4247-583D-0690A8F71720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59F9A50B-06D8-4E3C-2D84-7E067CE08A62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7" name="그림 6" descr="텍스트, 운송, 옅은, 크레인이(가) 표시된 사진&#10;&#10;자동 생성된 설명">
            <a:extLst>
              <a:ext uri="{FF2B5EF4-FFF2-40B4-BE49-F238E27FC236}">
                <a16:creationId xmlns:a16="http://schemas.microsoft.com/office/drawing/2014/main" id="{75FD6472-BBBF-44EB-E294-A6CE7F092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453" y="1760918"/>
            <a:ext cx="3726503" cy="4625741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E7796871-EEB1-9F20-0706-39AE5591334F}"/>
              </a:ext>
            </a:extLst>
          </p:cNvPr>
          <p:cNvSpPr/>
          <p:nvPr/>
        </p:nvSpPr>
        <p:spPr>
          <a:xfrm>
            <a:off x="3898458" y="6325385"/>
            <a:ext cx="6168468" cy="78241"/>
          </a:xfrm>
          <a:prstGeom prst="rect">
            <a:avLst/>
          </a:prstGeom>
          <a:solidFill>
            <a:schemeClr val="accent4">
              <a:lumMod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49EE377-52CF-4AEA-1403-BDF2DC2676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3" r="19945"/>
          <a:stretch/>
        </p:blipFill>
        <p:spPr>
          <a:xfrm>
            <a:off x="8626114" y="4996980"/>
            <a:ext cx="831876" cy="1328405"/>
          </a:xfrm>
          <a:prstGeom prst="rect">
            <a:avLst/>
          </a:prstGeom>
        </p:spPr>
      </p:pic>
      <p:sp>
        <p:nvSpPr>
          <p:cNvPr id="10" name="타원 9">
            <a:extLst>
              <a:ext uri="{FF2B5EF4-FFF2-40B4-BE49-F238E27FC236}">
                <a16:creationId xmlns:a16="http://schemas.microsoft.com/office/drawing/2014/main" id="{0027BAE0-947F-C9B6-B284-CD8939E87350}"/>
              </a:ext>
            </a:extLst>
          </p:cNvPr>
          <p:cNvSpPr/>
          <p:nvPr/>
        </p:nvSpPr>
        <p:spPr>
          <a:xfrm>
            <a:off x="7993930" y="3157979"/>
            <a:ext cx="149801" cy="122549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23396139-4988-1A0A-50B9-CA5F803C80A5}"/>
              </a:ext>
            </a:extLst>
          </p:cNvPr>
          <p:cNvSpPr/>
          <p:nvPr/>
        </p:nvSpPr>
        <p:spPr>
          <a:xfrm>
            <a:off x="8143732" y="3310379"/>
            <a:ext cx="152400" cy="118621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A5C3A631-61AB-CD42-8B8E-9A20B2BA9C4F}"/>
              </a:ext>
            </a:extLst>
          </p:cNvPr>
          <p:cNvSpPr/>
          <p:nvPr/>
        </p:nvSpPr>
        <p:spPr>
          <a:xfrm>
            <a:off x="8219932" y="3069218"/>
            <a:ext cx="77529" cy="122549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DB31E33A-D3DE-F1CF-1288-6A13BCCBB548}"/>
              </a:ext>
            </a:extLst>
          </p:cNvPr>
          <p:cNvSpPr/>
          <p:nvPr/>
        </p:nvSpPr>
        <p:spPr>
          <a:xfrm>
            <a:off x="7995258" y="3570410"/>
            <a:ext cx="61749" cy="88761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4A1FFF6A-5FA4-086D-D950-6B4D473599B6}"/>
              </a:ext>
            </a:extLst>
          </p:cNvPr>
          <p:cNvSpPr/>
          <p:nvPr/>
        </p:nvSpPr>
        <p:spPr>
          <a:xfrm>
            <a:off x="8329119" y="3442751"/>
            <a:ext cx="61749" cy="88761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0E5E7A3C-44B8-E7EF-BB33-8DB92C4370FE}"/>
              </a:ext>
            </a:extLst>
          </p:cNvPr>
          <p:cNvSpPr/>
          <p:nvPr/>
        </p:nvSpPr>
        <p:spPr>
          <a:xfrm>
            <a:off x="8210474" y="3577488"/>
            <a:ext cx="119650" cy="107631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FF369020-B222-13A4-15CC-4824E7DDC452}"/>
              </a:ext>
            </a:extLst>
          </p:cNvPr>
          <p:cNvSpPr/>
          <p:nvPr/>
        </p:nvSpPr>
        <p:spPr>
          <a:xfrm>
            <a:off x="8390868" y="3725755"/>
            <a:ext cx="119650" cy="107631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E92A3FD7-FE91-4FA5-334A-57109C8A3396}"/>
              </a:ext>
            </a:extLst>
          </p:cNvPr>
          <p:cNvSpPr/>
          <p:nvPr/>
        </p:nvSpPr>
        <p:spPr>
          <a:xfrm>
            <a:off x="2827796" y="5047409"/>
            <a:ext cx="165301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2000" b="1" cap="none" spc="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지반침하 위험</a:t>
            </a:r>
            <a:endParaRPr lang="en-US" altLang="ko-KR" sz="2000" b="1" cap="none" spc="0" dirty="0">
              <a:ln w="0"/>
              <a:solidFill>
                <a:srgbClr val="FF000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0D0A16E3-6ADE-C50C-6601-0EC4049B41DE}"/>
              </a:ext>
            </a:extLst>
          </p:cNvPr>
          <p:cNvSpPr/>
          <p:nvPr/>
        </p:nvSpPr>
        <p:spPr>
          <a:xfrm>
            <a:off x="296654" y="5447519"/>
            <a:ext cx="416011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항타기의 무게로 인해서 지반 침하의</a:t>
            </a:r>
            <a:endParaRPr lang="en-US" altLang="ko-KR" sz="1600" dirty="0">
              <a:ln w="0"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r"/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위험이 있어요 </a:t>
            </a:r>
            <a:r>
              <a:rPr lang="en-US" altLang="ko-KR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! </a:t>
            </a:r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항타기 아래로 설치한</a:t>
            </a:r>
            <a:endParaRPr lang="en-US" altLang="ko-KR" sz="1600" dirty="0">
              <a:ln w="0"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r"/>
            <a:r>
              <a:rPr lang="ko-KR" altLang="en-US" sz="1600" dirty="0" err="1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복공판</a:t>
            </a:r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등의 두께가 달라지진 않았는지 확인해요</a:t>
            </a:r>
            <a:endParaRPr lang="en-US" altLang="ko-KR" sz="1600" dirty="0">
              <a:ln w="0"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2877FD77-1D6B-FE67-B575-FE2BE39B3829}"/>
              </a:ext>
            </a:extLst>
          </p:cNvPr>
          <p:cNvSpPr/>
          <p:nvPr/>
        </p:nvSpPr>
        <p:spPr>
          <a:xfrm>
            <a:off x="8446806" y="2910269"/>
            <a:ext cx="195117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ko-KR" altLang="en-US" sz="2000" b="1" cap="none" spc="0" dirty="0" err="1">
                <a:ln w="0"/>
                <a:solidFill>
                  <a:srgbClr val="0070C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낙하물</a:t>
            </a:r>
            <a:r>
              <a:rPr lang="ko-KR" altLang="en-US" sz="2000" b="1" cap="none" spc="0" dirty="0">
                <a:ln w="0"/>
                <a:solidFill>
                  <a:srgbClr val="0070C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발생 위험</a:t>
            </a:r>
            <a:endParaRPr lang="en-US" altLang="ko-KR" sz="2000" b="1" cap="none" spc="0" dirty="0">
              <a:ln w="0"/>
              <a:solidFill>
                <a:srgbClr val="0070C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6545D953-E3E7-0959-0C2B-D8EC08D41B56}"/>
              </a:ext>
            </a:extLst>
          </p:cNvPr>
          <p:cNvSpPr/>
          <p:nvPr/>
        </p:nvSpPr>
        <p:spPr>
          <a:xfrm>
            <a:off x="8662919" y="3310379"/>
            <a:ext cx="333617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작업 중 생기는 뻘</a:t>
            </a:r>
            <a:r>
              <a:rPr lang="en-US" altLang="ko-KR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</a:t>
            </a:r>
            <a:r>
              <a:rPr lang="ko-KR" altLang="en-US" sz="1600" dirty="0" err="1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오거</a:t>
            </a:r>
            <a:r>
              <a:rPr lang="en-US" altLang="ko-KR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)</a:t>
            </a:r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등이 낙하할 </a:t>
            </a:r>
            <a:endParaRPr lang="en-US" altLang="ko-KR" sz="1600" dirty="0">
              <a:ln w="0"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위험이 있어요</a:t>
            </a:r>
            <a:r>
              <a:rPr lang="en-US" altLang="ko-KR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작업 중엔 작업구간 내 </a:t>
            </a:r>
            <a:endParaRPr lang="en-US" altLang="ko-KR" sz="1600" dirty="0">
              <a:ln w="0"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통행하지 마세요</a:t>
            </a:r>
            <a:endParaRPr lang="en-US" altLang="ko-KR" sz="1600" dirty="0">
              <a:ln w="0"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13E7D5E0-3B0C-44D8-2C87-60D870918087}"/>
              </a:ext>
            </a:extLst>
          </p:cNvPr>
          <p:cNvSpPr/>
          <p:nvPr/>
        </p:nvSpPr>
        <p:spPr>
          <a:xfrm rot="16200000">
            <a:off x="3434357" y="4272305"/>
            <a:ext cx="1617314" cy="2840738"/>
          </a:xfrm>
          <a:prstGeom prst="ellipse">
            <a:avLst/>
          </a:prstGeom>
          <a:solidFill>
            <a:srgbClr val="FF0000">
              <a:alpha val="11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B574A8C8-2161-0288-BBCC-4E0CDD13F51E}"/>
              </a:ext>
            </a:extLst>
          </p:cNvPr>
          <p:cNvSpPr/>
          <p:nvPr/>
        </p:nvSpPr>
        <p:spPr>
          <a:xfrm>
            <a:off x="723196" y="6458946"/>
            <a:ext cx="6168468" cy="78241"/>
          </a:xfrm>
          <a:prstGeom prst="rect">
            <a:avLst/>
          </a:prstGeom>
          <a:solidFill>
            <a:schemeClr val="accent4">
              <a:lumMod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9B696A86-3E5F-E376-F322-FFA136EF9225}"/>
              </a:ext>
            </a:extLst>
          </p:cNvPr>
          <p:cNvSpPr/>
          <p:nvPr/>
        </p:nvSpPr>
        <p:spPr>
          <a:xfrm>
            <a:off x="6919945" y="6460480"/>
            <a:ext cx="4981765" cy="7466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DEBDF52D-9AEB-79E8-8E42-64623C1A0CA2}"/>
              </a:ext>
            </a:extLst>
          </p:cNvPr>
          <p:cNvSpPr/>
          <p:nvPr/>
        </p:nvSpPr>
        <p:spPr>
          <a:xfrm rot="16200000">
            <a:off x="7817457" y="2069108"/>
            <a:ext cx="1617314" cy="2840738"/>
          </a:xfrm>
          <a:prstGeom prst="ellipse">
            <a:avLst/>
          </a:prstGeom>
          <a:solidFill>
            <a:srgbClr val="0070C0">
              <a:alpha val="15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C134BD74-7461-D3C6-D083-B511E2FF7335}"/>
              </a:ext>
            </a:extLst>
          </p:cNvPr>
          <p:cNvSpPr/>
          <p:nvPr/>
        </p:nvSpPr>
        <p:spPr>
          <a:xfrm>
            <a:off x="3321387" y="2464810"/>
            <a:ext cx="241925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2000" b="1" cap="none" spc="0" dirty="0">
                <a:ln w="0"/>
                <a:solidFill>
                  <a:schemeClr val="accent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와이어로프 파단 위험</a:t>
            </a:r>
            <a:endParaRPr lang="en-US" altLang="ko-KR" sz="2000" b="1" cap="none" spc="0" dirty="0">
              <a:ln w="0"/>
              <a:solidFill>
                <a:schemeClr val="accent6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597CC9C2-3A16-42A6-6907-85FD3AC711C9}"/>
              </a:ext>
            </a:extLst>
          </p:cNvPr>
          <p:cNvSpPr/>
          <p:nvPr/>
        </p:nvSpPr>
        <p:spPr>
          <a:xfrm>
            <a:off x="1466262" y="2866847"/>
            <a:ext cx="41088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자주 사용하면 와이어로프도 닳아요 </a:t>
            </a:r>
            <a:r>
              <a:rPr lang="en-US" altLang="ko-KR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! </a:t>
            </a:r>
          </a:p>
          <a:p>
            <a:pPr algn="r"/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와이어로프가 마모되거나 소선이 끊어진 흔적은</a:t>
            </a:r>
            <a:endParaRPr lang="en-US" altLang="ko-KR" sz="1600" dirty="0">
              <a:ln w="0"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r"/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없는지 확인하세요 </a:t>
            </a:r>
            <a:r>
              <a:rPr lang="en-US" altLang="ko-KR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3515314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7">
            <a:extLst>
              <a:ext uri="{FF2B5EF4-FFF2-40B4-BE49-F238E27FC236}">
                <a16:creationId xmlns:a16="http://schemas.microsoft.com/office/drawing/2014/main" id="{595F0B34-7349-1616-9568-36F3A7376C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356754"/>
              </p:ext>
            </p:extLst>
          </p:nvPr>
        </p:nvGraphicFramePr>
        <p:xfrm>
          <a:off x="372832" y="866462"/>
          <a:ext cx="11391820" cy="57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1820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무거운 것만 내게 맡겨</a:t>
                      </a:r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…</a:t>
                      </a:r>
                      <a:r>
                        <a:rPr lang="ko-KR" altLang="en-US" sz="2000" dirty="0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이동식크레인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5339032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</a:tbl>
          </a:graphicData>
        </a:graphic>
      </p:graphicFrame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2294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근로자의 </a:t>
            </a:r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의무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B78E1B2-9FF4-FF85-384A-0C39AA93FA5B}"/>
              </a:ext>
            </a:extLst>
          </p:cNvPr>
          <p:cNvSpPr/>
          <p:nvPr/>
        </p:nvSpPr>
        <p:spPr>
          <a:xfrm>
            <a:off x="9104949" y="290122"/>
            <a:ext cx="265970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⑥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건설기계 작업 시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D21A647C-A131-B421-6AEF-FAB674709DDC}"/>
              </a:ext>
            </a:extLst>
          </p:cNvPr>
          <p:cNvGrpSpPr/>
          <p:nvPr/>
        </p:nvGrpSpPr>
        <p:grpSpPr>
          <a:xfrm>
            <a:off x="6248590" y="1626793"/>
            <a:ext cx="5411287" cy="3915393"/>
            <a:chOff x="6353365" y="1418713"/>
            <a:chExt cx="5411287" cy="3915393"/>
          </a:xfrm>
        </p:grpSpPr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CCB9BFE9-8E7D-9CBC-B4C0-20160AAE3853}"/>
                </a:ext>
              </a:extLst>
            </p:cNvPr>
            <p:cNvSpPr/>
            <p:nvPr/>
          </p:nvSpPr>
          <p:spPr>
            <a:xfrm>
              <a:off x="8247030" y="1418713"/>
              <a:ext cx="3517622" cy="245747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3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pic>
          <p:nvPicPr>
            <p:cNvPr id="8" name="그림 7" descr="오렌지이(가) 표시된 사진&#10;&#10;자동 생성된 설명">
              <a:extLst>
                <a:ext uri="{FF2B5EF4-FFF2-40B4-BE49-F238E27FC236}">
                  <a16:creationId xmlns:a16="http://schemas.microsoft.com/office/drawing/2014/main" id="{8606A701-C580-9598-9586-19AAA650E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9414" y="2497191"/>
              <a:ext cx="414864" cy="414864"/>
            </a:xfrm>
            <a:prstGeom prst="rect">
              <a:avLst/>
            </a:prstGeom>
          </p:spPr>
        </p:pic>
        <p:pic>
          <p:nvPicPr>
            <p:cNvPr id="13" name="그림 12" descr="오렌지이(가) 표시된 사진&#10;&#10;자동 생성된 설명">
              <a:extLst>
                <a:ext uri="{FF2B5EF4-FFF2-40B4-BE49-F238E27FC236}">
                  <a16:creationId xmlns:a16="http://schemas.microsoft.com/office/drawing/2014/main" id="{1B02667B-5EB7-000A-F564-1D8C627F6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5567" y="4471266"/>
              <a:ext cx="414864" cy="414864"/>
            </a:xfrm>
            <a:prstGeom prst="rect">
              <a:avLst/>
            </a:prstGeom>
          </p:spPr>
        </p:pic>
        <p:pic>
          <p:nvPicPr>
            <p:cNvPr id="15" name="그림 14" descr="오렌지이(가) 표시된 사진&#10;&#10;자동 생성된 설명">
              <a:extLst>
                <a:ext uri="{FF2B5EF4-FFF2-40B4-BE49-F238E27FC236}">
                  <a16:creationId xmlns:a16="http://schemas.microsoft.com/office/drawing/2014/main" id="{2182C3C5-97F4-9160-6283-3F9266B28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65" y="2497191"/>
              <a:ext cx="414864" cy="414864"/>
            </a:xfrm>
            <a:prstGeom prst="rect">
              <a:avLst/>
            </a:prstGeom>
          </p:spPr>
        </p:pic>
        <p:pic>
          <p:nvPicPr>
            <p:cNvPr id="19" name="그림 18" descr="텍스트, 누적된이(가) 표시된 사진&#10;&#10;자동 생성된 설명">
              <a:extLst>
                <a:ext uri="{FF2B5EF4-FFF2-40B4-BE49-F238E27FC236}">
                  <a16:creationId xmlns:a16="http://schemas.microsoft.com/office/drawing/2014/main" id="{C21A92FA-CACD-2766-3E77-D9A39D640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758" b="87739" l="14928" r="83768">
                          <a14:foregroundMark x1="20000" y1="21975" x2="59855" y2="14172"/>
                          <a14:foregroundMark x1="59855" y1="14172" x2="77826" y2="54777"/>
                          <a14:foregroundMark x1="77826" y1="54777" x2="42754" y2="82803"/>
                          <a14:foregroundMark x1="42754" y1="82803" x2="19275" y2="45701"/>
                          <a14:foregroundMark x1="19275" y1="45701" x2="18551" y2="27707"/>
                          <a14:foregroundMark x1="47246" y1="12261" x2="47246" y2="12261"/>
                          <a14:foregroundMark x1="42029" y1="14809" x2="77101" y2="32325"/>
                          <a14:foregroundMark x1="77101" y1="32325" x2="80145" y2="59076"/>
                          <a14:foregroundMark x1="16377" y1="72771" x2="68696" y2="78344"/>
                          <a14:foregroundMark x1="68696" y1="78344" x2="81739" y2="72771"/>
                          <a14:foregroundMark x1="43478" y1="85669" x2="77246" y2="70382"/>
                          <a14:foregroundMark x1="47246" y1="87261" x2="47246" y2="87261"/>
                          <a14:foregroundMark x1="46377" y1="88057" x2="68406" y2="79299"/>
                          <a14:foregroundMark x1="80145" y1="71975" x2="80145" y2="71975"/>
                          <a14:foregroundMark x1="44203" y1="86465" x2="19275" y2="75159"/>
                          <a14:foregroundMark x1="47971" y1="9873" x2="58116" y2="9076"/>
                          <a14:foregroundMark x1="80870" y1="21178" x2="83913" y2="67197"/>
                          <a14:foregroundMark x1="15652" y1="23567" x2="14928" y2="703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74" t="7160" r="14002" b="8732"/>
            <a:stretch/>
          </p:blipFill>
          <p:spPr>
            <a:xfrm>
              <a:off x="7591098" y="3095427"/>
              <a:ext cx="958228" cy="993621"/>
            </a:xfrm>
            <a:prstGeom prst="rect">
              <a:avLst/>
            </a:prstGeom>
          </p:spPr>
        </p:pic>
        <p:pic>
          <p:nvPicPr>
            <p:cNvPr id="22" name="그림 21" descr="텍스트, 누적된이(가) 표시된 사진&#10;&#10;자동 생성된 설명">
              <a:extLst>
                <a:ext uri="{FF2B5EF4-FFF2-40B4-BE49-F238E27FC236}">
                  <a16:creationId xmlns:a16="http://schemas.microsoft.com/office/drawing/2014/main" id="{BC415032-C732-1219-2D07-B229F8DD08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758" b="87739" l="14928" r="83768">
                          <a14:foregroundMark x1="20000" y1="21975" x2="59855" y2="14172"/>
                          <a14:foregroundMark x1="59855" y1="14172" x2="77826" y2="54777"/>
                          <a14:foregroundMark x1="77826" y1="54777" x2="42754" y2="82803"/>
                          <a14:foregroundMark x1="42754" y1="82803" x2="19275" y2="45701"/>
                          <a14:foregroundMark x1="19275" y1="45701" x2="18551" y2="27707"/>
                          <a14:foregroundMark x1="47246" y1="12261" x2="47246" y2="12261"/>
                          <a14:foregroundMark x1="42029" y1="14809" x2="77101" y2="32325"/>
                          <a14:foregroundMark x1="77101" y1="32325" x2="80145" y2="59076"/>
                          <a14:foregroundMark x1="16377" y1="72771" x2="68696" y2="78344"/>
                          <a14:foregroundMark x1="68696" y1="78344" x2="81739" y2="72771"/>
                          <a14:foregroundMark x1="43478" y1="85669" x2="77246" y2="70382"/>
                          <a14:foregroundMark x1="47246" y1="87261" x2="47246" y2="87261"/>
                          <a14:foregroundMark x1="46377" y1="88057" x2="68406" y2="79299"/>
                          <a14:foregroundMark x1="80145" y1="71975" x2="80145" y2="71975"/>
                          <a14:foregroundMark x1="44203" y1="86465" x2="19275" y2="75159"/>
                          <a14:foregroundMark x1="47971" y1="9873" x2="58116" y2="9076"/>
                          <a14:foregroundMark x1="80870" y1="21178" x2="83913" y2="67197"/>
                          <a14:foregroundMark x1="15652" y1="23567" x2="14928" y2="703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74" t="7160" r="14002" b="8732"/>
            <a:stretch/>
          </p:blipFill>
          <p:spPr>
            <a:xfrm>
              <a:off x="8130306" y="3283905"/>
              <a:ext cx="958228" cy="993621"/>
            </a:xfrm>
            <a:prstGeom prst="rect">
              <a:avLst/>
            </a:prstGeom>
          </p:spPr>
        </p:pic>
        <p:pic>
          <p:nvPicPr>
            <p:cNvPr id="24" name="그림 23" descr="텍스트, 누적된이(가) 표시된 사진&#10;&#10;자동 생성된 설명">
              <a:extLst>
                <a:ext uri="{FF2B5EF4-FFF2-40B4-BE49-F238E27FC236}">
                  <a16:creationId xmlns:a16="http://schemas.microsoft.com/office/drawing/2014/main" id="{FB8D73D6-21A2-9F06-5544-0F20FA26EA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758" b="87739" l="14928" r="83768">
                          <a14:foregroundMark x1="20000" y1="21975" x2="59855" y2="14172"/>
                          <a14:foregroundMark x1="59855" y1="14172" x2="77826" y2="54777"/>
                          <a14:foregroundMark x1="77826" y1="54777" x2="42754" y2="82803"/>
                          <a14:foregroundMark x1="42754" y1="82803" x2="19275" y2="45701"/>
                          <a14:foregroundMark x1="19275" y1="45701" x2="18551" y2="27707"/>
                          <a14:foregroundMark x1="47246" y1="12261" x2="47246" y2="12261"/>
                          <a14:foregroundMark x1="42029" y1="14809" x2="77101" y2="32325"/>
                          <a14:foregroundMark x1="77101" y1="32325" x2="80145" y2="59076"/>
                          <a14:foregroundMark x1="16377" y1="72771" x2="68696" y2="78344"/>
                          <a14:foregroundMark x1="68696" y1="78344" x2="81739" y2="72771"/>
                          <a14:foregroundMark x1="43478" y1="85669" x2="77246" y2="70382"/>
                          <a14:foregroundMark x1="47246" y1="87261" x2="47246" y2="87261"/>
                          <a14:foregroundMark x1="46377" y1="88057" x2="68406" y2="79299"/>
                          <a14:foregroundMark x1="80145" y1="71975" x2="80145" y2="71975"/>
                          <a14:foregroundMark x1="44203" y1="86465" x2="19275" y2="75159"/>
                          <a14:foregroundMark x1="47971" y1="9873" x2="58116" y2="9076"/>
                          <a14:foregroundMark x1="80870" y1="21178" x2="83913" y2="67197"/>
                          <a14:foregroundMark x1="15652" y1="23567" x2="14928" y2="703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74" t="7160" r="14002" b="8732"/>
            <a:stretch/>
          </p:blipFill>
          <p:spPr>
            <a:xfrm>
              <a:off x="6982544" y="3309410"/>
              <a:ext cx="958228" cy="993621"/>
            </a:xfrm>
            <a:prstGeom prst="rect">
              <a:avLst/>
            </a:prstGeom>
          </p:spPr>
        </p:pic>
        <p:pic>
          <p:nvPicPr>
            <p:cNvPr id="23" name="그림 22" descr="텍스트, 누적된이(가) 표시된 사진&#10;&#10;자동 생성된 설명">
              <a:extLst>
                <a:ext uri="{FF2B5EF4-FFF2-40B4-BE49-F238E27FC236}">
                  <a16:creationId xmlns:a16="http://schemas.microsoft.com/office/drawing/2014/main" id="{FBEF554D-426A-0F5E-B700-27C5F9F0EB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758" b="87739" l="14928" r="83768">
                          <a14:foregroundMark x1="20000" y1="21975" x2="59855" y2="14172"/>
                          <a14:foregroundMark x1="59855" y1="14172" x2="77826" y2="54777"/>
                          <a14:foregroundMark x1="77826" y1="54777" x2="42754" y2="82803"/>
                          <a14:foregroundMark x1="42754" y1="82803" x2="19275" y2="45701"/>
                          <a14:foregroundMark x1="19275" y1="45701" x2="18551" y2="27707"/>
                          <a14:foregroundMark x1="47246" y1="12261" x2="47246" y2="12261"/>
                          <a14:foregroundMark x1="42029" y1="14809" x2="77101" y2="32325"/>
                          <a14:foregroundMark x1="77101" y1="32325" x2="80145" y2="59076"/>
                          <a14:foregroundMark x1="16377" y1="72771" x2="68696" y2="78344"/>
                          <a14:foregroundMark x1="68696" y1="78344" x2="81739" y2="72771"/>
                          <a14:foregroundMark x1="43478" y1="85669" x2="77246" y2="70382"/>
                          <a14:foregroundMark x1="47246" y1="87261" x2="47246" y2="87261"/>
                          <a14:foregroundMark x1="46377" y1="88057" x2="68406" y2="79299"/>
                          <a14:foregroundMark x1="80145" y1="71975" x2="80145" y2="71975"/>
                          <a14:foregroundMark x1="44203" y1="86465" x2="19275" y2="75159"/>
                          <a14:foregroundMark x1="47971" y1="9873" x2="58116" y2="9076"/>
                          <a14:foregroundMark x1="80870" y1="21178" x2="83913" y2="67197"/>
                          <a14:foregroundMark x1="15652" y1="23567" x2="14928" y2="703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74" t="7160" r="14002" b="8732"/>
            <a:stretch/>
          </p:blipFill>
          <p:spPr>
            <a:xfrm>
              <a:off x="7521752" y="3534941"/>
              <a:ext cx="958228" cy="993621"/>
            </a:xfrm>
            <a:prstGeom prst="rect">
              <a:avLst/>
            </a:prstGeom>
          </p:spPr>
        </p:pic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E6EA62B5-958D-B282-841C-4188779D6DA7}"/>
                </a:ext>
              </a:extLst>
            </p:cNvPr>
            <p:cNvSpPr/>
            <p:nvPr/>
          </p:nvSpPr>
          <p:spPr>
            <a:xfrm>
              <a:off x="8795023" y="1983335"/>
              <a:ext cx="1483099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2000" b="1" cap="none" spc="0" dirty="0">
                  <a:ln w="0"/>
                  <a:solidFill>
                    <a:srgbClr val="7030A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신호수 배치 </a:t>
              </a:r>
              <a:endParaRPr lang="en-US" altLang="ko-KR" sz="2000" b="1" cap="none" spc="0" dirty="0">
                <a:ln w="0"/>
                <a:solidFill>
                  <a:srgbClr val="7030A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88DF1734-AB68-5DA6-6D4F-EE6A08CE11B5}"/>
                </a:ext>
              </a:extLst>
            </p:cNvPr>
            <p:cNvSpPr/>
            <p:nvPr/>
          </p:nvSpPr>
          <p:spPr>
            <a:xfrm>
              <a:off x="8939441" y="2372641"/>
              <a:ext cx="280717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ko-KR" altLang="en-US" sz="160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난 </a:t>
              </a:r>
              <a:r>
                <a:rPr lang="ko-KR" altLang="en-US" sz="1600" dirty="0">
                  <a:ln w="0"/>
                  <a:solidFill>
                    <a:srgbClr val="7030A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작업구간 내 통행을 통제</a:t>
              </a:r>
              <a:r>
                <a:rPr lang="ko-KR" altLang="en-US" sz="160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하고</a:t>
              </a:r>
              <a:endParaRPr lang="en-US" altLang="ko-KR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r>
                <a:rPr lang="ko-KR" altLang="en-US" sz="1600" dirty="0" err="1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줄걸이</a:t>
              </a:r>
              <a:r>
                <a:rPr lang="ko-KR" altLang="en-US" sz="160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 작업 시 안전수칙을</a:t>
              </a:r>
              <a:endParaRPr lang="en-US" altLang="ko-KR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r>
                <a:rPr lang="ko-KR" altLang="en-US" sz="160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준수하도록 감시해요</a:t>
              </a:r>
              <a:endParaRPr lang="en-US" altLang="ko-KR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pic>
          <p:nvPicPr>
            <p:cNvPr id="3" name="그림 2" descr="남자, 서있는, 스포츠, 어두운이(가) 표시된 사진&#10;&#10;자동 생성된 설명">
              <a:extLst>
                <a:ext uri="{FF2B5EF4-FFF2-40B4-BE49-F238E27FC236}">
                  <a16:creationId xmlns:a16="http://schemas.microsoft.com/office/drawing/2014/main" id="{956B7AC0-AEFA-D954-AE31-836C53335A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2" t="16904" r="36067" b="10015"/>
            <a:stretch/>
          </p:blipFill>
          <p:spPr>
            <a:xfrm>
              <a:off x="8931109" y="3169231"/>
              <a:ext cx="744458" cy="2164875"/>
            </a:xfrm>
            <a:prstGeom prst="rect">
              <a:avLst/>
            </a:prstGeom>
          </p:spPr>
        </p:pic>
        <p:pic>
          <p:nvPicPr>
            <p:cNvPr id="7" name="그림 6" descr="오렌지이(가) 표시된 사진&#10;&#10;자동 생성된 설명">
              <a:extLst>
                <a:ext uri="{FF2B5EF4-FFF2-40B4-BE49-F238E27FC236}">
                  <a16:creationId xmlns:a16="http://schemas.microsoft.com/office/drawing/2014/main" id="{E77B0945-1CC8-97E2-0178-F1957AB93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2357" y="2546935"/>
              <a:ext cx="414864" cy="414864"/>
            </a:xfrm>
            <a:prstGeom prst="rect">
              <a:avLst/>
            </a:prstGeom>
          </p:spPr>
        </p:pic>
        <p:pic>
          <p:nvPicPr>
            <p:cNvPr id="10" name="그림 9" descr="오렌지이(가) 표시된 사진&#10;&#10;자동 생성된 설명">
              <a:extLst>
                <a:ext uri="{FF2B5EF4-FFF2-40B4-BE49-F238E27FC236}">
                  <a16:creationId xmlns:a16="http://schemas.microsoft.com/office/drawing/2014/main" id="{BC4C6A05-66AC-A2CC-9A50-8E9CA1D26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0418" y="2754367"/>
              <a:ext cx="414864" cy="414864"/>
            </a:xfrm>
            <a:prstGeom prst="rect">
              <a:avLst/>
            </a:prstGeom>
          </p:spPr>
        </p:pic>
        <p:pic>
          <p:nvPicPr>
            <p:cNvPr id="14" name="그림 13" descr="오렌지이(가) 표시된 사진&#10;&#10;자동 생성된 설명">
              <a:extLst>
                <a:ext uri="{FF2B5EF4-FFF2-40B4-BE49-F238E27FC236}">
                  <a16:creationId xmlns:a16="http://schemas.microsoft.com/office/drawing/2014/main" id="{B8DD6522-77DD-1D09-61B1-F1AD3126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5583" y="3791633"/>
              <a:ext cx="414864" cy="414864"/>
            </a:xfrm>
            <a:prstGeom prst="rect">
              <a:avLst/>
            </a:prstGeom>
          </p:spPr>
        </p:pic>
      </p:grpSp>
      <p:sp>
        <p:nvSpPr>
          <p:cNvPr id="31" name="타원 30">
            <a:extLst>
              <a:ext uri="{FF2B5EF4-FFF2-40B4-BE49-F238E27FC236}">
                <a16:creationId xmlns:a16="http://schemas.microsoft.com/office/drawing/2014/main" id="{789E3066-05C7-4CE9-884C-C7B33A9FA40F}"/>
              </a:ext>
            </a:extLst>
          </p:cNvPr>
          <p:cNvSpPr/>
          <p:nvPr/>
        </p:nvSpPr>
        <p:spPr>
          <a:xfrm rot="16200000">
            <a:off x="6543143" y="3787734"/>
            <a:ext cx="1627978" cy="4160558"/>
          </a:xfrm>
          <a:prstGeom prst="ellipse">
            <a:avLst/>
          </a:prstGeom>
          <a:solidFill>
            <a:srgbClr val="FF0000">
              <a:alpha val="8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F43B8640-CFBB-4B56-8DE5-BE4987C0964A}"/>
              </a:ext>
            </a:extLst>
          </p:cNvPr>
          <p:cNvSpPr/>
          <p:nvPr/>
        </p:nvSpPr>
        <p:spPr>
          <a:xfrm>
            <a:off x="5974778" y="5369539"/>
            <a:ext cx="188705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2000" b="1" cap="none" spc="0" dirty="0" err="1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아웃트리거</a:t>
            </a:r>
            <a:r>
              <a:rPr lang="ko-KR" altLang="en-US" sz="2000" b="1" cap="none" spc="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설치</a:t>
            </a:r>
            <a:endParaRPr lang="en-US" altLang="ko-KR" sz="2000" b="1" cap="none" spc="0" dirty="0">
              <a:ln w="0"/>
              <a:solidFill>
                <a:srgbClr val="FF000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548A923A-59F7-3699-5513-E90BFCB80DF1}"/>
              </a:ext>
            </a:extLst>
          </p:cNvPr>
          <p:cNvSpPr/>
          <p:nvPr/>
        </p:nvSpPr>
        <p:spPr>
          <a:xfrm>
            <a:off x="5774589" y="5744735"/>
            <a:ext cx="561243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나를 다 피지 않으면 장비가 넘어질 수 있어요 </a:t>
            </a:r>
            <a:r>
              <a:rPr lang="en-US" altLang="ko-KR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!</a:t>
            </a:r>
          </a:p>
          <a:p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나는 꼭 받침목을 받쳐 </a:t>
            </a:r>
            <a:r>
              <a:rPr lang="ko-KR" altLang="en-US" sz="160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단단한 지반 위에 직각으로 설치</a:t>
            </a:r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해주세요 </a:t>
            </a:r>
            <a:r>
              <a:rPr lang="en-US" altLang="ko-KR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!!</a:t>
            </a: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FDB4AAAC-6407-9081-9178-ED9108D30459}"/>
              </a:ext>
            </a:extLst>
          </p:cNvPr>
          <p:cNvSpPr/>
          <p:nvPr/>
        </p:nvSpPr>
        <p:spPr>
          <a:xfrm>
            <a:off x="362547" y="2372795"/>
            <a:ext cx="3239777" cy="2991499"/>
          </a:xfrm>
          <a:prstGeom prst="ellipse">
            <a:avLst/>
          </a:prstGeom>
          <a:solidFill>
            <a:schemeClr val="accent4">
              <a:alpha val="3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C9C6910-A627-577B-5357-E55FC5535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589" y="1745552"/>
            <a:ext cx="4245986" cy="4245986"/>
          </a:xfrm>
          <a:prstGeom prst="rect">
            <a:avLst/>
          </a:prstGeom>
        </p:spPr>
      </p:pic>
      <p:sp>
        <p:nvSpPr>
          <p:cNvPr id="33" name="직사각형 32">
            <a:extLst>
              <a:ext uri="{FF2B5EF4-FFF2-40B4-BE49-F238E27FC236}">
                <a16:creationId xmlns:a16="http://schemas.microsoft.com/office/drawing/2014/main" id="{1B3BBC4C-0FD3-F939-5833-A5CEB12D87F6}"/>
              </a:ext>
            </a:extLst>
          </p:cNvPr>
          <p:cNvSpPr/>
          <p:nvPr/>
        </p:nvSpPr>
        <p:spPr>
          <a:xfrm>
            <a:off x="744805" y="3291930"/>
            <a:ext cx="201529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2000" b="1" dirty="0">
                <a:ln w="0"/>
                <a:solidFill>
                  <a:srgbClr val="0070C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목적 외 사용 금지</a:t>
            </a:r>
            <a:endParaRPr lang="en-US" altLang="ko-KR" sz="2000" b="1" cap="none" spc="0" dirty="0">
              <a:ln w="0"/>
              <a:solidFill>
                <a:srgbClr val="0070C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A3F60FB9-E5F6-5C92-746C-85B0708CF7BE}"/>
              </a:ext>
            </a:extLst>
          </p:cNvPr>
          <p:cNvSpPr/>
          <p:nvPr/>
        </p:nvSpPr>
        <p:spPr>
          <a:xfrm>
            <a:off x="830654" y="3743021"/>
            <a:ext cx="29097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나는 무거운 것은 잘 들 수 있지만</a:t>
            </a:r>
            <a:endParaRPr lang="en-US" altLang="ko-KR" sz="1600" dirty="0">
              <a:ln w="0"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사람을 태운 </a:t>
            </a:r>
            <a:r>
              <a:rPr lang="ko-KR" altLang="en-US" sz="1600" dirty="0" err="1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버켓은</a:t>
            </a:r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1600" dirty="0" err="1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못들어요</a:t>
            </a:r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en-US" altLang="ko-KR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!</a:t>
            </a:r>
          </a:p>
          <a:p>
            <a:r>
              <a:rPr lang="ko-KR" altLang="en-US" sz="1600" dirty="0">
                <a:ln w="0"/>
                <a:solidFill>
                  <a:srgbClr val="0070C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근로자는 태우지 말아주세요</a:t>
            </a:r>
            <a:endParaRPr lang="en-US" altLang="ko-KR" sz="1600" dirty="0">
              <a:ln w="0"/>
              <a:solidFill>
                <a:srgbClr val="0070C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9B25ACB-B9E7-AB9A-7FA2-3705EA998B8A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9B9ACB07-3837-AB9A-CEA5-781C3921C5A2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75087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2294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근로자의 </a:t>
            </a:r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의무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B78E1B2-9FF4-FF85-384A-0C39AA93FA5B}"/>
              </a:ext>
            </a:extLst>
          </p:cNvPr>
          <p:cNvSpPr/>
          <p:nvPr/>
        </p:nvSpPr>
        <p:spPr>
          <a:xfrm>
            <a:off x="9104949" y="290122"/>
            <a:ext cx="265970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⑥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건설기계 작업 시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aphicFrame>
        <p:nvGraphicFramePr>
          <p:cNvPr id="2" name="표 7">
            <a:extLst>
              <a:ext uri="{FF2B5EF4-FFF2-40B4-BE49-F238E27FC236}">
                <a16:creationId xmlns:a16="http://schemas.microsoft.com/office/drawing/2014/main" id="{595F0B34-7349-1616-9568-36F3A7376C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82411"/>
              </p:ext>
            </p:extLst>
          </p:nvPr>
        </p:nvGraphicFramePr>
        <p:xfrm>
          <a:off x="372832" y="866462"/>
          <a:ext cx="11391820" cy="57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1820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 err="1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니네</a:t>
                      </a:r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 나 없이 공사 가능하냐</a:t>
                      </a:r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?…</a:t>
                      </a:r>
                      <a:r>
                        <a:rPr lang="ko-KR" altLang="en-US" sz="2000" dirty="0" err="1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펌프카</a:t>
                      </a:r>
                      <a:endParaRPr lang="ko-KR" altLang="en-US" sz="2000" dirty="0">
                        <a:solidFill>
                          <a:srgbClr val="F5D60C"/>
                        </a:solidFill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5339032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</a:tbl>
          </a:graphicData>
        </a:graphic>
      </p:graphicFrame>
      <p:grpSp>
        <p:nvGrpSpPr>
          <p:cNvPr id="32" name="그룹 31">
            <a:extLst>
              <a:ext uri="{FF2B5EF4-FFF2-40B4-BE49-F238E27FC236}">
                <a16:creationId xmlns:a16="http://schemas.microsoft.com/office/drawing/2014/main" id="{EA8C6702-1D21-2F08-2008-674288C89358}"/>
              </a:ext>
            </a:extLst>
          </p:cNvPr>
          <p:cNvGrpSpPr/>
          <p:nvPr/>
        </p:nvGrpSpPr>
        <p:grpSpPr>
          <a:xfrm>
            <a:off x="565572" y="1390650"/>
            <a:ext cx="11455574" cy="5467350"/>
            <a:chOff x="266055" y="1513787"/>
            <a:chExt cx="11455574" cy="5467350"/>
          </a:xfrm>
        </p:grpSpPr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3CDC0455-EBB2-216A-BF1E-F46A20265FB0}"/>
                </a:ext>
              </a:extLst>
            </p:cNvPr>
            <p:cNvGrpSpPr/>
            <p:nvPr/>
          </p:nvGrpSpPr>
          <p:grpSpPr>
            <a:xfrm>
              <a:off x="3802842" y="1513787"/>
              <a:ext cx="6397629" cy="4225856"/>
              <a:chOff x="3567847" y="1572341"/>
              <a:chExt cx="6397629" cy="4225856"/>
            </a:xfrm>
          </p:grpSpPr>
          <p:pic>
            <p:nvPicPr>
              <p:cNvPr id="4" name="그림 3" descr="운송, 동력삽, 크레인이(가) 표시된 사진&#10;&#10;자동 생성된 설명">
                <a:extLst>
                  <a:ext uri="{FF2B5EF4-FFF2-40B4-BE49-F238E27FC236}">
                    <a16:creationId xmlns:a16="http://schemas.microsoft.com/office/drawing/2014/main" id="{714069F1-404F-3323-A712-808683B4D9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67847" y="1572341"/>
                <a:ext cx="4665764" cy="4225856"/>
              </a:xfrm>
              <a:prstGeom prst="rect">
                <a:avLst/>
              </a:prstGeom>
            </p:spPr>
          </p:pic>
          <p:pic>
            <p:nvPicPr>
              <p:cNvPr id="6" name="그림 5" descr="오렌지이(가) 표시된 사진&#10;&#10;자동 생성된 설명">
                <a:extLst>
                  <a:ext uri="{FF2B5EF4-FFF2-40B4-BE49-F238E27FC236}">
                    <a16:creationId xmlns:a16="http://schemas.microsoft.com/office/drawing/2014/main" id="{40AD2323-D597-7A10-BD25-D8C9E108FF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44448" y="1920675"/>
                <a:ext cx="414864" cy="414864"/>
              </a:xfrm>
              <a:prstGeom prst="rect">
                <a:avLst/>
              </a:prstGeom>
            </p:spPr>
          </p:pic>
          <p:pic>
            <p:nvPicPr>
              <p:cNvPr id="7" name="그림 6" descr="오렌지이(가) 표시된 사진&#10;&#10;자동 생성된 설명">
                <a:extLst>
                  <a:ext uri="{FF2B5EF4-FFF2-40B4-BE49-F238E27FC236}">
                    <a16:creationId xmlns:a16="http://schemas.microsoft.com/office/drawing/2014/main" id="{3E55AD36-2CB3-DF3D-A3A7-F932EBA557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78649" y="2640177"/>
                <a:ext cx="414864" cy="414864"/>
              </a:xfrm>
              <a:prstGeom prst="rect">
                <a:avLst/>
              </a:prstGeom>
            </p:spPr>
          </p:pic>
          <p:pic>
            <p:nvPicPr>
              <p:cNvPr id="8" name="그림 7" descr="오렌지이(가) 표시된 사진&#10;&#10;자동 생성된 설명">
                <a:extLst>
                  <a:ext uri="{FF2B5EF4-FFF2-40B4-BE49-F238E27FC236}">
                    <a16:creationId xmlns:a16="http://schemas.microsoft.com/office/drawing/2014/main" id="{F5022820-2A89-0FE7-5A5B-D7A85CCFFB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24007" y="4886169"/>
                <a:ext cx="414864" cy="414864"/>
              </a:xfrm>
              <a:prstGeom prst="rect">
                <a:avLst/>
              </a:prstGeom>
            </p:spPr>
          </p:pic>
          <p:pic>
            <p:nvPicPr>
              <p:cNvPr id="10" name="그림 9" descr="오렌지이(가) 표시된 사진&#10;&#10;자동 생성된 설명">
                <a:extLst>
                  <a:ext uri="{FF2B5EF4-FFF2-40B4-BE49-F238E27FC236}">
                    <a16:creationId xmlns:a16="http://schemas.microsoft.com/office/drawing/2014/main" id="{1CD54DB4-1BC3-172C-CD9F-133E010E4B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53899" y="3648828"/>
                <a:ext cx="414864" cy="414864"/>
              </a:xfrm>
              <a:prstGeom prst="rect">
                <a:avLst/>
              </a:prstGeom>
            </p:spPr>
          </p:pic>
          <p:pic>
            <p:nvPicPr>
              <p:cNvPr id="13" name="그림 12" descr="오렌지이(가) 표시된 사진&#10;&#10;자동 생성된 설명">
                <a:extLst>
                  <a:ext uri="{FF2B5EF4-FFF2-40B4-BE49-F238E27FC236}">
                    <a16:creationId xmlns:a16="http://schemas.microsoft.com/office/drawing/2014/main" id="{A8A3FC58-DC95-F39E-E2EE-BCB0AC7F24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33760" y="4275125"/>
                <a:ext cx="414864" cy="414864"/>
              </a:xfrm>
              <a:prstGeom prst="rect">
                <a:avLst/>
              </a:prstGeom>
            </p:spPr>
          </p:pic>
          <p:pic>
            <p:nvPicPr>
              <p:cNvPr id="14" name="그림 13" descr="오렌지이(가) 표시된 사진&#10;&#10;자동 생성된 설명">
                <a:extLst>
                  <a:ext uri="{FF2B5EF4-FFF2-40B4-BE49-F238E27FC236}">
                    <a16:creationId xmlns:a16="http://schemas.microsoft.com/office/drawing/2014/main" id="{87345962-55E8-876A-A2E5-02B8D7545C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0087" y="3304809"/>
                <a:ext cx="414864" cy="414864"/>
              </a:xfrm>
              <a:prstGeom prst="rect">
                <a:avLst/>
              </a:prstGeom>
            </p:spPr>
          </p:pic>
          <p:pic>
            <p:nvPicPr>
              <p:cNvPr id="15" name="그림 14" descr="오렌지이(가) 표시된 사진&#10;&#10;자동 생성된 설명">
                <a:extLst>
                  <a:ext uri="{FF2B5EF4-FFF2-40B4-BE49-F238E27FC236}">
                    <a16:creationId xmlns:a16="http://schemas.microsoft.com/office/drawing/2014/main" id="{D2304DCA-5808-E668-10DC-2746EDAA5C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0937" y="3877428"/>
                <a:ext cx="414864" cy="414864"/>
              </a:xfrm>
              <a:prstGeom prst="rect">
                <a:avLst/>
              </a:prstGeom>
            </p:spPr>
          </p:pic>
          <p:pic>
            <p:nvPicPr>
              <p:cNvPr id="17" name="그림 16" descr="레고, 장난감이(가) 표시된 사진&#10;&#10;자동 생성된 설명">
                <a:extLst>
                  <a:ext uri="{FF2B5EF4-FFF2-40B4-BE49-F238E27FC236}">
                    <a16:creationId xmlns:a16="http://schemas.microsoft.com/office/drawing/2014/main" id="{68339872-0FB7-F81E-8A87-E460B9DBE8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9312" y="2351230"/>
                <a:ext cx="1193426" cy="917722"/>
              </a:xfrm>
              <a:prstGeom prst="rect">
                <a:avLst/>
              </a:prstGeom>
            </p:spPr>
          </p:pic>
          <p:pic>
            <p:nvPicPr>
              <p:cNvPr id="18" name="그림 17" descr="레고, 장난감이(가) 표시된 사진&#10;&#10;자동 생성된 설명">
                <a:extLst>
                  <a:ext uri="{FF2B5EF4-FFF2-40B4-BE49-F238E27FC236}">
                    <a16:creationId xmlns:a16="http://schemas.microsoft.com/office/drawing/2014/main" id="{96F5CBA8-7D76-51ED-C3D5-9FA74E05D8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75069" y="3834570"/>
                <a:ext cx="1193426" cy="917722"/>
              </a:xfrm>
              <a:prstGeom prst="rect">
                <a:avLst/>
              </a:prstGeom>
            </p:spPr>
          </p:pic>
          <p:pic>
            <p:nvPicPr>
              <p:cNvPr id="19" name="그림 18" descr="오렌지이(가) 표시된 사진&#10;&#10;자동 생성된 설명">
                <a:extLst>
                  <a:ext uri="{FF2B5EF4-FFF2-40B4-BE49-F238E27FC236}">
                    <a16:creationId xmlns:a16="http://schemas.microsoft.com/office/drawing/2014/main" id="{27E0A880-BE15-22D3-17F6-00353469E0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50612" y="3055041"/>
                <a:ext cx="414864" cy="414864"/>
              </a:xfrm>
              <a:prstGeom prst="rect">
                <a:avLst/>
              </a:prstGeom>
            </p:spPr>
          </p:pic>
        </p:grp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5D1FB8E3-3AEA-E3FD-84AE-3E53438CEEE8}"/>
                </a:ext>
              </a:extLst>
            </p:cNvPr>
            <p:cNvGrpSpPr/>
            <p:nvPr/>
          </p:nvGrpSpPr>
          <p:grpSpPr>
            <a:xfrm>
              <a:off x="266055" y="2239906"/>
              <a:ext cx="3517622" cy="2055638"/>
              <a:chOff x="5283709" y="1607260"/>
              <a:chExt cx="3517622" cy="2055638"/>
            </a:xfrm>
          </p:grpSpPr>
          <p:sp>
            <p:nvSpPr>
              <p:cNvPr id="24" name="타원 23">
                <a:extLst>
                  <a:ext uri="{FF2B5EF4-FFF2-40B4-BE49-F238E27FC236}">
                    <a16:creationId xmlns:a16="http://schemas.microsoft.com/office/drawing/2014/main" id="{34D0B644-A2CA-CC33-9D79-734122818CAF}"/>
                  </a:ext>
                </a:extLst>
              </p:cNvPr>
              <p:cNvSpPr/>
              <p:nvPr/>
            </p:nvSpPr>
            <p:spPr>
              <a:xfrm>
                <a:off x="5283709" y="1607260"/>
                <a:ext cx="3517622" cy="2055638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25" name="직사각형 24">
                <a:extLst>
                  <a:ext uri="{FF2B5EF4-FFF2-40B4-BE49-F238E27FC236}">
                    <a16:creationId xmlns:a16="http://schemas.microsoft.com/office/drawing/2014/main" id="{A1E544EF-3B61-0194-2FFA-DE24314F11E2}"/>
                  </a:ext>
                </a:extLst>
              </p:cNvPr>
              <p:cNvSpPr/>
              <p:nvPr/>
            </p:nvSpPr>
            <p:spPr>
              <a:xfrm>
                <a:off x="6230635" y="2083485"/>
                <a:ext cx="1483099" cy="40011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ko-KR" altLang="en-US" sz="2000" b="1" cap="none" spc="0" dirty="0">
                    <a:ln w="0"/>
                    <a:solidFill>
                      <a:srgbClr val="0070C0"/>
                    </a:solidFill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신호수 배치 </a:t>
                </a:r>
                <a:endParaRPr lang="en-US" altLang="ko-KR" sz="2000" b="1" cap="none" spc="0" dirty="0">
                  <a:ln w="0"/>
                  <a:solidFill>
                    <a:srgbClr val="0070C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26" name="직사각형 25">
                <a:extLst>
                  <a:ext uri="{FF2B5EF4-FFF2-40B4-BE49-F238E27FC236}">
                    <a16:creationId xmlns:a16="http://schemas.microsoft.com/office/drawing/2014/main" id="{909A0563-93DB-D9EA-26A2-46A1A5EAF41E}"/>
                  </a:ext>
                </a:extLst>
              </p:cNvPr>
              <p:cNvSpPr/>
              <p:nvPr/>
            </p:nvSpPr>
            <p:spPr>
              <a:xfrm>
                <a:off x="5745984" y="2456111"/>
                <a:ext cx="2872902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r>
                  <a:rPr lang="ko-KR" altLang="en-US" sz="1600" dirty="0">
                    <a:ln w="0"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믹스트럭 </a:t>
                </a:r>
                <a:r>
                  <a:rPr lang="ko-KR" altLang="en-US" sz="1600" dirty="0" err="1">
                    <a:ln w="0"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이동동선을</a:t>
                </a:r>
                <a:r>
                  <a:rPr lang="ko-KR" altLang="en-US" sz="1600" dirty="0">
                    <a:ln w="0"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 확인하고</a:t>
                </a:r>
                <a:endParaRPr lang="en-US" altLang="ko-KR" sz="160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  <a:p>
                <a:r>
                  <a:rPr lang="ko-KR" altLang="en-US" sz="1600" dirty="0">
                    <a:ln w="0"/>
                    <a:solidFill>
                      <a:srgbClr val="0070C0"/>
                    </a:solidFill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근로자와 협착 여부를 감시</a:t>
                </a:r>
                <a:r>
                  <a:rPr lang="ko-KR" altLang="en-US" sz="1600" dirty="0">
                    <a:ln w="0"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해요 </a:t>
                </a:r>
                <a:r>
                  <a:rPr lang="en-US" altLang="ko-KR" sz="1600" dirty="0">
                    <a:ln w="0"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!</a:t>
                </a:r>
              </a:p>
            </p:txBody>
          </p:sp>
        </p:grpSp>
        <p:pic>
          <p:nvPicPr>
            <p:cNvPr id="22" name="그림 21" descr="사람, 오렌지이(가) 표시된 사진&#10;&#10;자동 생성된 설명">
              <a:extLst>
                <a:ext uri="{FF2B5EF4-FFF2-40B4-BE49-F238E27FC236}">
                  <a16:creationId xmlns:a16="http://schemas.microsoft.com/office/drawing/2014/main" id="{3F74B42A-360A-36A6-8F60-8CD9C1AC7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305" y="3604084"/>
              <a:ext cx="2266386" cy="3377053"/>
            </a:xfrm>
            <a:prstGeom prst="rect">
              <a:avLst/>
            </a:prstGeom>
          </p:spPr>
        </p:pic>
        <p:sp>
          <p:nvSpPr>
            <p:cNvPr id="28" name="타원 27">
              <a:extLst>
                <a:ext uri="{FF2B5EF4-FFF2-40B4-BE49-F238E27FC236}">
                  <a16:creationId xmlns:a16="http://schemas.microsoft.com/office/drawing/2014/main" id="{A08C528F-4AC8-19C3-4621-DB78B96B550D}"/>
                </a:ext>
              </a:extLst>
            </p:cNvPr>
            <p:cNvSpPr/>
            <p:nvPr/>
          </p:nvSpPr>
          <p:spPr>
            <a:xfrm rot="16200000">
              <a:off x="5858836" y="4662819"/>
              <a:ext cx="1243363" cy="2634466"/>
            </a:xfrm>
            <a:prstGeom prst="ellipse">
              <a:avLst/>
            </a:prstGeom>
            <a:solidFill>
              <a:srgbClr val="FF0000">
                <a:alpha val="11000"/>
              </a:srgb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909EADAD-1467-EF43-5BA4-421A3C44663E}"/>
                </a:ext>
              </a:extLst>
            </p:cNvPr>
            <p:cNvSpPr/>
            <p:nvPr/>
          </p:nvSpPr>
          <p:spPr>
            <a:xfrm>
              <a:off x="5644719" y="5791483"/>
              <a:ext cx="188705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2000" b="1" cap="none" spc="0" dirty="0" err="1">
                  <a:ln w="0"/>
                  <a:solidFill>
                    <a:srgbClr val="FF0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아웃트리거</a:t>
              </a:r>
              <a:r>
                <a:rPr lang="ko-KR" altLang="en-US" sz="2000" b="1" cap="none" spc="0" dirty="0">
                  <a:ln w="0"/>
                  <a:solidFill>
                    <a:srgbClr val="FF0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 설치</a:t>
              </a:r>
              <a:endParaRPr lang="en-US" altLang="ko-KR" sz="2000" b="1" cap="none" spc="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15B7CD32-56AE-3860-20B9-47BF1DF704AF}"/>
                </a:ext>
              </a:extLst>
            </p:cNvPr>
            <p:cNvSpPr/>
            <p:nvPr/>
          </p:nvSpPr>
          <p:spPr>
            <a:xfrm>
              <a:off x="7407628" y="5784614"/>
              <a:ext cx="4314001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ko-KR" altLang="en-US" sz="160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나를 다 피지 않으면 장비가 넘어질 수 있어요 </a:t>
              </a:r>
              <a:r>
                <a:rPr lang="en-US" altLang="ko-KR" sz="160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!</a:t>
              </a:r>
            </a:p>
            <a:p>
              <a:r>
                <a:rPr lang="ko-KR" altLang="en-US" sz="160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나는 꼭 받침목을 받쳐 </a:t>
              </a:r>
              <a:r>
                <a:rPr lang="ko-KR" altLang="en-US" sz="1600" dirty="0">
                  <a:ln w="0"/>
                  <a:solidFill>
                    <a:srgbClr val="FF0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단단한 지반 위에 직각으로 </a:t>
              </a:r>
              <a:endParaRPr lang="en-US" altLang="ko-KR" sz="160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r>
                <a:rPr lang="ko-KR" altLang="en-US" sz="1600" dirty="0">
                  <a:ln w="0"/>
                  <a:solidFill>
                    <a:srgbClr val="FF0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설치</a:t>
              </a:r>
              <a:r>
                <a:rPr lang="ko-KR" altLang="en-US" sz="160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해주세요 </a:t>
              </a:r>
              <a:r>
                <a:rPr lang="en-US" altLang="ko-KR" sz="160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!!</a:t>
              </a:r>
            </a:p>
          </p:txBody>
        </p:sp>
      </p:grpSp>
      <p:sp>
        <p:nvSpPr>
          <p:cNvPr id="3" name="직사각형 2">
            <a:extLst>
              <a:ext uri="{FF2B5EF4-FFF2-40B4-BE49-F238E27FC236}">
                <a16:creationId xmlns:a16="http://schemas.microsoft.com/office/drawing/2014/main" id="{6CE7D55E-AC25-B074-44C4-1BD5A0863FD0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9C8259B9-0110-7FD3-35D6-9BB7E63D5B7D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483048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2294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근로자의 </a:t>
            </a:r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의무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B78E1B2-9FF4-FF85-384A-0C39AA93FA5B}"/>
              </a:ext>
            </a:extLst>
          </p:cNvPr>
          <p:cNvSpPr/>
          <p:nvPr/>
        </p:nvSpPr>
        <p:spPr>
          <a:xfrm>
            <a:off x="10661465" y="290122"/>
            <a:ext cx="110318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⑦ 비계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aphicFrame>
        <p:nvGraphicFramePr>
          <p:cNvPr id="4" name="표 7">
            <a:extLst>
              <a:ext uri="{FF2B5EF4-FFF2-40B4-BE49-F238E27FC236}">
                <a16:creationId xmlns:a16="http://schemas.microsoft.com/office/drawing/2014/main" id="{77E714BC-9A85-81DE-12F2-0081D25CBF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994707"/>
              </p:ext>
            </p:extLst>
          </p:nvPr>
        </p:nvGraphicFramePr>
        <p:xfrm>
          <a:off x="372832" y="866462"/>
          <a:ext cx="11391820" cy="57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1820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 err="1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말비계</a:t>
                      </a:r>
                      <a:r>
                        <a:rPr lang="en-US" altLang="ko-KR" sz="2000" dirty="0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? </a:t>
                      </a:r>
                      <a:r>
                        <a:rPr lang="ko-KR" altLang="en-US" sz="2000" dirty="0" err="1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틀비계</a:t>
                      </a:r>
                      <a:r>
                        <a:rPr lang="en-US" altLang="ko-KR" sz="2000" dirty="0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? </a:t>
                      </a:r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대체 뭐가 위험해</a:t>
                      </a:r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?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5339032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</a:tbl>
          </a:graphicData>
        </a:graphic>
      </p:graphicFrame>
      <p:grpSp>
        <p:nvGrpSpPr>
          <p:cNvPr id="16" name="그룹 15">
            <a:extLst>
              <a:ext uri="{FF2B5EF4-FFF2-40B4-BE49-F238E27FC236}">
                <a16:creationId xmlns:a16="http://schemas.microsoft.com/office/drawing/2014/main" id="{EC3E4566-13C3-7BDF-2650-F9357363DA34}"/>
              </a:ext>
            </a:extLst>
          </p:cNvPr>
          <p:cNvGrpSpPr/>
          <p:nvPr/>
        </p:nvGrpSpPr>
        <p:grpSpPr>
          <a:xfrm>
            <a:off x="441257" y="2394655"/>
            <a:ext cx="9972229" cy="4078158"/>
            <a:chOff x="314549" y="2429198"/>
            <a:chExt cx="9972229" cy="4078158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138A3CFD-BCC9-412C-BF32-8BBB3700D2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425"/>
            <a:stretch/>
          </p:blipFill>
          <p:spPr>
            <a:xfrm>
              <a:off x="3119118" y="2429198"/>
              <a:ext cx="2937702" cy="3745345"/>
            </a:xfrm>
            <a:prstGeom prst="rect">
              <a:avLst/>
            </a:prstGeom>
          </p:spPr>
        </p:pic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5084AE68-C9C3-CFB6-0AD4-F217C0DFF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432" y="3654435"/>
              <a:ext cx="2124686" cy="2080023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0E9B3F86-83CA-2F71-1C14-A70004821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7714" y="4301870"/>
              <a:ext cx="889175" cy="1050595"/>
            </a:xfrm>
            <a:prstGeom prst="rect">
              <a:avLst/>
            </a:prstGeom>
            <a:ln w="38100">
              <a:solidFill>
                <a:srgbClr val="009EE6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6" name="직선 화살표 연결선 5">
              <a:extLst>
                <a:ext uri="{FF2B5EF4-FFF2-40B4-BE49-F238E27FC236}">
                  <a16:creationId xmlns:a16="http://schemas.microsoft.com/office/drawing/2014/main" id="{31AFC780-EF30-D443-3165-278411FD79C7}"/>
                </a:ext>
              </a:extLst>
            </p:cNvPr>
            <p:cNvCxnSpPr/>
            <p:nvPr/>
          </p:nvCxnSpPr>
          <p:spPr>
            <a:xfrm flipV="1">
              <a:off x="5505891" y="4481298"/>
              <a:ext cx="550929" cy="308919"/>
            </a:xfrm>
            <a:prstGeom prst="straightConnector1">
              <a:avLst/>
            </a:prstGeom>
            <a:ln w="38100">
              <a:solidFill>
                <a:srgbClr val="009EE6"/>
              </a:solidFill>
              <a:tailEnd type="triangle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타원 6">
              <a:extLst>
                <a:ext uri="{FF2B5EF4-FFF2-40B4-BE49-F238E27FC236}">
                  <a16:creationId xmlns:a16="http://schemas.microsoft.com/office/drawing/2014/main" id="{AE09AA41-09CA-1675-B282-36EAD95A5F42}"/>
                </a:ext>
              </a:extLst>
            </p:cNvPr>
            <p:cNvSpPr/>
            <p:nvPr/>
          </p:nvSpPr>
          <p:spPr>
            <a:xfrm>
              <a:off x="3961297" y="2998456"/>
              <a:ext cx="626672" cy="593158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  <a:prstDash val="sysDash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96540C95-8A1F-C6F2-0254-230FED4AF8C1}"/>
                </a:ext>
              </a:extLst>
            </p:cNvPr>
            <p:cNvSpPr/>
            <p:nvPr/>
          </p:nvSpPr>
          <p:spPr>
            <a:xfrm>
              <a:off x="1168669" y="3691506"/>
              <a:ext cx="1767016" cy="1778333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  <a:prstDash val="sysDash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cxnSp>
          <p:nvCxnSpPr>
            <p:cNvPr id="9" name="직선 화살표 연결선 8">
              <a:extLst>
                <a:ext uri="{FF2B5EF4-FFF2-40B4-BE49-F238E27FC236}">
                  <a16:creationId xmlns:a16="http://schemas.microsoft.com/office/drawing/2014/main" id="{331C4143-6CCB-B9B4-C6CF-24EA09993345}"/>
                </a:ext>
              </a:extLst>
            </p:cNvPr>
            <p:cNvCxnSpPr>
              <a:stCxn id="7" idx="3"/>
              <a:endCxn id="8" idx="6"/>
            </p:cNvCxnSpPr>
            <p:nvPr/>
          </p:nvCxnSpPr>
          <p:spPr>
            <a:xfrm flipH="1">
              <a:off x="2935685" y="3504748"/>
              <a:ext cx="1117386" cy="1075925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2DE8154B-BAD2-B32B-D673-867A0195D756}"/>
                </a:ext>
              </a:extLst>
            </p:cNvPr>
            <p:cNvSpPr/>
            <p:nvPr/>
          </p:nvSpPr>
          <p:spPr>
            <a:xfrm>
              <a:off x="4900059" y="4493638"/>
              <a:ext cx="604938" cy="593158"/>
            </a:xfrm>
            <a:prstGeom prst="ellipse">
              <a:avLst/>
            </a:prstGeom>
            <a:noFill/>
            <a:ln w="38100">
              <a:solidFill>
                <a:srgbClr val="009EE6"/>
              </a:solidFill>
              <a:prstDash val="solid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13" name="직사각형 5">
              <a:extLst>
                <a:ext uri="{FF2B5EF4-FFF2-40B4-BE49-F238E27FC236}">
                  <a16:creationId xmlns:a16="http://schemas.microsoft.com/office/drawing/2014/main" id="{B2FD0947-14E0-9665-E8BB-F2318A5C5AB1}"/>
                </a:ext>
              </a:extLst>
            </p:cNvPr>
            <p:cNvSpPr/>
            <p:nvPr/>
          </p:nvSpPr>
          <p:spPr>
            <a:xfrm>
              <a:off x="939930" y="2998456"/>
              <a:ext cx="2190023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>
                <a:defRPr/>
              </a:pPr>
              <a:r>
                <a:rPr lang="ko-KR" altLang="en-US" cap="none" spc="0" dirty="0">
                  <a:ln w="0"/>
                  <a:solidFill>
                    <a:srgbClr val="0070C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승강용 사다리</a:t>
              </a:r>
              <a:r>
                <a:rPr lang="en-US" altLang="ko-KR" cap="none" spc="0" dirty="0">
                  <a:ln w="0"/>
                  <a:solidFill>
                    <a:srgbClr val="0070C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, </a:t>
              </a:r>
            </a:p>
            <a:p>
              <a:pPr algn="ctr">
                <a:defRPr/>
              </a:pPr>
              <a:r>
                <a:rPr lang="ko-KR" altLang="en-US" cap="none" spc="0" dirty="0">
                  <a:ln w="0"/>
                  <a:solidFill>
                    <a:srgbClr val="0070C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최상부 안전난간 설치</a:t>
              </a:r>
            </a:p>
          </p:txBody>
        </p:sp>
        <p:sp>
          <p:nvSpPr>
            <p:cNvPr id="14" name="직사각형 5">
              <a:extLst>
                <a:ext uri="{FF2B5EF4-FFF2-40B4-BE49-F238E27FC236}">
                  <a16:creationId xmlns:a16="http://schemas.microsoft.com/office/drawing/2014/main" id="{A3CE8950-A235-9820-345A-ADCB9EF1AC6F}"/>
                </a:ext>
              </a:extLst>
            </p:cNvPr>
            <p:cNvSpPr/>
            <p:nvPr/>
          </p:nvSpPr>
          <p:spPr>
            <a:xfrm>
              <a:off x="6023000" y="5471112"/>
              <a:ext cx="4263778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>
                <a:defRPr/>
              </a:pPr>
              <a:r>
                <a:rPr lang="ko-KR" altLang="en-US" dirty="0" err="1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작업발판은</a:t>
              </a:r>
              <a:r>
                <a:rPr lang="ko-KR" altLang="en-US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 수평을 유지하고 </a:t>
              </a:r>
              <a:endParaRPr lang="en-US" altLang="ko-KR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pPr>
                <a:defRPr/>
              </a:pPr>
              <a:r>
                <a:rPr lang="ko-KR" altLang="en-US" dirty="0">
                  <a:ln w="0"/>
                  <a:solidFill>
                    <a:srgbClr val="00B05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최대 적재하중은 </a:t>
              </a:r>
              <a:r>
                <a:rPr lang="en-US" altLang="ko-KR" dirty="0">
                  <a:ln w="0"/>
                  <a:solidFill>
                    <a:srgbClr val="00B05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250KG</a:t>
              </a:r>
              <a:endParaRPr lang="en-US" altLang="ko-KR" cap="none" spc="0" dirty="0">
                <a:ln w="0"/>
                <a:solidFill>
                  <a:srgbClr val="00B05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15" name="직사각형 5">
              <a:extLst>
                <a:ext uri="{FF2B5EF4-FFF2-40B4-BE49-F238E27FC236}">
                  <a16:creationId xmlns:a16="http://schemas.microsoft.com/office/drawing/2014/main" id="{7618EB69-EFC4-9E8C-C86A-D4A1776A82A1}"/>
                </a:ext>
              </a:extLst>
            </p:cNvPr>
            <p:cNvSpPr/>
            <p:nvPr/>
          </p:nvSpPr>
          <p:spPr>
            <a:xfrm>
              <a:off x="314549" y="5861025"/>
              <a:ext cx="4094391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>
                <a:defRPr/>
              </a:pPr>
              <a:r>
                <a:rPr lang="ko-KR" altLang="en-US" cap="none" spc="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바퀴고정 후 </a:t>
              </a:r>
              <a:r>
                <a:rPr lang="ko-KR" altLang="en-US" cap="none" spc="0" dirty="0">
                  <a:ln w="0"/>
                  <a:solidFill>
                    <a:srgbClr val="FF0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견고한 시설물에 고정</a:t>
              </a:r>
              <a:r>
                <a:rPr lang="ko-KR" altLang="en-US" cap="none" spc="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하거나 </a:t>
              </a:r>
              <a:endParaRPr lang="en-US" altLang="ko-KR" cap="none" spc="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pPr>
                <a:defRPr/>
              </a:pPr>
              <a:r>
                <a:rPr lang="ko-KR" altLang="en-US" cap="none" spc="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혹은 </a:t>
              </a:r>
              <a:r>
                <a:rPr lang="ko-KR" altLang="en-US" cap="none" spc="0" dirty="0" err="1">
                  <a:ln w="0"/>
                  <a:solidFill>
                    <a:srgbClr val="0070C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아웃트리거</a:t>
              </a:r>
              <a:r>
                <a:rPr lang="en-US" altLang="ko-KR" cap="none" spc="0" dirty="0">
                  <a:ln w="0"/>
                  <a:solidFill>
                    <a:srgbClr val="FF0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(</a:t>
              </a:r>
              <a:r>
                <a:rPr lang="ko-KR" altLang="en-US" cap="none" spc="0" dirty="0">
                  <a:ln w="0"/>
                  <a:solidFill>
                    <a:srgbClr val="FF0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전도방지용 지지대</a:t>
              </a:r>
              <a:r>
                <a:rPr lang="en-US" altLang="ko-KR" dirty="0">
                  <a:ln w="0"/>
                  <a:solidFill>
                    <a:srgbClr val="FF0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) </a:t>
              </a:r>
              <a:r>
                <a:rPr lang="ko-KR" altLang="en-US" dirty="0">
                  <a:ln w="0"/>
                  <a:solidFill>
                    <a:srgbClr val="FF0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설치</a:t>
              </a:r>
              <a:endParaRPr lang="ko-KR" altLang="en-US" cap="none" spc="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FB702E7F-97E1-84B1-8E3F-288BD702D7B6}"/>
              </a:ext>
            </a:extLst>
          </p:cNvPr>
          <p:cNvGrpSpPr/>
          <p:nvPr/>
        </p:nvGrpSpPr>
        <p:grpSpPr>
          <a:xfrm>
            <a:off x="5744368" y="1432682"/>
            <a:ext cx="6035235" cy="1780577"/>
            <a:chOff x="1416352" y="3404853"/>
            <a:chExt cx="9349769" cy="2592107"/>
          </a:xfrm>
        </p:grpSpPr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9C7B5E47-E823-1F8B-B62B-98DFADDAFFE7}"/>
                </a:ext>
              </a:extLst>
            </p:cNvPr>
            <p:cNvGrpSpPr/>
            <p:nvPr/>
          </p:nvGrpSpPr>
          <p:grpSpPr>
            <a:xfrm>
              <a:off x="1416352" y="3404853"/>
              <a:ext cx="9349769" cy="2592107"/>
              <a:chOff x="1581150" y="3284919"/>
              <a:chExt cx="9349769" cy="2592107"/>
            </a:xfrm>
          </p:grpSpPr>
          <p:pic>
            <p:nvPicPr>
              <p:cNvPr id="25" name="그림 24" descr="거울이(가) 표시된 사진&#10;&#10;자동 생성된 설명">
                <a:extLst>
                  <a:ext uri="{FF2B5EF4-FFF2-40B4-BE49-F238E27FC236}">
                    <a16:creationId xmlns:a16="http://schemas.microsoft.com/office/drawing/2014/main" id="{E2C4DA69-1915-2E30-724F-E7A094A70B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1150" y="3284919"/>
                <a:ext cx="2808000" cy="2592107"/>
              </a:xfrm>
              <a:prstGeom prst="rect">
                <a:avLst/>
              </a:prstGeom>
            </p:spPr>
          </p:pic>
          <p:pic>
            <p:nvPicPr>
              <p:cNvPr id="26" name="그림 25" descr="거울이(가) 표시된 사진&#10;&#10;자동 생성된 설명">
                <a:extLst>
                  <a:ext uri="{FF2B5EF4-FFF2-40B4-BE49-F238E27FC236}">
                    <a16:creationId xmlns:a16="http://schemas.microsoft.com/office/drawing/2014/main" id="{A32C403B-64CB-2AAF-E6FC-F9495D4C60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52035" y="3284919"/>
                <a:ext cx="2808000" cy="2592107"/>
              </a:xfrm>
              <a:prstGeom prst="rect">
                <a:avLst/>
              </a:prstGeom>
            </p:spPr>
          </p:pic>
          <p:pic>
            <p:nvPicPr>
              <p:cNvPr id="27" name="그림 26" descr="거울이(가) 표시된 사진&#10;&#10;자동 생성된 설명">
                <a:extLst>
                  <a:ext uri="{FF2B5EF4-FFF2-40B4-BE49-F238E27FC236}">
                    <a16:creationId xmlns:a16="http://schemas.microsoft.com/office/drawing/2014/main" id="{AFCAA395-EA29-57CE-2F42-E54D43BB28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22919" y="3284919"/>
                <a:ext cx="2808000" cy="2592107"/>
              </a:xfrm>
              <a:prstGeom prst="rect">
                <a:avLst/>
              </a:prstGeom>
            </p:spPr>
          </p:pic>
        </p:grpSp>
        <p:pic>
          <p:nvPicPr>
            <p:cNvPr id="19" name="그래픽 18" descr="여성 건설 노동자 단색으로 채워진">
              <a:extLst>
                <a:ext uri="{FF2B5EF4-FFF2-40B4-BE49-F238E27FC236}">
                  <a16:creationId xmlns:a16="http://schemas.microsoft.com/office/drawing/2014/main" id="{10843D4B-5B3D-646A-EA6C-335D28FF7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036278" y="4114264"/>
              <a:ext cx="651686" cy="651686"/>
            </a:xfrm>
            <a:prstGeom prst="rect">
              <a:avLst/>
            </a:prstGeom>
          </p:spPr>
        </p:pic>
        <p:pic>
          <p:nvPicPr>
            <p:cNvPr id="20" name="그래픽 19" descr="건물 벽돌담 단색으로 채워진">
              <a:extLst>
                <a:ext uri="{FF2B5EF4-FFF2-40B4-BE49-F238E27FC236}">
                  <a16:creationId xmlns:a16="http://schemas.microsoft.com/office/drawing/2014/main" id="{7A0970B8-47CC-333C-B8DA-009694C09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765394" y="4114264"/>
              <a:ext cx="651686" cy="651686"/>
            </a:xfrm>
            <a:prstGeom prst="rect">
              <a:avLst/>
            </a:prstGeom>
          </p:spPr>
        </p:pic>
        <p:pic>
          <p:nvPicPr>
            <p:cNvPr id="21" name="그래픽 20" descr="롤러 페인트 도구 단색으로 채워진">
              <a:extLst>
                <a:ext uri="{FF2B5EF4-FFF2-40B4-BE49-F238E27FC236}">
                  <a16:creationId xmlns:a16="http://schemas.microsoft.com/office/drawing/2014/main" id="{A9D631C0-56F1-1E51-EAEF-7C1078A3A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569553" y="4114264"/>
              <a:ext cx="651686" cy="651686"/>
            </a:xfrm>
            <a:prstGeom prst="rect">
              <a:avLst/>
            </a:prstGeom>
          </p:spPr>
        </p:pic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C8D446EB-4FB9-0A9C-37C2-F6E8ABFC5C1C}"/>
                </a:ext>
              </a:extLst>
            </p:cNvPr>
            <p:cNvSpPr/>
            <p:nvPr/>
          </p:nvSpPr>
          <p:spPr>
            <a:xfrm>
              <a:off x="1783298" y="4786089"/>
              <a:ext cx="2074109" cy="44805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1400" cap="none" spc="0" dirty="0">
                  <a:ln w="0"/>
                  <a:solidFill>
                    <a:srgbClr val="FF0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도장</a:t>
              </a:r>
              <a:r>
                <a:rPr lang="en-US" altLang="ko-KR" sz="1400" cap="none" spc="0" dirty="0">
                  <a:ln w="0"/>
                  <a:solidFill>
                    <a:srgbClr val="FF0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(</a:t>
              </a:r>
              <a:r>
                <a:rPr lang="ko-KR" altLang="en-US" sz="1400" cap="none" spc="0" dirty="0" err="1">
                  <a:ln w="0"/>
                  <a:solidFill>
                    <a:srgbClr val="FF0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퍼티</a:t>
              </a:r>
              <a:r>
                <a:rPr lang="en-US" altLang="ko-KR" sz="1400" cap="none" spc="0" dirty="0">
                  <a:ln w="0"/>
                  <a:solidFill>
                    <a:srgbClr val="FF0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) </a:t>
              </a:r>
              <a:r>
                <a:rPr lang="ko-KR" altLang="en-US" sz="1400" cap="none" spc="0" dirty="0">
                  <a:ln w="0"/>
                  <a:solidFill>
                    <a:srgbClr val="FF0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작업</a:t>
              </a:r>
              <a:endParaRPr lang="en-US" altLang="ko-KR" sz="1400" cap="none" spc="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2C9A85B5-AA06-2F17-B121-C481B56EAFBB}"/>
                </a:ext>
              </a:extLst>
            </p:cNvPr>
            <p:cNvSpPr/>
            <p:nvPr/>
          </p:nvSpPr>
          <p:spPr>
            <a:xfrm>
              <a:off x="5116269" y="4786089"/>
              <a:ext cx="1949940" cy="44805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1400" cap="none" spc="0" dirty="0" err="1">
                  <a:ln w="0"/>
                  <a:solidFill>
                    <a:srgbClr val="00B05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조적</a:t>
              </a:r>
              <a:r>
                <a:rPr lang="en-US" altLang="ko-KR" sz="1400" cap="none" spc="0" dirty="0">
                  <a:ln w="0"/>
                  <a:solidFill>
                    <a:srgbClr val="00B05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, </a:t>
              </a:r>
              <a:r>
                <a:rPr lang="ko-KR" altLang="en-US" sz="1400" cap="none" spc="0" dirty="0">
                  <a:ln w="0"/>
                  <a:solidFill>
                    <a:srgbClr val="00B05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미장작업</a:t>
              </a:r>
              <a:endParaRPr lang="en-US" altLang="ko-KR" sz="1400" cap="none" spc="0" dirty="0">
                <a:ln w="0"/>
                <a:solidFill>
                  <a:srgbClr val="00B05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17D1493C-06BF-90EA-4DB6-129F740D3E7A}"/>
                </a:ext>
              </a:extLst>
            </p:cNvPr>
            <p:cNvSpPr/>
            <p:nvPr/>
          </p:nvSpPr>
          <p:spPr>
            <a:xfrm>
              <a:off x="8297750" y="4790981"/>
              <a:ext cx="2128743" cy="44805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1400" cap="none" spc="0" dirty="0">
                  <a:ln w="0"/>
                  <a:solidFill>
                    <a:srgbClr val="0070C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거푸집해체 작업</a:t>
              </a:r>
              <a:endParaRPr lang="en-US" altLang="ko-KR" sz="1400" cap="none" spc="0" dirty="0">
                <a:ln w="0"/>
                <a:solidFill>
                  <a:srgbClr val="0070C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</p:grp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E9D4C925-5A2B-BFAC-AC5B-35260998FDAA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3F8A75F7-5722-28B9-7BE2-D2500B31B85A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669802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7">
            <a:extLst>
              <a:ext uri="{FF2B5EF4-FFF2-40B4-BE49-F238E27FC236}">
                <a16:creationId xmlns:a16="http://schemas.microsoft.com/office/drawing/2014/main" id="{77E714BC-9A85-81DE-12F2-0081D25CBF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588619"/>
              </p:ext>
            </p:extLst>
          </p:nvPr>
        </p:nvGraphicFramePr>
        <p:xfrm>
          <a:off x="372832" y="866462"/>
          <a:ext cx="11391820" cy="57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1820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 err="1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말비계</a:t>
                      </a:r>
                      <a:r>
                        <a:rPr lang="en-US" altLang="ko-KR" sz="2000" dirty="0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? </a:t>
                      </a:r>
                      <a:r>
                        <a:rPr lang="ko-KR" altLang="en-US" sz="2000" dirty="0" err="1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틀비계</a:t>
                      </a:r>
                      <a:r>
                        <a:rPr lang="en-US" altLang="ko-KR" sz="2000" dirty="0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? </a:t>
                      </a:r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대체 뭐가 위험해</a:t>
                      </a:r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?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5339032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</a:tbl>
          </a:graphicData>
        </a:graphic>
      </p:graphicFrame>
      <p:sp>
        <p:nvSpPr>
          <p:cNvPr id="47" name="자유형: 도형 46">
            <a:extLst>
              <a:ext uri="{FF2B5EF4-FFF2-40B4-BE49-F238E27FC236}">
                <a16:creationId xmlns:a16="http://schemas.microsoft.com/office/drawing/2014/main" id="{9F969AE0-0159-6B13-ED99-7A40D7FBDB17}"/>
              </a:ext>
            </a:extLst>
          </p:cNvPr>
          <p:cNvSpPr/>
          <p:nvPr/>
        </p:nvSpPr>
        <p:spPr>
          <a:xfrm>
            <a:off x="0" y="5704733"/>
            <a:ext cx="12192000" cy="1153267"/>
          </a:xfrm>
          <a:custGeom>
            <a:avLst/>
            <a:gdLst>
              <a:gd name="connsiteX0" fmla="*/ 5872899 w 12192000"/>
              <a:gd name="connsiteY0" fmla="*/ 0 h 1153267"/>
              <a:gd name="connsiteX1" fmla="*/ 12006788 w 12192000"/>
              <a:gd name="connsiteY1" fmla="*/ 405725 h 1153267"/>
              <a:gd name="connsiteX2" fmla="*/ 12192000 w 12192000"/>
              <a:gd name="connsiteY2" fmla="*/ 448453 h 1153267"/>
              <a:gd name="connsiteX3" fmla="*/ 12192000 w 12192000"/>
              <a:gd name="connsiteY3" fmla="*/ 1102065 h 1153267"/>
              <a:gd name="connsiteX4" fmla="*/ 12006788 w 12192000"/>
              <a:gd name="connsiteY4" fmla="*/ 1144794 h 1153267"/>
              <a:gd name="connsiteX5" fmla="*/ 11960469 w 12192000"/>
              <a:gd name="connsiteY5" fmla="*/ 1153267 h 1153267"/>
              <a:gd name="connsiteX6" fmla="*/ 0 w 12192000"/>
              <a:gd name="connsiteY6" fmla="*/ 1153267 h 1153267"/>
              <a:gd name="connsiteX7" fmla="*/ 0 w 12192000"/>
              <a:gd name="connsiteY7" fmla="*/ 357981 h 1153267"/>
              <a:gd name="connsiteX8" fmla="*/ 88427 w 12192000"/>
              <a:gd name="connsiteY8" fmla="*/ 341804 h 1153267"/>
              <a:gd name="connsiteX9" fmla="*/ 5872899 w 12192000"/>
              <a:gd name="connsiteY9" fmla="*/ 0 h 115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1153267">
                <a:moveTo>
                  <a:pt x="5872899" y="0"/>
                </a:moveTo>
                <a:cubicBezTo>
                  <a:pt x="8521594" y="0"/>
                  <a:pt x="10825505" y="164057"/>
                  <a:pt x="12006788" y="405725"/>
                </a:cubicBezTo>
                <a:lnTo>
                  <a:pt x="12192000" y="448453"/>
                </a:lnTo>
                <a:lnTo>
                  <a:pt x="12192000" y="1102065"/>
                </a:lnTo>
                <a:lnTo>
                  <a:pt x="12006788" y="1144794"/>
                </a:lnTo>
                <a:lnTo>
                  <a:pt x="11960469" y="1153267"/>
                </a:lnTo>
                <a:lnTo>
                  <a:pt x="0" y="1153267"/>
                </a:lnTo>
                <a:lnTo>
                  <a:pt x="0" y="357981"/>
                </a:lnTo>
                <a:lnTo>
                  <a:pt x="88427" y="341804"/>
                </a:lnTo>
                <a:cubicBezTo>
                  <a:pt x="1342035" y="135584"/>
                  <a:pt x="3464995" y="0"/>
                  <a:pt x="5872899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2294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근로자의 </a:t>
            </a:r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의무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29" name="그림 28" descr="텍스트이(가) 표시된 사진&#10;&#10;자동 생성된 설명">
            <a:extLst>
              <a:ext uri="{FF2B5EF4-FFF2-40B4-BE49-F238E27FC236}">
                <a16:creationId xmlns:a16="http://schemas.microsoft.com/office/drawing/2014/main" id="{635DCB73-D63A-A29C-3570-7A7D9F9381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8"/>
          <a:stretch/>
        </p:blipFill>
        <p:spPr>
          <a:xfrm>
            <a:off x="3207730" y="2680184"/>
            <a:ext cx="6209647" cy="3093292"/>
          </a:xfrm>
          <a:prstGeom prst="rect">
            <a:avLst/>
          </a:prstGeom>
        </p:spPr>
      </p:pic>
      <p:pic>
        <p:nvPicPr>
          <p:cNvPr id="38" name="그림 37" descr="문구, 오렌지, 다채로운이(가) 표시된 사진&#10;&#10;자동 생성된 설명">
            <a:extLst>
              <a:ext uri="{FF2B5EF4-FFF2-40B4-BE49-F238E27FC236}">
                <a16:creationId xmlns:a16="http://schemas.microsoft.com/office/drawing/2014/main" id="{89D67BD2-F7F2-62D8-C3BA-065721DD4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5508">
            <a:off x="7643763" y="2953474"/>
            <a:ext cx="851524" cy="377159"/>
          </a:xfrm>
          <a:prstGeom prst="rect">
            <a:avLst/>
          </a:prstGeom>
        </p:spPr>
      </p:pic>
      <p:cxnSp>
        <p:nvCxnSpPr>
          <p:cNvPr id="40" name="직선 화살표 연결선 39">
            <a:extLst>
              <a:ext uri="{FF2B5EF4-FFF2-40B4-BE49-F238E27FC236}">
                <a16:creationId xmlns:a16="http://schemas.microsoft.com/office/drawing/2014/main" id="{0A180756-F190-FB42-C10F-173AD9FD0FCB}"/>
              </a:ext>
            </a:extLst>
          </p:cNvPr>
          <p:cNvCxnSpPr/>
          <p:nvPr/>
        </p:nvCxnSpPr>
        <p:spPr>
          <a:xfrm>
            <a:off x="2620651" y="3789573"/>
            <a:ext cx="0" cy="1932495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연결선 41">
            <a:extLst>
              <a:ext uri="{FF2B5EF4-FFF2-40B4-BE49-F238E27FC236}">
                <a16:creationId xmlns:a16="http://schemas.microsoft.com/office/drawing/2014/main" id="{82C8754A-4527-2899-EF2A-91AD508DC01A}"/>
              </a:ext>
            </a:extLst>
          </p:cNvPr>
          <p:cNvCxnSpPr>
            <a:cxnSpLocks/>
          </p:cNvCxnSpPr>
          <p:nvPr/>
        </p:nvCxnSpPr>
        <p:spPr>
          <a:xfrm>
            <a:off x="2762054" y="3733013"/>
            <a:ext cx="1187777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화살표 연결선 48">
            <a:extLst>
              <a:ext uri="{FF2B5EF4-FFF2-40B4-BE49-F238E27FC236}">
                <a16:creationId xmlns:a16="http://schemas.microsoft.com/office/drawing/2014/main" id="{14674086-FFFC-E6E7-FDE3-927309D6CE94}"/>
              </a:ext>
            </a:extLst>
          </p:cNvPr>
          <p:cNvCxnSpPr/>
          <p:nvPr/>
        </p:nvCxnSpPr>
        <p:spPr>
          <a:xfrm flipH="1">
            <a:off x="3949831" y="2790334"/>
            <a:ext cx="282804" cy="816432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화살표 연결선 50">
            <a:extLst>
              <a:ext uri="{FF2B5EF4-FFF2-40B4-BE49-F238E27FC236}">
                <a16:creationId xmlns:a16="http://schemas.microsoft.com/office/drawing/2014/main" id="{DAF3A797-E4D9-50D7-C8A6-3AAB56886A8D}"/>
              </a:ext>
            </a:extLst>
          </p:cNvPr>
          <p:cNvCxnSpPr>
            <a:cxnSpLocks/>
          </p:cNvCxnSpPr>
          <p:nvPr/>
        </p:nvCxnSpPr>
        <p:spPr>
          <a:xfrm>
            <a:off x="4411744" y="4226830"/>
            <a:ext cx="3830427" cy="0"/>
          </a:xfrm>
          <a:prstGeom prst="straightConnector1">
            <a:avLst/>
          </a:prstGeom>
          <a:ln w="28575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부분 원형 52">
            <a:extLst>
              <a:ext uri="{FF2B5EF4-FFF2-40B4-BE49-F238E27FC236}">
                <a16:creationId xmlns:a16="http://schemas.microsoft.com/office/drawing/2014/main" id="{744C3E15-72C1-B23C-2E42-A49FC18B80A2}"/>
              </a:ext>
            </a:extLst>
          </p:cNvPr>
          <p:cNvSpPr/>
          <p:nvPr/>
        </p:nvSpPr>
        <p:spPr>
          <a:xfrm rot="5400000" flipH="1">
            <a:off x="7892602" y="4839337"/>
            <a:ext cx="1754660" cy="1667210"/>
          </a:xfrm>
          <a:prstGeom prst="pie">
            <a:avLst>
              <a:gd name="adj1" fmla="val 1083365"/>
              <a:gd name="adj2" fmla="val 5366353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4C57B386-CC8A-7500-2AD4-CB4E91F5125F}"/>
              </a:ext>
            </a:extLst>
          </p:cNvPr>
          <p:cNvSpPr/>
          <p:nvPr/>
        </p:nvSpPr>
        <p:spPr>
          <a:xfrm>
            <a:off x="2124872" y="2992410"/>
            <a:ext cx="204735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★ 폭은 </a:t>
            </a:r>
            <a:r>
              <a:rPr lang="en-US" altLang="ko-KR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40CM </a:t>
            </a:r>
            <a:r>
              <a:rPr lang="ko-KR" altLang="en-US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이상</a:t>
            </a:r>
            <a:endParaRPr lang="en-US" altLang="ko-KR" b="0" cap="none" spc="0" dirty="0">
              <a:ln w="0"/>
              <a:solidFill>
                <a:srgbClr val="FF000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C9D786D6-9211-A127-C897-0C2E5FCBF1BA}"/>
              </a:ext>
            </a:extLst>
          </p:cNvPr>
          <p:cNvSpPr/>
          <p:nvPr/>
        </p:nvSpPr>
        <p:spPr>
          <a:xfrm>
            <a:off x="1159753" y="4442749"/>
            <a:ext cx="14446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★ 높이 </a:t>
            </a:r>
            <a:endParaRPr lang="en-US" altLang="ko-KR" dirty="0">
              <a:ln w="0"/>
              <a:solidFill>
                <a:srgbClr val="FF000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r"/>
            <a:r>
              <a:rPr lang="en-US" altLang="ko-KR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120CM </a:t>
            </a:r>
            <a:r>
              <a:rPr lang="ko-KR" altLang="en-US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미만</a:t>
            </a:r>
            <a:endParaRPr lang="en-US" altLang="ko-KR" b="0" cap="none" spc="0" dirty="0">
              <a:ln w="0"/>
              <a:solidFill>
                <a:srgbClr val="FF000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DDAB49CE-71D4-4C94-0A8B-128A177ABE08}"/>
              </a:ext>
            </a:extLst>
          </p:cNvPr>
          <p:cNvSpPr/>
          <p:nvPr/>
        </p:nvSpPr>
        <p:spPr>
          <a:xfrm>
            <a:off x="6548163" y="5419691"/>
            <a:ext cx="148309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dirty="0">
                <a:ln w="0"/>
                <a:solidFill>
                  <a:srgbClr val="00B05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★ </a:t>
            </a:r>
            <a:r>
              <a:rPr lang="en-US" altLang="ko-KR" dirty="0">
                <a:ln w="0"/>
                <a:solidFill>
                  <a:srgbClr val="00B05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75</a:t>
            </a:r>
            <a:r>
              <a:rPr lang="ko-KR" altLang="en-US" dirty="0">
                <a:ln w="0"/>
                <a:solidFill>
                  <a:srgbClr val="00B05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도 이하 </a:t>
            </a:r>
            <a:endParaRPr lang="en-US" altLang="ko-KR" b="0" cap="none" spc="0" dirty="0">
              <a:ln w="0"/>
              <a:solidFill>
                <a:srgbClr val="00B05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032FA3FA-0007-03D1-D57E-C9BFFBF224F3}"/>
              </a:ext>
            </a:extLst>
          </p:cNvPr>
          <p:cNvSpPr/>
          <p:nvPr/>
        </p:nvSpPr>
        <p:spPr>
          <a:xfrm>
            <a:off x="4339882" y="4289110"/>
            <a:ext cx="3974165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1600" dirty="0">
                <a:ln w="0"/>
                <a:solidFill>
                  <a:srgbClr val="0070C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★ 벌어짐을 방지하는 보조부재나 와이어 설치</a:t>
            </a:r>
            <a:endParaRPr lang="en-US" altLang="ko-KR" sz="1600" b="0" cap="none" spc="0" dirty="0">
              <a:ln w="0"/>
              <a:solidFill>
                <a:srgbClr val="0070C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00EB95E3-839F-E0BB-BAA1-4B0D410E3C9F}"/>
              </a:ext>
            </a:extLst>
          </p:cNvPr>
          <p:cNvSpPr/>
          <p:nvPr/>
        </p:nvSpPr>
        <p:spPr>
          <a:xfrm>
            <a:off x="7475636" y="2429718"/>
            <a:ext cx="1187777" cy="1414018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7D129203-2541-636E-2B8F-9123A114571E}"/>
              </a:ext>
            </a:extLst>
          </p:cNvPr>
          <p:cNvSpPr/>
          <p:nvPr/>
        </p:nvSpPr>
        <p:spPr>
          <a:xfrm>
            <a:off x="8663413" y="2755275"/>
            <a:ext cx="194316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ko-KR" altLang="en-US" dirty="0">
                <a:ln w="0"/>
                <a:solidFill>
                  <a:schemeClr val="accent2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★ 끝단에</a:t>
            </a:r>
            <a:endParaRPr lang="en-US" altLang="ko-KR" dirty="0">
              <a:ln w="0"/>
              <a:solidFill>
                <a:schemeClr val="accent2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dirty="0">
                <a:ln w="0"/>
                <a:solidFill>
                  <a:schemeClr val="accent2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 낙상경보기 설치</a:t>
            </a:r>
            <a:endParaRPr lang="en-US" altLang="ko-KR" b="0" cap="none" spc="0" dirty="0">
              <a:ln w="0"/>
              <a:solidFill>
                <a:schemeClr val="accent2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F69609CB-319D-8D88-DC0A-F6C0C4C98FF1}"/>
              </a:ext>
            </a:extLst>
          </p:cNvPr>
          <p:cNvSpPr/>
          <p:nvPr/>
        </p:nvSpPr>
        <p:spPr>
          <a:xfrm>
            <a:off x="2701606" y="6101859"/>
            <a:ext cx="725070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★ 평탄한 지반에 설치해서 작업 발판이 수평이 유지되게 설치해야 합니다 </a:t>
            </a:r>
            <a:r>
              <a:rPr lang="en-US" altLang="ko-KR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! </a:t>
            </a:r>
            <a:r>
              <a:rPr lang="ko-KR" altLang="en-US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endParaRPr lang="en-US" altLang="ko-KR" b="0" cap="none" spc="0" dirty="0">
              <a:ln w="0"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53E2D3CC-A3D3-131D-745A-08E3A92D00EB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80874EA7-D699-56B4-26C3-BD0ADB489B8B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CDDAEEF6-F202-2DA0-D06B-B0247F1BE81F}"/>
              </a:ext>
            </a:extLst>
          </p:cNvPr>
          <p:cNvSpPr/>
          <p:nvPr/>
        </p:nvSpPr>
        <p:spPr>
          <a:xfrm>
            <a:off x="10661465" y="290122"/>
            <a:ext cx="110318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⑦ 비계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565118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2294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근로자의 </a:t>
            </a:r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의무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aphicFrame>
        <p:nvGraphicFramePr>
          <p:cNvPr id="4" name="표 7">
            <a:extLst>
              <a:ext uri="{FF2B5EF4-FFF2-40B4-BE49-F238E27FC236}">
                <a16:creationId xmlns:a16="http://schemas.microsoft.com/office/drawing/2014/main" id="{77E714BC-9A85-81DE-12F2-0081D25CBF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8291149"/>
              </p:ext>
            </p:extLst>
          </p:nvPr>
        </p:nvGraphicFramePr>
        <p:xfrm>
          <a:off x="372832" y="866462"/>
          <a:ext cx="11391820" cy="57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1820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이동식사다리</a:t>
                      </a:r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 재해 사례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5339032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</a:tbl>
          </a:graphicData>
        </a:graphic>
      </p:graphicFrame>
      <p:sp>
        <p:nvSpPr>
          <p:cNvPr id="5" name="직사각형 4">
            <a:extLst>
              <a:ext uri="{FF2B5EF4-FFF2-40B4-BE49-F238E27FC236}">
                <a16:creationId xmlns:a16="http://schemas.microsoft.com/office/drawing/2014/main" id="{A5695B7F-6B5E-0616-4E48-2F65499CC121}"/>
              </a:ext>
            </a:extLst>
          </p:cNvPr>
          <p:cNvSpPr/>
          <p:nvPr/>
        </p:nvSpPr>
        <p:spPr>
          <a:xfrm>
            <a:off x="9539363" y="290122"/>
            <a:ext cx="222528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⑧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이동식사다리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D8E08A82-836F-13D5-B501-5DF3658F34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" t="950"/>
          <a:stretch/>
        </p:blipFill>
        <p:spPr>
          <a:xfrm>
            <a:off x="1133819" y="2008239"/>
            <a:ext cx="2730090" cy="2285450"/>
          </a:xfrm>
          <a:prstGeom prst="rect">
            <a:avLst/>
          </a:prstGeom>
        </p:spPr>
      </p:pic>
      <p:pic>
        <p:nvPicPr>
          <p:cNvPr id="9" name="그림 8" descr="실내, 창문이(가) 표시된 사진&#10;&#10;자동 생성된 설명">
            <a:extLst>
              <a:ext uri="{FF2B5EF4-FFF2-40B4-BE49-F238E27FC236}">
                <a16:creationId xmlns:a16="http://schemas.microsoft.com/office/drawing/2014/main" id="{A6DB5A6D-01C2-A35C-BB03-200A5699C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438" y="2008239"/>
            <a:ext cx="2686053" cy="2285450"/>
          </a:xfrm>
          <a:prstGeom prst="rect">
            <a:avLst/>
          </a:prstGeom>
        </p:spPr>
      </p:pic>
      <p:sp>
        <p:nvSpPr>
          <p:cNvPr id="13" name="순서도: 수행의 시작/종료 12">
            <a:extLst>
              <a:ext uri="{FF2B5EF4-FFF2-40B4-BE49-F238E27FC236}">
                <a16:creationId xmlns:a16="http://schemas.microsoft.com/office/drawing/2014/main" id="{C19A9318-1BF9-CD23-0DE7-ADFEF19543DA}"/>
              </a:ext>
            </a:extLst>
          </p:cNvPr>
          <p:cNvSpPr/>
          <p:nvPr/>
        </p:nvSpPr>
        <p:spPr>
          <a:xfrm>
            <a:off x="863634" y="1460723"/>
            <a:ext cx="1387416" cy="485706"/>
          </a:xfrm>
          <a:prstGeom prst="flowChartTerminator">
            <a:avLst/>
          </a:prstGeom>
          <a:solidFill>
            <a:srgbClr val="52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D0DEE815-29E8-CFA2-C45A-EE22F4225C0D}"/>
              </a:ext>
            </a:extLst>
          </p:cNvPr>
          <p:cNvSpPr/>
          <p:nvPr/>
        </p:nvSpPr>
        <p:spPr>
          <a:xfrm>
            <a:off x="954276" y="1475887"/>
            <a:ext cx="122822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2400" b="0" cap="none" spc="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2022</a:t>
            </a:r>
            <a:r>
              <a:rPr lang="ko-KR" altLang="en-US" sz="2400" b="0" cap="none" spc="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년</a:t>
            </a:r>
            <a:endParaRPr lang="en-US" altLang="ko-KR" sz="2400" b="0" cap="none" spc="0" dirty="0">
              <a:ln w="0"/>
              <a:solidFill>
                <a:schemeClr val="bg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EC702142-22B7-485A-028A-5A60629E105D}"/>
              </a:ext>
            </a:extLst>
          </p:cNvPr>
          <p:cNvSpPr/>
          <p:nvPr/>
        </p:nvSpPr>
        <p:spPr>
          <a:xfrm>
            <a:off x="1013588" y="1847655"/>
            <a:ext cx="5745432" cy="2601798"/>
          </a:xfrm>
          <a:prstGeom prst="roundRect">
            <a:avLst>
              <a:gd name="adj" fmla="val 5745"/>
            </a:avLst>
          </a:prstGeom>
          <a:noFill/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A16D0191-0BDB-216A-B946-6B1946E71E91}"/>
              </a:ext>
            </a:extLst>
          </p:cNvPr>
          <p:cNvSpPr/>
          <p:nvPr/>
        </p:nvSpPr>
        <p:spPr>
          <a:xfrm>
            <a:off x="1013586" y="4463759"/>
            <a:ext cx="5745433" cy="1553850"/>
          </a:xfrm>
          <a:prstGeom prst="roundRect">
            <a:avLst>
              <a:gd name="adj" fmla="val 5745"/>
            </a:avLst>
          </a:prstGeom>
          <a:solidFill>
            <a:srgbClr val="525252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BD7483-D1C9-C72A-34CC-20CF4F80BADB}"/>
              </a:ext>
            </a:extLst>
          </p:cNvPr>
          <p:cNvSpPr txBox="1"/>
          <p:nvPr/>
        </p:nvSpPr>
        <p:spPr>
          <a:xfrm>
            <a:off x="1202019" y="4545708"/>
            <a:ext cx="5557000" cy="1301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>
              <a:lnSpc>
                <a:spcPct val="150000"/>
              </a:lnSpc>
              <a:defRPr/>
            </a:pPr>
            <a:r>
              <a:rPr lang="ko-KR" altLang="en-US" sz="1800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월요일 오전 </a:t>
            </a:r>
            <a:r>
              <a:rPr lang="en-US" altLang="ko-KR" sz="1800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10</a:t>
            </a:r>
            <a:r>
              <a:rPr lang="ko-KR" altLang="en-US" sz="1800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시 </a:t>
            </a:r>
            <a:r>
              <a:rPr lang="en-US" altLang="ko-KR" sz="1800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39</a:t>
            </a:r>
            <a:r>
              <a:rPr lang="ko-KR" altLang="en-US" sz="1800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분경 재해자</a:t>
            </a:r>
            <a:r>
              <a:rPr lang="en-US" altLang="ko-KR" sz="1800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(70</a:t>
            </a:r>
            <a:r>
              <a:rPr lang="ko-KR" altLang="en-US" sz="1800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세 도장공</a:t>
            </a:r>
            <a:r>
              <a:rPr lang="en-US" altLang="ko-KR" sz="1800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)</a:t>
            </a:r>
            <a:r>
              <a:rPr lang="ko-KR" altLang="en-US" sz="1800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이 벽체 </a:t>
            </a:r>
            <a:r>
              <a:rPr lang="ko-KR" altLang="en-US" sz="1800" dirty="0" err="1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퍼티</a:t>
            </a:r>
            <a:r>
              <a:rPr lang="ko-KR" altLang="en-US" sz="1800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작업을 위해 </a:t>
            </a:r>
            <a:r>
              <a:rPr lang="en-US" altLang="ko-KR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A</a:t>
            </a:r>
            <a:r>
              <a:rPr lang="ko-KR" altLang="en-US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형 사다리를 펴서 벽체에 기댄 채로 작업 중 사다리가 접히면서 추락</a:t>
            </a:r>
            <a:endParaRPr lang="en-US" altLang="ko-KR" sz="1800" dirty="0">
              <a:solidFill>
                <a:schemeClr val="bg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1" name="직사각형 5">
            <a:extLst>
              <a:ext uri="{FF2B5EF4-FFF2-40B4-BE49-F238E27FC236}">
                <a16:creationId xmlns:a16="http://schemas.microsoft.com/office/drawing/2014/main" id="{33A6848B-1C2E-C950-CCE5-BBED4CFD0CCA}"/>
              </a:ext>
            </a:extLst>
          </p:cNvPr>
          <p:cNvSpPr/>
          <p:nvPr/>
        </p:nvSpPr>
        <p:spPr>
          <a:xfrm>
            <a:off x="6947452" y="1956186"/>
            <a:ext cx="421782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defRPr/>
            </a:pPr>
            <a:r>
              <a:rPr lang="en-US" altLang="ko-KR" sz="140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[7/4</a:t>
            </a:r>
            <a:r>
              <a:rPr lang="ko-KR" altLang="en-US" sz="140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양주</a:t>
            </a:r>
            <a:r>
              <a:rPr lang="en-US" altLang="ko-KR" sz="140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]</a:t>
            </a:r>
            <a:r>
              <a:rPr lang="ko-KR" altLang="en-US" sz="140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오수배관 점검 중 </a:t>
            </a:r>
            <a:r>
              <a:rPr lang="ko-KR" altLang="en-US" sz="1400" cap="none" spc="0" dirty="0">
                <a:ln w="0"/>
                <a:solidFill>
                  <a:srgbClr val="F06327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사다리</a:t>
            </a:r>
            <a:r>
              <a:rPr lang="ko-KR" altLang="en-US" sz="140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가 부러지면서 추락</a:t>
            </a:r>
          </a:p>
        </p:txBody>
      </p:sp>
      <p:sp>
        <p:nvSpPr>
          <p:cNvPr id="22" name="직사각형 5">
            <a:extLst>
              <a:ext uri="{FF2B5EF4-FFF2-40B4-BE49-F238E27FC236}">
                <a16:creationId xmlns:a16="http://schemas.microsoft.com/office/drawing/2014/main" id="{A0D4CDA5-7569-E9A4-F320-F5F2498262DD}"/>
              </a:ext>
            </a:extLst>
          </p:cNvPr>
          <p:cNvSpPr/>
          <p:nvPr/>
        </p:nvSpPr>
        <p:spPr>
          <a:xfrm>
            <a:off x="6947452" y="2487299"/>
            <a:ext cx="469872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defRPr/>
            </a:pPr>
            <a:r>
              <a:rPr lang="en-US" altLang="ko-KR" sz="140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[7/3</a:t>
            </a:r>
            <a:r>
              <a:rPr lang="ko-KR" altLang="en-US" sz="140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용인</a:t>
            </a:r>
            <a:r>
              <a:rPr lang="en-US" altLang="ko-KR" sz="140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]</a:t>
            </a:r>
            <a:r>
              <a:rPr lang="ko-KR" altLang="en-US" sz="140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배기설치를 수리 중 </a:t>
            </a:r>
            <a:r>
              <a:rPr lang="en-US" altLang="ko-KR" sz="140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1M</a:t>
            </a:r>
            <a:r>
              <a:rPr lang="ko-KR" altLang="en-US" sz="140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높이 </a:t>
            </a:r>
            <a:r>
              <a:rPr lang="en-US" altLang="ko-KR" sz="1400" cap="none" spc="0" dirty="0">
                <a:ln w="0"/>
                <a:solidFill>
                  <a:srgbClr val="F06327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A</a:t>
            </a:r>
            <a:r>
              <a:rPr lang="ko-KR" altLang="en-US" sz="1400" cap="none" spc="0" dirty="0">
                <a:ln w="0"/>
                <a:solidFill>
                  <a:srgbClr val="F06327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형 사다리</a:t>
            </a:r>
            <a:r>
              <a:rPr lang="ko-KR" altLang="en-US" sz="140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에서 추락</a:t>
            </a:r>
          </a:p>
        </p:txBody>
      </p:sp>
      <p:sp>
        <p:nvSpPr>
          <p:cNvPr id="23" name="직사각형 5">
            <a:extLst>
              <a:ext uri="{FF2B5EF4-FFF2-40B4-BE49-F238E27FC236}">
                <a16:creationId xmlns:a16="http://schemas.microsoft.com/office/drawing/2014/main" id="{7BF43FE7-266C-306C-2879-E5DEF62881C5}"/>
              </a:ext>
            </a:extLst>
          </p:cNvPr>
          <p:cNvSpPr/>
          <p:nvPr/>
        </p:nvSpPr>
        <p:spPr>
          <a:xfrm>
            <a:off x="6947452" y="3011415"/>
            <a:ext cx="469872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defRPr/>
            </a:pPr>
            <a:r>
              <a:rPr lang="en-US" altLang="ko-KR" sz="140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[7/3</a:t>
            </a:r>
            <a:r>
              <a:rPr lang="ko-KR" altLang="en-US" sz="140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용인</a:t>
            </a:r>
            <a:r>
              <a:rPr lang="en-US" altLang="ko-KR" sz="140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]</a:t>
            </a:r>
            <a:r>
              <a:rPr lang="ko-KR" altLang="en-US" sz="140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배기설치를 수리 중 </a:t>
            </a:r>
            <a:r>
              <a:rPr lang="en-US" altLang="ko-KR" sz="140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1M</a:t>
            </a:r>
            <a:r>
              <a:rPr lang="ko-KR" altLang="en-US" sz="140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높이 </a:t>
            </a:r>
            <a:r>
              <a:rPr lang="en-US" altLang="ko-KR" sz="1400" cap="none" spc="0" dirty="0">
                <a:ln w="0"/>
                <a:solidFill>
                  <a:srgbClr val="F06327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A</a:t>
            </a:r>
            <a:r>
              <a:rPr lang="ko-KR" altLang="en-US" sz="1400" cap="none" spc="0" dirty="0">
                <a:ln w="0"/>
                <a:solidFill>
                  <a:srgbClr val="F06327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형 사다리</a:t>
            </a:r>
            <a:r>
              <a:rPr lang="ko-KR" altLang="en-US" sz="140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에서 추락</a:t>
            </a:r>
          </a:p>
        </p:txBody>
      </p:sp>
      <p:sp>
        <p:nvSpPr>
          <p:cNvPr id="24" name="직사각형 5">
            <a:extLst>
              <a:ext uri="{FF2B5EF4-FFF2-40B4-BE49-F238E27FC236}">
                <a16:creationId xmlns:a16="http://schemas.microsoft.com/office/drawing/2014/main" id="{606F212A-B25A-8B74-5A5D-5CD2E5560DE3}"/>
              </a:ext>
            </a:extLst>
          </p:cNvPr>
          <p:cNvSpPr/>
          <p:nvPr/>
        </p:nvSpPr>
        <p:spPr>
          <a:xfrm>
            <a:off x="6947452" y="3546791"/>
            <a:ext cx="449995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defRPr/>
            </a:pPr>
            <a:r>
              <a:rPr lang="en-US" altLang="ko-KR" sz="140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[6/2</a:t>
            </a:r>
            <a:r>
              <a:rPr lang="ko-KR" altLang="en-US" sz="140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부산</a:t>
            </a:r>
            <a:r>
              <a:rPr lang="en-US" altLang="ko-KR" sz="140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]</a:t>
            </a:r>
            <a:r>
              <a:rPr lang="ko-KR" altLang="en-US" sz="140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이동통로로 사용하던 </a:t>
            </a:r>
            <a:r>
              <a:rPr lang="ko-KR" altLang="en-US" sz="1400" cap="none" spc="0" dirty="0">
                <a:ln w="0"/>
                <a:solidFill>
                  <a:srgbClr val="F06327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사다리</a:t>
            </a:r>
            <a:r>
              <a:rPr lang="ko-KR" altLang="en-US" sz="140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가 미끄러지며 추락</a:t>
            </a:r>
            <a:endParaRPr lang="en-US" altLang="ko-KR" sz="1400" cap="none" spc="0" dirty="0">
              <a:ln w="0"/>
              <a:solidFill>
                <a:schemeClr val="tx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5" name="직사각형 5">
            <a:extLst>
              <a:ext uri="{FF2B5EF4-FFF2-40B4-BE49-F238E27FC236}">
                <a16:creationId xmlns:a16="http://schemas.microsoft.com/office/drawing/2014/main" id="{C7839AC6-60D1-0783-1A33-EEA7DE494F54}"/>
              </a:ext>
            </a:extLst>
          </p:cNvPr>
          <p:cNvSpPr/>
          <p:nvPr/>
        </p:nvSpPr>
        <p:spPr>
          <a:xfrm>
            <a:off x="6947452" y="4608614"/>
            <a:ext cx="474521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defRPr/>
            </a:pPr>
            <a:r>
              <a:rPr lang="en-US" altLang="ko-KR" sz="140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[3/21</a:t>
            </a:r>
            <a:r>
              <a:rPr lang="ko-KR" altLang="en-US" sz="140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구리</a:t>
            </a:r>
            <a:r>
              <a:rPr lang="en-US" altLang="ko-KR" sz="140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]</a:t>
            </a:r>
            <a:r>
              <a:rPr lang="ko-KR" altLang="en-US" sz="140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1400" cap="none" spc="0" dirty="0">
                <a:ln w="0"/>
                <a:solidFill>
                  <a:srgbClr val="F06327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사다리</a:t>
            </a:r>
            <a:r>
              <a:rPr lang="ko-KR" altLang="en-US" sz="140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를 이용하여 외벽 석재 실리콘 작업 중 추락</a:t>
            </a:r>
            <a:endParaRPr lang="en-US" altLang="ko-KR" sz="1400" cap="none" spc="0" dirty="0">
              <a:ln w="0"/>
              <a:solidFill>
                <a:schemeClr val="tx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6" name="직사각형 5">
            <a:extLst>
              <a:ext uri="{FF2B5EF4-FFF2-40B4-BE49-F238E27FC236}">
                <a16:creationId xmlns:a16="http://schemas.microsoft.com/office/drawing/2014/main" id="{B29A168D-1942-302D-2733-52B02CA35A0B}"/>
              </a:ext>
            </a:extLst>
          </p:cNvPr>
          <p:cNvSpPr/>
          <p:nvPr/>
        </p:nvSpPr>
        <p:spPr>
          <a:xfrm>
            <a:off x="6947452" y="4076214"/>
            <a:ext cx="481894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defRPr/>
            </a:pPr>
            <a:r>
              <a:rPr lang="en-US" altLang="ko-KR" sz="140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[4/16</a:t>
            </a:r>
            <a:r>
              <a:rPr lang="ko-KR" altLang="en-US" sz="140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인천</a:t>
            </a:r>
            <a:r>
              <a:rPr lang="en-US" altLang="ko-KR" sz="140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]</a:t>
            </a:r>
            <a:r>
              <a:rPr lang="ko-KR" altLang="en-US" sz="140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옥상에 무게추를 설치하다 </a:t>
            </a:r>
            <a:r>
              <a:rPr lang="ko-KR" altLang="en-US" sz="1400" cap="none" spc="0" dirty="0">
                <a:ln w="0"/>
                <a:solidFill>
                  <a:srgbClr val="F06327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사다리</a:t>
            </a:r>
            <a:r>
              <a:rPr lang="ko-KR" altLang="en-US" sz="140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가 넘어지며 추락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901CB586-F2D0-4728-AA5F-30B529BFD680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713691C5-0FBE-B6B8-7263-0B193A5556AA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144459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2294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근로자의 </a:t>
            </a:r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의무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aphicFrame>
        <p:nvGraphicFramePr>
          <p:cNvPr id="4" name="표 7">
            <a:extLst>
              <a:ext uri="{FF2B5EF4-FFF2-40B4-BE49-F238E27FC236}">
                <a16:creationId xmlns:a16="http://schemas.microsoft.com/office/drawing/2014/main" id="{77E714BC-9A85-81DE-12F2-0081D25CBF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520401"/>
              </p:ext>
            </p:extLst>
          </p:nvPr>
        </p:nvGraphicFramePr>
        <p:xfrm>
          <a:off x="372832" y="866462"/>
          <a:ext cx="11391820" cy="57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1820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이동식사다리</a:t>
                      </a:r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를 </a:t>
                      </a:r>
                      <a:r>
                        <a:rPr lang="ko-KR" altLang="en-US" sz="2000" dirty="0" err="1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작업발판으로</a:t>
                      </a:r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 사용시 모범 기준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5339032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</a:tbl>
          </a:graphicData>
        </a:graphic>
      </p:graphicFrame>
      <p:graphicFrame>
        <p:nvGraphicFramePr>
          <p:cNvPr id="2" name="표 4">
            <a:extLst>
              <a:ext uri="{FF2B5EF4-FFF2-40B4-BE49-F238E27FC236}">
                <a16:creationId xmlns:a16="http://schemas.microsoft.com/office/drawing/2014/main" id="{F7E44027-A2FC-DF58-DB36-CDF175C0AC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4129013"/>
              </p:ext>
            </p:extLst>
          </p:nvPr>
        </p:nvGraphicFramePr>
        <p:xfrm>
          <a:off x="1186581" y="1767537"/>
          <a:ext cx="10123538" cy="430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0055">
                  <a:extLst>
                    <a:ext uri="{9D8B030D-6E8A-4147-A177-3AD203B41FA5}">
                      <a16:colId xmlns:a16="http://schemas.microsoft.com/office/drawing/2014/main" val="2457019893"/>
                    </a:ext>
                  </a:extLst>
                </a:gridCol>
                <a:gridCol w="2370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83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ko-KR" altLang="en-US" sz="18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발붙임사다리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525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ko-KR" altLang="en-US" sz="18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작업 높이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525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ko-KR" altLang="en-US" sz="18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안전작업 지침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52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00">
                <a:tc rowSpan="4">
                  <a:txBody>
                    <a:bodyPr/>
                    <a:lstStyle/>
                    <a:p>
                      <a:pPr algn="ctr" latinLnBrk="1">
                        <a:defRPr/>
                      </a:pPr>
                      <a:endParaRPr lang="ko-KR" altLang="en-US" sz="180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defRPr/>
                      </a:pPr>
                      <a:r>
                        <a:rPr lang="en-US" altLang="ko-KR" sz="18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1.2m</a:t>
                      </a:r>
                      <a:r>
                        <a:rPr lang="ko-KR" altLang="en-US" sz="18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 미만</a:t>
                      </a:r>
                    </a:p>
                  </a:txBody>
                  <a:tcPr>
                    <a:lnL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ko-KR" altLang="en-US" sz="18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반드시 안전모 착용</a:t>
                      </a:r>
                    </a:p>
                  </a:txBody>
                  <a:tcPr>
                    <a:lnL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0000">
                <a:tc vMerge="1">
                  <a:txBody>
                    <a:bodyPr/>
                    <a:lstStyle/>
                    <a:p>
                      <a:pPr algn="ctr" latinLnBrk="1">
                        <a:defRPr/>
                      </a:pPr>
                      <a:endParaRPr lang="ko-KR" altLang="en-US" dirty="0">
                        <a:latin typeface="한컴 말랑말랑 Bold"/>
                        <a:ea typeface="한컴 말랑말랑 Bold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F15412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F154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4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defRPr/>
                      </a:pPr>
                      <a:r>
                        <a:rPr lang="en-US" altLang="ko-KR" sz="18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1.2m</a:t>
                      </a:r>
                      <a:r>
                        <a:rPr lang="ko-KR" altLang="en-US" sz="18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 </a:t>
                      </a:r>
                      <a:r>
                        <a:rPr lang="en-US" altLang="ko-KR" sz="18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~</a:t>
                      </a:r>
                      <a:r>
                        <a:rPr lang="ko-KR" altLang="en-US" sz="18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 </a:t>
                      </a:r>
                      <a:r>
                        <a:rPr lang="en-US" altLang="ko-KR" sz="18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2m </a:t>
                      </a:r>
                      <a:r>
                        <a:rPr lang="ko-KR" altLang="en-US" sz="18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미만</a:t>
                      </a:r>
                    </a:p>
                  </a:txBody>
                  <a:tcPr>
                    <a:lnL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ko-KR" altLang="en-US" sz="18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반드시 안전모 착용</a:t>
                      </a:r>
                      <a:endParaRPr lang="en-US" altLang="ko-KR" sz="180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  <a:p>
                      <a:pPr marL="285750" indent="-28575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altLang="ko-KR" sz="18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2</a:t>
                      </a:r>
                      <a:r>
                        <a:rPr lang="ko-KR" altLang="en-US" sz="18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인 </a:t>
                      </a:r>
                      <a:r>
                        <a:rPr lang="en-US" altLang="ko-KR" sz="18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1</a:t>
                      </a:r>
                      <a:r>
                        <a:rPr lang="ko-KR" altLang="en-US" sz="18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조 작업</a:t>
                      </a:r>
                      <a:endParaRPr lang="en-US" altLang="ko-KR" sz="180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  <a:p>
                      <a:pPr marL="285750" indent="-28575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ko-KR" altLang="en-US" sz="18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최상부 발판에서 작업금지</a:t>
                      </a:r>
                    </a:p>
                  </a:txBody>
                  <a:tcPr>
                    <a:lnL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latinLnBrk="1">
                        <a:defRPr/>
                      </a:pPr>
                      <a:endParaRPr lang="ko-KR" altLang="en-US" dirty="0">
                        <a:latin typeface="한컴 말랑말랑 Bold"/>
                        <a:ea typeface="한컴 말랑말랑 Bold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F15412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F154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4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defRPr/>
                      </a:pPr>
                      <a:r>
                        <a:rPr lang="en-US" altLang="ko-KR" sz="18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2m ~ 3.5m </a:t>
                      </a:r>
                      <a:r>
                        <a:rPr lang="ko-KR" altLang="en-US" sz="18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이하</a:t>
                      </a:r>
                    </a:p>
                  </a:txBody>
                  <a:tcPr>
                    <a:lnL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ko-KR" altLang="en-US" sz="18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반드시 안전모 착용</a:t>
                      </a:r>
                      <a:endParaRPr lang="en-US" altLang="ko-KR" sz="180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  <a:p>
                      <a:pPr marL="285750" indent="-28575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altLang="ko-KR" sz="18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2</a:t>
                      </a:r>
                      <a:r>
                        <a:rPr lang="ko-KR" altLang="en-US" sz="18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인 </a:t>
                      </a:r>
                      <a:r>
                        <a:rPr lang="en-US" altLang="ko-KR" sz="18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1</a:t>
                      </a:r>
                      <a:r>
                        <a:rPr lang="ko-KR" altLang="en-US" sz="18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조 작업</a:t>
                      </a:r>
                      <a:endParaRPr lang="en-US" altLang="ko-KR" sz="180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  <a:p>
                      <a:pPr marL="285750" indent="-28575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ko-KR" altLang="en-US" sz="18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최상부 발판에서 작업금지 및 하단 디딤대 작업금지</a:t>
                      </a:r>
                    </a:p>
                  </a:txBody>
                  <a:tcPr>
                    <a:lnL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pPr algn="ctr" latinLnBrk="1">
                        <a:defRPr/>
                      </a:pPr>
                      <a:endParaRPr lang="ko-KR" altLang="en-US" dirty="0">
                        <a:latin typeface="한컴 말랑말랑 Bold"/>
                        <a:ea typeface="한컴 말랑말랑 Bold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F15412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F154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4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defRPr/>
                      </a:pPr>
                      <a:r>
                        <a:rPr lang="en-US" altLang="ko-KR" sz="18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3.5m </a:t>
                      </a:r>
                      <a:r>
                        <a:rPr lang="ko-KR" altLang="en-US" sz="18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초과</a:t>
                      </a:r>
                    </a:p>
                  </a:txBody>
                  <a:tcPr>
                    <a:lnL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ko-KR" altLang="en-US" sz="1800" dirty="0" err="1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작업발판으로</a:t>
                      </a:r>
                      <a:r>
                        <a:rPr lang="ko-KR" altLang="en-US" sz="18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 사용 금지</a:t>
                      </a:r>
                    </a:p>
                  </a:txBody>
                  <a:tcPr>
                    <a:lnL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000">
                <a:tc gridSpan="3"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en-US" altLang="ko-KR" sz="18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※ </a:t>
                      </a:r>
                      <a:r>
                        <a:rPr lang="ko-KR" altLang="en-US" sz="18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평탄하고 견고한 바닥에 설치하며</a:t>
                      </a:r>
                      <a:r>
                        <a:rPr lang="en-US" altLang="ko-KR" sz="18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, </a:t>
                      </a:r>
                      <a:r>
                        <a:rPr lang="ko-KR" altLang="en-US" sz="18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경작업이나 고소작업대</a:t>
                      </a:r>
                      <a:r>
                        <a:rPr lang="en-US" altLang="ko-KR" sz="18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/</a:t>
                      </a:r>
                      <a:r>
                        <a:rPr lang="ko-KR" altLang="en-US" sz="18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비계 사용이 불가한 장소에서만 사용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5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>
                        <a:defRPr/>
                      </a:pPr>
                      <a:endParaRPr lang="ko-KR" altLang="en-US" dirty="0">
                        <a:latin typeface="한컴 말랑말랑 Bold"/>
                        <a:ea typeface="한컴 말랑말랑 Bold"/>
                      </a:endParaRPr>
                    </a:p>
                  </a:txBody>
                  <a:tcPr>
                    <a:lnL w="12700" cap="flat" cmpd="sng" algn="ctr">
                      <a:solidFill>
                        <a:srgbClr val="F154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412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F15412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F15412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  <a:defRPr/>
                      </a:pPr>
                      <a:endParaRPr lang="ko-KR" altLang="en-US" dirty="0">
                        <a:latin typeface="한컴 말랑말랑 Bold"/>
                        <a:ea typeface="한컴 말랑말랑 Bold"/>
                      </a:endParaRPr>
                    </a:p>
                  </a:txBody>
                  <a:tcPr>
                    <a:lnL w="12700" cap="flat" cmpd="sng" algn="ctr">
                      <a:solidFill>
                        <a:srgbClr val="F15412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F15412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F15412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F15412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그림 2">
            <a:extLst>
              <a:ext uri="{FF2B5EF4-FFF2-40B4-BE49-F238E27FC236}">
                <a16:creationId xmlns:a16="http://schemas.microsoft.com/office/drawing/2014/main" id="{11ABB22C-1631-CAC4-F9C1-A283DA14F8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8" t="9489" r="65916" b="30827"/>
          <a:stretch/>
        </p:blipFill>
        <p:spPr>
          <a:xfrm>
            <a:off x="1258456" y="2378687"/>
            <a:ext cx="2152650" cy="3084182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24DC8714-6A3B-05E5-2715-3261C6AC792D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CE3FA180-8F9D-5C21-29F9-B73693B2F090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E3138FCE-E4FB-D748-D667-D9878DCBBB7B}"/>
              </a:ext>
            </a:extLst>
          </p:cNvPr>
          <p:cNvSpPr/>
          <p:nvPr/>
        </p:nvSpPr>
        <p:spPr>
          <a:xfrm>
            <a:off x="9539363" y="290122"/>
            <a:ext cx="222528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⑧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이동식사다리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26966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표 7">
            <a:extLst>
              <a:ext uri="{FF2B5EF4-FFF2-40B4-BE49-F238E27FC236}">
                <a16:creationId xmlns:a16="http://schemas.microsoft.com/office/drawing/2014/main" id="{18258FCC-1C2F-195E-3C36-A167B038FB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77871"/>
              </p:ext>
            </p:extLst>
          </p:nvPr>
        </p:nvGraphicFramePr>
        <p:xfrm>
          <a:off x="372832" y="866463"/>
          <a:ext cx="11391820" cy="4846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99091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  <a:gridCol w="3300976">
                  <a:extLst>
                    <a:ext uri="{9D8B030D-6E8A-4147-A177-3AD203B41FA5}">
                      <a16:colId xmlns:a16="http://schemas.microsoft.com/office/drawing/2014/main" val="1043921051"/>
                    </a:ext>
                  </a:extLst>
                </a:gridCol>
                <a:gridCol w="2809188">
                  <a:extLst>
                    <a:ext uri="{9D8B030D-6E8A-4147-A177-3AD203B41FA5}">
                      <a16:colId xmlns:a16="http://schemas.microsoft.com/office/drawing/2014/main" val="1869532544"/>
                    </a:ext>
                  </a:extLst>
                </a:gridCol>
                <a:gridCol w="3082565">
                  <a:extLst>
                    <a:ext uri="{9D8B030D-6E8A-4147-A177-3AD203B41FA5}">
                      <a16:colId xmlns:a16="http://schemas.microsoft.com/office/drawing/2014/main" val="2499118500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l" latinLnBrk="1"/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(</a:t>
                      </a:r>
                      <a:r>
                        <a:rPr lang="ko-KR" altLang="en-US" sz="2000" dirty="0" err="1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현장명</a:t>
                      </a:r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)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공사 규모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공사금액</a:t>
                      </a:r>
                      <a:r>
                        <a:rPr lang="en-US" altLang="ko-KR" sz="14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(</a:t>
                      </a:r>
                      <a:r>
                        <a:rPr lang="ko-KR" altLang="en-US" sz="14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원</a:t>
                      </a:r>
                      <a:r>
                        <a:rPr lang="en-US" altLang="ko-KR" sz="14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)</a:t>
                      </a:r>
                      <a:endParaRPr lang="ko-KR" altLang="en-US" sz="140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공정율</a:t>
                      </a:r>
                      <a:r>
                        <a:rPr lang="en-US" altLang="ko-KR" sz="14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(%)</a:t>
                      </a:r>
                      <a:endParaRPr lang="ko-KR" altLang="en-US" sz="140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공사 기간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102210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사 진 대 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★ 주요 작업</a:t>
                      </a:r>
                      <a:r>
                        <a:rPr lang="en-US" altLang="ko-KR" sz="14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(</a:t>
                      </a:r>
                      <a:r>
                        <a:rPr lang="ko-KR" altLang="en-US" sz="14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작업 장소</a:t>
                      </a:r>
                      <a:r>
                        <a:rPr lang="en-US" altLang="ko-KR" sz="14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)</a:t>
                      </a:r>
                      <a:endParaRPr lang="ko-KR" altLang="en-US" sz="140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★ 주요 위험요인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710084"/>
                  </a:ext>
                </a:extLst>
              </a:tr>
              <a:tr h="370840">
                <a:tc rowSpan="9" gridSpan="2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9" h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3263956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693901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6101764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7825764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534687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7252888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7513000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7134136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2968553"/>
                  </a:ext>
                </a:extLst>
              </a:tr>
            </a:tbl>
          </a:graphicData>
        </a:graphic>
      </p:graphicFrame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165622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1. </a:t>
            </a:r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현장소개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B78E1B2-9FF4-FF85-384A-0C39AA93FA5B}"/>
              </a:ext>
            </a:extLst>
          </p:cNvPr>
          <p:cNvSpPr/>
          <p:nvPr/>
        </p:nvSpPr>
        <p:spPr>
          <a:xfrm>
            <a:off x="10023470" y="290122"/>
            <a:ext cx="174118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① </a:t>
            </a:r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공사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개요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13" name="그림 1">
            <a:extLst>
              <a:ext uri="{FF2B5EF4-FFF2-40B4-BE49-F238E27FC236}">
                <a16:creationId xmlns:a16="http://schemas.microsoft.com/office/drawing/2014/main" id="{E9B470A2-68DD-CE93-79AD-CB9A77F4D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58" y="2401578"/>
            <a:ext cx="5452934" cy="329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1DB84FDC-6DB7-A1DE-1129-B160B8A6E419}"/>
              </a:ext>
            </a:extLst>
          </p:cNvPr>
          <p:cNvSpPr/>
          <p:nvPr/>
        </p:nvSpPr>
        <p:spPr>
          <a:xfrm>
            <a:off x="8013945" y="5991537"/>
            <a:ext cx="4019049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105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1. </a:t>
            </a:r>
            <a:r>
              <a:rPr lang="ko-KR" altLang="en-US" sz="105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주요 작업이 진행되는 대략적인 위치와 주의사항 등을 안내하는 목적</a:t>
            </a:r>
            <a:endParaRPr lang="en-US" altLang="ko-KR" sz="1050" dirty="0">
              <a:ln w="0"/>
              <a:solidFill>
                <a:srgbClr val="FF000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en-US" altLang="ko-KR" sz="105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2. 2</a:t>
            </a:r>
            <a:r>
              <a:rPr lang="ko-KR" altLang="en-US" sz="105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주 간격으로 사진을 업데이트 </a:t>
            </a:r>
            <a:endParaRPr lang="en-US" altLang="ko-KR" sz="1050" dirty="0">
              <a:ln w="0"/>
              <a:solidFill>
                <a:srgbClr val="FF000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en-US" altLang="ko-KR" sz="1050" cap="none" spc="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3. </a:t>
            </a:r>
            <a:r>
              <a:rPr lang="ko-KR" altLang="en-US" sz="1050" cap="none" spc="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교육장 위치</a:t>
            </a:r>
            <a:r>
              <a:rPr lang="en-US" altLang="ko-KR" sz="1050" cap="none" spc="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1050" cap="none" spc="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휴게시설</a:t>
            </a:r>
            <a:r>
              <a:rPr lang="en-US" altLang="ko-KR" sz="1050" cap="none" spc="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/</a:t>
            </a:r>
            <a:r>
              <a:rPr lang="ko-KR" altLang="en-US" sz="1050" cap="none" spc="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화장실 위치</a:t>
            </a:r>
            <a:r>
              <a:rPr lang="en-US" altLang="ko-KR" sz="1050" cap="none" spc="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1050" cap="none" spc="0" dirty="0" err="1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비상물품함</a:t>
            </a:r>
            <a:r>
              <a:rPr lang="ko-KR" altLang="en-US" sz="1050" cap="none" spc="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등은 반드시 표기</a:t>
            </a:r>
            <a:endParaRPr lang="en-US" altLang="ko-KR" sz="1050" cap="none" spc="0" dirty="0">
              <a:ln w="0"/>
              <a:solidFill>
                <a:srgbClr val="FF000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en-US" altLang="ko-KR" sz="105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4. </a:t>
            </a:r>
            <a:r>
              <a:rPr lang="ko-KR" altLang="en-US" sz="105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필요하다면 단지별로 혹은 구획별로 작성 가능</a:t>
            </a:r>
            <a:endParaRPr lang="en-US" altLang="ko-KR" sz="1050" cap="none" spc="0" dirty="0">
              <a:ln w="0"/>
              <a:solidFill>
                <a:srgbClr val="FF000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A11C50E2-8D55-48FE-E007-8B80D343B08D}"/>
              </a:ext>
            </a:extLst>
          </p:cNvPr>
          <p:cNvSpPr/>
          <p:nvPr/>
        </p:nvSpPr>
        <p:spPr>
          <a:xfrm>
            <a:off x="4581427" y="4967926"/>
            <a:ext cx="216816" cy="188536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883D24C7-78E4-27A4-EF62-865E8159732E}"/>
              </a:ext>
            </a:extLst>
          </p:cNvPr>
          <p:cNvSpPr/>
          <p:nvPr/>
        </p:nvSpPr>
        <p:spPr>
          <a:xfrm>
            <a:off x="3000317" y="3328884"/>
            <a:ext cx="216816" cy="188536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9669B45E-2193-C150-2BAE-F8F0435B3552}"/>
              </a:ext>
            </a:extLst>
          </p:cNvPr>
          <p:cNvSpPr/>
          <p:nvPr/>
        </p:nvSpPr>
        <p:spPr>
          <a:xfrm>
            <a:off x="1631099" y="3423152"/>
            <a:ext cx="216816" cy="188536"/>
          </a:xfrm>
          <a:prstGeom prst="ellipse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2739BEC3-F05B-9DDB-2FB4-491BD45FAF15}"/>
              </a:ext>
            </a:extLst>
          </p:cNvPr>
          <p:cNvSpPr/>
          <p:nvPr/>
        </p:nvSpPr>
        <p:spPr>
          <a:xfrm>
            <a:off x="437210" y="4633263"/>
            <a:ext cx="1938345" cy="996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59511963-6151-A5EE-B5D9-785C10184C27}"/>
              </a:ext>
            </a:extLst>
          </p:cNvPr>
          <p:cNvGrpSpPr/>
          <p:nvPr/>
        </p:nvGrpSpPr>
        <p:grpSpPr>
          <a:xfrm>
            <a:off x="526807" y="4692235"/>
            <a:ext cx="1759634" cy="890745"/>
            <a:chOff x="634740" y="5823326"/>
            <a:chExt cx="1759634" cy="890745"/>
          </a:xfrm>
        </p:grpSpPr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42AC5D5F-D9B4-AF6D-9A69-FECD6D97C6F4}"/>
                </a:ext>
              </a:extLst>
            </p:cNvPr>
            <p:cNvSpPr/>
            <p:nvPr/>
          </p:nvSpPr>
          <p:spPr>
            <a:xfrm>
              <a:off x="634740" y="5875252"/>
              <a:ext cx="216816" cy="18853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BB31210D-314D-79D3-450C-76B3FCA96095}"/>
                </a:ext>
              </a:extLst>
            </p:cNvPr>
            <p:cNvSpPr/>
            <p:nvPr/>
          </p:nvSpPr>
          <p:spPr>
            <a:xfrm>
              <a:off x="634740" y="6178463"/>
              <a:ext cx="216816" cy="18853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A88B124F-29F9-9634-B722-7B249B04D133}"/>
                </a:ext>
              </a:extLst>
            </p:cNvPr>
            <p:cNvSpPr/>
            <p:nvPr/>
          </p:nvSpPr>
          <p:spPr>
            <a:xfrm>
              <a:off x="634740" y="6473609"/>
              <a:ext cx="216816" cy="18853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85AB5CD5-FCD7-C95C-1788-8B3DD0259B2E}"/>
                </a:ext>
              </a:extLst>
            </p:cNvPr>
            <p:cNvSpPr/>
            <p:nvPr/>
          </p:nvSpPr>
          <p:spPr>
            <a:xfrm>
              <a:off x="828312" y="5823326"/>
              <a:ext cx="946093" cy="29238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1300" b="0" cap="none" spc="0">
                  <a:ln w="0"/>
                  <a:solidFill>
                    <a:schemeClr val="tx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안전교육장</a:t>
              </a:r>
              <a:endParaRPr lang="en-US" altLang="ko-KR" sz="1300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A29337AF-3FA1-495B-6F34-7266A0039DA9}"/>
                </a:ext>
              </a:extLst>
            </p:cNvPr>
            <p:cNvSpPr/>
            <p:nvPr/>
          </p:nvSpPr>
          <p:spPr>
            <a:xfrm>
              <a:off x="877612" y="6122199"/>
              <a:ext cx="1516762" cy="29238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ko-KR" altLang="en-US" sz="1300" b="0" cap="none" spc="0" dirty="0">
                  <a:ln w="0"/>
                  <a:solidFill>
                    <a:schemeClr val="tx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휴게시설</a:t>
              </a:r>
              <a:r>
                <a:rPr lang="en-US" altLang="ko-KR" sz="1300" b="0" cap="none" spc="0" dirty="0">
                  <a:ln w="0"/>
                  <a:solidFill>
                    <a:schemeClr val="tx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(</a:t>
              </a:r>
              <a:r>
                <a:rPr lang="ko-KR" altLang="en-US" sz="1300" b="0" cap="none" spc="0" dirty="0">
                  <a:ln w="0"/>
                  <a:solidFill>
                    <a:schemeClr val="tx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지하 </a:t>
              </a:r>
              <a:r>
                <a:rPr lang="en-US" altLang="ko-KR" sz="1300" b="0" cap="none" spc="0" dirty="0">
                  <a:ln w="0"/>
                  <a:solidFill>
                    <a:schemeClr val="tx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2</a:t>
              </a:r>
              <a:r>
                <a:rPr lang="ko-KR" altLang="en-US" sz="1300" b="0" cap="none" spc="0" dirty="0">
                  <a:ln w="0"/>
                  <a:solidFill>
                    <a:schemeClr val="tx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층</a:t>
              </a:r>
              <a:r>
                <a:rPr lang="en-US" altLang="ko-KR" sz="1300" b="0" cap="none" spc="0" dirty="0">
                  <a:ln w="0"/>
                  <a:solidFill>
                    <a:schemeClr val="tx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)</a:t>
              </a: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9AD184B-0C6D-1824-B9C0-B2465BD925EB}"/>
                </a:ext>
              </a:extLst>
            </p:cNvPr>
            <p:cNvSpPr/>
            <p:nvPr/>
          </p:nvSpPr>
          <p:spPr>
            <a:xfrm>
              <a:off x="877612" y="6421683"/>
              <a:ext cx="1364476" cy="29238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ko-KR" altLang="en-US" sz="1300" b="0" cap="none" spc="0" dirty="0">
                  <a:ln w="0"/>
                  <a:solidFill>
                    <a:schemeClr val="tx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화장실</a:t>
              </a:r>
              <a:r>
                <a:rPr lang="en-US" altLang="ko-KR" sz="1300" b="0" cap="none" spc="0" dirty="0">
                  <a:ln w="0"/>
                  <a:solidFill>
                    <a:schemeClr val="tx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(</a:t>
              </a:r>
              <a:r>
                <a:rPr lang="ko-KR" altLang="en-US" sz="1300" b="0" cap="none" spc="0" dirty="0">
                  <a:ln w="0"/>
                  <a:solidFill>
                    <a:schemeClr val="tx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지상 </a:t>
              </a:r>
              <a:r>
                <a:rPr lang="en-US" altLang="ko-KR" sz="1300" b="0" cap="none" spc="0" dirty="0">
                  <a:ln w="0"/>
                  <a:solidFill>
                    <a:schemeClr val="tx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1</a:t>
              </a:r>
              <a:r>
                <a:rPr lang="ko-KR" altLang="en-US" sz="1300" b="0" cap="none" spc="0" dirty="0">
                  <a:ln w="0"/>
                  <a:solidFill>
                    <a:schemeClr val="tx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층</a:t>
              </a:r>
              <a:r>
                <a:rPr lang="en-US" altLang="ko-KR" sz="1300" b="0" cap="none" spc="0" dirty="0">
                  <a:ln w="0"/>
                  <a:solidFill>
                    <a:schemeClr val="tx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)</a:t>
              </a:r>
            </a:p>
          </p:txBody>
        </p:sp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FBC208E4-C52F-3DF5-B0CF-052F9CD28E8B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FF641FED-B186-9440-4FD0-B6DF606373CF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19913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7">
            <a:extLst>
              <a:ext uri="{FF2B5EF4-FFF2-40B4-BE49-F238E27FC236}">
                <a16:creationId xmlns:a16="http://schemas.microsoft.com/office/drawing/2014/main" id="{77E714BC-9A85-81DE-12F2-0081D25CBF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365608"/>
              </p:ext>
            </p:extLst>
          </p:nvPr>
        </p:nvGraphicFramePr>
        <p:xfrm>
          <a:off x="372832" y="866462"/>
          <a:ext cx="11391820" cy="57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1820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defTabSz="914400" latinLnBrk="1"/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찌릿찌릿 </a:t>
                      </a:r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! </a:t>
                      </a:r>
                      <a:r>
                        <a:rPr lang="ko-KR" altLang="en-US" sz="2000" dirty="0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감전을 예방</a:t>
                      </a:r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하는 가장 쉬운 방법은</a:t>
                      </a:r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?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5339032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</a:tbl>
          </a:graphicData>
        </a:graphic>
      </p:graphicFrame>
      <p:pic>
        <p:nvPicPr>
          <p:cNvPr id="27" name="그림 26" descr="녹색, 장치이(가) 표시된 사진&#10;&#10;자동 생성된 설명">
            <a:extLst>
              <a:ext uri="{FF2B5EF4-FFF2-40B4-BE49-F238E27FC236}">
                <a16:creationId xmlns:a16="http://schemas.microsoft.com/office/drawing/2014/main" id="{EC54098D-9F66-D695-56AF-0538EA665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361" y="4515355"/>
            <a:ext cx="2280639" cy="2259489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2294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근로자의 </a:t>
            </a:r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의무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B78E1B2-9FF4-FF85-384A-0C39AA93FA5B}"/>
              </a:ext>
            </a:extLst>
          </p:cNvPr>
          <p:cNvSpPr/>
          <p:nvPr/>
        </p:nvSpPr>
        <p:spPr>
          <a:xfrm>
            <a:off x="10023470" y="290122"/>
            <a:ext cx="174118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⑨ 감전 위험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" name="순서도: 수행의 시작/종료 1">
            <a:extLst>
              <a:ext uri="{FF2B5EF4-FFF2-40B4-BE49-F238E27FC236}">
                <a16:creationId xmlns:a16="http://schemas.microsoft.com/office/drawing/2014/main" id="{C810E68B-4AC7-2FD2-9A5F-0E441BDACC69}"/>
              </a:ext>
            </a:extLst>
          </p:cNvPr>
          <p:cNvSpPr/>
          <p:nvPr/>
        </p:nvSpPr>
        <p:spPr>
          <a:xfrm>
            <a:off x="863634" y="1460723"/>
            <a:ext cx="1387416" cy="485706"/>
          </a:xfrm>
          <a:prstGeom prst="flowChartTerminator">
            <a:avLst/>
          </a:prstGeom>
          <a:solidFill>
            <a:srgbClr val="52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F1448B11-E628-3D27-6F74-3A7C108D2780}"/>
              </a:ext>
            </a:extLst>
          </p:cNvPr>
          <p:cNvSpPr/>
          <p:nvPr/>
        </p:nvSpPr>
        <p:spPr>
          <a:xfrm>
            <a:off x="1157055" y="1475887"/>
            <a:ext cx="82266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24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접 지</a:t>
            </a:r>
            <a:endParaRPr lang="en-US" altLang="ko-KR" sz="2400" b="0" cap="none" spc="0" dirty="0">
              <a:ln w="0"/>
              <a:solidFill>
                <a:schemeClr val="bg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5" name="직사각형 5">
            <a:extLst>
              <a:ext uri="{FF2B5EF4-FFF2-40B4-BE49-F238E27FC236}">
                <a16:creationId xmlns:a16="http://schemas.microsoft.com/office/drawing/2014/main" id="{8F4B90FE-5135-F63E-F6E9-97A0D3608494}"/>
              </a:ext>
            </a:extLst>
          </p:cNvPr>
          <p:cNvSpPr/>
          <p:nvPr/>
        </p:nvSpPr>
        <p:spPr>
          <a:xfrm>
            <a:off x="2375584" y="1950861"/>
            <a:ext cx="520847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defRPr/>
            </a:pPr>
            <a:r>
              <a:rPr lang="ko-KR" altLang="en-US" cap="none" spc="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이동형 전기기구의 경우 </a:t>
            </a:r>
            <a:r>
              <a:rPr lang="ko-KR" altLang="en-US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접지</a:t>
            </a:r>
            <a:r>
              <a:rPr lang="ko-KR" altLang="en-US" cap="none" spc="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형 콘센트 및 플러그 </a:t>
            </a:r>
            <a:r>
              <a:rPr lang="ko-KR" altLang="en-US" cap="none" spc="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사용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2D78EF8-E9CE-D19F-2706-4F31A61EF409}"/>
              </a:ext>
            </a:extLst>
          </p:cNvPr>
          <p:cNvSpPr/>
          <p:nvPr/>
        </p:nvSpPr>
        <p:spPr>
          <a:xfrm>
            <a:off x="2375584" y="1537351"/>
            <a:ext cx="971451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defRPr/>
            </a:pPr>
            <a:r>
              <a:rPr lang="ko-KR" altLang="en-US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금속제 </a:t>
            </a:r>
            <a:r>
              <a:rPr lang="ko-KR" altLang="en-US" dirty="0" err="1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외함이며</a:t>
            </a:r>
            <a:r>
              <a:rPr lang="ko-KR" altLang="en-US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사용전압이 </a:t>
            </a:r>
            <a:r>
              <a:rPr lang="en-US" altLang="ko-KR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150V(</a:t>
            </a:r>
            <a:r>
              <a:rPr lang="ko-KR" altLang="en-US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대지전압</a:t>
            </a:r>
            <a:r>
              <a:rPr lang="en-US" altLang="ko-KR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)</a:t>
            </a:r>
            <a:r>
              <a:rPr lang="ko-KR" altLang="en-US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 넘는 경우</a:t>
            </a:r>
            <a:r>
              <a:rPr lang="en-US" altLang="ko-KR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dirty="0">
                <a:ln w="0"/>
                <a:solidFill>
                  <a:srgbClr val="0070C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이중절연구조의 전기기계기구</a:t>
            </a:r>
            <a:r>
              <a:rPr lang="ko-KR" altLang="en-US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는 제외 가능</a:t>
            </a:r>
            <a:endParaRPr lang="ko-KR" altLang="en-US" cap="none" spc="0" dirty="0">
              <a:ln w="0"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B98FE5A8-F4BD-8885-CA2C-67FBA445F0F1}"/>
              </a:ext>
            </a:extLst>
          </p:cNvPr>
          <p:cNvGrpSpPr/>
          <p:nvPr/>
        </p:nvGrpSpPr>
        <p:grpSpPr>
          <a:xfrm>
            <a:off x="6876268" y="2493303"/>
            <a:ext cx="4605011" cy="1755166"/>
            <a:chOff x="6830698" y="3201207"/>
            <a:chExt cx="5143000" cy="2112198"/>
          </a:xfrm>
        </p:grpSpPr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E49E20C5-E3EA-CB78-5059-204DB241FB10}"/>
                </a:ext>
              </a:extLst>
            </p:cNvPr>
            <p:cNvSpPr/>
            <p:nvPr/>
          </p:nvSpPr>
          <p:spPr>
            <a:xfrm>
              <a:off x="6830698" y="3201207"/>
              <a:ext cx="5143000" cy="2112198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pic>
          <p:nvPicPr>
            <p:cNvPr id="9" name="그림 8" descr="텍스트, 실내, 바닥, 빨간색이(가) 표시된 사진&#10;&#10;자동 생성된 설명">
              <a:extLst>
                <a:ext uri="{FF2B5EF4-FFF2-40B4-BE49-F238E27FC236}">
                  <a16:creationId xmlns:a16="http://schemas.microsoft.com/office/drawing/2014/main" id="{AC7B9121-16AB-83B8-8FA4-ACBCC8C20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0790" y="3284011"/>
              <a:ext cx="2368732" cy="1947239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pic>
          <p:nvPicPr>
            <p:cNvPr id="10" name="그림 9" descr="대지이(가) 표시된 사진&#10;&#10;자동 생성된 설명">
              <a:extLst>
                <a:ext uri="{FF2B5EF4-FFF2-40B4-BE49-F238E27FC236}">
                  <a16:creationId xmlns:a16="http://schemas.microsoft.com/office/drawing/2014/main" id="{7E10ADA4-D5AE-74F3-D5BE-8DB52096B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5775" y="3284011"/>
              <a:ext cx="2549815" cy="1953982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DB625BDA-2CF9-AFAD-AD49-88CDDD724ABE}"/>
              </a:ext>
            </a:extLst>
          </p:cNvPr>
          <p:cNvGrpSpPr/>
          <p:nvPr/>
        </p:nvGrpSpPr>
        <p:grpSpPr>
          <a:xfrm>
            <a:off x="1953738" y="2504782"/>
            <a:ext cx="4836606" cy="1755166"/>
            <a:chOff x="1295711" y="2994065"/>
            <a:chExt cx="5401651" cy="2112198"/>
          </a:xfrm>
        </p:grpSpPr>
        <p:pic>
          <p:nvPicPr>
            <p:cNvPr id="14" name="그림 13" descr="변기이(가) 표시된 사진&#10;&#10;자동 생성된 설명">
              <a:extLst>
                <a:ext uri="{FF2B5EF4-FFF2-40B4-BE49-F238E27FC236}">
                  <a16:creationId xmlns:a16="http://schemas.microsoft.com/office/drawing/2014/main" id="{99952578-CA91-A52F-B8B3-A3F25FF3A1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6059" r="51970" b="16282"/>
            <a:stretch/>
          </p:blipFill>
          <p:spPr>
            <a:xfrm>
              <a:off x="4852035" y="3284011"/>
              <a:ext cx="1845327" cy="1557961"/>
            </a:xfrm>
            <a:prstGeom prst="rect">
              <a:avLst/>
            </a:prstGeom>
          </p:spPr>
        </p:pic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FC815589-9057-4300-A1E5-87ACE4550F6F}"/>
                </a:ext>
              </a:extLst>
            </p:cNvPr>
            <p:cNvGrpSpPr/>
            <p:nvPr/>
          </p:nvGrpSpPr>
          <p:grpSpPr>
            <a:xfrm>
              <a:off x="1295711" y="2994065"/>
              <a:ext cx="3327911" cy="2036785"/>
              <a:chOff x="463074" y="3071079"/>
              <a:chExt cx="3327911" cy="2036785"/>
            </a:xfrm>
          </p:grpSpPr>
          <p:pic>
            <p:nvPicPr>
              <p:cNvPr id="17" name="그림 16" descr="다른, 잭, 여러개이(가) 표시된 사진&#10;&#10;자동 생성된 설명">
                <a:extLst>
                  <a:ext uri="{FF2B5EF4-FFF2-40B4-BE49-F238E27FC236}">
                    <a16:creationId xmlns:a16="http://schemas.microsoft.com/office/drawing/2014/main" id="{A3A2AA65-8457-89D8-45C6-ECC2BA8C57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7777" b="32402"/>
              <a:stretch/>
            </p:blipFill>
            <p:spPr>
              <a:xfrm>
                <a:off x="2063115" y="3071079"/>
                <a:ext cx="1727870" cy="2036785"/>
              </a:xfrm>
              <a:prstGeom prst="rect">
                <a:avLst/>
              </a:prstGeom>
            </p:spPr>
          </p:pic>
          <p:pic>
            <p:nvPicPr>
              <p:cNvPr id="18" name="그림 17" descr="다른, 잭, 여러개이(가) 표시된 사진&#10;&#10;자동 생성된 설명">
                <a:extLst>
                  <a:ext uri="{FF2B5EF4-FFF2-40B4-BE49-F238E27FC236}">
                    <a16:creationId xmlns:a16="http://schemas.microsoft.com/office/drawing/2014/main" id="{96541CDE-C915-B149-678B-65BAA6E6B3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145" t="20369" r="10307" b="34972"/>
              <a:stretch>
                <a:fillRect/>
              </a:stretch>
            </p:blipFill>
            <p:spPr>
              <a:xfrm>
                <a:off x="803484" y="3489043"/>
                <a:ext cx="988542" cy="914400"/>
              </a:xfrm>
              <a:custGeom>
                <a:avLst/>
                <a:gdLst>
                  <a:gd name="connsiteX0" fmla="*/ 494271 w 988542"/>
                  <a:gd name="connsiteY0" fmla="*/ 0 h 914400"/>
                  <a:gd name="connsiteX1" fmla="*/ 988542 w 988542"/>
                  <a:gd name="connsiteY1" fmla="*/ 457200 h 914400"/>
                  <a:gd name="connsiteX2" fmla="*/ 494271 w 988542"/>
                  <a:gd name="connsiteY2" fmla="*/ 914400 h 914400"/>
                  <a:gd name="connsiteX3" fmla="*/ 0 w 988542"/>
                  <a:gd name="connsiteY3" fmla="*/ 457200 h 914400"/>
                  <a:gd name="connsiteX4" fmla="*/ 494271 w 988542"/>
                  <a:gd name="connsiteY4" fmla="*/ 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8542" h="914400">
                    <a:moveTo>
                      <a:pt x="494271" y="0"/>
                    </a:moveTo>
                    <a:cubicBezTo>
                      <a:pt x="767249" y="0"/>
                      <a:pt x="988542" y="204695"/>
                      <a:pt x="988542" y="457200"/>
                    </a:cubicBezTo>
                    <a:cubicBezTo>
                      <a:pt x="988542" y="709705"/>
                      <a:pt x="767249" y="914400"/>
                      <a:pt x="494271" y="914400"/>
                    </a:cubicBezTo>
                    <a:cubicBezTo>
                      <a:pt x="221293" y="914400"/>
                      <a:pt x="0" y="709705"/>
                      <a:pt x="0" y="457200"/>
                    </a:cubicBezTo>
                    <a:cubicBezTo>
                      <a:pt x="0" y="204695"/>
                      <a:pt x="221293" y="0"/>
                      <a:pt x="494271" y="0"/>
                    </a:cubicBezTo>
                    <a:close/>
                  </a:path>
                </a:pathLst>
              </a:custGeom>
              <a:ln w="38100">
                <a:solidFill>
                  <a:srgbClr val="FF0000"/>
                </a:solidFill>
                <a:prstDash val="sysDash"/>
              </a:ln>
            </p:spPr>
          </p:pic>
          <p:sp>
            <p:nvSpPr>
              <p:cNvPr id="19" name="타원 18">
                <a:extLst>
                  <a:ext uri="{FF2B5EF4-FFF2-40B4-BE49-F238E27FC236}">
                    <a16:creationId xmlns:a16="http://schemas.microsoft.com/office/drawing/2014/main" id="{7BE68CBD-B806-FD08-5AEA-39A057D8F08B}"/>
                  </a:ext>
                </a:extLst>
              </p:cNvPr>
              <p:cNvSpPr/>
              <p:nvPr/>
            </p:nvSpPr>
            <p:spPr>
              <a:xfrm>
                <a:off x="2346440" y="3703990"/>
                <a:ext cx="989886" cy="968069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cxnSp>
            <p:nvCxnSpPr>
              <p:cNvPr id="20" name="직선 연결선 19">
                <a:extLst>
                  <a:ext uri="{FF2B5EF4-FFF2-40B4-BE49-F238E27FC236}">
                    <a16:creationId xmlns:a16="http://schemas.microsoft.com/office/drawing/2014/main" id="{5569DC4C-1D2A-D10A-A9C4-5FD0E18D9F86}"/>
                  </a:ext>
                </a:extLst>
              </p:cNvPr>
              <p:cNvCxnSpPr>
                <a:stCxn id="19" idx="2"/>
              </p:cNvCxnSpPr>
              <p:nvPr/>
            </p:nvCxnSpPr>
            <p:spPr>
              <a:xfrm flipH="1" flipV="1">
                <a:off x="1792026" y="4038704"/>
                <a:ext cx="554414" cy="14932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A48170E4-5D09-AD76-D1C5-09A14A8C7A9B}"/>
                  </a:ext>
                </a:extLst>
              </p:cNvPr>
              <p:cNvSpPr/>
              <p:nvPr/>
            </p:nvSpPr>
            <p:spPr>
              <a:xfrm rot="20578623">
                <a:off x="463074" y="3138795"/>
                <a:ext cx="1038719" cy="44446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ko-KR" altLang="en-US" b="1" cap="none" spc="0" dirty="0">
                    <a:ln w="0"/>
                    <a:solidFill>
                      <a:srgbClr val="FF0000"/>
                    </a:solidFill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★ 비 교</a:t>
                </a:r>
                <a:endParaRPr lang="en-US" altLang="ko-KR" b="1" cap="none" spc="0" dirty="0">
                  <a:ln w="0"/>
                  <a:solidFill>
                    <a:srgbClr val="FF0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</p:grp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F3863F76-FF84-4D85-01B8-390BCC4999FA}"/>
                </a:ext>
              </a:extLst>
            </p:cNvPr>
            <p:cNvSpPr/>
            <p:nvPr/>
          </p:nvSpPr>
          <p:spPr>
            <a:xfrm>
              <a:off x="1321716" y="2994065"/>
              <a:ext cx="5375646" cy="211219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</p:grpSp>
      <p:sp>
        <p:nvSpPr>
          <p:cNvPr id="22" name="순서도: 수행의 시작/종료 21">
            <a:extLst>
              <a:ext uri="{FF2B5EF4-FFF2-40B4-BE49-F238E27FC236}">
                <a16:creationId xmlns:a16="http://schemas.microsoft.com/office/drawing/2014/main" id="{FF7CA816-0DAA-4143-037B-F3184D731337}"/>
              </a:ext>
            </a:extLst>
          </p:cNvPr>
          <p:cNvSpPr/>
          <p:nvPr/>
        </p:nvSpPr>
        <p:spPr>
          <a:xfrm>
            <a:off x="863148" y="4820920"/>
            <a:ext cx="1387416" cy="485706"/>
          </a:xfrm>
          <a:prstGeom prst="flowChartTerminator">
            <a:avLst/>
          </a:prstGeom>
          <a:solidFill>
            <a:srgbClr val="52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B092CEB2-81B0-5B91-2D39-C3507421C649}"/>
              </a:ext>
            </a:extLst>
          </p:cNvPr>
          <p:cNvSpPr/>
          <p:nvPr/>
        </p:nvSpPr>
        <p:spPr>
          <a:xfrm>
            <a:off x="823947" y="4864365"/>
            <a:ext cx="148790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20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누전차단기</a:t>
            </a:r>
            <a:endParaRPr lang="en-US" altLang="ko-KR" sz="2000" b="0" cap="none" spc="0" dirty="0">
              <a:ln w="0"/>
              <a:solidFill>
                <a:schemeClr val="bg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8DA2D717-D7B6-0FCE-757E-20D6DD5167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81" y="5395224"/>
            <a:ext cx="3921436" cy="1192627"/>
          </a:xfrm>
          <a:prstGeom prst="rect">
            <a:avLst/>
          </a:prstGeom>
        </p:spPr>
      </p:pic>
      <p:sp>
        <p:nvSpPr>
          <p:cNvPr id="25" name="직사각형 24">
            <a:extLst>
              <a:ext uri="{FF2B5EF4-FFF2-40B4-BE49-F238E27FC236}">
                <a16:creationId xmlns:a16="http://schemas.microsoft.com/office/drawing/2014/main" id="{901314B1-73E0-4F3E-CD3F-DF547E821891}"/>
              </a:ext>
            </a:extLst>
          </p:cNvPr>
          <p:cNvSpPr/>
          <p:nvPr/>
        </p:nvSpPr>
        <p:spPr>
          <a:xfrm>
            <a:off x="2375583" y="4799599"/>
            <a:ext cx="826380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defRPr/>
            </a:pPr>
            <a:r>
              <a:rPr lang="ko-KR" altLang="en-US" cap="none" spc="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누전차단기가 설치된 </a:t>
            </a:r>
            <a:r>
              <a:rPr lang="ko-KR" altLang="en-US" cap="none" spc="0" dirty="0" err="1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분전반</a:t>
            </a:r>
            <a:r>
              <a:rPr lang="ko-KR" altLang="en-US" cap="none" spc="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혹은 누전차단기가 달려있는 산업용 </a:t>
            </a:r>
            <a:r>
              <a:rPr lang="ko-KR" altLang="en-US" cap="none" spc="0" dirty="0" err="1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멀티탭</a:t>
            </a:r>
            <a:r>
              <a:rPr lang="ko-KR" altLang="en-US" cap="none" spc="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등을 사용해요</a:t>
            </a: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127DA420-2C2A-AEB3-BC0F-57D679F407E6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83AF69B0-B341-1F90-56F9-9EE5BDDC7D9B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350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2294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근로자의 </a:t>
            </a:r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의무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B78E1B2-9FF4-FF85-384A-0C39AA93FA5B}"/>
              </a:ext>
            </a:extLst>
          </p:cNvPr>
          <p:cNvSpPr/>
          <p:nvPr/>
        </p:nvSpPr>
        <p:spPr>
          <a:xfrm>
            <a:off x="9385475" y="290122"/>
            <a:ext cx="237917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⑩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중량물 취급 시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aphicFrame>
        <p:nvGraphicFramePr>
          <p:cNvPr id="4" name="표 7">
            <a:extLst>
              <a:ext uri="{FF2B5EF4-FFF2-40B4-BE49-F238E27FC236}">
                <a16:creationId xmlns:a16="http://schemas.microsoft.com/office/drawing/2014/main" id="{77E714BC-9A85-81DE-12F2-0081D25CBF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772931"/>
              </p:ext>
            </p:extLst>
          </p:nvPr>
        </p:nvGraphicFramePr>
        <p:xfrm>
          <a:off x="372832" y="866462"/>
          <a:ext cx="11391820" cy="57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1820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근골격계 질병 예방을 위한 필수 수칙 </a:t>
                      </a:r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!</a:t>
                      </a:r>
                      <a:endParaRPr lang="ko-KR" altLang="en-US" sz="2000" dirty="0">
                        <a:solidFill>
                          <a:srgbClr val="F5D60C"/>
                        </a:solidFill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5339032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</a:tbl>
          </a:graphicData>
        </a:graphic>
      </p:graphicFrame>
      <p:sp>
        <p:nvSpPr>
          <p:cNvPr id="2" name="직사각형 1">
            <a:extLst>
              <a:ext uri="{FF2B5EF4-FFF2-40B4-BE49-F238E27FC236}">
                <a16:creationId xmlns:a16="http://schemas.microsoft.com/office/drawing/2014/main" id="{16451124-7A39-C36B-A1F7-888139FDF2FA}"/>
              </a:ext>
            </a:extLst>
          </p:cNvPr>
          <p:cNvSpPr/>
          <p:nvPr/>
        </p:nvSpPr>
        <p:spPr>
          <a:xfrm>
            <a:off x="702411" y="1487325"/>
            <a:ext cx="709905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000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1)</a:t>
            </a:r>
            <a:r>
              <a:rPr lang="ko-KR" altLang="en-US" sz="2000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en-US" altLang="ko-KR" sz="2000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en-US" altLang="ko-KR" sz="2000" b="0" cap="none" spc="0" dirty="0">
                <a:ln w="0"/>
                <a:solidFill>
                  <a:srgbClr val="0070C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15KG</a:t>
            </a:r>
            <a:r>
              <a:rPr lang="en-US" altLang="ko-KR" sz="2000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2000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이상의 중량물은 꼭 </a:t>
            </a:r>
            <a:r>
              <a:rPr lang="en-US" altLang="ko-KR" sz="20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</a:t>
            </a:r>
            <a:r>
              <a:rPr lang="ko-KR" altLang="en-US" sz="20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명 이상 함께 혹은 보조기구를 활용</a:t>
            </a:r>
            <a:endParaRPr lang="en-US" altLang="ko-KR" sz="2000" b="0" cap="none" spc="0" dirty="0">
              <a:ln w="0"/>
              <a:solidFill>
                <a:schemeClr val="tx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EC21C334-4F25-D6AB-ED51-46CDE2CE2C92}"/>
              </a:ext>
            </a:extLst>
          </p:cNvPr>
          <p:cNvSpPr/>
          <p:nvPr/>
        </p:nvSpPr>
        <p:spPr>
          <a:xfrm>
            <a:off x="702411" y="2022154"/>
            <a:ext cx="35654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000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2)  </a:t>
            </a:r>
            <a:r>
              <a:rPr lang="ko-KR" altLang="en-US" sz="2000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중량물은 양손으로 </a:t>
            </a:r>
            <a:r>
              <a:rPr lang="ko-KR" altLang="en-US" sz="2000" b="0" cap="none" spc="0" dirty="0">
                <a:ln w="0"/>
                <a:solidFill>
                  <a:srgbClr val="0070C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몸에 밀착</a:t>
            </a:r>
            <a:endParaRPr lang="en-US" altLang="ko-KR" sz="2000" b="0" cap="none" spc="0" dirty="0">
              <a:ln w="0"/>
              <a:solidFill>
                <a:srgbClr val="0070C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7D6E3B82-95F3-969A-0A88-8653E7EA2533}"/>
              </a:ext>
            </a:extLst>
          </p:cNvPr>
          <p:cNvSpPr/>
          <p:nvPr/>
        </p:nvSpPr>
        <p:spPr>
          <a:xfrm>
            <a:off x="702410" y="2556983"/>
            <a:ext cx="775885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0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r>
              <a:rPr lang="en-US" altLang="ko-KR" sz="2000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)  </a:t>
            </a:r>
            <a:r>
              <a:rPr lang="ko-KR" altLang="en-US" sz="2000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물건을 들어올릴 때는 허리 대신 무릎을 굽혀서 </a:t>
            </a:r>
            <a:r>
              <a:rPr lang="ko-KR" altLang="en-US" sz="2000" b="0" cap="none" spc="0" dirty="0">
                <a:ln w="0"/>
                <a:solidFill>
                  <a:srgbClr val="0070C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다리 힘</a:t>
            </a:r>
            <a:r>
              <a:rPr lang="ko-KR" altLang="en-US" sz="2000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으로 일어날 것</a:t>
            </a:r>
            <a:endParaRPr lang="en-US" altLang="ko-KR" sz="2000" b="0" cap="none" spc="0" dirty="0">
              <a:ln w="0"/>
              <a:solidFill>
                <a:schemeClr val="tx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7" name="그림 6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53A19B40-37F3-8750-1A15-B536B2482E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" b="-1"/>
          <a:stretch/>
        </p:blipFill>
        <p:spPr>
          <a:xfrm>
            <a:off x="3898157" y="3059491"/>
            <a:ext cx="7049111" cy="210658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65CA25D7-414D-E47C-F602-3B33F927FB50}"/>
              </a:ext>
            </a:extLst>
          </p:cNvPr>
          <p:cNvSpPr/>
          <p:nvPr/>
        </p:nvSpPr>
        <p:spPr>
          <a:xfrm>
            <a:off x="702410" y="5297508"/>
            <a:ext cx="1081257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000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4)  </a:t>
            </a:r>
            <a:r>
              <a:rPr lang="ko-KR" altLang="en-US" sz="2000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무리하게 작업한 날</a:t>
            </a:r>
            <a:r>
              <a:rPr lang="en-US" altLang="ko-KR" sz="2000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2000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통증을 경험한 날엔 반드시 </a:t>
            </a:r>
            <a:r>
              <a:rPr lang="ko-KR" altLang="en-US" sz="2000" b="0" cap="none" spc="0" dirty="0">
                <a:ln w="0"/>
                <a:solidFill>
                  <a:srgbClr val="0070C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충분한 휴식 </a:t>
            </a:r>
            <a:r>
              <a:rPr lang="en-US" altLang="ko-KR" sz="2000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; </a:t>
            </a:r>
            <a:r>
              <a:rPr lang="ko-KR" altLang="en-US" sz="20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휴식 유무가</a:t>
            </a:r>
            <a:r>
              <a:rPr lang="ko-KR" altLang="en-US" sz="2000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많은 차이를 발생시켜요</a:t>
            </a:r>
            <a:r>
              <a:rPr lang="ko-KR" altLang="en-US" sz="20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endParaRPr lang="en-US" altLang="ko-KR" sz="2000" b="0" cap="none" spc="0" dirty="0">
              <a:ln w="0"/>
              <a:solidFill>
                <a:schemeClr val="tx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E05A3986-7BB5-1C6C-FAE6-C62237EF48C2}"/>
              </a:ext>
            </a:extLst>
          </p:cNvPr>
          <p:cNvSpPr/>
          <p:nvPr/>
        </p:nvSpPr>
        <p:spPr>
          <a:xfrm>
            <a:off x="702410" y="5812292"/>
            <a:ext cx="399179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0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5)  </a:t>
            </a:r>
            <a:r>
              <a:rPr lang="ko-KR" altLang="en-US" sz="20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작업 전 중 후엔 </a:t>
            </a:r>
            <a:r>
              <a:rPr lang="ko-KR" altLang="en-US" sz="2000" dirty="0">
                <a:ln w="0"/>
                <a:solidFill>
                  <a:srgbClr val="0070C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충분한 스트레칭 </a:t>
            </a:r>
            <a:endParaRPr lang="en-US" altLang="ko-KR" sz="2000" b="0" cap="none" spc="0" dirty="0">
              <a:ln w="0"/>
              <a:solidFill>
                <a:srgbClr val="0070C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70396200-104A-A479-893E-4892DEF95D2C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0CEF248-23CF-E3BC-32F7-6F8095ED184A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875684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2294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근로자의 </a:t>
            </a:r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의무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B78E1B2-9FF4-FF85-384A-0C39AA93FA5B}"/>
              </a:ext>
            </a:extLst>
          </p:cNvPr>
          <p:cNvSpPr/>
          <p:nvPr/>
        </p:nvSpPr>
        <p:spPr>
          <a:xfrm>
            <a:off x="9104950" y="290122"/>
            <a:ext cx="26597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⑪ 밀폐공간 작업 시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aphicFrame>
        <p:nvGraphicFramePr>
          <p:cNvPr id="2" name="표 7">
            <a:extLst>
              <a:ext uri="{FF2B5EF4-FFF2-40B4-BE49-F238E27FC236}">
                <a16:creationId xmlns:a16="http://schemas.microsoft.com/office/drawing/2014/main" id="{ACD6F6B2-507C-143E-06D8-422A01BC20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075798"/>
              </p:ext>
            </p:extLst>
          </p:nvPr>
        </p:nvGraphicFramePr>
        <p:xfrm>
          <a:off x="372832" y="866462"/>
          <a:ext cx="11391820" cy="57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1820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밀폐공간</a:t>
                      </a:r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? </a:t>
                      </a:r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대체 </a:t>
                      </a:r>
                      <a:r>
                        <a:rPr lang="ko-KR" altLang="en-US" sz="2000" dirty="0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밀폐공간</a:t>
                      </a:r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이 </a:t>
                      </a:r>
                      <a:r>
                        <a:rPr lang="ko-KR" altLang="en-US" sz="2000" dirty="0" err="1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뭐야</a:t>
                      </a:r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 </a:t>
                      </a:r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!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5339032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</a:tbl>
          </a:graphicData>
        </a:graphic>
      </p:graphicFrame>
      <p:sp>
        <p:nvSpPr>
          <p:cNvPr id="5" name="직사각형 4">
            <a:extLst>
              <a:ext uri="{FF2B5EF4-FFF2-40B4-BE49-F238E27FC236}">
                <a16:creationId xmlns:a16="http://schemas.microsoft.com/office/drawing/2014/main" id="{64298CD5-919F-75A2-E44F-9679E12F6F00}"/>
              </a:ext>
            </a:extLst>
          </p:cNvPr>
          <p:cNvSpPr/>
          <p:nvPr/>
        </p:nvSpPr>
        <p:spPr>
          <a:xfrm>
            <a:off x="702411" y="1487325"/>
            <a:ext cx="395332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000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1)</a:t>
            </a:r>
            <a:r>
              <a:rPr lang="ko-KR" altLang="en-US" sz="2000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en-US" altLang="ko-KR" sz="2000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2000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밀폐공간 </a:t>
            </a:r>
            <a:r>
              <a:rPr lang="en-US" altLang="ko-KR" sz="2000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; </a:t>
            </a:r>
            <a:r>
              <a:rPr lang="ko-KR" altLang="en-US" sz="2000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환기가 불충분한 공간</a:t>
            </a:r>
            <a:endParaRPr lang="en-US" altLang="ko-KR" sz="2000" b="0" cap="none" spc="0" dirty="0">
              <a:ln w="0"/>
              <a:solidFill>
                <a:schemeClr val="tx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17" name="그림 16" descr="음식, 과일, 후식, 식사이(가) 표시된 사진&#10;&#10;자동 생성된 설명">
            <a:extLst>
              <a:ext uri="{FF2B5EF4-FFF2-40B4-BE49-F238E27FC236}">
                <a16:creationId xmlns:a16="http://schemas.microsoft.com/office/drawing/2014/main" id="{80E47540-E1F9-2E2D-5A4B-FF83F6E06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" b="3199"/>
          <a:stretch>
            <a:fillRect/>
          </a:stretch>
        </p:blipFill>
        <p:spPr>
          <a:xfrm>
            <a:off x="556967" y="2573605"/>
            <a:ext cx="2740969" cy="4056488"/>
          </a:xfrm>
          <a:custGeom>
            <a:avLst/>
            <a:gdLst>
              <a:gd name="connsiteX0" fmla="*/ 1370484 w 2740969"/>
              <a:gd name="connsiteY0" fmla="*/ 0 h 4056488"/>
              <a:gd name="connsiteX1" fmla="*/ 2740969 w 2740969"/>
              <a:gd name="connsiteY1" fmla="*/ 652606 h 4056488"/>
              <a:gd name="connsiteX2" fmla="*/ 2740969 w 2740969"/>
              <a:gd name="connsiteY2" fmla="*/ 3403881 h 4056488"/>
              <a:gd name="connsiteX3" fmla="*/ 1370484 w 2740969"/>
              <a:gd name="connsiteY3" fmla="*/ 4056488 h 4056488"/>
              <a:gd name="connsiteX4" fmla="*/ 0 w 2740969"/>
              <a:gd name="connsiteY4" fmla="*/ 3403881 h 4056488"/>
              <a:gd name="connsiteX5" fmla="*/ 0 w 2740969"/>
              <a:gd name="connsiteY5" fmla="*/ 652606 h 4056488"/>
              <a:gd name="connsiteX6" fmla="*/ 1370484 w 2740969"/>
              <a:gd name="connsiteY6" fmla="*/ 0 h 4056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0969" h="4056488">
                <a:moveTo>
                  <a:pt x="1370484" y="0"/>
                </a:moveTo>
                <a:cubicBezTo>
                  <a:pt x="2127423" y="0"/>
                  <a:pt x="2740969" y="292217"/>
                  <a:pt x="2740969" y="652606"/>
                </a:cubicBezTo>
                <a:lnTo>
                  <a:pt x="2740969" y="3403881"/>
                </a:lnTo>
                <a:cubicBezTo>
                  <a:pt x="2740969" y="3764270"/>
                  <a:pt x="2127423" y="4056488"/>
                  <a:pt x="1370484" y="4056488"/>
                </a:cubicBezTo>
                <a:cubicBezTo>
                  <a:pt x="613545" y="4056488"/>
                  <a:pt x="0" y="3764270"/>
                  <a:pt x="0" y="3403881"/>
                </a:cubicBezTo>
                <a:lnTo>
                  <a:pt x="0" y="652606"/>
                </a:lnTo>
                <a:cubicBezTo>
                  <a:pt x="0" y="292217"/>
                  <a:pt x="613545" y="0"/>
                  <a:pt x="1370484" y="0"/>
                </a:cubicBezTo>
                <a:close/>
              </a:path>
            </a:pathLst>
          </a:cu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796694AF-4EFF-81B9-B733-8C2B8FE9F4CC}"/>
              </a:ext>
            </a:extLst>
          </p:cNvPr>
          <p:cNvSpPr/>
          <p:nvPr/>
        </p:nvSpPr>
        <p:spPr>
          <a:xfrm>
            <a:off x="702411" y="2030465"/>
            <a:ext cx="30332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000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2)  </a:t>
            </a:r>
            <a:r>
              <a:rPr lang="ko-KR" altLang="en-US" sz="2000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대표적인 밀폐공간 작업</a:t>
            </a:r>
            <a:endParaRPr lang="en-US" altLang="ko-KR" sz="2000" b="0" cap="none" spc="0" dirty="0">
              <a:ln w="0"/>
              <a:solidFill>
                <a:schemeClr val="tx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0" name="자유형: 도형 19">
            <a:extLst>
              <a:ext uri="{FF2B5EF4-FFF2-40B4-BE49-F238E27FC236}">
                <a16:creationId xmlns:a16="http://schemas.microsoft.com/office/drawing/2014/main" id="{BDD2D1A4-A5BF-0F19-390B-314D5922BC45}"/>
              </a:ext>
            </a:extLst>
          </p:cNvPr>
          <p:cNvSpPr/>
          <p:nvPr/>
        </p:nvSpPr>
        <p:spPr>
          <a:xfrm rot="5400000">
            <a:off x="1297743" y="4629899"/>
            <a:ext cx="1259417" cy="2740969"/>
          </a:xfrm>
          <a:custGeom>
            <a:avLst/>
            <a:gdLst>
              <a:gd name="connsiteX0" fmla="*/ 0 w 1259417"/>
              <a:gd name="connsiteY0" fmla="*/ 2740969 h 2740969"/>
              <a:gd name="connsiteX1" fmla="*/ 0 w 1259417"/>
              <a:gd name="connsiteY1" fmla="*/ 0 h 2740969"/>
              <a:gd name="connsiteX2" fmla="*/ 606811 w 1259417"/>
              <a:gd name="connsiteY2" fmla="*/ 0 h 2740969"/>
              <a:gd name="connsiteX3" fmla="*/ 1259417 w 1259417"/>
              <a:gd name="connsiteY3" fmla="*/ 1370485 h 2740969"/>
              <a:gd name="connsiteX4" fmla="*/ 606811 w 1259417"/>
              <a:gd name="connsiteY4" fmla="*/ 2740969 h 2740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417" h="2740969">
                <a:moveTo>
                  <a:pt x="0" y="2740969"/>
                </a:moveTo>
                <a:lnTo>
                  <a:pt x="0" y="0"/>
                </a:lnTo>
                <a:lnTo>
                  <a:pt x="606811" y="0"/>
                </a:lnTo>
                <a:cubicBezTo>
                  <a:pt x="967200" y="0"/>
                  <a:pt x="1259417" y="613546"/>
                  <a:pt x="1259417" y="1370485"/>
                </a:cubicBezTo>
                <a:cubicBezTo>
                  <a:pt x="1259417" y="2127423"/>
                  <a:pt x="967200" y="2740969"/>
                  <a:pt x="606811" y="2740969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1A589E3C-6113-288E-4302-27221DACCCEF}"/>
              </a:ext>
            </a:extLst>
          </p:cNvPr>
          <p:cNvSpPr/>
          <p:nvPr/>
        </p:nvSpPr>
        <p:spPr>
          <a:xfrm>
            <a:off x="1022003" y="5581639"/>
            <a:ext cx="18870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2000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동절기 콘크리트</a:t>
            </a:r>
            <a:endParaRPr lang="en-US" altLang="ko-KR" sz="2000" b="0" cap="none" spc="0" dirty="0">
              <a:ln w="0"/>
              <a:solidFill>
                <a:schemeClr val="tx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ko-KR" altLang="en-US" sz="20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양생작업</a:t>
            </a:r>
            <a:endParaRPr lang="en-US" altLang="ko-KR" sz="2000" b="0" cap="none" spc="0" dirty="0">
              <a:ln w="0"/>
              <a:solidFill>
                <a:schemeClr val="tx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24" name="그림 23" descr="더러운이(가) 표시된 사진&#10;&#10;자동 생성된 설명">
            <a:extLst>
              <a:ext uri="{FF2B5EF4-FFF2-40B4-BE49-F238E27FC236}">
                <a16:creationId xmlns:a16="http://schemas.microsoft.com/office/drawing/2014/main" id="{F9C05A0A-1A96-2E4F-8B51-392D3BB6E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" r="16742" b="2970"/>
          <a:stretch>
            <a:fillRect/>
          </a:stretch>
        </p:blipFill>
        <p:spPr>
          <a:xfrm>
            <a:off x="3352453" y="2545249"/>
            <a:ext cx="2740969" cy="4056488"/>
          </a:xfrm>
          <a:custGeom>
            <a:avLst/>
            <a:gdLst>
              <a:gd name="connsiteX0" fmla="*/ 1370484 w 2740969"/>
              <a:gd name="connsiteY0" fmla="*/ 0 h 4056488"/>
              <a:gd name="connsiteX1" fmla="*/ 2740969 w 2740969"/>
              <a:gd name="connsiteY1" fmla="*/ 652606 h 4056488"/>
              <a:gd name="connsiteX2" fmla="*/ 2740969 w 2740969"/>
              <a:gd name="connsiteY2" fmla="*/ 3403881 h 4056488"/>
              <a:gd name="connsiteX3" fmla="*/ 1370484 w 2740969"/>
              <a:gd name="connsiteY3" fmla="*/ 4056488 h 4056488"/>
              <a:gd name="connsiteX4" fmla="*/ 0 w 2740969"/>
              <a:gd name="connsiteY4" fmla="*/ 3403881 h 4056488"/>
              <a:gd name="connsiteX5" fmla="*/ 0 w 2740969"/>
              <a:gd name="connsiteY5" fmla="*/ 652606 h 4056488"/>
              <a:gd name="connsiteX6" fmla="*/ 1370484 w 2740969"/>
              <a:gd name="connsiteY6" fmla="*/ 0 h 4056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0969" h="4056488">
                <a:moveTo>
                  <a:pt x="1370484" y="0"/>
                </a:moveTo>
                <a:cubicBezTo>
                  <a:pt x="2127423" y="0"/>
                  <a:pt x="2740969" y="292217"/>
                  <a:pt x="2740969" y="652606"/>
                </a:cubicBezTo>
                <a:lnTo>
                  <a:pt x="2740969" y="3403881"/>
                </a:lnTo>
                <a:cubicBezTo>
                  <a:pt x="2740969" y="3764270"/>
                  <a:pt x="2127423" y="4056488"/>
                  <a:pt x="1370484" y="4056488"/>
                </a:cubicBezTo>
                <a:cubicBezTo>
                  <a:pt x="613545" y="4056488"/>
                  <a:pt x="0" y="3764270"/>
                  <a:pt x="0" y="3403881"/>
                </a:cubicBezTo>
                <a:lnTo>
                  <a:pt x="0" y="652606"/>
                </a:lnTo>
                <a:cubicBezTo>
                  <a:pt x="0" y="292217"/>
                  <a:pt x="613545" y="0"/>
                  <a:pt x="1370484" y="0"/>
                </a:cubicBezTo>
                <a:close/>
              </a:path>
            </a:pathLst>
          </a:custGeom>
        </p:spPr>
      </p:pic>
      <p:sp>
        <p:nvSpPr>
          <p:cNvPr id="25" name="자유형: 도형 24">
            <a:extLst>
              <a:ext uri="{FF2B5EF4-FFF2-40B4-BE49-F238E27FC236}">
                <a16:creationId xmlns:a16="http://schemas.microsoft.com/office/drawing/2014/main" id="{A99C6CE8-5549-4866-8C71-90746B8DDE72}"/>
              </a:ext>
            </a:extLst>
          </p:cNvPr>
          <p:cNvSpPr/>
          <p:nvPr/>
        </p:nvSpPr>
        <p:spPr>
          <a:xfrm rot="5400000">
            <a:off x="4093229" y="4615720"/>
            <a:ext cx="1259417" cy="2740969"/>
          </a:xfrm>
          <a:custGeom>
            <a:avLst/>
            <a:gdLst>
              <a:gd name="connsiteX0" fmla="*/ 0 w 1259417"/>
              <a:gd name="connsiteY0" fmla="*/ 2740969 h 2740969"/>
              <a:gd name="connsiteX1" fmla="*/ 0 w 1259417"/>
              <a:gd name="connsiteY1" fmla="*/ 0 h 2740969"/>
              <a:gd name="connsiteX2" fmla="*/ 606811 w 1259417"/>
              <a:gd name="connsiteY2" fmla="*/ 0 h 2740969"/>
              <a:gd name="connsiteX3" fmla="*/ 1259417 w 1259417"/>
              <a:gd name="connsiteY3" fmla="*/ 1370485 h 2740969"/>
              <a:gd name="connsiteX4" fmla="*/ 606811 w 1259417"/>
              <a:gd name="connsiteY4" fmla="*/ 2740969 h 2740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417" h="2740969">
                <a:moveTo>
                  <a:pt x="0" y="2740969"/>
                </a:moveTo>
                <a:lnTo>
                  <a:pt x="0" y="0"/>
                </a:lnTo>
                <a:lnTo>
                  <a:pt x="606811" y="0"/>
                </a:lnTo>
                <a:cubicBezTo>
                  <a:pt x="967200" y="0"/>
                  <a:pt x="1259417" y="613546"/>
                  <a:pt x="1259417" y="1370485"/>
                </a:cubicBezTo>
                <a:cubicBezTo>
                  <a:pt x="1259417" y="2127423"/>
                  <a:pt x="967200" y="2740969"/>
                  <a:pt x="606811" y="2740969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5A56956F-20E5-77F4-6959-8284825CF61B}"/>
              </a:ext>
            </a:extLst>
          </p:cNvPr>
          <p:cNvSpPr/>
          <p:nvPr/>
        </p:nvSpPr>
        <p:spPr>
          <a:xfrm>
            <a:off x="3847932" y="5584813"/>
            <a:ext cx="171713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2000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지하층 </a:t>
            </a:r>
            <a:endParaRPr lang="en-US" altLang="ko-KR" sz="2000" b="0" cap="none" spc="0" dirty="0">
              <a:ln w="0"/>
              <a:solidFill>
                <a:schemeClr val="tx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ko-KR" altLang="en-US" sz="20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외벽 방수 작업</a:t>
            </a:r>
            <a:endParaRPr lang="en-US" altLang="ko-KR" sz="2000" b="0" cap="none" spc="0" dirty="0">
              <a:ln w="0"/>
              <a:solidFill>
                <a:schemeClr val="tx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28" name="그림 27" descr="벽, 실내이(가) 표시된 사진&#10;&#10;자동 생성된 설명">
            <a:extLst>
              <a:ext uri="{FF2B5EF4-FFF2-40B4-BE49-F238E27FC236}">
                <a16:creationId xmlns:a16="http://schemas.microsoft.com/office/drawing/2014/main" id="{3444C908-B469-286F-414A-CBCABB069D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" t="6198" r="13633" b="651"/>
          <a:stretch/>
        </p:blipFill>
        <p:spPr>
          <a:xfrm>
            <a:off x="6147938" y="2545248"/>
            <a:ext cx="2740969" cy="4056487"/>
          </a:xfrm>
          <a:custGeom>
            <a:avLst/>
            <a:gdLst>
              <a:gd name="connsiteX0" fmla="*/ 1370485 w 2740969"/>
              <a:gd name="connsiteY0" fmla="*/ 0 h 4056487"/>
              <a:gd name="connsiteX1" fmla="*/ 2740969 w 2740969"/>
              <a:gd name="connsiteY1" fmla="*/ 652606 h 4056487"/>
              <a:gd name="connsiteX2" fmla="*/ 2740969 w 2740969"/>
              <a:gd name="connsiteY2" fmla="*/ 3403881 h 4056487"/>
              <a:gd name="connsiteX3" fmla="*/ 1370485 w 2740969"/>
              <a:gd name="connsiteY3" fmla="*/ 4056487 h 4056487"/>
              <a:gd name="connsiteX4" fmla="*/ 0 w 2740969"/>
              <a:gd name="connsiteY4" fmla="*/ 3403881 h 4056487"/>
              <a:gd name="connsiteX5" fmla="*/ 0 w 2740969"/>
              <a:gd name="connsiteY5" fmla="*/ 652606 h 4056487"/>
              <a:gd name="connsiteX6" fmla="*/ 1370485 w 2740969"/>
              <a:gd name="connsiteY6" fmla="*/ 0 h 405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0969" h="4056487">
                <a:moveTo>
                  <a:pt x="1370485" y="0"/>
                </a:moveTo>
                <a:cubicBezTo>
                  <a:pt x="2127424" y="0"/>
                  <a:pt x="2740969" y="292217"/>
                  <a:pt x="2740969" y="652606"/>
                </a:cubicBezTo>
                <a:lnTo>
                  <a:pt x="2740969" y="3403881"/>
                </a:lnTo>
                <a:cubicBezTo>
                  <a:pt x="2740969" y="3764270"/>
                  <a:pt x="2127424" y="4056487"/>
                  <a:pt x="1370485" y="4056487"/>
                </a:cubicBezTo>
                <a:cubicBezTo>
                  <a:pt x="613546" y="4056487"/>
                  <a:pt x="0" y="3764270"/>
                  <a:pt x="0" y="3403881"/>
                </a:cubicBezTo>
                <a:lnTo>
                  <a:pt x="0" y="652606"/>
                </a:lnTo>
                <a:cubicBezTo>
                  <a:pt x="0" y="292217"/>
                  <a:pt x="613546" y="0"/>
                  <a:pt x="1370485" y="0"/>
                </a:cubicBezTo>
                <a:close/>
              </a:path>
            </a:pathLst>
          </a:cu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29" name="자유형: 도형 28">
            <a:extLst>
              <a:ext uri="{FF2B5EF4-FFF2-40B4-BE49-F238E27FC236}">
                <a16:creationId xmlns:a16="http://schemas.microsoft.com/office/drawing/2014/main" id="{F4BB9CA5-C0AB-E72C-A640-AB7DA674517D}"/>
              </a:ext>
            </a:extLst>
          </p:cNvPr>
          <p:cNvSpPr/>
          <p:nvPr/>
        </p:nvSpPr>
        <p:spPr>
          <a:xfrm rot="5400000">
            <a:off x="6888714" y="4601541"/>
            <a:ext cx="1259417" cy="2740969"/>
          </a:xfrm>
          <a:custGeom>
            <a:avLst/>
            <a:gdLst>
              <a:gd name="connsiteX0" fmla="*/ 0 w 1259417"/>
              <a:gd name="connsiteY0" fmla="*/ 2740969 h 2740969"/>
              <a:gd name="connsiteX1" fmla="*/ 0 w 1259417"/>
              <a:gd name="connsiteY1" fmla="*/ 0 h 2740969"/>
              <a:gd name="connsiteX2" fmla="*/ 606811 w 1259417"/>
              <a:gd name="connsiteY2" fmla="*/ 0 h 2740969"/>
              <a:gd name="connsiteX3" fmla="*/ 1259417 w 1259417"/>
              <a:gd name="connsiteY3" fmla="*/ 1370485 h 2740969"/>
              <a:gd name="connsiteX4" fmla="*/ 606811 w 1259417"/>
              <a:gd name="connsiteY4" fmla="*/ 2740969 h 2740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417" h="2740969">
                <a:moveTo>
                  <a:pt x="0" y="2740969"/>
                </a:moveTo>
                <a:lnTo>
                  <a:pt x="0" y="0"/>
                </a:lnTo>
                <a:lnTo>
                  <a:pt x="606811" y="0"/>
                </a:lnTo>
                <a:cubicBezTo>
                  <a:pt x="967200" y="0"/>
                  <a:pt x="1259417" y="613546"/>
                  <a:pt x="1259417" y="1370485"/>
                </a:cubicBezTo>
                <a:cubicBezTo>
                  <a:pt x="1259417" y="2127423"/>
                  <a:pt x="967200" y="2740969"/>
                  <a:pt x="606811" y="2740969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02154489-A408-F5B8-8DB0-3100BED49CAA}"/>
              </a:ext>
            </a:extLst>
          </p:cNvPr>
          <p:cNvSpPr/>
          <p:nvPr/>
        </p:nvSpPr>
        <p:spPr>
          <a:xfrm>
            <a:off x="6249083" y="5570634"/>
            <a:ext cx="250581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2000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저수조 내 작업</a:t>
            </a:r>
            <a:endParaRPr lang="en-US" altLang="ko-KR" sz="2000" b="0" cap="none" spc="0" dirty="0">
              <a:ln w="0"/>
              <a:solidFill>
                <a:schemeClr val="tx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en-US" altLang="ko-KR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</a:t>
            </a:r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거푸집 해체</a:t>
            </a:r>
            <a:r>
              <a:rPr lang="en-US" altLang="ko-KR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배관</a:t>
            </a:r>
            <a:r>
              <a:rPr lang="en-US" altLang="ko-KR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방수 등</a:t>
            </a:r>
            <a:r>
              <a:rPr lang="en-US" altLang="ko-KR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)</a:t>
            </a:r>
            <a:endParaRPr lang="en-US" altLang="ko-KR" sz="1600" b="0" cap="none" spc="0" dirty="0">
              <a:ln w="0"/>
              <a:solidFill>
                <a:schemeClr val="tx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33" name="그림 32" descr="천장이(가) 표시된 사진&#10;&#10;자동 생성된 설명">
            <a:extLst>
              <a:ext uri="{FF2B5EF4-FFF2-40B4-BE49-F238E27FC236}">
                <a16:creationId xmlns:a16="http://schemas.microsoft.com/office/drawing/2014/main" id="{1E53FE73-DC2B-9455-F67E-578DE2191E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" t="485" r="864" b="3084"/>
          <a:stretch>
            <a:fillRect/>
          </a:stretch>
        </p:blipFill>
        <p:spPr>
          <a:xfrm>
            <a:off x="8943422" y="2545249"/>
            <a:ext cx="2740970" cy="4056488"/>
          </a:xfrm>
          <a:custGeom>
            <a:avLst/>
            <a:gdLst>
              <a:gd name="connsiteX0" fmla="*/ 1370485 w 2740970"/>
              <a:gd name="connsiteY0" fmla="*/ 0 h 4056488"/>
              <a:gd name="connsiteX1" fmla="*/ 2740970 w 2740970"/>
              <a:gd name="connsiteY1" fmla="*/ 652606 h 4056488"/>
              <a:gd name="connsiteX2" fmla="*/ 2740970 w 2740970"/>
              <a:gd name="connsiteY2" fmla="*/ 3403881 h 4056488"/>
              <a:gd name="connsiteX3" fmla="*/ 1370485 w 2740970"/>
              <a:gd name="connsiteY3" fmla="*/ 4056488 h 4056488"/>
              <a:gd name="connsiteX4" fmla="*/ 0 w 2740970"/>
              <a:gd name="connsiteY4" fmla="*/ 3403881 h 4056488"/>
              <a:gd name="connsiteX5" fmla="*/ 0 w 2740970"/>
              <a:gd name="connsiteY5" fmla="*/ 652606 h 4056488"/>
              <a:gd name="connsiteX6" fmla="*/ 1370485 w 2740970"/>
              <a:gd name="connsiteY6" fmla="*/ 0 h 4056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0970" h="4056488">
                <a:moveTo>
                  <a:pt x="1370485" y="0"/>
                </a:moveTo>
                <a:cubicBezTo>
                  <a:pt x="2127424" y="0"/>
                  <a:pt x="2740970" y="292217"/>
                  <a:pt x="2740970" y="652606"/>
                </a:cubicBezTo>
                <a:lnTo>
                  <a:pt x="2740970" y="3403881"/>
                </a:lnTo>
                <a:cubicBezTo>
                  <a:pt x="2740970" y="3764270"/>
                  <a:pt x="2127424" y="4056488"/>
                  <a:pt x="1370485" y="4056488"/>
                </a:cubicBezTo>
                <a:cubicBezTo>
                  <a:pt x="613546" y="4056488"/>
                  <a:pt x="0" y="3764270"/>
                  <a:pt x="0" y="3403881"/>
                </a:cubicBezTo>
                <a:lnTo>
                  <a:pt x="0" y="652606"/>
                </a:lnTo>
                <a:cubicBezTo>
                  <a:pt x="0" y="292217"/>
                  <a:pt x="613546" y="0"/>
                  <a:pt x="1370485" y="0"/>
                </a:cubicBezTo>
                <a:close/>
              </a:path>
            </a:pathLst>
          </a:custGeom>
        </p:spPr>
      </p:pic>
      <p:sp>
        <p:nvSpPr>
          <p:cNvPr id="34" name="자유형: 도형 33">
            <a:extLst>
              <a:ext uri="{FF2B5EF4-FFF2-40B4-BE49-F238E27FC236}">
                <a16:creationId xmlns:a16="http://schemas.microsoft.com/office/drawing/2014/main" id="{8AD43013-9C06-3899-2CCD-7382C117A0C4}"/>
              </a:ext>
            </a:extLst>
          </p:cNvPr>
          <p:cNvSpPr/>
          <p:nvPr/>
        </p:nvSpPr>
        <p:spPr>
          <a:xfrm rot="5400000">
            <a:off x="9684199" y="4601541"/>
            <a:ext cx="1259417" cy="2740969"/>
          </a:xfrm>
          <a:custGeom>
            <a:avLst/>
            <a:gdLst>
              <a:gd name="connsiteX0" fmla="*/ 0 w 1259417"/>
              <a:gd name="connsiteY0" fmla="*/ 2740969 h 2740969"/>
              <a:gd name="connsiteX1" fmla="*/ 0 w 1259417"/>
              <a:gd name="connsiteY1" fmla="*/ 0 h 2740969"/>
              <a:gd name="connsiteX2" fmla="*/ 606811 w 1259417"/>
              <a:gd name="connsiteY2" fmla="*/ 0 h 2740969"/>
              <a:gd name="connsiteX3" fmla="*/ 1259417 w 1259417"/>
              <a:gd name="connsiteY3" fmla="*/ 1370485 h 2740969"/>
              <a:gd name="connsiteX4" fmla="*/ 606811 w 1259417"/>
              <a:gd name="connsiteY4" fmla="*/ 2740969 h 2740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417" h="2740969">
                <a:moveTo>
                  <a:pt x="0" y="2740969"/>
                </a:moveTo>
                <a:lnTo>
                  <a:pt x="0" y="0"/>
                </a:lnTo>
                <a:lnTo>
                  <a:pt x="606811" y="0"/>
                </a:lnTo>
                <a:cubicBezTo>
                  <a:pt x="967200" y="0"/>
                  <a:pt x="1259417" y="613546"/>
                  <a:pt x="1259417" y="1370485"/>
                </a:cubicBezTo>
                <a:cubicBezTo>
                  <a:pt x="1259417" y="2127423"/>
                  <a:pt x="967200" y="2740969"/>
                  <a:pt x="606811" y="2740969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FAE8CF77-F966-99F2-F088-9076E569527B}"/>
              </a:ext>
            </a:extLst>
          </p:cNvPr>
          <p:cNvSpPr/>
          <p:nvPr/>
        </p:nvSpPr>
        <p:spPr>
          <a:xfrm>
            <a:off x="9321886" y="5570634"/>
            <a:ext cx="19511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2000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지하주차장</a:t>
            </a:r>
            <a:endParaRPr lang="en-US" altLang="ko-KR" sz="2000" b="0" cap="none" spc="0" dirty="0">
              <a:ln w="0"/>
              <a:solidFill>
                <a:schemeClr val="tx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ko-KR" altLang="en-US" sz="20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에폭시 도장 작업</a:t>
            </a:r>
            <a:endParaRPr lang="en-US" altLang="ko-KR" sz="2000" b="0" cap="none" spc="0" dirty="0">
              <a:ln w="0"/>
              <a:solidFill>
                <a:schemeClr val="tx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3A6EFD13-9F54-268C-55F6-9016C45A4AB6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27C265B3-93EE-C043-E242-53497229048C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682361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2294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근로자의 </a:t>
            </a:r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의무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aphicFrame>
        <p:nvGraphicFramePr>
          <p:cNvPr id="2" name="표 7">
            <a:extLst>
              <a:ext uri="{FF2B5EF4-FFF2-40B4-BE49-F238E27FC236}">
                <a16:creationId xmlns:a16="http://schemas.microsoft.com/office/drawing/2014/main" id="{ACD6F6B2-507C-143E-06D8-422A01BC20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37843"/>
              </p:ext>
            </p:extLst>
          </p:nvPr>
        </p:nvGraphicFramePr>
        <p:xfrm>
          <a:off x="372832" y="866462"/>
          <a:ext cx="11391820" cy="57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1820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내가 밀폐공간에서 작업한다면</a:t>
                      </a:r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?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5339032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</a:tbl>
          </a:graphicData>
        </a:graphic>
      </p:graphicFrame>
      <p:grpSp>
        <p:nvGrpSpPr>
          <p:cNvPr id="3" name="그룹 2">
            <a:extLst>
              <a:ext uri="{FF2B5EF4-FFF2-40B4-BE49-F238E27FC236}">
                <a16:creationId xmlns:a16="http://schemas.microsoft.com/office/drawing/2014/main" id="{D536DBC6-2260-239F-9219-3D85E67FDB69}"/>
              </a:ext>
            </a:extLst>
          </p:cNvPr>
          <p:cNvGrpSpPr/>
          <p:nvPr/>
        </p:nvGrpSpPr>
        <p:grpSpPr>
          <a:xfrm>
            <a:off x="1650338" y="2111964"/>
            <a:ext cx="8905875" cy="1847850"/>
            <a:chOff x="1615804" y="1838325"/>
            <a:chExt cx="8905875" cy="1847850"/>
          </a:xfrm>
        </p:grpSpPr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A713A477-50D2-4C28-BCF6-5ADDDF38DFEA}"/>
                </a:ext>
              </a:extLst>
            </p:cNvPr>
            <p:cNvGrpSpPr/>
            <p:nvPr/>
          </p:nvGrpSpPr>
          <p:grpSpPr>
            <a:xfrm>
              <a:off x="1615804" y="1838325"/>
              <a:ext cx="8905875" cy="1847850"/>
              <a:chOff x="1662112" y="2638424"/>
              <a:chExt cx="8905875" cy="1771652"/>
            </a:xfrm>
          </p:grpSpPr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E249B2F5-685A-B5BC-9674-2EB5E39B034A}"/>
                  </a:ext>
                </a:extLst>
              </p:cNvPr>
              <p:cNvSpPr/>
              <p:nvPr/>
            </p:nvSpPr>
            <p:spPr>
              <a:xfrm>
                <a:off x="8777287" y="2638424"/>
                <a:ext cx="1790700" cy="1771651"/>
              </a:xfrm>
              <a:prstGeom prst="rect">
                <a:avLst/>
              </a:prstGeom>
              <a:solidFill>
                <a:srgbClr val="5252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0CFE9ECE-A60E-4068-53E7-BEFFF0016CB3}"/>
                  </a:ext>
                </a:extLst>
              </p:cNvPr>
              <p:cNvSpPr/>
              <p:nvPr/>
            </p:nvSpPr>
            <p:spPr>
              <a:xfrm rot="5400000">
                <a:off x="7258049" y="2386012"/>
                <a:ext cx="1771651" cy="2276475"/>
              </a:xfrm>
              <a:custGeom>
                <a:avLst/>
                <a:gdLst>
                  <a:gd name="connsiteX0" fmla="*/ 0 w 1771651"/>
                  <a:gd name="connsiteY0" fmla="*/ 2276475 h 2276475"/>
                  <a:gd name="connsiteX1" fmla="*/ 0 w 1771651"/>
                  <a:gd name="connsiteY1" fmla="*/ 495300 h 2276475"/>
                  <a:gd name="connsiteX2" fmla="*/ 561297 w 1771651"/>
                  <a:gd name="connsiteY2" fmla="*/ 495300 h 2276475"/>
                  <a:gd name="connsiteX3" fmla="*/ 885826 w 1771651"/>
                  <a:gd name="connsiteY3" fmla="*/ 0 h 2276475"/>
                  <a:gd name="connsiteX4" fmla="*/ 1210354 w 1771651"/>
                  <a:gd name="connsiteY4" fmla="*/ 495300 h 2276475"/>
                  <a:gd name="connsiteX5" fmla="*/ 1771651 w 1771651"/>
                  <a:gd name="connsiteY5" fmla="*/ 495300 h 2276475"/>
                  <a:gd name="connsiteX6" fmla="*/ 1771651 w 1771651"/>
                  <a:gd name="connsiteY6" fmla="*/ 2276475 h 2276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651" h="2276475">
                    <a:moveTo>
                      <a:pt x="0" y="2276475"/>
                    </a:moveTo>
                    <a:lnTo>
                      <a:pt x="0" y="495300"/>
                    </a:lnTo>
                    <a:lnTo>
                      <a:pt x="561297" y="495300"/>
                    </a:lnTo>
                    <a:lnTo>
                      <a:pt x="885826" y="0"/>
                    </a:lnTo>
                    <a:lnTo>
                      <a:pt x="1210354" y="495300"/>
                    </a:lnTo>
                    <a:lnTo>
                      <a:pt x="1771651" y="495300"/>
                    </a:lnTo>
                    <a:lnTo>
                      <a:pt x="1771651" y="2276475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7CD1D573-5394-FA2C-074F-CB56B9266B62}"/>
                  </a:ext>
                </a:extLst>
              </p:cNvPr>
              <p:cNvSpPr/>
              <p:nvPr/>
            </p:nvSpPr>
            <p:spPr>
              <a:xfrm rot="5400000">
                <a:off x="5476874" y="2386012"/>
                <a:ext cx="1771651" cy="2276475"/>
              </a:xfrm>
              <a:custGeom>
                <a:avLst/>
                <a:gdLst>
                  <a:gd name="connsiteX0" fmla="*/ 0 w 1771651"/>
                  <a:gd name="connsiteY0" fmla="*/ 2276475 h 2276475"/>
                  <a:gd name="connsiteX1" fmla="*/ 0 w 1771651"/>
                  <a:gd name="connsiteY1" fmla="*/ 495300 h 2276475"/>
                  <a:gd name="connsiteX2" fmla="*/ 561297 w 1771651"/>
                  <a:gd name="connsiteY2" fmla="*/ 495300 h 2276475"/>
                  <a:gd name="connsiteX3" fmla="*/ 885826 w 1771651"/>
                  <a:gd name="connsiteY3" fmla="*/ 0 h 2276475"/>
                  <a:gd name="connsiteX4" fmla="*/ 1210354 w 1771651"/>
                  <a:gd name="connsiteY4" fmla="*/ 495300 h 2276475"/>
                  <a:gd name="connsiteX5" fmla="*/ 1771651 w 1771651"/>
                  <a:gd name="connsiteY5" fmla="*/ 495300 h 2276475"/>
                  <a:gd name="connsiteX6" fmla="*/ 1771651 w 1771651"/>
                  <a:gd name="connsiteY6" fmla="*/ 2276475 h 2276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651" h="2276475">
                    <a:moveTo>
                      <a:pt x="0" y="2276475"/>
                    </a:moveTo>
                    <a:lnTo>
                      <a:pt x="0" y="495300"/>
                    </a:lnTo>
                    <a:lnTo>
                      <a:pt x="561297" y="495300"/>
                    </a:lnTo>
                    <a:lnTo>
                      <a:pt x="885826" y="0"/>
                    </a:lnTo>
                    <a:lnTo>
                      <a:pt x="1210354" y="495300"/>
                    </a:lnTo>
                    <a:lnTo>
                      <a:pt x="1771651" y="495300"/>
                    </a:lnTo>
                    <a:lnTo>
                      <a:pt x="1771651" y="2276475"/>
                    </a:ln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756814BB-72AE-F7B0-D8F4-C28B86B9930D}"/>
                  </a:ext>
                </a:extLst>
              </p:cNvPr>
              <p:cNvSpPr/>
              <p:nvPr/>
            </p:nvSpPr>
            <p:spPr>
              <a:xfrm rot="5400000">
                <a:off x="3695699" y="2386013"/>
                <a:ext cx="1771651" cy="2276475"/>
              </a:xfrm>
              <a:custGeom>
                <a:avLst/>
                <a:gdLst>
                  <a:gd name="connsiteX0" fmla="*/ 0 w 1771651"/>
                  <a:gd name="connsiteY0" fmla="*/ 2276475 h 2276475"/>
                  <a:gd name="connsiteX1" fmla="*/ 0 w 1771651"/>
                  <a:gd name="connsiteY1" fmla="*/ 495300 h 2276475"/>
                  <a:gd name="connsiteX2" fmla="*/ 561297 w 1771651"/>
                  <a:gd name="connsiteY2" fmla="*/ 495300 h 2276475"/>
                  <a:gd name="connsiteX3" fmla="*/ 885826 w 1771651"/>
                  <a:gd name="connsiteY3" fmla="*/ 0 h 2276475"/>
                  <a:gd name="connsiteX4" fmla="*/ 1210354 w 1771651"/>
                  <a:gd name="connsiteY4" fmla="*/ 495300 h 2276475"/>
                  <a:gd name="connsiteX5" fmla="*/ 1771651 w 1771651"/>
                  <a:gd name="connsiteY5" fmla="*/ 495300 h 2276475"/>
                  <a:gd name="connsiteX6" fmla="*/ 1771651 w 1771651"/>
                  <a:gd name="connsiteY6" fmla="*/ 2276475 h 2276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651" h="2276475">
                    <a:moveTo>
                      <a:pt x="0" y="2276475"/>
                    </a:moveTo>
                    <a:lnTo>
                      <a:pt x="0" y="495300"/>
                    </a:lnTo>
                    <a:lnTo>
                      <a:pt x="561297" y="495300"/>
                    </a:lnTo>
                    <a:lnTo>
                      <a:pt x="885826" y="0"/>
                    </a:lnTo>
                    <a:lnTo>
                      <a:pt x="1210354" y="495300"/>
                    </a:lnTo>
                    <a:lnTo>
                      <a:pt x="1771651" y="495300"/>
                    </a:lnTo>
                    <a:lnTo>
                      <a:pt x="1771651" y="2276475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5987B130-039C-D6F1-12B2-FC7C35528B60}"/>
                  </a:ext>
                </a:extLst>
              </p:cNvPr>
              <p:cNvSpPr/>
              <p:nvPr/>
            </p:nvSpPr>
            <p:spPr>
              <a:xfrm rot="5400000">
                <a:off x="1914523" y="2386013"/>
                <a:ext cx="1771651" cy="2276474"/>
              </a:xfrm>
              <a:custGeom>
                <a:avLst/>
                <a:gdLst>
                  <a:gd name="connsiteX0" fmla="*/ 0 w 1771651"/>
                  <a:gd name="connsiteY0" fmla="*/ 2276475 h 2276475"/>
                  <a:gd name="connsiteX1" fmla="*/ 0 w 1771651"/>
                  <a:gd name="connsiteY1" fmla="*/ 495300 h 2276475"/>
                  <a:gd name="connsiteX2" fmla="*/ 561297 w 1771651"/>
                  <a:gd name="connsiteY2" fmla="*/ 495300 h 2276475"/>
                  <a:gd name="connsiteX3" fmla="*/ 885826 w 1771651"/>
                  <a:gd name="connsiteY3" fmla="*/ 0 h 2276475"/>
                  <a:gd name="connsiteX4" fmla="*/ 1210354 w 1771651"/>
                  <a:gd name="connsiteY4" fmla="*/ 495300 h 2276475"/>
                  <a:gd name="connsiteX5" fmla="*/ 1771651 w 1771651"/>
                  <a:gd name="connsiteY5" fmla="*/ 495300 h 2276475"/>
                  <a:gd name="connsiteX6" fmla="*/ 1771651 w 1771651"/>
                  <a:gd name="connsiteY6" fmla="*/ 2276475 h 2276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651" h="2276475">
                    <a:moveTo>
                      <a:pt x="0" y="2276475"/>
                    </a:moveTo>
                    <a:lnTo>
                      <a:pt x="0" y="495300"/>
                    </a:lnTo>
                    <a:lnTo>
                      <a:pt x="561297" y="495300"/>
                    </a:lnTo>
                    <a:lnTo>
                      <a:pt x="885826" y="0"/>
                    </a:lnTo>
                    <a:lnTo>
                      <a:pt x="1210354" y="495300"/>
                    </a:lnTo>
                    <a:lnTo>
                      <a:pt x="1771651" y="495300"/>
                    </a:lnTo>
                    <a:lnTo>
                      <a:pt x="1771651" y="2276475"/>
                    </a:ln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</p:grp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67BE9833-3460-FEE4-E1CB-C814261B44CA}"/>
                </a:ext>
              </a:extLst>
            </p:cNvPr>
            <p:cNvSpPr/>
            <p:nvPr/>
          </p:nvSpPr>
          <p:spPr>
            <a:xfrm>
              <a:off x="1638186" y="2919411"/>
              <a:ext cx="1672253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ko-KR" altLang="en-US" sz="1600" dirty="0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특별안전보건교육</a:t>
              </a:r>
              <a:endParaRPr lang="en-US" altLang="ko-KR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pPr algn="r"/>
              <a:r>
                <a:rPr lang="ko-KR" altLang="en-US" sz="1600" b="0" cap="none" spc="0" dirty="0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수료</a:t>
              </a:r>
              <a:endParaRPr lang="en-US" altLang="ko-KR" sz="1600" b="0" cap="none" spc="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471812EC-D563-A686-49E0-9962E9CF52DE}"/>
                </a:ext>
              </a:extLst>
            </p:cNvPr>
            <p:cNvSpPr/>
            <p:nvPr/>
          </p:nvSpPr>
          <p:spPr>
            <a:xfrm>
              <a:off x="3621039" y="2919411"/>
              <a:ext cx="1537600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ko-KR" altLang="en-US" sz="160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적합한 환기장치</a:t>
              </a:r>
              <a:endParaRPr lang="en-US" altLang="ko-KR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pPr algn="r"/>
              <a:r>
                <a:rPr lang="ko-KR" altLang="en-US" sz="160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설치</a:t>
              </a:r>
              <a:endParaRPr lang="en-US" altLang="ko-KR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89FFFD80-2208-E9F3-73F4-5313FF71CF8A}"/>
                </a:ext>
              </a:extLst>
            </p:cNvPr>
            <p:cNvSpPr/>
            <p:nvPr/>
          </p:nvSpPr>
          <p:spPr>
            <a:xfrm>
              <a:off x="6997979" y="2919411"/>
              <a:ext cx="1774845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ko-KR" altLang="en-US" sz="160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작업구간 내 </a:t>
              </a:r>
              <a:endParaRPr lang="en-US" altLang="ko-KR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pPr algn="r"/>
              <a:r>
                <a:rPr lang="ko-KR" altLang="en-US" sz="160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근로자 외 출입제한</a:t>
              </a:r>
              <a:endParaRPr lang="en-US" altLang="ko-KR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BE904662-9234-C952-1F01-930C767D981C}"/>
                </a:ext>
              </a:extLst>
            </p:cNvPr>
            <p:cNvSpPr/>
            <p:nvPr/>
          </p:nvSpPr>
          <p:spPr>
            <a:xfrm>
              <a:off x="5610777" y="2919411"/>
              <a:ext cx="135165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ko-KR" altLang="en-US" sz="1600" dirty="0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적합한 보호구</a:t>
              </a:r>
              <a:endParaRPr lang="en-US" altLang="ko-KR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pPr algn="r"/>
              <a:r>
                <a:rPr lang="ko-KR" altLang="en-US" sz="1600" dirty="0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착용</a:t>
              </a:r>
              <a:endParaRPr lang="en-US" altLang="ko-KR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CD82725A-FB4F-4098-8F0A-82A346D7DBE3}"/>
                </a:ext>
              </a:extLst>
            </p:cNvPr>
            <p:cNvSpPr/>
            <p:nvPr/>
          </p:nvSpPr>
          <p:spPr>
            <a:xfrm>
              <a:off x="9139782" y="2919411"/>
              <a:ext cx="1300356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ko-KR" altLang="en-US" sz="1600" dirty="0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작업구간</a:t>
              </a:r>
              <a:endParaRPr lang="en-US" altLang="ko-KR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pPr algn="r"/>
              <a:r>
                <a:rPr lang="ko-KR" altLang="en-US" sz="1600" dirty="0" err="1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가스농도측정</a:t>
              </a:r>
              <a:endParaRPr lang="en-US" altLang="ko-KR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pic>
          <p:nvPicPr>
            <p:cNvPr id="10" name="그래픽 9" descr="남성 교수 단색으로 채워진">
              <a:extLst>
                <a:ext uri="{FF2B5EF4-FFF2-40B4-BE49-F238E27FC236}">
                  <a16:creationId xmlns:a16="http://schemas.microsoft.com/office/drawing/2014/main" id="{58E5B71A-3294-FB6B-43DE-DB0C41F2D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2441314" y="2094514"/>
              <a:ext cx="824896" cy="824896"/>
            </a:xfrm>
            <a:prstGeom prst="rect">
              <a:avLst/>
            </a:prstGeom>
          </p:spPr>
        </p:pic>
        <p:pic>
          <p:nvPicPr>
            <p:cNvPr id="13" name="그래픽 12" descr="바람 부는 단색으로 채워진">
              <a:extLst>
                <a:ext uri="{FF2B5EF4-FFF2-40B4-BE49-F238E27FC236}">
                  <a16:creationId xmlns:a16="http://schemas.microsoft.com/office/drawing/2014/main" id="{790BAE8E-8037-DD4F-9953-9F28AD0D9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222489" y="2094514"/>
              <a:ext cx="824896" cy="824896"/>
            </a:xfrm>
            <a:prstGeom prst="rect">
              <a:avLst/>
            </a:prstGeom>
          </p:spPr>
        </p:pic>
        <p:pic>
          <p:nvPicPr>
            <p:cNvPr id="14" name="그래픽 13" descr="폐 단색으로 채워진">
              <a:extLst>
                <a:ext uri="{FF2B5EF4-FFF2-40B4-BE49-F238E27FC236}">
                  <a16:creationId xmlns:a16="http://schemas.microsoft.com/office/drawing/2014/main" id="{AF473D25-ADA3-8139-4CD8-C7B1B77D9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975090" y="2105740"/>
              <a:ext cx="824896" cy="824896"/>
            </a:xfrm>
            <a:prstGeom prst="rect">
              <a:avLst/>
            </a:prstGeom>
          </p:spPr>
        </p:pic>
        <p:pic>
          <p:nvPicPr>
            <p:cNvPr id="16" name="그래픽 15" descr="계기 단색으로 채워진">
              <a:extLst>
                <a:ext uri="{FF2B5EF4-FFF2-40B4-BE49-F238E27FC236}">
                  <a16:creationId xmlns:a16="http://schemas.microsoft.com/office/drawing/2014/main" id="{1BBB129F-6C41-E457-E694-59CF38DE9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9492370" y="2094514"/>
              <a:ext cx="858422" cy="858422"/>
            </a:xfrm>
            <a:prstGeom prst="rect">
              <a:avLst/>
            </a:prstGeom>
          </p:spPr>
        </p:pic>
        <p:pic>
          <p:nvPicPr>
            <p:cNvPr id="17" name="그래픽 16" descr="걷기 금지 단색으로 채워진">
              <a:extLst>
                <a:ext uri="{FF2B5EF4-FFF2-40B4-BE49-F238E27FC236}">
                  <a16:creationId xmlns:a16="http://schemas.microsoft.com/office/drawing/2014/main" id="{2762BD23-06EA-C2CD-B4E2-F6414B736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7784840" y="2128040"/>
              <a:ext cx="824896" cy="824896"/>
            </a:xfrm>
            <a:prstGeom prst="rect">
              <a:avLst/>
            </a:prstGeom>
          </p:spPr>
        </p:pic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B288EB69-3F85-C524-CA95-5C00204AABCE}"/>
              </a:ext>
            </a:extLst>
          </p:cNvPr>
          <p:cNvGrpSpPr/>
          <p:nvPr/>
        </p:nvGrpSpPr>
        <p:grpSpPr>
          <a:xfrm>
            <a:off x="3431513" y="3996541"/>
            <a:ext cx="7124700" cy="2192123"/>
            <a:chOff x="3443287" y="2638424"/>
            <a:chExt cx="7124700" cy="1771652"/>
          </a:xfrm>
        </p:grpSpPr>
        <p:sp>
          <p:nvSpPr>
            <p:cNvPr id="24" name="자유형: 도형 23">
              <a:extLst>
                <a:ext uri="{FF2B5EF4-FFF2-40B4-BE49-F238E27FC236}">
                  <a16:creationId xmlns:a16="http://schemas.microsoft.com/office/drawing/2014/main" id="{79B0D7A2-EFCA-3FC6-3B0D-1CC1509EE135}"/>
                </a:ext>
              </a:extLst>
            </p:cNvPr>
            <p:cNvSpPr/>
            <p:nvPr/>
          </p:nvSpPr>
          <p:spPr>
            <a:xfrm rot="5400000">
              <a:off x="3695699" y="2386013"/>
              <a:ext cx="1771651" cy="2276475"/>
            </a:xfrm>
            <a:custGeom>
              <a:avLst/>
              <a:gdLst>
                <a:gd name="connsiteX0" fmla="*/ 0 w 1771651"/>
                <a:gd name="connsiteY0" fmla="*/ 2276475 h 2276475"/>
                <a:gd name="connsiteX1" fmla="*/ 0 w 1771651"/>
                <a:gd name="connsiteY1" fmla="*/ 495300 h 2276475"/>
                <a:gd name="connsiteX2" fmla="*/ 561297 w 1771651"/>
                <a:gd name="connsiteY2" fmla="*/ 495300 h 2276475"/>
                <a:gd name="connsiteX3" fmla="*/ 885826 w 1771651"/>
                <a:gd name="connsiteY3" fmla="*/ 0 h 2276475"/>
                <a:gd name="connsiteX4" fmla="*/ 1210354 w 1771651"/>
                <a:gd name="connsiteY4" fmla="*/ 495300 h 2276475"/>
                <a:gd name="connsiteX5" fmla="*/ 1771651 w 1771651"/>
                <a:gd name="connsiteY5" fmla="*/ 495300 h 2276475"/>
                <a:gd name="connsiteX6" fmla="*/ 1771651 w 1771651"/>
                <a:gd name="connsiteY6" fmla="*/ 2276475 h 227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1" h="2276475">
                  <a:moveTo>
                    <a:pt x="0" y="2276475"/>
                  </a:moveTo>
                  <a:lnTo>
                    <a:pt x="0" y="495300"/>
                  </a:lnTo>
                  <a:lnTo>
                    <a:pt x="561297" y="495300"/>
                  </a:lnTo>
                  <a:lnTo>
                    <a:pt x="885826" y="0"/>
                  </a:lnTo>
                  <a:lnTo>
                    <a:pt x="1210354" y="495300"/>
                  </a:lnTo>
                  <a:lnTo>
                    <a:pt x="1771651" y="495300"/>
                  </a:lnTo>
                  <a:lnTo>
                    <a:pt x="1771651" y="2276475"/>
                  </a:lnTo>
                  <a:close/>
                </a:path>
              </a:pathLst>
            </a:custGeom>
            <a:solidFill>
              <a:srgbClr val="5252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5" name="자유형: 도형 24">
              <a:extLst>
                <a:ext uri="{FF2B5EF4-FFF2-40B4-BE49-F238E27FC236}">
                  <a16:creationId xmlns:a16="http://schemas.microsoft.com/office/drawing/2014/main" id="{0BB12CCD-8731-2541-1AD2-E70FD9B327C0}"/>
                </a:ext>
              </a:extLst>
            </p:cNvPr>
            <p:cNvSpPr/>
            <p:nvPr/>
          </p:nvSpPr>
          <p:spPr>
            <a:xfrm rot="5400000">
              <a:off x="5476874" y="2386012"/>
              <a:ext cx="1771651" cy="2276475"/>
            </a:xfrm>
            <a:custGeom>
              <a:avLst/>
              <a:gdLst>
                <a:gd name="connsiteX0" fmla="*/ 0 w 1771651"/>
                <a:gd name="connsiteY0" fmla="*/ 2276475 h 2276475"/>
                <a:gd name="connsiteX1" fmla="*/ 0 w 1771651"/>
                <a:gd name="connsiteY1" fmla="*/ 495300 h 2276475"/>
                <a:gd name="connsiteX2" fmla="*/ 561297 w 1771651"/>
                <a:gd name="connsiteY2" fmla="*/ 495300 h 2276475"/>
                <a:gd name="connsiteX3" fmla="*/ 885826 w 1771651"/>
                <a:gd name="connsiteY3" fmla="*/ 0 h 2276475"/>
                <a:gd name="connsiteX4" fmla="*/ 1210354 w 1771651"/>
                <a:gd name="connsiteY4" fmla="*/ 495300 h 2276475"/>
                <a:gd name="connsiteX5" fmla="*/ 1771651 w 1771651"/>
                <a:gd name="connsiteY5" fmla="*/ 495300 h 2276475"/>
                <a:gd name="connsiteX6" fmla="*/ 1771651 w 1771651"/>
                <a:gd name="connsiteY6" fmla="*/ 2276475 h 227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1" h="2276475">
                  <a:moveTo>
                    <a:pt x="0" y="2276475"/>
                  </a:moveTo>
                  <a:lnTo>
                    <a:pt x="0" y="495300"/>
                  </a:lnTo>
                  <a:lnTo>
                    <a:pt x="561297" y="495300"/>
                  </a:lnTo>
                  <a:lnTo>
                    <a:pt x="885826" y="0"/>
                  </a:lnTo>
                  <a:lnTo>
                    <a:pt x="1210354" y="495300"/>
                  </a:lnTo>
                  <a:lnTo>
                    <a:pt x="1771651" y="495300"/>
                  </a:lnTo>
                  <a:lnTo>
                    <a:pt x="1771651" y="2276475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6" name="자유형: 도형 25">
              <a:extLst>
                <a:ext uri="{FF2B5EF4-FFF2-40B4-BE49-F238E27FC236}">
                  <a16:creationId xmlns:a16="http://schemas.microsoft.com/office/drawing/2014/main" id="{902B385A-8A50-5B11-CE04-5C6E10847961}"/>
                </a:ext>
              </a:extLst>
            </p:cNvPr>
            <p:cNvSpPr/>
            <p:nvPr/>
          </p:nvSpPr>
          <p:spPr>
            <a:xfrm rot="5400000">
              <a:off x="7258049" y="2386012"/>
              <a:ext cx="1771651" cy="2276475"/>
            </a:xfrm>
            <a:custGeom>
              <a:avLst/>
              <a:gdLst>
                <a:gd name="connsiteX0" fmla="*/ 0 w 1771651"/>
                <a:gd name="connsiteY0" fmla="*/ 2276475 h 2276475"/>
                <a:gd name="connsiteX1" fmla="*/ 0 w 1771651"/>
                <a:gd name="connsiteY1" fmla="*/ 495300 h 2276475"/>
                <a:gd name="connsiteX2" fmla="*/ 561297 w 1771651"/>
                <a:gd name="connsiteY2" fmla="*/ 495300 h 2276475"/>
                <a:gd name="connsiteX3" fmla="*/ 885826 w 1771651"/>
                <a:gd name="connsiteY3" fmla="*/ 0 h 2276475"/>
                <a:gd name="connsiteX4" fmla="*/ 1210354 w 1771651"/>
                <a:gd name="connsiteY4" fmla="*/ 495300 h 2276475"/>
                <a:gd name="connsiteX5" fmla="*/ 1771651 w 1771651"/>
                <a:gd name="connsiteY5" fmla="*/ 495300 h 2276475"/>
                <a:gd name="connsiteX6" fmla="*/ 1771651 w 1771651"/>
                <a:gd name="connsiteY6" fmla="*/ 2276475 h 227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1" h="2276475">
                  <a:moveTo>
                    <a:pt x="0" y="2276475"/>
                  </a:moveTo>
                  <a:lnTo>
                    <a:pt x="0" y="495300"/>
                  </a:lnTo>
                  <a:lnTo>
                    <a:pt x="561297" y="495300"/>
                  </a:lnTo>
                  <a:lnTo>
                    <a:pt x="885826" y="0"/>
                  </a:lnTo>
                  <a:lnTo>
                    <a:pt x="1210354" y="495300"/>
                  </a:lnTo>
                  <a:lnTo>
                    <a:pt x="1771651" y="495300"/>
                  </a:lnTo>
                  <a:lnTo>
                    <a:pt x="1771651" y="2276475"/>
                  </a:lnTo>
                  <a:close/>
                </a:path>
              </a:pathLst>
            </a:custGeom>
            <a:solidFill>
              <a:srgbClr val="5252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85648D85-61F3-59D6-7840-BC473B3E2B3C}"/>
                </a:ext>
              </a:extLst>
            </p:cNvPr>
            <p:cNvSpPr/>
            <p:nvPr/>
          </p:nvSpPr>
          <p:spPr>
            <a:xfrm>
              <a:off x="8777287" y="2638424"/>
              <a:ext cx="1790700" cy="177165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</p:grp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419321F6-6721-872D-7785-FB04084232CF}"/>
              </a:ext>
            </a:extLst>
          </p:cNvPr>
          <p:cNvSpPr/>
          <p:nvPr/>
        </p:nvSpPr>
        <p:spPr>
          <a:xfrm>
            <a:off x="702411" y="1487325"/>
            <a:ext cx="350128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0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3)  </a:t>
            </a:r>
            <a:r>
              <a:rPr lang="ko-KR" altLang="en-US" sz="20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밀폐공간 필수 안전보건수칙</a:t>
            </a:r>
            <a:endParaRPr lang="en-US" altLang="ko-KR" sz="2000" b="0" cap="none" spc="0" dirty="0">
              <a:ln w="0"/>
              <a:solidFill>
                <a:schemeClr val="tx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054ECD27-7D64-CA4A-A748-BA149D337B8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9" t="1" r="22603" b="11943"/>
          <a:stretch/>
        </p:blipFill>
        <p:spPr>
          <a:xfrm>
            <a:off x="3496897" y="4067224"/>
            <a:ext cx="1650407" cy="2050754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15620752-CD96-4423-65A1-C59FF009EE3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4" t="17962" r="19153"/>
          <a:stretch/>
        </p:blipFill>
        <p:spPr>
          <a:xfrm>
            <a:off x="5282064" y="4067225"/>
            <a:ext cx="1646415" cy="2050754"/>
          </a:xfrm>
          <a:prstGeom prst="rect">
            <a:avLst/>
          </a:prstGeom>
        </p:spPr>
      </p:pic>
      <p:pic>
        <p:nvPicPr>
          <p:cNvPr id="36" name="그림 35" descr="실외이(가) 표시된 사진&#10;&#10;자동 생성된 설명">
            <a:extLst>
              <a:ext uri="{FF2B5EF4-FFF2-40B4-BE49-F238E27FC236}">
                <a16:creationId xmlns:a16="http://schemas.microsoft.com/office/drawing/2014/main" id="{90352A9B-0F03-1003-9F45-735B4F2978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212" y="4065083"/>
            <a:ext cx="1667315" cy="2052895"/>
          </a:xfrm>
          <a:prstGeom prst="rect">
            <a:avLst/>
          </a:prstGeom>
        </p:spPr>
      </p:pic>
      <p:pic>
        <p:nvPicPr>
          <p:cNvPr id="38" name="그림 37" descr="하늘, 텐트, 실외, 옥외설치물이(가) 표시된 사진&#10;&#10;자동 생성된 설명">
            <a:extLst>
              <a:ext uri="{FF2B5EF4-FFF2-40B4-BE49-F238E27FC236}">
                <a16:creationId xmlns:a16="http://schemas.microsoft.com/office/drawing/2014/main" id="{80B42C1F-DB09-55AE-D288-E3B89E59C95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5" r="18523"/>
          <a:stretch/>
        </p:blipFill>
        <p:spPr>
          <a:xfrm>
            <a:off x="7060676" y="4060906"/>
            <a:ext cx="1648978" cy="2057072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7FB8F23E-0514-14ED-F2A7-9E94C0E3913D}"/>
              </a:ext>
            </a:extLst>
          </p:cNvPr>
          <p:cNvSpPr/>
          <p:nvPr/>
        </p:nvSpPr>
        <p:spPr>
          <a:xfrm>
            <a:off x="0" y="-18854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E24949B0-4C19-40CF-4E60-0661B3B4C885}"/>
              </a:ext>
            </a:extLst>
          </p:cNvPr>
          <p:cNvSpPr/>
          <p:nvPr/>
        </p:nvSpPr>
        <p:spPr>
          <a:xfrm>
            <a:off x="12123427" y="-18854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D3FC78C0-5185-3A16-7317-2D9C4147DAB6}"/>
              </a:ext>
            </a:extLst>
          </p:cNvPr>
          <p:cNvSpPr/>
          <p:nvPr/>
        </p:nvSpPr>
        <p:spPr>
          <a:xfrm>
            <a:off x="9104950" y="290122"/>
            <a:ext cx="26597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⑪ 밀폐공간 작업 시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646190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표 7">
            <a:extLst>
              <a:ext uri="{FF2B5EF4-FFF2-40B4-BE49-F238E27FC236}">
                <a16:creationId xmlns:a16="http://schemas.microsoft.com/office/drawing/2014/main" id="{7E3F9D93-03C3-F7B6-527F-249BE30946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380401"/>
              </p:ext>
            </p:extLst>
          </p:nvPr>
        </p:nvGraphicFramePr>
        <p:xfrm>
          <a:off x="372832" y="866462"/>
          <a:ext cx="11391820" cy="57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1820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>
                          <a:solidFill>
                            <a:srgbClr val="FFC2B3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부주의를 주의하세요 </a:t>
                      </a:r>
                      <a:r>
                        <a:rPr lang="en-US" altLang="ko-KR" sz="2000" dirty="0">
                          <a:solidFill>
                            <a:srgbClr val="FFC2B3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! </a:t>
                      </a:r>
                      <a:endParaRPr lang="ko-KR" altLang="en-US" sz="2000" dirty="0">
                        <a:solidFill>
                          <a:srgbClr val="FFC2B3"/>
                        </a:solidFill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5339032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</a:tbl>
          </a:graphicData>
        </a:graphic>
      </p:graphicFrame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2294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근로자의 </a:t>
            </a:r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의무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B78E1B2-9FF4-FF85-384A-0C39AA93FA5B}"/>
              </a:ext>
            </a:extLst>
          </p:cNvPr>
          <p:cNvSpPr/>
          <p:nvPr/>
        </p:nvSpPr>
        <p:spPr>
          <a:xfrm>
            <a:off x="8901368" y="290122"/>
            <a:ext cx="286328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⑫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근로자의 안전의식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3C60F19E-2A5B-A0D1-DF2E-1A14AFA53358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473790B-20D6-33A8-3D3D-228E85ABB4D0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그림 12" descr="실내, 건물, 더러운, 바둑판식이(가) 표시된 사진&#10;&#10;자동 생성된 설명">
            <a:extLst>
              <a:ext uri="{FF2B5EF4-FFF2-40B4-BE49-F238E27FC236}">
                <a16:creationId xmlns:a16="http://schemas.microsoft.com/office/drawing/2014/main" id="{EF61363A-9672-F066-E697-4A02752E1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044" y="1573494"/>
            <a:ext cx="4798292" cy="3053126"/>
          </a:xfrm>
          <a:prstGeom prst="rect">
            <a:avLst/>
          </a:prstGeom>
        </p:spPr>
      </p:pic>
      <p:grpSp>
        <p:nvGrpSpPr>
          <p:cNvPr id="33" name="그룹 32">
            <a:extLst>
              <a:ext uri="{FF2B5EF4-FFF2-40B4-BE49-F238E27FC236}">
                <a16:creationId xmlns:a16="http://schemas.microsoft.com/office/drawing/2014/main" id="{6A1879C4-A23A-3932-F7D3-1C2D7E5DBBAB}"/>
              </a:ext>
            </a:extLst>
          </p:cNvPr>
          <p:cNvGrpSpPr/>
          <p:nvPr/>
        </p:nvGrpSpPr>
        <p:grpSpPr>
          <a:xfrm>
            <a:off x="857467" y="1480007"/>
            <a:ext cx="10399784" cy="4888056"/>
            <a:chOff x="857468" y="1480007"/>
            <a:chExt cx="7038828" cy="4077999"/>
          </a:xfrm>
        </p:grpSpPr>
        <p:pic>
          <p:nvPicPr>
            <p:cNvPr id="9" name="그림 8" descr="사람, 손수레, 운송이(가) 표시된 사진&#10;&#10;자동 생성된 설명">
              <a:extLst>
                <a:ext uri="{FF2B5EF4-FFF2-40B4-BE49-F238E27FC236}">
                  <a16:creationId xmlns:a16="http://schemas.microsoft.com/office/drawing/2014/main" id="{CB76CA5C-5557-F149-D902-F0AAD9BA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611" y="1558001"/>
              <a:ext cx="3239234" cy="2547157"/>
            </a:xfrm>
            <a:prstGeom prst="rect">
              <a:avLst/>
            </a:prstGeom>
          </p:spPr>
        </p:pic>
        <p:sp>
          <p:nvSpPr>
            <p:cNvPr id="20" name="사각형: 둥근 모서리 19">
              <a:extLst>
                <a:ext uri="{FF2B5EF4-FFF2-40B4-BE49-F238E27FC236}">
                  <a16:creationId xmlns:a16="http://schemas.microsoft.com/office/drawing/2014/main" id="{40C30FD8-6485-4E96-978A-6D718FCFEEB6}"/>
                </a:ext>
              </a:extLst>
            </p:cNvPr>
            <p:cNvSpPr/>
            <p:nvPr/>
          </p:nvSpPr>
          <p:spPr>
            <a:xfrm>
              <a:off x="857468" y="1480007"/>
              <a:ext cx="3374239" cy="2693255"/>
            </a:xfrm>
            <a:prstGeom prst="roundRect">
              <a:avLst>
                <a:gd name="adj" fmla="val 4278"/>
              </a:avLst>
            </a:prstGeom>
            <a:noFill/>
            <a:ln w="28575">
              <a:solidFill>
                <a:srgbClr val="5252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1" name="사각형: 둥근 모서리 20">
              <a:extLst>
                <a:ext uri="{FF2B5EF4-FFF2-40B4-BE49-F238E27FC236}">
                  <a16:creationId xmlns:a16="http://schemas.microsoft.com/office/drawing/2014/main" id="{64FDEC2C-5E39-78A4-32C1-314FBB19C519}"/>
                </a:ext>
              </a:extLst>
            </p:cNvPr>
            <p:cNvSpPr/>
            <p:nvPr/>
          </p:nvSpPr>
          <p:spPr>
            <a:xfrm>
              <a:off x="857468" y="4173263"/>
              <a:ext cx="3374239" cy="1384743"/>
            </a:xfrm>
            <a:prstGeom prst="roundRect">
              <a:avLst>
                <a:gd name="adj" fmla="val 6376"/>
              </a:avLst>
            </a:prstGeom>
            <a:solidFill>
              <a:srgbClr val="525252"/>
            </a:solidFill>
            <a:ln>
              <a:solidFill>
                <a:srgbClr val="5252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4A02929E-DD89-62E5-5657-FA843036657E}"/>
                </a:ext>
              </a:extLst>
            </p:cNvPr>
            <p:cNvSpPr/>
            <p:nvPr/>
          </p:nvSpPr>
          <p:spPr>
            <a:xfrm>
              <a:off x="1090066" y="4232372"/>
              <a:ext cx="2941521" cy="97177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600" dirty="0" err="1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레미탈을</a:t>
              </a:r>
              <a:r>
                <a:rPr lang="ko-KR" altLang="en-US" sz="1600" dirty="0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 손수레를 이용하여 운반하다가 </a:t>
              </a:r>
              <a:r>
                <a:rPr lang="ko-KR" altLang="en-US" sz="1600" dirty="0">
                  <a:ln w="0"/>
                  <a:solidFill>
                    <a:srgbClr val="FFFF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손수레의 </a:t>
              </a:r>
              <a:endParaRPr lang="en-US" altLang="ko-KR" sz="1600" dirty="0">
                <a:ln w="0"/>
                <a:solidFill>
                  <a:srgbClr val="FFFF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600" dirty="0">
                  <a:ln w="0"/>
                  <a:solidFill>
                    <a:srgbClr val="FFFF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손잡이를 놓치며</a:t>
              </a:r>
              <a:r>
                <a:rPr lang="ko-KR" altLang="en-US" sz="1600" dirty="0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 좌측 발등 골절</a:t>
              </a:r>
            </a:p>
            <a:p>
              <a:pPr>
                <a:lnSpc>
                  <a:spcPct val="150000"/>
                </a:lnSpc>
              </a:pPr>
              <a:endParaRPr lang="en-US" altLang="ko-KR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5" name="사각형: 둥근 모서리 24">
              <a:extLst>
                <a:ext uri="{FF2B5EF4-FFF2-40B4-BE49-F238E27FC236}">
                  <a16:creationId xmlns:a16="http://schemas.microsoft.com/office/drawing/2014/main" id="{6354BB2C-CEEE-C564-EF61-AE367F3601CF}"/>
                </a:ext>
              </a:extLst>
            </p:cNvPr>
            <p:cNvSpPr/>
            <p:nvPr/>
          </p:nvSpPr>
          <p:spPr>
            <a:xfrm>
              <a:off x="4522057" y="1480007"/>
              <a:ext cx="3374239" cy="2693255"/>
            </a:xfrm>
            <a:prstGeom prst="roundRect">
              <a:avLst>
                <a:gd name="adj" fmla="val 4278"/>
              </a:avLst>
            </a:prstGeom>
            <a:noFill/>
            <a:ln w="28575">
              <a:solidFill>
                <a:srgbClr val="5252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6" name="사각형: 둥근 모서리 25">
              <a:extLst>
                <a:ext uri="{FF2B5EF4-FFF2-40B4-BE49-F238E27FC236}">
                  <a16:creationId xmlns:a16="http://schemas.microsoft.com/office/drawing/2014/main" id="{C1F403E0-954A-6E1E-6E57-F3686A48BF14}"/>
                </a:ext>
              </a:extLst>
            </p:cNvPr>
            <p:cNvSpPr/>
            <p:nvPr/>
          </p:nvSpPr>
          <p:spPr>
            <a:xfrm>
              <a:off x="4522057" y="4173263"/>
              <a:ext cx="3374239" cy="1384743"/>
            </a:xfrm>
            <a:prstGeom prst="roundRect">
              <a:avLst>
                <a:gd name="adj" fmla="val 6376"/>
              </a:avLst>
            </a:prstGeom>
            <a:solidFill>
              <a:srgbClr val="525252"/>
            </a:solidFill>
            <a:ln>
              <a:solidFill>
                <a:srgbClr val="5252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520E9605-0410-9FCC-778E-4B683A8B8393}"/>
                </a:ext>
              </a:extLst>
            </p:cNvPr>
            <p:cNvSpPr/>
            <p:nvPr/>
          </p:nvSpPr>
          <p:spPr>
            <a:xfrm>
              <a:off x="4754655" y="4232372"/>
              <a:ext cx="3010958" cy="127989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600" b="0" cap="none" spc="0" dirty="0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전일 방치한 작업선을 회수하기 위하여 시스템 비계 </a:t>
              </a:r>
              <a:endParaRPr lang="en-US" altLang="ko-KR" sz="1600" b="0" cap="none" spc="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600" b="0" cap="none" spc="0" dirty="0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해체작업으로 </a:t>
              </a:r>
              <a:r>
                <a:rPr lang="ko-KR" altLang="en-US" sz="1600" b="0" cap="none" spc="0" dirty="0">
                  <a:ln w="0"/>
                  <a:solidFill>
                    <a:srgbClr val="FFFF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출입이 통제된 곳에 임의로 출입</a:t>
              </a:r>
              <a:r>
                <a:rPr lang="ko-KR" altLang="en-US" sz="1600" b="0" cap="none" spc="0" dirty="0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해 </a:t>
              </a:r>
              <a:endParaRPr lang="en-US" altLang="ko-KR" sz="1600" b="0" cap="none" spc="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600" b="0" cap="none" spc="0" dirty="0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해체된 시스템 </a:t>
              </a:r>
              <a:r>
                <a:rPr lang="ko-KR" altLang="en-US" sz="1600" b="0" cap="none" spc="0" dirty="0" err="1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동바리를</a:t>
              </a:r>
              <a:r>
                <a:rPr lang="ko-KR" altLang="en-US" sz="1600" b="0" cap="none" spc="0" dirty="0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 올라가려다 추락</a:t>
              </a:r>
              <a:r>
                <a:rPr lang="en-US" altLang="ko-KR" sz="1600" b="0" cap="none" spc="0" dirty="0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, </a:t>
              </a:r>
              <a:r>
                <a:rPr lang="ko-KR" altLang="en-US" sz="1600" b="0" cap="none" spc="0" dirty="0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골절</a:t>
              </a:r>
            </a:p>
            <a:p>
              <a:pPr>
                <a:lnSpc>
                  <a:spcPct val="150000"/>
                </a:lnSpc>
              </a:pPr>
              <a:endParaRPr lang="en-US" altLang="ko-KR" sz="1600" b="0" cap="none" spc="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21668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표 7">
            <a:extLst>
              <a:ext uri="{FF2B5EF4-FFF2-40B4-BE49-F238E27FC236}">
                <a16:creationId xmlns:a16="http://schemas.microsoft.com/office/drawing/2014/main" id="{7E3F9D93-03C3-F7B6-527F-249BE30946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490761"/>
              </p:ext>
            </p:extLst>
          </p:nvPr>
        </p:nvGraphicFramePr>
        <p:xfrm>
          <a:off x="372832" y="866462"/>
          <a:ext cx="11391820" cy="57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1820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>
                          <a:solidFill>
                            <a:srgbClr val="FFC2B3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부주의를 주의하세요 </a:t>
                      </a:r>
                      <a:r>
                        <a:rPr lang="en-US" altLang="ko-KR" sz="2000" dirty="0">
                          <a:solidFill>
                            <a:srgbClr val="FFC2B3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! </a:t>
                      </a:r>
                      <a:endParaRPr lang="ko-KR" altLang="en-US" sz="2000" dirty="0">
                        <a:solidFill>
                          <a:srgbClr val="FFC2B3"/>
                        </a:solidFill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5339032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</a:tbl>
          </a:graphicData>
        </a:graphic>
      </p:graphicFrame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2294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근로자의 </a:t>
            </a:r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의무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B78E1B2-9FF4-FF85-384A-0C39AA93FA5B}"/>
              </a:ext>
            </a:extLst>
          </p:cNvPr>
          <p:cNvSpPr/>
          <p:nvPr/>
        </p:nvSpPr>
        <p:spPr>
          <a:xfrm>
            <a:off x="8901368" y="290122"/>
            <a:ext cx="286328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⑫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근로자의 안전의식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3C60F19E-2A5B-A0D1-DF2E-1A14AFA53358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473790B-20D6-33A8-3D3D-228E85ABB4D0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6A1879C4-A23A-3932-F7D3-1C2D7E5DBBAB}"/>
              </a:ext>
            </a:extLst>
          </p:cNvPr>
          <p:cNvGrpSpPr/>
          <p:nvPr/>
        </p:nvGrpSpPr>
        <p:grpSpPr>
          <a:xfrm>
            <a:off x="857467" y="1480007"/>
            <a:ext cx="10399784" cy="4888056"/>
            <a:chOff x="857468" y="1480007"/>
            <a:chExt cx="7038828" cy="4077999"/>
          </a:xfrm>
        </p:grpSpPr>
        <p:sp>
          <p:nvSpPr>
            <p:cNvPr id="20" name="사각형: 둥근 모서리 19">
              <a:extLst>
                <a:ext uri="{FF2B5EF4-FFF2-40B4-BE49-F238E27FC236}">
                  <a16:creationId xmlns:a16="http://schemas.microsoft.com/office/drawing/2014/main" id="{40C30FD8-6485-4E96-978A-6D718FCFEEB6}"/>
                </a:ext>
              </a:extLst>
            </p:cNvPr>
            <p:cNvSpPr/>
            <p:nvPr/>
          </p:nvSpPr>
          <p:spPr>
            <a:xfrm>
              <a:off x="857468" y="1480007"/>
              <a:ext cx="3374239" cy="2693255"/>
            </a:xfrm>
            <a:prstGeom prst="roundRect">
              <a:avLst>
                <a:gd name="adj" fmla="val 4278"/>
              </a:avLst>
            </a:prstGeom>
            <a:noFill/>
            <a:ln w="28575">
              <a:solidFill>
                <a:srgbClr val="5252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1" name="사각형: 둥근 모서리 20">
              <a:extLst>
                <a:ext uri="{FF2B5EF4-FFF2-40B4-BE49-F238E27FC236}">
                  <a16:creationId xmlns:a16="http://schemas.microsoft.com/office/drawing/2014/main" id="{64FDEC2C-5E39-78A4-32C1-314FBB19C519}"/>
                </a:ext>
              </a:extLst>
            </p:cNvPr>
            <p:cNvSpPr/>
            <p:nvPr/>
          </p:nvSpPr>
          <p:spPr>
            <a:xfrm>
              <a:off x="857468" y="4173263"/>
              <a:ext cx="3374239" cy="1384743"/>
            </a:xfrm>
            <a:prstGeom prst="roundRect">
              <a:avLst>
                <a:gd name="adj" fmla="val 6376"/>
              </a:avLst>
            </a:prstGeom>
            <a:solidFill>
              <a:srgbClr val="525252"/>
            </a:solidFill>
            <a:ln>
              <a:solidFill>
                <a:srgbClr val="5252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4A02929E-DD89-62E5-5657-FA843036657E}"/>
                </a:ext>
              </a:extLst>
            </p:cNvPr>
            <p:cNvSpPr/>
            <p:nvPr/>
          </p:nvSpPr>
          <p:spPr>
            <a:xfrm>
              <a:off x="1090066" y="4232372"/>
              <a:ext cx="3117283" cy="127989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600" dirty="0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반발예방장치가 설치되지 않은 </a:t>
              </a:r>
              <a:r>
                <a:rPr lang="ko-KR" altLang="en-US" sz="1600" dirty="0" err="1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톱다이에서</a:t>
              </a:r>
              <a:r>
                <a:rPr lang="ko-KR" altLang="en-US" sz="1600" dirty="0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 작업 중</a:t>
              </a:r>
              <a:endParaRPr lang="en-US" altLang="ko-KR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600" dirty="0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합판 끝부분 제단 시 </a:t>
              </a:r>
              <a:r>
                <a:rPr lang="ko-KR" altLang="en-US" sz="1600" dirty="0">
                  <a:ln w="0"/>
                  <a:solidFill>
                    <a:srgbClr val="FFFF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반발 위험을 감지했으나</a:t>
              </a:r>
              <a:r>
                <a:rPr lang="en-US" altLang="ko-KR" sz="1600" dirty="0">
                  <a:ln w="0"/>
                  <a:solidFill>
                    <a:srgbClr val="FFFF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,</a:t>
              </a:r>
              <a:r>
                <a:rPr lang="ko-KR" altLang="en-US" sz="1600" dirty="0">
                  <a:ln w="0"/>
                  <a:solidFill>
                    <a:srgbClr val="FFFF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  망치를 </a:t>
              </a:r>
              <a:endParaRPr lang="en-US" altLang="ko-KR" sz="1600" dirty="0">
                <a:ln w="0"/>
                <a:solidFill>
                  <a:srgbClr val="FFFF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600" dirty="0">
                  <a:ln w="0"/>
                  <a:solidFill>
                    <a:srgbClr val="FFFF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사용하여 무리한 작업 </a:t>
              </a:r>
              <a:r>
                <a:rPr lang="ko-KR" altLang="en-US" sz="1600" dirty="0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중 망치가 탈락되며 회전하는 </a:t>
              </a:r>
              <a:endParaRPr lang="en-US" altLang="ko-KR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600" dirty="0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톱날에 검지가 절단됨</a:t>
              </a:r>
              <a:endParaRPr lang="en-US" altLang="ko-KR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5" name="사각형: 둥근 모서리 24">
              <a:extLst>
                <a:ext uri="{FF2B5EF4-FFF2-40B4-BE49-F238E27FC236}">
                  <a16:creationId xmlns:a16="http://schemas.microsoft.com/office/drawing/2014/main" id="{6354BB2C-CEEE-C564-EF61-AE367F3601CF}"/>
                </a:ext>
              </a:extLst>
            </p:cNvPr>
            <p:cNvSpPr/>
            <p:nvPr/>
          </p:nvSpPr>
          <p:spPr>
            <a:xfrm>
              <a:off x="4522057" y="1480007"/>
              <a:ext cx="3374239" cy="2693255"/>
            </a:xfrm>
            <a:prstGeom prst="roundRect">
              <a:avLst>
                <a:gd name="adj" fmla="val 4278"/>
              </a:avLst>
            </a:prstGeom>
            <a:noFill/>
            <a:ln w="28575">
              <a:solidFill>
                <a:srgbClr val="5252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6" name="사각형: 둥근 모서리 25">
              <a:extLst>
                <a:ext uri="{FF2B5EF4-FFF2-40B4-BE49-F238E27FC236}">
                  <a16:creationId xmlns:a16="http://schemas.microsoft.com/office/drawing/2014/main" id="{C1F403E0-954A-6E1E-6E57-F3686A48BF14}"/>
                </a:ext>
              </a:extLst>
            </p:cNvPr>
            <p:cNvSpPr/>
            <p:nvPr/>
          </p:nvSpPr>
          <p:spPr>
            <a:xfrm>
              <a:off x="4522057" y="4173263"/>
              <a:ext cx="3374239" cy="1384743"/>
            </a:xfrm>
            <a:prstGeom prst="roundRect">
              <a:avLst>
                <a:gd name="adj" fmla="val 6376"/>
              </a:avLst>
            </a:prstGeom>
            <a:solidFill>
              <a:srgbClr val="525252"/>
            </a:solidFill>
            <a:ln>
              <a:solidFill>
                <a:srgbClr val="5252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520E9605-0410-9FCC-778E-4B683A8B8393}"/>
                </a:ext>
              </a:extLst>
            </p:cNvPr>
            <p:cNvSpPr/>
            <p:nvPr/>
          </p:nvSpPr>
          <p:spPr>
            <a:xfrm>
              <a:off x="4754655" y="4232372"/>
              <a:ext cx="3067375" cy="97177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600" b="0" cap="none" spc="0" dirty="0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장비에서 내려오다 </a:t>
              </a:r>
              <a:r>
                <a:rPr lang="ko-KR" altLang="en-US" sz="1600" b="0" cap="none" spc="0" dirty="0">
                  <a:ln w="0"/>
                  <a:solidFill>
                    <a:srgbClr val="FFFF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사다리의 마지막 발판을 인지하지</a:t>
              </a:r>
              <a:endParaRPr lang="en-US" altLang="ko-KR" sz="1600" b="0" cap="none" spc="0" dirty="0">
                <a:ln w="0"/>
                <a:solidFill>
                  <a:srgbClr val="FFFF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600" dirty="0">
                  <a:ln w="0"/>
                  <a:solidFill>
                    <a:srgbClr val="FFFF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못하여 지면에 발을 헛디뎌 </a:t>
              </a:r>
              <a:r>
                <a:rPr lang="ko-KR" altLang="en-US" sz="1600" dirty="0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넘어지면서 엉덩방아를</a:t>
              </a:r>
              <a:endParaRPr lang="en-US" altLang="ko-KR" sz="160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600" b="0" cap="none" spc="0" dirty="0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찧어 허리 부상</a:t>
              </a:r>
              <a:endParaRPr lang="en-US" altLang="ko-KR" sz="1600" b="0" cap="none" spc="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</p:grpSp>
      <p:pic>
        <p:nvPicPr>
          <p:cNvPr id="3" name="그림 2" descr="사람이(가) 표시된 사진&#10;&#10;자동 생성된 설명">
            <a:extLst>
              <a:ext uri="{FF2B5EF4-FFF2-40B4-BE49-F238E27FC236}">
                <a16:creationId xmlns:a16="http://schemas.microsoft.com/office/drawing/2014/main" id="{FC9F496C-C6C3-B711-BFEA-25EFB6737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02" y="1587526"/>
            <a:ext cx="4801423" cy="3003328"/>
          </a:xfrm>
          <a:prstGeom prst="rect">
            <a:avLst/>
          </a:prstGeom>
        </p:spPr>
      </p:pic>
      <p:pic>
        <p:nvPicPr>
          <p:cNvPr id="7" name="그림 6" descr="하늘, 트럭, 실외, 운송이(가) 표시된 사진&#10;&#10;자동 생성된 설명">
            <a:extLst>
              <a:ext uri="{FF2B5EF4-FFF2-40B4-BE49-F238E27FC236}">
                <a16:creationId xmlns:a16="http://schemas.microsoft.com/office/drawing/2014/main" id="{799F6856-19B9-D5A8-C0CD-C64F8D70E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103" y="1587527"/>
            <a:ext cx="4806659" cy="300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651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2B5D14A3-DFC2-2E50-710F-23BA733C5528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2CCFB05E-113A-139B-9527-5CDFA5D1C083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6AE1DA70-5E3C-B7CD-4EFA-B93F5B307633}"/>
              </a:ext>
            </a:extLst>
          </p:cNvPr>
          <p:cNvSpPr/>
          <p:nvPr/>
        </p:nvSpPr>
        <p:spPr>
          <a:xfrm>
            <a:off x="3708668" y="4067567"/>
            <a:ext cx="481413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4800" b="0" cap="none" spc="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비상상황 </a:t>
            </a:r>
            <a:r>
              <a:rPr lang="ko-KR" altLang="en-US" sz="48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대응요령</a:t>
            </a:r>
            <a:endParaRPr lang="en-US" altLang="ko-KR" sz="4800" b="0" cap="none" spc="0" dirty="0">
              <a:ln w="0"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6EE29A9D-2E53-A2B0-BAB2-78BAEFB5E8A2}"/>
              </a:ext>
            </a:extLst>
          </p:cNvPr>
          <p:cNvGrpSpPr/>
          <p:nvPr/>
        </p:nvGrpSpPr>
        <p:grpSpPr>
          <a:xfrm>
            <a:off x="4334320" y="849474"/>
            <a:ext cx="3523360" cy="3414384"/>
            <a:chOff x="7274547" y="2331045"/>
            <a:chExt cx="2309186" cy="2253006"/>
          </a:xfrm>
        </p:grpSpPr>
        <p:sp>
          <p:nvSpPr>
            <p:cNvPr id="7" name="타원 6">
              <a:extLst>
                <a:ext uri="{FF2B5EF4-FFF2-40B4-BE49-F238E27FC236}">
                  <a16:creationId xmlns:a16="http://schemas.microsoft.com/office/drawing/2014/main" id="{8291E400-D037-6F9E-5270-DBC7DC004A62}"/>
                </a:ext>
              </a:extLst>
            </p:cNvPr>
            <p:cNvSpPr/>
            <p:nvPr/>
          </p:nvSpPr>
          <p:spPr>
            <a:xfrm>
              <a:off x="7274547" y="2331045"/>
              <a:ext cx="2309186" cy="2253006"/>
            </a:xfrm>
            <a:prstGeom prst="ellipse">
              <a:avLst/>
            </a:prstGeom>
            <a:solidFill>
              <a:srgbClr val="B4DD7F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2FD18676-5F84-36F4-C2FF-9C8FF77552E4}"/>
                </a:ext>
              </a:extLst>
            </p:cNvPr>
            <p:cNvSpPr/>
            <p:nvPr/>
          </p:nvSpPr>
          <p:spPr>
            <a:xfrm>
              <a:off x="7567127" y="2649970"/>
              <a:ext cx="1724025" cy="16335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6211AA11-D6E3-5810-6245-3263AF49C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9935" y="2828908"/>
              <a:ext cx="1144282" cy="11442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33720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285526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4. 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비상상황 대응요령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B78E1B2-9FF4-FF85-384A-0C39AA93FA5B}"/>
              </a:ext>
            </a:extLst>
          </p:cNvPr>
          <p:cNvSpPr/>
          <p:nvPr/>
        </p:nvSpPr>
        <p:spPr>
          <a:xfrm>
            <a:off x="9701266" y="290122"/>
            <a:ext cx="206338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① 화재발생 시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aphicFrame>
        <p:nvGraphicFramePr>
          <p:cNvPr id="3" name="표 7">
            <a:extLst>
              <a:ext uri="{FF2B5EF4-FFF2-40B4-BE49-F238E27FC236}">
                <a16:creationId xmlns:a16="http://schemas.microsoft.com/office/drawing/2014/main" id="{C6C4DA67-2A91-ADA2-6BB6-F5E630D9E5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010800"/>
              </p:ext>
            </p:extLst>
          </p:nvPr>
        </p:nvGraphicFramePr>
        <p:xfrm>
          <a:off x="372832" y="866462"/>
          <a:ext cx="11391820" cy="57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1820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화재발생 시 대피요령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5339032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</a:tbl>
          </a:graphicData>
        </a:graphic>
      </p:graphicFrame>
      <p:sp>
        <p:nvSpPr>
          <p:cNvPr id="4" name="직사각형 3">
            <a:extLst>
              <a:ext uri="{FF2B5EF4-FFF2-40B4-BE49-F238E27FC236}">
                <a16:creationId xmlns:a16="http://schemas.microsoft.com/office/drawing/2014/main" id="{8CE84825-7661-F35C-BEF3-4B28F6246D78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732944F4-6DA3-5876-ED42-63D5B5AE58B1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68C35190-CB17-75D5-E33C-652E5E995A02}"/>
              </a:ext>
            </a:extLst>
          </p:cNvPr>
          <p:cNvGrpSpPr/>
          <p:nvPr/>
        </p:nvGrpSpPr>
        <p:grpSpPr>
          <a:xfrm>
            <a:off x="1656525" y="2073769"/>
            <a:ext cx="8905875" cy="1847850"/>
            <a:chOff x="1615804" y="1838325"/>
            <a:chExt cx="8905875" cy="1847850"/>
          </a:xfrm>
        </p:grpSpPr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3443352F-F7E4-E45E-D200-9E3F79D06545}"/>
                </a:ext>
              </a:extLst>
            </p:cNvPr>
            <p:cNvGrpSpPr/>
            <p:nvPr/>
          </p:nvGrpSpPr>
          <p:grpSpPr>
            <a:xfrm>
              <a:off x="1615804" y="1838325"/>
              <a:ext cx="8905875" cy="1847850"/>
              <a:chOff x="1662112" y="2638424"/>
              <a:chExt cx="8905875" cy="1771652"/>
            </a:xfrm>
          </p:grpSpPr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8EDCFE9D-818D-C327-9DE3-C5B87BA721E9}"/>
                  </a:ext>
                </a:extLst>
              </p:cNvPr>
              <p:cNvSpPr/>
              <p:nvPr/>
            </p:nvSpPr>
            <p:spPr>
              <a:xfrm>
                <a:off x="8777287" y="2638424"/>
                <a:ext cx="1790700" cy="1771651"/>
              </a:xfrm>
              <a:prstGeom prst="rect">
                <a:avLst/>
              </a:prstGeom>
              <a:solidFill>
                <a:srgbClr val="5252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8" name="자유형: 도형 7">
                <a:extLst>
                  <a:ext uri="{FF2B5EF4-FFF2-40B4-BE49-F238E27FC236}">
                    <a16:creationId xmlns:a16="http://schemas.microsoft.com/office/drawing/2014/main" id="{EB1F21B7-1246-526E-FE33-6DC242ADB77D}"/>
                  </a:ext>
                </a:extLst>
              </p:cNvPr>
              <p:cNvSpPr/>
              <p:nvPr/>
            </p:nvSpPr>
            <p:spPr>
              <a:xfrm rot="5400000">
                <a:off x="7258049" y="2386012"/>
                <a:ext cx="1771651" cy="2276475"/>
              </a:xfrm>
              <a:custGeom>
                <a:avLst/>
                <a:gdLst>
                  <a:gd name="connsiteX0" fmla="*/ 0 w 1771651"/>
                  <a:gd name="connsiteY0" fmla="*/ 2276475 h 2276475"/>
                  <a:gd name="connsiteX1" fmla="*/ 0 w 1771651"/>
                  <a:gd name="connsiteY1" fmla="*/ 495300 h 2276475"/>
                  <a:gd name="connsiteX2" fmla="*/ 561297 w 1771651"/>
                  <a:gd name="connsiteY2" fmla="*/ 495300 h 2276475"/>
                  <a:gd name="connsiteX3" fmla="*/ 885826 w 1771651"/>
                  <a:gd name="connsiteY3" fmla="*/ 0 h 2276475"/>
                  <a:gd name="connsiteX4" fmla="*/ 1210354 w 1771651"/>
                  <a:gd name="connsiteY4" fmla="*/ 495300 h 2276475"/>
                  <a:gd name="connsiteX5" fmla="*/ 1771651 w 1771651"/>
                  <a:gd name="connsiteY5" fmla="*/ 495300 h 2276475"/>
                  <a:gd name="connsiteX6" fmla="*/ 1771651 w 1771651"/>
                  <a:gd name="connsiteY6" fmla="*/ 2276475 h 2276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651" h="2276475">
                    <a:moveTo>
                      <a:pt x="0" y="2276475"/>
                    </a:moveTo>
                    <a:lnTo>
                      <a:pt x="0" y="495300"/>
                    </a:lnTo>
                    <a:lnTo>
                      <a:pt x="561297" y="495300"/>
                    </a:lnTo>
                    <a:lnTo>
                      <a:pt x="885826" y="0"/>
                    </a:lnTo>
                    <a:lnTo>
                      <a:pt x="1210354" y="495300"/>
                    </a:lnTo>
                    <a:lnTo>
                      <a:pt x="1771651" y="495300"/>
                    </a:lnTo>
                    <a:lnTo>
                      <a:pt x="1771651" y="2276475"/>
                    </a:lnTo>
                    <a:close/>
                  </a:path>
                </a:pathLst>
              </a:custGeom>
              <a:solidFill>
                <a:srgbClr val="FFDB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9" name="자유형: 도형 8">
                <a:extLst>
                  <a:ext uri="{FF2B5EF4-FFF2-40B4-BE49-F238E27FC236}">
                    <a16:creationId xmlns:a16="http://schemas.microsoft.com/office/drawing/2014/main" id="{84AA2419-3485-3821-8637-EF4EAEC95E87}"/>
                  </a:ext>
                </a:extLst>
              </p:cNvPr>
              <p:cNvSpPr/>
              <p:nvPr/>
            </p:nvSpPr>
            <p:spPr>
              <a:xfrm rot="5400000">
                <a:off x="5476874" y="2386012"/>
                <a:ext cx="1771651" cy="2276475"/>
              </a:xfrm>
              <a:custGeom>
                <a:avLst/>
                <a:gdLst>
                  <a:gd name="connsiteX0" fmla="*/ 0 w 1771651"/>
                  <a:gd name="connsiteY0" fmla="*/ 2276475 h 2276475"/>
                  <a:gd name="connsiteX1" fmla="*/ 0 w 1771651"/>
                  <a:gd name="connsiteY1" fmla="*/ 495300 h 2276475"/>
                  <a:gd name="connsiteX2" fmla="*/ 561297 w 1771651"/>
                  <a:gd name="connsiteY2" fmla="*/ 495300 h 2276475"/>
                  <a:gd name="connsiteX3" fmla="*/ 885826 w 1771651"/>
                  <a:gd name="connsiteY3" fmla="*/ 0 h 2276475"/>
                  <a:gd name="connsiteX4" fmla="*/ 1210354 w 1771651"/>
                  <a:gd name="connsiteY4" fmla="*/ 495300 h 2276475"/>
                  <a:gd name="connsiteX5" fmla="*/ 1771651 w 1771651"/>
                  <a:gd name="connsiteY5" fmla="*/ 495300 h 2276475"/>
                  <a:gd name="connsiteX6" fmla="*/ 1771651 w 1771651"/>
                  <a:gd name="connsiteY6" fmla="*/ 2276475 h 2276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651" h="2276475">
                    <a:moveTo>
                      <a:pt x="0" y="2276475"/>
                    </a:moveTo>
                    <a:lnTo>
                      <a:pt x="0" y="495300"/>
                    </a:lnTo>
                    <a:lnTo>
                      <a:pt x="561297" y="495300"/>
                    </a:lnTo>
                    <a:lnTo>
                      <a:pt x="885826" y="0"/>
                    </a:lnTo>
                    <a:lnTo>
                      <a:pt x="1210354" y="495300"/>
                    </a:lnTo>
                    <a:lnTo>
                      <a:pt x="1771651" y="495300"/>
                    </a:lnTo>
                    <a:lnTo>
                      <a:pt x="1771651" y="2276475"/>
                    </a:ln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10" name="자유형: 도형 9">
                <a:extLst>
                  <a:ext uri="{FF2B5EF4-FFF2-40B4-BE49-F238E27FC236}">
                    <a16:creationId xmlns:a16="http://schemas.microsoft.com/office/drawing/2014/main" id="{17BE713E-4C94-241F-A6DD-4E95D47A919C}"/>
                  </a:ext>
                </a:extLst>
              </p:cNvPr>
              <p:cNvSpPr/>
              <p:nvPr/>
            </p:nvSpPr>
            <p:spPr>
              <a:xfrm rot="5400000">
                <a:off x="3695699" y="2386013"/>
                <a:ext cx="1771651" cy="2276475"/>
              </a:xfrm>
              <a:custGeom>
                <a:avLst/>
                <a:gdLst>
                  <a:gd name="connsiteX0" fmla="*/ 0 w 1771651"/>
                  <a:gd name="connsiteY0" fmla="*/ 2276475 h 2276475"/>
                  <a:gd name="connsiteX1" fmla="*/ 0 w 1771651"/>
                  <a:gd name="connsiteY1" fmla="*/ 495300 h 2276475"/>
                  <a:gd name="connsiteX2" fmla="*/ 561297 w 1771651"/>
                  <a:gd name="connsiteY2" fmla="*/ 495300 h 2276475"/>
                  <a:gd name="connsiteX3" fmla="*/ 885826 w 1771651"/>
                  <a:gd name="connsiteY3" fmla="*/ 0 h 2276475"/>
                  <a:gd name="connsiteX4" fmla="*/ 1210354 w 1771651"/>
                  <a:gd name="connsiteY4" fmla="*/ 495300 h 2276475"/>
                  <a:gd name="connsiteX5" fmla="*/ 1771651 w 1771651"/>
                  <a:gd name="connsiteY5" fmla="*/ 495300 h 2276475"/>
                  <a:gd name="connsiteX6" fmla="*/ 1771651 w 1771651"/>
                  <a:gd name="connsiteY6" fmla="*/ 2276475 h 2276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651" h="2276475">
                    <a:moveTo>
                      <a:pt x="0" y="2276475"/>
                    </a:moveTo>
                    <a:lnTo>
                      <a:pt x="0" y="495300"/>
                    </a:lnTo>
                    <a:lnTo>
                      <a:pt x="561297" y="495300"/>
                    </a:lnTo>
                    <a:lnTo>
                      <a:pt x="885826" y="0"/>
                    </a:lnTo>
                    <a:lnTo>
                      <a:pt x="1210354" y="495300"/>
                    </a:lnTo>
                    <a:lnTo>
                      <a:pt x="1771651" y="495300"/>
                    </a:lnTo>
                    <a:lnTo>
                      <a:pt x="1771651" y="2276475"/>
                    </a:lnTo>
                    <a:close/>
                  </a:path>
                </a:pathLst>
              </a:custGeom>
              <a:solidFill>
                <a:srgbClr val="FFDB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13" name="자유형: 도형 12">
                <a:extLst>
                  <a:ext uri="{FF2B5EF4-FFF2-40B4-BE49-F238E27FC236}">
                    <a16:creationId xmlns:a16="http://schemas.microsoft.com/office/drawing/2014/main" id="{2D6E1290-23EB-47C1-5C05-C4A38428644B}"/>
                  </a:ext>
                </a:extLst>
              </p:cNvPr>
              <p:cNvSpPr/>
              <p:nvPr/>
            </p:nvSpPr>
            <p:spPr>
              <a:xfrm rot="5400000">
                <a:off x="1914523" y="2386013"/>
                <a:ext cx="1771651" cy="2276474"/>
              </a:xfrm>
              <a:custGeom>
                <a:avLst/>
                <a:gdLst>
                  <a:gd name="connsiteX0" fmla="*/ 0 w 1771651"/>
                  <a:gd name="connsiteY0" fmla="*/ 2276475 h 2276475"/>
                  <a:gd name="connsiteX1" fmla="*/ 0 w 1771651"/>
                  <a:gd name="connsiteY1" fmla="*/ 495300 h 2276475"/>
                  <a:gd name="connsiteX2" fmla="*/ 561297 w 1771651"/>
                  <a:gd name="connsiteY2" fmla="*/ 495300 h 2276475"/>
                  <a:gd name="connsiteX3" fmla="*/ 885826 w 1771651"/>
                  <a:gd name="connsiteY3" fmla="*/ 0 h 2276475"/>
                  <a:gd name="connsiteX4" fmla="*/ 1210354 w 1771651"/>
                  <a:gd name="connsiteY4" fmla="*/ 495300 h 2276475"/>
                  <a:gd name="connsiteX5" fmla="*/ 1771651 w 1771651"/>
                  <a:gd name="connsiteY5" fmla="*/ 495300 h 2276475"/>
                  <a:gd name="connsiteX6" fmla="*/ 1771651 w 1771651"/>
                  <a:gd name="connsiteY6" fmla="*/ 2276475 h 2276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651" h="2276475">
                    <a:moveTo>
                      <a:pt x="0" y="2276475"/>
                    </a:moveTo>
                    <a:lnTo>
                      <a:pt x="0" y="495300"/>
                    </a:lnTo>
                    <a:lnTo>
                      <a:pt x="561297" y="495300"/>
                    </a:lnTo>
                    <a:lnTo>
                      <a:pt x="885826" y="0"/>
                    </a:lnTo>
                    <a:lnTo>
                      <a:pt x="1210354" y="495300"/>
                    </a:lnTo>
                    <a:lnTo>
                      <a:pt x="1771651" y="495300"/>
                    </a:lnTo>
                    <a:lnTo>
                      <a:pt x="1771651" y="2276475"/>
                    </a:ln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</p:grp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E6BD4319-FB22-A7EB-4815-E91226D835DC}"/>
                </a:ext>
              </a:extLst>
            </p:cNvPr>
            <p:cNvSpPr/>
            <p:nvPr/>
          </p:nvSpPr>
          <p:spPr>
            <a:xfrm>
              <a:off x="1808105" y="2919411"/>
              <a:ext cx="1502334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ko-KR" altLang="en-US" b="0" cap="none" spc="0" dirty="0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불이야 </a:t>
              </a:r>
              <a:r>
                <a:rPr lang="en-US" altLang="ko-KR" b="0" cap="none" spc="0" dirty="0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! </a:t>
              </a:r>
            </a:p>
            <a:p>
              <a:pPr algn="r"/>
              <a:r>
                <a:rPr lang="ko-KR" altLang="en-US" dirty="0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화재발생 알림</a:t>
              </a:r>
              <a:endParaRPr lang="en-US" altLang="ko-KR" b="0" cap="none" spc="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B9FD2118-E1B0-43C6-57E8-8E3A99FF32C7}"/>
                </a:ext>
              </a:extLst>
            </p:cNvPr>
            <p:cNvSpPr/>
            <p:nvPr/>
          </p:nvSpPr>
          <p:spPr>
            <a:xfrm>
              <a:off x="3490882" y="2919411"/>
              <a:ext cx="1697901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ko-KR" altLang="en-US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작은 불 </a:t>
              </a:r>
              <a:r>
                <a:rPr lang="en-US" altLang="ko-KR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:</a:t>
              </a:r>
              <a:r>
                <a:rPr lang="ko-KR" altLang="en-US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 소화기</a:t>
              </a:r>
              <a:endParaRPr lang="en-US" altLang="ko-KR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pPr algn="r"/>
              <a:r>
                <a:rPr lang="ko-KR" altLang="en-US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큰 불 </a:t>
              </a:r>
              <a:r>
                <a:rPr lang="en-US" altLang="ko-KR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:</a:t>
              </a:r>
              <a:r>
                <a:rPr lang="ko-KR" altLang="en-US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 대피</a:t>
              </a:r>
              <a:endParaRPr lang="en-US" altLang="ko-KR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A223649A-3414-8B29-64FF-D268EAC9CB7F}"/>
                </a:ext>
              </a:extLst>
            </p:cNvPr>
            <p:cNvSpPr/>
            <p:nvPr/>
          </p:nvSpPr>
          <p:spPr>
            <a:xfrm>
              <a:off x="7422774" y="2919411"/>
              <a:ext cx="1350050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ko-KR" altLang="en-US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몸을 최대한</a:t>
              </a:r>
              <a:endParaRPr lang="en-US" altLang="ko-KR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pPr algn="r"/>
              <a:r>
                <a:rPr lang="ko-KR" altLang="en-US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낮춘 채 이동</a:t>
              </a:r>
              <a:endParaRPr lang="en-US" altLang="ko-KR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27BF4819-5194-EA66-199E-81F99A6D4684}"/>
                </a:ext>
              </a:extLst>
            </p:cNvPr>
            <p:cNvSpPr/>
            <p:nvPr/>
          </p:nvSpPr>
          <p:spPr>
            <a:xfrm>
              <a:off x="5429951" y="2919411"/>
              <a:ext cx="1502334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ko-KR" altLang="en-US" dirty="0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젖은 수건 등</a:t>
              </a:r>
              <a:endParaRPr lang="en-US" altLang="ko-KR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pPr algn="r"/>
              <a:r>
                <a:rPr lang="ko-KR" altLang="en-US" dirty="0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호흡기계 보호</a:t>
              </a:r>
              <a:endParaRPr lang="en-US" altLang="ko-KR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720339B1-0518-5710-D7D2-B5D37C6B8271}"/>
                </a:ext>
              </a:extLst>
            </p:cNvPr>
            <p:cNvSpPr/>
            <p:nvPr/>
          </p:nvSpPr>
          <p:spPr>
            <a:xfrm>
              <a:off x="8880096" y="2919411"/>
              <a:ext cx="1560042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ko-KR" altLang="en-US" dirty="0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화재 진압 후</a:t>
              </a:r>
              <a:endParaRPr lang="en-US" altLang="ko-KR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pPr algn="r"/>
              <a:r>
                <a:rPr lang="ko-KR" altLang="en-US" dirty="0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발생 원인 조사</a:t>
              </a:r>
              <a:endParaRPr lang="en-US" altLang="ko-KR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pic>
          <p:nvPicPr>
            <p:cNvPr id="21" name="그래픽 20" descr="불꽃 단색으로 채워진">
              <a:extLst>
                <a:ext uri="{FF2B5EF4-FFF2-40B4-BE49-F238E27FC236}">
                  <a16:creationId xmlns:a16="http://schemas.microsoft.com/office/drawing/2014/main" id="{CDA0A505-4893-0EE9-178A-C7DD8EABE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41314" y="2094514"/>
              <a:ext cx="824896" cy="824896"/>
            </a:xfrm>
            <a:prstGeom prst="rect">
              <a:avLst/>
            </a:prstGeom>
          </p:spPr>
        </p:pic>
        <p:pic>
          <p:nvPicPr>
            <p:cNvPr id="23" name="그래픽 22" descr="소화기 단색으로 채워진">
              <a:extLst>
                <a:ext uri="{FF2B5EF4-FFF2-40B4-BE49-F238E27FC236}">
                  <a16:creationId xmlns:a16="http://schemas.microsoft.com/office/drawing/2014/main" id="{FB407C7C-CF88-CF18-600A-662DD7800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22489" y="2094514"/>
              <a:ext cx="824896" cy="824896"/>
            </a:xfrm>
            <a:prstGeom prst="rect">
              <a:avLst/>
            </a:prstGeom>
          </p:spPr>
        </p:pic>
        <p:pic>
          <p:nvPicPr>
            <p:cNvPr id="25" name="그래픽 24" descr="폐 단색으로 채워진">
              <a:extLst>
                <a:ext uri="{FF2B5EF4-FFF2-40B4-BE49-F238E27FC236}">
                  <a16:creationId xmlns:a16="http://schemas.microsoft.com/office/drawing/2014/main" id="{111EE1FE-D9AF-A7CF-7467-11545CC62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975090" y="2105740"/>
              <a:ext cx="824896" cy="824896"/>
            </a:xfrm>
            <a:prstGeom prst="rect">
              <a:avLst/>
            </a:prstGeom>
          </p:spPr>
        </p:pic>
        <p:pic>
          <p:nvPicPr>
            <p:cNvPr id="27" name="그래픽 26" descr="소방관 남성 단색으로 채워진">
              <a:extLst>
                <a:ext uri="{FF2B5EF4-FFF2-40B4-BE49-F238E27FC236}">
                  <a16:creationId xmlns:a16="http://schemas.microsoft.com/office/drawing/2014/main" id="{7E8DD71A-C842-AAC3-64A4-44C146BDA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492370" y="2094514"/>
              <a:ext cx="858422" cy="858422"/>
            </a:xfrm>
            <a:prstGeom prst="rect">
              <a:avLst/>
            </a:prstGeom>
          </p:spPr>
        </p:pic>
        <p:pic>
          <p:nvPicPr>
            <p:cNvPr id="29" name="그래픽 28" descr="갈매기형 화살표 단색으로 채워진">
              <a:extLst>
                <a:ext uri="{FF2B5EF4-FFF2-40B4-BE49-F238E27FC236}">
                  <a16:creationId xmlns:a16="http://schemas.microsoft.com/office/drawing/2014/main" id="{BC780FDB-F8B8-7AD1-C65F-1933EA0E0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784840" y="2128040"/>
              <a:ext cx="824896" cy="824896"/>
            </a:xfrm>
            <a:prstGeom prst="rect">
              <a:avLst/>
            </a:prstGeom>
          </p:spPr>
        </p:pic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3F54805C-75EA-48CE-2EDE-5EF045860B37}"/>
              </a:ext>
            </a:extLst>
          </p:cNvPr>
          <p:cNvGrpSpPr/>
          <p:nvPr/>
        </p:nvGrpSpPr>
        <p:grpSpPr>
          <a:xfrm>
            <a:off x="3433664" y="3952672"/>
            <a:ext cx="7124700" cy="2192123"/>
            <a:chOff x="3443287" y="2638424"/>
            <a:chExt cx="7124700" cy="1771652"/>
          </a:xfrm>
        </p:grpSpPr>
        <p:sp>
          <p:nvSpPr>
            <p:cNvPr id="47" name="자유형: 도형 46">
              <a:extLst>
                <a:ext uri="{FF2B5EF4-FFF2-40B4-BE49-F238E27FC236}">
                  <a16:creationId xmlns:a16="http://schemas.microsoft.com/office/drawing/2014/main" id="{37A265B8-E0FC-A26D-F592-E285F2A1C22C}"/>
                </a:ext>
              </a:extLst>
            </p:cNvPr>
            <p:cNvSpPr/>
            <p:nvPr/>
          </p:nvSpPr>
          <p:spPr>
            <a:xfrm rot="5400000">
              <a:off x="3695699" y="2386013"/>
              <a:ext cx="1771651" cy="2276475"/>
            </a:xfrm>
            <a:custGeom>
              <a:avLst/>
              <a:gdLst>
                <a:gd name="connsiteX0" fmla="*/ 0 w 1771651"/>
                <a:gd name="connsiteY0" fmla="*/ 2276475 h 2276475"/>
                <a:gd name="connsiteX1" fmla="*/ 0 w 1771651"/>
                <a:gd name="connsiteY1" fmla="*/ 495300 h 2276475"/>
                <a:gd name="connsiteX2" fmla="*/ 561297 w 1771651"/>
                <a:gd name="connsiteY2" fmla="*/ 495300 h 2276475"/>
                <a:gd name="connsiteX3" fmla="*/ 885826 w 1771651"/>
                <a:gd name="connsiteY3" fmla="*/ 0 h 2276475"/>
                <a:gd name="connsiteX4" fmla="*/ 1210354 w 1771651"/>
                <a:gd name="connsiteY4" fmla="*/ 495300 h 2276475"/>
                <a:gd name="connsiteX5" fmla="*/ 1771651 w 1771651"/>
                <a:gd name="connsiteY5" fmla="*/ 495300 h 2276475"/>
                <a:gd name="connsiteX6" fmla="*/ 1771651 w 1771651"/>
                <a:gd name="connsiteY6" fmla="*/ 2276475 h 227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1" h="2276475">
                  <a:moveTo>
                    <a:pt x="0" y="2276475"/>
                  </a:moveTo>
                  <a:lnTo>
                    <a:pt x="0" y="495300"/>
                  </a:lnTo>
                  <a:lnTo>
                    <a:pt x="561297" y="495300"/>
                  </a:lnTo>
                  <a:lnTo>
                    <a:pt x="885826" y="0"/>
                  </a:lnTo>
                  <a:lnTo>
                    <a:pt x="1210354" y="495300"/>
                  </a:lnTo>
                  <a:lnTo>
                    <a:pt x="1771651" y="495300"/>
                  </a:lnTo>
                  <a:lnTo>
                    <a:pt x="1771651" y="2276475"/>
                  </a:lnTo>
                  <a:close/>
                </a:path>
              </a:pathLst>
            </a:custGeom>
            <a:solidFill>
              <a:srgbClr val="5252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46" name="자유형: 도형 45">
              <a:extLst>
                <a:ext uri="{FF2B5EF4-FFF2-40B4-BE49-F238E27FC236}">
                  <a16:creationId xmlns:a16="http://schemas.microsoft.com/office/drawing/2014/main" id="{40AD23DC-281C-BDEA-D7E3-B604703FAEF3}"/>
                </a:ext>
              </a:extLst>
            </p:cNvPr>
            <p:cNvSpPr/>
            <p:nvPr/>
          </p:nvSpPr>
          <p:spPr>
            <a:xfrm rot="5400000">
              <a:off x="5476874" y="2386012"/>
              <a:ext cx="1771651" cy="2276475"/>
            </a:xfrm>
            <a:custGeom>
              <a:avLst/>
              <a:gdLst>
                <a:gd name="connsiteX0" fmla="*/ 0 w 1771651"/>
                <a:gd name="connsiteY0" fmla="*/ 2276475 h 2276475"/>
                <a:gd name="connsiteX1" fmla="*/ 0 w 1771651"/>
                <a:gd name="connsiteY1" fmla="*/ 495300 h 2276475"/>
                <a:gd name="connsiteX2" fmla="*/ 561297 w 1771651"/>
                <a:gd name="connsiteY2" fmla="*/ 495300 h 2276475"/>
                <a:gd name="connsiteX3" fmla="*/ 885826 w 1771651"/>
                <a:gd name="connsiteY3" fmla="*/ 0 h 2276475"/>
                <a:gd name="connsiteX4" fmla="*/ 1210354 w 1771651"/>
                <a:gd name="connsiteY4" fmla="*/ 495300 h 2276475"/>
                <a:gd name="connsiteX5" fmla="*/ 1771651 w 1771651"/>
                <a:gd name="connsiteY5" fmla="*/ 495300 h 2276475"/>
                <a:gd name="connsiteX6" fmla="*/ 1771651 w 1771651"/>
                <a:gd name="connsiteY6" fmla="*/ 2276475 h 227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1" h="2276475">
                  <a:moveTo>
                    <a:pt x="0" y="2276475"/>
                  </a:moveTo>
                  <a:lnTo>
                    <a:pt x="0" y="495300"/>
                  </a:lnTo>
                  <a:lnTo>
                    <a:pt x="561297" y="495300"/>
                  </a:lnTo>
                  <a:lnTo>
                    <a:pt x="885826" y="0"/>
                  </a:lnTo>
                  <a:lnTo>
                    <a:pt x="1210354" y="495300"/>
                  </a:lnTo>
                  <a:lnTo>
                    <a:pt x="1771651" y="495300"/>
                  </a:lnTo>
                  <a:lnTo>
                    <a:pt x="1771651" y="2276475"/>
                  </a:lnTo>
                  <a:close/>
                </a:path>
              </a:pathLst>
            </a:custGeom>
            <a:solidFill>
              <a:srgbClr val="FF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45" name="자유형: 도형 44">
              <a:extLst>
                <a:ext uri="{FF2B5EF4-FFF2-40B4-BE49-F238E27FC236}">
                  <a16:creationId xmlns:a16="http://schemas.microsoft.com/office/drawing/2014/main" id="{A6E18BBE-527A-BD43-264A-35AE05252418}"/>
                </a:ext>
              </a:extLst>
            </p:cNvPr>
            <p:cNvSpPr/>
            <p:nvPr/>
          </p:nvSpPr>
          <p:spPr>
            <a:xfrm rot="5400000">
              <a:off x="7258049" y="2386012"/>
              <a:ext cx="1771651" cy="2276475"/>
            </a:xfrm>
            <a:custGeom>
              <a:avLst/>
              <a:gdLst>
                <a:gd name="connsiteX0" fmla="*/ 0 w 1771651"/>
                <a:gd name="connsiteY0" fmla="*/ 2276475 h 2276475"/>
                <a:gd name="connsiteX1" fmla="*/ 0 w 1771651"/>
                <a:gd name="connsiteY1" fmla="*/ 495300 h 2276475"/>
                <a:gd name="connsiteX2" fmla="*/ 561297 w 1771651"/>
                <a:gd name="connsiteY2" fmla="*/ 495300 h 2276475"/>
                <a:gd name="connsiteX3" fmla="*/ 885826 w 1771651"/>
                <a:gd name="connsiteY3" fmla="*/ 0 h 2276475"/>
                <a:gd name="connsiteX4" fmla="*/ 1210354 w 1771651"/>
                <a:gd name="connsiteY4" fmla="*/ 495300 h 2276475"/>
                <a:gd name="connsiteX5" fmla="*/ 1771651 w 1771651"/>
                <a:gd name="connsiteY5" fmla="*/ 495300 h 2276475"/>
                <a:gd name="connsiteX6" fmla="*/ 1771651 w 1771651"/>
                <a:gd name="connsiteY6" fmla="*/ 2276475 h 227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1" h="2276475">
                  <a:moveTo>
                    <a:pt x="0" y="2276475"/>
                  </a:moveTo>
                  <a:lnTo>
                    <a:pt x="0" y="495300"/>
                  </a:lnTo>
                  <a:lnTo>
                    <a:pt x="561297" y="495300"/>
                  </a:lnTo>
                  <a:lnTo>
                    <a:pt x="885826" y="0"/>
                  </a:lnTo>
                  <a:lnTo>
                    <a:pt x="1210354" y="495300"/>
                  </a:lnTo>
                  <a:lnTo>
                    <a:pt x="1771651" y="495300"/>
                  </a:lnTo>
                  <a:lnTo>
                    <a:pt x="1771651" y="2276475"/>
                  </a:lnTo>
                  <a:close/>
                </a:path>
              </a:pathLst>
            </a:custGeom>
            <a:solidFill>
              <a:srgbClr val="5252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802DAF70-1B7E-9613-B33F-88B417FE1377}"/>
                </a:ext>
              </a:extLst>
            </p:cNvPr>
            <p:cNvSpPr/>
            <p:nvPr/>
          </p:nvSpPr>
          <p:spPr>
            <a:xfrm>
              <a:off x="8777287" y="2638424"/>
              <a:ext cx="1790700" cy="1771651"/>
            </a:xfrm>
            <a:prstGeom prst="rect">
              <a:avLst/>
            </a:prstGeom>
            <a:solidFill>
              <a:srgbClr val="FF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</p:grpSp>
      <p:pic>
        <p:nvPicPr>
          <p:cNvPr id="50" name="그림 49" descr="텍스트, 건물, 실외, 녹색이(가) 표시된 사진&#10;&#10;자동 생성된 설명">
            <a:extLst>
              <a:ext uri="{FF2B5EF4-FFF2-40B4-BE49-F238E27FC236}">
                <a16:creationId xmlns:a16="http://schemas.microsoft.com/office/drawing/2014/main" id="{97CCA938-D1E9-4692-4C1C-EB89A8A617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068" y="4017837"/>
            <a:ext cx="1640118" cy="2061790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938CE70E-CC00-6992-0506-CF6ED8532B13}"/>
              </a:ext>
            </a:extLst>
          </p:cNvPr>
          <p:cNvPicPr preferRelativeResize="0"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5284669" y="4011881"/>
            <a:ext cx="1668442" cy="2067746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CED0693F-FB8A-407F-1290-9B4C9FB817B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4"/>
          <a:srcRect l="22008" r="14743"/>
          <a:stretch/>
        </p:blipFill>
        <p:spPr>
          <a:xfrm>
            <a:off x="3511430" y="4013075"/>
            <a:ext cx="1651931" cy="2066551"/>
          </a:xfrm>
          <a:prstGeom prst="rect">
            <a:avLst/>
          </a:prstGeom>
        </p:spPr>
      </p:pic>
      <p:pic>
        <p:nvPicPr>
          <p:cNvPr id="55" name="그림 54" descr="텍스트, 사람, 실내, 남자이(가) 표시된 사진&#10;&#10;자동 생성된 설명">
            <a:extLst>
              <a:ext uri="{FF2B5EF4-FFF2-40B4-BE49-F238E27FC236}">
                <a16:creationId xmlns:a16="http://schemas.microsoft.com/office/drawing/2014/main" id="{A2432989-5169-C3AD-29E6-2BCDB4CFA0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186" y="4007603"/>
            <a:ext cx="1640638" cy="208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600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7">
            <a:extLst>
              <a:ext uri="{FF2B5EF4-FFF2-40B4-BE49-F238E27FC236}">
                <a16:creationId xmlns:a16="http://schemas.microsoft.com/office/drawing/2014/main" id="{C6C4DA67-2A91-ADA2-6BB6-F5E630D9E5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993883"/>
              </p:ext>
            </p:extLst>
          </p:nvPr>
        </p:nvGraphicFramePr>
        <p:xfrm>
          <a:off x="372832" y="866462"/>
          <a:ext cx="11391820" cy="57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1820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현장 응급상황 프로세스 및 </a:t>
                      </a:r>
                      <a:r>
                        <a:rPr lang="ko-KR" altLang="en-US" sz="2000" dirty="0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비상연락체계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5339032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</a:tbl>
          </a:graphicData>
        </a:graphic>
      </p:graphicFrame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285526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4. 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비상상황 대응요령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B78E1B2-9FF4-FF85-384A-0C39AA93FA5B}"/>
              </a:ext>
            </a:extLst>
          </p:cNvPr>
          <p:cNvSpPr/>
          <p:nvPr/>
        </p:nvSpPr>
        <p:spPr>
          <a:xfrm>
            <a:off x="9104950" y="290122"/>
            <a:ext cx="26597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② 응급환자 발생 시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EF9C9C5A-D103-A19F-B07A-A16E67D75385}"/>
              </a:ext>
            </a:extLst>
          </p:cNvPr>
          <p:cNvGrpSpPr/>
          <p:nvPr/>
        </p:nvGrpSpPr>
        <p:grpSpPr>
          <a:xfrm>
            <a:off x="1656525" y="2073768"/>
            <a:ext cx="8905875" cy="1847850"/>
            <a:chOff x="1615804" y="1838325"/>
            <a:chExt cx="8905875" cy="1847850"/>
          </a:xfrm>
        </p:grpSpPr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579289A8-40AA-74C6-408C-DA0E72348073}"/>
                </a:ext>
              </a:extLst>
            </p:cNvPr>
            <p:cNvGrpSpPr/>
            <p:nvPr/>
          </p:nvGrpSpPr>
          <p:grpSpPr>
            <a:xfrm>
              <a:off x="1615804" y="1838325"/>
              <a:ext cx="8905875" cy="1847850"/>
              <a:chOff x="1662112" y="2638424"/>
              <a:chExt cx="8905875" cy="1771652"/>
            </a:xfrm>
          </p:grpSpPr>
          <p:sp>
            <p:nvSpPr>
              <p:cNvPr id="34" name="직사각형 33">
                <a:extLst>
                  <a:ext uri="{FF2B5EF4-FFF2-40B4-BE49-F238E27FC236}">
                    <a16:creationId xmlns:a16="http://schemas.microsoft.com/office/drawing/2014/main" id="{1729347E-0FBA-3373-E525-F4E8316FC764}"/>
                  </a:ext>
                </a:extLst>
              </p:cNvPr>
              <p:cNvSpPr/>
              <p:nvPr/>
            </p:nvSpPr>
            <p:spPr>
              <a:xfrm>
                <a:off x="8777287" y="2638424"/>
                <a:ext cx="1790700" cy="1771651"/>
              </a:xfrm>
              <a:prstGeom prst="rect">
                <a:avLst/>
              </a:prstGeom>
              <a:solidFill>
                <a:srgbClr val="5252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32" name="자유형: 도형 31">
                <a:extLst>
                  <a:ext uri="{FF2B5EF4-FFF2-40B4-BE49-F238E27FC236}">
                    <a16:creationId xmlns:a16="http://schemas.microsoft.com/office/drawing/2014/main" id="{32559ABA-C93F-B82B-AAE1-8FF16835E7AB}"/>
                  </a:ext>
                </a:extLst>
              </p:cNvPr>
              <p:cNvSpPr/>
              <p:nvPr/>
            </p:nvSpPr>
            <p:spPr>
              <a:xfrm rot="5400000">
                <a:off x="7258049" y="2386012"/>
                <a:ext cx="1771651" cy="2276475"/>
              </a:xfrm>
              <a:custGeom>
                <a:avLst/>
                <a:gdLst>
                  <a:gd name="connsiteX0" fmla="*/ 0 w 1771651"/>
                  <a:gd name="connsiteY0" fmla="*/ 2276475 h 2276475"/>
                  <a:gd name="connsiteX1" fmla="*/ 0 w 1771651"/>
                  <a:gd name="connsiteY1" fmla="*/ 495300 h 2276475"/>
                  <a:gd name="connsiteX2" fmla="*/ 561297 w 1771651"/>
                  <a:gd name="connsiteY2" fmla="*/ 495300 h 2276475"/>
                  <a:gd name="connsiteX3" fmla="*/ 885826 w 1771651"/>
                  <a:gd name="connsiteY3" fmla="*/ 0 h 2276475"/>
                  <a:gd name="connsiteX4" fmla="*/ 1210354 w 1771651"/>
                  <a:gd name="connsiteY4" fmla="*/ 495300 h 2276475"/>
                  <a:gd name="connsiteX5" fmla="*/ 1771651 w 1771651"/>
                  <a:gd name="connsiteY5" fmla="*/ 495300 h 2276475"/>
                  <a:gd name="connsiteX6" fmla="*/ 1771651 w 1771651"/>
                  <a:gd name="connsiteY6" fmla="*/ 2276475 h 2276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651" h="2276475">
                    <a:moveTo>
                      <a:pt x="0" y="2276475"/>
                    </a:moveTo>
                    <a:lnTo>
                      <a:pt x="0" y="495300"/>
                    </a:lnTo>
                    <a:lnTo>
                      <a:pt x="561297" y="495300"/>
                    </a:lnTo>
                    <a:lnTo>
                      <a:pt x="885826" y="0"/>
                    </a:lnTo>
                    <a:lnTo>
                      <a:pt x="1210354" y="495300"/>
                    </a:lnTo>
                    <a:lnTo>
                      <a:pt x="1771651" y="495300"/>
                    </a:lnTo>
                    <a:lnTo>
                      <a:pt x="1771651" y="2276475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3869D97A-60EF-0629-4FA9-1E005DEA331F}"/>
                  </a:ext>
                </a:extLst>
              </p:cNvPr>
              <p:cNvSpPr/>
              <p:nvPr/>
            </p:nvSpPr>
            <p:spPr>
              <a:xfrm rot="5400000">
                <a:off x="5476874" y="2386012"/>
                <a:ext cx="1771651" cy="2276475"/>
              </a:xfrm>
              <a:custGeom>
                <a:avLst/>
                <a:gdLst>
                  <a:gd name="connsiteX0" fmla="*/ 0 w 1771651"/>
                  <a:gd name="connsiteY0" fmla="*/ 2276475 h 2276475"/>
                  <a:gd name="connsiteX1" fmla="*/ 0 w 1771651"/>
                  <a:gd name="connsiteY1" fmla="*/ 495300 h 2276475"/>
                  <a:gd name="connsiteX2" fmla="*/ 561297 w 1771651"/>
                  <a:gd name="connsiteY2" fmla="*/ 495300 h 2276475"/>
                  <a:gd name="connsiteX3" fmla="*/ 885826 w 1771651"/>
                  <a:gd name="connsiteY3" fmla="*/ 0 h 2276475"/>
                  <a:gd name="connsiteX4" fmla="*/ 1210354 w 1771651"/>
                  <a:gd name="connsiteY4" fmla="*/ 495300 h 2276475"/>
                  <a:gd name="connsiteX5" fmla="*/ 1771651 w 1771651"/>
                  <a:gd name="connsiteY5" fmla="*/ 495300 h 2276475"/>
                  <a:gd name="connsiteX6" fmla="*/ 1771651 w 1771651"/>
                  <a:gd name="connsiteY6" fmla="*/ 2276475 h 2276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651" h="2276475">
                    <a:moveTo>
                      <a:pt x="0" y="2276475"/>
                    </a:moveTo>
                    <a:lnTo>
                      <a:pt x="0" y="495300"/>
                    </a:lnTo>
                    <a:lnTo>
                      <a:pt x="561297" y="495300"/>
                    </a:lnTo>
                    <a:lnTo>
                      <a:pt x="885826" y="0"/>
                    </a:lnTo>
                    <a:lnTo>
                      <a:pt x="1210354" y="495300"/>
                    </a:lnTo>
                    <a:lnTo>
                      <a:pt x="1771651" y="495300"/>
                    </a:lnTo>
                    <a:lnTo>
                      <a:pt x="1771651" y="2276475"/>
                    </a:ln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5" name="자유형: 도형 4">
                <a:extLst>
                  <a:ext uri="{FF2B5EF4-FFF2-40B4-BE49-F238E27FC236}">
                    <a16:creationId xmlns:a16="http://schemas.microsoft.com/office/drawing/2014/main" id="{CBA52745-F72F-1EEB-A743-1B485B6AC908}"/>
                  </a:ext>
                </a:extLst>
              </p:cNvPr>
              <p:cNvSpPr/>
              <p:nvPr/>
            </p:nvSpPr>
            <p:spPr>
              <a:xfrm rot="5400000">
                <a:off x="3695699" y="2386013"/>
                <a:ext cx="1771651" cy="2276475"/>
              </a:xfrm>
              <a:custGeom>
                <a:avLst/>
                <a:gdLst>
                  <a:gd name="connsiteX0" fmla="*/ 0 w 1771651"/>
                  <a:gd name="connsiteY0" fmla="*/ 2276475 h 2276475"/>
                  <a:gd name="connsiteX1" fmla="*/ 0 w 1771651"/>
                  <a:gd name="connsiteY1" fmla="*/ 495300 h 2276475"/>
                  <a:gd name="connsiteX2" fmla="*/ 561297 w 1771651"/>
                  <a:gd name="connsiteY2" fmla="*/ 495300 h 2276475"/>
                  <a:gd name="connsiteX3" fmla="*/ 885826 w 1771651"/>
                  <a:gd name="connsiteY3" fmla="*/ 0 h 2276475"/>
                  <a:gd name="connsiteX4" fmla="*/ 1210354 w 1771651"/>
                  <a:gd name="connsiteY4" fmla="*/ 495300 h 2276475"/>
                  <a:gd name="connsiteX5" fmla="*/ 1771651 w 1771651"/>
                  <a:gd name="connsiteY5" fmla="*/ 495300 h 2276475"/>
                  <a:gd name="connsiteX6" fmla="*/ 1771651 w 1771651"/>
                  <a:gd name="connsiteY6" fmla="*/ 2276475 h 2276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651" h="2276475">
                    <a:moveTo>
                      <a:pt x="0" y="2276475"/>
                    </a:moveTo>
                    <a:lnTo>
                      <a:pt x="0" y="495300"/>
                    </a:lnTo>
                    <a:lnTo>
                      <a:pt x="561297" y="495300"/>
                    </a:lnTo>
                    <a:lnTo>
                      <a:pt x="885826" y="0"/>
                    </a:lnTo>
                    <a:lnTo>
                      <a:pt x="1210354" y="495300"/>
                    </a:lnTo>
                    <a:lnTo>
                      <a:pt x="1771651" y="495300"/>
                    </a:lnTo>
                    <a:lnTo>
                      <a:pt x="1771651" y="2276475"/>
                    </a:ln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33" name="자유형: 도형 32">
                <a:extLst>
                  <a:ext uri="{FF2B5EF4-FFF2-40B4-BE49-F238E27FC236}">
                    <a16:creationId xmlns:a16="http://schemas.microsoft.com/office/drawing/2014/main" id="{951601A5-FE09-45F3-DAEB-B8E9C710404D}"/>
                  </a:ext>
                </a:extLst>
              </p:cNvPr>
              <p:cNvSpPr/>
              <p:nvPr/>
            </p:nvSpPr>
            <p:spPr>
              <a:xfrm rot="5400000">
                <a:off x="1914523" y="2386013"/>
                <a:ext cx="1771651" cy="2276474"/>
              </a:xfrm>
              <a:custGeom>
                <a:avLst/>
                <a:gdLst>
                  <a:gd name="connsiteX0" fmla="*/ 0 w 1771651"/>
                  <a:gd name="connsiteY0" fmla="*/ 2276475 h 2276475"/>
                  <a:gd name="connsiteX1" fmla="*/ 0 w 1771651"/>
                  <a:gd name="connsiteY1" fmla="*/ 495300 h 2276475"/>
                  <a:gd name="connsiteX2" fmla="*/ 561297 w 1771651"/>
                  <a:gd name="connsiteY2" fmla="*/ 495300 h 2276475"/>
                  <a:gd name="connsiteX3" fmla="*/ 885826 w 1771651"/>
                  <a:gd name="connsiteY3" fmla="*/ 0 h 2276475"/>
                  <a:gd name="connsiteX4" fmla="*/ 1210354 w 1771651"/>
                  <a:gd name="connsiteY4" fmla="*/ 495300 h 2276475"/>
                  <a:gd name="connsiteX5" fmla="*/ 1771651 w 1771651"/>
                  <a:gd name="connsiteY5" fmla="*/ 495300 h 2276475"/>
                  <a:gd name="connsiteX6" fmla="*/ 1771651 w 1771651"/>
                  <a:gd name="connsiteY6" fmla="*/ 2276475 h 2276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651" h="2276475">
                    <a:moveTo>
                      <a:pt x="0" y="2276475"/>
                    </a:moveTo>
                    <a:lnTo>
                      <a:pt x="0" y="495300"/>
                    </a:lnTo>
                    <a:lnTo>
                      <a:pt x="561297" y="495300"/>
                    </a:lnTo>
                    <a:lnTo>
                      <a:pt x="885826" y="0"/>
                    </a:lnTo>
                    <a:lnTo>
                      <a:pt x="1210354" y="495300"/>
                    </a:lnTo>
                    <a:lnTo>
                      <a:pt x="1771651" y="495300"/>
                    </a:lnTo>
                    <a:lnTo>
                      <a:pt x="1771651" y="2276475"/>
                    </a:ln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</p:grp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20DE9D47-FBED-51EF-B584-8923E45842D2}"/>
                </a:ext>
              </a:extLst>
            </p:cNvPr>
            <p:cNvSpPr/>
            <p:nvPr/>
          </p:nvSpPr>
          <p:spPr>
            <a:xfrm>
              <a:off x="1844171" y="2919411"/>
              <a:ext cx="1502334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b="0" cap="none" spc="0" dirty="0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관리감독자</a:t>
              </a:r>
              <a:r>
                <a:rPr lang="en-US" altLang="ko-KR" dirty="0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 </a:t>
              </a:r>
              <a:r>
                <a:rPr lang="ko-KR" altLang="en-US" dirty="0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및</a:t>
              </a:r>
              <a:endParaRPr lang="en-US" altLang="ko-KR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pPr algn="ctr"/>
              <a:r>
                <a:rPr lang="en-US" altLang="ko-KR" b="0" cap="none" spc="0" dirty="0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119 </a:t>
              </a:r>
              <a:r>
                <a:rPr lang="ko-KR" altLang="en-US" b="0" cap="none" spc="0" dirty="0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신고</a:t>
              </a:r>
              <a:endParaRPr lang="en-US" altLang="ko-KR" b="0" cap="none" spc="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548C6073-B77F-37A9-2A98-A788FED51383}"/>
                </a:ext>
              </a:extLst>
            </p:cNvPr>
            <p:cNvSpPr/>
            <p:nvPr/>
          </p:nvSpPr>
          <p:spPr>
            <a:xfrm>
              <a:off x="3726847" y="2919411"/>
              <a:ext cx="1444627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응급조치 및</a:t>
              </a:r>
              <a:endParaRPr lang="en-US" altLang="ko-KR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pPr algn="ctr"/>
              <a:r>
                <a:rPr lang="ko-KR" altLang="en-US" b="0" cap="none" spc="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출입제한조치</a:t>
              </a:r>
              <a:endParaRPr lang="en-US" altLang="ko-KR" b="0" cap="none" spc="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4991B279-8BC0-F96F-D20E-F2FE747C72BE}"/>
                </a:ext>
              </a:extLst>
            </p:cNvPr>
            <p:cNvSpPr/>
            <p:nvPr/>
          </p:nvSpPr>
          <p:spPr>
            <a:xfrm>
              <a:off x="7291153" y="2919411"/>
              <a:ext cx="144462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재해자 인계</a:t>
              </a:r>
              <a:endParaRPr lang="en-US" altLang="ko-KR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pPr algn="ctr"/>
              <a:r>
                <a:rPr lang="ko-KR" altLang="en-US" b="0" cap="none" spc="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재해원인조사</a:t>
              </a:r>
              <a:endParaRPr lang="en-US" altLang="ko-KR" b="0" cap="none" spc="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8D31C3C6-ABAD-E151-4BF6-9E5143BF22DD}"/>
                </a:ext>
              </a:extLst>
            </p:cNvPr>
            <p:cNvSpPr/>
            <p:nvPr/>
          </p:nvSpPr>
          <p:spPr>
            <a:xfrm>
              <a:off x="5449404" y="2919411"/>
              <a:ext cx="150233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b="0" cap="none" spc="0" dirty="0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재해사실전파</a:t>
              </a:r>
              <a:endParaRPr lang="en-US" altLang="ko-KR" b="0" cap="none" spc="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pPr algn="ctr"/>
              <a:r>
                <a:rPr lang="ko-KR" altLang="en-US" dirty="0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추가 재해방지</a:t>
              </a:r>
              <a:endParaRPr lang="en-US" altLang="ko-KR" b="0" cap="none" spc="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00BE4316-82F4-A537-FE06-326D0A3160AE}"/>
                </a:ext>
              </a:extLst>
            </p:cNvPr>
            <p:cNvSpPr/>
            <p:nvPr/>
          </p:nvSpPr>
          <p:spPr>
            <a:xfrm>
              <a:off x="9147797" y="2919411"/>
              <a:ext cx="1292341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ko-KR" altLang="en-US" dirty="0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시정조치 후</a:t>
              </a:r>
              <a:endParaRPr lang="en-US" altLang="ko-KR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pPr algn="r"/>
              <a:r>
                <a:rPr lang="ko-KR" altLang="en-US" b="0" cap="none" spc="0" dirty="0">
                  <a:ln w="0"/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작업재개</a:t>
              </a:r>
              <a:endParaRPr lang="en-US" altLang="ko-KR" b="0" cap="none" spc="0" dirty="0">
                <a:ln w="0"/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pic>
          <p:nvPicPr>
            <p:cNvPr id="42" name="그래픽 41" descr="스피커폰 단색으로 채워진">
              <a:extLst>
                <a:ext uri="{FF2B5EF4-FFF2-40B4-BE49-F238E27FC236}">
                  <a16:creationId xmlns:a16="http://schemas.microsoft.com/office/drawing/2014/main" id="{C5B6FDF2-9A84-02E1-BE8A-B68923261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2162784" y="2005010"/>
              <a:ext cx="914400" cy="914400"/>
            </a:xfrm>
            <a:prstGeom prst="rect">
              <a:avLst/>
            </a:prstGeom>
          </p:spPr>
        </p:pic>
        <p:pic>
          <p:nvPicPr>
            <p:cNvPr id="44" name="그래픽 43" descr="CPR 단색으로 채워진">
              <a:extLst>
                <a:ext uri="{FF2B5EF4-FFF2-40B4-BE49-F238E27FC236}">
                  <a16:creationId xmlns:a16="http://schemas.microsoft.com/office/drawing/2014/main" id="{F39F3D24-076E-8CEB-5429-2C8541F06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82759" y="2050255"/>
              <a:ext cx="823910" cy="823910"/>
            </a:xfrm>
            <a:prstGeom prst="rect">
              <a:avLst/>
            </a:prstGeom>
          </p:spPr>
        </p:pic>
        <p:pic>
          <p:nvPicPr>
            <p:cNvPr id="46" name="그래픽 45" descr="거래량 단색으로 채워진">
              <a:extLst>
                <a:ext uri="{FF2B5EF4-FFF2-40B4-BE49-F238E27FC236}">
                  <a16:creationId xmlns:a16="http://schemas.microsoft.com/office/drawing/2014/main" id="{D4FBA46A-F861-7794-E112-BB5457B5F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965968" y="2071684"/>
              <a:ext cx="781052" cy="781052"/>
            </a:xfrm>
            <a:prstGeom prst="rect">
              <a:avLst/>
            </a:prstGeom>
          </p:spPr>
        </p:pic>
        <p:pic>
          <p:nvPicPr>
            <p:cNvPr id="48" name="그래픽 47" descr="앰뷸런스 단색으로 채워진">
              <a:extLst>
                <a:ext uri="{FF2B5EF4-FFF2-40B4-BE49-F238E27FC236}">
                  <a16:creationId xmlns:a16="http://schemas.microsoft.com/office/drawing/2014/main" id="{ACC285FE-7AD8-6BBF-FCAF-2E5976D3D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679397" y="2033584"/>
              <a:ext cx="914400" cy="914400"/>
            </a:xfrm>
            <a:prstGeom prst="rect">
              <a:avLst/>
            </a:prstGeom>
          </p:spPr>
        </p:pic>
        <p:pic>
          <p:nvPicPr>
            <p:cNvPr id="50" name="그래픽 49" descr="클립보드 선택 표시됨 단색으로 채워진">
              <a:extLst>
                <a:ext uri="{FF2B5EF4-FFF2-40B4-BE49-F238E27FC236}">
                  <a16:creationId xmlns:a16="http://schemas.microsoft.com/office/drawing/2014/main" id="{1C9A2350-9385-298F-80B9-7D020A15F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492875" y="2091746"/>
              <a:ext cx="827664" cy="827664"/>
            </a:xfrm>
            <a:prstGeom prst="rect">
              <a:avLst/>
            </a:prstGeom>
          </p:spPr>
        </p:pic>
      </p:grp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D29A1E34-252F-1091-0CE6-C6369C19B86D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4A4B624F-B90E-F324-1631-D0ACD2AB4604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6F28E32D-52AE-BC99-8670-8232F70F7D46}"/>
              </a:ext>
            </a:extLst>
          </p:cNvPr>
          <p:cNvSpPr/>
          <p:nvPr/>
        </p:nvSpPr>
        <p:spPr>
          <a:xfrm>
            <a:off x="2162784" y="4075734"/>
            <a:ext cx="615585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ko-KR" altLang="en-US" b="0" cap="none" spc="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① 현장 지정병원 </a:t>
            </a:r>
            <a:r>
              <a:rPr lang="ko-KR" altLang="en-US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및 연락처 </a:t>
            </a:r>
            <a:r>
              <a:rPr lang="en-US" altLang="ko-KR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:  </a:t>
            </a:r>
            <a:r>
              <a:rPr lang="ko-KR" altLang="en-US" dirty="0" err="1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신탄진</a:t>
            </a:r>
            <a:r>
              <a:rPr lang="ko-KR" altLang="en-US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한일병원</a:t>
            </a:r>
            <a:r>
              <a:rPr lang="en-US" altLang="ko-KR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(042-000-000)</a:t>
            </a:r>
            <a:endParaRPr lang="en-US" altLang="ko-KR" b="0" cap="none" spc="0" dirty="0">
              <a:ln w="0"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0FC4108E-2092-4EC3-2A6C-FA5560889879}"/>
              </a:ext>
            </a:extLst>
          </p:cNvPr>
          <p:cNvSpPr/>
          <p:nvPr/>
        </p:nvSpPr>
        <p:spPr>
          <a:xfrm>
            <a:off x="2162784" y="4574365"/>
            <a:ext cx="564770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ko-KR" altLang="en-US" b="0" cap="none" spc="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② </a:t>
            </a:r>
            <a:r>
              <a:rPr lang="ko-KR" altLang="en-US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주변 권역외상센터 </a:t>
            </a:r>
            <a:r>
              <a:rPr lang="en-US" altLang="ko-KR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: </a:t>
            </a:r>
            <a:r>
              <a:rPr lang="ko-KR" altLang="en-US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을지대학교병원</a:t>
            </a:r>
            <a:r>
              <a:rPr lang="en-US" altLang="ko-KR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(042-259-1119)</a:t>
            </a:r>
            <a:endParaRPr lang="en-US" altLang="ko-KR" b="0" cap="none" spc="0" dirty="0">
              <a:ln w="0"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0EAA067A-4E20-0E57-DDB5-D394299234C4}"/>
              </a:ext>
            </a:extLst>
          </p:cNvPr>
          <p:cNvSpPr/>
          <p:nvPr/>
        </p:nvSpPr>
        <p:spPr>
          <a:xfrm>
            <a:off x="2162784" y="5072996"/>
            <a:ext cx="741100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ko-KR" altLang="en-US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③ 주변 화상전문병원 </a:t>
            </a:r>
            <a:r>
              <a:rPr lang="en-US" altLang="ko-KR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: </a:t>
            </a:r>
            <a:r>
              <a:rPr lang="ko-KR" altLang="en-US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대전화병원</a:t>
            </a:r>
            <a:r>
              <a:rPr lang="en-US" altLang="ko-KR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 </a:t>
            </a:r>
            <a:r>
              <a:rPr lang="ko-KR" altLang="en-US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구 </a:t>
            </a:r>
            <a:r>
              <a:rPr lang="ko-KR" altLang="en-US" dirty="0" err="1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베스티안</a:t>
            </a:r>
            <a:r>
              <a:rPr lang="ko-KR" altLang="en-US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우송병원</a:t>
            </a:r>
            <a:r>
              <a:rPr lang="en-US" altLang="ko-KR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042-620-7575)</a:t>
            </a:r>
            <a:endParaRPr lang="en-US" altLang="ko-KR" b="0" cap="none" spc="0" dirty="0">
              <a:ln w="0"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28CD137A-8A5E-8152-D284-B64825B872D1}"/>
              </a:ext>
            </a:extLst>
          </p:cNvPr>
          <p:cNvSpPr/>
          <p:nvPr/>
        </p:nvSpPr>
        <p:spPr>
          <a:xfrm>
            <a:off x="2162784" y="5571627"/>
            <a:ext cx="501772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ko-KR" altLang="en-US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④ 주변 </a:t>
            </a:r>
            <a:r>
              <a:rPr lang="ko-KR" altLang="en-US" dirty="0" err="1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수지접합병원</a:t>
            </a:r>
            <a:r>
              <a:rPr lang="ko-KR" altLang="en-US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en-US" altLang="ko-KR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: </a:t>
            </a:r>
            <a:r>
              <a:rPr lang="ko-KR" altLang="en-US" dirty="0" err="1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새손병원</a:t>
            </a:r>
            <a:r>
              <a:rPr lang="en-US" altLang="ko-KR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(042-535-1900)</a:t>
            </a:r>
            <a:endParaRPr lang="en-US" altLang="ko-KR" b="0" cap="none" spc="0" dirty="0">
              <a:ln w="0"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637592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2B5D14A3-DFC2-2E50-710F-23BA733C5528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2CCFB05E-113A-139B-9527-5CDFA5D1C083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E4534A16-2E6F-9B3C-3441-275C05ABF286}"/>
              </a:ext>
            </a:extLst>
          </p:cNvPr>
          <p:cNvSpPr/>
          <p:nvPr/>
        </p:nvSpPr>
        <p:spPr>
          <a:xfrm>
            <a:off x="4210187" y="4345122"/>
            <a:ext cx="36952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48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주요 공지사항</a:t>
            </a:r>
            <a:endParaRPr lang="en-US" altLang="ko-KR" sz="4800" b="0" cap="none" spc="0" dirty="0">
              <a:ln w="0"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F09B5272-3A89-06E2-F4DC-7CF174797D94}"/>
              </a:ext>
            </a:extLst>
          </p:cNvPr>
          <p:cNvGrpSpPr/>
          <p:nvPr/>
        </p:nvGrpSpPr>
        <p:grpSpPr>
          <a:xfrm>
            <a:off x="4288016" y="775082"/>
            <a:ext cx="3629876" cy="3475592"/>
            <a:chOff x="9592991" y="2333794"/>
            <a:chExt cx="2309186" cy="2253006"/>
          </a:xfrm>
        </p:grpSpPr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D871ED4A-DF59-30C6-817B-3A6E73921BB1}"/>
                </a:ext>
              </a:extLst>
            </p:cNvPr>
            <p:cNvSpPr/>
            <p:nvPr/>
          </p:nvSpPr>
          <p:spPr>
            <a:xfrm>
              <a:off x="9592991" y="2333794"/>
              <a:ext cx="2309186" cy="2253006"/>
            </a:xfrm>
            <a:prstGeom prst="ellipse">
              <a:avLst/>
            </a:prstGeom>
            <a:solidFill>
              <a:srgbClr val="F5D60C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29AC456B-42EA-FA58-32AE-2CB68B4D3628}"/>
                </a:ext>
              </a:extLst>
            </p:cNvPr>
            <p:cNvSpPr/>
            <p:nvPr/>
          </p:nvSpPr>
          <p:spPr>
            <a:xfrm>
              <a:off x="9875181" y="2630323"/>
              <a:ext cx="1724025" cy="16335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91D1D7B5-B216-83BE-680F-4608A61D6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0636" y="2949450"/>
              <a:ext cx="1023740" cy="1023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4557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" name="표 7">
            <a:extLst>
              <a:ext uri="{FF2B5EF4-FFF2-40B4-BE49-F238E27FC236}">
                <a16:creationId xmlns:a16="http://schemas.microsoft.com/office/drawing/2014/main" id="{B592D7C9-B0E8-29A0-37C3-CCC8DA5AF0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342150"/>
              </p:ext>
            </p:extLst>
          </p:nvPr>
        </p:nvGraphicFramePr>
        <p:xfrm>
          <a:off x="372832" y="866462"/>
          <a:ext cx="11391820" cy="57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1820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>
                          <a:solidFill>
                            <a:srgbClr val="FF0000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출입통제시스템</a:t>
                      </a:r>
                      <a:r>
                        <a:rPr lang="en-US" altLang="ko-KR" sz="2000" dirty="0">
                          <a:solidFill>
                            <a:srgbClr val="FF0000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(RFID) </a:t>
                      </a:r>
                      <a:r>
                        <a:rPr lang="ko-KR" altLang="en-US" sz="2000" dirty="0">
                          <a:solidFill>
                            <a:srgbClr val="FF0000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이용방법</a:t>
                      </a:r>
                      <a:r>
                        <a:rPr lang="en-US" altLang="ko-KR" sz="2000" dirty="0">
                          <a:solidFill>
                            <a:srgbClr val="FF0000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(</a:t>
                      </a:r>
                      <a:r>
                        <a:rPr lang="ko-KR" altLang="en-US" sz="2000" dirty="0">
                          <a:solidFill>
                            <a:srgbClr val="FF0000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예시</a:t>
                      </a:r>
                      <a:r>
                        <a:rPr lang="en-US" altLang="ko-KR" sz="2000" dirty="0">
                          <a:solidFill>
                            <a:srgbClr val="FF0000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)</a:t>
                      </a:r>
                      <a:r>
                        <a:rPr lang="ko-KR" altLang="en-US" sz="2000" dirty="0">
                          <a:solidFill>
                            <a:srgbClr val="FF0000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5339032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</a:tbl>
          </a:graphicData>
        </a:graphic>
      </p:graphicFrame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165622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1. </a:t>
            </a:r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현장소개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B78E1B2-9FF4-FF85-384A-0C39AA93FA5B}"/>
              </a:ext>
            </a:extLst>
          </p:cNvPr>
          <p:cNvSpPr/>
          <p:nvPr/>
        </p:nvSpPr>
        <p:spPr>
          <a:xfrm>
            <a:off x="9462419" y="290122"/>
            <a:ext cx="23022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②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현장 출입방법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81171048-39E2-1E4A-9C7D-5481B12F6222}"/>
              </a:ext>
            </a:extLst>
          </p:cNvPr>
          <p:cNvGrpSpPr/>
          <p:nvPr/>
        </p:nvGrpSpPr>
        <p:grpSpPr>
          <a:xfrm>
            <a:off x="1571475" y="1407537"/>
            <a:ext cx="8994534" cy="4245942"/>
            <a:chOff x="1483541" y="2321935"/>
            <a:chExt cx="8994534" cy="4245942"/>
          </a:xfrm>
        </p:grpSpPr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9508C685-9877-A22D-33B5-EE28C66F6660}"/>
                </a:ext>
              </a:extLst>
            </p:cNvPr>
            <p:cNvSpPr/>
            <p:nvPr/>
          </p:nvSpPr>
          <p:spPr>
            <a:xfrm>
              <a:off x="1483541" y="2331891"/>
              <a:ext cx="2366272" cy="423598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317F611A-2806-81DC-7132-23FFE84229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623" t="30816" r="21928" b="10091"/>
            <a:stretch/>
          </p:blipFill>
          <p:spPr>
            <a:xfrm>
              <a:off x="3999153" y="2327985"/>
              <a:ext cx="4011783" cy="293460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</p:pic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0BAB97A3-ABEC-EADA-7BF0-7920CE539D68}"/>
                </a:ext>
              </a:extLst>
            </p:cNvPr>
            <p:cNvSpPr/>
            <p:nvPr/>
          </p:nvSpPr>
          <p:spPr>
            <a:xfrm rot="21430093">
              <a:off x="6457544" y="2633008"/>
              <a:ext cx="664611" cy="1970082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33" name="자유형 30">
              <a:extLst>
                <a:ext uri="{FF2B5EF4-FFF2-40B4-BE49-F238E27FC236}">
                  <a16:creationId xmlns:a16="http://schemas.microsoft.com/office/drawing/2014/main" id="{FAD91590-DF41-CEE8-E6FA-82ABA7B28A90}"/>
                </a:ext>
              </a:extLst>
            </p:cNvPr>
            <p:cNvSpPr/>
            <p:nvPr/>
          </p:nvSpPr>
          <p:spPr>
            <a:xfrm>
              <a:off x="5386774" y="4247209"/>
              <a:ext cx="698819" cy="298126"/>
            </a:xfrm>
            <a:custGeom>
              <a:avLst/>
              <a:gdLst>
                <a:gd name="connsiteX0" fmla="*/ 128016 w 743712"/>
                <a:gd name="connsiteY0" fmla="*/ 0 h 457200"/>
                <a:gd name="connsiteX1" fmla="*/ 743712 w 743712"/>
                <a:gd name="connsiteY1" fmla="*/ 201168 h 457200"/>
                <a:gd name="connsiteX2" fmla="*/ 670560 w 743712"/>
                <a:gd name="connsiteY2" fmla="*/ 402336 h 457200"/>
                <a:gd name="connsiteX3" fmla="*/ 262128 w 743712"/>
                <a:gd name="connsiteY3" fmla="*/ 262128 h 457200"/>
                <a:gd name="connsiteX4" fmla="*/ 201168 w 743712"/>
                <a:gd name="connsiteY4" fmla="*/ 457200 h 457200"/>
                <a:gd name="connsiteX5" fmla="*/ 0 w 743712"/>
                <a:gd name="connsiteY5" fmla="*/ 390144 h 457200"/>
                <a:gd name="connsiteX6" fmla="*/ 128016 w 743712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3712" h="457200">
                  <a:moveTo>
                    <a:pt x="128016" y="0"/>
                  </a:moveTo>
                  <a:lnTo>
                    <a:pt x="743712" y="201168"/>
                  </a:lnTo>
                  <a:lnTo>
                    <a:pt x="670560" y="402336"/>
                  </a:lnTo>
                  <a:lnTo>
                    <a:pt x="262128" y="262128"/>
                  </a:lnTo>
                  <a:lnTo>
                    <a:pt x="201168" y="457200"/>
                  </a:lnTo>
                  <a:lnTo>
                    <a:pt x="0" y="390144"/>
                  </a:lnTo>
                  <a:lnTo>
                    <a:pt x="128016" y="0"/>
                  </a:lnTo>
                  <a:close/>
                </a:path>
              </a:pathLst>
            </a:custGeom>
            <a:solidFill>
              <a:schemeClr val="tx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311E3487-9511-F622-6D8B-CFB714FCC68A}"/>
                </a:ext>
              </a:extLst>
            </p:cNvPr>
            <p:cNvSpPr/>
            <p:nvPr/>
          </p:nvSpPr>
          <p:spPr>
            <a:xfrm>
              <a:off x="5510970" y="4657430"/>
              <a:ext cx="574624" cy="236218"/>
            </a:xfrm>
            <a:prstGeom prst="rect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600" b="1" dirty="0"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출입구 </a:t>
              </a:r>
              <a:r>
                <a:rPr lang="en-US" altLang="ko-KR" sz="600" b="1" dirty="0"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(RFID)</a:t>
              </a:r>
              <a:endParaRPr lang="ko-KR" altLang="en-US" sz="6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0E94F354-2EC4-D44F-C6A5-5C9487CFA92F}"/>
                </a:ext>
              </a:extLst>
            </p:cNvPr>
            <p:cNvSpPr/>
            <p:nvPr/>
          </p:nvSpPr>
          <p:spPr>
            <a:xfrm>
              <a:off x="7061321" y="3448324"/>
              <a:ext cx="937799" cy="3394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700" b="1" dirty="0" err="1">
                  <a:solidFill>
                    <a:schemeClr val="tx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현장사무실</a:t>
              </a:r>
              <a:r>
                <a:rPr lang="en-US" altLang="ko-KR" sz="700" b="1" dirty="0">
                  <a:solidFill>
                    <a:schemeClr val="tx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, </a:t>
              </a:r>
            </a:p>
            <a:p>
              <a:pPr algn="ctr"/>
              <a:r>
                <a:rPr lang="en-US" altLang="ko-KR" sz="700" b="1" dirty="0">
                  <a:solidFill>
                    <a:schemeClr val="tx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CM</a:t>
              </a:r>
              <a:r>
                <a:rPr lang="ko-KR" altLang="en-US" sz="700" b="1" dirty="0" err="1">
                  <a:solidFill>
                    <a:schemeClr val="tx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단사무실</a:t>
              </a:r>
              <a:r>
                <a:rPr lang="en-US" altLang="ko-KR" sz="700" b="1" dirty="0">
                  <a:solidFill>
                    <a:schemeClr val="tx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,</a:t>
              </a:r>
            </a:p>
            <a:p>
              <a:pPr algn="ctr"/>
              <a:r>
                <a:rPr lang="ko-KR" altLang="en-US" sz="700" b="1" dirty="0" err="1">
                  <a:solidFill>
                    <a:schemeClr val="tx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안전교육장</a:t>
              </a:r>
              <a:endParaRPr lang="ko-KR" altLang="en-US" sz="700" b="1" dirty="0"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9BF91413-2BC7-6559-3D44-96B8EA701ECB}"/>
                </a:ext>
              </a:extLst>
            </p:cNvPr>
            <p:cNvSpPr/>
            <p:nvPr/>
          </p:nvSpPr>
          <p:spPr>
            <a:xfrm>
              <a:off x="4046495" y="4959793"/>
              <a:ext cx="1083177" cy="28924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600" b="1" dirty="0"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등록된 인원 </a:t>
              </a:r>
              <a:r>
                <a:rPr lang="ko-KR" altLang="en-US" sz="600" b="1" dirty="0" err="1"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출입통로</a:t>
              </a:r>
              <a:endParaRPr lang="ko-KR" altLang="en-US" sz="6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37" name="오른쪽 화살표 36">
              <a:extLst>
                <a:ext uri="{FF2B5EF4-FFF2-40B4-BE49-F238E27FC236}">
                  <a16:creationId xmlns:a16="http://schemas.microsoft.com/office/drawing/2014/main" id="{D9A8E9C6-60E9-A96F-B19C-9D0536FEBE65}"/>
                </a:ext>
              </a:extLst>
            </p:cNvPr>
            <p:cNvSpPr/>
            <p:nvPr/>
          </p:nvSpPr>
          <p:spPr>
            <a:xfrm rot="17564930">
              <a:off x="5220590" y="4869112"/>
              <a:ext cx="216875" cy="208474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2CCF6CBB-6FCE-641C-6A57-36CA09F5E9AE}"/>
                </a:ext>
              </a:extLst>
            </p:cNvPr>
            <p:cNvGrpSpPr/>
            <p:nvPr/>
          </p:nvGrpSpPr>
          <p:grpSpPr>
            <a:xfrm>
              <a:off x="5489475" y="2323148"/>
              <a:ext cx="860158" cy="1886674"/>
              <a:chOff x="2271793" y="1464884"/>
              <a:chExt cx="1005925" cy="2972469"/>
            </a:xfrm>
          </p:grpSpPr>
          <p:sp>
            <p:nvSpPr>
              <p:cNvPr id="39" name="직사각형 38">
                <a:extLst>
                  <a:ext uri="{FF2B5EF4-FFF2-40B4-BE49-F238E27FC236}">
                    <a16:creationId xmlns:a16="http://schemas.microsoft.com/office/drawing/2014/main" id="{4B7C38BD-9B60-9C64-CA60-F43AC4734AE1}"/>
                  </a:ext>
                </a:extLst>
              </p:cNvPr>
              <p:cNvSpPr/>
              <p:nvPr/>
            </p:nvSpPr>
            <p:spPr>
              <a:xfrm>
                <a:off x="2889504" y="1464884"/>
                <a:ext cx="388214" cy="17585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40" name="직사각형 39">
                <a:extLst>
                  <a:ext uri="{FF2B5EF4-FFF2-40B4-BE49-F238E27FC236}">
                    <a16:creationId xmlns:a16="http://schemas.microsoft.com/office/drawing/2014/main" id="{227254F3-2E61-1237-686B-8F6DAE51589F}"/>
                  </a:ext>
                </a:extLst>
              </p:cNvPr>
              <p:cNvSpPr/>
              <p:nvPr/>
            </p:nvSpPr>
            <p:spPr>
              <a:xfrm>
                <a:off x="2508136" y="2236329"/>
                <a:ext cx="388214" cy="10669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41" name="직사각형 40">
                <a:extLst>
                  <a:ext uri="{FF2B5EF4-FFF2-40B4-BE49-F238E27FC236}">
                    <a16:creationId xmlns:a16="http://schemas.microsoft.com/office/drawing/2014/main" id="{D0C2C3CA-D133-3E65-4FDF-A19F779A41C5}"/>
                  </a:ext>
                </a:extLst>
              </p:cNvPr>
              <p:cNvSpPr/>
              <p:nvPr/>
            </p:nvSpPr>
            <p:spPr>
              <a:xfrm rot="1363168">
                <a:off x="2271793" y="3206034"/>
                <a:ext cx="227617" cy="12313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</p:grpSp>
        <p:pic>
          <p:nvPicPr>
            <p:cNvPr id="42" name="그림 41">
              <a:extLst>
                <a:ext uri="{FF2B5EF4-FFF2-40B4-BE49-F238E27FC236}">
                  <a16:creationId xmlns:a16="http://schemas.microsoft.com/office/drawing/2014/main" id="{0950187D-B86C-0287-AAED-551438EE8D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7" b="3882"/>
            <a:stretch/>
          </p:blipFill>
          <p:spPr>
            <a:xfrm>
              <a:off x="1563786" y="2389366"/>
              <a:ext cx="2201628" cy="1389051"/>
            </a:xfrm>
            <a:prstGeom prst="rect">
              <a:avLst/>
            </a:prstGeom>
          </p:spPr>
        </p:pic>
        <p:pic>
          <p:nvPicPr>
            <p:cNvPr id="43" name="그림 42">
              <a:extLst>
                <a:ext uri="{FF2B5EF4-FFF2-40B4-BE49-F238E27FC236}">
                  <a16:creationId xmlns:a16="http://schemas.microsoft.com/office/drawing/2014/main" id="{1F7C97E6-66F4-74FF-6BF5-C60627CBEF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57" t="10314" r="18010" b="6132"/>
            <a:stretch/>
          </p:blipFill>
          <p:spPr>
            <a:xfrm>
              <a:off x="1560561" y="3818531"/>
              <a:ext cx="2204853" cy="1242467"/>
            </a:xfrm>
            <a:prstGeom prst="rect">
              <a:avLst/>
            </a:prstGeom>
          </p:spPr>
        </p:pic>
        <p:pic>
          <p:nvPicPr>
            <p:cNvPr id="44" name="그림 43">
              <a:extLst>
                <a:ext uri="{FF2B5EF4-FFF2-40B4-BE49-F238E27FC236}">
                  <a16:creationId xmlns:a16="http://schemas.microsoft.com/office/drawing/2014/main" id="{C57F13C8-CCFC-8B73-6A07-1696FA078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561" y="5113758"/>
              <a:ext cx="2193568" cy="1389600"/>
            </a:xfrm>
            <a:prstGeom prst="rect">
              <a:avLst/>
            </a:prstGeom>
          </p:spPr>
        </p:pic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8B67D5CB-81D5-626A-2388-CFC555E47853}"/>
                </a:ext>
              </a:extLst>
            </p:cNvPr>
            <p:cNvSpPr/>
            <p:nvPr/>
          </p:nvSpPr>
          <p:spPr>
            <a:xfrm>
              <a:off x="5681680" y="2323148"/>
              <a:ext cx="145800" cy="11251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1DD61637-0AA4-D8F9-C528-F79858DBA866}"/>
                </a:ext>
              </a:extLst>
            </p:cNvPr>
            <p:cNvSpPr/>
            <p:nvPr/>
          </p:nvSpPr>
          <p:spPr>
            <a:xfrm>
              <a:off x="5679754" y="3296391"/>
              <a:ext cx="689242" cy="1569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id="{B0094E7C-A897-003B-D21A-9DB996D1771E}"/>
                </a:ext>
              </a:extLst>
            </p:cNvPr>
            <p:cNvSpPr/>
            <p:nvPr/>
          </p:nvSpPr>
          <p:spPr>
            <a:xfrm>
              <a:off x="6272887" y="3296391"/>
              <a:ext cx="147233" cy="12489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DF334EEB-CEE5-D23B-9720-92E733B83D52}"/>
                </a:ext>
              </a:extLst>
            </p:cNvPr>
            <p:cNvSpPr/>
            <p:nvPr/>
          </p:nvSpPr>
          <p:spPr>
            <a:xfrm>
              <a:off x="5073229" y="2457586"/>
              <a:ext cx="556021" cy="196604"/>
            </a:xfrm>
            <a:prstGeom prst="rect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49" name="직사각형 48">
              <a:extLst>
                <a:ext uri="{FF2B5EF4-FFF2-40B4-BE49-F238E27FC236}">
                  <a16:creationId xmlns:a16="http://schemas.microsoft.com/office/drawing/2014/main" id="{8523D7EB-EB35-C75B-BDA4-D6A3F6249FC8}"/>
                </a:ext>
              </a:extLst>
            </p:cNvPr>
            <p:cNvSpPr/>
            <p:nvPr/>
          </p:nvSpPr>
          <p:spPr>
            <a:xfrm>
              <a:off x="6272887" y="4564946"/>
              <a:ext cx="556021" cy="196604"/>
            </a:xfrm>
            <a:prstGeom prst="rect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84BFBE12-93CE-51E1-BD89-3F3C2976A556}"/>
                </a:ext>
              </a:extLst>
            </p:cNvPr>
            <p:cNvSpPr/>
            <p:nvPr/>
          </p:nvSpPr>
          <p:spPr>
            <a:xfrm>
              <a:off x="5095399" y="2452566"/>
              <a:ext cx="511679" cy="20005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700" b="1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안전통로</a:t>
              </a:r>
              <a:endParaRPr lang="en-US" altLang="ko-KR" sz="7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1" name="직사각형 50">
              <a:extLst>
                <a:ext uri="{FF2B5EF4-FFF2-40B4-BE49-F238E27FC236}">
                  <a16:creationId xmlns:a16="http://schemas.microsoft.com/office/drawing/2014/main" id="{65738F1E-B20E-7CDA-B07C-5C5055414C37}"/>
                </a:ext>
              </a:extLst>
            </p:cNvPr>
            <p:cNvSpPr/>
            <p:nvPr/>
          </p:nvSpPr>
          <p:spPr>
            <a:xfrm>
              <a:off x="6288916" y="4559996"/>
              <a:ext cx="511679" cy="20005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700" b="1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안전통로</a:t>
              </a:r>
              <a:endParaRPr lang="en-US" altLang="ko-KR" sz="7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2" name="직사각형 51">
              <a:extLst>
                <a:ext uri="{FF2B5EF4-FFF2-40B4-BE49-F238E27FC236}">
                  <a16:creationId xmlns:a16="http://schemas.microsoft.com/office/drawing/2014/main" id="{B0511748-0134-57E6-241D-04F12C0FF526}"/>
                </a:ext>
              </a:extLst>
            </p:cNvPr>
            <p:cNvSpPr/>
            <p:nvPr/>
          </p:nvSpPr>
          <p:spPr>
            <a:xfrm>
              <a:off x="8111803" y="2321935"/>
              <a:ext cx="2366272" cy="4235986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pic>
          <p:nvPicPr>
            <p:cNvPr id="53" name="그림 52">
              <a:extLst>
                <a:ext uri="{FF2B5EF4-FFF2-40B4-BE49-F238E27FC236}">
                  <a16:creationId xmlns:a16="http://schemas.microsoft.com/office/drawing/2014/main" id="{0F90357C-1173-6527-106E-8332BD605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619" y="2371549"/>
              <a:ext cx="2204853" cy="1389051"/>
            </a:xfrm>
            <a:prstGeom prst="rect">
              <a:avLst/>
            </a:prstGeom>
          </p:spPr>
        </p:pic>
        <p:pic>
          <p:nvPicPr>
            <p:cNvPr id="54" name="그림 53">
              <a:extLst>
                <a:ext uri="{FF2B5EF4-FFF2-40B4-BE49-F238E27FC236}">
                  <a16:creationId xmlns:a16="http://schemas.microsoft.com/office/drawing/2014/main" id="{C6DE56CA-F33D-BB89-5858-451798A7E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7417" y="3800714"/>
              <a:ext cx="2188055" cy="1242467"/>
            </a:xfrm>
            <a:prstGeom prst="rect">
              <a:avLst/>
            </a:prstGeom>
          </p:spPr>
        </p:pic>
        <p:pic>
          <p:nvPicPr>
            <p:cNvPr id="55" name="그림 54">
              <a:extLst>
                <a:ext uri="{FF2B5EF4-FFF2-40B4-BE49-F238E27FC236}">
                  <a16:creationId xmlns:a16="http://schemas.microsoft.com/office/drawing/2014/main" id="{275D96DC-E9D8-01FE-71FD-74223D998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7417" y="5095941"/>
              <a:ext cx="2188055" cy="1389600"/>
            </a:xfrm>
            <a:prstGeom prst="rect">
              <a:avLst/>
            </a:prstGeom>
          </p:spPr>
        </p:pic>
        <p:sp>
          <p:nvSpPr>
            <p:cNvPr id="56" name="굽은 화살표 97">
              <a:extLst>
                <a:ext uri="{FF2B5EF4-FFF2-40B4-BE49-F238E27FC236}">
                  <a16:creationId xmlns:a16="http://schemas.microsoft.com/office/drawing/2014/main" id="{3998D15F-16A7-012C-B6F7-F71AB951FC64}"/>
                </a:ext>
              </a:extLst>
            </p:cNvPr>
            <p:cNvSpPr/>
            <p:nvPr/>
          </p:nvSpPr>
          <p:spPr>
            <a:xfrm rot="937606">
              <a:off x="5488535" y="4348975"/>
              <a:ext cx="813061" cy="296448"/>
            </a:xfrm>
            <a:prstGeom prst="bentArrow">
              <a:avLst>
                <a:gd name="adj1" fmla="val 15967"/>
                <a:gd name="adj2" fmla="val 22322"/>
                <a:gd name="adj3" fmla="val 25000"/>
                <a:gd name="adj4" fmla="val 4375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7" name="굽은 화살표 98">
              <a:extLst>
                <a:ext uri="{FF2B5EF4-FFF2-40B4-BE49-F238E27FC236}">
                  <a16:creationId xmlns:a16="http://schemas.microsoft.com/office/drawing/2014/main" id="{7357207A-CC7E-4BB7-230F-A29C40C74E5C}"/>
                </a:ext>
              </a:extLst>
            </p:cNvPr>
            <p:cNvSpPr/>
            <p:nvPr/>
          </p:nvSpPr>
          <p:spPr>
            <a:xfrm flipH="1">
              <a:off x="5762526" y="3330316"/>
              <a:ext cx="611239" cy="1154472"/>
            </a:xfrm>
            <a:prstGeom prst="bentArrow">
              <a:avLst>
                <a:gd name="adj1" fmla="val 6565"/>
                <a:gd name="adj2" fmla="val 8166"/>
                <a:gd name="adj3" fmla="val 14335"/>
                <a:gd name="adj4" fmla="val 14766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8" name="아래쪽 화살표 99">
              <a:extLst>
                <a:ext uri="{FF2B5EF4-FFF2-40B4-BE49-F238E27FC236}">
                  <a16:creationId xmlns:a16="http://schemas.microsoft.com/office/drawing/2014/main" id="{82C357A0-20AF-A4FB-70E1-2F9E3AD33B92}"/>
                </a:ext>
              </a:extLst>
            </p:cNvPr>
            <p:cNvSpPr/>
            <p:nvPr/>
          </p:nvSpPr>
          <p:spPr>
            <a:xfrm flipV="1">
              <a:off x="5712510" y="2373017"/>
              <a:ext cx="86654" cy="923374"/>
            </a:xfrm>
            <a:prstGeom prst="downArrow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9" name="직사각형 58">
              <a:extLst>
                <a:ext uri="{FF2B5EF4-FFF2-40B4-BE49-F238E27FC236}">
                  <a16:creationId xmlns:a16="http://schemas.microsoft.com/office/drawing/2014/main" id="{10437B6E-ADAE-E510-BA65-1A4B81575496}"/>
                </a:ext>
              </a:extLst>
            </p:cNvPr>
            <p:cNvSpPr/>
            <p:nvPr/>
          </p:nvSpPr>
          <p:spPr>
            <a:xfrm>
              <a:off x="5867768" y="2393217"/>
              <a:ext cx="579846" cy="323649"/>
            </a:xfrm>
            <a:prstGeom prst="rect">
              <a:avLst/>
            </a:prstGeom>
            <a:solidFill>
              <a:schemeClr val="accent4"/>
            </a:solidFill>
            <a:ln w="6350"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700" b="1" dirty="0">
                  <a:solidFill>
                    <a:schemeClr val="tx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근로자 </a:t>
              </a:r>
              <a:endParaRPr lang="en-US" altLang="ko-KR" sz="700" b="1" dirty="0"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pPr algn="ctr"/>
              <a:r>
                <a:rPr lang="ko-KR" altLang="en-US" sz="700" b="1" dirty="0" err="1">
                  <a:solidFill>
                    <a:schemeClr val="tx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이동동선</a:t>
              </a:r>
              <a:endParaRPr lang="ko-KR" altLang="en-US" sz="700" b="1" dirty="0"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F785CBAA-006A-91B3-AA8A-066B2BC5770D}"/>
              </a:ext>
            </a:extLst>
          </p:cNvPr>
          <p:cNvGrpSpPr/>
          <p:nvPr/>
        </p:nvGrpSpPr>
        <p:grpSpPr>
          <a:xfrm>
            <a:off x="2608637" y="4358180"/>
            <a:ext cx="5829300" cy="2303853"/>
            <a:chOff x="796047" y="3204782"/>
            <a:chExt cx="6330278" cy="2476015"/>
          </a:xfrm>
        </p:grpSpPr>
        <p:grpSp>
          <p:nvGrpSpPr>
            <p:cNvPr id="63" name="그룹 62">
              <a:extLst>
                <a:ext uri="{FF2B5EF4-FFF2-40B4-BE49-F238E27FC236}">
                  <a16:creationId xmlns:a16="http://schemas.microsoft.com/office/drawing/2014/main" id="{4A8AD72A-3893-ED7E-BBA8-E7B634C0451A}"/>
                </a:ext>
              </a:extLst>
            </p:cNvPr>
            <p:cNvGrpSpPr/>
            <p:nvPr/>
          </p:nvGrpSpPr>
          <p:grpSpPr>
            <a:xfrm>
              <a:off x="796047" y="3317225"/>
              <a:ext cx="4751765" cy="2251130"/>
              <a:chOff x="1728542" y="2183123"/>
              <a:chExt cx="5252254" cy="2551458"/>
            </a:xfrm>
          </p:grpSpPr>
          <p:pic>
            <p:nvPicPr>
              <p:cNvPr id="67" name="그림 66">
                <a:extLst>
                  <a:ext uri="{FF2B5EF4-FFF2-40B4-BE49-F238E27FC236}">
                    <a16:creationId xmlns:a16="http://schemas.microsoft.com/office/drawing/2014/main" id="{0ACD2C1C-2CFD-546C-992A-C1DCF38ED8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4432" y="2369445"/>
                <a:ext cx="3196364" cy="1797955"/>
              </a:xfrm>
              <a:prstGeom prst="rect">
                <a:avLst/>
              </a:prstGeom>
            </p:spPr>
          </p:pic>
          <p:pic>
            <p:nvPicPr>
              <p:cNvPr id="68" name="그림 67">
                <a:extLst>
                  <a:ext uri="{FF2B5EF4-FFF2-40B4-BE49-F238E27FC236}">
                    <a16:creationId xmlns:a16="http://schemas.microsoft.com/office/drawing/2014/main" id="{15DF548E-83C4-C25D-8313-157B8A16DE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728542" y="2183123"/>
                <a:ext cx="5210374" cy="2551458"/>
              </a:xfrm>
              <a:prstGeom prst="rect">
                <a:avLst/>
              </a:prstGeom>
            </p:spPr>
          </p:pic>
        </p:grpSp>
        <p:grpSp>
          <p:nvGrpSpPr>
            <p:cNvPr id="64" name="그룹 63">
              <a:extLst>
                <a:ext uri="{FF2B5EF4-FFF2-40B4-BE49-F238E27FC236}">
                  <a16:creationId xmlns:a16="http://schemas.microsoft.com/office/drawing/2014/main" id="{AA418DEE-763E-994D-96EC-50C96895E7DB}"/>
                </a:ext>
              </a:extLst>
            </p:cNvPr>
            <p:cNvGrpSpPr/>
            <p:nvPr/>
          </p:nvGrpSpPr>
          <p:grpSpPr>
            <a:xfrm>
              <a:off x="5294729" y="3204782"/>
              <a:ext cx="1831596" cy="2476015"/>
              <a:chOff x="3382485" y="1593988"/>
              <a:chExt cx="1761888" cy="2391680"/>
            </a:xfrm>
          </p:grpSpPr>
          <p:pic>
            <p:nvPicPr>
              <p:cNvPr id="65" name="그림 64">
                <a:extLst>
                  <a:ext uri="{FF2B5EF4-FFF2-40B4-BE49-F238E27FC236}">
                    <a16:creationId xmlns:a16="http://schemas.microsoft.com/office/drawing/2014/main" id="{366C0D53-2B37-4AE4-3C2D-8AF3A3A307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261" b="93694" l="4121" r="83791">
                            <a14:backgroundMark x1="15934" y1="6306" x2="70330" y2="86486"/>
                            <a14:backgroundMark x1="69505" y1="5766" x2="14835" y2="87207"/>
                            <a14:backgroundMark x1="16758" y1="16036" x2="48077" y2="88108"/>
                            <a14:backgroundMark x1="48626" y1="8649" x2="71154" y2="43063"/>
                            <a14:backgroundMark x1="59890" y1="6667" x2="67857" y2="6667"/>
                            <a14:backgroundMark x1="58791" y1="40180" x2="68681" y2="6882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2485" y="1593988"/>
                <a:ext cx="1761888" cy="239168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6" name="그림 65">
                <a:extLst>
                  <a:ext uri="{FF2B5EF4-FFF2-40B4-BE49-F238E27FC236}">
                    <a16:creationId xmlns:a16="http://schemas.microsoft.com/office/drawing/2014/main" id="{B52C186C-FB4B-22F7-94EE-560A849610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91543" y="1774387"/>
                <a:ext cx="1088904" cy="1916303"/>
              </a:xfrm>
              <a:prstGeom prst="rect">
                <a:avLst/>
              </a:prstGeom>
              <a:effectLst>
                <a:softEdge rad="44450"/>
              </a:effectLst>
            </p:spPr>
          </p:pic>
        </p:grpSp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EE904B39-0F85-7AD7-C716-99560FDC9F89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9FFA355C-5A06-DD74-B72C-D430D1DB9185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6E1DEC96-6B3B-F7FE-DF77-9B6A87A567FF}"/>
              </a:ext>
            </a:extLst>
          </p:cNvPr>
          <p:cNvSpPr/>
          <p:nvPr/>
        </p:nvSpPr>
        <p:spPr>
          <a:xfrm>
            <a:off x="9116303" y="6397432"/>
            <a:ext cx="2424062" cy="2539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ko-KR" altLang="en-US" sz="1050" dirty="0" err="1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현장통</a:t>
            </a:r>
            <a:r>
              <a:rPr lang="ko-KR" altLang="en-US" sz="1050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사용 현장에서는 해당 내용을 반영</a:t>
            </a:r>
            <a:endParaRPr lang="en-US" altLang="ko-KR" sz="1050" cap="none" spc="0" dirty="0">
              <a:ln w="0"/>
              <a:solidFill>
                <a:srgbClr val="FF000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70717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2294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5. </a:t>
            </a:r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주요 공지사항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B78E1B2-9FF4-FF85-384A-0C39AA93FA5B}"/>
              </a:ext>
            </a:extLst>
          </p:cNvPr>
          <p:cNvSpPr/>
          <p:nvPr/>
        </p:nvSpPr>
        <p:spPr>
          <a:xfrm>
            <a:off x="9540965" y="290122"/>
            <a:ext cx="222368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00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월 </a:t>
            </a:r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00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일 기준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aphicFrame>
        <p:nvGraphicFramePr>
          <p:cNvPr id="3" name="표 7">
            <a:extLst>
              <a:ext uri="{FF2B5EF4-FFF2-40B4-BE49-F238E27FC236}">
                <a16:creationId xmlns:a16="http://schemas.microsoft.com/office/drawing/2014/main" id="{C6C4DA67-2A91-ADA2-6BB6-F5E630D9E5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017823"/>
              </p:ext>
            </p:extLst>
          </p:nvPr>
        </p:nvGraphicFramePr>
        <p:xfrm>
          <a:off x="372832" y="866462"/>
          <a:ext cx="11391820" cy="57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1820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(</a:t>
                      </a:r>
                      <a:r>
                        <a:rPr lang="ko-KR" altLang="en-US" sz="2000" dirty="0" err="1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현장명</a:t>
                      </a:r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)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5339032">
                <a:tc>
                  <a:txBody>
                    <a:bodyPr/>
                    <a:lstStyle/>
                    <a:p>
                      <a:pPr marL="342900" indent="-342900" algn="l" latinLnBrk="1">
                        <a:buAutoNum type="arabicPeriod"/>
                      </a:pPr>
                      <a:endParaRPr lang="ko-KR" altLang="en-US" sz="1400" dirty="0"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</a:tbl>
          </a:graphicData>
        </a:graphic>
      </p:graphicFrame>
      <p:sp>
        <p:nvSpPr>
          <p:cNvPr id="2" name="직사각형 1">
            <a:extLst>
              <a:ext uri="{FF2B5EF4-FFF2-40B4-BE49-F238E27FC236}">
                <a16:creationId xmlns:a16="http://schemas.microsoft.com/office/drawing/2014/main" id="{8CC8B271-953B-A6AD-DD73-CF260196AA59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FFED5EEA-44DF-00D7-45B8-B2A75BE5F5CA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6" name="그림 5" descr="장난감이(가) 표시된 사진&#10;&#10;자동 생성된 설명">
            <a:extLst>
              <a:ext uri="{FF2B5EF4-FFF2-40B4-BE49-F238E27FC236}">
                <a16:creationId xmlns:a16="http://schemas.microsoft.com/office/drawing/2014/main" id="{247D93F4-C136-E9B4-A3CB-B61C2276F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3429000"/>
            <a:ext cx="2930661" cy="293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637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3">
            <a:extLst>
              <a:ext uri="{FF2B5EF4-FFF2-40B4-BE49-F238E27FC236}">
                <a16:creationId xmlns:a16="http://schemas.microsoft.com/office/drawing/2014/main" id="{EC223D64-1464-E16E-87B0-03916B005D5A}"/>
              </a:ext>
            </a:extLst>
          </p:cNvPr>
          <p:cNvSpPr/>
          <p:nvPr/>
        </p:nvSpPr>
        <p:spPr>
          <a:xfrm>
            <a:off x="0" y="4375676"/>
            <a:ext cx="12192000" cy="2491751"/>
          </a:xfrm>
          <a:custGeom>
            <a:avLst/>
            <a:gdLst>
              <a:gd name="connsiteX0" fmla="*/ 0 w 12192000"/>
              <a:gd name="connsiteY0" fmla="*/ 0 h 2491751"/>
              <a:gd name="connsiteX1" fmla="*/ 82 w 12192000"/>
              <a:gd name="connsiteY1" fmla="*/ 0 h 2491751"/>
              <a:gd name="connsiteX2" fmla="*/ 31473 w 12192000"/>
              <a:gd name="connsiteY2" fmla="*/ 251799 h 2491751"/>
              <a:gd name="connsiteX3" fmla="*/ 6096000 w 12192000"/>
              <a:gd name="connsiteY3" fmla="*/ 2468502 h 2491751"/>
              <a:gd name="connsiteX4" fmla="*/ 12160527 w 12192000"/>
              <a:gd name="connsiteY4" fmla="*/ 251799 h 2491751"/>
              <a:gd name="connsiteX5" fmla="*/ 12191918 w 12192000"/>
              <a:gd name="connsiteY5" fmla="*/ 0 h 2491751"/>
              <a:gd name="connsiteX6" fmla="*/ 12192000 w 12192000"/>
              <a:gd name="connsiteY6" fmla="*/ 0 h 2491751"/>
              <a:gd name="connsiteX7" fmla="*/ 12192000 w 12192000"/>
              <a:gd name="connsiteY7" fmla="*/ 2491751 h 2491751"/>
              <a:gd name="connsiteX8" fmla="*/ 0 w 12192000"/>
              <a:gd name="connsiteY8" fmla="*/ 2491751 h 2491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491751">
                <a:moveTo>
                  <a:pt x="0" y="0"/>
                </a:moveTo>
                <a:lnTo>
                  <a:pt x="82" y="0"/>
                </a:lnTo>
                <a:lnTo>
                  <a:pt x="31473" y="251799"/>
                </a:lnTo>
                <a:cubicBezTo>
                  <a:pt x="343649" y="1496888"/>
                  <a:pt x="2939693" y="2468502"/>
                  <a:pt x="6096000" y="2468502"/>
                </a:cubicBezTo>
                <a:cubicBezTo>
                  <a:pt x="9252308" y="2468502"/>
                  <a:pt x="11848351" y="1496888"/>
                  <a:pt x="12160527" y="251799"/>
                </a:cubicBezTo>
                <a:lnTo>
                  <a:pt x="12191918" y="0"/>
                </a:lnTo>
                <a:lnTo>
                  <a:pt x="12192000" y="0"/>
                </a:lnTo>
                <a:lnTo>
                  <a:pt x="12192000" y="2491751"/>
                </a:lnTo>
                <a:lnTo>
                  <a:pt x="0" y="249175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9B5C4D5-5C89-6CED-4E6C-D54B91E1E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631" y="212475"/>
            <a:ext cx="1025130" cy="356871"/>
          </a:xfrm>
          <a:prstGeom prst="rect">
            <a:avLst/>
          </a:prstGeom>
        </p:spPr>
      </p:pic>
      <p:pic>
        <p:nvPicPr>
          <p:cNvPr id="9" name="그림 8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290000DB-F60F-EC3D-9E78-01B969473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7" y="138502"/>
            <a:ext cx="2090531" cy="430844"/>
          </a:xfrm>
          <a:prstGeom prst="rect">
            <a:avLst/>
          </a:prstGeom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id="{32347AEA-DB89-8BCE-BD8F-28CC4EB85059}"/>
              </a:ext>
            </a:extLst>
          </p:cNvPr>
          <p:cNvGrpSpPr/>
          <p:nvPr/>
        </p:nvGrpSpPr>
        <p:grpSpPr>
          <a:xfrm>
            <a:off x="436228" y="612572"/>
            <a:ext cx="11530722" cy="4907273"/>
            <a:chOff x="358934" y="424032"/>
            <a:chExt cx="11530722" cy="4907273"/>
          </a:xfrm>
        </p:grpSpPr>
        <p:pic>
          <p:nvPicPr>
            <p:cNvPr id="11" name="그림 10" descr="지도이(가) 표시된 사진&#10;&#10;자동 생성된 설명">
              <a:extLst>
                <a:ext uri="{FF2B5EF4-FFF2-40B4-BE49-F238E27FC236}">
                  <a16:creationId xmlns:a16="http://schemas.microsoft.com/office/drawing/2014/main" id="{5D33E329-DBF2-2492-802B-7819C3FD30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77" b="19622"/>
            <a:stretch/>
          </p:blipFill>
          <p:spPr>
            <a:xfrm>
              <a:off x="2553878" y="424032"/>
              <a:ext cx="6858000" cy="4135437"/>
            </a:xfrm>
            <a:prstGeom prst="rect">
              <a:avLst/>
            </a:prstGeom>
          </p:spPr>
        </p:pic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CF3E3E91-4EDC-DC23-AA51-E5E3E3C26145}"/>
                </a:ext>
              </a:extLst>
            </p:cNvPr>
            <p:cNvSpPr/>
            <p:nvPr/>
          </p:nvSpPr>
          <p:spPr>
            <a:xfrm>
              <a:off x="358934" y="3884755"/>
              <a:ext cx="11530722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4400" cap="none" spc="0" dirty="0">
                  <a:ln w="0"/>
                  <a:solidFill>
                    <a:schemeClr val="tx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중대재해 </a:t>
              </a:r>
              <a:r>
                <a:rPr lang="en-US" altLang="ko-KR" sz="4400" cap="none" spc="0" dirty="0">
                  <a:ln w="0"/>
                  <a:solidFill>
                    <a:schemeClr val="tx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“0”</a:t>
              </a:r>
              <a:r>
                <a:rPr lang="ko-KR" altLang="en-US" sz="4400" cap="none" spc="0" dirty="0">
                  <a:ln w="0"/>
                  <a:solidFill>
                    <a:schemeClr val="tx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를 위해선 모두의 노력이 필요합니다</a:t>
              </a:r>
              <a:r>
                <a:rPr lang="en-US" altLang="ko-KR" sz="4400" cap="none" spc="0" dirty="0">
                  <a:ln w="0"/>
                  <a:solidFill>
                    <a:schemeClr val="tx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.</a:t>
              </a:r>
            </a:p>
            <a:p>
              <a:pPr algn="ctr"/>
              <a:r>
                <a:rPr lang="ko-KR" altLang="en-US" sz="4400" dirty="0" err="1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경청해주셔서</a:t>
              </a:r>
              <a:r>
                <a:rPr lang="ko-KR" altLang="en-US" sz="440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 감사합니다 </a:t>
              </a:r>
              <a:r>
                <a:rPr lang="en-US" altLang="ko-KR" sz="440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!</a:t>
              </a:r>
              <a:endParaRPr lang="en-US" altLang="ko-KR" sz="440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DF508DFA-3178-08B7-6165-587D746B2828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F2F1F166-3255-3685-4E6E-C805F3129026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0282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" name="표 7">
            <a:extLst>
              <a:ext uri="{FF2B5EF4-FFF2-40B4-BE49-F238E27FC236}">
                <a16:creationId xmlns:a16="http://schemas.microsoft.com/office/drawing/2014/main" id="{B592D7C9-B0E8-29A0-37C3-CCC8DA5AF0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983161"/>
              </p:ext>
            </p:extLst>
          </p:nvPr>
        </p:nvGraphicFramePr>
        <p:xfrm>
          <a:off x="372832" y="866462"/>
          <a:ext cx="11391820" cy="57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1820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 err="1">
                          <a:solidFill>
                            <a:srgbClr val="FF0000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현장통</a:t>
                      </a:r>
                      <a:r>
                        <a:rPr lang="ko-KR" altLang="en-US" sz="2000" dirty="0">
                          <a:solidFill>
                            <a:srgbClr val="FF0000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 이용방법</a:t>
                      </a:r>
                      <a:r>
                        <a:rPr lang="en-US" altLang="ko-KR" sz="2000" dirty="0">
                          <a:solidFill>
                            <a:srgbClr val="FF0000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 – </a:t>
                      </a:r>
                      <a:r>
                        <a:rPr lang="ko-KR" altLang="en-US" sz="2000" dirty="0">
                          <a:solidFill>
                            <a:srgbClr val="FF0000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근로자 등록</a:t>
                      </a:r>
                      <a:r>
                        <a:rPr lang="en-US" altLang="ko-KR" sz="2000" dirty="0">
                          <a:solidFill>
                            <a:srgbClr val="FF0000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(</a:t>
                      </a:r>
                      <a:r>
                        <a:rPr lang="ko-KR" altLang="en-US" sz="2000" dirty="0">
                          <a:solidFill>
                            <a:srgbClr val="FF0000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예시</a:t>
                      </a:r>
                      <a:r>
                        <a:rPr lang="en-US" altLang="ko-KR" sz="2000" dirty="0">
                          <a:solidFill>
                            <a:srgbClr val="FF0000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)</a:t>
                      </a:r>
                      <a:endParaRPr lang="ko-KR" altLang="en-US" sz="2000" dirty="0">
                        <a:solidFill>
                          <a:srgbClr val="FF0000"/>
                        </a:solidFill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5339032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</a:tbl>
          </a:graphicData>
        </a:graphic>
      </p:graphicFrame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165622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1. </a:t>
            </a:r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현장소개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B78E1B2-9FF4-FF85-384A-0C39AA93FA5B}"/>
              </a:ext>
            </a:extLst>
          </p:cNvPr>
          <p:cNvSpPr/>
          <p:nvPr/>
        </p:nvSpPr>
        <p:spPr>
          <a:xfrm>
            <a:off x="9462419" y="290122"/>
            <a:ext cx="23022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②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현장 출입방법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EE904B39-0F85-7AD7-C716-99560FDC9F89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9FFA355C-5A06-DD74-B72C-D430D1DB9185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BDA32FE-5AAA-0CCF-1887-E693F991A609}"/>
              </a:ext>
            </a:extLst>
          </p:cNvPr>
          <p:cNvSpPr/>
          <p:nvPr/>
        </p:nvSpPr>
        <p:spPr>
          <a:xfrm>
            <a:off x="400090" y="1401140"/>
            <a:ext cx="1139182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ko-KR" altLang="en-US" sz="1600" b="1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개인 </a:t>
            </a:r>
            <a:r>
              <a:rPr lang="ko-KR" altLang="en-US" sz="1600" b="1" u="sng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핸드폰에 어플을 설치</a:t>
            </a:r>
            <a:r>
              <a:rPr lang="en-US" altLang="ko-KR" sz="1600" b="1" u="sng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1600" b="1" u="sng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후 </a:t>
            </a:r>
            <a:r>
              <a:rPr lang="en-US" altLang="ko-KR" sz="1600" b="1" u="sng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ID/PW , </a:t>
            </a:r>
            <a:r>
              <a:rPr lang="ko-KR" altLang="en-US" sz="1600" b="1" u="sng" dirty="0" err="1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건설업기초안전교육이수증</a:t>
            </a:r>
            <a:r>
              <a:rPr lang="en-US" altLang="ko-KR" sz="1600" b="1" u="sng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1600" b="1" u="sng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이름</a:t>
            </a:r>
            <a:r>
              <a:rPr lang="en-US" altLang="ko-KR" sz="1600" b="1" u="sng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1600" b="1" u="sng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연락처</a:t>
            </a:r>
            <a:r>
              <a:rPr lang="en-US" altLang="ko-KR" sz="1600" b="1" u="sng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1600" b="1" u="sng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생년월일</a:t>
            </a:r>
            <a:r>
              <a:rPr lang="en-US" altLang="ko-KR" sz="1600" b="1" u="sng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1600" b="1" u="sng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전자서명 등록</a:t>
            </a:r>
            <a:r>
              <a:rPr lang="ko-KR" altLang="en-US" sz="1600" b="1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후 </a:t>
            </a:r>
            <a:r>
              <a:rPr lang="ko-KR" altLang="en-US" sz="1600" b="1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근로자의 소속에 맞게 협력업체 지정</a:t>
            </a:r>
            <a:endParaRPr lang="en-US" altLang="ko-KR" sz="1600" b="1" cap="none" spc="0" dirty="0">
              <a:ln w="0"/>
              <a:solidFill>
                <a:schemeClr val="tx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D053789-8B0C-F819-FF38-73BC3BE4C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213" y="1854368"/>
            <a:ext cx="1937122" cy="4188372"/>
          </a:xfrm>
          <a:prstGeom prst="rect">
            <a:avLst/>
          </a:prstGeom>
        </p:spPr>
      </p:pic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F9F1E334-93CC-8BAB-F39B-3ABF89152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335" y="1859874"/>
            <a:ext cx="1937122" cy="4188372"/>
          </a:xfrm>
          <a:prstGeom prst="rect">
            <a:avLst/>
          </a:prstGeom>
        </p:spPr>
      </p:pic>
      <p:pic>
        <p:nvPicPr>
          <p:cNvPr id="8" name="그림 7" descr="텍스트이(가) 표시된 사진&#10;&#10;자동 생성된 설명">
            <a:extLst>
              <a:ext uri="{FF2B5EF4-FFF2-40B4-BE49-F238E27FC236}">
                <a16:creationId xmlns:a16="http://schemas.microsoft.com/office/drawing/2014/main" id="{FFFD9514-B8D4-254F-279E-69BAE6BA9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128" y="1854368"/>
            <a:ext cx="1937122" cy="4188372"/>
          </a:xfrm>
          <a:prstGeom prst="rect">
            <a:avLst/>
          </a:prstGeom>
        </p:spPr>
      </p:pic>
      <p:pic>
        <p:nvPicPr>
          <p:cNvPr id="9" name="그림 8" descr="텍스트, 명함, 스크린샷이(가) 표시된 사진&#10;&#10;자동 생성된 설명">
            <a:extLst>
              <a:ext uri="{FF2B5EF4-FFF2-40B4-BE49-F238E27FC236}">
                <a16:creationId xmlns:a16="http://schemas.microsoft.com/office/drawing/2014/main" id="{752C2C1A-CF64-A52B-800D-14E620F80F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431" y="1864878"/>
            <a:ext cx="1937122" cy="4188372"/>
          </a:xfrm>
          <a:prstGeom prst="rect">
            <a:avLst/>
          </a:prstGeom>
        </p:spPr>
      </p:pic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BBFA5163-3A73-4F1E-FE4B-066E79CFA961}"/>
              </a:ext>
            </a:extLst>
          </p:cNvPr>
          <p:cNvSpPr/>
          <p:nvPr/>
        </p:nvSpPr>
        <p:spPr>
          <a:xfrm>
            <a:off x="2278232" y="4601051"/>
            <a:ext cx="606195" cy="4099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595E1441-7522-01A9-122A-B73FA1368A53}"/>
              </a:ext>
            </a:extLst>
          </p:cNvPr>
          <p:cNvSpPr/>
          <p:nvPr/>
        </p:nvSpPr>
        <p:spPr>
          <a:xfrm>
            <a:off x="4240516" y="2357093"/>
            <a:ext cx="1849566" cy="2785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4E6422E1-0384-EAFB-AD01-A0D59103B046}"/>
              </a:ext>
            </a:extLst>
          </p:cNvPr>
          <p:cNvSpPr/>
          <p:nvPr/>
        </p:nvSpPr>
        <p:spPr>
          <a:xfrm>
            <a:off x="2915351" y="4595796"/>
            <a:ext cx="606195" cy="409904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AFF87B28-DF87-D3AD-C100-E38882B755DE}"/>
              </a:ext>
            </a:extLst>
          </p:cNvPr>
          <p:cNvSpPr/>
          <p:nvPr/>
        </p:nvSpPr>
        <p:spPr>
          <a:xfrm>
            <a:off x="6167128" y="3098071"/>
            <a:ext cx="1937122" cy="1019503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DA81136B-A425-BDC2-5491-63A64780E8C3}"/>
              </a:ext>
            </a:extLst>
          </p:cNvPr>
          <p:cNvSpPr/>
          <p:nvPr/>
        </p:nvSpPr>
        <p:spPr>
          <a:xfrm>
            <a:off x="6131457" y="4550754"/>
            <a:ext cx="1937122" cy="302546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ED22AE0B-793F-F5C9-31FC-37DE1F4E5F16}"/>
              </a:ext>
            </a:extLst>
          </p:cNvPr>
          <p:cNvSpPr/>
          <p:nvPr/>
        </p:nvSpPr>
        <p:spPr>
          <a:xfrm>
            <a:off x="3562979" y="4595797"/>
            <a:ext cx="606195" cy="409904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BB5C0095-3F4A-89B7-4233-C6572BF35D74}"/>
              </a:ext>
            </a:extLst>
          </p:cNvPr>
          <p:cNvSpPr/>
          <p:nvPr/>
        </p:nvSpPr>
        <p:spPr>
          <a:xfrm>
            <a:off x="8205467" y="2430665"/>
            <a:ext cx="1830201" cy="1876096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22046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" name="표 7">
            <a:extLst>
              <a:ext uri="{FF2B5EF4-FFF2-40B4-BE49-F238E27FC236}">
                <a16:creationId xmlns:a16="http://schemas.microsoft.com/office/drawing/2014/main" id="{B592D7C9-B0E8-29A0-37C3-CCC8DA5AF0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737489"/>
              </p:ext>
            </p:extLst>
          </p:nvPr>
        </p:nvGraphicFramePr>
        <p:xfrm>
          <a:off x="372832" y="866462"/>
          <a:ext cx="11391820" cy="57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1820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 err="1">
                          <a:solidFill>
                            <a:srgbClr val="FF0000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현장통</a:t>
                      </a:r>
                      <a:r>
                        <a:rPr lang="ko-KR" altLang="en-US" sz="2000" dirty="0">
                          <a:solidFill>
                            <a:srgbClr val="FF0000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 이용방법</a:t>
                      </a:r>
                      <a:r>
                        <a:rPr lang="en-US" altLang="ko-KR" sz="2000" dirty="0">
                          <a:solidFill>
                            <a:srgbClr val="FF0000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 – </a:t>
                      </a:r>
                      <a:r>
                        <a:rPr lang="ko-KR" altLang="en-US" sz="2000" dirty="0">
                          <a:solidFill>
                            <a:srgbClr val="FF0000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출퇴근 등록</a:t>
                      </a:r>
                      <a:r>
                        <a:rPr lang="en-US" altLang="ko-KR" sz="2000" dirty="0">
                          <a:solidFill>
                            <a:srgbClr val="FF0000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(</a:t>
                      </a:r>
                      <a:r>
                        <a:rPr lang="ko-KR" altLang="en-US" sz="2000" dirty="0">
                          <a:solidFill>
                            <a:srgbClr val="FF0000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예시</a:t>
                      </a:r>
                      <a:r>
                        <a:rPr lang="en-US" altLang="ko-KR" sz="2000" dirty="0">
                          <a:solidFill>
                            <a:srgbClr val="FF0000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)</a:t>
                      </a:r>
                      <a:endParaRPr lang="ko-KR" altLang="en-US" sz="2000" dirty="0">
                        <a:solidFill>
                          <a:srgbClr val="FF0000"/>
                        </a:solidFill>
                        <a:latin typeface="나눔스퀘어라운드 ExtraBold" panose="020B0600000101010101" pitchFamily="50" charset="-127"/>
                        <a:ea typeface="나눔스퀘어라운드 ExtraBold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5339032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</a:tbl>
          </a:graphicData>
        </a:graphic>
      </p:graphicFrame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165622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1. </a:t>
            </a:r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현장소개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B78E1B2-9FF4-FF85-384A-0C39AA93FA5B}"/>
              </a:ext>
            </a:extLst>
          </p:cNvPr>
          <p:cNvSpPr/>
          <p:nvPr/>
        </p:nvSpPr>
        <p:spPr>
          <a:xfrm>
            <a:off x="9462419" y="290122"/>
            <a:ext cx="23022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24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②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현장 출입방법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EE904B39-0F85-7AD7-C716-99560FDC9F89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9FFA355C-5A06-DD74-B72C-D430D1DB9185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BDA32FE-5AAA-0CCF-1887-E693F991A609}"/>
              </a:ext>
            </a:extLst>
          </p:cNvPr>
          <p:cNvSpPr/>
          <p:nvPr/>
        </p:nvSpPr>
        <p:spPr>
          <a:xfrm>
            <a:off x="621436" y="1401140"/>
            <a:ext cx="11170473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ko-KR" altLang="en-US" sz="1600" b="1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           어플을 통해 출근신청 </a:t>
            </a:r>
            <a:r>
              <a:rPr lang="en-US" altLang="ko-KR" sz="1600" b="1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– </a:t>
            </a:r>
            <a:r>
              <a:rPr lang="ko-KR" altLang="en-US" sz="1600" b="1" dirty="0">
                <a:ln w="0"/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빨간색 </a:t>
            </a:r>
            <a:r>
              <a:rPr lang="en-US" altLang="ko-KR" sz="1600" b="1" dirty="0">
                <a:ln w="0"/>
                <a:solidFill>
                  <a:srgbClr val="0070C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                                                                        </a:t>
            </a:r>
            <a:r>
              <a:rPr lang="ko-KR" altLang="en-US" sz="1600" b="1" dirty="0">
                <a:ln w="0"/>
                <a:solidFill>
                  <a:srgbClr val="0070C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파란색 </a:t>
            </a:r>
            <a:r>
              <a:rPr lang="en-US" altLang="ko-KR" sz="1600" b="1" dirty="0">
                <a:ln w="0"/>
                <a:solidFill>
                  <a:srgbClr val="0070C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- </a:t>
            </a:r>
            <a:r>
              <a:rPr lang="en-US" altLang="ko-KR" sz="1600" b="1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QR</a:t>
            </a:r>
            <a:r>
              <a:rPr lang="ko-KR" altLang="en-US" sz="1600" b="1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코드 리더기를 통해 출근신청</a:t>
            </a:r>
            <a:endParaRPr lang="en-US" altLang="ko-KR" sz="1600" b="1" cap="none" spc="0" dirty="0">
              <a:ln w="0"/>
              <a:solidFill>
                <a:srgbClr val="0070C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23711747-6048-2F74-7F03-178BC856E8A9}"/>
              </a:ext>
            </a:extLst>
          </p:cNvPr>
          <p:cNvGrpSpPr/>
          <p:nvPr/>
        </p:nvGrpSpPr>
        <p:grpSpPr>
          <a:xfrm>
            <a:off x="1847915" y="1797031"/>
            <a:ext cx="8008064" cy="4747366"/>
            <a:chOff x="2654018" y="2129485"/>
            <a:chExt cx="6511417" cy="3786273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6CFED2BB-07C3-C2BE-9C28-0A987529F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4018" y="2129485"/>
              <a:ext cx="1674626" cy="3597850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AC377432-D3FF-984B-FF69-4365A1DDB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2947" y="2129485"/>
              <a:ext cx="1993559" cy="3786273"/>
            </a:xfrm>
            <a:prstGeom prst="rect">
              <a:avLst/>
            </a:prstGeom>
          </p:spPr>
        </p:pic>
        <p:pic>
          <p:nvPicPr>
            <p:cNvPr id="20" name="그림 19" descr="텍스트, 벽, 실내이(가) 표시된 사진&#10;&#10;자동 생성된 설명">
              <a:extLst>
                <a:ext uri="{FF2B5EF4-FFF2-40B4-BE49-F238E27FC236}">
                  <a16:creationId xmlns:a16="http://schemas.microsoft.com/office/drawing/2014/main" id="{B0B519D3-6529-BF3E-84A8-C7A1EE9E9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9" y="2129485"/>
              <a:ext cx="1674626" cy="3620814"/>
            </a:xfrm>
            <a:prstGeom prst="rect">
              <a:avLst/>
            </a:prstGeom>
            <a:ln w="19050">
              <a:solidFill>
                <a:srgbClr val="0070C0"/>
              </a:solidFill>
            </a:ln>
          </p:spPr>
        </p:pic>
        <p:sp>
          <p:nvSpPr>
            <p:cNvPr id="21" name="사각형: 둥근 모서리 20">
              <a:extLst>
                <a:ext uri="{FF2B5EF4-FFF2-40B4-BE49-F238E27FC236}">
                  <a16:creationId xmlns:a16="http://schemas.microsoft.com/office/drawing/2014/main" id="{912ADEAD-C429-4E76-7712-A33A85C2DAEC}"/>
                </a:ext>
              </a:extLst>
            </p:cNvPr>
            <p:cNvSpPr/>
            <p:nvPr/>
          </p:nvSpPr>
          <p:spPr>
            <a:xfrm>
              <a:off x="4954988" y="4056862"/>
              <a:ext cx="932014" cy="50800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D01345F2-97B7-A1EF-B109-FB40841FD781}"/>
                </a:ext>
              </a:extLst>
            </p:cNvPr>
            <p:cNvSpPr/>
            <p:nvPr/>
          </p:nvSpPr>
          <p:spPr>
            <a:xfrm>
              <a:off x="5926877" y="4056862"/>
              <a:ext cx="932014" cy="508000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cxnSp>
          <p:nvCxnSpPr>
            <p:cNvPr id="23" name="직선 화살표 연결선 22">
              <a:extLst>
                <a:ext uri="{FF2B5EF4-FFF2-40B4-BE49-F238E27FC236}">
                  <a16:creationId xmlns:a16="http://schemas.microsoft.com/office/drawing/2014/main" id="{CDD79203-DB3E-F97C-4881-1662B40026CB}"/>
                </a:ext>
              </a:extLst>
            </p:cNvPr>
            <p:cNvCxnSpPr>
              <a:stCxn id="21" idx="1"/>
              <a:endCxn id="4" idx="3"/>
            </p:cNvCxnSpPr>
            <p:nvPr/>
          </p:nvCxnSpPr>
          <p:spPr>
            <a:xfrm flipH="1" flipV="1">
              <a:off x="4328644" y="3928410"/>
              <a:ext cx="626344" cy="38245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화살표 연결선 23">
              <a:extLst>
                <a:ext uri="{FF2B5EF4-FFF2-40B4-BE49-F238E27FC236}">
                  <a16:creationId xmlns:a16="http://schemas.microsoft.com/office/drawing/2014/main" id="{6281AB48-FFBD-27FA-EFDE-082D2EFAD404}"/>
                </a:ext>
              </a:extLst>
            </p:cNvPr>
            <p:cNvCxnSpPr>
              <a:stCxn id="22" idx="3"/>
              <a:endCxn id="20" idx="1"/>
            </p:cNvCxnSpPr>
            <p:nvPr/>
          </p:nvCxnSpPr>
          <p:spPr>
            <a:xfrm flipV="1">
              <a:off x="6858891" y="3939892"/>
              <a:ext cx="631918" cy="37097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90570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2F28F55C-7C9E-ACF9-AC76-D71EBBAE498A}"/>
              </a:ext>
            </a:extLst>
          </p:cNvPr>
          <p:cNvGrpSpPr/>
          <p:nvPr/>
        </p:nvGrpSpPr>
        <p:grpSpPr>
          <a:xfrm>
            <a:off x="4238292" y="876693"/>
            <a:ext cx="3695243" cy="4354218"/>
            <a:chOff x="4801957" y="2227350"/>
            <a:chExt cx="2434517" cy="2784407"/>
          </a:xfrm>
        </p:grpSpPr>
        <p:sp>
          <p:nvSpPr>
            <p:cNvPr id="50" name="타원 49">
              <a:extLst>
                <a:ext uri="{FF2B5EF4-FFF2-40B4-BE49-F238E27FC236}">
                  <a16:creationId xmlns:a16="http://schemas.microsoft.com/office/drawing/2014/main" id="{8D5E0A1B-1BB1-861F-3F0C-9DC1E3C0ED3B}"/>
                </a:ext>
              </a:extLst>
            </p:cNvPr>
            <p:cNvSpPr/>
            <p:nvPr/>
          </p:nvSpPr>
          <p:spPr>
            <a:xfrm>
              <a:off x="4875849" y="2227350"/>
              <a:ext cx="2309186" cy="225300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softEdge rad="622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BAFA1141-8EBB-F83E-3C75-36759F2DD330}"/>
                </a:ext>
              </a:extLst>
            </p:cNvPr>
            <p:cNvSpPr/>
            <p:nvPr/>
          </p:nvSpPr>
          <p:spPr>
            <a:xfrm>
              <a:off x="5157202" y="2520982"/>
              <a:ext cx="1724025" cy="16335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B24239A1-AB09-EBEE-C37F-FBABE737058C}"/>
                </a:ext>
              </a:extLst>
            </p:cNvPr>
            <p:cNvSpPr/>
            <p:nvPr/>
          </p:nvSpPr>
          <p:spPr>
            <a:xfrm>
              <a:off x="4801957" y="4480356"/>
              <a:ext cx="2434517" cy="53140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sz="4800" b="0" cap="none" spc="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근로자의 권리</a:t>
              </a:r>
              <a:endParaRPr lang="en-US" altLang="ko-KR" sz="4800" b="0" cap="none" spc="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2B5D14A3-DFC2-2E50-710F-23BA733C5528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2CCFB05E-113A-139B-9527-5CDFA5D1C083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4B83C8A-AEAF-2C7C-2296-D258F714F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11" y="1790622"/>
            <a:ext cx="1638378" cy="163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65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7">
            <a:extLst>
              <a:ext uri="{FF2B5EF4-FFF2-40B4-BE49-F238E27FC236}">
                <a16:creationId xmlns:a16="http://schemas.microsoft.com/office/drawing/2014/main" id="{C6C4DA67-2A91-ADA2-6BB6-F5E630D9E5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230004"/>
              </p:ext>
            </p:extLst>
          </p:nvPr>
        </p:nvGraphicFramePr>
        <p:xfrm>
          <a:off x="372832" y="866462"/>
          <a:ext cx="11391820" cy="5735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1820">
                  <a:extLst>
                    <a:ext uri="{9D8B030D-6E8A-4147-A177-3AD203B41FA5}">
                      <a16:colId xmlns:a16="http://schemas.microsoft.com/office/drawing/2014/main" val="1995711520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>
                          <a:solidFill>
                            <a:srgbClr val="F5D60C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위험하면 작업하지 않는다</a:t>
                      </a:r>
                      <a:r>
                        <a:rPr lang="en-US" altLang="ko-KR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, </a:t>
                      </a:r>
                      <a:r>
                        <a:rPr lang="ko-KR" altLang="en-US" sz="2000" dirty="0">
                          <a:solidFill>
                            <a:schemeClr val="bg1"/>
                          </a:solidFill>
                          <a:latin typeface="나눔스퀘어라운드 ExtraBold" panose="020B0600000101010101" pitchFamily="50" charset="-127"/>
                          <a:ea typeface="나눔스퀘어라운드 ExtraBold" panose="020B0600000101010101" pitchFamily="50" charset="-127"/>
                        </a:rPr>
                        <a:t>작업중지권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07822"/>
                  </a:ext>
                </a:extLst>
              </a:tr>
              <a:tr h="5339032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한컴 울주 반구대 암각화체" panose="02000503000000000000" pitchFamily="2" charset="-127"/>
                        <a:ea typeface="한컴 울주 반구대 암각화체" panose="02000503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5117"/>
                  </a:ext>
                </a:extLst>
              </a:tr>
            </a:tbl>
          </a:graphicData>
        </a:graphic>
      </p:graphicFrame>
      <p:sp>
        <p:nvSpPr>
          <p:cNvPr id="52" name="사각형: 둥근 모서리 51">
            <a:extLst>
              <a:ext uri="{FF2B5EF4-FFF2-40B4-BE49-F238E27FC236}">
                <a16:creationId xmlns:a16="http://schemas.microsoft.com/office/drawing/2014/main" id="{D3FAE737-A620-409D-2255-768F0CBCDE9E}"/>
              </a:ext>
            </a:extLst>
          </p:cNvPr>
          <p:cNvSpPr/>
          <p:nvPr/>
        </p:nvSpPr>
        <p:spPr>
          <a:xfrm>
            <a:off x="1260130" y="4323828"/>
            <a:ext cx="9907571" cy="1886091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2B0DE8-5325-3BA6-A294-86A518480405}"/>
              </a:ext>
            </a:extLst>
          </p:cNvPr>
          <p:cNvSpPr/>
          <p:nvPr/>
        </p:nvSpPr>
        <p:spPr>
          <a:xfrm>
            <a:off x="372832" y="290123"/>
            <a:ext cx="2294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2. </a:t>
            </a:r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근로자의 권리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B78E1B2-9FF4-FF85-384A-0C39AA93FA5B}"/>
              </a:ext>
            </a:extLst>
          </p:cNvPr>
          <p:cNvSpPr/>
          <p:nvPr/>
        </p:nvSpPr>
        <p:spPr>
          <a:xfrm>
            <a:off x="9819889" y="290122"/>
            <a:ext cx="194476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ko-KR" altLang="en-US" sz="2400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① 작업중지권</a:t>
            </a:r>
            <a:endParaRPr lang="en-US" altLang="ko-KR" sz="240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81F983B-E956-7D84-E4B4-18936B65AE2B}"/>
              </a:ext>
            </a:extLst>
          </p:cNvPr>
          <p:cNvSpPr/>
          <p:nvPr/>
        </p:nvSpPr>
        <p:spPr>
          <a:xfrm>
            <a:off x="0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8E52A1B-69C4-04B2-289C-0BD1E4F21B2C}"/>
              </a:ext>
            </a:extLst>
          </p:cNvPr>
          <p:cNvSpPr/>
          <p:nvPr/>
        </p:nvSpPr>
        <p:spPr>
          <a:xfrm>
            <a:off x="12123427" y="0"/>
            <a:ext cx="824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ACF66E03-77E1-D919-BFBD-75381B27A28A}"/>
              </a:ext>
            </a:extLst>
          </p:cNvPr>
          <p:cNvGrpSpPr/>
          <p:nvPr/>
        </p:nvGrpSpPr>
        <p:grpSpPr>
          <a:xfrm>
            <a:off x="1420162" y="1632939"/>
            <a:ext cx="2176083" cy="2953785"/>
            <a:chOff x="495526" y="2127758"/>
            <a:chExt cx="2176083" cy="2953785"/>
          </a:xfrm>
        </p:grpSpPr>
        <p:sp>
          <p:nvSpPr>
            <p:cNvPr id="32" name="평행 사변형 31">
              <a:extLst>
                <a:ext uri="{FF2B5EF4-FFF2-40B4-BE49-F238E27FC236}">
                  <a16:creationId xmlns:a16="http://schemas.microsoft.com/office/drawing/2014/main" id="{04A96264-C80F-0DFA-FFEB-74858EF1BD36}"/>
                </a:ext>
              </a:extLst>
            </p:cNvPr>
            <p:cNvSpPr/>
            <p:nvPr/>
          </p:nvSpPr>
          <p:spPr>
            <a:xfrm>
              <a:off x="495526" y="2424890"/>
              <a:ext cx="1522308" cy="308883"/>
            </a:xfrm>
            <a:prstGeom prst="parallelogram">
              <a:avLst/>
            </a:prstGeom>
            <a:solidFill>
              <a:srgbClr val="00B050">
                <a:alpha val="66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5B069C2A-AC22-2DFC-D7ED-3A9718687315}"/>
                </a:ext>
              </a:extLst>
            </p:cNvPr>
            <p:cNvSpPr/>
            <p:nvPr/>
          </p:nvSpPr>
          <p:spPr>
            <a:xfrm>
              <a:off x="1098425" y="2394665"/>
              <a:ext cx="814647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b="0" cap="none" spc="0" dirty="0">
                  <a:ln w="0"/>
                  <a:solidFill>
                    <a:schemeClr val="tx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근로자</a:t>
              </a:r>
              <a:endParaRPr lang="en-US" altLang="ko-KR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pic>
          <p:nvPicPr>
            <p:cNvPr id="35" name="그래픽 34" descr="남성 건설 노동자 단색으로 채워진">
              <a:extLst>
                <a:ext uri="{FF2B5EF4-FFF2-40B4-BE49-F238E27FC236}">
                  <a16:creationId xmlns:a16="http://schemas.microsoft.com/office/drawing/2014/main" id="{E3715704-C3BF-F068-B3A7-501F3618A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899570" y="3001964"/>
              <a:ext cx="991861" cy="991861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41B0D5F6-F8EB-FE65-E634-C00F4C7108CB}"/>
                </a:ext>
              </a:extLst>
            </p:cNvPr>
            <p:cNvSpPr/>
            <p:nvPr/>
          </p:nvSpPr>
          <p:spPr>
            <a:xfrm>
              <a:off x="887387" y="3963601"/>
              <a:ext cx="1723549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ko-KR" altLang="en-US" sz="1600" b="0" cap="none" spc="0" dirty="0">
                  <a:ln w="0"/>
                  <a:solidFill>
                    <a:schemeClr val="tx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위험인지 즉시대피</a:t>
              </a:r>
              <a:endParaRPr lang="en-US" altLang="ko-KR" sz="1600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r>
                <a:rPr lang="ko-KR" altLang="en-US" sz="160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작업 중지 신고</a:t>
              </a:r>
              <a:endParaRPr lang="en-US" altLang="ko-KR" sz="1600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5402C49E-D21E-14D3-B0F1-BB6FB90F2DB0}"/>
                </a:ext>
              </a:extLst>
            </p:cNvPr>
            <p:cNvSpPr/>
            <p:nvPr/>
          </p:nvSpPr>
          <p:spPr>
            <a:xfrm>
              <a:off x="785876" y="2127758"/>
              <a:ext cx="1885733" cy="2953785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9B647580-C09D-ED9D-1564-3E513905D97A}"/>
              </a:ext>
            </a:extLst>
          </p:cNvPr>
          <p:cNvGrpSpPr/>
          <p:nvPr/>
        </p:nvGrpSpPr>
        <p:grpSpPr>
          <a:xfrm>
            <a:off x="4952908" y="1632938"/>
            <a:ext cx="2176083" cy="2576217"/>
            <a:chOff x="495526" y="2127758"/>
            <a:chExt cx="2176083" cy="2576217"/>
          </a:xfrm>
        </p:grpSpPr>
        <p:sp>
          <p:nvSpPr>
            <p:cNvPr id="39" name="평행 사변형 38">
              <a:extLst>
                <a:ext uri="{FF2B5EF4-FFF2-40B4-BE49-F238E27FC236}">
                  <a16:creationId xmlns:a16="http://schemas.microsoft.com/office/drawing/2014/main" id="{191DC2D4-DE7F-57A4-8868-F7CDCE752154}"/>
                </a:ext>
              </a:extLst>
            </p:cNvPr>
            <p:cNvSpPr/>
            <p:nvPr/>
          </p:nvSpPr>
          <p:spPr>
            <a:xfrm>
              <a:off x="495526" y="2424890"/>
              <a:ext cx="1522308" cy="308883"/>
            </a:xfrm>
            <a:prstGeom prst="parallelogram">
              <a:avLst/>
            </a:prstGeom>
            <a:solidFill>
              <a:srgbClr val="FF0000">
                <a:alpha val="66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40" name="사각형: 둥근 모서리 39">
              <a:extLst>
                <a:ext uri="{FF2B5EF4-FFF2-40B4-BE49-F238E27FC236}">
                  <a16:creationId xmlns:a16="http://schemas.microsoft.com/office/drawing/2014/main" id="{85DA3FE2-4B31-491A-3924-A7F47EF853E7}"/>
                </a:ext>
              </a:extLst>
            </p:cNvPr>
            <p:cNvSpPr/>
            <p:nvPr/>
          </p:nvSpPr>
          <p:spPr>
            <a:xfrm>
              <a:off x="785876" y="2127758"/>
              <a:ext cx="1885733" cy="2576217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5965FEEB-DE10-956E-7460-969612898104}"/>
                </a:ext>
              </a:extLst>
            </p:cNvPr>
            <p:cNvSpPr/>
            <p:nvPr/>
          </p:nvSpPr>
          <p:spPr>
            <a:xfrm>
              <a:off x="1098425" y="2394665"/>
              <a:ext cx="814647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o-KR" altLang="en-US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사업주</a:t>
              </a:r>
              <a:endParaRPr lang="en-US" altLang="ko-KR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pic>
          <p:nvPicPr>
            <p:cNvPr id="42" name="그래픽 41" descr="남성 사무직 근로자 단색으로 채워진">
              <a:extLst>
                <a:ext uri="{FF2B5EF4-FFF2-40B4-BE49-F238E27FC236}">
                  <a16:creationId xmlns:a16="http://schemas.microsoft.com/office/drawing/2014/main" id="{211AF7DF-E894-56F9-7F84-8A2B6E0AE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899570" y="3001964"/>
              <a:ext cx="991861" cy="991861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A176EC85-945B-7567-FE8A-3F426769AB62}"/>
                </a:ext>
              </a:extLst>
            </p:cNvPr>
            <p:cNvSpPr/>
            <p:nvPr/>
          </p:nvSpPr>
          <p:spPr>
            <a:xfrm>
              <a:off x="887387" y="3963601"/>
              <a:ext cx="1588897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ko-KR" altLang="en-US" sz="1600" b="0" cap="none" spc="0" dirty="0">
                  <a:ln w="0"/>
                  <a:solidFill>
                    <a:schemeClr val="tx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개선 및 시정조치</a:t>
              </a:r>
              <a:endParaRPr lang="en-US" altLang="ko-KR" sz="1600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r>
                <a:rPr lang="ko-KR" altLang="en-US" sz="160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위험요인 제거</a:t>
              </a:r>
              <a:endParaRPr lang="en-US" altLang="ko-KR" sz="1600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8E2A0666-894A-18C8-8DA2-7FB9396F58C4}"/>
              </a:ext>
            </a:extLst>
          </p:cNvPr>
          <p:cNvGrpSpPr/>
          <p:nvPr/>
        </p:nvGrpSpPr>
        <p:grpSpPr>
          <a:xfrm>
            <a:off x="8485653" y="1632938"/>
            <a:ext cx="2176084" cy="2576217"/>
            <a:chOff x="495525" y="2127758"/>
            <a:chExt cx="2176084" cy="2576217"/>
          </a:xfrm>
        </p:grpSpPr>
        <p:sp>
          <p:nvSpPr>
            <p:cNvPr id="46" name="평행 사변형 45">
              <a:extLst>
                <a:ext uri="{FF2B5EF4-FFF2-40B4-BE49-F238E27FC236}">
                  <a16:creationId xmlns:a16="http://schemas.microsoft.com/office/drawing/2014/main" id="{9D4B9A4C-B94D-8A2A-A7FF-BF91E7222B57}"/>
                </a:ext>
              </a:extLst>
            </p:cNvPr>
            <p:cNvSpPr/>
            <p:nvPr/>
          </p:nvSpPr>
          <p:spPr>
            <a:xfrm>
              <a:off x="495525" y="2424890"/>
              <a:ext cx="2044895" cy="308883"/>
            </a:xfrm>
            <a:prstGeom prst="parallelogram">
              <a:avLst/>
            </a:prstGeom>
            <a:solidFill>
              <a:schemeClr val="accent4">
                <a:alpha val="66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47" name="사각형: 둥근 모서리 46">
              <a:extLst>
                <a:ext uri="{FF2B5EF4-FFF2-40B4-BE49-F238E27FC236}">
                  <a16:creationId xmlns:a16="http://schemas.microsoft.com/office/drawing/2014/main" id="{CFBC5452-4B13-C24B-4208-AF138A35EF36}"/>
                </a:ext>
              </a:extLst>
            </p:cNvPr>
            <p:cNvSpPr/>
            <p:nvPr/>
          </p:nvSpPr>
          <p:spPr>
            <a:xfrm>
              <a:off x="785876" y="2127758"/>
              <a:ext cx="1885733" cy="2576217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BF073D3A-ED84-A7C9-7428-3BD3AE0626EB}"/>
                </a:ext>
              </a:extLst>
            </p:cNvPr>
            <p:cNvSpPr/>
            <p:nvPr/>
          </p:nvSpPr>
          <p:spPr>
            <a:xfrm>
              <a:off x="772201" y="2394665"/>
              <a:ext cx="1770036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ko-KR" altLang="en-US" b="0" cap="none" spc="0" dirty="0">
                  <a:ln w="0"/>
                  <a:solidFill>
                    <a:schemeClr val="tx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근로자 및 사업주</a:t>
              </a:r>
              <a:endParaRPr lang="en-US" altLang="ko-KR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pic>
          <p:nvPicPr>
            <p:cNvPr id="49" name="그래픽 48" descr="남자 집단 단색으로 채워진">
              <a:extLst>
                <a:ext uri="{FF2B5EF4-FFF2-40B4-BE49-F238E27FC236}">
                  <a16:creationId xmlns:a16="http://schemas.microsoft.com/office/drawing/2014/main" id="{EC5BBA68-F484-CF0C-A0AA-93BEFE494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899570" y="3001964"/>
              <a:ext cx="991861" cy="991861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ED746FE9-B6C5-575B-9632-ADA56F219E7F}"/>
                </a:ext>
              </a:extLst>
            </p:cNvPr>
            <p:cNvSpPr/>
            <p:nvPr/>
          </p:nvSpPr>
          <p:spPr>
            <a:xfrm>
              <a:off x="887387" y="3963601"/>
              <a:ext cx="1217000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ko-KR" altLang="en-US" sz="1600" dirty="0">
                  <a:ln w="0"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조치 확인 및</a:t>
              </a:r>
              <a:endParaRPr lang="en-US" altLang="ko-KR" sz="1600" dirty="0">
                <a:ln w="0"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r>
                <a:rPr lang="ko-KR" altLang="en-US" sz="1600" b="0" cap="none" spc="0" dirty="0">
                  <a:ln w="0"/>
                  <a:solidFill>
                    <a:schemeClr val="tx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작업 재개</a:t>
              </a:r>
              <a:endParaRPr lang="en-US" altLang="ko-KR" sz="1600" b="0" cap="none" spc="0" dirty="0">
                <a:ln w="0"/>
                <a:solidFill>
                  <a:schemeClr val="tx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087DD473-CEA6-3098-5427-84DA136F0F3C}"/>
              </a:ext>
            </a:extLst>
          </p:cNvPr>
          <p:cNvSpPr txBox="1"/>
          <p:nvPr/>
        </p:nvSpPr>
        <p:spPr>
          <a:xfrm>
            <a:off x="1535196" y="4724929"/>
            <a:ext cx="9682818" cy="1213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작업중지 요청 대상</a:t>
            </a:r>
            <a:r>
              <a:rPr lang="en-US" altLang="ko-KR" dirty="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dirty="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예시       </a:t>
            </a:r>
            <a:r>
              <a:rPr lang="en-US" altLang="ko-KR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- </a:t>
            </a: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개인보호구를 지급받지 못한 경우</a:t>
            </a:r>
            <a:r>
              <a:rPr lang="en-US" altLang="ko-KR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작업구간 내 상하동시 작업이 있는 경우</a:t>
            </a:r>
            <a:endParaRPr lang="en-US" altLang="ko-KR" sz="16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                                                 </a:t>
            </a:r>
            <a:r>
              <a:rPr lang="en-US" altLang="ko-KR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- </a:t>
            </a: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작업장소에 </a:t>
            </a:r>
            <a:r>
              <a:rPr lang="ko-KR" altLang="en-US" sz="1600" dirty="0" err="1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안전난간이</a:t>
            </a: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설치되어 있지 않아 추락위험이 있는 경우</a:t>
            </a:r>
            <a:endParaRPr lang="en-US" altLang="ko-KR" sz="16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                                                 </a:t>
            </a:r>
            <a:r>
              <a:rPr lang="en-US" altLang="ko-KR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- </a:t>
            </a: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밀폐공간 내 작업지시를 받았으나 환기조치가 이루어지지 않은 경우 등</a:t>
            </a:r>
            <a:endParaRPr lang="en-US" altLang="ko-KR" sz="16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cxnSp>
        <p:nvCxnSpPr>
          <p:cNvPr id="55" name="직선 화살표 연결선 54">
            <a:extLst>
              <a:ext uri="{FF2B5EF4-FFF2-40B4-BE49-F238E27FC236}">
                <a16:creationId xmlns:a16="http://schemas.microsoft.com/office/drawing/2014/main" id="{F1988099-7C98-5CD5-9EC0-F61713F80911}"/>
              </a:ext>
            </a:extLst>
          </p:cNvPr>
          <p:cNvCxnSpPr>
            <a:cxnSpLocks/>
          </p:cNvCxnSpPr>
          <p:nvPr/>
        </p:nvCxnSpPr>
        <p:spPr>
          <a:xfrm>
            <a:off x="3596245" y="3003074"/>
            <a:ext cx="164701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화살표 연결선 55">
            <a:extLst>
              <a:ext uri="{FF2B5EF4-FFF2-40B4-BE49-F238E27FC236}">
                <a16:creationId xmlns:a16="http://schemas.microsoft.com/office/drawing/2014/main" id="{86DFD23D-233A-CB14-04B8-C9A0DD9E5941}"/>
              </a:ext>
            </a:extLst>
          </p:cNvPr>
          <p:cNvCxnSpPr/>
          <p:nvPr/>
        </p:nvCxnSpPr>
        <p:spPr>
          <a:xfrm>
            <a:off x="7128991" y="3003074"/>
            <a:ext cx="164701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8385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6114</TotalTime>
  <Words>2798</Words>
  <Application>Microsoft Office PowerPoint</Application>
  <PresentationFormat>와이드스크린</PresentationFormat>
  <Paragraphs>563</Paragraphs>
  <Slides>51</Slides>
  <Notes>4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51</vt:i4>
      </vt:variant>
    </vt:vector>
  </HeadingPairs>
  <TitlesOfParts>
    <vt:vector size="57" baseType="lpstr">
      <vt:lpstr>굴림</vt:lpstr>
      <vt:lpstr>나눔스퀘어라운드 ExtraBold</vt:lpstr>
      <vt:lpstr>맑은 고딕</vt:lpstr>
      <vt:lpstr>한컴 울주 반구대 암각화체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강주희</dc:creator>
  <cp:lastModifiedBy>강주희</cp:lastModifiedBy>
  <cp:revision>12</cp:revision>
  <cp:lastPrinted>2022-09-20T04:35:53Z</cp:lastPrinted>
  <dcterms:created xsi:type="dcterms:W3CDTF">2022-08-18T01:26:05Z</dcterms:created>
  <dcterms:modified xsi:type="dcterms:W3CDTF">2022-10-06T04:55:34Z</dcterms:modified>
</cp:coreProperties>
</file>