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101"/>
  </p:notesMasterIdLst>
  <p:handoutMasterIdLst>
    <p:handoutMasterId r:id="rId102"/>
  </p:handoutMasterIdLst>
  <p:sldIdLst>
    <p:sldId id="3786" r:id="rId2"/>
    <p:sldId id="804" r:id="rId3"/>
    <p:sldId id="4140" r:id="rId4"/>
    <p:sldId id="4148" r:id="rId5"/>
    <p:sldId id="4135" r:id="rId6"/>
    <p:sldId id="4136" r:id="rId7"/>
    <p:sldId id="4137" r:id="rId8"/>
    <p:sldId id="4138" r:id="rId9"/>
    <p:sldId id="4139" r:id="rId10"/>
    <p:sldId id="4129" r:id="rId11"/>
    <p:sldId id="4131" r:id="rId12"/>
    <p:sldId id="4132" r:id="rId13"/>
    <p:sldId id="4133" r:id="rId14"/>
    <p:sldId id="4047" r:id="rId15"/>
    <p:sldId id="3970" r:id="rId16"/>
    <p:sldId id="4142" r:id="rId17"/>
    <p:sldId id="3895" r:id="rId18"/>
    <p:sldId id="4141" r:id="rId19"/>
    <p:sldId id="3989" r:id="rId20"/>
    <p:sldId id="4048" r:id="rId21"/>
    <p:sldId id="3896" r:id="rId22"/>
    <p:sldId id="3823" r:id="rId23"/>
    <p:sldId id="3971" r:id="rId24"/>
    <p:sldId id="4163" r:id="rId25"/>
    <p:sldId id="4157" r:id="rId26"/>
    <p:sldId id="4158" r:id="rId27"/>
    <p:sldId id="4159" r:id="rId28"/>
    <p:sldId id="4124" r:id="rId29"/>
    <p:sldId id="4143" r:id="rId30"/>
    <p:sldId id="4144" r:id="rId31"/>
    <p:sldId id="4146" r:id="rId32"/>
    <p:sldId id="4145" r:id="rId33"/>
    <p:sldId id="4147" r:id="rId34"/>
    <p:sldId id="4125" r:id="rId35"/>
    <p:sldId id="4126" r:id="rId36"/>
    <p:sldId id="4127" r:id="rId37"/>
    <p:sldId id="4102" r:id="rId38"/>
    <p:sldId id="4101" r:id="rId39"/>
    <p:sldId id="4098" r:id="rId40"/>
    <p:sldId id="4099" r:id="rId41"/>
    <p:sldId id="4100" r:id="rId42"/>
    <p:sldId id="4103" r:id="rId43"/>
    <p:sldId id="4105" r:id="rId44"/>
    <p:sldId id="4106" r:id="rId45"/>
    <p:sldId id="4107" r:id="rId46"/>
    <p:sldId id="4096" r:id="rId47"/>
    <p:sldId id="4095" r:id="rId48"/>
    <p:sldId id="4094" r:id="rId49"/>
    <p:sldId id="4080" r:id="rId50"/>
    <p:sldId id="4082" r:id="rId51"/>
    <p:sldId id="4149" r:id="rId52"/>
    <p:sldId id="4110" r:id="rId53"/>
    <p:sldId id="4156" r:id="rId54"/>
    <p:sldId id="3972" r:id="rId55"/>
    <p:sldId id="4150" r:id="rId56"/>
    <p:sldId id="4151" r:id="rId57"/>
    <p:sldId id="4152" r:id="rId58"/>
    <p:sldId id="4153" r:id="rId59"/>
    <p:sldId id="4154" r:id="rId60"/>
    <p:sldId id="4155" r:id="rId61"/>
    <p:sldId id="4123" r:id="rId62"/>
    <p:sldId id="4160" r:id="rId63"/>
    <p:sldId id="4119" r:id="rId64"/>
    <p:sldId id="4120" r:id="rId65"/>
    <p:sldId id="4121" r:id="rId66"/>
    <p:sldId id="4029" r:id="rId67"/>
    <p:sldId id="4030" r:id="rId68"/>
    <p:sldId id="4032" r:id="rId69"/>
    <p:sldId id="4059" r:id="rId70"/>
    <p:sldId id="4060" r:id="rId71"/>
    <p:sldId id="3973" r:id="rId72"/>
    <p:sldId id="3937" r:id="rId73"/>
    <p:sldId id="3938" r:id="rId74"/>
    <p:sldId id="3939" r:id="rId75"/>
    <p:sldId id="3974" r:id="rId76"/>
    <p:sldId id="3958" r:id="rId77"/>
    <p:sldId id="4164" r:id="rId78"/>
    <p:sldId id="4019" r:id="rId79"/>
    <p:sldId id="3994" r:id="rId80"/>
    <p:sldId id="4018" r:id="rId81"/>
    <p:sldId id="4165" r:id="rId82"/>
    <p:sldId id="3963" r:id="rId83"/>
    <p:sldId id="4112" r:id="rId84"/>
    <p:sldId id="4166" r:id="rId85"/>
    <p:sldId id="4167" r:id="rId86"/>
    <p:sldId id="4168" r:id="rId87"/>
    <p:sldId id="4169" r:id="rId88"/>
    <p:sldId id="3975" r:id="rId89"/>
    <p:sldId id="3968" r:id="rId90"/>
    <p:sldId id="3976" r:id="rId91"/>
    <p:sldId id="4023" r:id="rId92"/>
    <p:sldId id="3979" r:id="rId93"/>
    <p:sldId id="3923" r:id="rId94"/>
    <p:sldId id="3984" r:id="rId95"/>
    <p:sldId id="3977" r:id="rId96"/>
    <p:sldId id="3824" r:id="rId97"/>
    <p:sldId id="866" r:id="rId98"/>
    <p:sldId id="3879" r:id="rId99"/>
    <p:sldId id="3936" r:id="rId100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3" autoAdjust="0"/>
    <p:restoredTop sz="89971" autoAdjust="0"/>
  </p:normalViewPr>
  <p:slideViewPr>
    <p:cSldViewPr>
      <p:cViewPr varScale="1">
        <p:scale>
          <a:sx n="70" d="100"/>
          <a:sy n="70" d="100"/>
        </p:scale>
        <p:origin x="1836" y="66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8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156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93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4932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70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76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67183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776746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29066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79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775997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80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348733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81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9136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7778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82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49340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83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5172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84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632687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85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015417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86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232982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588530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4" name="슬라이드 노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4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304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543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 smtClean="0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358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46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30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60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45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7/5/2023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598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 flipV="1"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433048" y="6597352"/>
            <a:ext cx="560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872BBF-CA77-4ABA-9F8E-866B58427F8F}" type="slidenum">
              <a:rPr lang="ko-KR" altLang="en-US" sz="1200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516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2023-07-05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85" r:id="rId15"/>
    <p:sldLayoutId id="2147488886" r:id="rId16"/>
    <p:sldLayoutId id="2147488887" r:id="rId17"/>
  </p:sldLayoutIdLst>
  <p:transition spd="slow">
    <p:sndAc>
      <p:stSnd>
        <p:snd r:embed="rId19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pn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56" y="2241194"/>
            <a:ext cx="9793088" cy="4500174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부암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2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차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비스타동원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아트포레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신축공사현장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402402"/>
            <a:ext cx="970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위험성 평가 회의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824" y="127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23.07.10~ 23.08.06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7071"/>
          <a:stretch/>
        </p:blipFill>
        <p:spPr>
          <a:xfrm>
            <a:off x="632520" y="233264"/>
            <a:ext cx="878497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200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0"/>
            <a:ext cx="9633520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097016" y="5589240"/>
            <a:ext cx="4536504" cy="10801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3995918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260648"/>
            <a:ext cx="878497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148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8" y="3310524"/>
            <a:ext cx="8447384" cy="30708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476672"/>
            <a:ext cx="842493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336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936104"/>
            <a:ext cx="4891906" cy="55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080" y="1124744"/>
            <a:ext cx="3851919" cy="56784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rgbClr val="FF0000"/>
                </a:solidFill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추락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비계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2)</a:t>
            </a:r>
            <a:r>
              <a:rPr lang="ko-KR" altLang="en-US" sz="2000" b="1" dirty="0" smtClean="0"/>
              <a:t>지붕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3)</a:t>
            </a:r>
            <a:r>
              <a:rPr lang="ko-KR" altLang="en-US" sz="2000" b="1" dirty="0" smtClean="0"/>
              <a:t>사다리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4)</a:t>
            </a:r>
            <a:r>
              <a:rPr lang="ko-KR" altLang="en-US" sz="2000" b="1" dirty="0" smtClean="0"/>
              <a:t>고소작업대</a:t>
            </a:r>
            <a:endParaRPr lang="en-US" altLang="ko-KR" sz="2000" b="1" dirty="0" smtClean="0"/>
          </a:p>
          <a:p>
            <a:r>
              <a:rPr lang="en-US" altLang="ko-KR" sz="2000" b="1" dirty="0"/>
              <a:t>5)</a:t>
            </a:r>
            <a:r>
              <a:rPr lang="ko-KR" altLang="en-US" sz="2000" b="1" dirty="0"/>
              <a:t>철골 및 </a:t>
            </a:r>
            <a:r>
              <a:rPr lang="ko-KR" altLang="en-US" sz="2000" b="1" dirty="0" smtClean="0"/>
              <a:t>거푸집 </a:t>
            </a:r>
            <a:r>
              <a:rPr lang="ko-KR" altLang="en-US" sz="2000" b="1" dirty="0" err="1" smtClean="0"/>
              <a:t>동바리</a:t>
            </a:r>
            <a:endParaRPr lang="en-US" altLang="ko-KR" sz="2000" b="1" dirty="0"/>
          </a:p>
          <a:p>
            <a:endParaRPr lang="en-US" altLang="ko-KR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2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끼임</a:t>
            </a:r>
            <a:endParaRPr lang="en-US" altLang="ko-KR" sz="4400" b="1" dirty="0" smtClean="0"/>
          </a:p>
          <a:p>
            <a:r>
              <a:rPr lang="en-US" altLang="ko-KR" sz="2000" b="1" dirty="0" smtClean="0"/>
              <a:t>6)</a:t>
            </a:r>
            <a:r>
              <a:rPr lang="ko-KR" altLang="en-US" sz="2000" b="1" dirty="0" smtClean="0"/>
              <a:t>건설 기계</a:t>
            </a:r>
            <a:r>
              <a:rPr lang="ko-KR" altLang="en-US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·</a:t>
            </a:r>
            <a:r>
              <a:rPr lang="ko-KR" altLang="en-US" sz="2000" b="1" dirty="0" smtClean="0"/>
              <a:t>장비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설비 등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 안전 및 방호장치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부딪힘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7)</a:t>
            </a:r>
            <a:r>
              <a:rPr lang="ko-KR" altLang="en-US" sz="2000" b="1" dirty="0" smtClean="0"/>
              <a:t>혼재작업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8)</a:t>
            </a:r>
            <a:r>
              <a:rPr lang="ko-KR" altLang="en-US" sz="2000" b="1" dirty="0" smtClean="0"/>
              <a:t>충돌방지조치</a:t>
            </a:r>
            <a:endParaRPr lang="en-US" altLang="ko-KR" sz="2000" b="1" dirty="0" smtClean="0"/>
          </a:p>
          <a:p>
            <a:endParaRPr lang="ko-KR" altLang="en-US" sz="1800" b="1" dirty="0"/>
          </a:p>
        </p:txBody>
      </p:sp>
      <p:sp>
        <p:nvSpPr>
          <p:cNvPr id="5" name="직사각형 4"/>
          <p:cNvSpPr/>
          <p:nvPr/>
        </p:nvSpPr>
        <p:spPr>
          <a:xfrm>
            <a:off x="5673080" y="936104"/>
            <a:ext cx="3096344" cy="55892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067597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1328" y="2348880"/>
            <a:ext cx="649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관련사항</a:t>
            </a:r>
            <a:endParaRPr lang="en-US" altLang="ko-KR" sz="4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모바일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어플리케이션 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24" y="2373304"/>
            <a:ext cx="920696" cy="13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7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0712" y="1061595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867640"/>
            <a:ext cx="9143999" cy="5729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회의록 전파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8"/>
          <a:srcRect t="10716"/>
          <a:stretch/>
        </p:blipFill>
        <p:spPr>
          <a:xfrm>
            <a:off x="272480" y="1628800"/>
            <a:ext cx="9252519" cy="48245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0632" y="3031163"/>
            <a:ext cx="3970519" cy="26662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860" y="3062257"/>
            <a:ext cx="4290858" cy="26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7542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698" y="1125200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및 사고사례전파에 관한 사항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828678"/>
            <a:ext cx="9252520" cy="57686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4648" y="884872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err="1" smtClean="0">
                <a:solidFill>
                  <a:srgbClr val="FF0000"/>
                </a:solidFill>
              </a:rPr>
              <a:t>공종별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사고사례전파 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131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0712" y="1061595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72" y="3331367"/>
            <a:ext cx="4248472" cy="26899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92" y="5911457"/>
            <a:ext cx="5268060" cy="6858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836712"/>
            <a:ext cx="9143999" cy="5729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일일 점검일지 작성 건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13237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692291"/>
            <a:ext cx="9143999" cy="5905061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068" y="634997"/>
            <a:ext cx="91417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00B050"/>
                </a:solidFill>
              </a:rPr>
              <a:t>  </a:t>
            </a:r>
            <a:endParaRPr lang="ko-KR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0" y="1031290"/>
            <a:ext cx="6052984" cy="44139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47" y="5465953"/>
            <a:ext cx="6211167" cy="9812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5710"/>
          <a:stretch/>
        </p:blipFill>
        <p:spPr>
          <a:xfrm>
            <a:off x="565522" y="1628800"/>
            <a:ext cx="6043662" cy="259228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08584" y="5661248"/>
            <a:ext cx="5760640" cy="78591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00" y="1486483"/>
            <a:ext cx="8968799" cy="51108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0632" y="1073273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응급 시 행동절차 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546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1409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199" name="그룹 1">
            <a:extLst>
              <a:ext uri="{FF2B5EF4-FFF2-40B4-BE49-F238E27FC236}">
                <a16:creationId xmlns="" xmlns:a16="http://schemas.microsoft.com/office/drawing/2014/main" id="{0996D629-9294-4973-930E-0CED8A27725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828677"/>
            <a:ext cx="9143999" cy="5768675"/>
            <a:chOff x="1113067" y="-2735023"/>
            <a:chExt cx="3649663" cy="889034"/>
          </a:xfrm>
        </p:grpSpPr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BB97587-8019-4AB4-A5A7-FEC8F6E622DC}"/>
                </a:ext>
              </a:extLst>
            </p:cNvPr>
            <p:cNvSpPr txBox="1"/>
            <p:nvPr/>
          </p:nvSpPr>
          <p:spPr>
            <a:xfrm>
              <a:off x="1113067" y="-2735023"/>
              <a:ext cx="3649663" cy="142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산업안전보건법 제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36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조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위험성평가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)]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사업주는 업무에 기인하는 유해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위험요인을 찾아내어 위험성을 결정하고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그 결과에 따라 이 법과 이 법에 따른 명령에 의한 조치를 하여야 하며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근로자의 위험 또는 건강장해를 방지하기 위하여 필요한 경우에는 추가적인 조치를 하여야 한다</a:t>
              </a:r>
              <a:r>
                <a:rPr kumimoji="0" lang="en-US" altLang="ko-KR" sz="90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="" xmlns:a16="http://schemas.microsoft.com/office/drawing/2014/main" id="{79631C40-71E6-4FE0-9BD2-E71B69501BDA}"/>
                </a:ext>
              </a:extLst>
            </p:cNvPr>
            <p:cNvSpPr/>
            <p:nvPr/>
          </p:nvSpPr>
          <p:spPr>
            <a:xfrm>
              <a:off x="1113067" y="-2735023"/>
              <a:ext cx="3649663" cy="889034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">
            <a:extLst>
              <a:ext uri="{FF2B5EF4-FFF2-40B4-BE49-F238E27FC236}">
                <a16:creationId xmlns="" xmlns:a16="http://schemas.microsoft.com/office/drawing/2014/main" id="{884A218D-4BD6-4DE4-A5C4-70AED404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9" y="1792488"/>
            <a:ext cx="8218848" cy="388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대상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현장 내에서 진행되는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모든작업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위험성평가는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누락되는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공종이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발생하지 않도록 하여야 하며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,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작업단계 발생되는 추가 위험요인은 별도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위험성평가를 실시하여야 </a:t>
            </a:r>
            <a:r>
              <a:rPr lang="ko-KR" altLang="en-US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한다</a:t>
            </a:r>
            <a:r>
              <a:rPr lang="en-US" altLang="ko-KR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.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  </a:t>
            </a:r>
            <a:r>
              <a:rPr lang="en-US" altLang="ko-KR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주기 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1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회 실시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근로자 전파교육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실시 후 전 근로자 전파교육 실시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안전대책 이행여부 점검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일일 안전점검 실시 </a:t>
            </a:r>
            <a:r>
              <a:rPr lang="en-US" altLang="ko-KR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(</a:t>
            </a:r>
            <a:r>
              <a:rPr lang="ko-KR" altLang="en-US" sz="11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위험치워줘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r>
              <a:rPr lang="en-US" altLang="ko-KR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)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시정지시 및 조치여부 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F/B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위험성요인 도출 시 반드시 근로자의 의견을 반영하고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협력사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현장소장의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충분한 경험을 바탕으로 한 선택과 집중 요망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82846B88-EBC3-4036-94A8-B5197431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05" y="5965866"/>
            <a:ext cx="6840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사업주와 수급인 또는 수급인 상호간의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연락방법 및 작업공정의 조정</a:t>
            </a:r>
            <a:endPara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32" y="2636912"/>
            <a:ext cx="4230199" cy="2232248"/>
          </a:xfrm>
          <a:prstGeom prst="rect">
            <a:avLst/>
          </a:prstGeom>
          <a:ln>
            <a:noFill/>
          </a:ln>
        </p:spPr>
      </p:pic>
      <p:sp>
        <p:nvSpPr>
          <p:cNvPr id="3" name="직사각형 2"/>
          <p:cNvSpPr/>
          <p:nvPr/>
        </p:nvSpPr>
        <p:spPr bwMode="auto">
          <a:xfrm>
            <a:off x="7473057" y="3861048"/>
            <a:ext cx="1224359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7874" y="5383855"/>
            <a:ext cx="8045566" cy="57606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1800" b="1" dirty="0" smtClean="0">
                <a:solidFill>
                  <a:srgbClr val="FFFF00"/>
                </a:solidFill>
              </a:rPr>
              <a:t>투입되는 전 근로자에 대한 위험성평가 회의내용 전파 철저 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FF00"/>
                </a:solidFill>
              </a:rPr>
              <a:t>수시로 전파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)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825621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1712640" y="4725144"/>
            <a:ext cx="1872208" cy="21602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753200" y="5445224"/>
            <a:ext cx="2592288" cy="36004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10" y="801522"/>
            <a:ext cx="9146790" cy="57958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346" y="2348881"/>
            <a:ext cx="5039784" cy="3622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1411" y="6081967"/>
            <a:ext cx="5175653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위험성평가 내용 전파 및 위험요소 및 안전대책에 관한 내용 전파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947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825621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3134" y="5136538"/>
            <a:ext cx="3816426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위험성평가표 전파에 관한 사항 미 기재 미 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3134" y="5607248"/>
            <a:ext cx="3816426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관리책임자 및 관리감독자 부재 </a:t>
            </a:r>
            <a:r>
              <a:rPr lang="en-US" altLang="ko-KR" b="1" dirty="0" smtClean="0">
                <a:solidFill>
                  <a:srgbClr val="FFFF00"/>
                </a:solidFill>
              </a:rPr>
              <a:t>(</a:t>
            </a:r>
            <a:r>
              <a:rPr lang="ko-KR" altLang="en-US" b="1" dirty="0" smtClean="0">
                <a:solidFill>
                  <a:srgbClr val="FFFF00"/>
                </a:solidFill>
              </a:rPr>
              <a:t>미 참석</a:t>
            </a:r>
            <a:r>
              <a:rPr lang="en-US" altLang="ko-KR" b="1" dirty="0" smtClean="0">
                <a:solidFill>
                  <a:srgbClr val="FFFF00"/>
                </a:solidFill>
              </a:rPr>
              <a:t>)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3134" y="6002272"/>
            <a:ext cx="3816426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근로자 인원수 미 일치 및 오후 투입근로자 아침조회 미 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65150" y="3140968"/>
            <a:ext cx="4099818" cy="345638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723224"/>
            <a:ext cx="9649072" cy="5874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6616" y="784994"/>
            <a:ext cx="2006654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최근 </a:t>
            </a:r>
            <a:r>
              <a:rPr lang="en-US" altLang="ko-KR" b="1" dirty="0" smtClean="0">
                <a:solidFill>
                  <a:srgbClr val="FF0000"/>
                </a:solidFill>
              </a:rPr>
              <a:t>2</a:t>
            </a:r>
            <a:r>
              <a:rPr lang="ko-KR" altLang="en-US" b="1" dirty="0" smtClean="0">
                <a:solidFill>
                  <a:srgbClr val="FF0000"/>
                </a:solidFill>
              </a:rPr>
              <a:t>주간 실적저조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416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721C0FE4-B633-44B3-813A-F4344D1977FD}"/>
              </a:ext>
            </a:extLst>
          </p:cNvPr>
          <p:cNvGrpSpPr/>
          <p:nvPr/>
        </p:nvGrpSpPr>
        <p:grpSpPr>
          <a:xfrm>
            <a:off x="488504" y="1162756"/>
            <a:ext cx="9144000" cy="782961"/>
            <a:chOff x="0" y="534585"/>
            <a:chExt cx="9906000" cy="1206500"/>
          </a:xfrm>
          <a:solidFill>
            <a:schemeClr val="accent2"/>
          </a:solidFill>
        </p:grpSpPr>
        <p:sp>
          <p:nvSpPr>
            <p:cNvPr id="7" name="직사각형 6">
              <a:extLst>
                <a:ext uri="{FF2B5EF4-FFF2-40B4-BE49-F238E27FC236}">
                  <a16:creationId xmlns="" xmlns:a16="http://schemas.microsoft.com/office/drawing/2014/main" id="{5E4484AF-C680-4028-9576-D9551F5A468C}"/>
                </a:ext>
              </a:extLst>
            </p:cNvPr>
            <p:cNvSpPr/>
            <p:nvPr/>
          </p:nvSpPr>
          <p:spPr>
            <a:xfrm>
              <a:off x="0" y="534585"/>
              <a:ext cx="9906000" cy="1206500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2041">
                <a:defRPr/>
              </a:pPr>
              <a:endParaRPr lang="ko-KR" altLang="en-US" sz="1662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1EC2D9E-2857-471D-841B-2B736A61C8C8}"/>
                </a:ext>
              </a:extLst>
            </p:cNvPr>
            <p:cNvSpPr txBox="1"/>
            <p:nvPr/>
          </p:nvSpPr>
          <p:spPr>
            <a:xfrm>
              <a:off x="689216" y="845209"/>
              <a:ext cx="2053988" cy="611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422041">
                <a:defRPr/>
              </a:pPr>
              <a:r>
                <a:rPr lang="ko-KR" altLang="en-US" sz="2954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목  차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04B210-684C-4CB2-ABD5-F045FEBF98F4}"/>
              </a:ext>
            </a:extLst>
          </p:cNvPr>
          <p:cNvSpPr txBox="1"/>
          <p:nvPr/>
        </p:nvSpPr>
        <p:spPr>
          <a:xfrm>
            <a:off x="1928664" y="2152068"/>
            <a:ext cx="4147866" cy="323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위험성평가 발표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협력사별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 및 공지사항</a:t>
            </a:r>
            <a:endParaRPr lang="en-US" altLang="ko-KR" sz="1846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건의사항 및 경영자 검토</a:t>
            </a:r>
            <a:endParaRPr lang="en-US" altLang="ko-KR" sz="1846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en-US" altLang="ko-KR" sz="185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E94BF4-D95D-468C-B9B8-D22DF2C0D68F}"/>
              </a:ext>
            </a:extLst>
          </p:cNvPr>
          <p:cNvSpPr>
            <a:spLocks noChangeArrowheads="1"/>
          </p:cNvSpPr>
          <p:nvPr/>
        </p:nvSpPr>
        <p:spPr>
          <a:xfrm>
            <a:off x="1193933" y="401437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="" xmlns:a16="http://schemas.microsoft.com/office/drawing/2014/main" id="{AFBC75AB-A794-4D20-010A-B594ED8CDF76}"/>
              </a:ext>
            </a:extLst>
          </p:cNvPr>
          <p:cNvGrpSpPr/>
          <p:nvPr/>
        </p:nvGrpSpPr>
        <p:grpSpPr>
          <a:xfrm>
            <a:off x="1193928" y="2424837"/>
            <a:ext cx="521066" cy="423617"/>
            <a:chOff x="847116" y="2668324"/>
            <a:chExt cx="564488" cy="458918"/>
          </a:xfrm>
        </p:grpSpPr>
        <p:sp>
          <p:nvSpPr>
            <p:cNvPr id="6" name="Rectangle 2">
              <a:extLst>
                <a:ext uri="{FF2B5EF4-FFF2-40B4-BE49-F238E27FC236}">
                  <a16:creationId xmlns="" xmlns:a16="http://schemas.microsoft.com/office/drawing/2014/main" id="{AE28DAC7-F93B-4A97-A0E1-DCCF2648922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2668324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="" xmlns:a16="http://schemas.microsoft.com/office/drawing/2014/main" id="{933972A4-ABC7-482C-1E89-436F6AA2EDB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2668324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="" xmlns:a16="http://schemas.microsoft.com/office/drawing/2014/main" id="{3AE8C577-1090-6234-A01E-3B0A9746A59C}"/>
              </a:ext>
            </a:extLst>
          </p:cNvPr>
          <p:cNvGrpSpPr/>
          <p:nvPr/>
        </p:nvGrpSpPr>
        <p:grpSpPr>
          <a:xfrm>
            <a:off x="1193928" y="3219607"/>
            <a:ext cx="521066" cy="423617"/>
            <a:chOff x="847116" y="3576742"/>
            <a:chExt cx="564488" cy="458918"/>
          </a:xfrm>
        </p:grpSpPr>
        <p:sp>
          <p:nvSpPr>
            <p:cNvPr id="8" name="Rectangle 2">
              <a:extLst>
                <a:ext uri="{FF2B5EF4-FFF2-40B4-BE49-F238E27FC236}">
                  <a16:creationId xmlns="" xmlns:a16="http://schemas.microsoft.com/office/drawing/2014/main" id="{CDA349C9-4E72-423A-A21C-2B70CF007F2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3576742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="" xmlns:a16="http://schemas.microsoft.com/office/drawing/2014/main" id="{6AF29523-965C-9585-07F6-9EA044D2E6C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3576742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FCB1061-6856-CA4D-2AE1-7F6E6CB4DDF2}"/>
              </a:ext>
            </a:extLst>
          </p:cNvPr>
          <p:cNvSpPr txBox="1"/>
          <p:nvPr/>
        </p:nvSpPr>
        <p:spPr>
          <a:xfrm>
            <a:off x="5941041" y="2310943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또는 안전관리자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AA811EF-3A1D-9994-EF01-697C709E7EA0}"/>
              </a:ext>
            </a:extLst>
          </p:cNvPr>
          <p:cNvSpPr txBox="1"/>
          <p:nvPr/>
        </p:nvSpPr>
        <p:spPr>
          <a:xfrm>
            <a:off x="5941042" y="3109310"/>
            <a:ext cx="4052516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소장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1D00DD7-393D-1BC6-7314-6E60AC60893A}"/>
              </a:ext>
            </a:extLst>
          </p:cNvPr>
          <p:cNvSpPr>
            <a:spLocks noChangeArrowheads="1"/>
          </p:cNvSpPr>
          <p:nvPr/>
        </p:nvSpPr>
        <p:spPr>
          <a:xfrm>
            <a:off x="1193929" y="480914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4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023D734-7221-BC48-AC8D-FF2B01A49F88}"/>
              </a:ext>
            </a:extLst>
          </p:cNvPr>
          <p:cNvSpPr txBox="1"/>
          <p:nvPr/>
        </p:nvSpPr>
        <p:spPr>
          <a:xfrm>
            <a:off x="5941041" y="3848537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및 안전관리자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023D734-7221-BC48-AC8D-FF2B01A49F88}"/>
              </a:ext>
            </a:extLst>
          </p:cNvPr>
          <p:cNvSpPr txBox="1"/>
          <p:nvPr/>
        </p:nvSpPr>
        <p:spPr>
          <a:xfrm>
            <a:off x="5941041" y="4587764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전 구성원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777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12" y="2538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84" y="2528562"/>
            <a:ext cx="5616624" cy="12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74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55326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 현장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215632"/>
              </p:ext>
            </p:extLst>
          </p:nvPr>
        </p:nvGraphicFramePr>
        <p:xfrm>
          <a:off x="399581" y="714851"/>
          <a:ext cx="7289723" cy="4315320"/>
        </p:xfrm>
        <a:graphic>
          <a:graphicData uri="http://schemas.openxmlformats.org/drawingml/2006/table">
            <a:tbl>
              <a:tblPr firstRow="1" bandRow="1"/>
              <a:tblGrid>
                <a:gridCol w="7289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2799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옥외 근로자 </a:t>
                      </a:r>
                      <a:r>
                        <a:rPr lang="ko-KR" altLang="en-US" sz="18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온열질환</a:t>
                      </a:r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예방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252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40" y="3068961"/>
            <a:ext cx="2376264" cy="165365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1340768"/>
            <a:ext cx="2376264" cy="172819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43" y="1340768"/>
            <a:ext cx="4855297" cy="338184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/>
          <a:srcRect l="570"/>
          <a:stretch/>
        </p:blipFill>
        <p:spPr>
          <a:xfrm>
            <a:off x="416496" y="5146017"/>
            <a:ext cx="9361040" cy="12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993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670283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재광건설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71259"/>
              </p:ext>
            </p:extLst>
          </p:nvPr>
        </p:nvGraphicFramePr>
        <p:xfrm>
          <a:off x="399581" y="714851"/>
          <a:ext cx="7289723" cy="4315320"/>
        </p:xfrm>
        <a:graphic>
          <a:graphicData uri="http://schemas.openxmlformats.org/drawingml/2006/table">
            <a:tbl>
              <a:tblPr firstRow="1" bandRow="1"/>
              <a:tblGrid>
                <a:gridCol w="7289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2799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       </a:t>
                      </a:r>
                      <a:r>
                        <a:rPr lang="ko-KR" altLang="en-US" sz="18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띠장해체</a:t>
                      </a:r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252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694" r="-694" b="-31458"/>
          <a:stretch/>
        </p:blipFill>
        <p:spPr>
          <a:xfrm>
            <a:off x="405012" y="5085184"/>
            <a:ext cx="8724451" cy="14401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040" y="3058835"/>
            <a:ext cx="2231786" cy="188233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200" y="1270821"/>
            <a:ext cx="2244626" cy="179814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279" y="3082988"/>
            <a:ext cx="2547761" cy="185818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19" y="1270821"/>
            <a:ext cx="2268760" cy="17981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255" y="3082988"/>
            <a:ext cx="2246024" cy="185818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439" y="1270821"/>
            <a:ext cx="2560601" cy="17981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1312" y="714851"/>
            <a:ext cx="2016224" cy="20928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일부 구간 자재투척 행위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협소공간 크레인 신호방법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3.</a:t>
            </a:r>
            <a:r>
              <a:rPr lang="ko-KR" altLang="en-US" b="1" dirty="0" smtClean="0">
                <a:solidFill>
                  <a:srgbClr val="FF0000"/>
                </a:solidFill>
              </a:rPr>
              <a:t>작업구역 설정관리 유지상태 미흡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8056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08" y="93477"/>
            <a:ext cx="184981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신성메가텍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03731"/>
              </p:ext>
            </p:extLst>
          </p:nvPr>
        </p:nvGraphicFramePr>
        <p:xfrm>
          <a:off x="399581" y="714851"/>
          <a:ext cx="7551308" cy="4082301"/>
        </p:xfrm>
        <a:graphic>
          <a:graphicData uri="http://schemas.openxmlformats.org/drawingml/2006/table">
            <a:tbl>
              <a:tblPr firstRow="1" bandRow="1"/>
              <a:tblGrid>
                <a:gridCol w="7551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2144">
                <a:tc>
                  <a:txBody>
                    <a:bodyPr/>
                    <a:lstStyle/>
                    <a:p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자재하역 및 </a:t>
                      </a:r>
                      <a:r>
                        <a:rPr lang="ko-KR" altLang="en-US" sz="20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데크설치작업</a:t>
                      </a:r>
                      <a:endParaRPr lang="ko-KR" altLang="en-US" sz="2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611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0" y="4943894"/>
            <a:ext cx="9125419" cy="80205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805264"/>
            <a:ext cx="9144000" cy="64807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8" y="1222530"/>
            <a:ext cx="2616424" cy="342838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808" y="2930186"/>
            <a:ext cx="2580179" cy="17207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647" y="2945981"/>
            <a:ext cx="2063673" cy="170493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9893" y="1222529"/>
            <a:ext cx="2608010" cy="170765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9647" y="1249508"/>
            <a:ext cx="2063673" cy="16806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25097" y="897448"/>
            <a:ext cx="2016224" cy="28931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용접기</a:t>
            </a:r>
            <a:r>
              <a:rPr lang="ko-KR" altLang="en-US" b="1" dirty="0" smtClean="0">
                <a:solidFill>
                  <a:srgbClr val="FF0000"/>
                </a:solidFill>
              </a:rPr>
              <a:t> 관리상태 불량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작업방법 일부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3.</a:t>
            </a:r>
            <a:r>
              <a:rPr lang="ko-KR" altLang="en-US" b="1" dirty="0" smtClean="0">
                <a:solidFill>
                  <a:srgbClr val="FF0000"/>
                </a:solidFill>
              </a:rPr>
              <a:t>불안전한 상태 다수발생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4.</a:t>
            </a:r>
            <a:r>
              <a:rPr lang="ko-KR" altLang="en-US" b="1" dirty="0" smtClean="0">
                <a:solidFill>
                  <a:srgbClr val="FF0000"/>
                </a:solidFill>
              </a:rPr>
              <a:t>동일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지적사항</a:t>
            </a:r>
            <a:r>
              <a:rPr lang="ko-KR" altLang="en-US" b="1" dirty="0" smtClean="0">
                <a:solidFill>
                  <a:srgbClr val="FF0000"/>
                </a:solidFill>
              </a:rPr>
              <a:t> 발생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5.</a:t>
            </a:r>
            <a:r>
              <a:rPr lang="ko-KR" altLang="en-US" b="1" dirty="0" err="1" smtClean="0">
                <a:solidFill>
                  <a:srgbClr val="FF0000"/>
                </a:solidFill>
              </a:rPr>
              <a:t>데크</a:t>
            </a:r>
            <a:r>
              <a:rPr lang="ko-KR" altLang="en-US" b="1" dirty="0" smtClean="0">
                <a:solidFill>
                  <a:srgbClr val="FF0000"/>
                </a:solidFill>
              </a:rPr>
              <a:t> 미 고정 상태 다수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6.</a:t>
            </a:r>
            <a:r>
              <a:rPr lang="ko-KR" altLang="en-US" b="1" dirty="0" smtClean="0">
                <a:solidFill>
                  <a:srgbClr val="FF0000"/>
                </a:solidFill>
              </a:rPr>
              <a:t>소화기 관리상태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440832" y="2076357"/>
            <a:ext cx="2293155" cy="67964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8976384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84981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용마루건설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44863"/>
              </p:ext>
            </p:extLst>
          </p:nvPr>
        </p:nvGraphicFramePr>
        <p:xfrm>
          <a:off x="399582" y="714851"/>
          <a:ext cx="7593910" cy="4163464"/>
        </p:xfrm>
        <a:graphic>
          <a:graphicData uri="http://schemas.openxmlformats.org/drawingml/2006/table">
            <a:tbl>
              <a:tblPr firstRow="1" bandRow="1"/>
              <a:tblGrid>
                <a:gridCol w="7593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          형틀 및 철근작업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4" y="4901158"/>
            <a:ext cx="9328294" cy="17528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7" y="3259626"/>
            <a:ext cx="2696797" cy="1586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519" y="1184105"/>
            <a:ext cx="2255476" cy="366203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96" y="1196752"/>
            <a:ext cx="2730709" cy="202845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2109" y="1196752"/>
            <a:ext cx="2363219" cy="364939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738" y="3015124"/>
            <a:ext cx="2342590" cy="18310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39087" y="908720"/>
            <a:ext cx="2016224" cy="30931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/>
          </a:p>
          <a:p>
            <a:endParaRPr lang="en-US" altLang="ko-KR" b="1" dirty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관리책임자 부재 시 근로자 불안전한 행동 급증 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이동식 사다리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사용불량 다수발생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3.</a:t>
            </a:r>
            <a:r>
              <a:rPr lang="ko-KR" altLang="en-US" b="1" dirty="0" smtClean="0">
                <a:solidFill>
                  <a:srgbClr val="FF0000"/>
                </a:solidFill>
              </a:rPr>
              <a:t>고소작업 시 추락에 의한 안전불감증 일부 근로자 결여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4.</a:t>
            </a:r>
            <a:r>
              <a:rPr lang="ko-KR" altLang="en-US" b="1" dirty="0" smtClean="0">
                <a:solidFill>
                  <a:srgbClr val="FF0000"/>
                </a:solidFill>
              </a:rPr>
              <a:t>지속적 관리대상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5.</a:t>
            </a:r>
            <a:r>
              <a:rPr lang="ko-KR" altLang="en-US" b="1" dirty="0" smtClean="0">
                <a:solidFill>
                  <a:srgbClr val="FF0000"/>
                </a:solidFill>
              </a:rPr>
              <a:t>정리정돈 청소 미흡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2180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20" y="858905"/>
            <a:ext cx="8784976" cy="56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6642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64" y="951419"/>
            <a:ext cx="8769424" cy="55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796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0472" y="260648"/>
            <a:ext cx="9505056" cy="6408712"/>
          </a:xfrm>
          <a:prstGeom prst="rect">
            <a:avLst/>
          </a:prstGeom>
          <a:ln w="412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067027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64" y="951419"/>
            <a:ext cx="8769424" cy="55019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64" y="942403"/>
            <a:ext cx="8769424" cy="55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8271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64" y="951419"/>
            <a:ext cx="8769424" cy="55019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64" y="984419"/>
            <a:ext cx="8769424" cy="57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388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64" y="951419"/>
            <a:ext cx="8769424" cy="55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6969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2796" t="2584"/>
          <a:stretch/>
        </p:blipFill>
        <p:spPr>
          <a:xfrm>
            <a:off x="776536" y="1052735"/>
            <a:ext cx="2763138" cy="25752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52" y="3819843"/>
            <a:ext cx="2619122" cy="277750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756" y="960982"/>
            <a:ext cx="2978099" cy="269780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719" y="4015716"/>
            <a:ext cx="2853136" cy="258163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855" y="892111"/>
            <a:ext cx="3146492" cy="308194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718" y="3974060"/>
            <a:ext cx="3137629" cy="2767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8050" y="413187"/>
            <a:ext cx="27363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 치워줘 미결사항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88504" y="934152"/>
            <a:ext cx="9322843" cy="58072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2405916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692696"/>
            <a:ext cx="5283651" cy="597384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0472" y="198837"/>
            <a:ext cx="4464496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용접기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관리상태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화재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96" y="836712"/>
            <a:ext cx="5835439" cy="5829832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776536" y="2132856"/>
            <a:ext cx="1728192" cy="208823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645940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926575"/>
            <a:ext cx="4248472" cy="584988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이동식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틀비계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사용상태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921338"/>
            <a:ext cx="5688632" cy="5855125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 rot="16200000">
            <a:off x="3356089" y="3297719"/>
            <a:ext cx="457518" cy="288032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0932082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176464" cy="561662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576064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자재 보관상태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깔림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723841"/>
            <a:ext cx="5976664" cy="60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6277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계단부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안전난간 설치 지연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960" y="5301208"/>
            <a:ext cx="53130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altLang="ko-KR" sz="2400" b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980728"/>
            <a:ext cx="4248472" cy="568863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14" y="882275"/>
            <a:ext cx="5805106" cy="58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23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추락방호망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관리상태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기능상실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720"/>
            <a:ext cx="4304928" cy="5760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2960" y="5301208"/>
            <a:ext cx="518457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 </a:t>
            </a:r>
            <a:endParaRPr lang="ko-KR" altLang="en-US" sz="2400" b="1" dirty="0"/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2504728" y="3789040"/>
            <a:ext cx="936104" cy="1800200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17" y="908721"/>
            <a:ext cx="572588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609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76064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단부구간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안전고리 없음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 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80728"/>
            <a:ext cx="4104456" cy="5688632"/>
          </a:xfrm>
          <a:prstGeom prst="rect">
            <a:avLst/>
          </a:prstGeom>
        </p:spPr>
      </p:pic>
      <p:sp>
        <p:nvSpPr>
          <p:cNvPr id="11" name="폭발 1 10"/>
          <p:cNvSpPr/>
          <p:nvPr/>
        </p:nvSpPr>
        <p:spPr>
          <a:xfrm>
            <a:off x="524508" y="2140797"/>
            <a:ext cx="3456384" cy="2880320"/>
          </a:xfrm>
          <a:prstGeom prst="irregularSeal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83" y="923097"/>
            <a:ext cx="5730829" cy="574626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2000672" y="2564904"/>
            <a:ext cx="1980220" cy="367240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170088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2"/>
            <a:ext cx="9906000" cy="68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404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904656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우천 시 콘센트 및 플러그 외부방치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감전 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3" y="985590"/>
            <a:ext cx="4078025" cy="587241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857656"/>
            <a:ext cx="5616624" cy="58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5980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76064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상부 작업 시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발디딜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발판누락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13598"/>
          <a:stretch/>
        </p:blipFill>
        <p:spPr>
          <a:xfrm>
            <a:off x="216140" y="912334"/>
            <a:ext cx="5528948" cy="5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19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안전난간대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설치불량으로 추락사고 위험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08720"/>
            <a:ext cx="4104456" cy="604867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" y="902726"/>
            <a:ext cx="4363059" cy="583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30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76064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보 상부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중량물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분배적재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붕괴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4" y="908720"/>
            <a:ext cx="4048116" cy="5688632"/>
          </a:xfrm>
          <a:prstGeom prst="rect">
            <a:avLst/>
          </a:prstGeom>
        </p:spPr>
      </p:pic>
      <p:sp>
        <p:nvSpPr>
          <p:cNvPr id="9" name="아래쪽 화살표 8"/>
          <p:cNvSpPr/>
          <p:nvPr/>
        </p:nvSpPr>
        <p:spPr>
          <a:xfrm>
            <a:off x="2144688" y="2132856"/>
            <a:ext cx="1080120" cy="864096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2" y="846989"/>
            <a:ext cx="5661206" cy="5822371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920552" y="2564904"/>
            <a:ext cx="4104456" cy="1800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709763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5688631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이동식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틀비계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사용방법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8" y="1124744"/>
            <a:ext cx="4102999" cy="55446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0" y="908720"/>
            <a:ext cx="583554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406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16455"/>
          <a:stretch/>
        </p:blipFill>
        <p:spPr>
          <a:xfrm>
            <a:off x="270648" y="1484784"/>
            <a:ext cx="4144828" cy="504056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00472" y="198837"/>
            <a:ext cx="568863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자재구역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미설정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및 자재적재상태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994744"/>
            <a:ext cx="5760640" cy="58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725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692696"/>
            <a:ext cx="5283651" cy="597384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정리정돈 및 청소불량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0" y="707428"/>
            <a:ext cx="5662380" cy="61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11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926575"/>
            <a:ext cx="4248472" cy="584988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871296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적합한 인양공기구 미사용 및 근로자 불안전한 행동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–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낙하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36" y="889654"/>
            <a:ext cx="5610875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33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176464" cy="561662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583264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작업방법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미준수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876708"/>
            <a:ext cx="5832648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455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052736"/>
            <a:ext cx="4001058" cy="396044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00471" y="198837"/>
            <a:ext cx="5760639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핸드 그라인더 덮개 미사용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찍힘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0" y="836712"/>
            <a:ext cx="572856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66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260648"/>
            <a:ext cx="9631119" cy="63367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28464" y="5013176"/>
            <a:ext cx="9361040" cy="1584176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897505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08720"/>
            <a:ext cx="3905795" cy="547260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561662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현장 내 이륜차량 운행금지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2" y="839520"/>
            <a:ext cx="5684443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768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08720"/>
            <a:ext cx="3905795" cy="547260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568863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재떨이와 목재 분리관리 철저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화재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" y="705160"/>
            <a:ext cx="5855291" cy="59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3909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전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764704"/>
            <a:ext cx="9144000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특이사항 없음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7798174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6496" y="836712"/>
            <a:ext cx="9108504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</a:t>
            </a:r>
            <a:r>
              <a:rPr lang="en-US" altLang="ko-KR" sz="1600" b="1" dirty="0" smtClean="0"/>
              <a:t>.</a:t>
            </a:r>
            <a:r>
              <a:rPr lang="ko-KR" altLang="en-US" sz="1600" b="1" dirty="0" smtClean="0"/>
              <a:t>혹서기 근로자 열사병 등 </a:t>
            </a:r>
            <a:r>
              <a:rPr lang="ko-KR" altLang="en-US" sz="1600" b="1" dirty="0" err="1" smtClean="0"/>
              <a:t>온열질환</a:t>
            </a:r>
            <a:r>
              <a:rPr lang="ko-KR" altLang="en-US" sz="1600" b="1" dirty="0" smtClean="0"/>
              <a:t> 예방을 위한 중점관리 철저</a:t>
            </a:r>
            <a:endParaRPr lang="en-US" altLang="ko-KR" sz="1600" b="1" dirty="0" smtClean="0"/>
          </a:p>
          <a:p>
            <a:r>
              <a:rPr lang="en-US" altLang="ko-KR" sz="1600" b="1" dirty="0" smtClean="0"/>
              <a:t> </a:t>
            </a:r>
          </a:p>
          <a:p>
            <a:r>
              <a:rPr lang="en-US" altLang="ko-KR" sz="1600" b="1" dirty="0" smtClean="0"/>
              <a:t>2.</a:t>
            </a:r>
            <a:r>
              <a:rPr lang="ko-KR" altLang="en-US" sz="1600" b="1" dirty="0" smtClean="0"/>
              <a:t>고소작업 시 근로자 추락예방에 관한 안전대책 철저히 검토 및 실행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3.</a:t>
            </a:r>
            <a:r>
              <a:rPr lang="ko-KR" altLang="en-US" sz="1600" b="1" dirty="0" smtClean="0"/>
              <a:t>중대재해 사고사례 전 근로자 전파 독려 및 위험성평가회의 내용전파 및 아침조회 시 안전점검 실시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4.</a:t>
            </a:r>
            <a:r>
              <a:rPr lang="ko-KR" altLang="en-US" sz="1600" b="1" dirty="0" smtClean="0"/>
              <a:t>각 공정 별 계획을 공유하여 겹치는 일이 없도록 해당 관리감독자 및 관리책임자 공유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5.</a:t>
            </a:r>
            <a:r>
              <a:rPr lang="ko-KR" altLang="en-US" sz="1600" b="1" dirty="0" smtClean="0"/>
              <a:t>휴게실 등 근로자 쉼터에 관한 집중관리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6.</a:t>
            </a:r>
            <a:r>
              <a:rPr lang="ko-KR" altLang="en-US" sz="1600" b="1" dirty="0" smtClean="0"/>
              <a:t>현장안전관리에 관한 기본적인 부분들은 반드시 준수하여 불안전한 행동 및 상태가 되지 않도록 관리감독을 철저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각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공정별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검토의견 첨부참조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7003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68" y="2780928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4800" dirty="0" smtClean="0">
                <a:solidFill>
                  <a:srgbClr val="33CC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 </a:t>
            </a:r>
            <a:endParaRPr lang="ko-KR" altLang="en-US" sz="4800" dirty="0">
              <a:solidFill>
                <a:srgbClr val="33CC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" y="2780928"/>
            <a:ext cx="1008112" cy="864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9253" t="7864" r="6500"/>
          <a:stretch/>
        </p:blipFill>
        <p:spPr>
          <a:xfrm>
            <a:off x="7329264" y="3611924"/>
            <a:ext cx="2376264" cy="20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1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726065" y="260648"/>
            <a:ext cx="8543925" cy="606695"/>
          </a:xfrm>
        </p:spPr>
        <p:txBody>
          <a:bodyPr/>
          <a:lstStyle/>
          <a:p>
            <a:r>
              <a:rPr lang="ko-KR" altLang="en-US" b="1" dirty="0" smtClean="0"/>
              <a:t>골조공사 사고사례 전파</a:t>
            </a:r>
            <a:endParaRPr lang="ko-KR" altLang="en-US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7" y="1343675"/>
            <a:ext cx="3342701" cy="36809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" y="5117489"/>
            <a:ext cx="3919613" cy="10073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22" y="1343675"/>
            <a:ext cx="5675677" cy="206661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259" y="3299701"/>
            <a:ext cx="5715649" cy="28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81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735632" y="332656"/>
            <a:ext cx="8543925" cy="606695"/>
          </a:xfrm>
        </p:spPr>
        <p:txBody>
          <a:bodyPr/>
          <a:lstStyle/>
          <a:p>
            <a:r>
              <a:rPr lang="ko-KR" altLang="en-US" b="1" dirty="0" smtClean="0"/>
              <a:t>골조공사 사고사례 전파</a:t>
            </a:r>
            <a:endParaRPr lang="ko-KR" altLang="en-US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6" y="1343675"/>
            <a:ext cx="3942262" cy="23220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6" y="3665717"/>
            <a:ext cx="4018246" cy="249024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869" y="1364619"/>
            <a:ext cx="5942131" cy="244835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463" y="3665716"/>
            <a:ext cx="5525772" cy="24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0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970546" y="476672"/>
            <a:ext cx="8543925" cy="606695"/>
          </a:xfrm>
        </p:spPr>
        <p:txBody>
          <a:bodyPr/>
          <a:lstStyle/>
          <a:p>
            <a:r>
              <a:rPr lang="ko-KR" altLang="en-US" b="1" dirty="0" err="1" smtClean="0"/>
              <a:t>토공사</a:t>
            </a:r>
            <a:r>
              <a:rPr lang="ko-KR" altLang="en-US" b="1" dirty="0" smtClean="0"/>
              <a:t> 사고사례 전파</a:t>
            </a:r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55" y="1419657"/>
            <a:ext cx="5069078" cy="443237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58" y="1419657"/>
            <a:ext cx="4665243" cy="4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023664" y="696724"/>
            <a:ext cx="8543925" cy="606695"/>
          </a:xfrm>
        </p:spPr>
        <p:txBody>
          <a:bodyPr/>
          <a:lstStyle/>
          <a:p>
            <a:r>
              <a:rPr lang="ko-KR" altLang="en-US" b="1" dirty="0" err="1" smtClean="0"/>
              <a:t>토공사</a:t>
            </a:r>
            <a:r>
              <a:rPr lang="ko-KR" altLang="en-US" b="1" dirty="0" smtClean="0"/>
              <a:t> 사고사례 전파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25"/>
            <a:ext cx="4976912" cy="38498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763" y="1701007"/>
            <a:ext cx="4790472" cy="35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61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663624" y="578511"/>
            <a:ext cx="8543925" cy="606695"/>
          </a:xfrm>
        </p:spPr>
        <p:txBody>
          <a:bodyPr/>
          <a:lstStyle/>
          <a:p>
            <a:r>
              <a:rPr lang="ko-KR" altLang="en-US" b="1" dirty="0" smtClean="0"/>
              <a:t>철골공사 사고사례 전파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3" y="1373384"/>
            <a:ext cx="4953691" cy="233860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7" y="3711987"/>
            <a:ext cx="4512503" cy="52632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22" y="1662286"/>
            <a:ext cx="4512503" cy="254122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76" y="4203512"/>
            <a:ext cx="4673060" cy="184707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836" y="4148444"/>
            <a:ext cx="4860810" cy="20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4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88640"/>
            <a:ext cx="914501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034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066668" y="543914"/>
            <a:ext cx="8543925" cy="606695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공통 사고사례 전파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6" y="1419658"/>
            <a:ext cx="5023353" cy="259188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89" y="1488255"/>
            <a:ext cx="4847811" cy="25232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77540"/>
            <a:ext cx="5176728" cy="23375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729" y="4080138"/>
            <a:ext cx="4658916" cy="20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8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19225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0" y="718959"/>
            <a:ext cx="7592485" cy="4439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15" y="5595992"/>
            <a:ext cx="7735380" cy="9431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3" y="649590"/>
            <a:ext cx="7754432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8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34627"/>
            <a:ext cx="9144000" cy="39439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4792440"/>
            <a:ext cx="7630590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030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836712"/>
            <a:ext cx="9073134" cy="44202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94" y="5372123"/>
            <a:ext cx="6741546" cy="13527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12" y="628584"/>
            <a:ext cx="9256288" cy="60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751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4" y="718959"/>
            <a:ext cx="8741359" cy="42392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653136"/>
            <a:ext cx="7716327" cy="201005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786779"/>
            <a:ext cx="8720071" cy="58764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823" y="4130486"/>
            <a:ext cx="6777625" cy="10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1530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2211"/>
            <a:ext cx="8640960" cy="43415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3" y="4899920"/>
            <a:ext cx="7056784" cy="194699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718959"/>
            <a:ext cx="8784976" cy="58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712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11383"/>
          <a:stretch/>
        </p:blipFill>
        <p:spPr>
          <a:xfrm>
            <a:off x="366952" y="664722"/>
            <a:ext cx="7100308" cy="464413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327644"/>
            <a:ext cx="7811590" cy="14575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746227"/>
            <a:ext cx="8856984" cy="60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134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8959"/>
            <a:ext cx="7592485" cy="41534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1" y="5362597"/>
            <a:ext cx="5344271" cy="83831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718959"/>
            <a:ext cx="8862292" cy="58783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56" y="4393517"/>
            <a:ext cx="727811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1009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8959"/>
            <a:ext cx="7488832" cy="405639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46" y="4823026"/>
            <a:ext cx="7649643" cy="185763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718958"/>
            <a:ext cx="8640960" cy="59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51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896544" cy="554461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1439340"/>
            <a:ext cx="4320480" cy="3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85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260648"/>
            <a:ext cx="9455023" cy="597666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664968" y="4941168"/>
            <a:ext cx="4968552" cy="1296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9017876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6" y="2360540"/>
            <a:ext cx="4283968" cy="27354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18" y="620713"/>
            <a:ext cx="4819406" cy="61621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48" y="690073"/>
            <a:ext cx="3960566" cy="60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11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2564904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07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4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산안법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개정</a:t>
            </a:r>
            <a:endParaRPr lang="en-US" altLang="ko-KR" sz="4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굴착기 안전규정 개정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2" y="2764835"/>
            <a:ext cx="485843" cy="4763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2" y="2420888"/>
            <a:ext cx="1659542" cy="17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9" y="551355"/>
            <a:ext cx="8792802" cy="623567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51354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4548" b="1"/>
          <a:stretch/>
        </p:blipFill>
        <p:spPr>
          <a:xfrm>
            <a:off x="4528778" y="478009"/>
            <a:ext cx="537722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448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0" y="551354"/>
            <a:ext cx="8497180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848544" y="768588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15" y="768588"/>
            <a:ext cx="49645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06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9" y="551354"/>
            <a:ext cx="8992855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41599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79" y="2060848"/>
            <a:ext cx="6400566" cy="4392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35577" t="24246" r="35597" b="9844"/>
          <a:stretch/>
        </p:blipFill>
        <p:spPr>
          <a:xfrm>
            <a:off x="6969224" y="2034432"/>
            <a:ext cx="2592289" cy="403244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1668" y="3212976"/>
            <a:ext cx="6415547" cy="24482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742456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20" y="2708920"/>
            <a:ext cx="5112568" cy="11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32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26" y="996506"/>
            <a:ext cx="9125773" cy="574486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214032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4744"/>
            <a:ext cx="9252520" cy="4078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488434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58367"/>
            <a:ext cx="9144000" cy="54669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175980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007233"/>
            <a:ext cx="9505056" cy="4168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95864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88640"/>
            <a:ext cx="9433048" cy="619268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16496" y="4437112"/>
            <a:ext cx="9073008" cy="15841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3095761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48" y="955130"/>
            <a:ext cx="8985448" cy="5784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794986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949" t="1253" b="1"/>
          <a:stretch/>
        </p:blipFill>
        <p:spPr>
          <a:xfrm>
            <a:off x="272480" y="1268760"/>
            <a:ext cx="9361040" cy="4042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432117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err="1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공종표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" y="1247288"/>
            <a:ext cx="9741532" cy="3837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32013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미래지앤씨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55130"/>
            <a:ext cx="9252520" cy="549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6784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미래지앤씨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3477"/>
          <a:stretch/>
        </p:blipFill>
        <p:spPr>
          <a:xfrm>
            <a:off x="307606" y="1317913"/>
            <a:ext cx="9396536" cy="36043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903356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24744"/>
            <a:ext cx="9396536" cy="50691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680681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46" y="1193041"/>
            <a:ext cx="9516590" cy="2662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717327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1370"/>
          <a:stretch/>
        </p:blipFill>
        <p:spPr>
          <a:xfrm>
            <a:off x="128463" y="1226803"/>
            <a:ext cx="9649073" cy="34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7077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2780928"/>
            <a:ext cx="41044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6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="" xmlns:a16="http://schemas.microsoft.com/office/drawing/2014/main" id="{D69EACA4-EC02-4C82-A19E-191B25C1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93853"/>
              </p:ext>
            </p:extLst>
          </p:nvPr>
        </p:nvGraphicFramePr>
        <p:xfrm>
          <a:off x="381000" y="763621"/>
          <a:ext cx="9252520" cy="540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57">
                  <a:extLst>
                    <a:ext uri="{9D8B030D-6E8A-4147-A177-3AD203B41FA5}">
                      <a16:colId xmlns="" xmlns:a16="http://schemas.microsoft.com/office/drawing/2014/main" val="4189518167"/>
                    </a:ext>
                  </a:extLst>
                </a:gridCol>
                <a:gridCol w="3246975">
                  <a:extLst>
                    <a:ext uri="{9D8B030D-6E8A-4147-A177-3AD203B41FA5}">
                      <a16:colId xmlns="" xmlns:a16="http://schemas.microsoft.com/office/drawing/2014/main" val="1555754313"/>
                    </a:ext>
                  </a:extLst>
                </a:gridCol>
                <a:gridCol w="841138">
                  <a:extLst>
                    <a:ext uri="{9D8B030D-6E8A-4147-A177-3AD203B41FA5}">
                      <a16:colId xmlns="" xmlns:a16="http://schemas.microsoft.com/office/drawing/2014/main" val="2748609741"/>
                    </a:ext>
                  </a:extLst>
                </a:gridCol>
                <a:gridCol w="4766450">
                  <a:extLst>
                    <a:ext uri="{9D8B030D-6E8A-4147-A177-3AD203B41FA5}">
                      <a16:colId xmlns="" xmlns:a16="http://schemas.microsoft.com/office/drawing/2014/main" val="1294147703"/>
                    </a:ext>
                  </a:extLst>
                </a:gridCol>
              </a:tblGrid>
              <a:tr h="448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  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   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266878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937894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71514838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1428083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1339981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9286780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302321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r>
              <a:rPr kumimoji="0" lang="ko-KR" altLang="en-US" sz="1400" b="1" dirty="0">
                <a:latin typeface="맑은고딕"/>
                <a:ea typeface="맑은 고딕" panose="020B0503020000020004" pitchFamily="50" charset="-127"/>
              </a:rPr>
              <a:t>및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전달사항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일정공유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)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820" y="29715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FF0000"/>
                </a:solidFill>
              </a:rPr>
              <a:t>*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일정 변경 시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현장통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공지사항으로 전파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6522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19" y="0"/>
            <a:ext cx="921196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567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7974331" y="3912547"/>
          <a:ext cx="1918296" cy="2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6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0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범 </a:t>
                      </a:r>
                      <a:r>
                        <a:rPr lang="ko-KR" altLang="en-US" dirty="0" err="1"/>
                        <a:t>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대피 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소화기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유도자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소방차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구급차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78165" y="124605"/>
            <a:ext cx="4368783" cy="54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04" rIns="0" bIns="45704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</a:rPr>
              <a:t>비상 대피로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2" name="직선 화살표 연결선 41"/>
          <p:cNvCxnSpPr/>
          <p:nvPr/>
        </p:nvCxnSpPr>
        <p:spPr>
          <a:xfrm>
            <a:off x="8123114" y="4149080"/>
            <a:ext cx="490912" cy="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6" y="290838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489983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84" y="5512144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33860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8" y="526452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4" y="41927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5" y="5119669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7" y="443711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5" y="227013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3" y="56812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8" y="3877246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4" y="265396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382712" y="764704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대피로</a:t>
            </a:r>
          </a:p>
        </p:txBody>
      </p:sp>
      <p:pic>
        <p:nvPicPr>
          <p:cNvPr id="7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1" y="468467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직선 화살표 연결선 30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5952739" y="5518966"/>
            <a:ext cx="661449" cy="847982"/>
          </a:xfrm>
          <a:prstGeom prst="straightConnector1">
            <a:avLst/>
          </a:prstGeom>
          <a:ln>
            <a:solidFill>
              <a:srgbClr val="1D63FF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D00AB5E9-06AB-44A7-9AC9-FC22F8F4E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0" y="5272116"/>
            <a:ext cx="516186" cy="5174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2" y="4870136"/>
            <a:ext cx="331534" cy="332355"/>
          </a:xfrm>
          <a:prstGeom prst="rect">
            <a:avLst/>
          </a:prstGeom>
        </p:spPr>
      </p:pic>
      <p:pic>
        <p:nvPicPr>
          <p:cNvPr id="39" name="Picture 2" descr="C:\Users\User\AppData\Local\Microsoft\Windows\Temporary Internet Files\Content.IE5\BANQWQKT\flame-913296_960_720[1].png">
            <a:extLst>
              <a:ext uri="{FF2B5EF4-FFF2-40B4-BE49-F238E27FC236}">
                <a16:creationId xmlns="" xmlns:a16="http://schemas.microsoft.com/office/drawing/2014/main" id="{99259FF1-60FF-4BF4-BF39-230926A4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42" y="4754749"/>
            <a:ext cx="778944" cy="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-1158241" y="1243291"/>
            <a:ext cx="822209" cy="1124380"/>
          </a:xfrm>
          <a:prstGeom prst="rect">
            <a:avLst/>
          </a:prstGeom>
          <a:solidFill>
            <a:schemeClr val="accent4">
              <a:lumMod val="60000"/>
              <a:lumOff val="40000"/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altLang="ko-KR" sz="4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Bold" pitchFamily="18" charset="-127"/>
              <a:ea typeface="JBold" pitchFamily="18" charset="-127"/>
              <a:cs typeface="JBold" pitchFamily="18" charset="-127"/>
            </a:endParaRPr>
          </a:p>
        </p:txBody>
      </p:sp>
      <p:pic>
        <p:nvPicPr>
          <p:cNvPr id="34" name="그림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5885"/>
          <a:stretch/>
        </p:blipFill>
        <p:spPr>
          <a:xfrm>
            <a:off x="178165" y="1412776"/>
            <a:ext cx="7574072" cy="5264445"/>
          </a:xfrm>
          <a:prstGeom prst="rect">
            <a:avLst/>
          </a:prstGeom>
          <a:ln w="88900" cap="sq">
            <a:solidFill>
              <a:schemeClr val="tx1"/>
            </a:solidFill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2" y="4078544"/>
            <a:ext cx="516186" cy="51746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30" y="4611065"/>
            <a:ext cx="516186" cy="5174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9" y="5513908"/>
            <a:ext cx="516186" cy="517464"/>
          </a:xfrm>
          <a:prstGeom prst="rect">
            <a:avLst/>
          </a:prstGeom>
        </p:spPr>
      </p:pic>
      <p:cxnSp>
        <p:nvCxnSpPr>
          <p:cNvPr id="49" name="직선 화살표 연결선 48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249299" y="3769691"/>
            <a:ext cx="1732596" cy="1152128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750043" y="3807345"/>
            <a:ext cx="1411156" cy="1257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88194" y="5433535"/>
            <a:ext cx="2063981" cy="379333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8" y="2982285"/>
            <a:ext cx="516186" cy="517464"/>
          </a:xfrm>
          <a:prstGeom prst="rect">
            <a:avLst/>
          </a:prstGeom>
        </p:spPr>
      </p:pic>
      <p:pic>
        <p:nvPicPr>
          <p:cNvPr id="58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4" y="292772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0" y="3979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31" y="4708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5433535"/>
            <a:ext cx="322572" cy="496191"/>
          </a:xfrm>
          <a:prstGeom prst="rect">
            <a:avLst/>
          </a:prstGeom>
        </p:spPr>
      </p:pic>
      <p:pic>
        <p:nvPicPr>
          <p:cNvPr id="64" name="그림 63" descr="그리기이(가) 표시된 사진&#10;&#10;자동 생성된 설명">
            <a:extLst>
              <a:ext uri="{FF2B5EF4-FFF2-40B4-BE49-F238E27FC236}">
                <a16:creationId xmlns="" xmlns:a16="http://schemas.microsoft.com/office/drawing/2014/main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96" y="4266575"/>
            <a:ext cx="449978" cy="287325"/>
          </a:xfrm>
          <a:prstGeom prst="rect">
            <a:avLst/>
          </a:prstGeom>
        </p:spPr>
      </p:pic>
      <p:pic>
        <p:nvPicPr>
          <p:cNvPr id="68" name="그림 67" descr="그리기이(가) 표시된 사진&#10;&#10;자동 생성된 설명">
            <a:extLst>
              <a:ext uri="{FF2B5EF4-FFF2-40B4-BE49-F238E27FC236}">
                <a16:creationId xmlns="" xmlns:a16="http://schemas.microsoft.com/office/drawing/2014/main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6" y="5333747"/>
            <a:ext cx="449978" cy="287325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="" xmlns:a16="http://schemas.microsoft.com/office/drawing/2014/main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7" y="5389397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="" xmlns:a16="http://schemas.microsoft.com/office/drawing/2014/main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63" y="5856195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5337"/>
      </p:ext>
    </p:extLst>
  </p:cSld>
  <p:clrMapOvr>
    <a:masterClrMapping/>
  </p:clrMapOvr>
  <p:transition advTm="56239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7005" y="260648"/>
            <a:ext cx="600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128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5" y="836712"/>
            <a:ext cx="3748470" cy="5401022"/>
          </a:xfrm>
          <a:prstGeom prst="rect">
            <a:avLst/>
          </a:prstGeom>
        </p:spPr>
      </p:pic>
      <p:pic>
        <p:nvPicPr>
          <p:cNvPr id="1026" name="Picture 2" descr="https://postfiles.pstatic.net/MjAyMzAxMDVfNzMg/MDAxNjcyOTEwNzY2MTY1.FrcDrq_uD-fMPKj0N7VCENns_DkDS1_a1hC2NDTVuWYg.vLTX1vd7T0vXrbtaHtC7Z2ToTqwETqb2ZymCV5akV98g.PNG.jongwook1975/image.png?type=w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25" y="1920515"/>
            <a:ext cx="5686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935475" y="830192"/>
            <a:ext cx="4953000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 의무 대상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적용 대상 업종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(22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일부터 적용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 근로자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/20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억 이상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건설업은 공사금액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억원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이상</a:t>
            </a:r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i="0" dirty="0">
              <a:effectLst/>
              <a:latin typeface="HY그래픽M" panose="02030600000101010101" pitchFamily="18" charset="-127"/>
              <a:ea typeface="HY그래픽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45530" y="189206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486" y="3212976"/>
            <a:ext cx="5678188" cy="288598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186678" y="6098957"/>
            <a:ext cx="3517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자체 점검 후 체크리스트 부착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77195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8664" y="11663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건강검진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 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 가이드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93621"/>
              </p:ext>
            </p:extLst>
          </p:nvPr>
        </p:nvGraphicFramePr>
        <p:xfrm>
          <a:off x="779837" y="759767"/>
          <a:ext cx="8352928" cy="384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603"/>
                <a:gridCol w="5552325"/>
              </a:tblGrid>
              <a:tr h="3720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업체명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     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유해인자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용마루건설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메틸에틸케톤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신성메가텍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망간및그무기화합물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산화철분진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용접흄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광진개발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2-</a:t>
                      </a:r>
                      <a:r>
                        <a:rPr lang="ko-KR" altLang="en-US" b="1" dirty="0" err="1" smtClean="0"/>
                        <a:t>부톡시에탄올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초산 </a:t>
                      </a:r>
                      <a:r>
                        <a:rPr lang="ko-KR" altLang="en-US" b="1" dirty="0" err="1" smtClean="0"/>
                        <a:t>메틸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초산 부틸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재광건설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메틸에틸케톤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아세톤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에틸벤젠</a:t>
                      </a:r>
                      <a:r>
                        <a:rPr lang="en-US" altLang="ko-KR" b="1" dirty="0" smtClean="0"/>
                        <a:t>, 2-</a:t>
                      </a:r>
                      <a:r>
                        <a:rPr lang="ko-KR" altLang="en-US" b="1" dirty="0" err="1" smtClean="0"/>
                        <a:t>부톡시에탄올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이소프로필알코올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크실렌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톨루엔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망간및그무기화합물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err="1" smtClean="0"/>
                        <a:t>용접흄</a:t>
                      </a:r>
                      <a:endParaRPr lang="ko-KR" altLang="en-US" b="1" dirty="0"/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미래지앤씨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소음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자외선</a:t>
                      </a:r>
                      <a:r>
                        <a:rPr lang="en-US" altLang="ko-KR" b="1" dirty="0" smtClean="0"/>
                        <a:t>, </a:t>
                      </a:r>
                      <a:r>
                        <a:rPr lang="ko-KR" altLang="en-US" b="1" dirty="0" smtClean="0"/>
                        <a:t>기타광물성분진</a:t>
                      </a:r>
                      <a:r>
                        <a:rPr lang="en-US" altLang="ko-KR" b="1" dirty="0" smtClean="0"/>
                        <a:t>,</a:t>
                      </a:r>
                      <a:r>
                        <a:rPr lang="en-US" altLang="ko-KR" b="1" baseline="0" dirty="0" smtClean="0"/>
                        <a:t> </a:t>
                      </a:r>
                      <a:r>
                        <a:rPr lang="ko-KR" altLang="en-US" b="1" baseline="0" dirty="0" smtClean="0"/>
                        <a:t>아세톤</a:t>
                      </a:r>
                      <a:r>
                        <a:rPr lang="en-US" altLang="ko-KR" b="1" baseline="0" dirty="0" smtClean="0"/>
                        <a:t>, </a:t>
                      </a:r>
                      <a:r>
                        <a:rPr lang="ko-KR" altLang="en-US" b="1" baseline="0" dirty="0" err="1" smtClean="0"/>
                        <a:t>시클로헥사논</a:t>
                      </a:r>
                      <a:r>
                        <a:rPr lang="en-US" altLang="ko-KR" b="1" baseline="0" dirty="0" smtClean="0"/>
                        <a:t>, </a:t>
                      </a:r>
                      <a:r>
                        <a:rPr lang="ko-KR" altLang="en-US" b="1" baseline="0" dirty="0" err="1" smtClean="0"/>
                        <a:t>메틸</a:t>
                      </a:r>
                      <a:r>
                        <a:rPr lang="ko-KR" altLang="en-US" b="1" baseline="0" dirty="0" smtClean="0"/>
                        <a:t> 에틸 </a:t>
                      </a:r>
                      <a:r>
                        <a:rPr lang="ko-KR" altLang="en-US" b="1" baseline="0" dirty="0" err="1" smtClean="0"/>
                        <a:t>케톤</a:t>
                      </a:r>
                      <a:endParaRPr lang="ko-KR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704529" y="4653136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/>
              <a:t>상기 표 내 유해인자에 노출되는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모든 근로자는 배치 전 건강검진 실시 이후 특수 건강검진을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주기별로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실시하여야 함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이후 </a:t>
            </a:r>
            <a:r>
              <a:rPr lang="en-US" altLang="ko-KR" sz="1800" b="1" dirty="0" smtClean="0"/>
              <a:t>5</a:t>
            </a:r>
            <a:r>
              <a:rPr lang="ko-KR" altLang="en-US" sz="1800" b="1" dirty="0" smtClean="0"/>
              <a:t>년간 사업장에 보관해야 할 의무가 있음</a:t>
            </a:r>
            <a:r>
              <a:rPr lang="en-US" altLang="ko-KR" sz="1800" b="1" dirty="0" smtClean="0"/>
              <a:t>. (</a:t>
            </a:r>
            <a:r>
              <a:rPr lang="ko-KR" altLang="en-US" sz="1800" b="1" dirty="0" smtClean="0"/>
              <a:t>산업안전보건법 시행규칙 제 </a:t>
            </a:r>
            <a:r>
              <a:rPr lang="en-US" altLang="ko-KR" sz="1800" b="1" dirty="0" smtClean="0"/>
              <a:t>46</a:t>
            </a:r>
            <a:r>
              <a:rPr lang="ko-KR" altLang="en-US" sz="1800" b="1" dirty="0" smtClean="0"/>
              <a:t>조 관련</a:t>
            </a:r>
            <a:r>
              <a:rPr lang="en-US" altLang="ko-KR" sz="1800" b="1" dirty="0" smtClean="0"/>
              <a:t>)</a:t>
            </a:r>
          </a:p>
          <a:p>
            <a:pPr marL="342900" indent="-342900">
              <a:buAutoNum type="arabicPeriod"/>
            </a:pPr>
            <a:r>
              <a:rPr lang="ko-KR" altLang="en-US" sz="1800" b="1" dirty="0" smtClean="0"/>
              <a:t>유해인자의 누락으로 건강검진 과태료 부과대상이 될 수 있으므로 유해인자</a:t>
            </a:r>
            <a:endParaRPr lang="en-US" altLang="ko-KR" sz="1800" b="1" dirty="0" smtClean="0"/>
          </a:p>
          <a:p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항목의 누락이 없도록 관리할 것</a:t>
            </a:r>
            <a:r>
              <a:rPr lang="en-US" altLang="ko-KR" sz="1800" b="1" dirty="0" smtClean="0"/>
              <a:t>.</a:t>
            </a:r>
          </a:p>
          <a:p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당 현장 지정병원은 지하철 </a:t>
            </a:r>
            <a:r>
              <a:rPr lang="ko-KR" altLang="en-US" sz="1800" b="1" dirty="0" err="1" smtClean="0"/>
              <a:t>범내골역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6</a:t>
            </a:r>
            <a:r>
              <a:rPr lang="ko-KR" altLang="en-US" sz="1800" b="1" dirty="0" smtClean="0"/>
              <a:t>번 출구에 위치한 </a:t>
            </a:r>
            <a:r>
              <a:rPr lang="ko-KR" altLang="en-US" sz="1800" b="1" dirty="0" err="1" smtClean="0"/>
              <a:t>이샘병원이며</a:t>
            </a:r>
            <a:r>
              <a:rPr lang="en-US" altLang="ko-KR" sz="1800" b="1" dirty="0" smtClean="0"/>
              <a:t>, </a:t>
            </a:r>
          </a:p>
          <a:p>
            <a:r>
              <a:rPr lang="en-US" altLang="ko-KR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검진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하루전까지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예약 필수</a:t>
            </a:r>
            <a:r>
              <a:rPr lang="ko-KR" altLang="en-US" sz="1800" b="1" dirty="0" smtClean="0"/>
              <a:t> 후 방문</a:t>
            </a:r>
            <a:r>
              <a:rPr lang="en-US" altLang="ko-KR" sz="1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0811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196752"/>
            <a:ext cx="8892480" cy="5256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1347" y="692447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cap="none" normalizeH="0" baseline="0">
                <a:solidFill>
                  <a:srgbClr val="FF0000"/>
                </a:solidFill>
                <a:effectLst/>
              </a:rPr>
              <a:t>근로자 일반검진 미실시에 </a:t>
            </a:r>
            <a:r>
              <a:rPr lang="ko-KR" altLang="en-US" sz="1400" b="1">
                <a:solidFill>
                  <a:srgbClr val="FF0000"/>
                </a:solidFill>
              </a:rPr>
              <a:t>관한 과태료 </a:t>
            </a:r>
            <a:r>
              <a:rPr lang="ko-KR" altLang="en-US" sz="2500" b="1">
                <a:solidFill>
                  <a:srgbClr val="FF0000"/>
                </a:solidFill>
              </a:rPr>
              <a:t>여기서 중요한 것은 </a:t>
            </a:r>
            <a:r>
              <a:rPr lang="ko-KR" altLang="en-US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근로자도 과태료 대상</a:t>
            </a:r>
            <a:r>
              <a:rPr lang="en-US" altLang="ko-KR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1000" y="4869160"/>
            <a:ext cx="910850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368063"/>
            <a:ext cx="7812360" cy="480990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2480" y="4221088"/>
            <a:ext cx="9144000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  <p:sp>
        <p:nvSpPr>
          <p:cNvPr id="61446" name="직사각형 61445"/>
          <p:cNvSpPr/>
          <p:nvPr/>
        </p:nvSpPr>
        <p:spPr>
          <a:xfrm>
            <a:off x="161347" y="690073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근로자 특수검진 </a:t>
            </a:r>
            <a:r>
              <a:rPr kumimoji="1" lang="ko-KR" altLang="en-US" sz="1400" b="1" i="0" u="none" strike="noStrike" kern="1200" cap="none" spc="0" normalizeH="0" baseline="0" dirty="0" err="1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미실시에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관한 과태료 </a:t>
            </a:r>
            <a:r>
              <a:rPr kumimoji="1" lang="ko-KR" altLang="en-US" sz="25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여기서 중요한 것은 </a:t>
            </a:r>
            <a:r>
              <a:rPr kumimoji="1" lang="ko-KR" altLang="en-US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근로자도 과태료 대상</a:t>
            </a:r>
            <a:r>
              <a:rPr kumimoji="1" lang="en-US" altLang="ko-KR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28" y="2996952"/>
            <a:ext cx="5112568" cy="15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6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금회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496" y="908720"/>
            <a:ext cx="9108504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720999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92DE1F7B-114F-4AE7-AC0B-427998FD29D1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273630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[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위험성평가회의 사진대지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]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60512" y="1412776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42787" y="2780928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16048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74" y="3645025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498923" y="5865722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95470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1451</Words>
  <Application>Microsoft Office PowerPoint</Application>
  <PresentationFormat>A4 용지(210x297mm)</PresentationFormat>
  <Paragraphs>341</Paragraphs>
  <Slides>99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99</vt:i4>
      </vt:variant>
    </vt:vector>
  </HeadingPairs>
  <TitlesOfParts>
    <vt:vector size="114" baseType="lpstr">
      <vt:lpstr>Arial Unicode MS</vt:lpstr>
      <vt:lpstr>Century Schoolbook</vt:lpstr>
      <vt:lpstr>HY견고딕</vt:lpstr>
      <vt:lpstr>HY그래픽M</vt:lpstr>
      <vt:lpstr>HY울릉도L</vt:lpstr>
      <vt:lpstr>HY울릉도M</vt:lpstr>
      <vt:lpstr>HY헤드라인M</vt:lpstr>
      <vt:lpstr>JBold</vt:lpstr>
      <vt:lpstr>굴림</vt:lpstr>
      <vt:lpstr>맑은 고딕</vt:lpstr>
      <vt:lpstr>맑은고딕</vt:lpstr>
      <vt:lpstr>휴먼둥근헤드라인</vt:lpstr>
      <vt:lpstr>Calibri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골조공사 사고사례 전파</vt:lpstr>
      <vt:lpstr>골조공사 사고사례 전파</vt:lpstr>
      <vt:lpstr>토공사 사고사례 전파</vt:lpstr>
      <vt:lpstr>토공사 사고사례 전파</vt:lpstr>
      <vt:lpstr>철골공사 사고사례 전파</vt:lpstr>
      <vt:lpstr>공통 사고사례 전파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3366</cp:revision>
  <dcterms:created xsi:type="dcterms:W3CDTF">2007-09-19T08:05:28Z</dcterms:created>
  <dcterms:modified xsi:type="dcterms:W3CDTF">2023-07-05T02:22:34Z</dcterms:modified>
  <cp:version/>
</cp:coreProperties>
</file>