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4083" r:id="rId1"/>
  </p:sldMasterIdLst>
  <p:notesMasterIdLst>
    <p:notesMasterId r:id="rId2"/>
  </p:notesMasterIdLst>
  <p:handoutMasterIdLst>
    <p:handoutMasterId r:id="rId3"/>
  </p:handoutMasterIdLst>
  <p:sldIdLst>
    <p:sldId id="3786" r:id="rId4"/>
    <p:sldId id="804" r:id="rId5"/>
    <p:sldId id="4046" r:id="rId6"/>
    <p:sldId id="4047" r:id="rId7"/>
    <p:sldId id="3880" r:id="rId8"/>
    <p:sldId id="4036" r:id="rId9"/>
    <p:sldId id="4037" r:id="rId10"/>
    <p:sldId id="4038" r:id="rId11"/>
    <p:sldId id="4039" r:id="rId12"/>
    <p:sldId id="4040" r:id="rId13"/>
    <p:sldId id="4041" r:id="rId14"/>
    <p:sldId id="4042" r:id="rId15"/>
    <p:sldId id="4043" r:id="rId16"/>
    <p:sldId id="4044" r:id="rId17"/>
    <p:sldId id="4045" r:id="rId18"/>
    <p:sldId id="3985" r:id="rId19"/>
    <p:sldId id="3987" r:id="rId20"/>
    <p:sldId id="3988" r:id="rId21"/>
    <p:sldId id="3970" r:id="rId22"/>
    <p:sldId id="3895" r:id="rId23"/>
    <p:sldId id="3989" r:id="rId24"/>
    <p:sldId id="4048" r:id="rId25"/>
    <p:sldId id="3896" r:id="rId26"/>
    <p:sldId id="3915" r:id="rId27"/>
    <p:sldId id="4049" r:id="rId28"/>
    <p:sldId id="4128" r:id="rId29"/>
    <p:sldId id="3823" r:id="rId30"/>
    <p:sldId id="3971" r:id="rId31"/>
    <p:sldId id="4124" r:id="rId32"/>
    <p:sldId id="4125" r:id="rId33"/>
    <p:sldId id="4126" r:id="rId34"/>
    <p:sldId id="4127" r:id="rId35"/>
    <p:sldId id="4102" r:id="rId36"/>
    <p:sldId id="4101" r:id="rId37"/>
    <p:sldId id="4098" r:id="rId38"/>
    <p:sldId id="4099" r:id="rId39"/>
    <p:sldId id="4100" r:id="rId40"/>
    <p:sldId id="4103" r:id="rId41"/>
    <p:sldId id="4104" r:id="rId42"/>
    <p:sldId id="4105" r:id="rId43"/>
    <p:sldId id="4106" r:id="rId44"/>
    <p:sldId id="4107" r:id="rId45"/>
    <p:sldId id="4097" r:id="rId46"/>
    <p:sldId id="4096" r:id="rId47"/>
    <p:sldId id="4095" r:id="rId48"/>
    <p:sldId id="4094" r:id="rId49"/>
    <p:sldId id="4080" r:id="rId50"/>
    <p:sldId id="4082" r:id="rId51"/>
    <p:sldId id="4074" r:id="rId52"/>
    <p:sldId id="3891" r:id="rId53"/>
    <p:sldId id="3893" r:id="rId54"/>
    <p:sldId id="4113" r:id="rId55"/>
    <p:sldId id="4114" r:id="rId56"/>
    <p:sldId id="4108" r:id="rId57"/>
    <p:sldId id="4118" r:id="rId58"/>
    <p:sldId id="4116" r:id="rId59"/>
    <p:sldId id="4110" r:id="rId60"/>
    <p:sldId id="4111" r:id="rId61"/>
    <p:sldId id="3972" r:id="rId62"/>
    <p:sldId id="4122" r:id="rId63"/>
    <p:sldId id="4123" r:id="rId64"/>
    <p:sldId id="4119" r:id="rId65"/>
    <p:sldId id="4120" r:id="rId66"/>
    <p:sldId id="4121" r:id="rId67"/>
    <p:sldId id="4029" r:id="rId68"/>
    <p:sldId id="4030" r:id="rId69"/>
    <p:sldId id="4032" r:id="rId70"/>
    <p:sldId id="4034" r:id="rId71"/>
    <p:sldId id="4035" r:id="rId72"/>
    <p:sldId id="4031" r:id="rId73"/>
    <p:sldId id="4051" r:id="rId74"/>
    <p:sldId id="4052" r:id="rId75"/>
    <p:sldId id="4053" r:id="rId76"/>
    <p:sldId id="3920" r:id="rId77"/>
    <p:sldId id="3940" r:id="rId78"/>
    <p:sldId id="4056" r:id="rId79"/>
    <p:sldId id="4057" r:id="rId80"/>
    <p:sldId id="4059" r:id="rId81"/>
    <p:sldId id="4060" r:id="rId82"/>
    <p:sldId id="3973" r:id="rId83"/>
    <p:sldId id="3937" r:id="rId84"/>
    <p:sldId id="3938" r:id="rId85"/>
    <p:sldId id="3939" r:id="rId86"/>
    <p:sldId id="3974" r:id="rId87"/>
    <p:sldId id="3958" r:id="rId88"/>
    <p:sldId id="4019" r:id="rId89"/>
    <p:sldId id="3994" r:id="rId90"/>
    <p:sldId id="4018" r:id="rId91"/>
    <p:sldId id="3963" r:id="rId92"/>
    <p:sldId id="4112" r:id="rId93"/>
    <p:sldId id="3975" r:id="rId94"/>
    <p:sldId id="3968" r:id="rId95"/>
    <p:sldId id="3976" r:id="rId96"/>
    <p:sldId id="4022" r:id="rId97"/>
    <p:sldId id="4023" r:id="rId98"/>
    <p:sldId id="3979" r:id="rId99"/>
    <p:sldId id="3980" r:id="rId100"/>
    <p:sldId id="3923" r:id="rId101"/>
    <p:sldId id="3984" r:id="rId102"/>
    <p:sldId id="3983" r:id="rId103"/>
    <p:sldId id="3982" r:id="rId104"/>
    <p:sldId id="3977" r:id="rId105"/>
    <p:sldId id="3824" r:id="rId106"/>
    <p:sldId id="866" r:id="rId107"/>
    <p:sldId id="3879" r:id="rId108"/>
    <p:sldId id="3936" r:id="rId109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</p:presentation>
</file>

<file path=ppt/commentAuthors.xml><?xml version="1.0" encoding="utf-8"?>
<p:cmAuthor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4493" autoAdjust="0"/>
    <p:restoredTop sz="88663" autoAdjust="0"/>
  </p:normalViewPr>
  <p:slideViewPr>
    <p:cSldViewPr>
      <p:cViewPr varScale="1">
        <p:scale>
          <a:sx n="100" d="100"/>
          <a:sy n="100" d="100"/>
        </p:scale>
        <p:origin x="2250" y="108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00" Type="http://schemas.openxmlformats.org/officeDocument/2006/relationships/slide" Target="slides/slide97.xml"  /><Relationship Id="rId101" Type="http://schemas.openxmlformats.org/officeDocument/2006/relationships/slide" Target="slides/slide98.xml"  /><Relationship Id="rId102" Type="http://schemas.openxmlformats.org/officeDocument/2006/relationships/slide" Target="slides/slide99.xml"  /><Relationship Id="rId103" Type="http://schemas.openxmlformats.org/officeDocument/2006/relationships/slide" Target="slides/slide100.xml"  /><Relationship Id="rId104" Type="http://schemas.openxmlformats.org/officeDocument/2006/relationships/slide" Target="slides/slide101.xml"  /><Relationship Id="rId105" Type="http://schemas.openxmlformats.org/officeDocument/2006/relationships/slide" Target="slides/slide102.xml"  /><Relationship Id="rId106" Type="http://schemas.openxmlformats.org/officeDocument/2006/relationships/slide" Target="slides/slide103.xml"  /><Relationship Id="rId107" Type="http://schemas.openxmlformats.org/officeDocument/2006/relationships/slide" Target="slides/slide104.xml"  /><Relationship Id="rId108" Type="http://schemas.openxmlformats.org/officeDocument/2006/relationships/slide" Target="slides/slide105.xml"  /><Relationship Id="rId109" Type="http://schemas.openxmlformats.org/officeDocument/2006/relationships/slide" Target="slides/slide106.xml"  /><Relationship Id="rId11" Type="http://schemas.openxmlformats.org/officeDocument/2006/relationships/slide" Target="slides/slide8.xml"  /><Relationship Id="rId110" Type="http://schemas.openxmlformats.org/officeDocument/2006/relationships/commentAuthors" Target="commentAuthors.xml"  /><Relationship Id="rId111" Type="http://schemas.openxmlformats.org/officeDocument/2006/relationships/presProps" Target="presProps.xml"  /><Relationship Id="rId112" Type="http://schemas.openxmlformats.org/officeDocument/2006/relationships/viewProps" Target="viewProps.xml"  /><Relationship Id="rId113" Type="http://schemas.openxmlformats.org/officeDocument/2006/relationships/theme" Target="theme/theme1.xml"  /><Relationship Id="rId114" Type="http://schemas.openxmlformats.org/officeDocument/2006/relationships/tableStyles" Target="tableStyles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handoutMaster" Target="handoutMasters/handout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slide" Target="slides/slide30.xml"  /><Relationship Id="rId34" Type="http://schemas.openxmlformats.org/officeDocument/2006/relationships/slide" Target="slides/slide31.xml"  /><Relationship Id="rId35" Type="http://schemas.openxmlformats.org/officeDocument/2006/relationships/slide" Target="slides/slide32.xml"  /><Relationship Id="rId36" Type="http://schemas.openxmlformats.org/officeDocument/2006/relationships/slide" Target="slides/slide33.xml"  /><Relationship Id="rId37" Type="http://schemas.openxmlformats.org/officeDocument/2006/relationships/slide" Target="slides/slide34.xml"  /><Relationship Id="rId38" Type="http://schemas.openxmlformats.org/officeDocument/2006/relationships/slide" Target="slides/slide35.xml"  /><Relationship Id="rId39" Type="http://schemas.openxmlformats.org/officeDocument/2006/relationships/slide" Target="slides/slide36.xml"  /><Relationship Id="rId4" Type="http://schemas.openxmlformats.org/officeDocument/2006/relationships/slide" Target="slides/slide1.xml"  /><Relationship Id="rId40" Type="http://schemas.openxmlformats.org/officeDocument/2006/relationships/slide" Target="slides/slide37.xml"  /><Relationship Id="rId41" Type="http://schemas.openxmlformats.org/officeDocument/2006/relationships/slide" Target="slides/slide38.xml"  /><Relationship Id="rId42" Type="http://schemas.openxmlformats.org/officeDocument/2006/relationships/slide" Target="slides/slide39.xml"  /><Relationship Id="rId43" Type="http://schemas.openxmlformats.org/officeDocument/2006/relationships/slide" Target="slides/slide40.xml"  /><Relationship Id="rId44" Type="http://schemas.openxmlformats.org/officeDocument/2006/relationships/slide" Target="slides/slide41.xml"  /><Relationship Id="rId45" Type="http://schemas.openxmlformats.org/officeDocument/2006/relationships/slide" Target="slides/slide42.xml"  /><Relationship Id="rId46" Type="http://schemas.openxmlformats.org/officeDocument/2006/relationships/slide" Target="slides/slide43.xml"  /><Relationship Id="rId47" Type="http://schemas.openxmlformats.org/officeDocument/2006/relationships/slide" Target="slides/slide44.xml"  /><Relationship Id="rId48" Type="http://schemas.openxmlformats.org/officeDocument/2006/relationships/slide" Target="slides/slide45.xml"  /><Relationship Id="rId49" Type="http://schemas.openxmlformats.org/officeDocument/2006/relationships/slide" Target="slides/slide46.xml"  /><Relationship Id="rId5" Type="http://schemas.openxmlformats.org/officeDocument/2006/relationships/slide" Target="slides/slide2.xml"  /><Relationship Id="rId50" Type="http://schemas.openxmlformats.org/officeDocument/2006/relationships/slide" Target="slides/slide47.xml"  /><Relationship Id="rId51" Type="http://schemas.openxmlformats.org/officeDocument/2006/relationships/slide" Target="slides/slide48.xml"  /><Relationship Id="rId52" Type="http://schemas.openxmlformats.org/officeDocument/2006/relationships/slide" Target="slides/slide49.xml"  /><Relationship Id="rId53" Type="http://schemas.openxmlformats.org/officeDocument/2006/relationships/slide" Target="slides/slide50.xml"  /><Relationship Id="rId54" Type="http://schemas.openxmlformats.org/officeDocument/2006/relationships/slide" Target="slides/slide51.xml"  /><Relationship Id="rId55" Type="http://schemas.openxmlformats.org/officeDocument/2006/relationships/slide" Target="slides/slide52.xml"  /><Relationship Id="rId56" Type="http://schemas.openxmlformats.org/officeDocument/2006/relationships/slide" Target="slides/slide53.xml"  /><Relationship Id="rId57" Type="http://schemas.openxmlformats.org/officeDocument/2006/relationships/slide" Target="slides/slide54.xml"  /><Relationship Id="rId58" Type="http://schemas.openxmlformats.org/officeDocument/2006/relationships/slide" Target="slides/slide55.xml"  /><Relationship Id="rId59" Type="http://schemas.openxmlformats.org/officeDocument/2006/relationships/slide" Target="slides/slide56.xml"  /><Relationship Id="rId6" Type="http://schemas.openxmlformats.org/officeDocument/2006/relationships/slide" Target="slides/slide3.xml"  /><Relationship Id="rId60" Type="http://schemas.openxmlformats.org/officeDocument/2006/relationships/slide" Target="slides/slide57.xml"  /><Relationship Id="rId61" Type="http://schemas.openxmlformats.org/officeDocument/2006/relationships/slide" Target="slides/slide58.xml"  /><Relationship Id="rId62" Type="http://schemas.openxmlformats.org/officeDocument/2006/relationships/slide" Target="slides/slide59.xml"  /><Relationship Id="rId63" Type="http://schemas.openxmlformats.org/officeDocument/2006/relationships/slide" Target="slides/slide60.xml"  /><Relationship Id="rId64" Type="http://schemas.openxmlformats.org/officeDocument/2006/relationships/slide" Target="slides/slide61.xml"  /><Relationship Id="rId65" Type="http://schemas.openxmlformats.org/officeDocument/2006/relationships/slide" Target="slides/slide62.xml"  /><Relationship Id="rId66" Type="http://schemas.openxmlformats.org/officeDocument/2006/relationships/slide" Target="slides/slide63.xml"  /><Relationship Id="rId67" Type="http://schemas.openxmlformats.org/officeDocument/2006/relationships/slide" Target="slides/slide64.xml"  /><Relationship Id="rId68" Type="http://schemas.openxmlformats.org/officeDocument/2006/relationships/slide" Target="slides/slide65.xml"  /><Relationship Id="rId69" Type="http://schemas.openxmlformats.org/officeDocument/2006/relationships/slide" Target="slides/slide66.xml"  /><Relationship Id="rId7" Type="http://schemas.openxmlformats.org/officeDocument/2006/relationships/slide" Target="slides/slide4.xml"  /><Relationship Id="rId70" Type="http://schemas.openxmlformats.org/officeDocument/2006/relationships/slide" Target="slides/slide67.xml"  /><Relationship Id="rId71" Type="http://schemas.openxmlformats.org/officeDocument/2006/relationships/slide" Target="slides/slide68.xml"  /><Relationship Id="rId72" Type="http://schemas.openxmlformats.org/officeDocument/2006/relationships/slide" Target="slides/slide69.xml"  /><Relationship Id="rId73" Type="http://schemas.openxmlformats.org/officeDocument/2006/relationships/slide" Target="slides/slide70.xml"  /><Relationship Id="rId74" Type="http://schemas.openxmlformats.org/officeDocument/2006/relationships/slide" Target="slides/slide71.xml"  /><Relationship Id="rId75" Type="http://schemas.openxmlformats.org/officeDocument/2006/relationships/slide" Target="slides/slide72.xml"  /><Relationship Id="rId76" Type="http://schemas.openxmlformats.org/officeDocument/2006/relationships/slide" Target="slides/slide73.xml"  /><Relationship Id="rId77" Type="http://schemas.openxmlformats.org/officeDocument/2006/relationships/slide" Target="slides/slide74.xml"  /><Relationship Id="rId78" Type="http://schemas.openxmlformats.org/officeDocument/2006/relationships/slide" Target="slides/slide75.xml"  /><Relationship Id="rId79" Type="http://schemas.openxmlformats.org/officeDocument/2006/relationships/slide" Target="slides/slide76.xml"  /><Relationship Id="rId8" Type="http://schemas.openxmlformats.org/officeDocument/2006/relationships/slide" Target="slides/slide5.xml"  /><Relationship Id="rId80" Type="http://schemas.openxmlformats.org/officeDocument/2006/relationships/slide" Target="slides/slide77.xml"  /><Relationship Id="rId81" Type="http://schemas.openxmlformats.org/officeDocument/2006/relationships/slide" Target="slides/slide78.xml"  /><Relationship Id="rId82" Type="http://schemas.openxmlformats.org/officeDocument/2006/relationships/slide" Target="slides/slide79.xml"  /><Relationship Id="rId83" Type="http://schemas.openxmlformats.org/officeDocument/2006/relationships/slide" Target="slides/slide80.xml"  /><Relationship Id="rId84" Type="http://schemas.openxmlformats.org/officeDocument/2006/relationships/slide" Target="slides/slide81.xml"  /><Relationship Id="rId85" Type="http://schemas.openxmlformats.org/officeDocument/2006/relationships/slide" Target="slides/slide82.xml"  /><Relationship Id="rId86" Type="http://schemas.openxmlformats.org/officeDocument/2006/relationships/slide" Target="slides/slide83.xml"  /><Relationship Id="rId87" Type="http://schemas.openxmlformats.org/officeDocument/2006/relationships/slide" Target="slides/slide84.xml"  /><Relationship Id="rId88" Type="http://schemas.openxmlformats.org/officeDocument/2006/relationships/slide" Target="slides/slide85.xml"  /><Relationship Id="rId89" Type="http://schemas.openxmlformats.org/officeDocument/2006/relationships/slide" Target="slides/slide86.xml"  /><Relationship Id="rId9" Type="http://schemas.openxmlformats.org/officeDocument/2006/relationships/slide" Target="slides/slide6.xml"  /><Relationship Id="rId90" Type="http://schemas.openxmlformats.org/officeDocument/2006/relationships/slide" Target="slides/slide87.xml"  /><Relationship Id="rId91" Type="http://schemas.openxmlformats.org/officeDocument/2006/relationships/slide" Target="slides/slide88.xml"  /><Relationship Id="rId92" Type="http://schemas.openxmlformats.org/officeDocument/2006/relationships/slide" Target="slides/slide89.xml"  /><Relationship Id="rId93" Type="http://schemas.openxmlformats.org/officeDocument/2006/relationships/slide" Target="slides/slide90.xml"  /><Relationship Id="rId94" Type="http://schemas.openxmlformats.org/officeDocument/2006/relationships/slide" Target="slides/slide91.xml"  /><Relationship Id="rId95" Type="http://schemas.openxmlformats.org/officeDocument/2006/relationships/slide" Target="slides/slide92.xml"  /><Relationship Id="rId96" Type="http://schemas.openxmlformats.org/officeDocument/2006/relationships/slide" Target="slides/slide93.xml"  /><Relationship Id="rId97" Type="http://schemas.openxmlformats.org/officeDocument/2006/relationships/slide" Target="slides/slide94.xml"  /><Relationship Id="rId98" Type="http://schemas.openxmlformats.org/officeDocument/2006/relationships/slide" Target="slides/slide95.xml"  /><Relationship Id="rId99" Type="http://schemas.openxmlformats.org/officeDocument/2006/relationships/slide" Target="slides/slide9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9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90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93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9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3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1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5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6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7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8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89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49340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90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5172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4" name="슬라이드 노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347358"/>
      </p:ext>
    </p:extLst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85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6718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86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29066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87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775997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88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348733830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Relationship Id="rId3" Type="http://schemas.openxmlformats.org/officeDocument/2006/relationships/image" Target="../media/image1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6/12/2023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67558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598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 flipV="1"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433048" y="6597352"/>
            <a:ext cx="560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872BBF-CA77-4ABA-9F8E-866B58427F8F}" type="slidenum">
              <a:rPr lang="ko-KR" altLang="en-US" sz="1200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5169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2023-06-12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slideLayout" Target="../slideLayouts/slideLayout15.xml"  /><Relationship Id="rId16" Type="http://schemas.openxmlformats.org/officeDocument/2006/relationships/slideLayout" Target="../slideLayouts/slideLayout16.xml"  /><Relationship Id="rId17" Type="http://schemas.openxmlformats.org/officeDocument/2006/relationships/slideLayout" Target="../slideLayouts/slideLayout17.xml"  /><Relationship Id="rId18" Type="http://schemas.openxmlformats.org/officeDocument/2006/relationships/slideLayout" Target="../slideLayouts/slideLayout18.xml"  /><Relationship Id="rId19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20" Type="http://schemas.openxmlformats.org/officeDocument/2006/relationships/audio" Target="../media/audio1.wav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  <p:sldLayoutId id="2147488880" r:id="rId15"/>
    <p:sldLayoutId id="2147488885" r:id="rId16"/>
    <p:sldLayoutId id="2147488886" r:id="rId17"/>
    <p:sldLayoutId id="2147488887" r:id="rId18"/>
  </p:sldLayoutIdLst>
  <p:transition spd="slow">
    <p:sndAc>
      <p:stSnd>
        <p:snd r:embed="rId20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4.png"  /></Relationships>
</file>

<file path=ppt/slides/_rels/slide10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02.png"  /><Relationship Id="rId4" Type="http://schemas.openxmlformats.org/officeDocument/2006/relationships/image" Target="../media/image203.png"  /></Relationships>
</file>

<file path=ppt/slides/_rels/slide10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04.png"  /><Relationship Id="rId4" Type="http://schemas.openxmlformats.org/officeDocument/2006/relationships/image" Target="../media/image205.png"  /><Relationship Id="rId5" Type="http://schemas.openxmlformats.org/officeDocument/2006/relationships/image" Target="../media/image206.png"  /></Relationships>
</file>

<file path=ppt/slides/_rels/slide10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07.png"  /></Relationships>
</file>

<file path=ppt/slides/_rels/slide10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/Relationships>
</file>

<file path=ppt/slides/_rels/slide10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/Relationships>
</file>

<file path=ppt/slides/_rels/slide10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0.xml"  /><Relationship Id="rId2" Type="http://schemas.openxmlformats.org/officeDocument/2006/relationships/audio" Target="../media/audio1.wav"  /><Relationship Id="rId3" Type="http://schemas.openxmlformats.org/officeDocument/2006/relationships/image" Target="../media/image208.png"  /><Relationship Id="rId4" Type="http://schemas.openxmlformats.org/officeDocument/2006/relationships/image" Target="../media/image209.png"  /></Relationships>
</file>

<file path=ppt/slides/_rels/slide10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audio" Target="../media/audio1.wav"  /><Relationship Id="rId3" Type="http://schemas.openxmlformats.org/officeDocument/2006/relationships/image" Target="../media/image210.png"  /><Relationship Id="rId4" Type="http://schemas.openxmlformats.org/officeDocument/2006/relationships/image" Target="../media/image211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5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6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7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8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9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0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2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Relationship Id="rId4" Type="http://schemas.openxmlformats.org/officeDocument/2006/relationships/image" Target="../media/image24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Relationship Id="rId4" Type="http://schemas.openxmlformats.org/officeDocument/2006/relationships/image" Target="../media/image25.png"  /><Relationship Id="rId5" Type="http://schemas.openxmlformats.org/officeDocument/2006/relationships/image" Target="../media/image26.png"  /><Relationship Id="rId6" Type="http://schemas.openxmlformats.org/officeDocument/2006/relationships/image" Target="../media/image27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Relationship Id="rId4" Type="http://schemas.openxmlformats.org/officeDocument/2006/relationships/image" Target="../media/image28.png"  /><Relationship Id="rId5" Type="http://schemas.openxmlformats.org/officeDocument/2006/relationships/image" Target="../media/image29.png"  /><Relationship Id="rId6" Type="http://schemas.openxmlformats.org/officeDocument/2006/relationships/image" Target="../media/image30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Relationship Id="rId4" Type="http://schemas.openxmlformats.org/officeDocument/2006/relationships/image" Target="../media/image31.png"  /><Relationship Id="rId5" Type="http://schemas.openxmlformats.org/officeDocument/2006/relationships/image" Target="../media/image32.png"  /><Relationship Id="rId6" Type="http://schemas.openxmlformats.org/officeDocument/2006/relationships/image" Target="../media/image33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Relationship Id="rId4" Type="http://schemas.openxmlformats.org/officeDocument/2006/relationships/image" Target="../media/image34.png"  /><Relationship Id="rId5" Type="http://schemas.openxmlformats.org/officeDocument/2006/relationships/image" Target="../media/image35.png"  /><Relationship Id="rId6" Type="http://schemas.openxmlformats.org/officeDocument/2006/relationships/image" Target="../media/image36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3.png"  /><Relationship Id="rId4" Type="http://schemas.openxmlformats.org/officeDocument/2006/relationships/image" Target="../media/image37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38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39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8.xml"  /><Relationship Id="rId2" Type="http://schemas.openxmlformats.org/officeDocument/2006/relationships/notesSlide" Target="../notesSlides/notesSlide2.xml"  /><Relationship Id="rId3" Type="http://schemas.openxmlformats.org/officeDocument/2006/relationships/audio" Target="../media/audio1.wav"  /><Relationship Id="rId4" Type="http://schemas.openxmlformats.org/officeDocument/2006/relationships/image" Target="../media/image40.png"  /><Relationship Id="rId5" Type="http://schemas.openxmlformats.org/officeDocument/2006/relationships/image" Target="../media/image41.png"  /><Relationship Id="rId6" Type="http://schemas.openxmlformats.org/officeDocument/2006/relationships/image" Target="../media/image4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Relationship Id="rId5" Type="http://schemas.openxmlformats.org/officeDocument/2006/relationships/image" Target="../media/image6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43.png"  /><Relationship Id="rId4" Type="http://schemas.openxmlformats.org/officeDocument/2006/relationships/image" Target="../media/image44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45.png"  /><Relationship Id="rId4" Type="http://schemas.openxmlformats.org/officeDocument/2006/relationships/image" Target="../media/image46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notesSlide" Target="../notesSlides/notesSlide3.xml"  /><Relationship Id="rId3" Type="http://schemas.openxmlformats.org/officeDocument/2006/relationships/audio" Target="../media/audio1.wav"  /><Relationship Id="rId4" Type="http://schemas.openxmlformats.org/officeDocument/2006/relationships/image" Target="../media/image49.png"  /><Relationship Id="rId5" Type="http://schemas.openxmlformats.org/officeDocument/2006/relationships/image" Target="../media/image50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notesSlide" Target="../notesSlides/notesSlide4.xml"  /><Relationship Id="rId3" Type="http://schemas.openxmlformats.org/officeDocument/2006/relationships/audio" Target="../media/audio1.wav"  /><Relationship Id="rId4" Type="http://schemas.openxmlformats.org/officeDocument/2006/relationships/image" Target="../media/image51.png"  /><Relationship Id="rId5" Type="http://schemas.openxmlformats.org/officeDocument/2006/relationships/image" Target="../media/image52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53.png"  /><Relationship Id="rId4" Type="http://schemas.openxmlformats.org/officeDocument/2006/relationships/image" Target="../media/image54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55.png"  /><Relationship Id="rId4" Type="http://schemas.openxmlformats.org/officeDocument/2006/relationships/image" Target="../media/image56.png"  /><Relationship Id="rId5" Type="http://schemas.openxmlformats.org/officeDocument/2006/relationships/image" Target="../media/image57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58.png"  /><Relationship Id="rId4" Type="http://schemas.openxmlformats.org/officeDocument/2006/relationships/image" Target="../media/image59.png"  /><Relationship Id="rId5" Type="http://schemas.openxmlformats.org/officeDocument/2006/relationships/image" Target="../media/image60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61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62.png"  /><Relationship Id="rId4" Type="http://schemas.openxmlformats.org/officeDocument/2006/relationships/image" Target="../media/image63.png"  /><Relationship Id="rId5" Type="http://schemas.openxmlformats.org/officeDocument/2006/relationships/image" Target="../media/image64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7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65.png"  /><Relationship Id="rId4" Type="http://schemas.openxmlformats.org/officeDocument/2006/relationships/image" Target="../media/image66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67.png"  /><Relationship Id="rId4" Type="http://schemas.openxmlformats.org/officeDocument/2006/relationships/image" Target="../media/image68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69.png"  /><Relationship Id="rId4" Type="http://schemas.openxmlformats.org/officeDocument/2006/relationships/image" Target="../media/image70.png"  /><Relationship Id="rId5" Type="http://schemas.openxmlformats.org/officeDocument/2006/relationships/image" Target="../media/image71.png"  /><Relationship Id="rId6" Type="http://schemas.openxmlformats.org/officeDocument/2006/relationships/image" Target="../media/image72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73.png"  /><Relationship Id="rId4" Type="http://schemas.openxmlformats.org/officeDocument/2006/relationships/image" Target="../media/image74.png"  /><Relationship Id="rId5" Type="http://schemas.openxmlformats.org/officeDocument/2006/relationships/image" Target="../media/image75.png"  /><Relationship Id="rId6" Type="http://schemas.openxmlformats.org/officeDocument/2006/relationships/image" Target="../media/image76.png"  /><Relationship Id="rId7" Type="http://schemas.openxmlformats.org/officeDocument/2006/relationships/image" Target="../media/image77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43.png"  /><Relationship Id="rId4" Type="http://schemas.openxmlformats.org/officeDocument/2006/relationships/image" Target="../media/image44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45.png"  /><Relationship Id="rId4" Type="http://schemas.openxmlformats.org/officeDocument/2006/relationships/image" Target="../media/image46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78.png"  /><Relationship Id="rId4" Type="http://schemas.openxmlformats.org/officeDocument/2006/relationships/image" Target="../media/image79.png"  /><Relationship Id="rId5" Type="http://schemas.openxmlformats.org/officeDocument/2006/relationships/image" Target="../media/image80.pn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81.png"  /><Relationship Id="rId4" Type="http://schemas.openxmlformats.org/officeDocument/2006/relationships/image" Target="../media/image82.pn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10" Type="http://schemas.openxmlformats.org/officeDocument/2006/relationships/image" Target="../media/image90.png"  /><Relationship Id="rId2" Type="http://schemas.openxmlformats.org/officeDocument/2006/relationships/audio" Target="../media/audio1.wav"  /><Relationship Id="rId3" Type="http://schemas.openxmlformats.org/officeDocument/2006/relationships/image" Target="../media/image83.png"  /><Relationship Id="rId4" Type="http://schemas.openxmlformats.org/officeDocument/2006/relationships/image" Target="../media/image84.png"  /><Relationship Id="rId5" Type="http://schemas.openxmlformats.org/officeDocument/2006/relationships/image" Target="../media/image85.png"  /><Relationship Id="rId6" Type="http://schemas.openxmlformats.org/officeDocument/2006/relationships/image" Target="../media/image86.png"  /><Relationship Id="rId7" Type="http://schemas.openxmlformats.org/officeDocument/2006/relationships/image" Target="../media/image87.png"  /><Relationship Id="rId8" Type="http://schemas.openxmlformats.org/officeDocument/2006/relationships/image" Target="../media/image88.png"  /><Relationship Id="rId9" Type="http://schemas.openxmlformats.org/officeDocument/2006/relationships/image" Target="../media/image89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8.png"  /><Relationship Id="rId4" Type="http://schemas.openxmlformats.org/officeDocument/2006/relationships/image" Target="../media/image9.png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audio" Target="../media/audio1.wav"  /><Relationship Id="rId3" Type="http://schemas.openxmlformats.org/officeDocument/2006/relationships/image" Target="../media/image91.png"  /><Relationship Id="rId4" Type="http://schemas.openxmlformats.org/officeDocument/2006/relationships/image" Target="../media/image92.png"  /><Relationship Id="rId5" Type="http://schemas.openxmlformats.org/officeDocument/2006/relationships/image" Target="../media/image93.png"  /><Relationship Id="rId6" Type="http://schemas.openxmlformats.org/officeDocument/2006/relationships/image" Target="../media/image94.png"  /><Relationship Id="rId7" Type="http://schemas.openxmlformats.org/officeDocument/2006/relationships/image" Target="../media/image95.png"  /><Relationship Id="rId8" Type="http://schemas.openxmlformats.org/officeDocument/2006/relationships/image" Target="../media/image96.png"  /><Relationship Id="rId9" Type="http://schemas.openxmlformats.org/officeDocument/2006/relationships/image" Target="../media/image97.pn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notesSlide" Target="../notesSlides/notesSlide5.xml"  /><Relationship Id="rId3" Type="http://schemas.openxmlformats.org/officeDocument/2006/relationships/audio" Target="../media/audio1.wav"  /><Relationship Id="rId4" Type="http://schemas.openxmlformats.org/officeDocument/2006/relationships/image" Target="../media/image98.png"  /><Relationship Id="rId5" Type="http://schemas.openxmlformats.org/officeDocument/2006/relationships/image" Target="../media/image99.png"  /><Relationship Id="rId6" Type="http://schemas.openxmlformats.org/officeDocument/2006/relationships/image" Target="../media/image100.png"  /><Relationship Id="rId7" Type="http://schemas.openxmlformats.org/officeDocument/2006/relationships/image" Target="../media/image101.png"  /><Relationship Id="rId8" Type="http://schemas.openxmlformats.org/officeDocument/2006/relationships/image" Target="../media/image102.png"  /><Relationship Id="rId9" Type="http://schemas.openxmlformats.org/officeDocument/2006/relationships/image" Target="../media/image103.pn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audio" Target="../media/audio1.wav"  /><Relationship Id="rId3" Type="http://schemas.openxmlformats.org/officeDocument/2006/relationships/image" Target="../media/image104.png"  /><Relationship Id="rId4" Type="http://schemas.openxmlformats.org/officeDocument/2006/relationships/image" Target="../media/image105.png"  /><Relationship Id="rId5" Type="http://schemas.openxmlformats.org/officeDocument/2006/relationships/image" Target="../media/image106.png"  /><Relationship Id="rId6" Type="http://schemas.openxmlformats.org/officeDocument/2006/relationships/image" Target="../media/image107.png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audio" Target="../media/audio1.wav"  /><Relationship Id="rId3" Type="http://schemas.openxmlformats.org/officeDocument/2006/relationships/image" Target="../media/image104.png"  /><Relationship Id="rId4" Type="http://schemas.openxmlformats.org/officeDocument/2006/relationships/image" Target="../media/image105.png"  /><Relationship Id="rId5" Type="http://schemas.openxmlformats.org/officeDocument/2006/relationships/image" Target="../media/image106.png"  /><Relationship Id="rId6" Type="http://schemas.openxmlformats.org/officeDocument/2006/relationships/image" Target="../media/image107.png"  /><Relationship Id="rId7" Type="http://schemas.openxmlformats.org/officeDocument/2006/relationships/image" Target="../media/image108.png"  /><Relationship Id="rId8" Type="http://schemas.openxmlformats.org/officeDocument/2006/relationships/image" Target="../media/image109.pn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audio" Target="../media/audio1.wav"  /><Relationship Id="rId3" Type="http://schemas.openxmlformats.org/officeDocument/2006/relationships/image" Target="../media/image110.png"  /><Relationship Id="rId4" Type="http://schemas.openxmlformats.org/officeDocument/2006/relationships/image" Target="../media/image111.png"  /><Relationship Id="rId5" Type="http://schemas.openxmlformats.org/officeDocument/2006/relationships/image" Target="../media/image112.pn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audio" Target="../media/audio1.wav"  /><Relationship Id="rId3" Type="http://schemas.openxmlformats.org/officeDocument/2006/relationships/image" Target="../media/image113.png"  /><Relationship Id="rId4" Type="http://schemas.openxmlformats.org/officeDocument/2006/relationships/image" Target="../media/image114.png"  /><Relationship Id="rId5" Type="http://schemas.openxmlformats.org/officeDocument/2006/relationships/image" Target="../media/image115.png"  /><Relationship Id="rId6" Type="http://schemas.openxmlformats.org/officeDocument/2006/relationships/image" Target="../media/image116.png" 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audio" Target="../media/audio1.wav"  /><Relationship Id="rId3" Type="http://schemas.openxmlformats.org/officeDocument/2006/relationships/image" Target="../media/image117.png"  /><Relationship Id="rId4" Type="http://schemas.openxmlformats.org/officeDocument/2006/relationships/image" Target="../media/image118.png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/Relationships>
</file>

<file path=ppt/slides/_rels/slide5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19.png"  /><Relationship Id="rId4" Type="http://schemas.openxmlformats.org/officeDocument/2006/relationships/image" Target="../media/image12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0.png"  /></Relationships>
</file>

<file path=ppt/slides/_rels/slide6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21.png"  /><Relationship Id="rId4" Type="http://schemas.openxmlformats.org/officeDocument/2006/relationships/image" Target="../media/image122.png"  /></Relationships>
</file>

<file path=ppt/slides/_rels/slide6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23.png"  /><Relationship Id="rId4" Type="http://schemas.openxmlformats.org/officeDocument/2006/relationships/image" Target="../media/image124.png"  /></Relationships>
</file>

<file path=ppt/slides/_rels/slide6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25.png"  /><Relationship Id="rId4" Type="http://schemas.openxmlformats.org/officeDocument/2006/relationships/image" Target="../media/image126.png"  /></Relationships>
</file>

<file path=ppt/slides/_rels/slide6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27.png"  /><Relationship Id="rId4" Type="http://schemas.openxmlformats.org/officeDocument/2006/relationships/image" Target="../media/image128.png"  /></Relationships>
</file>

<file path=ppt/slides/_rels/slide6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29.png"  /><Relationship Id="rId4" Type="http://schemas.openxmlformats.org/officeDocument/2006/relationships/image" Target="../media/image130.png"  /></Relationships>
</file>

<file path=ppt/slides/_rels/slide6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31.png"  /><Relationship Id="rId4" Type="http://schemas.openxmlformats.org/officeDocument/2006/relationships/image" Target="../media/image132.png"  /></Relationships>
</file>

<file path=ppt/slides/_rels/slide6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33.png"  /><Relationship Id="rId4" Type="http://schemas.openxmlformats.org/officeDocument/2006/relationships/image" Target="../media/image134.png"  /></Relationships>
</file>

<file path=ppt/slides/_rels/slide6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35.png"  /><Relationship Id="rId4" Type="http://schemas.openxmlformats.org/officeDocument/2006/relationships/image" Target="../media/image136.png"  /></Relationships>
</file>

<file path=ppt/slides/_rels/slide6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37.png"  /><Relationship Id="rId4" Type="http://schemas.openxmlformats.org/officeDocument/2006/relationships/image" Target="../media/image138.png"  /></Relationships>
</file>

<file path=ppt/slides/_rels/slide6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39.png"  /><Relationship Id="rId4" Type="http://schemas.openxmlformats.org/officeDocument/2006/relationships/image" Target="../media/image140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1.png"  /></Relationships>
</file>

<file path=ppt/slides/_rels/slide7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41.png"  /><Relationship Id="rId4" Type="http://schemas.openxmlformats.org/officeDocument/2006/relationships/image" Target="../media/image142.png"  /></Relationships>
</file>

<file path=ppt/slides/_rels/slide7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43.png"  /><Relationship Id="rId4" Type="http://schemas.openxmlformats.org/officeDocument/2006/relationships/image" Target="../media/image144.png"  /></Relationships>
</file>

<file path=ppt/slides/_rels/slide7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45.png"  /><Relationship Id="rId4" Type="http://schemas.openxmlformats.org/officeDocument/2006/relationships/image" Target="../media/image146.png"  /></Relationships>
</file>

<file path=ppt/slides/_rels/slide7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47.png"  /><Relationship Id="rId4" Type="http://schemas.openxmlformats.org/officeDocument/2006/relationships/image" Target="../media/image148.png"  /></Relationships>
</file>

<file path=ppt/slides/_rels/slide7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49.png"  /><Relationship Id="rId4" Type="http://schemas.openxmlformats.org/officeDocument/2006/relationships/image" Target="../media/image150.png"  /><Relationship Id="rId5" Type="http://schemas.openxmlformats.org/officeDocument/2006/relationships/image" Target="../media/image151.png"  /><Relationship Id="rId6" Type="http://schemas.openxmlformats.org/officeDocument/2006/relationships/image" Target="../media/image152.png"  /></Relationships>
</file>

<file path=ppt/slides/_rels/slide7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53.png"  /></Relationships>
</file>

<file path=ppt/slides/_rels/slide7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54.png"  /></Relationships>
</file>

<file path=ppt/slides/_rels/slide7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55.png"  /><Relationship Id="rId4" Type="http://schemas.openxmlformats.org/officeDocument/2006/relationships/image" Target="../media/image156.png"  /></Relationships>
</file>

<file path=ppt/slides/_rels/slide7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57.png"  /><Relationship Id="rId4" Type="http://schemas.openxmlformats.org/officeDocument/2006/relationships/image" Target="../media/image158.png"  /></Relationships>
</file>

<file path=ppt/slides/_rels/slide7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59.png"  /><Relationship Id="rId4" Type="http://schemas.openxmlformats.org/officeDocument/2006/relationships/image" Target="../media/image160.png"  /><Relationship Id="rId5" Type="http://schemas.openxmlformats.org/officeDocument/2006/relationships/image" Target="../media/image161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2.png"  /></Relationships>
</file>

<file path=ppt/slides/_rels/slide8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62.png"  /><Relationship Id="rId4" Type="http://schemas.openxmlformats.org/officeDocument/2006/relationships/image" Target="../media/image163.png"  /></Relationships>
</file>

<file path=ppt/slides/_rels/slide8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audio" Target="../media/audio1.wav"  /><Relationship Id="rId3" Type="http://schemas.openxmlformats.org/officeDocument/2006/relationships/image" Target="../media/image164.png"  /><Relationship Id="rId4" Type="http://schemas.openxmlformats.org/officeDocument/2006/relationships/image" Target="../media/image165.png"  /></Relationships>
</file>

<file path=ppt/slides/_rels/slide8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audio" Target="../media/audio1.wav"  /><Relationship Id="rId3" Type="http://schemas.openxmlformats.org/officeDocument/2006/relationships/image" Target="../media/image166.png"  /><Relationship Id="rId4" Type="http://schemas.openxmlformats.org/officeDocument/2006/relationships/image" Target="../media/image167.png"  /></Relationships>
</file>

<file path=ppt/slides/_rels/slide8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audio" Target="../media/audio1.wav"  /><Relationship Id="rId3" Type="http://schemas.openxmlformats.org/officeDocument/2006/relationships/image" Target="../media/image168.png"  /><Relationship Id="rId4" Type="http://schemas.openxmlformats.org/officeDocument/2006/relationships/image" Target="../media/image169.png"  /></Relationships>
</file>

<file path=ppt/slides/_rels/slide8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2" Type="http://schemas.openxmlformats.org/officeDocument/2006/relationships/audio" Target="../media/audio1.wav"  /><Relationship Id="rId3" Type="http://schemas.openxmlformats.org/officeDocument/2006/relationships/image" Target="../media/image170.png"  /></Relationships>
</file>

<file path=ppt/slides/_rels/slide8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notesSlide" Target="../notesSlides/notesSlide6.xml"  /><Relationship Id="rId3" Type="http://schemas.openxmlformats.org/officeDocument/2006/relationships/audio" Target="../media/audio1.wav"  /><Relationship Id="rId4" Type="http://schemas.openxmlformats.org/officeDocument/2006/relationships/image" Target="../media/image171.png"  /></Relationships>
</file>

<file path=ppt/slides/_rels/slide8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notesSlide" Target="../notesSlides/notesSlide7.xml"  /><Relationship Id="rId3" Type="http://schemas.openxmlformats.org/officeDocument/2006/relationships/audio" Target="../media/audio1.wav"  /><Relationship Id="rId4" Type="http://schemas.openxmlformats.org/officeDocument/2006/relationships/image" Target="../media/image172.png"  /></Relationships>
</file>

<file path=ppt/slides/_rels/slide8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notesSlide" Target="../notesSlides/notesSlide8.xml"  /><Relationship Id="rId3" Type="http://schemas.openxmlformats.org/officeDocument/2006/relationships/audio" Target="../media/audio1.wav"  /><Relationship Id="rId4" Type="http://schemas.openxmlformats.org/officeDocument/2006/relationships/image" Target="../media/image173.png"  /></Relationships>
</file>

<file path=ppt/slides/_rels/slide8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notesSlide" Target="../notesSlides/notesSlide9.xml"  /><Relationship Id="rId3" Type="http://schemas.openxmlformats.org/officeDocument/2006/relationships/audio" Target="../media/audio1.wav"  /><Relationship Id="rId4" Type="http://schemas.openxmlformats.org/officeDocument/2006/relationships/image" Target="../media/image174.png"  /></Relationships>
</file>

<file path=ppt/slides/_rels/slide8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notesSlide" Target="../notesSlides/notesSlide10.xml"  /><Relationship Id="rId3" Type="http://schemas.openxmlformats.org/officeDocument/2006/relationships/audio" Target="../media/audio1.wav"  /><Relationship Id="rId4" Type="http://schemas.openxmlformats.org/officeDocument/2006/relationships/image" Target="../media/image175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13.png"  /></Relationships>
</file>

<file path=ppt/slides/_rels/slide9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notesSlide" Target="../notesSlides/notesSlide11.xml"  /><Relationship Id="rId3" Type="http://schemas.openxmlformats.org/officeDocument/2006/relationships/audio" Target="../media/audio1.wav"  /><Relationship Id="rId4" Type="http://schemas.openxmlformats.org/officeDocument/2006/relationships/image" Target="../media/image176.png"  /></Relationships>
</file>

<file path=ppt/slides/_rels/slide9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2" Type="http://schemas.openxmlformats.org/officeDocument/2006/relationships/image" Target="../media/image177.png"  /></Relationships>
</file>

<file path=ppt/slides/_rels/slide9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/Relationships>
</file>

<file path=ppt/slides/_rels/slide9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10" Type="http://schemas.openxmlformats.org/officeDocument/2006/relationships/image" Target="../media/image185.png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178.png"  /><Relationship Id="rId4" Type="http://schemas.openxmlformats.org/officeDocument/2006/relationships/image" Target="../media/image179.png"  /><Relationship Id="rId5" Type="http://schemas.openxmlformats.org/officeDocument/2006/relationships/image" Target="../media/image180.png"  /><Relationship Id="rId6" Type="http://schemas.openxmlformats.org/officeDocument/2006/relationships/image" Target="../media/image181.png"  /><Relationship Id="rId7" Type="http://schemas.openxmlformats.org/officeDocument/2006/relationships/image" Target="../media/image182.jpeg"  /><Relationship Id="rId8" Type="http://schemas.openxmlformats.org/officeDocument/2006/relationships/image" Target="../media/image183.jpeg"  /><Relationship Id="rId9" Type="http://schemas.openxmlformats.org/officeDocument/2006/relationships/image" Target="../media/image184.png"  /></Relationships>
</file>

<file path=ppt/slides/_rels/slide9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2" Type="http://schemas.openxmlformats.org/officeDocument/2006/relationships/image" Target="../media/image186.png"  /><Relationship Id="rId3" Type="http://schemas.openxmlformats.org/officeDocument/2006/relationships/image" Target="../media/image187.png"  /><Relationship Id="rId4" Type="http://schemas.openxmlformats.org/officeDocument/2006/relationships/image" Target="../media/image188.png"  /></Relationships>
</file>

<file path=ppt/slides/_rels/slide9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2" Type="http://schemas.openxmlformats.org/officeDocument/2006/relationships/image" Target="../media/image189.png"  /><Relationship Id="rId3" Type="http://schemas.openxmlformats.org/officeDocument/2006/relationships/image" Target="../media/image190.png"  /><Relationship Id="rId4" Type="http://schemas.openxmlformats.org/officeDocument/2006/relationships/image" Target="../media/image191.png"  /></Relationships>
</file>

<file path=ppt/slides/_rels/slide9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2" Type="http://schemas.openxmlformats.org/officeDocument/2006/relationships/image" Target="../media/image192.png"  /><Relationship Id="rId3" Type="http://schemas.openxmlformats.org/officeDocument/2006/relationships/image" Target="../media/image193.png"  /><Relationship Id="rId4" Type="http://schemas.openxmlformats.org/officeDocument/2006/relationships/image" Target="../media/image194.png"  /><Relationship Id="rId5" Type="http://schemas.openxmlformats.org/officeDocument/2006/relationships/image" Target="../media/image195.png"  /></Relationships>
</file>

<file path=ppt/slides/_rels/slide9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7.xml"  /><Relationship Id="rId2" Type="http://schemas.openxmlformats.org/officeDocument/2006/relationships/audio" Target="../media/audio1.wav"  /><Relationship Id="rId3" Type="http://schemas.openxmlformats.org/officeDocument/2006/relationships/image" Target="../media/image196.png"  /><Relationship Id="rId4" Type="http://schemas.openxmlformats.org/officeDocument/2006/relationships/image" Target="../media/image197.png"  /><Relationship Id="rId5" Type="http://schemas.openxmlformats.org/officeDocument/2006/relationships/image" Target="../media/image198.png"  /><Relationship Id="rId6" Type="http://schemas.openxmlformats.org/officeDocument/2006/relationships/image" Target="../media/image199.png"  /></Relationships>
</file>

<file path=ppt/slides/_rels/slide9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00.png"  /></Relationships>
</file>

<file path=ppt/slides/_rels/slide9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audio" Target="../media/audio1.wav"  /><Relationship Id="rId3" Type="http://schemas.openxmlformats.org/officeDocument/2006/relationships/image" Target="../media/image201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456" y="2241194"/>
            <a:ext cx="9793088" cy="4500174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부암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2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차 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비스타동원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아트포레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신축공사현장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402402"/>
            <a:ext cx="970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위험성 평가 회의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8824" y="12773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23.06.12~ 23.07.09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799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332656"/>
            <a:ext cx="9289032" cy="604867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44488" y="2924944"/>
            <a:ext cx="9001000" cy="86409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880992" y="3933056"/>
            <a:ext cx="3168352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56199114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6496" y="63893"/>
            <a:ext cx="8716591" cy="5811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0511" y="1268760"/>
            <a:ext cx="8424936" cy="525658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82499" y="692696"/>
            <a:ext cx="3074357" cy="362937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산업안전보건법 시행규칙 제</a:t>
            </a:r>
            <a:r>
              <a:rPr kumimoji="1" lang="en-US" altLang="ko-KR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202</a:t>
            </a:r>
            <a:r>
              <a:rPr kumimoji="1" lang="ko-KR" altLang="en-US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조</a:t>
            </a:r>
            <a:r>
              <a:rPr kumimoji="1" lang="ko-KR" altLang="en-US" sz="1600" b="1" i="0" u="sng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388462" y="692446"/>
            <a:ext cx="3384376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ko-KR" altLang="en-US" sz="1400" b="1" dirty="0" smtClean="0">
                <a:solidFill>
                  <a:srgbClr val="FF0000"/>
                </a:solidFill>
              </a:rPr>
              <a:t>작업환경측정</a:t>
            </a:r>
            <a:r>
              <a:rPr kumimoji="1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미 실시에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관한 과태료</a:t>
            </a:r>
            <a:endParaRPr kumimoji="1" lang="ko-KR" alt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786" t="3125" r="22322" b="15625"/>
          <a:stretch/>
        </p:blipFill>
        <p:spPr>
          <a:xfrm>
            <a:off x="401987" y="1229819"/>
            <a:ext cx="6120680" cy="1872208"/>
          </a:xfrm>
          <a:prstGeom prst="rect">
            <a:avLst/>
          </a:prstGeom>
          <a:ln w="28575">
            <a:noFill/>
          </a:ln>
        </p:spPr>
      </p:pic>
      <p:sp>
        <p:nvSpPr>
          <p:cNvPr id="9" name="직사각형 8"/>
          <p:cNvSpPr/>
          <p:nvPr/>
        </p:nvSpPr>
        <p:spPr bwMode="auto">
          <a:xfrm>
            <a:off x="323334" y="1199123"/>
            <a:ext cx="6199333" cy="20882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3287355"/>
            <a:ext cx="5256584" cy="33820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172" y="3380913"/>
            <a:ext cx="4194348" cy="32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676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728" y="2996952"/>
            <a:ext cx="5112568" cy="15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60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금회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496" y="908720"/>
            <a:ext cx="9108504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특이사항 없음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720999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6496" y="836712"/>
            <a:ext cx="9108504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</a:t>
            </a:r>
            <a:r>
              <a:rPr lang="en-US" altLang="ko-KR" sz="1600" b="1" dirty="0" smtClean="0"/>
              <a:t>.</a:t>
            </a:r>
            <a:r>
              <a:rPr lang="ko-KR" altLang="en-US" sz="1600" b="1" dirty="0" smtClean="0"/>
              <a:t>혹서기 근로자 열사병 등 </a:t>
            </a:r>
            <a:r>
              <a:rPr lang="ko-KR" altLang="en-US" sz="1600" b="1" dirty="0" err="1" smtClean="0"/>
              <a:t>온열질환</a:t>
            </a:r>
            <a:r>
              <a:rPr lang="ko-KR" altLang="en-US" sz="1600" b="1" dirty="0" smtClean="0"/>
              <a:t> 예방을 위한 중점관리 철저</a:t>
            </a:r>
            <a:endParaRPr lang="en-US" altLang="ko-KR" sz="1600" b="1" dirty="0" smtClean="0"/>
          </a:p>
          <a:p>
            <a:r>
              <a:rPr lang="en-US" altLang="ko-KR" sz="1600" b="1" dirty="0" smtClean="0"/>
              <a:t> </a:t>
            </a:r>
          </a:p>
          <a:p>
            <a:r>
              <a:rPr lang="en-US" altLang="ko-KR" sz="1600" b="1" dirty="0" smtClean="0"/>
              <a:t>2.</a:t>
            </a:r>
            <a:r>
              <a:rPr lang="ko-KR" altLang="en-US" sz="1600" b="1" dirty="0" smtClean="0"/>
              <a:t>고소작업 시 근로자 추락예방에 관한 안전대책 철저히 검토 및 실행 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3.</a:t>
            </a:r>
            <a:r>
              <a:rPr lang="ko-KR" altLang="en-US" sz="1600" b="1" dirty="0" smtClean="0"/>
              <a:t>중대재해 사고사례 전 근로자 전파 독려 및 위험성평가회의 내용 전파 및 아침조회 시 안전점검 실시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4.</a:t>
            </a:r>
            <a:r>
              <a:rPr lang="ko-KR" altLang="en-US" sz="1600" b="1" dirty="0" smtClean="0"/>
              <a:t>각 공정 별 계획을 공유하여 겹치는 일이 없도록 해당 관리감독자 및 관리책임자  공유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5.</a:t>
            </a:r>
            <a:r>
              <a:rPr lang="ko-KR" altLang="en-US" sz="1600" b="1" dirty="0" smtClean="0"/>
              <a:t>휴게실 등 근로자 쉼터에 관한 집중관리 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/>
              <a:t>6.</a:t>
            </a:r>
            <a:r>
              <a:rPr lang="ko-KR" altLang="en-US" sz="1600" b="1" dirty="0" smtClean="0"/>
              <a:t>현장안전관리에 관한 기본적인 부분들은 반드시 준수하여 불안전한 행동 및 상태가 되지 않도록 관리감독을 철저 </a:t>
            </a:r>
            <a:endParaRPr lang="en-US" altLang="ko-KR" sz="1600" b="1" dirty="0" smtClean="0"/>
          </a:p>
          <a:p>
            <a:endParaRPr lang="en-US" altLang="ko-KR" sz="1600" b="1" dirty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각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공정별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검토의견 첨부참조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92DE1F7B-114F-4AE7-AC0B-427998FD29D1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273630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[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위험성평가회의 사진대지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]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60512" y="1412776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942787" y="2780928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49" y="2924944"/>
            <a:ext cx="3677467" cy="32403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18" y="1556792"/>
            <a:ext cx="370831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48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074" y="3645025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안전은 </a:t>
            </a:r>
            <a:r>
              <a:rPr lang="ko-KR" altLang="en-US" sz="7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</a:t>
            </a:r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아닙니다</a:t>
            </a:r>
            <a:r>
              <a:rPr lang="en-US" altLang="ko-KR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0715" flipH="1" flipV="1">
            <a:off x="6498923" y="5865722"/>
            <a:ext cx="2874808" cy="6755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0" y="1052670"/>
            <a:ext cx="8569190" cy="2443618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95470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5"/>
            <a:ext cx="8420100" cy="671512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28464" y="4941168"/>
            <a:ext cx="3096344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2925849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7393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8457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260648"/>
            <a:ext cx="8648700" cy="612068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44488" y="3140968"/>
            <a:ext cx="7560840" cy="22322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832586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16632"/>
            <a:ext cx="8143875" cy="648072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72480" y="4005064"/>
            <a:ext cx="7632848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224808" y="6093296"/>
            <a:ext cx="4752528" cy="2160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3210009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260648"/>
            <a:ext cx="856895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0879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16632"/>
            <a:ext cx="8913440" cy="632398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385048" y="4797152"/>
            <a:ext cx="2520280" cy="275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48544" y="2132856"/>
            <a:ext cx="8280920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08584" y="5157192"/>
            <a:ext cx="5760640" cy="275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86910" y="5481228"/>
            <a:ext cx="6358377" cy="275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7083681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7" y="260648"/>
            <a:ext cx="9097645" cy="367240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848544" y="1124744"/>
            <a:ext cx="8568952" cy="1008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901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188640"/>
            <a:ext cx="9001000" cy="640871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632520" y="2420888"/>
            <a:ext cx="7776864" cy="3312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2936776" y="4005064"/>
            <a:ext cx="4752528" cy="0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768359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1328" y="2348880"/>
            <a:ext cx="649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관련사항</a:t>
            </a:r>
            <a:endParaRPr lang="en-US" altLang="ko-KR" sz="4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모바일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어플리케이션 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24" y="2373304"/>
            <a:ext cx="920696" cy="13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27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1409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199" name="그룹 1">
            <a:extLst>
              <a:ext uri="{FF2B5EF4-FFF2-40B4-BE49-F238E27FC236}">
                <a16:creationId xmlns="" xmlns:a16="http://schemas.microsoft.com/office/drawing/2014/main" id="{0996D629-9294-4973-930E-0CED8A27725B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828677"/>
            <a:ext cx="9143999" cy="5768675"/>
            <a:chOff x="1113067" y="-2735023"/>
            <a:chExt cx="3649663" cy="889034"/>
          </a:xfrm>
        </p:grpSpPr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EBB97587-8019-4AB4-A5A7-FEC8F6E622DC}"/>
                </a:ext>
              </a:extLst>
            </p:cNvPr>
            <p:cNvSpPr txBox="1"/>
            <p:nvPr/>
          </p:nvSpPr>
          <p:spPr>
            <a:xfrm>
              <a:off x="1113067" y="-2735023"/>
              <a:ext cx="3649663" cy="142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산업안전보건법 제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36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조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위험성평가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)]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사업주는 업무에 기인하는 유해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위험요인을 찾아내어 위험성을 결정하고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그 결과에 따라 이 법과 이 법에 따른 명령에 의한 조치를 하여야 하며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근로자의 위험 또는 건강장해를 방지하기 위하여 필요한 경우에는 추가적인 조치를 하여야 한다</a:t>
              </a:r>
              <a:r>
                <a:rPr kumimoji="0" lang="en-US" altLang="ko-KR" sz="90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="" xmlns:a16="http://schemas.microsoft.com/office/drawing/2014/main" id="{79631C40-71E6-4FE0-9BD2-E71B69501BDA}"/>
                </a:ext>
              </a:extLst>
            </p:cNvPr>
            <p:cNvSpPr/>
            <p:nvPr/>
          </p:nvSpPr>
          <p:spPr>
            <a:xfrm>
              <a:off x="1113067" y="-2735023"/>
              <a:ext cx="3649663" cy="889034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2">
            <a:extLst>
              <a:ext uri="{FF2B5EF4-FFF2-40B4-BE49-F238E27FC236}">
                <a16:creationId xmlns="" xmlns:a16="http://schemas.microsoft.com/office/drawing/2014/main" id="{884A218D-4BD6-4DE4-A5C4-70AED404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59" y="1792488"/>
            <a:ext cx="8218848" cy="38410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대상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현장 내에서 진행되는 </a:t>
            </a:r>
            <a:r>
              <a:rPr lang="ko-KR" altLang="en-US" sz="11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모든작업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1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위험성평가는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누락되는 </a:t>
            </a:r>
            <a:r>
              <a:rPr lang="ko-KR" altLang="en-US" sz="11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공종이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발생하지 않도록 하여야 하며</a:t>
            </a:r>
            <a:r>
              <a:rPr lang="en-US" altLang="ko-KR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, </a:t>
            </a:r>
            <a:r>
              <a:rPr lang="ko-KR" altLang="en-US" sz="11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작업단계 발생되는 추가 위험요인은 별도 </a:t>
            </a:r>
            <a:r>
              <a:rPr lang="ko-KR" altLang="en-US" sz="11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위험성평가를 실시하여야 </a:t>
            </a:r>
            <a:r>
              <a:rPr lang="ko-KR" altLang="en-US" sz="105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한다</a:t>
            </a:r>
            <a:r>
              <a:rPr lang="en-US" altLang="ko-KR" sz="105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.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  </a:t>
            </a:r>
            <a:r>
              <a:rPr lang="en-US" altLang="ko-KR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주기 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1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회 실시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근로자 전파교육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실시 후 전 근로자 전파교육 실시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안전대책 이행여부 점검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일일 안전점검 실시 </a:t>
            </a:r>
            <a:endParaRPr lang="en-US" altLang="ko-KR" sz="1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시정지시 및 조치여부 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F/B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위험성요인 도출 시 반드시 근로자의 의견을 반영하고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협력사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현장소장의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충분한 경험을 바탕으로 한 선택과 집중 요망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82846B88-EBC3-4036-94A8-B5197431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05" y="5965866"/>
            <a:ext cx="6840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사업주와 수급인 또는 수급인 상호간의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연락방법 및 작업공정의 조정</a:t>
            </a:r>
            <a:endParaRPr lang="ko-KR" altLang="en-US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32" y="2636912"/>
            <a:ext cx="4230199" cy="2232248"/>
          </a:xfrm>
          <a:prstGeom prst="rect">
            <a:avLst/>
          </a:prstGeom>
          <a:ln>
            <a:noFill/>
          </a:ln>
        </p:spPr>
      </p:pic>
      <p:sp>
        <p:nvSpPr>
          <p:cNvPr id="3" name="직사각형 2"/>
          <p:cNvSpPr/>
          <p:nvPr/>
        </p:nvSpPr>
        <p:spPr bwMode="auto">
          <a:xfrm>
            <a:off x="7473057" y="3861048"/>
            <a:ext cx="1224359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7874" y="5383855"/>
            <a:ext cx="8045566" cy="576064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1800" b="1" dirty="0" smtClean="0">
                <a:solidFill>
                  <a:srgbClr val="FFFF00"/>
                </a:solidFill>
              </a:rPr>
              <a:t>투입되는 전 근로자에 대한 위험성평가 회의 내용 전파 철저 </a:t>
            </a:r>
            <a:r>
              <a:rPr lang="en-US" altLang="ko-KR" sz="18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FF00"/>
                </a:solidFill>
              </a:rPr>
              <a:t>수시로 전파</a:t>
            </a:r>
            <a:r>
              <a:rPr lang="en-US" altLang="ko-KR" sz="1800" b="1" dirty="0" smtClean="0">
                <a:solidFill>
                  <a:srgbClr val="FFFF00"/>
                </a:solidFill>
              </a:rPr>
              <a:t>)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38" y="1052736"/>
            <a:ext cx="8750430" cy="36004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00263" y="5252555"/>
            <a:ext cx="66247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및 위험평가 개정사항 일치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698" y="1125200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위험성평가 및 사고사례전파에 관한 사항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13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1052736"/>
            <a:ext cx="9143999" cy="5544616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068" y="634997"/>
            <a:ext cx="91417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 위험성평가표 및 회의록 내용 전파에 관한 사항 </a:t>
            </a:r>
            <a:r>
              <a:rPr lang="en-US" altLang="ko-KR" sz="1800" b="1" dirty="0" smtClean="0">
                <a:solidFill>
                  <a:srgbClr val="00B050"/>
                </a:solidFill>
              </a:rPr>
              <a:t>(</a:t>
            </a:r>
            <a:r>
              <a:rPr lang="ko-KR" altLang="en-US" sz="1800" b="1" dirty="0" smtClean="0">
                <a:solidFill>
                  <a:srgbClr val="00B050"/>
                </a:solidFill>
              </a:rPr>
              <a:t>전 근로자 대상이며 전 근로자 참여</a:t>
            </a:r>
            <a:r>
              <a:rPr lang="en-US" altLang="ko-KR" sz="1800" b="1" dirty="0" smtClean="0">
                <a:solidFill>
                  <a:srgbClr val="00B050"/>
                </a:solidFill>
              </a:rPr>
              <a:t>)</a:t>
            </a:r>
            <a:r>
              <a:rPr lang="ko-KR" altLang="en-US" sz="1800" b="1" dirty="0" smtClean="0">
                <a:solidFill>
                  <a:srgbClr val="00B050"/>
                </a:solidFill>
              </a:rPr>
              <a:t>  </a:t>
            </a:r>
            <a:endParaRPr lang="ko-KR" alt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0" y="1202152"/>
            <a:ext cx="6052984" cy="42430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47" y="5465953"/>
            <a:ext cx="6211167" cy="98121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5710"/>
          <a:stretch/>
        </p:blipFill>
        <p:spPr>
          <a:xfrm>
            <a:off x="565522" y="1628800"/>
            <a:ext cx="6043662" cy="259228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08584" y="5661248"/>
            <a:ext cx="5760640" cy="78591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7303546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825621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회의내용 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87" y="980728"/>
            <a:ext cx="3501835" cy="5328592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1712640" y="4725144"/>
            <a:ext cx="1872208" cy="21602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l="6735" r="11290"/>
          <a:stretch/>
        </p:blipFill>
        <p:spPr>
          <a:xfrm>
            <a:off x="4016896" y="980728"/>
            <a:ext cx="5328592" cy="25922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989" y="3619521"/>
            <a:ext cx="5461507" cy="2723351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6753200" y="5445224"/>
            <a:ext cx="2592288" cy="36004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677947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825621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회의내용 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3134" y="5136538"/>
            <a:ext cx="3816426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위험성평가표 전파에 관한 사항 미 기재 미 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1084114"/>
            <a:ext cx="4427984" cy="52578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9" y="980728"/>
            <a:ext cx="4571999" cy="25922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b="30950"/>
          <a:stretch/>
        </p:blipFill>
        <p:spPr>
          <a:xfrm>
            <a:off x="4952998" y="3633905"/>
            <a:ext cx="4571999" cy="14512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3134" y="5607248"/>
            <a:ext cx="3816426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관리책임자 및 관리감독자 부재 </a:t>
            </a:r>
            <a:r>
              <a:rPr lang="en-US" altLang="ko-KR" b="1" dirty="0" smtClean="0">
                <a:solidFill>
                  <a:srgbClr val="FFFF00"/>
                </a:solidFill>
              </a:rPr>
              <a:t>(</a:t>
            </a:r>
            <a:r>
              <a:rPr lang="ko-KR" altLang="en-US" b="1" dirty="0" smtClean="0">
                <a:solidFill>
                  <a:srgbClr val="FFFF00"/>
                </a:solidFill>
              </a:rPr>
              <a:t>미 참석</a:t>
            </a:r>
            <a:r>
              <a:rPr lang="en-US" altLang="ko-KR" b="1" dirty="0" smtClean="0">
                <a:solidFill>
                  <a:srgbClr val="FFFF00"/>
                </a:solidFill>
              </a:rPr>
              <a:t>)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3134" y="6002272"/>
            <a:ext cx="3816426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근로자 인원수 미 일치 및 오후 투입근로자 아침조회 미 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65150" y="3140968"/>
            <a:ext cx="4099818" cy="345638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661416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2400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퇴근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무사고 확인서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확인철저 </a:t>
            </a:r>
            <a:endParaRPr lang="ko-KR" altLang="en-US" sz="14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003049" y="980728"/>
            <a:ext cx="117332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845282"/>
            <a:ext cx="4479925" cy="26181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75" y="3598833"/>
            <a:ext cx="4479925" cy="278249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999" y="980728"/>
            <a:ext cx="4464497" cy="300908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313040" y="4797152"/>
            <a:ext cx="3744416" cy="432048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000" b="1" i="0" u="none" strike="noStrike" cap="none" normalizeH="0" baseline="0" dirty="0" smtClean="0">
                <a:solidFill>
                  <a:srgbClr val="FFFF00"/>
                </a:solidFill>
                <a:effectLst/>
                <a:latin typeface="HY울릉도L"/>
                <a:ea typeface="HY울릉도L"/>
              </a:rPr>
              <a:t>무사고</a:t>
            </a:r>
            <a:r>
              <a:rPr kumimoji="1" lang="ko-KR" altLang="en-US" sz="2000" b="1" i="0" u="none" strike="noStrike" cap="none" normalizeH="0" dirty="0" smtClean="0">
                <a:solidFill>
                  <a:srgbClr val="FFFF00"/>
                </a:solidFill>
                <a:effectLst/>
                <a:latin typeface="HY울릉도L"/>
                <a:ea typeface="HY울릉도L"/>
              </a:rPr>
              <a:t> 확인 이행실시 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58909700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2400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 치워줘 현황  </a:t>
            </a:r>
            <a:endParaRPr lang="ko-KR" altLang="en-US" sz="14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980728"/>
            <a:ext cx="8121352" cy="554461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088904" y="1628800"/>
            <a:ext cx="1080120" cy="48245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49260282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260648"/>
            <a:ext cx="9217024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4532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721C0FE4-B633-44B3-813A-F4344D1977FD}"/>
              </a:ext>
            </a:extLst>
          </p:cNvPr>
          <p:cNvGrpSpPr/>
          <p:nvPr/>
        </p:nvGrpSpPr>
        <p:grpSpPr>
          <a:xfrm>
            <a:off x="488504" y="1162756"/>
            <a:ext cx="9144000" cy="782961"/>
            <a:chOff x="0" y="534585"/>
            <a:chExt cx="9906000" cy="1206500"/>
          </a:xfrm>
          <a:solidFill>
            <a:schemeClr val="accent2"/>
          </a:solidFill>
        </p:grpSpPr>
        <p:sp>
          <p:nvSpPr>
            <p:cNvPr id="7" name="직사각형 6">
              <a:extLst>
                <a:ext uri="{FF2B5EF4-FFF2-40B4-BE49-F238E27FC236}">
                  <a16:creationId xmlns="" xmlns:a16="http://schemas.microsoft.com/office/drawing/2014/main" id="{5E4484AF-C680-4028-9576-D9551F5A468C}"/>
                </a:ext>
              </a:extLst>
            </p:cNvPr>
            <p:cNvSpPr/>
            <p:nvPr/>
          </p:nvSpPr>
          <p:spPr>
            <a:xfrm>
              <a:off x="0" y="534585"/>
              <a:ext cx="9906000" cy="1206500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2041">
                <a:defRPr/>
              </a:pPr>
              <a:endParaRPr lang="ko-KR" altLang="en-US" sz="1662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1EC2D9E-2857-471D-841B-2B736A61C8C8}"/>
                </a:ext>
              </a:extLst>
            </p:cNvPr>
            <p:cNvSpPr txBox="1"/>
            <p:nvPr/>
          </p:nvSpPr>
          <p:spPr>
            <a:xfrm>
              <a:off x="689216" y="845209"/>
              <a:ext cx="2053988" cy="611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422041">
                <a:defRPr/>
              </a:pPr>
              <a:r>
                <a:rPr lang="ko-KR" altLang="en-US" sz="2954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목  차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04B210-684C-4CB2-ABD5-F045FEBF98F4}"/>
              </a:ext>
            </a:extLst>
          </p:cNvPr>
          <p:cNvSpPr txBox="1"/>
          <p:nvPr/>
        </p:nvSpPr>
        <p:spPr>
          <a:xfrm>
            <a:off x="1928664" y="2152068"/>
            <a:ext cx="4147866" cy="323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위험성평가 발표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협력사별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 및 공지사항</a:t>
            </a:r>
            <a:endParaRPr lang="en-US" altLang="ko-KR" sz="1846" b="1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건의사항 및 경영자 검토</a:t>
            </a:r>
            <a:endParaRPr lang="en-US" altLang="ko-KR" sz="1846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en-US" altLang="ko-KR" sz="185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EEE94BF4-D95D-468C-B9B8-D22DF2C0D68F}"/>
              </a:ext>
            </a:extLst>
          </p:cNvPr>
          <p:cNvSpPr>
            <a:spLocks noChangeArrowheads="1"/>
          </p:cNvSpPr>
          <p:nvPr/>
        </p:nvSpPr>
        <p:spPr>
          <a:xfrm>
            <a:off x="1193933" y="401437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3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="" xmlns:a16="http://schemas.microsoft.com/office/drawing/2014/main" id="{AFBC75AB-A794-4D20-010A-B594ED8CDF76}"/>
              </a:ext>
            </a:extLst>
          </p:cNvPr>
          <p:cNvGrpSpPr/>
          <p:nvPr/>
        </p:nvGrpSpPr>
        <p:grpSpPr>
          <a:xfrm>
            <a:off x="1193928" y="2424837"/>
            <a:ext cx="521066" cy="423617"/>
            <a:chOff x="847116" y="2668324"/>
            <a:chExt cx="564488" cy="458918"/>
          </a:xfrm>
        </p:grpSpPr>
        <p:sp>
          <p:nvSpPr>
            <p:cNvPr id="6" name="Rectangle 2">
              <a:extLst>
                <a:ext uri="{FF2B5EF4-FFF2-40B4-BE49-F238E27FC236}">
                  <a16:creationId xmlns="" xmlns:a16="http://schemas.microsoft.com/office/drawing/2014/main" id="{AE28DAC7-F93B-4A97-A0E1-DCCF26489221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2668324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" name="Rectangle 2">
              <a:extLst>
                <a:ext uri="{FF2B5EF4-FFF2-40B4-BE49-F238E27FC236}">
                  <a16:creationId xmlns="" xmlns:a16="http://schemas.microsoft.com/office/drawing/2014/main" id="{933972A4-ABC7-482C-1E89-436F6AA2EDB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2668324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="" xmlns:a16="http://schemas.microsoft.com/office/drawing/2014/main" id="{3AE8C577-1090-6234-A01E-3B0A9746A59C}"/>
              </a:ext>
            </a:extLst>
          </p:cNvPr>
          <p:cNvGrpSpPr/>
          <p:nvPr/>
        </p:nvGrpSpPr>
        <p:grpSpPr>
          <a:xfrm>
            <a:off x="1193928" y="3219607"/>
            <a:ext cx="521066" cy="423617"/>
            <a:chOff x="847116" y="3576742"/>
            <a:chExt cx="564488" cy="458918"/>
          </a:xfrm>
        </p:grpSpPr>
        <p:sp>
          <p:nvSpPr>
            <p:cNvPr id="8" name="Rectangle 2">
              <a:extLst>
                <a:ext uri="{FF2B5EF4-FFF2-40B4-BE49-F238E27FC236}">
                  <a16:creationId xmlns="" xmlns:a16="http://schemas.microsoft.com/office/drawing/2014/main" id="{CDA349C9-4E72-423A-A21C-2B70CF007F22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3576742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="" xmlns:a16="http://schemas.microsoft.com/office/drawing/2014/main" id="{6AF29523-965C-9585-07F6-9EA044D2E6C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3576742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FCB1061-6856-CA4D-2AE1-7F6E6CB4DDF2}"/>
              </a:ext>
            </a:extLst>
          </p:cNvPr>
          <p:cNvSpPr txBox="1"/>
          <p:nvPr/>
        </p:nvSpPr>
        <p:spPr>
          <a:xfrm>
            <a:off x="5941041" y="2310943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또는 안전관리자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AA811EF-3A1D-9994-EF01-697C709E7EA0}"/>
              </a:ext>
            </a:extLst>
          </p:cNvPr>
          <p:cNvSpPr txBox="1"/>
          <p:nvPr/>
        </p:nvSpPr>
        <p:spPr>
          <a:xfrm>
            <a:off x="5941042" y="3109310"/>
            <a:ext cx="4052516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소장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1D00DD7-393D-1BC6-7314-6E60AC60893A}"/>
              </a:ext>
            </a:extLst>
          </p:cNvPr>
          <p:cNvSpPr>
            <a:spLocks noChangeArrowheads="1"/>
          </p:cNvSpPr>
          <p:nvPr/>
        </p:nvSpPr>
        <p:spPr>
          <a:xfrm>
            <a:off x="1193929" y="480914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4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023D734-7221-BC48-AC8D-FF2B01A49F88}"/>
              </a:ext>
            </a:extLst>
          </p:cNvPr>
          <p:cNvSpPr txBox="1"/>
          <p:nvPr/>
        </p:nvSpPr>
        <p:spPr>
          <a:xfrm>
            <a:off x="5941041" y="3848537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및 안전관리자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023D734-7221-BC48-AC8D-FF2B01A49F88}"/>
              </a:ext>
            </a:extLst>
          </p:cNvPr>
          <p:cNvSpPr txBox="1"/>
          <p:nvPr/>
        </p:nvSpPr>
        <p:spPr>
          <a:xfrm>
            <a:off x="5941041" y="4587764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전 구성원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777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12" y="25381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84" y="2528562"/>
            <a:ext cx="5616624" cy="12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74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본사점검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시전조치의건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64" y="1490083"/>
            <a:ext cx="2963050" cy="45298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43" y="1588140"/>
            <a:ext cx="3694629" cy="21452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12709"/>
          <a:stretch/>
        </p:blipFill>
        <p:spPr>
          <a:xfrm>
            <a:off x="1064568" y="3882728"/>
            <a:ext cx="2232248" cy="17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6642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4177155"/>
            <a:ext cx="4603873" cy="20601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32" y="1002682"/>
            <a:ext cx="4636291" cy="3146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230" y="1002682"/>
            <a:ext cx="4246266" cy="55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095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692696"/>
            <a:ext cx="5283651" cy="597384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00472" y="198837"/>
            <a:ext cx="280831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양중작업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55" y="2636912"/>
            <a:ext cx="3456384" cy="27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40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926575"/>
            <a:ext cx="4248472" cy="58498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76" y="2769330"/>
            <a:ext cx="4608512" cy="399553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439248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현장 출입자 관리상태 불량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932082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176464" cy="56166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960" y="255548"/>
            <a:ext cx="4896544" cy="612577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352839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가설통로 설치불량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816277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철골상부 생명줄 누락으로 인한 추락위험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2960" y="5301208"/>
            <a:ext cx="53130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누락된 구간 생명줄 설치완료</a:t>
            </a:r>
            <a:endParaRPr lang="en-US" altLang="ko-KR" sz="2400" b="1" dirty="0" smtClean="0"/>
          </a:p>
          <a:p>
            <a:r>
              <a:rPr lang="en-US" altLang="ko-KR" sz="2400" b="1" dirty="0" smtClean="0"/>
              <a:t>-</a:t>
            </a:r>
            <a:r>
              <a:rPr lang="ko-KR" altLang="en-US" sz="2400" b="1" dirty="0" smtClean="0"/>
              <a:t>지속적인 확인필요</a:t>
            </a:r>
            <a:endParaRPr lang="en-US" altLang="ko-KR" sz="2400" b="1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980728"/>
            <a:ext cx="4248472" cy="568863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34" y="882275"/>
            <a:ext cx="5202801" cy="41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2373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이동식 크레인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붐대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위에서 임의작업 실시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720"/>
            <a:ext cx="4304928" cy="57606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64" y="934972"/>
            <a:ext cx="6086044" cy="4222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2960" y="5301208"/>
            <a:ext cx="51845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해당 전 인원에 대한 특별교육 실시</a:t>
            </a:r>
            <a:endParaRPr lang="en-US" altLang="ko-KR" sz="2400" b="1" dirty="0" smtClean="0"/>
          </a:p>
          <a:p>
            <a:r>
              <a:rPr lang="en-US" altLang="ko-KR" sz="2400" b="1" dirty="0" smtClean="0"/>
              <a:t>-</a:t>
            </a:r>
            <a:r>
              <a:rPr lang="ko-KR" altLang="en-US" sz="2400" b="1" dirty="0" smtClean="0"/>
              <a:t>임의작업 금지  </a:t>
            </a:r>
            <a:endParaRPr lang="ko-KR" altLang="en-US" sz="2400" b="1" dirty="0"/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2504728" y="3789040"/>
            <a:ext cx="936104" cy="1800200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92586091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불티로 인한 하부 산소 및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LPG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안전거리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이격불량으로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인한 폭발위험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80728"/>
            <a:ext cx="4104456" cy="568863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040560" cy="3723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0952" y="5229200"/>
            <a:ext cx="49685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불티방지포</a:t>
            </a:r>
            <a:r>
              <a:rPr lang="ko-KR" altLang="en-US" sz="2400" b="1" dirty="0" smtClean="0"/>
              <a:t> 조속히 구매예정 </a:t>
            </a:r>
            <a:r>
              <a:rPr lang="en-US" altLang="ko-KR" sz="2400" b="1" dirty="0" smtClean="0"/>
              <a:t>/ </a:t>
            </a:r>
            <a:r>
              <a:rPr lang="ko-KR" altLang="en-US" sz="2400" b="1" dirty="0" smtClean="0"/>
              <a:t>화기감시자 배치완료 </a:t>
            </a:r>
            <a:endParaRPr lang="ko-KR" altLang="en-US" sz="2400" b="1" dirty="0"/>
          </a:p>
        </p:txBody>
      </p:sp>
      <p:sp>
        <p:nvSpPr>
          <p:cNvPr id="11" name="폭발 1 10"/>
          <p:cNvSpPr/>
          <p:nvPr/>
        </p:nvSpPr>
        <p:spPr>
          <a:xfrm>
            <a:off x="524508" y="2140797"/>
            <a:ext cx="3456384" cy="2880320"/>
          </a:xfrm>
          <a:prstGeom prst="irregularSeal1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170088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용접기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반입 방호장치 확인 후 사용 감전위험 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3" y="985590"/>
            <a:ext cx="4078025" cy="5872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952" y="985590"/>
            <a:ext cx="3104238" cy="54677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981828"/>
            <a:ext cx="2448272" cy="54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5980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추락방호망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설치작업 시 규정대로 설치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836712"/>
            <a:ext cx="3960440" cy="568863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908720"/>
            <a:ext cx="2448272" cy="56166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6" y="908720"/>
            <a:ext cx="288032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19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버킷으로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중량물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운반 시 자재와의 충돌 및 협착위험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08720"/>
            <a:ext cx="4104456" cy="6048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0952" y="5229200"/>
            <a:ext cx="496855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굴착기 사고사례 중 가장 많이 발생</a:t>
            </a:r>
            <a:r>
              <a:rPr lang="en-US" altLang="ko-KR" sz="2400" b="1" dirty="0" smtClean="0"/>
              <a:t>-</a:t>
            </a:r>
            <a:r>
              <a:rPr lang="ko-KR" altLang="en-US" sz="2400" b="1" dirty="0" smtClean="0"/>
              <a:t>협착 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37430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위험물 보관소 관리상태 불량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124744"/>
            <a:ext cx="4104456" cy="573325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764704"/>
            <a:ext cx="2128216" cy="554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56" y="774188"/>
            <a:ext cx="3286584" cy="55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642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936104"/>
            <a:ext cx="4891906" cy="5589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080" y="1124744"/>
            <a:ext cx="3851919" cy="56784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solidFill>
                  <a:srgbClr val="FF0000"/>
                </a:solidFill>
              </a:rPr>
              <a:t>1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추락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비계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2)</a:t>
            </a:r>
            <a:r>
              <a:rPr lang="ko-KR" altLang="en-US" sz="2000" b="1" dirty="0" smtClean="0"/>
              <a:t>지붕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3)</a:t>
            </a:r>
            <a:r>
              <a:rPr lang="ko-KR" altLang="en-US" sz="2000" b="1" dirty="0" smtClean="0"/>
              <a:t>사다리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4)</a:t>
            </a:r>
            <a:r>
              <a:rPr lang="ko-KR" altLang="en-US" sz="2000" b="1" dirty="0" smtClean="0"/>
              <a:t>고소작업대</a:t>
            </a:r>
            <a:endParaRPr lang="en-US" altLang="ko-KR" sz="2000" b="1" dirty="0" smtClean="0"/>
          </a:p>
          <a:p>
            <a:r>
              <a:rPr lang="en-US" altLang="ko-KR" sz="2000" b="1" dirty="0"/>
              <a:t>5)</a:t>
            </a:r>
            <a:r>
              <a:rPr lang="ko-KR" altLang="en-US" sz="2000" b="1" dirty="0"/>
              <a:t>철골 및 </a:t>
            </a:r>
            <a:r>
              <a:rPr lang="ko-KR" altLang="en-US" sz="2000" b="1" dirty="0" smtClean="0"/>
              <a:t>거푸집 </a:t>
            </a:r>
            <a:r>
              <a:rPr lang="ko-KR" altLang="en-US" sz="2000" b="1" dirty="0" err="1" smtClean="0"/>
              <a:t>동바리</a:t>
            </a:r>
            <a:endParaRPr lang="en-US" altLang="ko-KR" sz="2000" b="1" dirty="0"/>
          </a:p>
          <a:p>
            <a:endParaRPr lang="en-US" altLang="ko-KR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2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끼임</a:t>
            </a:r>
            <a:endParaRPr lang="en-US" altLang="ko-KR" sz="4400" b="1" dirty="0" smtClean="0"/>
          </a:p>
          <a:p>
            <a:r>
              <a:rPr lang="en-US" altLang="ko-KR" sz="2000" b="1" dirty="0" smtClean="0"/>
              <a:t>6)</a:t>
            </a:r>
            <a:r>
              <a:rPr lang="ko-KR" altLang="en-US" sz="2000" b="1" dirty="0" smtClean="0"/>
              <a:t>건설 기계</a:t>
            </a:r>
            <a:r>
              <a:rPr lang="ko-KR" altLang="en-US" sz="2000" b="1" dirty="0">
                <a:latin typeface="굴림" panose="020B0600000101010101" pitchFamily="50" charset="-127"/>
                <a:ea typeface="굴림" panose="020B0600000101010101" pitchFamily="50" charset="-127"/>
              </a:rPr>
              <a:t>·</a:t>
            </a:r>
            <a:r>
              <a:rPr lang="ko-KR" altLang="en-US" sz="2000" b="1" dirty="0" smtClean="0"/>
              <a:t>장비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설비 등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 안전 및 방호장치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3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부딪힘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7)</a:t>
            </a:r>
            <a:r>
              <a:rPr lang="ko-KR" altLang="en-US" sz="2000" b="1" dirty="0" smtClean="0"/>
              <a:t>혼재작업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8)</a:t>
            </a:r>
            <a:r>
              <a:rPr lang="ko-KR" altLang="en-US" sz="2000" b="1" dirty="0" smtClean="0"/>
              <a:t>충돌방지조치</a:t>
            </a:r>
            <a:endParaRPr lang="en-US" altLang="ko-KR" sz="2000" b="1" dirty="0" smtClean="0"/>
          </a:p>
          <a:p>
            <a:endParaRPr lang="ko-KR" altLang="en-US" sz="1800" b="1" dirty="0"/>
          </a:p>
        </p:txBody>
      </p:sp>
      <p:sp>
        <p:nvSpPr>
          <p:cNvPr id="5" name="직사각형 4"/>
          <p:cNvSpPr/>
          <p:nvPr/>
        </p:nvSpPr>
        <p:spPr>
          <a:xfrm>
            <a:off x="5673080" y="936104"/>
            <a:ext cx="3096344" cy="55892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067597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굴착기로 빔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양중작업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시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훅해지장치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미설치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및 빔 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2EA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운반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4" y="908720"/>
            <a:ext cx="4048116" cy="568863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908720"/>
            <a:ext cx="4608512" cy="5801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8984" y="3393988"/>
            <a:ext cx="49685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굴착기 사고사례 중 가장 많이 발생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충돌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2144688" y="2132856"/>
            <a:ext cx="1080120" cy="864096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709763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957706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인양 공기구 사용상태 불량 및 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슬링벨트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미 사용</a:t>
            </a: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28" y="1124744"/>
            <a:ext cx="4102999" cy="554461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27" y="1079732"/>
            <a:ext cx="5472609" cy="5563376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5313040" y="1124744"/>
            <a:ext cx="3096344" cy="511256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22734406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16455"/>
          <a:stretch/>
        </p:blipFill>
        <p:spPr>
          <a:xfrm>
            <a:off x="270648" y="1484784"/>
            <a:ext cx="4144828" cy="50405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81" y="188640"/>
            <a:ext cx="1405708" cy="648072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890" y="198837"/>
            <a:ext cx="1417438" cy="647052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328" y="211607"/>
            <a:ext cx="1512168" cy="645775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00472" y="198837"/>
            <a:ext cx="4320480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가설 사무실 관리상태 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447252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0472" y="198837"/>
            <a:ext cx="3110976" cy="493859"/>
          </a:xfrm>
          <a:prstGeom prst="rect">
            <a:avLst/>
          </a:prstGeom>
          <a:solidFill>
            <a:schemeClr val="tx2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다발성 관리불량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692696"/>
            <a:ext cx="3038968" cy="615521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63" y="2228576"/>
            <a:ext cx="2191527" cy="46193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563" y="980728"/>
            <a:ext cx="2165438" cy="224556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537" y="908720"/>
            <a:ext cx="2088232" cy="594928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296" y="980727"/>
            <a:ext cx="2160350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074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692696"/>
            <a:ext cx="5283651" cy="597384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00472" y="198837"/>
            <a:ext cx="280831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err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양중작업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불량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55" y="2636912"/>
            <a:ext cx="3456384" cy="27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6112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926575"/>
            <a:ext cx="4248472" cy="58498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76" y="2769330"/>
            <a:ext cx="4608512" cy="399553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4392488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현장 출입자 관리상태 불량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22433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176464" cy="56166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960" y="255548"/>
            <a:ext cx="4896544" cy="612577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3528392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BAND_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가설통로 설치불량 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922455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052736"/>
            <a:ext cx="4001058" cy="396044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29" y="404664"/>
            <a:ext cx="2880320" cy="61926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249" y="404664"/>
            <a:ext cx="2520280" cy="626469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00472" y="198837"/>
            <a:ext cx="93610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32566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908720"/>
            <a:ext cx="3905795" cy="547260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952" y="692696"/>
            <a:ext cx="4824536" cy="561662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0472" y="198837"/>
            <a:ext cx="2736304" cy="49385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BAND-</a:t>
            </a:r>
            <a:r>
              <a:rPr lang="ko-KR" altLang="en-US" sz="20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휴게실 참조</a:t>
            </a:r>
            <a:endParaRPr kumimoji="1" lang="ko-KR" altLang="en-US" sz="20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30768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97776"/>
            <a:ext cx="184981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용마루건설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399581" y="714851"/>
          <a:ext cx="5760640" cy="3337897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8026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콘크리트 </a:t>
                      </a:r>
                      <a:r>
                        <a:rPr lang="ko-KR" altLang="en-US" sz="18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타설작업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21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78" y="4146885"/>
            <a:ext cx="8164064" cy="127652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81" y="5529480"/>
            <a:ext cx="8009803" cy="121188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499" y="1108383"/>
            <a:ext cx="1887621" cy="29324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62" y="2565432"/>
            <a:ext cx="2377198" cy="147538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760" y="1108383"/>
            <a:ext cx="1352739" cy="29324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5208" y="2383798"/>
            <a:ext cx="1889882" cy="1477249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562" y="1108383"/>
            <a:ext cx="2377198" cy="16075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5208" y="872671"/>
            <a:ext cx="1889882" cy="13490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044773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="" xmlns:a16="http://schemas.microsoft.com/office/drawing/2014/main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="" xmlns:a16="http://schemas.microsoft.com/office/drawing/2014/main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0" y="105180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="" xmlns:a16="http://schemas.microsoft.com/office/drawing/2014/main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r="1029" b="3263"/>
          <a:stretch/>
        </p:blipFill>
        <p:spPr>
          <a:xfrm>
            <a:off x="456713" y="860605"/>
            <a:ext cx="9022845" cy="5592731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 bwMode="auto">
          <a:xfrm>
            <a:off x="4664968" y="1476722"/>
            <a:ext cx="4814590" cy="159223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아래쪽 화살표 6"/>
          <p:cNvSpPr/>
          <p:nvPr/>
        </p:nvSpPr>
        <p:spPr bwMode="auto">
          <a:xfrm>
            <a:off x="6753200" y="1018585"/>
            <a:ext cx="360040" cy="414309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9527" y="2301364"/>
            <a:ext cx="4577515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FF00"/>
                </a:solidFill>
              </a:rPr>
              <a:t>전 근로자 서명이 누락되는 경우를 위한 대비</a:t>
            </a:r>
            <a:endParaRPr lang="ko-KR" altLang="en-US" sz="1600" b="1" dirty="0">
              <a:solidFill>
                <a:srgbClr val="FFFF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3" y="828676"/>
            <a:ext cx="9161836" cy="57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10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208" y="122362"/>
            <a:ext cx="1849819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재광건설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626099"/>
              </p:ext>
            </p:extLst>
          </p:nvPr>
        </p:nvGraphicFramePr>
        <p:xfrm>
          <a:off x="399581" y="714851"/>
          <a:ext cx="5760640" cy="3809016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2144">
                <a:tc>
                  <a:txBody>
                    <a:bodyPr/>
                    <a:lstStyle/>
                    <a:p>
                      <a:r>
                        <a:rPr lang="ko-KR" altLang="en-US" sz="20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</a:t>
                      </a:r>
                      <a:r>
                        <a:rPr lang="ko-KR" altLang="en-US" sz="20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띠장</a:t>
                      </a:r>
                      <a:r>
                        <a:rPr lang="ko-KR" altLang="en-US" sz="20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및 </a:t>
                      </a:r>
                      <a:r>
                        <a:rPr lang="ko-KR" altLang="en-US" sz="2000" b="1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보걸이</a:t>
                      </a:r>
                      <a:r>
                        <a:rPr lang="ko-KR" altLang="en-US" sz="20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설치</a:t>
                      </a:r>
                      <a:endParaRPr lang="ko-KR" altLang="en-US" sz="2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282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727" r="413"/>
          <a:stretch/>
        </p:blipFill>
        <p:spPr>
          <a:xfrm>
            <a:off x="112912" y="4796159"/>
            <a:ext cx="9793088" cy="206184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84" y="1196752"/>
            <a:ext cx="1382704" cy="18724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980" y="1217534"/>
            <a:ext cx="1650456" cy="18517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746" y="1195653"/>
            <a:ext cx="2469374" cy="18735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618" y="3069235"/>
            <a:ext cx="3057128" cy="129586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1180" y="3076592"/>
            <a:ext cx="2441940" cy="12885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348" y="903738"/>
            <a:ext cx="2509260" cy="1944354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3523723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126661"/>
            <a:ext cx="2029355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신성메가텍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625850"/>
              </p:ext>
            </p:extLst>
          </p:nvPr>
        </p:nvGraphicFramePr>
        <p:xfrm>
          <a:off x="399581" y="714851"/>
          <a:ext cx="5760640" cy="4163464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2433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철골설치 작업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10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0472" y="5229200"/>
            <a:ext cx="9577064" cy="7272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04" y="1180440"/>
            <a:ext cx="2589388" cy="246458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592" y="940913"/>
            <a:ext cx="2238687" cy="294363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99" y="3177989"/>
            <a:ext cx="2622893" cy="163583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0792" y="3467327"/>
            <a:ext cx="2880320" cy="13302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608" y="1215787"/>
            <a:ext cx="2878504" cy="24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11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916899"/>
              </p:ext>
            </p:extLst>
          </p:nvPr>
        </p:nvGraphicFramePr>
        <p:xfrm>
          <a:off x="611272" y="1051317"/>
          <a:ext cx="8768359" cy="5417216"/>
        </p:xfrm>
        <a:graphic>
          <a:graphicData uri="http://schemas.openxmlformats.org/drawingml/2006/table">
            <a:tbl>
              <a:tblPr firstRow="1" bandRow="1"/>
              <a:tblGrid>
                <a:gridCol w="8768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99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불안전한 상태 및 환경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0727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51" y="1518839"/>
            <a:ext cx="4177858" cy="247843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899" y="3972861"/>
            <a:ext cx="4155410" cy="233646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30" y="3436635"/>
            <a:ext cx="4298821" cy="28726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30" y="1518839"/>
            <a:ext cx="4298821" cy="251332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2926795" y="3540813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고압가스대차 관리불량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078591" y="3558681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안전시설물 관리불량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26795" y="5850112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err="1" smtClean="0">
                <a:solidFill>
                  <a:srgbClr val="FF0000"/>
                </a:solidFill>
              </a:rPr>
              <a:t>틀비계</a:t>
            </a:r>
            <a:r>
              <a:rPr lang="ko-KR" altLang="en-US" b="1" dirty="0" smtClean="0">
                <a:solidFill>
                  <a:srgbClr val="FF0000"/>
                </a:solidFill>
              </a:rPr>
              <a:t> 설치상태 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078591" y="5850112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err="1" smtClean="0">
                <a:solidFill>
                  <a:srgbClr val="FF0000"/>
                </a:solidFill>
              </a:rPr>
              <a:t>락카관리상태</a:t>
            </a:r>
            <a:r>
              <a:rPr lang="ko-KR" altLang="en-US" b="1" dirty="0" smtClean="0">
                <a:solidFill>
                  <a:srgbClr val="FF0000"/>
                </a:solidFill>
              </a:rPr>
              <a:t> 불량 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다수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2897238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653063"/>
              </p:ext>
            </p:extLst>
          </p:nvPr>
        </p:nvGraphicFramePr>
        <p:xfrm>
          <a:off x="611272" y="1051317"/>
          <a:ext cx="8768359" cy="5417216"/>
        </p:xfrm>
        <a:graphic>
          <a:graphicData uri="http://schemas.openxmlformats.org/drawingml/2006/table">
            <a:tbl>
              <a:tblPr firstRow="1" bandRow="1"/>
              <a:tblGrid>
                <a:gridCol w="8768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99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불안전한 상태 및 환경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0727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51" y="1518839"/>
            <a:ext cx="4177858" cy="247843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899" y="3972861"/>
            <a:ext cx="4155410" cy="233646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30" y="3436635"/>
            <a:ext cx="4298821" cy="28726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30" y="1518839"/>
            <a:ext cx="4298821" cy="251332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2926795" y="3540813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고압가스대차 관리불량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078591" y="3558681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안전시설물 관리불량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078591" y="5850112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err="1" smtClean="0">
                <a:solidFill>
                  <a:srgbClr val="FF0000"/>
                </a:solidFill>
              </a:rPr>
              <a:t>락카관리상태</a:t>
            </a:r>
            <a:r>
              <a:rPr lang="ko-KR" altLang="en-US" b="1" dirty="0" smtClean="0">
                <a:solidFill>
                  <a:srgbClr val="FF0000"/>
                </a:solidFill>
              </a:rPr>
              <a:t> 불량 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다수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81" y="1518839"/>
            <a:ext cx="4343717" cy="4763321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2926795" y="5850112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톤 마대 사용기준 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3083" y="1518839"/>
            <a:ext cx="4190226" cy="4790482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7127101" y="5863693"/>
            <a:ext cx="2046208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err="1" smtClean="0">
                <a:solidFill>
                  <a:srgbClr val="FF0000"/>
                </a:solidFill>
              </a:rPr>
              <a:t>개구부</a:t>
            </a:r>
            <a:r>
              <a:rPr lang="ko-KR" altLang="en-US" b="1" dirty="0" smtClean="0">
                <a:solidFill>
                  <a:srgbClr val="FF0000"/>
                </a:solidFill>
              </a:rPr>
              <a:t> 관리상태 불량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16703049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xmlns="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:a16="http://schemas.microsoft.com/office/drawing/2014/main" xmlns="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02122"/>
              </p:ext>
            </p:extLst>
          </p:nvPr>
        </p:nvGraphicFramePr>
        <p:xfrm>
          <a:off x="765458" y="1036120"/>
          <a:ext cx="8724045" cy="4719293"/>
        </p:xfrm>
        <a:graphic>
          <a:graphicData uri="http://schemas.openxmlformats.org/drawingml/2006/table">
            <a:tbl>
              <a:tblPr firstRow="1" bandRow="1"/>
              <a:tblGrid>
                <a:gridCol w="87240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71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불안전한 행동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21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2" name="폭발 1 1"/>
          <p:cNvSpPr/>
          <p:nvPr/>
        </p:nvSpPr>
        <p:spPr>
          <a:xfrm>
            <a:off x="1267946" y="2909683"/>
            <a:ext cx="2160240" cy="1656184"/>
          </a:xfrm>
          <a:prstGeom prst="irregularSeal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3" y="1521100"/>
            <a:ext cx="2943939" cy="414014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199" y="1521100"/>
            <a:ext cx="2919031" cy="414014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230" y="1507142"/>
            <a:ext cx="2676899" cy="4154106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1840609" y="5229200"/>
            <a:ext cx="1944216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돌발적인 행동 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759640" y="5229200"/>
            <a:ext cx="1944216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자재하부 작업준비 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518100" y="5276283"/>
            <a:ext cx="1944216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생명줄 임의 해체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6798199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3" y="260648"/>
            <a:ext cx="4248472" cy="640871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392" y="0"/>
            <a:ext cx="5472608" cy="203316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912" y="2033160"/>
            <a:ext cx="5184576" cy="25479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928" y="4581129"/>
            <a:ext cx="547260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6241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4149080"/>
            <a:ext cx="9145016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60" y="692696"/>
            <a:ext cx="6896388" cy="317030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72480" y="3501008"/>
            <a:ext cx="453650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470304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전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764704"/>
            <a:ext cx="9144000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특이사항 없음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77981747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9091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전회 차</a:t>
            </a: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260" y="1178293"/>
            <a:ext cx="9144000" cy="23391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1.</a:t>
            </a:r>
            <a:r>
              <a:rPr lang="ko-KR" altLang="en-US" b="1" dirty="0" smtClean="0"/>
              <a:t>현장 내 안전관리는 우리가족이 투입되어도 안전하다 싶을 정도로 철저히 관리 할 것</a:t>
            </a:r>
            <a:endParaRPr lang="en-US" altLang="ko-KR" b="1" dirty="0" smtClean="0"/>
          </a:p>
          <a:p>
            <a:r>
              <a:rPr lang="en-US" altLang="ko-KR" b="1" dirty="0" smtClean="0"/>
              <a:t>2.</a:t>
            </a:r>
            <a:r>
              <a:rPr lang="ko-KR" altLang="en-US" b="1" dirty="0" smtClean="0"/>
              <a:t>협소공간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대 이상의 굴착기 투입 시 신호수 충돌유무 확인철저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안전 </a:t>
            </a:r>
            <a:r>
              <a:rPr lang="ko-KR" altLang="en-US" b="1" dirty="0" err="1" smtClean="0"/>
              <a:t>이격거리</a:t>
            </a:r>
            <a:r>
              <a:rPr lang="ko-KR" altLang="en-US" b="1" dirty="0" smtClean="0"/>
              <a:t> 확인 </a:t>
            </a:r>
            <a:r>
              <a:rPr lang="en-US" altLang="ko-KR" b="1" dirty="0" smtClean="0"/>
              <a:t>)</a:t>
            </a:r>
          </a:p>
          <a:p>
            <a:r>
              <a:rPr lang="en-US" altLang="ko-KR" b="1" dirty="0" smtClean="0"/>
              <a:t>3.</a:t>
            </a:r>
            <a:r>
              <a:rPr lang="ko-KR" altLang="en-US" b="1" dirty="0" smtClean="0"/>
              <a:t>고소작업 시 추락사고 예방관리 철저</a:t>
            </a:r>
            <a:endParaRPr lang="en-US" altLang="ko-KR" b="1" dirty="0" smtClean="0"/>
          </a:p>
          <a:p>
            <a:r>
              <a:rPr lang="en-US" altLang="ko-KR" b="1" dirty="0"/>
              <a:t>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혹서기 고소작업 투입근로자 건강상태 수시확인</a:t>
            </a:r>
            <a:endParaRPr lang="en-US" altLang="ko-KR" b="1" dirty="0" smtClean="0"/>
          </a:p>
          <a:p>
            <a:r>
              <a:rPr lang="en-US" altLang="ko-KR" b="1" dirty="0" smtClean="0"/>
              <a:t> -</a:t>
            </a:r>
            <a:r>
              <a:rPr lang="ko-KR" altLang="en-US" b="1" dirty="0" err="1" smtClean="0"/>
              <a:t>온열질환</a:t>
            </a:r>
            <a:r>
              <a:rPr lang="ko-KR" altLang="en-US" b="1" dirty="0" smtClean="0"/>
              <a:t> 예방관리 철저</a:t>
            </a:r>
            <a:endParaRPr lang="en-US" altLang="ko-KR" b="1" dirty="0" smtClean="0"/>
          </a:p>
          <a:p>
            <a:r>
              <a:rPr lang="en-US" altLang="ko-KR" b="1" dirty="0" smtClean="0"/>
              <a:t>4.</a:t>
            </a:r>
            <a:r>
              <a:rPr lang="ko-KR" altLang="en-US" b="1" dirty="0" smtClean="0"/>
              <a:t>현장 내 가설전선 관리 및 점검철저</a:t>
            </a:r>
            <a:endParaRPr lang="en-US" altLang="ko-KR" b="1" dirty="0" smtClean="0"/>
          </a:p>
          <a:p>
            <a:r>
              <a:rPr lang="en-US" altLang="ko-KR" b="1" dirty="0" smtClean="0"/>
              <a:t>5.</a:t>
            </a:r>
            <a:r>
              <a:rPr lang="ko-KR" altLang="en-US" b="1" dirty="0" smtClean="0"/>
              <a:t>자재 정리정돈을 최우선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특히 골조공사</a:t>
            </a:r>
            <a:r>
              <a:rPr lang="en-US" altLang="ko-KR" b="1" dirty="0" smtClean="0"/>
              <a:t>)</a:t>
            </a:r>
          </a:p>
          <a:p>
            <a:r>
              <a:rPr lang="en-US" altLang="ko-KR" b="1" dirty="0" smtClean="0"/>
              <a:t>6.</a:t>
            </a:r>
            <a:r>
              <a:rPr lang="ko-KR" altLang="en-US" b="1" dirty="0" smtClean="0"/>
              <a:t>이동통로 확보</a:t>
            </a:r>
            <a:endParaRPr lang="en-US" altLang="ko-KR" b="1" dirty="0" smtClean="0"/>
          </a:p>
          <a:p>
            <a:r>
              <a:rPr lang="en-US" altLang="ko-KR" b="1" dirty="0" smtClean="0"/>
              <a:t>7.</a:t>
            </a:r>
            <a:r>
              <a:rPr lang="ko-KR" altLang="en-US" b="1" dirty="0" smtClean="0"/>
              <a:t>전달사항 및 공지사항 전 근로자에 전파 실시</a:t>
            </a:r>
            <a:endParaRPr lang="en-US" altLang="ko-KR" b="1" dirty="0" smtClean="0"/>
          </a:p>
          <a:p>
            <a:r>
              <a:rPr lang="en-US" altLang="ko-KR" b="1" dirty="0" smtClean="0"/>
              <a:t>8.</a:t>
            </a:r>
            <a:r>
              <a:rPr lang="ko-KR" altLang="en-US" b="1" dirty="0" smtClean="0"/>
              <a:t>기 설치된 안전시설물 임의해체금지 및 사전에 보고하여 주변점검완료 후 해체 및 복구철저</a:t>
            </a:r>
            <a:endParaRPr lang="en-US" altLang="ko-KR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9.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위험성평가회의 전 근로자 전파 및 매일 작업시작 전 교육철저 </a:t>
            </a:r>
            <a:endParaRPr lang="en-US" altLang="ko-KR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9130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68" y="2780928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동종업종 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4800" dirty="0" smtClean="0">
                <a:solidFill>
                  <a:srgbClr val="33CC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 </a:t>
            </a:r>
            <a:endParaRPr lang="ko-KR" altLang="en-US" sz="4800" dirty="0">
              <a:solidFill>
                <a:srgbClr val="33CC3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" y="2780928"/>
            <a:ext cx="1008112" cy="8640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9253" t="7864" r="6500"/>
          <a:stretch/>
        </p:blipFill>
        <p:spPr>
          <a:xfrm>
            <a:off x="7329264" y="3611924"/>
            <a:ext cx="2376264" cy="20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81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2323"/>
          <a:stretch/>
        </p:blipFill>
        <p:spPr>
          <a:xfrm>
            <a:off x="128464" y="260648"/>
            <a:ext cx="9721080" cy="640871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28464" y="2924944"/>
            <a:ext cx="9577064" cy="79208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8464" y="4725144"/>
            <a:ext cx="9577064" cy="14401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441308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34627"/>
            <a:ext cx="9144000" cy="39439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4792440"/>
            <a:ext cx="7630590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396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0" y="718959"/>
            <a:ext cx="7592485" cy="44392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15" y="5595992"/>
            <a:ext cx="7735380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187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836712"/>
            <a:ext cx="9073134" cy="44202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94" y="5372123"/>
            <a:ext cx="6741546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751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4" y="718959"/>
            <a:ext cx="8741359" cy="42392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653136"/>
            <a:ext cx="7716327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1530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12211"/>
            <a:ext cx="8640960" cy="434157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23" y="4899920"/>
            <a:ext cx="7056784" cy="194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712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t="11383"/>
          <a:stretch/>
        </p:blipFill>
        <p:spPr>
          <a:xfrm>
            <a:off x="366952" y="664722"/>
            <a:ext cx="7100308" cy="464413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5327644"/>
            <a:ext cx="7811590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4134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18959"/>
            <a:ext cx="7592485" cy="41534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1" y="5362597"/>
            <a:ext cx="5344271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1009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18959"/>
            <a:ext cx="7488832" cy="405639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46" y="4823026"/>
            <a:ext cx="7649643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51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18959"/>
            <a:ext cx="7611537" cy="36461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" y="4365104"/>
            <a:ext cx="712419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084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3" y="718959"/>
            <a:ext cx="7365602" cy="397994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0" y="4797152"/>
            <a:ext cx="6104780" cy="18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1872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16632"/>
            <a:ext cx="6840760" cy="655272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28464" y="2924944"/>
            <a:ext cx="9649072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64468" y="5661248"/>
            <a:ext cx="9577064" cy="792088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05710528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1" y="727892"/>
            <a:ext cx="7056784" cy="46522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5301208"/>
            <a:ext cx="7592485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956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11482"/>
            <a:ext cx="7678222" cy="44392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5241520"/>
            <a:ext cx="768774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6487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7" y="703276"/>
            <a:ext cx="7678222" cy="44964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5199703"/>
            <a:ext cx="7697274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3455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34448"/>
            <a:ext cx="7649643" cy="461074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2" y="5085184"/>
            <a:ext cx="7849695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648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13167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사건사고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429"/>
            <a:ext cx="9906000" cy="12069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3" y="2181760"/>
            <a:ext cx="3816424" cy="287983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848" y="2235598"/>
            <a:ext cx="5940152" cy="277216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88" y="5025381"/>
            <a:ext cx="4706007" cy="167663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32520" y="4989162"/>
            <a:ext cx="4896544" cy="167663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249878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56708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사건사고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48" y="764704"/>
            <a:ext cx="754838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180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64704"/>
            <a:ext cx="925252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014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90073"/>
            <a:ext cx="7525800" cy="569125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924" y="2625130"/>
            <a:ext cx="4229690" cy="1086002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16662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908720"/>
            <a:ext cx="4896544" cy="554461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40" y="1439340"/>
            <a:ext cx="4320480" cy="3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85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="" xmlns:a16="http://schemas.microsoft.com/office/drawing/2014/main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498762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혹서기 대비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96" y="2360540"/>
            <a:ext cx="4283968" cy="27354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18" y="620713"/>
            <a:ext cx="4819406" cy="61621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048" y="690073"/>
            <a:ext cx="3960566" cy="60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11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16632"/>
            <a:ext cx="8841432" cy="674136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880992" y="836712"/>
            <a:ext cx="4104456" cy="136815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80992" y="5589240"/>
            <a:ext cx="4104456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2881587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656" y="2564904"/>
            <a:ext cx="972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07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4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산안법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개정</a:t>
            </a:r>
            <a:endParaRPr lang="en-US" altLang="ko-KR" sz="4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굴착기 안전규정 개정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72" y="2764835"/>
            <a:ext cx="485843" cy="4763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2" y="2420888"/>
            <a:ext cx="1659542" cy="17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7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9" y="551355"/>
            <a:ext cx="8792802" cy="623567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51354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4548" b="1"/>
          <a:stretch/>
        </p:blipFill>
        <p:spPr>
          <a:xfrm>
            <a:off x="4528778" y="478009"/>
            <a:ext cx="537722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448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0" y="551354"/>
            <a:ext cx="8497180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848544" y="768588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15" y="768588"/>
            <a:ext cx="4964521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061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9" y="551354"/>
            <a:ext cx="8992855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="" xmlns:a16="http://schemas.microsoft.com/office/drawing/2014/main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41599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79" y="2060848"/>
            <a:ext cx="6400566" cy="4392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35577" t="24246" r="35597" b="9844"/>
          <a:stretch/>
        </p:blipFill>
        <p:spPr>
          <a:xfrm>
            <a:off x="6969224" y="2034432"/>
            <a:ext cx="2592289" cy="403244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1668" y="3212976"/>
            <a:ext cx="6415547" cy="24482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742456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20" y="2708920"/>
            <a:ext cx="5112568" cy="11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32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71120"/>
            <a:ext cx="9252520" cy="55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4032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96506"/>
            <a:ext cx="9144000" cy="57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980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75614"/>
            <a:ext cx="9252520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864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00" y="1010250"/>
            <a:ext cx="9397636" cy="52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4986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82541"/>
            <a:ext cx="9144000" cy="56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2013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88640"/>
            <a:ext cx="9073008" cy="65527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8409384" y="1299933"/>
            <a:ext cx="504056" cy="760915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6" name="직선 화살표 연결선 5"/>
          <p:cNvCxnSpPr>
            <a:stCxn id="3" idx="4"/>
          </p:cNvCxnSpPr>
          <p:nvPr/>
        </p:nvCxnSpPr>
        <p:spPr>
          <a:xfrm flipH="1">
            <a:off x="7761312" y="2060848"/>
            <a:ext cx="900100" cy="2016224"/>
          </a:xfrm>
          <a:prstGeom prst="straightConnector1">
            <a:avLst/>
          </a:prstGeom>
          <a:solidFill>
            <a:srgbClr val="339966"/>
          </a:solidFill>
          <a:ln w="76200" cap="flat" cmpd="sng" algn="ctr">
            <a:solidFill>
              <a:srgbClr val="00B050"/>
            </a:solidFill>
            <a:prstDash val="solid"/>
            <a:round/>
            <a:headEnd w="med" len="med"/>
            <a:tailEnd type="triangle"/>
          </a:ln>
          <a:effectLst/>
        </p:spPr>
      </p:cxnSp>
      <p:cxnSp>
        <p:nvCxnSpPr>
          <p:cNvPr id="11" name="직선 연결선 10"/>
          <p:cNvCxnSpPr/>
          <p:nvPr/>
        </p:nvCxnSpPr>
        <p:spPr>
          <a:xfrm>
            <a:off x="5601072" y="5733256"/>
            <a:ext cx="3168352" cy="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00B05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5266021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="" xmlns:a16="http://schemas.microsoft.com/office/drawing/2014/main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미래지앤씨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87834"/>
            <a:ext cx="9144000" cy="56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8473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2780928"/>
            <a:ext cx="410445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67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C6ECE4CD-698F-411F-B7F5-0F7839C5FD29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="" xmlns:a16="http://schemas.microsoft.com/office/drawing/2014/main" id="{D69EACA4-EC02-4C82-A19E-191B25C1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66165"/>
              </p:ext>
            </p:extLst>
          </p:nvPr>
        </p:nvGraphicFramePr>
        <p:xfrm>
          <a:off x="381000" y="763621"/>
          <a:ext cx="9252520" cy="540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57">
                  <a:extLst>
                    <a:ext uri="{9D8B030D-6E8A-4147-A177-3AD203B41FA5}">
                      <a16:colId xmlns="" xmlns:a16="http://schemas.microsoft.com/office/drawing/2014/main" val="4189518167"/>
                    </a:ext>
                  </a:extLst>
                </a:gridCol>
                <a:gridCol w="3246975">
                  <a:extLst>
                    <a:ext uri="{9D8B030D-6E8A-4147-A177-3AD203B41FA5}">
                      <a16:colId xmlns="" xmlns:a16="http://schemas.microsoft.com/office/drawing/2014/main" val="1555754313"/>
                    </a:ext>
                  </a:extLst>
                </a:gridCol>
                <a:gridCol w="841138">
                  <a:extLst>
                    <a:ext uri="{9D8B030D-6E8A-4147-A177-3AD203B41FA5}">
                      <a16:colId xmlns="" xmlns:a16="http://schemas.microsoft.com/office/drawing/2014/main" val="2748609741"/>
                    </a:ext>
                  </a:extLst>
                </a:gridCol>
                <a:gridCol w="4766450">
                  <a:extLst>
                    <a:ext uri="{9D8B030D-6E8A-4147-A177-3AD203B41FA5}">
                      <a16:colId xmlns="" xmlns:a16="http://schemas.microsoft.com/office/drawing/2014/main" val="1294147703"/>
                    </a:ext>
                  </a:extLst>
                </a:gridCol>
              </a:tblGrid>
              <a:tr h="448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   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   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9266878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관리자 정기안전보건교육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600" dirty="0" smtClean="0"/>
                        <a:t>수시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937894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근로자 정기안전보건교육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600" dirty="0" smtClean="0"/>
                        <a:t>수시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71514838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노사협의체 회의 및 노사합동점검 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dirty="0" smtClean="0"/>
                        <a:t>06/15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1428083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b="1" dirty="0" smtClean="0">
                          <a:solidFill>
                            <a:srgbClr val="FF0000"/>
                          </a:solidFill>
                        </a:rPr>
                        <a:t>위험성평가 전파유무 </a:t>
                      </a:r>
                      <a:endParaRPr lang="ko-KR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b="1" dirty="0" smtClean="0">
                          <a:solidFill>
                            <a:srgbClr val="FF0000"/>
                          </a:solidFill>
                        </a:rPr>
                        <a:t>지속</a:t>
                      </a:r>
                      <a:endParaRPr lang="ko-KR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1339981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9286780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9">
            <a:extLst>
              <a:ext uri="{FF2B5EF4-FFF2-40B4-BE49-F238E27FC236}">
                <a16:creationId xmlns="" xmlns:a16="http://schemas.microsoft.com/office/drawing/2014/main" id="{7D32AA3E-829D-413D-A4C8-B505937B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334"/>
            <a:ext cx="302321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3.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공지사항 </a:t>
            </a:r>
            <a:r>
              <a:rPr kumimoji="0" lang="ko-KR" altLang="en-US" sz="1400" b="1" dirty="0">
                <a:latin typeface="맑은고딕"/>
                <a:ea typeface="맑은 고딕" panose="020B0503020000020004" pitchFamily="50" charset="-127"/>
              </a:rPr>
              <a:t>및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전달사항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(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일정공유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)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2820" y="297156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rgbClr val="FF0000"/>
                </a:solidFill>
              </a:rPr>
              <a:t>*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일정 변경 시 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현장통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공지사항으로 전파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6522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표 43"/>
          <p:cNvGraphicFramePr>
            <a:graphicFrameLocks noGrp="1"/>
          </p:cNvGraphicFramePr>
          <p:nvPr>
            <p:extLst/>
          </p:nvPr>
        </p:nvGraphicFramePr>
        <p:xfrm>
          <a:off x="7974331" y="3912547"/>
          <a:ext cx="1918296" cy="2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6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0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범 </a:t>
                      </a:r>
                      <a:r>
                        <a:rPr lang="ko-KR" altLang="en-US" dirty="0" err="1"/>
                        <a:t>례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대피 통로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소화기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유도자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소방차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구급차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78165" y="124605"/>
            <a:ext cx="4368783" cy="54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04" rIns="0" bIns="45704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sz="2800" b="1" dirty="0">
                <a:solidFill>
                  <a:schemeClr val="tx2">
                    <a:lumMod val="50000"/>
                  </a:schemeClr>
                </a:solidFill>
              </a:rPr>
              <a:t>비상 대피로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2" name="직선 화살표 연결선 41"/>
          <p:cNvCxnSpPr/>
          <p:nvPr/>
        </p:nvCxnSpPr>
        <p:spPr>
          <a:xfrm>
            <a:off x="8123114" y="4149080"/>
            <a:ext cx="490912" cy="0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6" y="290838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01" y="489983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84" y="5512144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233860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8" y="526452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64" y="41927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75" y="5119669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57" y="443711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75" y="227013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3" y="56812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68" y="3877246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4" y="265396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382712" y="764704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대피로</a:t>
            </a:r>
          </a:p>
        </p:txBody>
      </p:sp>
      <p:pic>
        <p:nvPicPr>
          <p:cNvPr id="7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1" y="468467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직선 화살표 연결선 30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5952739" y="5518966"/>
            <a:ext cx="661449" cy="847982"/>
          </a:xfrm>
          <a:prstGeom prst="straightConnector1">
            <a:avLst/>
          </a:prstGeom>
          <a:ln>
            <a:solidFill>
              <a:srgbClr val="1D63FF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D00AB5E9-06AB-44A7-9AC9-FC22F8F4E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60" y="5272116"/>
            <a:ext cx="516186" cy="51746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92" y="4870136"/>
            <a:ext cx="331534" cy="332355"/>
          </a:xfrm>
          <a:prstGeom prst="rect">
            <a:avLst/>
          </a:prstGeom>
        </p:spPr>
      </p:pic>
      <p:pic>
        <p:nvPicPr>
          <p:cNvPr id="39" name="Picture 2" descr="C:\Users\User\AppData\Local\Microsoft\Windows\Temporary Internet Files\Content.IE5\BANQWQKT\flame-913296_960_720[1].png">
            <a:extLst>
              <a:ext uri="{FF2B5EF4-FFF2-40B4-BE49-F238E27FC236}">
                <a16:creationId xmlns="" xmlns:a16="http://schemas.microsoft.com/office/drawing/2014/main" id="{99259FF1-60FF-4BF4-BF39-230926A4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42" y="4754749"/>
            <a:ext cx="778944" cy="7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-1158241" y="1243291"/>
            <a:ext cx="822209" cy="1124380"/>
          </a:xfrm>
          <a:prstGeom prst="rect">
            <a:avLst/>
          </a:prstGeom>
          <a:solidFill>
            <a:schemeClr val="accent4">
              <a:lumMod val="60000"/>
              <a:lumOff val="40000"/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altLang="ko-KR" sz="4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Bold" pitchFamily="18" charset="-127"/>
              <a:ea typeface="JBold" pitchFamily="18" charset="-127"/>
              <a:cs typeface="JBold" pitchFamily="18" charset="-127"/>
            </a:endParaRPr>
          </a:p>
        </p:txBody>
      </p:sp>
      <p:pic>
        <p:nvPicPr>
          <p:cNvPr id="34" name="그림 3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5885"/>
          <a:stretch/>
        </p:blipFill>
        <p:spPr>
          <a:xfrm>
            <a:off x="178165" y="1412776"/>
            <a:ext cx="7574072" cy="5264445"/>
          </a:xfrm>
          <a:prstGeom prst="rect">
            <a:avLst/>
          </a:prstGeom>
          <a:ln w="88900" cap="sq">
            <a:solidFill>
              <a:schemeClr val="tx1"/>
            </a:solidFill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2" y="4078544"/>
            <a:ext cx="516186" cy="51746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30" y="4611065"/>
            <a:ext cx="516186" cy="51746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9" y="5513908"/>
            <a:ext cx="516186" cy="517464"/>
          </a:xfrm>
          <a:prstGeom prst="rect">
            <a:avLst/>
          </a:prstGeom>
        </p:spPr>
      </p:pic>
      <p:cxnSp>
        <p:nvCxnSpPr>
          <p:cNvPr id="49" name="직선 화살표 연결선 48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249299" y="3769691"/>
            <a:ext cx="1732596" cy="1152128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750043" y="3807345"/>
            <a:ext cx="1411156" cy="1257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88194" y="5433535"/>
            <a:ext cx="2063981" cy="379333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48" y="2982285"/>
            <a:ext cx="516186" cy="517464"/>
          </a:xfrm>
          <a:prstGeom prst="rect">
            <a:avLst/>
          </a:prstGeom>
        </p:spPr>
      </p:pic>
      <p:pic>
        <p:nvPicPr>
          <p:cNvPr id="58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4" y="292772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0" y="3979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31" y="4708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그림 60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5433535"/>
            <a:ext cx="322572" cy="496191"/>
          </a:xfrm>
          <a:prstGeom prst="rect">
            <a:avLst/>
          </a:prstGeom>
        </p:spPr>
      </p:pic>
      <p:pic>
        <p:nvPicPr>
          <p:cNvPr id="64" name="그림 63" descr="그리기이(가) 표시된 사진&#10;&#10;자동 생성된 설명">
            <a:extLst>
              <a:ext uri="{FF2B5EF4-FFF2-40B4-BE49-F238E27FC236}">
                <a16:creationId xmlns="" xmlns:a16="http://schemas.microsoft.com/office/drawing/2014/main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96" y="4266575"/>
            <a:ext cx="449978" cy="287325"/>
          </a:xfrm>
          <a:prstGeom prst="rect">
            <a:avLst/>
          </a:prstGeom>
        </p:spPr>
      </p:pic>
      <p:pic>
        <p:nvPicPr>
          <p:cNvPr id="68" name="그림 67" descr="그리기이(가) 표시된 사진&#10;&#10;자동 생성된 설명">
            <a:extLst>
              <a:ext uri="{FF2B5EF4-FFF2-40B4-BE49-F238E27FC236}">
                <a16:creationId xmlns="" xmlns:a16="http://schemas.microsoft.com/office/drawing/2014/main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6" y="5333747"/>
            <a:ext cx="449978" cy="287325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="" xmlns:a16="http://schemas.microsoft.com/office/drawing/2014/main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7" y="5389397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="" xmlns:a16="http://schemas.microsoft.com/office/drawing/2014/main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63" y="5856195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95337"/>
      </p:ext>
    </p:extLst>
  </p:cSld>
  <p:clrMapOvr>
    <a:masterClrMapping/>
  </p:clrMapOvr>
  <p:transition advTm="56239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" y="855009"/>
            <a:ext cx="3168352" cy="37981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009" y="952501"/>
            <a:ext cx="2952328" cy="34218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15" y="794617"/>
            <a:ext cx="2736304" cy="374441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87005" y="260648"/>
            <a:ext cx="8634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제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517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청력보존프로그램의 시행 등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88408" y="4696917"/>
            <a:ext cx="897343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청력보존프로그램 결과 공유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소음성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난청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(D1)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 발생에 따라 전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공종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소음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분진 등 건강장해 예방 조치 강화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요망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b="1" dirty="0">
              <a:solidFill>
                <a:schemeClr val="tx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업체별 보호구지급대장 작성 및 보관 철저 요청 및 소음 발생 작업 시 청력보호구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(3M 1100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폼타입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귀마개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지급할 것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AutoNum type="arabicPeriod"/>
            </a:pPr>
            <a:endParaRPr lang="en-US" altLang="ko-KR" b="1" dirty="0">
              <a:solidFill>
                <a:schemeClr val="tx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직업병유소견자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(D1)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원청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뿐만 아니라 협력업체 측에서도 사후관리에 대한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보호구 지급대장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안전교육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건강검진 주기 파악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적극적인 관심이 필요함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9657" y="791241"/>
            <a:ext cx="9030941" cy="37444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8682878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87005" y="260648"/>
            <a:ext cx="600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 제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128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2(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5" y="836712"/>
            <a:ext cx="3748470" cy="5401022"/>
          </a:xfrm>
          <a:prstGeom prst="rect">
            <a:avLst/>
          </a:prstGeom>
        </p:spPr>
      </p:pic>
      <p:pic>
        <p:nvPicPr>
          <p:cNvPr id="1026" name="Picture 2" descr="https://postfiles.pstatic.net/MjAyMzAxMDVfNzMg/MDAxNjcyOTEwNzY2MTY1.FrcDrq_uD-fMPKj0N7VCENns_DkDS1_a1hC2NDTVuWYg.vLTX1vd7T0vXrbtaHtC7Z2ToTqwETqb2ZymCV5akV98g.PNG.jongwook1975/image.png?type=w7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76" y="2636912"/>
            <a:ext cx="5686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935475" y="830192"/>
            <a:ext cx="4953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 의무 대상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적용 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대상 업종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('22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일부터 적용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상시근로자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/20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억 이상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건설업은 공사금액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 원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이상</a:t>
            </a:r>
            <a:endParaRPr lang="en-US" altLang="ko-KR" sz="1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i="0" dirty="0">
              <a:effectLst/>
              <a:latin typeface="HY그래픽M" panose="02030600000101010101" pitchFamily="18" charset="-127"/>
              <a:ea typeface="HY그래픽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45530" y="1892068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곧 다가올 혹서기를 대비하여 현장 내 업체별 가설컨테이너</a:t>
            </a: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몽골텐트 설치 계획 등 수립하여 청결하게 관리할 것</a:t>
            </a: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-1263" t="34612" r="1263" b="-139"/>
          <a:stretch/>
        </p:blipFill>
        <p:spPr>
          <a:xfrm>
            <a:off x="3935475" y="3850687"/>
            <a:ext cx="5410013" cy="26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195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88640"/>
            <a:ext cx="1656184" cy="74795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10764" b="43011"/>
          <a:stretch/>
        </p:blipFill>
        <p:spPr>
          <a:xfrm>
            <a:off x="4664968" y="1072596"/>
            <a:ext cx="5040560" cy="5496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688" y="1886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/>
              <a:t>부산광역시 부산진구 </a:t>
            </a:r>
            <a:r>
              <a:rPr lang="ko-KR" altLang="en-US" sz="1800" b="1" dirty="0" err="1" smtClean="0"/>
              <a:t>황령대로</a:t>
            </a: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12(</a:t>
            </a:r>
            <a:r>
              <a:rPr lang="ko-KR" altLang="en-US" sz="1800" b="1" dirty="0" err="1" smtClean="0"/>
              <a:t>범천동</a:t>
            </a:r>
            <a:r>
              <a:rPr lang="en-US" altLang="ko-KR" sz="1800" b="1" dirty="0" smtClean="0"/>
              <a:t>) </a:t>
            </a:r>
            <a:r>
              <a:rPr lang="ko-KR" altLang="en-US" sz="1800" b="1" dirty="0" err="1" smtClean="0"/>
              <a:t>이샘병원</a:t>
            </a:r>
            <a:endParaRPr lang="ko-KR" altLang="en-US" sz="18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3925042"/>
            <a:ext cx="4392488" cy="264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6696" y="55797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</a:rPr>
              <a:t>일반검진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배치 전 특수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특수검진 지정병원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t="46836"/>
          <a:stretch/>
        </p:blipFill>
        <p:spPr>
          <a:xfrm>
            <a:off x="200472" y="936594"/>
            <a:ext cx="4392488" cy="28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11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11940" t="62222" r="10448"/>
          <a:stretch/>
        </p:blipFill>
        <p:spPr>
          <a:xfrm>
            <a:off x="128463" y="260648"/>
            <a:ext cx="4778443" cy="12241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76" y="1700808"/>
            <a:ext cx="4769331" cy="49685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r="39036"/>
          <a:stretch/>
        </p:blipFill>
        <p:spPr>
          <a:xfrm>
            <a:off x="5241032" y="117897"/>
            <a:ext cx="2880320" cy="23090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073" y="2492896"/>
            <a:ext cx="460851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944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196752"/>
            <a:ext cx="8892480" cy="52565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61347" y="692447"/>
            <a:ext cx="9583306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cap="none" normalizeH="0" baseline="0">
                <a:solidFill>
                  <a:srgbClr val="FF0000"/>
                </a:solidFill>
                <a:effectLst/>
              </a:rPr>
              <a:t>근로자 일반검진 미실시에 </a:t>
            </a:r>
            <a:r>
              <a:rPr lang="ko-KR" altLang="en-US" sz="1400" b="1">
                <a:solidFill>
                  <a:srgbClr val="FF0000"/>
                </a:solidFill>
              </a:rPr>
              <a:t>관한 과태료 </a:t>
            </a:r>
            <a:r>
              <a:rPr lang="ko-KR" altLang="en-US" sz="2500" b="1">
                <a:solidFill>
                  <a:srgbClr val="FF0000"/>
                </a:solidFill>
              </a:rPr>
              <a:t>여기서 중요한 것은 </a:t>
            </a:r>
            <a:r>
              <a:rPr lang="ko-KR" altLang="en-US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근로자도 과태료 대상</a:t>
            </a:r>
            <a:r>
              <a:rPr lang="en-US" altLang="ko-KR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81000" y="4869160"/>
            <a:ext cx="9108504" cy="1800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368063"/>
            <a:ext cx="7812360" cy="480990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72480" y="4221088"/>
            <a:ext cx="9144000" cy="237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  <p:sp>
        <p:nvSpPr>
          <p:cNvPr id="61446" name="직사각형 61445"/>
          <p:cNvSpPr/>
          <p:nvPr/>
        </p:nvSpPr>
        <p:spPr>
          <a:xfrm>
            <a:off x="161347" y="690073"/>
            <a:ext cx="9583306" cy="434945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근로자 특수검진 </a:t>
            </a:r>
            <a:r>
              <a:rPr kumimoji="1" lang="ko-KR" altLang="en-US" sz="1400" b="1" i="0" u="none" strike="noStrike" kern="1200" cap="none" spc="0" normalizeH="0" baseline="0" dirty="0" err="1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미실시에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관한 과태료 </a:t>
            </a:r>
            <a:r>
              <a:rPr kumimoji="1" lang="ko-KR" altLang="en-US" sz="25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여기서 중요한 것은 </a:t>
            </a:r>
            <a:r>
              <a:rPr kumimoji="1" lang="ko-KR" altLang="en-US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근로자도 과태료 대상</a:t>
            </a:r>
            <a:r>
              <a:rPr kumimoji="1" lang="en-US" altLang="ko-KR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1400</ep:Words>
  <ep:PresentationFormat>A4 용지(210x297mm)</ep:PresentationFormat>
  <ep:Paragraphs>324</ep:Paragraphs>
  <ep:Slides>106</ep:Slides>
  <ep:Notes>12</ep:Notes>
  <ep:TotalTime>0</ep:TotalTime>
  <ep:HiddenSlides>3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106</vt:i4>
      </vt:variant>
    </vt:vector>
  </ep:HeadingPairs>
  <ep:TitlesOfParts>
    <vt:vector size="107" baseType="lpstr"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  <vt:lpstr>슬라이드 81</vt:lpstr>
      <vt:lpstr>슬라이드 82</vt:lpstr>
      <vt:lpstr>슬라이드 83</vt:lpstr>
      <vt:lpstr>슬라이드 84</vt:lpstr>
      <vt:lpstr>슬라이드 85</vt:lpstr>
      <vt:lpstr>슬라이드 86</vt:lpstr>
      <vt:lpstr>슬라이드 87</vt:lpstr>
      <vt:lpstr>슬라이드 88</vt:lpstr>
      <vt:lpstr>슬라이드 89</vt:lpstr>
      <vt:lpstr>슬라이드 90</vt:lpstr>
      <vt:lpstr>슬라이드 91</vt:lpstr>
      <vt:lpstr>슬라이드 92</vt:lpstr>
      <vt:lpstr>슬라이드 93</vt:lpstr>
      <vt:lpstr>슬라이드 94</vt:lpstr>
      <vt:lpstr>슬라이드 95</vt:lpstr>
      <vt:lpstr>슬라이드 96</vt:lpstr>
      <vt:lpstr>슬라이드 97</vt:lpstr>
      <vt:lpstr>슬라이드 98</vt:lpstr>
      <vt:lpstr>슬라이드 99</vt:lpstr>
      <vt:lpstr>슬라이드 100</vt:lpstr>
      <vt:lpstr>슬라이드 101</vt:lpstr>
      <vt:lpstr>슬라이드 102</vt:lpstr>
      <vt:lpstr>슬라이드 103</vt:lpstr>
      <vt:lpstr>슬라이드 104</vt:lpstr>
      <vt:lpstr>슬라이드 105</vt:lpstr>
      <vt:lpstr>슬라이드 106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2007-09-19T08:05:28.000</dcterms:created>
  <dc:creator>admin</dc:creator>
  <cp:keywords>3</cp:keywords>
  <cp:lastModifiedBy>관리자</cp:lastModifiedBy>
  <dcterms:modified xsi:type="dcterms:W3CDTF">2023-06-12T22:26:09.553</dcterms:modified>
  <cp:revision>3339</cp:revision>
  <dc:title>슬라이드 1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