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96"/>
  </p:notesMasterIdLst>
  <p:handoutMasterIdLst>
    <p:handoutMasterId r:id="rId97"/>
  </p:handoutMasterIdLst>
  <p:sldIdLst>
    <p:sldId id="3786" r:id="rId2"/>
    <p:sldId id="804" r:id="rId3"/>
    <p:sldId id="3880" r:id="rId4"/>
    <p:sldId id="3990" r:id="rId5"/>
    <p:sldId id="3991" r:id="rId6"/>
    <p:sldId id="3985" r:id="rId7"/>
    <p:sldId id="3987" r:id="rId8"/>
    <p:sldId id="3988" r:id="rId9"/>
    <p:sldId id="3970" r:id="rId10"/>
    <p:sldId id="3895" r:id="rId11"/>
    <p:sldId id="3989" r:id="rId12"/>
    <p:sldId id="3896" r:id="rId13"/>
    <p:sldId id="3915" r:id="rId14"/>
    <p:sldId id="3823" r:id="rId15"/>
    <p:sldId id="3971" r:id="rId16"/>
    <p:sldId id="3891" r:id="rId17"/>
    <p:sldId id="3948" r:id="rId18"/>
    <p:sldId id="3893" r:id="rId19"/>
    <p:sldId id="3927" r:id="rId20"/>
    <p:sldId id="4007" r:id="rId21"/>
    <p:sldId id="3928" r:id="rId22"/>
    <p:sldId id="3929" r:id="rId23"/>
    <p:sldId id="3930" r:id="rId24"/>
    <p:sldId id="3931" r:id="rId25"/>
    <p:sldId id="3932" r:id="rId26"/>
    <p:sldId id="3956" r:id="rId27"/>
    <p:sldId id="3997" r:id="rId28"/>
    <p:sldId id="4017" r:id="rId29"/>
    <p:sldId id="3957" r:id="rId30"/>
    <p:sldId id="4024" r:id="rId31"/>
    <p:sldId id="3998" r:id="rId32"/>
    <p:sldId id="3999" r:id="rId33"/>
    <p:sldId id="4000" r:id="rId34"/>
    <p:sldId id="4002" r:id="rId35"/>
    <p:sldId id="4011" r:id="rId36"/>
    <p:sldId id="4013" r:id="rId37"/>
    <p:sldId id="4012" r:id="rId38"/>
    <p:sldId id="4014" r:id="rId39"/>
    <p:sldId id="4015" r:id="rId40"/>
    <p:sldId id="4016" r:id="rId41"/>
    <p:sldId id="4025" r:id="rId42"/>
    <p:sldId id="4026" r:id="rId43"/>
    <p:sldId id="4027" r:id="rId44"/>
    <p:sldId id="4028" r:id="rId45"/>
    <p:sldId id="4005" r:id="rId46"/>
    <p:sldId id="3992" r:id="rId47"/>
    <p:sldId id="3972" r:id="rId48"/>
    <p:sldId id="4029" r:id="rId49"/>
    <p:sldId id="4030" r:id="rId50"/>
    <p:sldId id="4032" r:id="rId51"/>
    <p:sldId id="4033" r:id="rId52"/>
    <p:sldId id="4034" r:id="rId53"/>
    <p:sldId id="4035" r:id="rId54"/>
    <p:sldId id="4031" r:id="rId55"/>
    <p:sldId id="3920" r:id="rId56"/>
    <p:sldId id="3940" r:id="rId57"/>
    <p:sldId id="3941" r:id="rId58"/>
    <p:sldId id="3996" r:id="rId59"/>
    <p:sldId id="3942" r:id="rId60"/>
    <p:sldId id="3943" r:id="rId61"/>
    <p:sldId id="3973" r:id="rId62"/>
    <p:sldId id="3937" r:id="rId63"/>
    <p:sldId id="3938" r:id="rId64"/>
    <p:sldId id="3939" r:id="rId65"/>
    <p:sldId id="3974" r:id="rId66"/>
    <p:sldId id="3958" r:id="rId67"/>
    <p:sldId id="3959" r:id="rId68"/>
    <p:sldId id="3993" r:id="rId69"/>
    <p:sldId id="4019" r:id="rId70"/>
    <p:sldId id="4020" r:id="rId71"/>
    <p:sldId id="3960" r:id="rId72"/>
    <p:sldId id="3994" r:id="rId73"/>
    <p:sldId id="4018" r:id="rId74"/>
    <p:sldId id="3962" r:id="rId75"/>
    <p:sldId id="3963" r:id="rId76"/>
    <p:sldId id="3964" r:id="rId77"/>
    <p:sldId id="3965" r:id="rId78"/>
    <p:sldId id="3995" r:id="rId79"/>
    <p:sldId id="3975" r:id="rId80"/>
    <p:sldId id="3968" r:id="rId81"/>
    <p:sldId id="3976" r:id="rId82"/>
    <p:sldId id="4022" r:id="rId83"/>
    <p:sldId id="4023" r:id="rId84"/>
    <p:sldId id="3979" r:id="rId85"/>
    <p:sldId id="3980" r:id="rId86"/>
    <p:sldId id="3923" r:id="rId87"/>
    <p:sldId id="3984" r:id="rId88"/>
    <p:sldId id="3983" r:id="rId89"/>
    <p:sldId id="3982" r:id="rId90"/>
    <p:sldId id="3977" r:id="rId91"/>
    <p:sldId id="3824" r:id="rId92"/>
    <p:sldId id="866" r:id="rId93"/>
    <p:sldId id="3879" r:id="rId94"/>
    <p:sldId id="3936" r:id="rId95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91" autoAdjust="0"/>
  </p:normalViewPr>
  <p:slideViewPr>
    <p:cSldViewPr>
      <p:cViewPr varScale="1">
        <p:scale>
          <a:sx n="92" d="100"/>
          <a:sy n="92" d="100"/>
        </p:scale>
        <p:origin x="1014" y="84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8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73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34873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74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8204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75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4934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76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086046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1271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05230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4" name="슬라이드 노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4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87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66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6718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19686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19895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69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2906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70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29797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71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066728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72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77599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8600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55759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93703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845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67558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2023-05-12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8849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598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 flipV="1"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433048" y="6597352"/>
            <a:ext cx="560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872BBF-CA77-4ABA-9F8E-866B58427F8F}" type="slidenum">
              <a:rPr lang="ko-KR" altLang="en-US" sz="1200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76" r:id="rId15"/>
    <p:sldLayoutId id="2147488877" r:id="rId16"/>
    <p:sldLayoutId id="2147488878" r:id="rId17"/>
    <p:sldLayoutId id="2147488879" r:id="rId18"/>
    <p:sldLayoutId id="2147488880" r:id="rId19"/>
    <p:sldLayoutId id="2147488881" r:id="rId20"/>
    <p:sldLayoutId id="2147488885" r:id="rId21"/>
    <p:sldLayoutId id="2147488886" r:id="rId22"/>
  </p:sldLayoutIdLst>
  <p:transition spd="slow">
    <p:sndAc>
      <p:stSnd>
        <p:snd r:embed="rId24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56" y="2241194"/>
            <a:ext cx="9793088" cy="4500174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부암</a:t>
            </a:r>
            <a:r>
              <a:rPr lang="en-US" altLang="ko-KR" sz="2400" b="1" dirty="0">
                <a:solidFill>
                  <a:srgbClr val="2C1490"/>
                </a:solidFill>
                <a:latin typeface="맑은 고딕"/>
                <a:ea typeface="맑은 고딕"/>
              </a:rPr>
              <a:t>2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차 </a:t>
            </a:r>
            <a:r>
              <a:rPr lang="ko-KR" altLang="en-US" sz="2400" b="1" dirty="0" err="1">
                <a:solidFill>
                  <a:srgbClr val="2C1490"/>
                </a:solidFill>
                <a:latin typeface="맑은 고딕"/>
                <a:ea typeface="맑은 고딕"/>
              </a:rPr>
              <a:t>비스타동원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b="1" dirty="0" err="1" smtClean="0">
                <a:solidFill>
                  <a:srgbClr val="2C1490"/>
                </a:solidFill>
                <a:latin typeface="맑은 고딕"/>
                <a:ea typeface="맑은 고딕"/>
              </a:rPr>
              <a:t>아트포레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solidFill>
                  <a:srgbClr val="2C1490"/>
                </a:solidFill>
                <a:latin typeface="맑은 고딕"/>
                <a:ea typeface="맑은 고딕"/>
              </a:rPr>
              <a:t>신축공사현장</a:t>
            </a: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8704" y="40240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 평가 회의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824" y="127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23.05.15~ 23.06.11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38" y="1052736"/>
            <a:ext cx="8750430" cy="36004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3127" y="2780928"/>
            <a:ext cx="8639744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3728864" y="3501008"/>
            <a:ext cx="936104" cy="1728192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728864" y="5229200"/>
            <a:ext cx="345638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 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698" y="1125200"/>
            <a:ext cx="55595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위험성평가 및 사고사례전파에 관한 사항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13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1052736"/>
            <a:ext cx="9143999" cy="5544616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66" y="1124744"/>
            <a:ext cx="6873596" cy="536914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76536" y="1124744"/>
            <a:ext cx="3744416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0132" y="3092257"/>
            <a:ext cx="345638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중대재해 감축 </a:t>
            </a:r>
            <a:r>
              <a:rPr lang="ko-KR" altLang="en-US" sz="1800" b="1" dirty="0" err="1" smtClean="0">
                <a:solidFill>
                  <a:srgbClr val="FF0000"/>
                </a:solidFill>
              </a:rPr>
              <a:t>로드맵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핵심내용  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4160912" y="3068960"/>
            <a:ext cx="1" cy="936104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323" y="1844824"/>
            <a:ext cx="4744174" cy="9050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8068" y="634997"/>
            <a:ext cx="914174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아침조회 시 위험성평가표 내용 전파에 관한 사항 </a:t>
            </a:r>
            <a:r>
              <a:rPr lang="en-US" altLang="ko-KR" sz="1800" b="1" dirty="0" smtClean="0">
                <a:solidFill>
                  <a:srgbClr val="00B050"/>
                </a:solidFill>
              </a:rPr>
              <a:t>(</a:t>
            </a:r>
            <a:r>
              <a:rPr lang="ko-KR" altLang="en-US" sz="1800" b="1" dirty="0" smtClean="0">
                <a:solidFill>
                  <a:srgbClr val="00B050"/>
                </a:solidFill>
              </a:rPr>
              <a:t>전 근로자 대상이며 전 근로자 참여</a:t>
            </a:r>
            <a:r>
              <a:rPr lang="en-US" altLang="ko-KR" sz="1800" b="1" dirty="0" smtClean="0">
                <a:solidFill>
                  <a:srgbClr val="00B050"/>
                </a:solidFill>
              </a:rPr>
              <a:t>)</a:t>
            </a:r>
            <a:r>
              <a:rPr lang="ko-KR" altLang="en-US" sz="1800" b="1" dirty="0" smtClean="0">
                <a:solidFill>
                  <a:srgbClr val="00B050"/>
                </a:solidFill>
              </a:rPr>
              <a:t>  </a:t>
            </a:r>
            <a:endParaRPr lang="ko-KR" altLang="en-US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546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회의내용 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2999" y="5969071"/>
            <a:ext cx="3816426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smtClean="0">
                <a:solidFill>
                  <a:srgbClr val="FFFF00"/>
                </a:solidFill>
              </a:rPr>
              <a:t>위험성평가표에 의한 안전대책 매일 확인 전파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48468"/>
            <a:ext cx="4572000" cy="574888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8" y="3619982"/>
            <a:ext cx="4464497" cy="23292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600" y="3140968"/>
            <a:ext cx="3267531" cy="13622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351" y="972813"/>
            <a:ext cx="4396143" cy="24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416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2400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퇴근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무사고 확인서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확인철저 </a:t>
            </a:r>
            <a:endParaRPr lang="ko-KR" altLang="en-US" sz="14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4" y="980728"/>
            <a:ext cx="8871084" cy="5328592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8049344" y="5373216"/>
            <a:ext cx="864096" cy="86409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03049" y="980728"/>
            <a:ext cx="117332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2176371" y="1268760"/>
            <a:ext cx="5872973" cy="4320480"/>
          </a:xfrm>
          <a:prstGeom prst="line">
            <a:avLst/>
          </a:prstGeom>
          <a:solidFill>
            <a:srgbClr val="339966"/>
          </a:solidFill>
          <a:ln w="9525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8909700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21C0FE4-B633-44B3-813A-F4344D1977FD}"/>
              </a:ext>
            </a:extLst>
          </p:cNvPr>
          <p:cNvGrpSpPr/>
          <p:nvPr/>
        </p:nvGrpSpPr>
        <p:grpSpPr>
          <a:xfrm>
            <a:off x="488504" y="1162756"/>
            <a:ext cx="9144000" cy="782961"/>
            <a:chOff x="0" y="534585"/>
            <a:chExt cx="9906000" cy="1206500"/>
          </a:xfrm>
          <a:solidFill>
            <a:schemeClr val="accent2"/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5E4484AF-C680-4028-9576-D9551F5A468C}"/>
                </a:ext>
              </a:extLst>
            </p:cNvPr>
            <p:cNvSpPr/>
            <p:nvPr/>
          </p:nvSpPr>
          <p:spPr>
            <a:xfrm>
              <a:off x="0" y="534585"/>
              <a:ext cx="9906000" cy="1206500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2041">
                <a:defRPr/>
              </a:pPr>
              <a:endParaRPr lang="ko-KR" altLang="en-US" sz="1662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EC2D9E-2857-471D-841B-2B736A61C8C8}"/>
                </a:ext>
              </a:extLst>
            </p:cNvPr>
            <p:cNvSpPr txBox="1"/>
            <p:nvPr/>
          </p:nvSpPr>
          <p:spPr>
            <a:xfrm>
              <a:off x="689216" y="845209"/>
              <a:ext cx="2053988" cy="611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422041">
                <a:defRPr/>
              </a:pPr>
              <a:r>
                <a:rPr lang="ko-KR" altLang="en-US" sz="2954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목  차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04B210-684C-4CB2-ABD5-F045FEBF98F4}"/>
              </a:ext>
            </a:extLst>
          </p:cNvPr>
          <p:cNvSpPr txBox="1"/>
          <p:nvPr/>
        </p:nvSpPr>
        <p:spPr>
          <a:xfrm>
            <a:off x="1928664" y="2152068"/>
            <a:ext cx="4147866" cy="323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위험성평가 발표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협력사별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 및 공지사항</a:t>
            </a:r>
            <a:endParaRPr lang="en-US" altLang="ko-KR" sz="1846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건의사항 및 경영자 검토</a:t>
            </a:r>
            <a:endParaRPr lang="en-US" altLang="ko-KR" sz="1846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en-US" altLang="ko-KR" sz="185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EE94BF4-D95D-468C-B9B8-D22DF2C0D68F}"/>
              </a:ext>
            </a:extLst>
          </p:cNvPr>
          <p:cNvSpPr>
            <a:spLocks noChangeArrowheads="1"/>
          </p:cNvSpPr>
          <p:nvPr/>
        </p:nvSpPr>
        <p:spPr>
          <a:xfrm>
            <a:off x="1193933" y="401437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AFBC75AB-A794-4D20-010A-B594ED8CDF76}"/>
              </a:ext>
            </a:extLst>
          </p:cNvPr>
          <p:cNvGrpSpPr/>
          <p:nvPr/>
        </p:nvGrpSpPr>
        <p:grpSpPr>
          <a:xfrm>
            <a:off x="1193928" y="2424837"/>
            <a:ext cx="521066" cy="423617"/>
            <a:chOff x="847116" y="2668324"/>
            <a:chExt cx="564488" cy="45891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xmlns="" id="{AE28DAC7-F93B-4A97-A0E1-DCCF2648922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2668324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933972A4-ABC7-482C-1E89-436F6AA2EDB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2668324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3AE8C577-1090-6234-A01E-3B0A9746A59C}"/>
              </a:ext>
            </a:extLst>
          </p:cNvPr>
          <p:cNvGrpSpPr/>
          <p:nvPr/>
        </p:nvGrpSpPr>
        <p:grpSpPr>
          <a:xfrm>
            <a:off x="1193928" y="3219607"/>
            <a:ext cx="521066" cy="423617"/>
            <a:chOff x="847116" y="3576742"/>
            <a:chExt cx="564488" cy="458918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xmlns="" id="{CDA349C9-4E72-423A-A21C-2B70CF007F2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3576742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6AF29523-965C-9585-07F6-9EA044D2E6C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3576742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CB1061-6856-CA4D-2AE1-7F6E6CB4DDF2}"/>
              </a:ext>
            </a:extLst>
          </p:cNvPr>
          <p:cNvSpPr txBox="1"/>
          <p:nvPr/>
        </p:nvSpPr>
        <p:spPr>
          <a:xfrm>
            <a:off x="5941041" y="2310943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또는 안전관리자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A811EF-3A1D-9994-EF01-697C709E7EA0}"/>
              </a:ext>
            </a:extLst>
          </p:cNvPr>
          <p:cNvSpPr txBox="1"/>
          <p:nvPr/>
        </p:nvSpPr>
        <p:spPr>
          <a:xfrm>
            <a:off x="5941042" y="3109310"/>
            <a:ext cx="4052516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소장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1D00DD7-393D-1BC6-7314-6E60AC60893A}"/>
              </a:ext>
            </a:extLst>
          </p:cNvPr>
          <p:cNvSpPr>
            <a:spLocks noChangeArrowheads="1"/>
          </p:cNvSpPr>
          <p:nvPr/>
        </p:nvSpPr>
        <p:spPr>
          <a:xfrm>
            <a:off x="1193929" y="480914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4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3848537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및 안전관리자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4587764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전 구성원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777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12" y="2538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84" y="2528562"/>
            <a:ext cx="5616624" cy="12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74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08" y="122362"/>
            <a:ext cx="1849819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재광건설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458265"/>
              </p:ext>
            </p:extLst>
          </p:nvPr>
        </p:nvGraphicFramePr>
        <p:xfrm>
          <a:off x="399581" y="714850"/>
          <a:ext cx="5760640" cy="4593467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2890">
                <a:tc>
                  <a:txBody>
                    <a:bodyPr/>
                    <a:lstStyle/>
                    <a:p>
                      <a:r>
                        <a:rPr lang="ko-KR" altLang="en-US" sz="20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빔</a:t>
                      </a:r>
                      <a:r>
                        <a:rPr lang="en-US" altLang="ko-KR" sz="2000" b="1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2000" b="1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하역 및 </a:t>
                      </a:r>
                      <a:r>
                        <a:rPr lang="ko-KR" altLang="en-US" sz="2000" b="1" baseline="0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근입작업</a:t>
                      </a:r>
                      <a:r>
                        <a:rPr lang="ko-KR" altLang="en-US" sz="2000" b="1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endParaRPr lang="ko-KR" altLang="en-US" sz="2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9727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73216"/>
            <a:ext cx="9324528" cy="123423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03" y="1145888"/>
            <a:ext cx="2753219" cy="192307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522" y="1145888"/>
            <a:ext cx="2777598" cy="192307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02" y="3068959"/>
            <a:ext cx="2753219" cy="208823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832" y="3068959"/>
            <a:ext cx="2780288" cy="208823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067" y="1145888"/>
            <a:ext cx="3428461" cy="19230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62942" y="3157158"/>
            <a:ext cx="3428461" cy="129266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빔이 전도 및 붕괴되지 않도록 적재 시 수평상태 및 지반평탄상태 등 확인 필요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차후에도 지속적인 점검 및 확인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빔 운반 및 하역작업이 많을 것으로 예상되며 위험성평가 시 </a:t>
            </a:r>
            <a:r>
              <a:rPr lang="en-US" altLang="ko-KR" b="1" dirty="0" smtClean="0">
                <a:solidFill>
                  <a:srgbClr val="FF0000"/>
                </a:solidFill>
              </a:rPr>
              <a:t>A</a:t>
            </a:r>
            <a:r>
              <a:rPr lang="ko-KR" altLang="en-US" b="1" dirty="0" smtClean="0">
                <a:solidFill>
                  <a:srgbClr val="FF0000"/>
                </a:solidFill>
              </a:rPr>
              <a:t>등급으로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유지관리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77067" y="708911"/>
            <a:ext cx="1556253" cy="3014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빔 적재상태 미흡 </a:t>
            </a:r>
            <a:endParaRPr lang="en-US" altLang="ko-KR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3723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37" y="105719"/>
            <a:ext cx="2029355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경진씨엔씨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739422"/>
              </p:ext>
            </p:extLst>
          </p:nvPr>
        </p:nvGraphicFramePr>
        <p:xfrm>
          <a:off x="399580" y="714851"/>
          <a:ext cx="9305947" cy="4730373"/>
        </p:xfrm>
        <a:graphic>
          <a:graphicData uri="http://schemas.openxmlformats.org/drawingml/2006/table">
            <a:tbl>
              <a:tblPr firstRow="1" bandRow="1"/>
              <a:tblGrid>
                <a:gridCol w="93059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항타기</a:t>
                      </a:r>
                      <a:r>
                        <a:rPr lang="ko-KR" altLang="en-US" sz="1800" b="1" baseline="0" dirty="0" smtClean="0">
                          <a:solidFill>
                            <a:schemeClr val="tx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및 이동식크레인 반출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50243"/>
            <a:ext cx="9324527" cy="110968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r="2630"/>
          <a:stretch/>
        </p:blipFill>
        <p:spPr>
          <a:xfrm>
            <a:off x="485608" y="1196752"/>
            <a:ext cx="4396812" cy="41044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420" y="1196752"/>
            <a:ext cx="4751100" cy="41044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532" y="4409410"/>
            <a:ext cx="2377988" cy="8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9472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126661"/>
            <a:ext cx="2029355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신성메가텍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484186"/>
              </p:ext>
            </p:extLst>
          </p:nvPr>
        </p:nvGraphicFramePr>
        <p:xfrm>
          <a:off x="399581" y="714851"/>
          <a:ext cx="5760640" cy="4163464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철골상부작업 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t="54545" b="15585"/>
          <a:stretch/>
        </p:blipFill>
        <p:spPr>
          <a:xfrm>
            <a:off x="326740" y="5058309"/>
            <a:ext cx="9252520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35" y="1162877"/>
            <a:ext cx="2641911" cy="20500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r="2479" b="63403"/>
          <a:stretch/>
        </p:blipFill>
        <p:spPr>
          <a:xfrm>
            <a:off x="3127591" y="1162877"/>
            <a:ext cx="2905529" cy="18329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81" y="2995823"/>
            <a:ext cx="2634965" cy="180132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205" y="2995822"/>
            <a:ext cx="2893916" cy="18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1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126659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이동식 </a:t>
                      </a:r>
                      <a:r>
                        <a:rPr lang="ko-KR" altLang="en-US" sz="1600" b="1" dirty="0" err="1" smtClean="0">
                          <a:solidFill>
                            <a:schemeClr val="tx1"/>
                          </a:solidFill>
                        </a:rPr>
                        <a:t>틀비계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 조립상태 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</a:rPr>
                        <a:t>및 사용상태 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불량으로 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</a:rPr>
                        <a:t>추락위험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조립기준 미 준수 임의작업</a:t>
                      </a: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508360"/>
            <a:ext cx="4041756" cy="46569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1514538"/>
            <a:ext cx="3960440" cy="3642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8791" y="5294377"/>
            <a:ext cx="3960440" cy="8925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조립기준에 적합하게 설치하여 사용하고 사용 전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안전보건팀에</a:t>
            </a:r>
            <a:r>
              <a:rPr lang="ko-KR" altLang="en-US" b="1" dirty="0" smtClean="0">
                <a:solidFill>
                  <a:srgbClr val="FF0000"/>
                </a:solidFill>
              </a:rPr>
              <a:t> 확인절차 준수</a:t>
            </a: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및 임의사용 금지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재 적발 시 전 근로자 및 관리감독자 </a:t>
            </a:r>
            <a:r>
              <a:rPr lang="en-US" altLang="ko-KR" b="1" dirty="0" smtClean="0">
                <a:solidFill>
                  <a:srgbClr val="FF0000"/>
                </a:solidFill>
              </a:rPr>
              <a:t>2</a:t>
            </a:r>
            <a:r>
              <a:rPr lang="ko-KR" altLang="en-US" b="1" dirty="0" smtClean="0">
                <a:solidFill>
                  <a:srgbClr val="FF0000"/>
                </a:solidFill>
              </a:rPr>
              <a:t>시간 특별교육예정</a:t>
            </a:r>
            <a:r>
              <a:rPr lang="en-US" altLang="ko-KR" b="1" dirty="0" smtClean="0">
                <a:solidFill>
                  <a:srgbClr val="FF0000"/>
                </a:solidFill>
              </a:rPr>
              <a:t>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64568" y="2276872"/>
            <a:ext cx="3096344" cy="3600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545288" y="4719367"/>
            <a:ext cx="1454325" cy="36004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/>
              <a:t>Ex)</a:t>
            </a:r>
            <a:r>
              <a:rPr lang="ko-KR" altLang="en-US" b="1" dirty="0" smtClean="0"/>
              <a:t>타 현장 예시</a:t>
            </a:r>
            <a:endParaRPr kumimoji="1" lang="ko-KR" altLang="en-US" sz="1300" b="1" i="0" u="none" strike="noStrike" cap="none" normalizeH="0" baseline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457744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199" name="그룹 1">
            <a:extLst>
              <a:ext uri="{FF2B5EF4-FFF2-40B4-BE49-F238E27FC236}">
                <a16:creationId xmlns:a16="http://schemas.microsoft.com/office/drawing/2014/main" xmlns="" id="{0996D629-9294-4973-930E-0CED8A27725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828677"/>
            <a:ext cx="9143999" cy="5768675"/>
            <a:chOff x="1113067" y="-2735023"/>
            <a:chExt cx="3649663" cy="88903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BB97587-8019-4AB4-A5A7-FEC8F6E622DC}"/>
                </a:ext>
              </a:extLst>
            </p:cNvPr>
            <p:cNvSpPr txBox="1"/>
            <p:nvPr/>
          </p:nvSpPr>
          <p:spPr>
            <a:xfrm>
              <a:off x="1113067" y="-2735023"/>
              <a:ext cx="3649663" cy="142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산업안전보건법 제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36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조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위험성평가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)]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사업주는 업무에 기인하는 유해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위험요인을 찾아내어 위험성을 결정하고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그 결과에 따라 이 법과 이 법에 따른 명령에 의한 조치를 하여야 하며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근로자의 위험 또는 건강장해를 방지하기 위하여 필요한 경우에는 추가적인 조치를 하여야 한다</a:t>
              </a:r>
              <a:r>
                <a:rPr kumimoji="0" lang="en-US" altLang="ko-KR" sz="90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79631C40-71E6-4FE0-9BD2-E71B69501BDA}"/>
                </a:ext>
              </a:extLst>
            </p:cNvPr>
            <p:cNvSpPr/>
            <p:nvPr/>
          </p:nvSpPr>
          <p:spPr>
            <a:xfrm>
              <a:off x="1113067" y="-2735023"/>
              <a:ext cx="3649663" cy="889034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">
            <a:extLst>
              <a:ext uri="{FF2B5EF4-FFF2-40B4-BE49-F238E27FC236}">
                <a16:creationId xmlns:a16="http://schemas.microsoft.com/office/drawing/2014/main" xmlns="" id="{884A218D-4BD6-4DE4-A5C4-70AED404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9" y="1792488"/>
            <a:ext cx="8218848" cy="38410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대상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현장 내에서 진행되는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모든작업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위험성평가는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누락되는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공종이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발생하지 않도록 하여야 하며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,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작업단계 발생되는 추가 위험요인은 별도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위험성평가를 실시하여야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한다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.</a:t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  </a:t>
            </a:r>
            <a:r>
              <a:rPr lang="en-US" altLang="ko-KR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주기 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1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회 실시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근로자 전파교육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실시 후 전 근로자 전파교육 실시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안전대책 이행여부 점검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일일 안전점검 실시 </a:t>
            </a:r>
            <a:endParaRPr lang="en-US" altLang="ko-KR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시정지시 및 조치여부 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F/B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위험성요인 도출 시 반드시 근로자의 의견을 반영하고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협력사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현장소장의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충분한 경험을 바탕으로 한 선택과 집중 요망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82846B88-EBC3-4036-94A8-B5197431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05" y="5965866"/>
            <a:ext cx="6840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사업주와 수급인 또는 수급인 상호간의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연락방법 및 작업공정의 조정</a:t>
            </a:r>
            <a:endPara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32" y="2636912"/>
            <a:ext cx="4230199" cy="2232248"/>
          </a:xfrm>
          <a:prstGeom prst="rect">
            <a:avLst/>
          </a:prstGeom>
          <a:ln>
            <a:noFill/>
          </a:ln>
        </p:spPr>
      </p:pic>
      <p:sp>
        <p:nvSpPr>
          <p:cNvPr id="3" name="직사각형 2"/>
          <p:cNvSpPr/>
          <p:nvPr/>
        </p:nvSpPr>
        <p:spPr bwMode="auto">
          <a:xfrm>
            <a:off x="7473057" y="3861048"/>
            <a:ext cx="1224359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17673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말비계 사용방법 불량으로 인한  </a:t>
                      </a:r>
                      <a:r>
                        <a:rPr lang="ko-KR" altLang="en-US" sz="1600" b="1" dirty="0" smtClean="0">
                          <a:solidFill>
                            <a:srgbClr val="FF0000"/>
                          </a:solidFill>
                        </a:rPr>
                        <a:t>추락위험</a:t>
                      </a:r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46" y="1570249"/>
            <a:ext cx="3992546" cy="4616679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920552" y="5079407"/>
            <a:ext cx="3816424" cy="0"/>
          </a:xfrm>
          <a:prstGeom prst="line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</p:cxnSp>
      <p:cxnSp>
        <p:nvCxnSpPr>
          <p:cNvPr id="12" name="직선 연결선 11"/>
          <p:cNvCxnSpPr/>
          <p:nvPr/>
        </p:nvCxnSpPr>
        <p:spPr>
          <a:xfrm>
            <a:off x="1928664" y="1570249"/>
            <a:ext cx="0" cy="4379031"/>
          </a:xfrm>
          <a:prstGeom prst="line">
            <a:avLst/>
          </a:prstGeom>
          <a:solidFill>
            <a:srgbClr val="339966"/>
          </a:solidFill>
          <a:ln w="28575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</p:cxnSp>
      <p:cxnSp>
        <p:nvCxnSpPr>
          <p:cNvPr id="15" name="직선 화살표 연결선 14"/>
          <p:cNvCxnSpPr/>
          <p:nvPr/>
        </p:nvCxnSpPr>
        <p:spPr>
          <a:xfrm>
            <a:off x="2360712" y="3284984"/>
            <a:ext cx="1152128" cy="1434383"/>
          </a:xfrm>
          <a:prstGeom prst="straightConnector1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type="triangle"/>
          </a:ln>
          <a:effectLst/>
        </p:spPr>
      </p:cxnSp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71" y="1661961"/>
            <a:ext cx="3919862" cy="1984839"/>
          </a:xfrm>
          <a:prstGeom prst="rect">
            <a:avLst/>
          </a:prstGeom>
        </p:spPr>
      </p:pic>
      <p:cxnSp>
        <p:nvCxnSpPr>
          <p:cNvPr id="18" name="직선 연결선 17"/>
          <p:cNvCxnSpPr/>
          <p:nvPr/>
        </p:nvCxnSpPr>
        <p:spPr>
          <a:xfrm>
            <a:off x="5169024" y="2564904"/>
            <a:ext cx="2232248" cy="0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271" y="3646800"/>
            <a:ext cx="4100412" cy="2450581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5859504" y="4221088"/>
            <a:ext cx="3313805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31596600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1944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어스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접촉부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절연테이핑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변형으로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감전위험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50" y="1586697"/>
            <a:ext cx="3951933" cy="44345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132" y="1586697"/>
            <a:ext cx="3876098" cy="4434591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오른쪽 화살표 5"/>
          <p:cNvSpPr/>
          <p:nvPr/>
        </p:nvSpPr>
        <p:spPr>
          <a:xfrm>
            <a:off x="4592960" y="3212976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504728" y="2132856"/>
            <a:ext cx="1512168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931365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429504"/>
              </p:ext>
            </p:extLst>
          </p:nvPr>
        </p:nvGraphicFramePr>
        <p:xfrm>
          <a:off x="765459" y="1036120"/>
          <a:ext cx="8441553" cy="5417301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99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dirty="0" smtClean="0">
                          <a:solidFill>
                            <a:schemeClr val="tx1"/>
                          </a:solidFill>
                        </a:rPr>
                        <a:t>철골상부 </a:t>
                      </a:r>
                      <a:r>
                        <a:rPr lang="ko-KR" altLang="en-US" sz="1700" b="1" baseline="0" dirty="0" err="1" smtClean="0">
                          <a:solidFill>
                            <a:schemeClr val="tx1"/>
                          </a:solidFill>
                        </a:rPr>
                        <a:t>용접기</a:t>
                      </a:r>
                      <a:r>
                        <a:rPr lang="ko-KR" altLang="en-US" sz="1700" b="1" baseline="0" dirty="0" smtClean="0">
                          <a:solidFill>
                            <a:schemeClr val="tx1"/>
                          </a:solidFill>
                        </a:rPr>
                        <a:t> 및 공구함 고정불량으로 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낙하위험</a:t>
                      </a:r>
                      <a:r>
                        <a:rPr lang="ko-KR" altLang="en-US" sz="17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ko-KR" altLang="en-US" sz="17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0735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57" y="1586696"/>
            <a:ext cx="4015654" cy="472262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08" y="1586695"/>
            <a:ext cx="3817747" cy="472262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2" name="오른쪽 화살표 11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0858118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85933"/>
              </p:ext>
            </p:extLst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철골상부 가설계단 고정조치 불량으로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7863"/>
          <a:stretch/>
        </p:blipFill>
        <p:spPr>
          <a:xfrm>
            <a:off x="920552" y="1586697"/>
            <a:ext cx="3950459" cy="4578608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26" y="1587355"/>
            <a:ext cx="3789240" cy="457795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856656" y="2132855"/>
            <a:ext cx="2160240" cy="160491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5160189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868818"/>
              </p:ext>
            </p:extLst>
          </p:nvPr>
        </p:nvGraphicFramePr>
        <p:xfrm>
          <a:off x="765459" y="1036120"/>
          <a:ext cx="8441553" cy="4719293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12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케이싱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적재상태 불량으로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충돌 및 협착위험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465326"/>
            <a:ext cx="4041756" cy="41239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908" y="1511059"/>
            <a:ext cx="3744416" cy="40324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오른쪽 화살표 9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폭발 1 1"/>
          <p:cNvSpPr/>
          <p:nvPr/>
        </p:nvSpPr>
        <p:spPr>
          <a:xfrm>
            <a:off x="1267946" y="2909683"/>
            <a:ext cx="2160240" cy="1656184"/>
          </a:xfrm>
          <a:prstGeom prst="irregularSeal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609184" y="5001388"/>
            <a:ext cx="1944216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smtClean="0">
                <a:solidFill>
                  <a:srgbClr val="FF0000"/>
                </a:solidFill>
              </a:rPr>
              <a:t>적재상태 시정조치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63959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49831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유류통</a:t>
                      </a:r>
                      <a:r>
                        <a:rPr lang="ko-KR" altLang="en-US" sz="1700" b="1" baseline="0" dirty="0" smtClean="0">
                          <a:solidFill>
                            <a:schemeClr val="tx1"/>
                          </a:solidFill>
                        </a:rPr>
                        <a:t> 지정된 장소 보관불량으로 인한 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화재위험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05" y="1586696"/>
            <a:ext cx="4039205" cy="4578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354" y="1586696"/>
            <a:ext cx="3950102" cy="454771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64568" y="3068960"/>
            <a:ext cx="3601288" cy="23042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609184" y="5085184"/>
            <a:ext cx="2160240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지정된 장소 이동완료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0148133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0571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스크류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하부 작업 시 상부 낙석 등으로 인한 </a:t>
                      </a:r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낙하물에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의한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충돌위험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41" y="1601406"/>
            <a:ext cx="3956870" cy="4491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1636124"/>
            <a:ext cx="3960440" cy="445717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폭발 1 1"/>
          <p:cNvSpPr/>
          <p:nvPr/>
        </p:nvSpPr>
        <p:spPr>
          <a:xfrm>
            <a:off x="3080792" y="3284984"/>
            <a:ext cx="864096" cy="565286"/>
          </a:xfrm>
          <a:prstGeom prst="irregularSeal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>
            <a:off x="3368824" y="1700808"/>
            <a:ext cx="0" cy="1584176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sp>
        <p:nvSpPr>
          <p:cNvPr id="12" name="타원 11"/>
          <p:cNvSpPr/>
          <p:nvPr/>
        </p:nvSpPr>
        <p:spPr>
          <a:xfrm>
            <a:off x="5673080" y="2708920"/>
            <a:ext cx="1440160" cy="2376264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306856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315817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스마트 </a:t>
                      </a:r>
                      <a:r>
                        <a:rPr lang="en-US" altLang="ko-KR" sz="1700" b="1" baseline="0" dirty="0" smtClean="0">
                          <a:solidFill>
                            <a:srgbClr val="FF0000"/>
                          </a:solidFill>
                        </a:rPr>
                        <a:t>MSDS QR 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보관상태불량 </a:t>
                      </a:r>
                      <a:r>
                        <a:rPr lang="en-US" altLang="ko-KR" sz="1700" b="1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메모장으로 사용</a:t>
                      </a:r>
                      <a:r>
                        <a:rPr lang="en-US" altLang="ko-KR" sz="1700" b="1" baseline="0" dirty="0" smtClean="0">
                          <a:solidFill>
                            <a:srgbClr val="FF0000"/>
                          </a:solidFill>
                        </a:rPr>
                        <a:t>)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7328"/>
          <a:stretch/>
        </p:blipFill>
        <p:spPr>
          <a:xfrm>
            <a:off x="873960" y="1586916"/>
            <a:ext cx="3863016" cy="4506380"/>
          </a:xfrm>
          <a:prstGeom prst="rect">
            <a:avLst/>
          </a:prstGeom>
        </p:spPr>
      </p:pic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411527" y="2492896"/>
            <a:ext cx="3645929" cy="1755417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해당업체 위험물 저장소 </a:t>
            </a:r>
            <a:r>
              <a:rPr lang="ko-KR" altLang="en-US" b="1" dirty="0">
                <a:solidFill>
                  <a:srgbClr val="FF0000"/>
                </a:solidFill>
              </a:rPr>
              <a:t>철</a:t>
            </a:r>
            <a:r>
              <a:rPr lang="ko-KR" altLang="en-US" b="1" dirty="0" smtClean="0">
                <a:solidFill>
                  <a:srgbClr val="FF0000"/>
                </a:solidFill>
              </a:rPr>
              <a:t>저하게 관리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  확인점검 예정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재 적발 시 전 근로자 및 관리자 특별교육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  </a:t>
            </a:r>
            <a:r>
              <a:rPr lang="en-US" altLang="ko-KR" b="1" dirty="0" smtClean="0">
                <a:solidFill>
                  <a:srgbClr val="FF0000"/>
                </a:solidFill>
              </a:rPr>
              <a:t>2</a:t>
            </a:r>
            <a:r>
              <a:rPr lang="ko-KR" altLang="en-US" b="1" dirty="0" smtClean="0">
                <a:solidFill>
                  <a:srgbClr val="FF0000"/>
                </a:solidFill>
              </a:rPr>
              <a:t>시간 실시 </a:t>
            </a:r>
            <a:r>
              <a:rPr lang="en-US" altLang="ko-KR" b="1" dirty="0" smtClean="0">
                <a:solidFill>
                  <a:srgbClr val="FF0000"/>
                </a:solidFill>
              </a:rPr>
              <a:t>(MSDS</a:t>
            </a:r>
            <a:r>
              <a:rPr lang="ko-KR" altLang="en-US" b="1" dirty="0" smtClean="0">
                <a:solidFill>
                  <a:srgbClr val="FF0000"/>
                </a:solidFill>
              </a:rPr>
              <a:t>교육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300" b="1" i="0" u="none" strike="noStrike" cap="none" normalizeH="0" baseline="0" dirty="0" smtClean="0">
                <a:effectLst/>
                <a:latin typeface="HY울릉도L"/>
                <a:ea typeface="HY울릉도L"/>
              </a:rPr>
              <a:t>*</a:t>
            </a:r>
            <a:r>
              <a:rPr kumimoji="1" lang="ko-KR" altLang="en-US" sz="1300" b="1" i="0" u="none" strike="noStrike" cap="none" normalizeH="0" baseline="0" dirty="0" smtClean="0">
                <a:effectLst/>
                <a:latin typeface="HY울릉도L"/>
                <a:ea typeface="HY울릉도L"/>
              </a:rPr>
              <a:t>기본이 되어있지</a:t>
            </a:r>
            <a:r>
              <a:rPr lang="ko-KR" altLang="en-US" b="1" dirty="0" smtClean="0"/>
              <a:t> 행동은 지속적인 교육실시</a:t>
            </a:r>
            <a:endParaRPr kumimoji="1" lang="ko-KR" altLang="en-US" sz="1300" b="1" i="0" u="none" strike="noStrike" cap="none" normalizeH="0" baseline="0" dirty="0">
              <a:effectLst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712640" y="2564904"/>
            <a:ext cx="2304256" cy="28803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6304725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84466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이동통로 내 자재적재로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전도위험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96" y="1556792"/>
            <a:ext cx="3647104" cy="4608512"/>
          </a:xfrm>
          <a:prstGeom prst="rect">
            <a:avLst/>
          </a:prstGeom>
        </p:spPr>
      </p:pic>
      <p:sp>
        <p:nvSpPr>
          <p:cNvPr id="5" name="아래쪽 화살표 4"/>
          <p:cNvSpPr/>
          <p:nvPr/>
        </p:nvSpPr>
        <p:spPr>
          <a:xfrm rot="9781420">
            <a:off x="1725967" y="4392684"/>
            <a:ext cx="449935" cy="1552339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24" y="1702894"/>
            <a:ext cx="3671520" cy="8170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431" y="2718730"/>
            <a:ext cx="3218993" cy="34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80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360799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7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형 난간 설치 후 고정불량으로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추락위험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3661642"/>
            <a:ext cx="3744416" cy="250366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07" y="1555020"/>
            <a:ext cx="3743169" cy="21066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077" y="1579197"/>
            <a:ext cx="4047379" cy="21182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613" y="3896178"/>
            <a:ext cx="7914843" cy="504895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0539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r="1029" b="772"/>
          <a:stretch/>
        </p:blipFill>
        <p:spPr>
          <a:xfrm>
            <a:off x="383945" y="1124744"/>
            <a:ext cx="9022845" cy="4499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084" y="714411"/>
            <a:ext cx="2448272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전 근로자 서명 기재 후 게시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4664968" y="1268760"/>
            <a:ext cx="4392488" cy="1800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아래쪽 화살표 6"/>
          <p:cNvSpPr/>
          <p:nvPr/>
        </p:nvSpPr>
        <p:spPr bwMode="auto">
          <a:xfrm>
            <a:off x="6753200" y="1018585"/>
            <a:ext cx="360040" cy="250175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472722"/>
            <a:ext cx="7092057" cy="1060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5381" y="2301364"/>
            <a:ext cx="4671661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FF00"/>
                </a:solidFill>
              </a:rPr>
              <a:t>전 근로자 서명이 누락되는 경우를 위한 대비</a:t>
            </a:r>
            <a:endParaRPr lang="ko-KR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61" y="2199041"/>
            <a:ext cx="1876687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10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796495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토류판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설치구역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낙하 및 추락위험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66" y="1628800"/>
            <a:ext cx="4041756" cy="4392488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 flipH="1">
            <a:off x="2144688" y="3138055"/>
            <a:ext cx="2728649" cy="2019137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16" name="직사각형 15"/>
          <p:cNvSpPr/>
          <p:nvPr/>
        </p:nvSpPr>
        <p:spPr>
          <a:xfrm>
            <a:off x="5197037" y="2204976"/>
            <a:ext cx="3761782" cy="290900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위험요소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경사로 구간 이동 시 넘어지면서 하부로 떨어짐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상부 낙석 등의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낙하물에</a:t>
            </a:r>
            <a:r>
              <a:rPr lang="ko-KR" altLang="en-US" b="1" dirty="0" smtClean="0">
                <a:solidFill>
                  <a:srgbClr val="FF0000"/>
                </a:solidFill>
              </a:rPr>
              <a:t> 의한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가시설</a:t>
            </a:r>
            <a:r>
              <a:rPr lang="ko-KR" altLang="en-US" b="1" dirty="0" smtClean="0">
                <a:solidFill>
                  <a:srgbClr val="FF0000"/>
                </a:solidFill>
              </a:rPr>
              <a:t> 근로자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부딪힘 위험 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 altLang="ko-KR" b="1" dirty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600" b="1" dirty="0" smtClean="0">
                <a:solidFill>
                  <a:srgbClr val="00B0F0"/>
                </a:solidFill>
              </a:rPr>
              <a:t>안전대책</a:t>
            </a:r>
            <a:endParaRPr lang="en-US" altLang="ko-KR" sz="1600" b="1" dirty="0" smtClean="0">
              <a:solidFill>
                <a:srgbClr val="00B0F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00B0F0"/>
                </a:solidFill>
              </a:rPr>
              <a:t>1.</a:t>
            </a:r>
            <a:r>
              <a:rPr lang="ko-KR" altLang="en-US" b="1" dirty="0" smtClean="0">
                <a:solidFill>
                  <a:srgbClr val="00B0F0"/>
                </a:solidFill>
              </a:rPr>
              <a:t>안전난간 설치 등 추락방지조치 </a:t>
            </a:r>
            <a:r>
              <a:rPr lang="en-US" altLang="ko-KR" b="1" dirty="0" smtClean="0">
                <a:solidFill>
                  <a:srgbClr val="00B0F0"/>
                </a:solidFill>
              </a:rPr>
              <a:t>(</a:t>
            </a:r>
            <a:r>
              <a:rPr lang="ko-KR" altLang="en-US" b="1" dirty="0" smtClean="0">
                <a:solidFill>
                  <a:srgbClr val="00B0F0"/>
                </a:solidFill>
              </a:rPr>
              <a:t>출입통제</a:t>
            </a:r>
            <a:r>
              <a:rPr lang="en-US" altLang="ko-KR" b="1" dirty="0" smtClean="0">
                <a:solidFill>
                  <a:srgbClr val="00B0F0"/>
                </a:solidFill>
              </a:rPr>
              <a:t>)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00B0F0"/>
                </a:solidFill>
              </a:rPr>
              <a:t>2.</a:t>
            </a:r>
            <a:r>
              <a:rPr lang="ko-KR" altLang="en-US" b="1" dirty="0" smtClean="0">
                <a:solidFill>
                  <a:srgbClr val="00B0F0"/>
                </a:solidFill>
              </a:rPr>
              <a:t>안전난간 하부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낙하물</a:t>
            </a:r>
            <a:r>
              <a:rPr lang="ko-KR" altLang="en-US" b="1" dirty="0" smtClean="0">
                <a:solidFill>
                  <a:srgbClr val="00B0F0"/>
                </a:solidFill>
              </a:rPr>
              <a:t> 방지에 대한 방호조치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00B0F0"/>
                </a:solidFill>
              </a:rPr>
              <a:t>3.</a:t>
            </a:r>
            <a:r>
              <a:rPr lang="ko-KR" altLang="en-US" b="1" dirty="0" smtClean="0">
                <a:solidFill>
                  <a:srgbClr val="00B0F0"/>
                </a:solidFill>
              </a:rPr>
              <a:t>상부 낙하우려 낙석  등 정리 </a:t>
            </a:r>
            <a:endParaRPr lang="en-US" altLang="ko-KR" b="1" dirty="0" smtClean="0">
              <a:solidFill>
                <a:srgbClr val="00B0F0"/>
              </a:solidFill>
            </a:endParaRPr>
          </a:p>
        </p:txBody>
      </p:sp>
      <p:sp>
        <p:nvSpPr>
          <p:cNvPr id="14" name="아래쪽 화살표 13"/>
          <p:cNvSpPr/>
          <p:nvPr/>
        </p:nvSpPr>
        <p:spPr>
          <a:xfrm rot="6803541">
            <a:off x="3224808" y="4653136"/>
            <a:ext cx="360040" cy="86409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8" name="아래쪽 화살표 17"/>
          <p:cNvSpPr/>
          <p:nvPr/>
        </p:nvSpPr>
        <p:spPr>
          <a:xfrm rot="6503803">
            <a:off x="4149387" y="3866623"/>
            <a:ext cx="360040" cy="86409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아래쪽 화살표 18"/>
          <p:cNvSpPr/>
          <p:nvPr/>
        </p:nvSpPr>
        <p:spPr>
          <a:xfrm rot="6803541">
            <a:off x="3719160" y="4269086"/>
            <a:ext cx="360040" cy="86409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09896202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23962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장비운전원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운전석 이탈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관리 불량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49" y="1586697"/>
            <a:ext cx="3982762" cy="45065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876" y="4437112"/>
            <a:ext cx="6944694" cy="139084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414" y="1586697"/>
            <a:ext cx="4153895" cy="47438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6" name="직선 화살표 연결선 5"/>
          <p:cNvCxnSpPr/>
          <p:nvPr/>
        </p:nvCxnSpPr>
        <p:spPr>
          <a:xfrm>
            <a:off x="5889104" y="2061085"/>
            <a:ext cx="0" cy="2376027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cxnSp>
        <p:nvCxnSpPr>
          <p:cNvPr id="11" name="직선 연결선 10"/>
          <p:cNvCxnSpPr/>
          <p:nvPr/>
        </p:nvCxnSpPr>
        <p:spPr>
          <a:xfrm>
            <a:off x="5457056" y="4941168"/>
            <a:ext cx="3240360" cy="0"/>
          </a:xfrm>
          <a:prstGeom prst="line">
            <a:avLst/>
          </a:prstGeom>
          <a:solidFill>
            <a:srgbClr val="339966"/>
          </a:solidFill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798814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421667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근로자 휴게실 식사 후 청소 및 정리정돈 불량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549170"/>
            <a:ext cx="3924848" cy="45441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12" y="1549170"/>
            <a:ext cx="3181672" cy="3968062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7170175" y="3533201"/>
            <a:ext cx="1104791" cy="43204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>
                <a:solidFill>
                  <a:srgbClr val="FF0000"/>
                </a:solidFill>
              </a:rPr>
              <a:t>목적 외 사용</a:t>
            </a:r>
            <a:endParaRPr kumimoji="1" lang="ko-KR" altLang="en-US" sz="13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5354142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5257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위험물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보관소 관리상태 불량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4" y="1586696"/>
            <a:ext cx="3812322" cy="4506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28" y="1628800"/>
            <a:ext cx="3811528" cy="446449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오른쪽 화살표 10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67567055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93078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현장 내 출입하는 근로자 복장 불량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77" y="1628799"/>
            <a:ext cx="2781688" cy="331989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721" y="3678041"/>
            <a:ext cx="2505425" cy="2487263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11" name="직사각형 10"/>
          <p:cNvSpPr/>
          <p:nvPr/>
        </p:nvSpPr>
        <p:spPr>
          <a:xfrm>
            <a:off x="5411527" y="2492897"/>
            <a:ext cx="3645929" cy="100811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1.</a:t>
            </a:r>
            <a:r>
              <a:rPr lang="ko-KR" altLang="en-US" b="1" dirty="0" smtClean="0">
                <a:solidFill>
                  <a:srgbClr val="FF0000"/>
                </a:solidFill>
              </a:rPr>
              <a:t>신규교육 전 투입 근로자 복장확인 불량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2.</a:t>
            </a:r>
            <a:r>
              <a:rPr lang="ko-KR" altLang="en-US" b="1" dirty="0" smtClean="0">
                <a:solidFill>
                  <a:srgbClr val="FF0000"/>
                </a:solidFill>
              </a:rPr>
              <a:t>차후 재 발생 시 해당 팀 관리자 전원 동영상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교육실시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*</a:t>
            </a:r>
            <a:r>
              <a:rPr lang="ko-KR" altLang="en-US" b="1" dirty="0" smtClean="0">
                <a:solidFill>
                  <a:srgbClr val="FF0000"/>
                </a:solidFill>
              </a:rPr>
              <a:t>자체적으로 협력사별 관리필요</a:t>
            </a:r>
            <a:endParaRPr lang="en-US" altLang="ko-KR" b="1" dirty="0" smtClean="0">
              <a:solidFill>
                <a:srgbClr val="FF0000"/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2792760" y="5105726"/>
            <a:ext cx="1296144" cy="9285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9169220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65665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낙석위험 구역 통제구역 설정관리 미 실시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61" y="1556792"/>
            <a:ext cx="3979729" cy="453650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4" name="타원 3"/>
          <p:cNvSpPr/>
          <p:nvPr/>
        </p:nvSpPr>
        <p:spPr>
          <a:xfrm rot="18927961">
            <a:off x="518476" y="2324787"/>
            <a:ext cx="3846085" cy="125171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>
            <a:off x="6537176" y="116632"/>
            <a:ext cx="914400" cy="914400"/>
          </a:xfrm>
          <a:prstGeom prst="straightConnector1">
            <a:avLst/>
          </a:prstGeom>
          <a:solidFill>
            <a:srgbClr val="339966"/>
          </a:solidFill>
          <a:ln w="9525" cap="flat" cmpd="sng" algn="ctr">
            <a:solidFill>
              <a:schemeClr val="tx1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069" y="1511273"/>
            <a:ext cx="4116921" cy="357391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070069" y="3789040"/>
            <a:ext cx="3987387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0003578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9893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집수정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개구부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난간 미 설치로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전도위험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49" y="1499074"/>
            <a:ext cx="3982762" cy="466622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1527333"/>
            <a:ext cx="3888432" cy="3701867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97016" y="5301208"/>
            <a:ext cx="3888432" cy="7920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smtClean="0">
                <a:solidFill>
                  <a:srgbClr val="FF0000"/>
                </a:solidFill>
              </a:rPr>
              <a:t>안전시설물 설치 전까지 임시조치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-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차후 실직적인 대책 및 조치현황에 관한 </a:t>
            </a:r>
            <a:endParaRPr kumimoji="1" lang="en-US" altLang="ko-KR" sz="13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해결책 필요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611941" y="2852936"/>
            <a:ext cx="2725435" cy="2304256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379262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85455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가설전선 침수로 인한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감전위험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1" y="3933056"/>
            <a:ext cx="2870339" cy="22322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46" y="1556792"/>
            <a:ext cx="2786710" cy="2282106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5284877" y="1905756"/>
            <a:ext cx="3888432" cy="339545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smtClean="0"/>
              <a:t>작업구역이 </a:t>
            </a:r>
            <a:r>
              <a:rPr lang="ko-KR" altLang="en-US" b="1" dirty="0" err="1" smtClean="0"/>
              <a:t>넓다보니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전선거치대</a:t>
            </a:r>
            <a:r>
              <a:rPr lang="ko-KR" altLang="en-US" b="1" dirty="0" smtClean="0"/>
              <a:t> 기능상실 </a:t>
            </a:r>
            <a:endParaRPr lang="en-US" altLang="ko-KR" b="1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/>
              <a:t>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실질적인 대책이라고 볼 수 없음 </a:t>
            </a:r>
            <a:endParaRPr lang="en-US" altLang="ko-KR" b="1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/>
              <a:t>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전선을 짧게 사용하고 작업구역을 관리할 수 </a:t>
            </a:r>
            <a:endParaRPr lang="en-US" altLang="ko-KR" b="1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/>
              <a:t> 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있을 정도로 좁게 만들 필요성 있고</a:t>
            </a:r>
            <a:r>
              <a:rPr lang="en-US" altLang="ko-KR" b="1" dirty="0" smtClean="0"/>
              <a:t>, 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/>
              <a:t>-</a:t>
            </a:r>
            <a:r>
              <a:rPr lang="ko-KR" altLang="en-US" b="1" dirty="0" smtClean="0"/>
              <a:t>또는 </a:t>
            </a:r>
            <a:r>
              <a:rPr lang="ko-KR" altLang="en-US" b="1" dirty="0" err="1" smtClean="0"/>
              <a:t>부착식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전선거치대를</a:t>
            </a:r>
            <a:r>
              <a:rPr lang="ko-KR" altLang="en-US" b="1" dirty="0" smtClean="0"/>
              <a:t> 활용할 것 </a:t>
            </a:r>
            <a:endParaRPr lang="en-US" altLang="ko-KR" b="1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/>
              <a:t> </a:t>
            </a:r>
            <a:r>
              <a:rPr lang="en-US" altLang="ko-KR" b="1" dirty="0" smtClean="0"/>
              <a:t> (</a:t>
            </a:r>
            <a:r>
              <a:rPr lang="ko-KR" altLang="en-US" b="1" dirty="0" smtClean="0"/>
              <a:t>고정부위가 마땅치 않음</a:t>
            </a:r>
            <a:r>
              <a:rPr lang="en-US" altLang="ko-KR" b="1" dirty="0" smtClean="0"/>
              <a:t>)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14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근본적인 관리가 가능한 대책이 필요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en-US" altLang="ko-KR" sz="13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642596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979989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chemeClr val="tx1"/>
                          </a:solidFill>
                        </a:rPr>
                        <a:t>단차구간</a:t>
                      </a:r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 및 전도위험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628800"/>
            <a:ext cx="4041756" cy="4536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0799" y="1700808"/>
            <a:ext cx="3816424" cy="6924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0000"/>
                </a:solidFill>
              </a:rPr>
              <a:t>단차구간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err="1" smtClean="0">
                <a:solidFill>
                  <a:srgbClr val="FF0000"/>
                </a:solidFill>
              </a:rPr>
              <a:t>출입통제역</a:t>
            </a:r>
            <a:r>
              <a:rPr lang="ko-KR" altLang="en-US" b="1" dirty="0" smtClean="0">
                <a:solidFill>
                  <a:srgbClr val="FF0000"/>
                </a:solidFill>
              </a:rPr>
              <a:t> 및 추락방지시설물 설치관리 철저히 이행필요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r="1839"/>
          <a:stretch/>
        </p:blipFill>
        <p:spPr>
          <a:xfrm>
            <a:off x="5037859" y="2204864"/>
            <a:ext cx="4091605" cy="38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80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1833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철근 돌출부 방호시설 미 설치로 인한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찔림위험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전도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충돌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6849" y="1871142"/>
            <a:ext cx="4608512" cy="397981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1556792"/>
            <a:ext cx="3888432" cy="4608513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10" name="오른쪽 화살표 9"/>
          <p:cNvSpPr/>
          <p:nvPr/>
        </p:nvSpPr>
        <p:spPr>
          <a:xfrm>
            <a:off x="4665856" y="3161711"/>
            <a:ext cx="720080" cy="576064"/>
          </a:xfrm>
          <a:prstGeom prst="rightArrow">
            <a:avLst/>
          </a:prstGeom>
          <a:solidFill>
            <a:srgbClr val="00B050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타원 2"/>
          <p:cNvSpPr/>
          <p:nvPr/>
        </p:nvSpPr>
        <p:spPr>
          <a:xfrm rot="1366608">
            <a:off x="2084080" y="1400456"/>
            <a:ext cx="1367226" cy="48589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412622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4177155"/>
            <a:ext cx="4603873" cy="20601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2" y="1002682"/>
            <a:ext cx="4636291" cy="3146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230" y="1002682"/>
            <a:ext cx="4246266" cy="55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494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39117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chemeClr val="tx1"/>
                          </a:solidFill>
                        </a:rPr>
                        <a:t>이동통로 미 설치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추락</a:t>
                      </a:r>
                      <a:r>
                        <a:rPr lang="en-US" altLang="ko-KR" sz="1700" b="1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전도위험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00" y="1556792"/>
            <a:ext cx="3801005" cy="25530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56" y="3889459"/>
            <a:ext cx="3776750" cy="22758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946" y="2342530"/>
            <a:ext cx="823382" cy="81918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728" y="4590642"/>
            <a:ext cx="1034947" cy="96902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8195" y="1673491"/>
            <a:ext cx="3992095" cy="40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0304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3" y="1052736"/>
            <a:ext cx="3950458" cy="44644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942" y="1052737"/>
            <a:ext cx="3895513" cy="44644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848" y="1189508"/>
            <a:ext cx="1279592" cy="115107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67951" y="5720875"/>
            <a:ext cx="4003060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800" b="1" i="0" u="none" strike="noStrike" cap="none" normalizeH="0" baseline="0" dirty="0" smtClean="0">
                <a:solidFill>
                  <a:srgbClr val="FFFF00"/>
                </a:solidFill>
                <a:effectLst/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위험물 보관소 조속히 구매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61942" y="5702351"/>
            <a:ext cx="3950458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자재적재상태 불량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784648" y="2204864"/>
            <a:ext cx="2016224" cy="273630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5943208" y="3454531"/>
            <a:ext cx="504056" cy="559741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7500331" y="3174660"/>
            <a:ext cx="504056" cy="559741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왼쪽으로 구부러진 화살표 11"/>
          <p:cNvSpPr/>
          <p:nvPr/>
        </p:nvSpPr>
        <p:spPr>
          <a:xfrm rot="16707380">
            <a:off x="7408597" y="554510"/>
            <a:ext cx="886919" cy="2672408"/>
          </a:xfrm>
          <a:prstGeom prst="curvedLef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511950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4" y="984420"/>
            <a:ext cx="4041757" cy="44486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984420"/>
            <a:ext cx="3960440" cy="44486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829254" y="5697041"/>
            <a:ext cx="4104018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계단 상부 고정상태 불량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23850" y="5677837"/>
            <a:ext cx="3950458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계단 하부 고정상태 불량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829254" y="2528900"/>
            <a:ext cx="1387442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238811" y="3212976"/>
            <a:ext cx="3600400" cy="79208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7547430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94" y="1124744"/>
            <a:ext cx="4138317" cy="46805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5" y="1141884"/>
            <a:ext cx="4076293" cy="46633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722287" y="5949280"/>
            <a:ext cx="4104018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통행로 확보불량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070196" y="5951318"/>
            <a:ext cx="4707339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사다리 고정상태 불량</a:t>
            </a:r>
            <a:r>
              <a:rPr lang="en-US" altLang="ko-KR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ko-KR" altLang="en-US" sz="1800" b="1" dirty="0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통제구역설정 미흡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 rot="11415399">
            <a:off x="5648740" y="3149260"/>
            <a:ext cx="1008112" cy="357471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8016429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5" y="1124744"/>
            <a:ext cx="3888432" cy="4752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393" y="1124744"/>
            <a:ext cx="4250915" cy="4752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721365" y="6086400"/>
            <a:ext cx="3887510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양수기 절연조치 불량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71011" y="6086400"/>
            <a:ext cx="4279724" cy="5040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800" b="1" smtClean="0">
                <a:solidFill>
                  <a:srgbClr val="FFFF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고압살수기 접지 단락</a:t>
            </a:r>
            <a:endParaRPr kumimoji="1" lang="ko-KR" altLang="en-US" sz="1800" b="1" i="0" u="none" strike="noStrike" cap="none" normalizeH="0" baseline="0" dirty="0">
              <a:solidFill>
                <a:srgbClr val="FFFF00"/>
              </a:solidFill>
              <a:effectLst/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288704" y="2420888"/>
            <a:ext cx="1008112" cy="288032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6329536" y="1277144"/>
            <a:ext cx="2664296" cy="288032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20466465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268760"/>
            <a:ext cx="9201356" cy="48965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476672"/>
            <a:ext cx="7973538" cy="72400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304928" y="1268760"/>
            <a:ext cx="1008112" cy="50405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57056" y="1274478"/>
            <a:ext cx="3816424" cy="49332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b="1" dirty="0" err="1" smtClean="0">
                <a:solidFill>
                  <a:srgbClr val="FF0000"/>
                </a:solidFill>
              </a:rPr>
              <a:t>위험치워줘</a:t>
            </a:r>
            <a:r>
              <a:rPr lang="ko-KR" altLang="en-US" b="1" dirty="0" smtClean="0">
                <a:solidFill>
                  <a:srgbClr val="FF0000"/>
                </a:solidFill>
              </a:rPr>
              <a:t> 미 처리건 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b="1" dirty="0" smtClean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66593429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60" y="99022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1909131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전회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260" y="1178293"/>
            <a:ext cx="9144000" cy="18928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1.</a:t>
            </a:r>
            <a:r>
              <a:rPr lang="ko-KR" altLang="en-US" b="1" dirty="0" smtClean="0"/>
              <a:t>각 </a:t>
            </a:r>
            <a:r>
              <a:rPr lang="ko-KR" altLang="en-US" b="1" dirty="0" err="1" smtClean="0"/>
              <a:t>공정별</a:t>
            </a:r>
            <a:r>
              <a:rPr lang="ko-KR" altLang="en-US" b="1" dirty="0" smtClean="0"/>
              <a:t> 위험요소 확인 및  안전대책 실행 강화 철저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위험성평가 회의 내용 전 근로자 전파 실시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3.</a:t>
            </a:r>
            <a:r>
              <a:rPr lang="ko-KR" altLang="en-US" b="1" dirty="0" err="1" smtClean="0"/>
              <a:t>중량물</a:t>
            </a:r>
            <a:r>
              <a:rPr lang="ko-KR" altLang="en-US" b="1" dirty="0" smtClean="0"/>
              <a:t> 취급작업계획서 검토 및 확인 절차 철저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4.</a:t>
            </a:r>
            <a:r>
              <a:rPr lang="ko-KR" altLang="en-US" b="1" dirty="0" err="1" smtClean="0"/>
              <a:t>토공사</a:t>
            </a:r>
            <a:r>
              <a:rPr lang="ko-KR" altLang="en-US" b="1" dirty="0" smtClean="0"/>
              <a:t> 관련 추락구역 안전시설물 설치기준 준수 및 선제적 대응으로 사전확인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설치 후 유지관리 </a:t>
            </a:r>
            <a:r>
              <a:rPr lang="en-US" altLang="ko-KR" b="1" dirty="0" smtClean="0"/>
              <a:t>)</a:t>
            </a:r>
          </a:p>
          <a:p>
            <a:endParaRPr lang="en-US" altLang="ko-KR" b="1" dirty="0"/>
          </a:p>
          <a:p>
            <a:r>
              <a:rPr lang="en-US" altLang="ko-KR" b="1" dirty="0" smtClean="0"/>
              <a:t>5.</a:t>
            </a:r>
            <a:r>
              <a:rPr lang="ko-KR" altLang="en-US" b="1" dirty="0" smtClean="0"/>
              <a:t>장비작업 구역 통제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신호수 및 작업지휘자에 의한 통제관리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73099697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68" y="2780928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4800" dirty="0" smtClean="0">
                <a:solidFill>
                  <a:srgbClr val="33CC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 </a:t>
            </a:r>
            <a:endParaRPr lang="ko-KR" altLang="en-US" sz="4800" dirty="0">
              <a:solidFill>
                <a:srgbClr val="33CC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" y="2780928"/>
            <a:ext cx="1008112" cy="864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9253" t="7864" r="6500"/>
          <a:stretch/>
        </p:blipFill>
        <p:spPr>
          <a:xfrm>
            <a:off x="7329264" y="3611924"/>
            <a:ext cx="2376264" cy="20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1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60" y="718958"/>
            <a:ext cx="9160040" cy="580638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1" y="4941168"/>
            <a:ext cx="9073008" cy="10235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824134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10256"/>
          <a:stretch/>
        </p:blipFill>
        <p:spPr>
          <a:xfrm>
            <a:off x="5385048" y="883374"/>
            <a:ext cx="3563888" cy="30186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908720"/>
            <a:ext cx="4984615" cy="56886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246" y="3646386"/>
            <a:ext cx="4206290" cy="295096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34691009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936104"/>
            <a:ext cx="4891906" cy="55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3080" y="1124744"/>
            <a:ext cx="3851919" cy="47551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rgbClr val="FF0000"/>
                </a:solidFill>
              </a:rPr>
              <a:t>1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</a:t>
            </a:r>
            <a:r>
              <a:rPr lang="ko-KR" altLang="en-US" sz="4400" b="1" dirty="0" smtClean="0">
                <a:solidFill>
                  <a:srgbClr val="FF0000"/>
                </a:solidFill>
              </a:rPr>
              <a:t>추락</a:t>
            </a:r>
            <a:endParaRPr lang="en-US" altLang="ko-KR" sz="44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 smtClean="0"/>
              <a:t>1)</a:t>
            </a:r>
            <a:r>
              <a:rPr lang="ko-KR" altLang="en-US" sz="2000" b="1" dirty="0" smtClean="0"/>
              <a:t>비계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2)</a:t>
            </a:r>
            <a:r>
              <a:rPr lang="ko-KR" altLang="en-US" sz="2000" b="1" dirty="0" smtClean="0"/>
              <a:t>지붕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3)</a:t>
            </a:r>
            <a:r>
              <a:rPr lang="ko-KR" altLang="en-US" sz="2000" b="1" dirty="0" smtClean="0"/>
              <a:t>사다리</a:t>
            </a:r>
            <a:endParaRPr lang="en-US" altLang="ko-KR" sz="2000" b="1" dirty="0" smtClean="0"/>
          </a:p>
          <a:p>
            <a:endParaRPr lang="en-US" altLang="ko-KR" dirty="0"/>
          </a:p>
          <a:p>
            <a:r>
              <a:rPr lang="en-US" altLang="ko-KR" sz="3600" b="1" dirty="0" smtClean="0">
                <a:solidFill>
                  <a:srgbClr val="FF0000"/>
                </a:solidFill>
              </a:rPr>
              <a:t>2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대 끼임</a:t>
            </a:r>
            <a:endParaRPr lang="en-US" altLang="ko-KR" sz="3600" b="1" dirty="0" smtClean="0">
              <a:solidFill>
                <a:srgbClr val="FF0000"/>
              </a:solidFill>
            </a:endParaRPr>
          </a:p>
          <a:p>
            <a:r>
              <a:rPr lang="en-US" altLang="ko-KR" sz="2000" b="1" dirty="0"/>
              <a:t>4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방호장치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5)</a:t>
            </a:r>
            <a:r>
              <a:rPr lang="ko-KR" altLang="en-US" sz="2000" b="1" dirty="0" smtClean="0"/>
              <a:t>점검 중 작업중지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r>
              <a:rPr lang="en-US" altLang="ko-KR" sz="3200" b="1" dirty="0" smtClean="0">
                <a:solidFill>
                  <a:srgbClr val="FF0000"/>
                </a:solidFill>
              </a:rPr>
              <a:t>3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대 부딪힘</a:t>
            </a:r>
            <a:endParaRPr lang="en-US" altLang="ko-KR" sz="3200" b="1" dirty="0" smtClean="0">
              <a:solidFill>
                <a:srgbClr val="FF0000"/>
              </a:solidFill>
            </a:endParaRPr>
          </a:p>
          <a:p>
            <a:r>
              <a:rPr lang="en-US" altLang="ko-KR" sz="1400" b="1" dirty="0" smtClean="0"/>
              <a:t>7</a:t>
            </a:r>
            <a:r>
              <a:rPr lang="en-US" altLang="ko-KR" sz="2000" b="1" dirty="0" smtClean="0"/>
              <a:t>)</a:t>
            </a:r>
            <a:r>
              <a:rPr lang="ko-KR" altLang="en-US" sz="2000" b="1" dirty="0" smtClean="0"/>
              <a:t>혼재작업</a:t>
            </a:r>
            <a:endParaRPr lang="en-US" altLang="ko-KR" sz="2000" b="1" dirty="0" smtClean="0"/>
          </a:p>
          <a:p>
            <a:r>
              <a:rPr lang="en-US" altLang="ko-KR" sz="2000" b="1" dirty="0" smtClean="0"/>
              <a:t>8)</a:t>
            </a:r>
            <a:r>
              <a:rPr lang="ko-KR" altLang="en-US" sz="2000" b="1" dirty="0" smtClean="0"/>
              <a:t>충돌방지장치</a:t>
            </a:r>
            <a:endParaRPr lang="en-US" altLang="ko-KR" sz="2000" b="1" dirty="0" smtClean="0"/>
          </a:p>
          <a:p>
            <a:endParaRPr lang="ko-KR" altLang="en-US" sz="1800" b="1" dirty="0"/>
          </a:p>
        </p:txBody>
      </p:sp>
      <p:sp>
        <p:nvSpPr>
          <p:cNvPr id="4" name="타원 3"/>
          <p:cNvSpPr/>
          <p:nvPr/>
        </p:nvSpPr>
        <p:spPr>
          <a:xfrm>
            <a:off x="5313040" y="933243"/>
            <a:ext cx="2664296" cy="2096267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1330653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4" y="691047"/>
            <a:ext cx="6639852" cy="8668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33" y="1631925"/>
            <a:ext cx="6611273" cy="9335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71" y="2506854"/>
            <a:ext cx="6716062" cy="10002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9" y="3356584"/>
            <a:ext cx="6782747" cy="1047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2" y="4298198"/>
            <a:ext cx="7865689" cy="238189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731" y="770746"/>
            <a:ext cx="2130532" cy="70749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6556" y="1679189"/>
            <a:ext cx="2368846" cy="43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517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08781"/>
            <a:ext cx="7935432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1951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730806"/>
            <a:ext cx="4896544" cy="58665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887" y="898229"/>
            <a:ext cx="4749654" cy="36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084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08720"/>
            <a:ext cx="4644008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92" y="908720"/>
            <a:ext cx="4824536" cy="554461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0992" y="2204864"/>
            <a:ext cx="1440160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7221187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9" y="772081"/>
            <a:ext cx="6658904" cy="22248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9" y="2842302"/>
            <a:ext cx="6658904" cy="11622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280" y="3853147"/>
            <a:ext cx="6849431" cy="14098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40" y="5307567"/>
            <a:ext cx="6354062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956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7" y="764704"/>
            <a:ext cx="4891755" cy="58326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20" y="4077072"/>
            <a:ext cx="5292080" cy="23042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346" y="2832279"/>
            <a:ext cx="5567071" cy="73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78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80" y="836712"/>
            <a:ext cx="5089376" cy="55443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6" y="4581128"/>
            <a:ext cx="5328592" cy="177732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3081015"/>
            <a:ext cx="5040560" cy="82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180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3209"/>
          <a:stretch/>
        </p:blipFill>
        <p:spPr>
          <a:xfrm>
            <a:off x="352191" y="718959"/>
            <a:ext cx="4914468" cy="58783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801" y="2773527"/>
            <a:ext cx="5624199" cy="87642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r="17494"/>
          <a:stretch/>
        </p:blipFill>
        <p:spPr>
          <a:xfrm>
            <a:off x="4281801" y="4628281"/>
            <a:ext cx="5495735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913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08720"/>
            <a:ext cx="8964614" cy="39343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65" y="4597625"/>
            <a:ext cx="6954220" cy="10669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30" y="5459337"/>
            <a:ext cx="7659169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4977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08720"/>
            <a:ext cx="5292080" cy="57606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873" y="5157192"/>
            <a:ext cx="6105128" cy="14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811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16632"/>
            <a:ext cx="8913440" cy="632398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385048" y="4797152"/>
            <a:ext cx="2520280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48544" y="2132856"/>
            <a:ext cx="8280920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08584" y="5157192"/>
            <a:ext cx="5760640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86910" y="5481228"/>
            <a:ext cx="6358377" cy="2753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7083681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4" y="836712"/>
            <a:ext cx="5816934" cy="576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5128" y="2334792"/>
            <a:ext cx="3024336" cy="11695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</a:rPr>
              <a:t>재발방지대책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r>
              <a:rPr lang="en-US" altLang="ko-KR" b="1" dirty="0" smtClean="0"/>
              <a:t>1.</a:t>
            </a:r>
            <a:r>
              <a:rPr lang="ko-KR" altLang="en-US" b="1" dirty="0" smtClean="0"/>
              <a:t>작업발판 고정상태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수시 확인 점검</a:t>
            </a:r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생명줄 </a:t>
            </a:r>
            <a:r>
              <a:rPr lang="ko-KR" altLang="en-US" b="1" dirty="0" err="1" smtClean="0"/>
              <a:t>걸이대</a:t>
            </a:r>
            <a:r>
              <a:rPr lang="ko-KR" altLang="en-US" b="1" dirty="0" smtClean="0"/>
              <a:t>  부착시설 미 설치</a:t>
            </a:r>
            <a:endParaRPr lang="en-US" altLang="ko-KR" b="1" dirty="0" smtClean="0"/>
          </a:p>
          <a:p>
            <a:endParaRPr lang="en-US" altLang="ko-KR" b="1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36244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2564904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07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4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산안법</a:t>
            </a:r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개정</a:t>
            </a:r>
            <a:endParaRPr lang="en-US" altLang="ko-KR" sz="4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굴착기 안전규정개정</a:t>
            </a:r>
            <a:r>
              <a:rPr lang="en-US" altLang="ko-KR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72" y="2764835"/>
            <a:ext cx="485843" cy="4763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2" y="2420888"/>
            <a:ext cx="1659542" cy="17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9" y="551355"/>
            <a:ext cx="8792802" cy="623567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51354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t="4548" b="1"/>
          <a:stretch/>
        </p:blipFill>
        <p:spPr>
          <a:xfrm>
            <a:off x="4528778" y="478009"/>
            <a:ext cx="537722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448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0" y="551354"/>
            <a:ext cx="8497180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848544" y="768588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15" y="768588"/>
            <a:ext cx="49645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606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9" y="551354"/>
            <a:ext cx="8992855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41599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79" y="2060848"/>
            <a:ext cx="6400566" cy="43924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35577" t="24246" r="35597" b="9844"/>
          <a:stretch/>
        </p:blipFill>
        <p:spPr>
          <a:xfrm>
            <a:off x="6969224" y="2034432"/>
            <a:ext cx="2592289" cy="403244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1668" y="3212976"/>
            <a:ext cx="6415547" cy="24482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742456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20" y="2708920"/>
            <a:ext cx="5112568" cy="11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32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10476"/>
            <a:ext cx="9144000" cy="53148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9214032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58366"/>
            <a:ext cx="9176440" cy="468372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563856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4744"/>
            <a:ext cx="9144000" cy="443851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06158517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" y="1079472"/>
            <a:ext cx="9721080" cy="55178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3175980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7" y="260648"/>
            <a:ext cx="9097645" cy="367240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848544" y="1124744"/>
            <a:ext cx="8568952" cy="1008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901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t="3118"/>
          <a:stretch/>
        </p:blipFill>
        <p:spPr>
          <a:xfrm>
            <a:off x="232952" y="1194292"/>
            <a:ext cx="9562388" cy="2738763"/>
          </a:xfrm>
          <a:prstGeom prst="rect">
            <a:avLst/>
          </a:prstGeom>
          <a:ln w="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59201074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983486"/>
            <a:ext cx="9649072" cy="43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971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052736"/>
            <a:ext cx="9505056" cy="5688632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195864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124744"/>
            <a:ext cx="9505056" cy="468052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6794986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933" r="933"/>
          <a:stretch/>
        </p:blipFill>
        <p:spPr>
          <a:xfrm>
            <a:off x="128464" y="1318870"/>
            <a:ext cx="9721080" cy="49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216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88" y="1124744"/>
            <a:ext cx="9389248" cy="504056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5632013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광진개발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9" y="1000311"/>
            <a:ext cx="9357530" cy="312391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9198196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746442"/>
            <a:ext cx="9252520" cy="5778901"/>
          </a:xfrm>
          <a:prstGeom prst="rect">
            <a:avLst/>
          </a:prstGeom>
          <a:ln w="222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549101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smtClean="0"/>
              <a:t>용마루 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6" y="1223880"/>
            <a:ext cx="9525870" cy="44373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76417368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2780928"/>
            <a:ext cx="41044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188640"/>
            <a:ext cx="9001000" cy="640871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32520" y="2420888"/>
            <a:ext cx="7776864" cy="33123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936776" y="4005064"/>
            <a:ext cx="4752528" cy="0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768359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xmlns="" id="{D69EACA4-EC02-4C82-A19E-191B25C1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105468"/>
              </p:ext>
            </p:extLst>
          </p:nvPr>
        </p:nvGraphicFramePr>
        <p:xfrm>
          <a:off x="381000" y="763621"/>
          <a:ext cx="9252520" cy="540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57">
                  <a:extLst>
                    <a:ext uri="{9D8B030D-6E8A-4147-A177-3AD203B41FA5}">
                      <a16:colId xmlns:a16="http://schemas.microsoft.com/office/drawing/2014/main" xmlns="" val="4189518167"/>
                    </a:ext>
                  </a:extLst>
                </a:gridCol>
                <a:gridCol w="3246975">
                  <a:extLst>
                    <a:ext uri="{9D8B030D-6E8A-4147-A177-3AD203B41FA5}">
                      <a16:colId xmlns:a16="http://schemas.microsoft.com/office/drawing/2014/main" xmlns="" val="1555754313"/>
                    </a:ext>
                  </a:extLst>
                </a:gridCol>
                <a:gridCol w="841138">
                  <a:extLst>
                    <a:ext uri="{9D8B030D-6E8A-4147-A177-3AD203B41FA5}">
                      <a16:colId xmlns:a16="http://schemas.microsoft.com/office/drawing/2014/main" xmlns="" val="2748609741"/>
                    </a:ext>
                  </a:extLst>
                </a:gridCol>
                <a:gridCol w="4766450">
                  <a:extLst>
                    <a:ext uri="{9D8B030D-6E8A-4147-A177-3AD203B41FA5}">
                      <a16:colId xmlns:a16="http://schemas.microsoft.com/office/drawing/2014/main" xmlns="" val="1294147703"/>
                    </a:ext>
                  </a:extLst>
                </a:gridCol>
              </a:tblGrid>
              <a:tr h="448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  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   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266878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 dirty="0" smtClean="0"/>
                        <a:t> </a:t>
                      </a:r>
                      <a:r>
                        <a:rPr lang="ko-KR" altLang="en-US" sz="1400" b="1" dirty="0" smtClean="0"/>
                        <a:t>관리감독자 교육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dirty="0" smtClean="0"/>
                        <a:t>수시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937894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근로자 정기안전보건교육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600" smtClean="0"/>
                        <a:t>수시</a:t>
                      </a:r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1514838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비상사태 대응훈련</a:t>
                      </a:r>
                      <a:r>
                        <a:rPr lang="en-US" altLang="ko-KR" sz="1400" b="1" dirty="0" smtClean="0"/>
                        <a:t>(</a:t>
                      </a:r>
                      <a:r>
                        <a:rPr lang="ko-KR" altLang="en-US" sz="1400" b="1" dirty="0" smtClean="0"/>
                        <a:t>추락</a:t>
                      </a:r>
                      <a:r>
                        <a:rPr lang="en-US" altLang="ko-KR" sz="1400" b="1" dirty="0" smtClean="0"/>
                        <a:t>)</a:t>
                      </a:r>
                      <a:endParaRPr lang="ko-KR" alt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600" dirty="0" smtClean="0"/>
                        <a:t>5/23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1428083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1339981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9286780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302321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r>
              <a:rPr kumimoji="0" lang="ko-KR" altLang="en-US" sz="1400" b="1" dirty="0">
                <a:latin typeface="맑은고딕"/>
                <a:ea typeface="맑은 고딕" panose="020B0503020000020004" pitchFamily="50" charset="-127"/>
              </a:rPr>
              <a:t>및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전달사항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일정공유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)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820" y="29715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FF0000"/>
                </a:solidFill>
              </a:rPr>
              <a:t>*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일정 변경 시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현장통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공지사항으로 전파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6522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7974331" y="3912547"/>
          <a:ext cx="1918296" cy="2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6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범 </a:t>
                      </a:r>
                      <a:r>
                        <a:rPr lang="ko-KR" altLang="en-US" dirty="0" err="1"/>
                        <a:t>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대피 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소화기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유도자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소방차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구급차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78165" y="124605"/>
            <a:ext cx="4368783" cy="54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04" rIns="0" bIns="45704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</a:rPr>
              <a:t>비상 대피로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2" name="직선 화살표 연결선 41"/>
          <p:cNvCxnSpPr/>
          <p:nvPr/>
        </p:nvCxnSpPr>
        <p:spPr>
          <a:xfrm>
            <a:off x="8123114" y="4149080"/>
            <a:ext cx="490912" cy="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6" y="290838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489983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84" y="5512144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33860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8" y="526452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4" y="41927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5" y="5119669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7" y="443711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5" y="227013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3" y="56812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8" y="3877246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4" y="265396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382712" y="764704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대피로</a:t>
            </a:r>
          </a:p>
        </p:txBody>
      </p:sp>
      <p:pic>
        <p:nvPicPr>
          <p:cNvPr id="7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1" y="468467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5952739" y="5518966"/>
            <a:ext cx="661449" cy="847982"/>
          </a:xfrm>
          <a:prstGeom prst="straightConnector1">
            <a:avLst/>
          </a:prstGeom>
          <a:ln>
            <a:solidFill>
              <a:srgbClr val="1D63FF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D00AB5E9-06AB-44A7-9AC9-FC22F8F4E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0" y="5272116"/>
            <a:ext cx="516186" cy="5174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2" y="4870136"/>
            <a:ext cx="331534" cy="332355"/>
          </a:xfrm>
          <a:prstGeom prst="rect">
            <a:avLst/>
          </a:prstGeom>
        </p:spPr>
      </p:pic>
      <p:pic>
        <p:nvPicPr>
          <p:cNvPr id="39" name="Picture 2" descr="C:\Users\User\AppData\Local\Microsoft\Windows\Temporary Internet Files\Content.IE5\BANQWQKT\flame-913296_960_720[1].png">
            <a:extLst>
              <a:ext uri="{FF2B5EF4-FFF2-40B4-BE49-F238E27FC236}">
                <a16:creationId xmlns:a16="http://schemas.microsoft.com/office/drawing/2014/main" xmlns="" id="{99259FF1-60FF-4BF4-BF39-230926A4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42" y="4754749"/>
            <a:ext cx="778944" cy="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-1158241" y="1243291"/>
            <a:ext cx="822209" cy="1124380"/>
          </a:xfrm>
          <a:prstGeom prst="rect">
            <a:avLst/>
          </a:prstGeom>
          <a:solidFill>
            <a:schemeClr val="accent4">
              <a:lumMod val="60000"/>
              <a:lumOff val="40000"/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altLang="ko-KR" sz="4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Bold" pitchFamily="18" charset="-127"/>
              <a:ea typeface="JBold" pitchFamily="18" charset="-127"/>
              <a:cs typeface="JBold" pitchFamily="18" charset="-127"/>
            </a:endParaRPr>
          </a:p>
        </p:txBody>
      </p:sp>
      <p:pic>
        <p:nvPicPr>
          <p:cNvPr id="34" name="그림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5885"/>
          <a:stretch/>
        </p:blipFill>
        <p:spPr>
          <a:xfrm>
            <a:off x="178165" y="1412776"/>
            <a:ext cx="7574072" cy="5264445"/>
          </a:xfrm>
          <a:prstGeom prst="rect">
            <a:avLst/>
          </a:prstGeom>
          <a:ln w="88900" cap="sq">
            <a:solidFill>
              <a:schemeClr val="tx1"/>
            </a:solidFill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2" y="4078544"/>
            <a:ext cx="516186" cy="51746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30" y="4611065"/>
            <a:ext cx="516186" cy="5174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9" y="5513908"/>
            <a:ext cx="516186" cy="517464"/>
          </a:xfrm>
          <a:prstGeom prst="rect">
            <a:avLst/>
          </a:prstGeom>
        </p:spPr>
      </p:pic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249299" y="3769691"/>
            <a:ext cx="1732596" cy="1152128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750043" y="3807345"/>
            <a:ext cx="1411156" cy="1257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88194" y="5433535"/>
            <a:ext cx="2063981" cy="379333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8" y="2982285"/>
            <a:ext cx="516186" cy="517464"/>
          </a:xfrm>
          <a:prstGeom prst="rect">
            <a:avLst/>
          </a:prstGeom>
        </p:spPr>
      </p:pic>
      <p:pic>
        <p:nvPicPr>
          <p:cNvPr id="58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4" y="292772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0" y="3979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31" y="4708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5433535"/>
            <a:ext cx="322572" cy="496191"/>
          </a:xfrm>
          <a:prstGeom prst="rect">
            <a:avLst/>
          </a:prstGeom>
        </p:spPr>
      </p:pic>
      <p:pic>
        <p:nvPicPr>
          <p:cNvPr id="64" name="그림 63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96" y="4266575"/>
            <a:ext cx="449978" cy="287325"/>
          </a:xfrm>
          <a:prstGeom prst="rect">
            <a:avLst/>
          </a:prstGeom>
        </p:spPr>
      </p:pic>
      <p:pic>
        <p:nvPicPr>
          <p:cNvPr id="68" name="그림 67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6" y="5333747"/>
            <a:ext cx="449978" cy="287325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7" y="5389397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63" y="5856195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5337"/>
      </p:ext>
    </p:extLst>
  </p:cSld>
  <p:clrMapOvr>
    <a:masterClrMapping/>
  </p:clrMapOvr>
  <p:transition advTm="56239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" y="855009"/>
            <a:ext cx="3168352" cy="37981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009" y="952501"/>
            <a:ext cx="2952328" cy="34218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15" y="794617"/>
            <a:ext cx="2736304" cy="374441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87005" y="260648"/>
            <a:ext cx="8634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청력보존프로그램의 시행 등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88408" y="4696917"/>
            <a:ext cx="897343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청력보존프로그램 결과 공유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소음성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난청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(D1)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 발생에 따라 전 </a:t>
            </a:r>
            <a:r>
              <a:rPr lang="ko-KR" altLang="en-US" b="1" dirty="0" err="1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공종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소음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분진 등 건강장해 예방 조치 강화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요망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b="1" dirty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업체별 보호구지급대장 작성 및 보관 철저 요청 및 소음 발생 작업 시 청력보호구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(3M 1100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폼타입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귀마개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지급할 것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900" indent="-342900">
              <a:buAutoNum type="arabicPeriod"/>
            </a:pPr>
            <a:endParaRPr lang="en-US" altLang="ko-KR" b="1" dirty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직업병유소견자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(D1)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ko-KR" altLang="en-US" b="1" dirty="0" err="1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원청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뿐만 아니라 협력업체 측에서도 사후관리에 대한 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보호구 지급대장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안전교육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건강검진 주기 파악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적극적인 관심이 필요함</a:t>
            </a:r>
            <a:r>
              <a:rPr lang="en-US" altLang="ko-KR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b="1" dirty="0" smtClean="0">
                <a:solidFill>
                  <a:schemeClr val="tx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b="1" dirty="0" smtClean="0">
              <a:solidFill>
                <a:schemeClr val="tx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9657" y="791241"/>
            <a:ext cx="9030941" cy="37444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868287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87005" y="260648"/>
            <a:ext cx="600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r>
              <a:rPr lang="en-US" altLang="ko-KR" sz="1800" b="1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 제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128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2(</a:t>
            </a:r>
            <a:r>
              <a:rPr lang="ko-KR" altLang="en-US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</a:t>
            </a:r>
            <a:r>
              <a:rPr lang="en-US" altLang="ko-KR" sz="1800" dirty="0" smtClean="0">
                <a:solidFill>
                  <a:schemeClr val="tx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5" y="836712"/>
            <a:ext cx="3748470" cy="5401022"/>
          </a:xfrm>
          <a:prstGeom prst="rect">
            <a:avLst/>
          </a:prstGeom>
        </p:spPr>
      </p:pic>
      <p:pic>
        <p:nvPicPr>
          <p:cNvPr id="1026" name="Picture 2" descr="https://postfiles.pstatic.net/MjAyMzAxMDVfNzMg/MDAxNjcyOTEwNzY2MTY1.FrcDrq_uD-fMPKj0N7VCENns_DkDS1_a1hC2NDTVuWYg.vLTX1vd7T0vXrbtaHtC7Z2ToTqwETqb2ZymCV5akV98g.PNG.jongwook1975/image.png?type=w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76" y="2636912"/>
            <a:ext cx="56864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935475" y="830192"/>
            <a:ext cx="4953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휴게시설 설치 의무 대상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적용 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대상 업종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('22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일부터 적용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상시근로자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/20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억 이상</a:t>
            </a:r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건설업은 </a:t>
            </a:r>
            <a:r>
              <a:rPr lang="ko-KR" altLang="en-US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공사 금액 </a:t>
            </a:r>
            <a:r>
              <a:rPr lang="en-US" altLang="ko-KR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 원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</a:t>
            </a:r>
            <a:endParaRPr lang="en-US" altLang="ko-KR" sz="1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i="0" dirty="0">
              <a:effectLst/>
              <a:latin typeface="HY그래픽M" panose="02030600000101010101" pitchFamily="18" charset="-127"/>
              <a:ea typeface="HY그래픽M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45530" y="1892068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곧 다가올 혹서기를 대비하여 현장 내 업체별 가설컨테이너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몽골텐트 설치 계획 등 수립하여 청결하게 관리할 것</a:t>
            </a: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-1263" t="34612" r="1263" b="-139"/>
          <a:stretch/>
        </p:blipFill>
        <p:spPr>
          <a:xfrm>
            <a:off x="3935475" y="3850687"/>
            <a:ext cx="5410013" cy="26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95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88640"/>
            <a:ext cx="1656184" cy="7479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10764" b="43011"/>
          <a:stretch/>
        </p:blipFill>
        <p:spPr>
          <a:xfrm>
            <a:off x="4664968" y="1072596"/>
            <a:ext cx="5040560" cy="5496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688" y="1886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/>
              <a:t>부산광역시 부산진구 </a:t>
            </a:r>
            <a:r>
              <a:rPr lang="ko-KR" altLang="en-US" sz="1800" b="1" dirty="0" err="1" smtClean="0"/>
              <a:t>황령대로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12(</a:t>
            </a:r>
            <a:r>
              <a:rPr lang="ko-KR" altLang="en-US" sz="1800" b="1" dirty="0" err="1" smtClean="0"/>
              <a:t>범천동</a:t>
            </a:r>
            <a:r>
              <a:rPr lang="en-US" altLang="ko-KR" sz="1800" b="1" dirty="0" smtClean="0"/>
              <a:t>) </a:t>
            </a:r>
            <a:r>
              <a:rPr lang="ko-KR" altLang="en-US" sz="1800" b="1" dirty="0" err="1" smtClean="0"/>
              <a:t>이샘병원</a:t>
            </a:r>
            <a:endParaRPr lang="ko-KR" altLang="en-US" sz="18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925042"/>
            <a:ext cx="4392488" cy="264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6696" y="55797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</a:rPr>
              <a:t>일반검진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배치 전 특수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특수검진 지정병원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t="46836"/>
          <a:stretch/>
        </p:blipFill>
        <p:spPr>
          <a:xfrm>
            <a:off x="200472" y="936594"/>
            <a:ext cx="4392488" cy="28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811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11940" t="62222" r="10448"/>
          <a:stretch/>
        </p:blipFill>
        <p:spPr>
          <a:xfrm>
            <a:off x="128463" y="260648"/>
            <a:ext cx="4778443" cy="12241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6" y="1700808"/>
            <a:ext cx="4769331" cy="49685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r="39036"/>
          <a:stretch/>
        </p:blipFill>
        <p:spPr>
          <a:xfrm>
            <a:off x="5241032" y="117897"/>
            <a:ext cx="2880320" cy="23090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073" y="2492896"/>
            <a:ext cx="460851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944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196752"/>
            <a:ext cx="8892480" cy="5256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88460" y="692446"/>
            <a:ext cx="9517539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cap="none" normalizeH="0" baseline="0">
                <a:solidFill>
                  <a:srgbClr val="FF0000"/>
                </a:solidFill>
                <a:effectLst/>
              </a:rPr>
              <a:t>근로자 일반검진 미실시에 </a:t>
            </a:r>
            <a:r>
              <a:rPr lang="ko-KR" altLang="en-US" sz="1400" b="1">
                <a:solidFill>
                  <a:srgbClr val="FF0000"/>
                </a:solidFill>
              </a:rPr>
              <a:t>관한 과태료 </a:t>
            </a:r>
            <a:r>
              <a:rPr lang="ko-KR" altLang="en-US" sz="2500" b="1">
                <a:solidFill>
                  <a:srgbClr val="FF0000"/>
                </a:solidFill>
              </a:rPr>
              <a:t>여기서 중요한 것은 </a:t>
            </a:r>
            <a:r>
              <a:rPr lang="ko-KR" altLang="en-US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근로자도 과태료 대상</a:t>
            </a:r>
            <a:r>
              <a:rPr lang="en-US" altLang="ko-KR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1000" y="4869160"/>
            <a:ext cx="910850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368063"/>
            <a:ext cx="7812360" cy="480990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2480" y="4221088"/>
            <a:ext cx="9144000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  <p:sp>
        <p:nvSpPr>
          <p:cNvPr id="61446" name="직사각형 61445"/>
          <p:cNvSpPr/>
          <p:nvPr/>
        </p:nvSpPr>
        <p:spPr>
          <a:xfrm>
            <a:off x="388460" y="692446"/>
            <a:ext cx="9517539" cy="434945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근로자 특수검진 </a:t>
            </a:r>
            <a:r>
              <a:rPr kumimoji="1" lang="ko-KR" altLang="en-US" sz="1400" b="1" i="0" u="none" strike="noStrike" kern="1200" cap="none" spc="0" normalizeH="0" baseline="0" dirty="0" err="1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미실시에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관한 과태료 </a:t>
            </a:r>
            <a:r>
              <a:rPr kumimoji="1" lang="ko-KR" altLang="en-US" sz="25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여기서 중요한 것은 </a:t>
            </a:r>
            <a:r>
              <a:rPr kumimoji="1" lang="ko-KR" altLang="en-US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근로자도 과태료 대상</a:t>
            </a:r>
            <a:r>
              <a:rPr kumimoji="1" lang="en-US" altLang="ko-KR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6496" y="63893"/>
            <a:ext cx="8716591" cy="5811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511" y="1268760"/>
            <a:ext cx="8424936" cy="525658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82499" y="692696"/>
            <a:ext cx="3074357" cy="362937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산업안전보건법 시행규칙 제</a:t>
            </a:r>
            <a:r>
              <a:rPr kumimoji="1" lang="en-US" altLang="ko-KR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202</a:t>
            </a: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조</a:t>
            </a:r>
            <a:r>
              <a:rPr kumimoji="1" lang="ko-KR" altLang="en-US" sz="1600" b="1" i="0" u="sng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388462" y="692446"/>
            <a:ext cx="338437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ko-KR" altLang="en-US" sz="1400" b="1" dirty="0" smtClean="0">
                <a:solidFill>
                  <a:srgbClr val="FF0000"/>
                </a:solidFill>
              </a:rPr>
              <a:t>작업환경측정</a:t>
            </a: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미 실시에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관한 과태료</a:t>
            </a:r>
            <a:endParaRPr kumimoji="1" lang="ko-KR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786" t="3125" r="22322" b="15625"/>
          <a:stretch/>
        </p:blipFill>
        <p:spPr>
          <a:xfrm>
            <a:off x="401987" y="1229819"/>
            <a:ext cx="6120680" cy="1872208"/>
          </a:xfrm>
          <a:prstGeom prst="rect">
            <a:avLst/>
          </a:prstGeom>
          <a:ln w="28575">
            <a:noFill/>
          </a:ln>
        </p:spPr>
      </p:pic>
      <p:sp>
        <p:nvSpPr>
          <p:cNvPr id="9" name="직사각형 8"/>
          <p:cNvSpPr/>
          <p:nvPr/>
        </p:nvSpPr>
        <p:spPr bwMode="auto">
          <a:xfrm>
            <a:off x="323334" y="1199123"/>
            <a:ext cx="6199333" cy="20882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287355"/>
            <a:ext cx="5256584" cy="33820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172" y="3380913"/>
            <a:ext cx="4194348" cy="32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676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1328" y="2348880"/>
            <a:ext cx="649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관련사항</a:t>
            </a:r>
            <a:endParaRPr lang="en-US" altLang="ko-KR" sz="4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32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모바일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</a:t>
            </a:r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어플리케이션 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24" y="2373304"/>
            <a:ext cx="920696" cy="13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7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28" y="2996952"/>
            <a:ext cx="5112568" cy="15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6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금회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764704"/>
            <a:ext cx="9144000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특이사항 없음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720999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260" y="1178293"/>
            <a:ext cx="9144000" cy="23391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현장 내 안전관리는 우리가족이 투입되어도 안전하다 </a:t>
            </a:r>
            <a:r>
              <a:rPr lang="ko-KR" altLang="en-US" b="1" dirty="0" err="1" smtClean="0"/>
              <a:t>싶을정도로</a:t>
            </a:r>
            <a:r>
              <a:rPr lang="ko-KR" altLang="en-US" b="1" dirty="0" smtClean="0"/>
              <a:t> 철저히 </a:t>
            </a:r>
            <a:r>
              <a:rPr lang="ko-KR" altLang="en-US" b="1" dirty="0" err="1" smtClean="0"/>
              <a:t>관리할것</a:t>
            </a:r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협소공간 </a:t>
            </a:r>
            <a:r>
              <a:rPr lang="en-US" altLang="ko-KR" b="1" dirty="0" smtClean="0"/>
              <a:t>2</a:t>
            </a:r>
            <a:r>
              <a:rPr lang="ko-KR" altLang="en-US" b="1" dirty="0" err="1" smtClean="0"/>
              <a:t>대이상의</a:t>
            </a:r>
            <a:r>
              <a:rPr lang="ko-KR" altLang="en-US" b="1" dirty="0" smtClean="0"/>
              <a:t> 굴착기 </a:t>
            </a:r>
            <a:r>
              <a:rPr lang="ko-KR" altLang="en-US" b="1" dirty="0" err="1" smtClean="0"/>
              <a:t>투입시</a:t>
            </a:r>
            <a:r>
              <a:rPr lang="ko-KR" altLang="en-US" b="1" dirty="0" smtClean="0"/>
              <a:t>  신호수 충돌유무 확인철저 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안전이격거리</a:t>
            </a:r>
            <a:r>
              <a:rPr lang="ko-KR" altLang="en-US" b="1" dirty="0" smtClean="0"/>
              <a:t> 확인 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3.</a:t>
            </a:r>
            <a:r>
              <a:rPr lang="ko-KR" altLang="en-US" b="1" dirty="0" err="1" smtClean="0"/>
              <a:t>고소작업시</a:t>
            </a:r>
            <a:r>
              <a:rPr lang="ko-KR" altLang="en-US" b="1" dirty="0" smtClean="0"/>
              <a:t> 추락사고 예방관리 철저</a:t>
            </a:r>
            <a:endParaRPr lang="en-US" altLang="ko-KR" b="1" dirty="0" smtClean="0"/>
          </a:p>
          <a:p>
            <a:r>
              <a:rPr lang="en-US" altLang="ko-KR" b="1" dirty="0"/>
              <a:t> 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혹서기 고소작업 투입근로자 건강상태 수시확인</a:t>
            </a:r>
            <a:endParaRPr lang="en-US" altLang="ko-KR" b="1" dirty="0" smtClean="0"/>
          </a:p>
          <a:p>
            <a:r>
              <a:rPr lang="en-US" altLang="ko-KR" b="1" dirty="0" smtClean="0"/>
              <a:t> -</a:t>
            </a:r>
            <a:r>
              <a:rPr lang="ko-KR" altLang="en-US" b="1" dirty="0" err="1" smtClean="0"/>
              <a:t>온열질환</a:t>
            </a:r>
            <a:r>
              <a:rPr lang="ko-KR" altLang="en-US" b="1" dirty="0" smtClean="0"/>
              <a:t> 예방관리 철저</a:t>
            </a:r>
            <a:endParaRPr lang="en-US" altLang="ko-KR" b="1" dirty="0" smtClean="0"/>
          </a:p>
          <a:p>
            <a:r>
              <a:rPr lang="en-US" altLang="ko-KR" b="1" dirty="0" smtClean="0"/>
              <a:t>4.</a:t>
            </a:r>
            <a:r>
              <a:rPr lang="ko-KR" altLang="en-US" b="1" dirty="0" smtClean="0"/>
              <a:t>현장 내 가설전선 관리 및 점검철저</a:t>
            </a:r>
            <a:endParaRPr lang="en-US" altLang="ko-KR" b="1" dirty="0" smtClean="0"/>
          </a:p>
          <a:p>
            <a:r>
              <a:rPr lang="en-US" altLang="ko-KR" b="1" dirty="0" smtClean="0"/>
              <a:t>5.</a:t>
            </a:r>
            <a:r>
              <a:rPr lang="ko-KR" altLang="en-US" b="1" dirty="0" smtClean="0"/>
              <a:t>자재 정리 정돈을 최우선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특히 골조공사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6.</a:t>
            </a:r>
            <a:r>
              <a:rPr lang="ko-KR" altLang="en-US" b="1" dirty="0" smtClean="0"/>
              <a:t>이동통로 확보</a:t>
            </a:r>
            <a:endParaRPr lang="en-US" altLang="ko-KR" b="1" dirty="0" smtClean="0"/>
          </a:p>
          <a:p>
            <a:r>
              <a:rPr lang="en-US" altLang="ko-KR" b="1" dirty="0" smtClean="0"/>
              <a:t>7.</a:t>
            </a:r>
            <a:r>
              <a:rPr lang="ko-KR" altLang="en-US" b="1" dirty="0" smtClean="0"/>
              <a:t>전달사항 및 공지사항 전 근로자에 전파 실시</a:t>
            </a:r>
            <a:endParaRPr lang="en-US" altLang="ko-KR" b="1" dirty="0" smtClean="0"/>
          </a:p>
          <a:p>
            <a:r>
              <a:rPr lang="en-US" altLang="ko-KR" b="1" dirty="0" smtClean="0"/>
              <a:t>8.</a:t>
            </a:r>
            <a:r>
              <a:rPr lang="ko-KR" altLang="en-US" b="1" dirty="0" err="1" smtClean="0"/>
              <a:t>기설치된</a:t>
            </a:r>
            <a:r>
              <a:rPr lang="ko-KR" altLang="en-US" b="1" dirty="0" smtClean="0"/>
              <a:t> 안전시설물 임의해체금지  사전에 보고 후 주변점검완료 후 해체 및 복구철저</a:t>
            </a:r>
            <a:endParaRPr lang="en-US" altLang="ko-KR" b="1" dirty="0" smtClean="0"/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9.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위험성평가회의 전 근로자 전파 및 매일 작업 </a:t>
            </a:r>
            <a:r>
              <a:rPr lang="ko-KR" altLang="en-US" sz="1600" b="1" dirty="0" err="1" smtClean="0">
                <a:solidFill>
                  <a:srgbClr val="FF0000"/>
                </a:solidFill>
              </a:rPr>
              <a:t>시작전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교육철저 </a:t>
            </a:r>
            <a:endParaRPr lang="en-US" altLang="ko-KR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92DE1F7B-114F-4AE7-AC0B-427998FD29D1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273630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[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위험성평가 회의 사진대지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]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60512" y="1412776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42787" y="2780928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1592796"/>
            <a:ext cx="3744416" cy="309634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116" y="2924944"/>
            <a:ext cx="371029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48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74" y="3645025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498923" y="5865722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95470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1879</Words>
  <Application>Microsoft Office PowerPoint</Application>
  <PresentationFormat>A4 용지(210x297mm)</PresentationFormat>
  <Paragraphs>403</Paragraphs>
  <Slides>94</Slides>
  <Notes>16</Notes>
  <HiddenSlides>3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94</vt:i4>
      </vt:variant>
    </vt:vector>
  </HeadingPairs>
  <TitlesOfParts>
    <vt:vector size="109" baseType="lpstr">
      <vt:lpstr>Arial Unicode MS</vt:lpstr>
      <vt:lpstr>Century Schoolbook</vt:lpstr>
      <vt:lpstr>HY견고딕</vt:lpstr>
      <vt:lpstr>HY그래픽M</vt:lpstr>
      <vt:lpstr>HY울릉도L</vt:lpstr>
      <vt:lpstr>HY울릉도M</vt:lpstr>
      <vt:lpstr>HY헤드라인M</vt:lpstr>
      <vt:lpstr>JBold</vt:lpstr>
      <vt:lpstr>굴림</vt:lpstr>
      <vt:lpstr>맑은 고딕</vt:lpstr>
      <vt:lpstr>맑은고딕</vt:lpstr>
      <vt:lpstr>휴먼둥근헤드라인</vt:lpstr>
      <vt:lpstr>Calibri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3294</cp:revision>
  <dcterms:created xsi:type="dcterms:W3CDTF">2007-09-19T08:05:28Z</dcterms:created>
  <dcterms:modified xsi:type="dcterms:W3CDTF">2023-05-12T07:10:19Z</dcterms:modified>
  <cp:version/>
</cp:coreProperties>
</file>