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71"/>
  </p:notesMasterIdLst>
  <p:handoutMasterIdLst>
    <p:handoutMasterId r:id="rId72"/>
  </p:handoutMasterIdLst>
  <p:sldIdLst>
    <p:sldId id="3786" r:id="rId2"/>
    <p:sldId id="804" r:id="rId3"/>
    <p:sldId id="3880" r:id="rId4"/>
    <p:sldId id="3985" r:id="rId5"/>
    <p:sldId id="3986" r:id="rId6"/>
    <p:sldId id="3987" r:id="rId7"/>
    <p:sldId id="3988" r:id="rId8"/>
    <p:sldId id="3970" r:id="rId9"/>
    <p:sldId id="3952" r:id="rId10"/>
    <p:sldId id="3895" r:id="rId11"/>
    <p:sldId id="3896" r:id="rId12"/>
    <p:sldId id="3949" r:id="rId13"/>
    <p:sldId id="3950" r:id="rId14"/>
    <p:sldId id="3951" r:id="rId15"/>
    <p:sldId id="3915" r:id="rId16"/>
    <p:sldId id="3823" r:id="rId17"/>
    <p:sldId id="3971" r:id="rId18"/>
    <p:sldId id="3891" r:id="rId19"/>
    <p:sldId id="3947" r:id="rId20"/>
    <p:sldId id="3892" r:id="rId21"/>
    <p:sldId id="3948" r:id="rId22"/>
    <p:sldId id="3893" r:id="rId23"/>
    <p:sldId id="3927" r:id="rId24"/>
    <p:sldId id="3928" r:id="rId25"/>
    <p:sldId id="3929" r:id="rId26"/>
    <p:sldId id="3930" r:id="rId27"/>
    <p:sldId id="3931" r:id="rId28"/>
    <p:sldId id="3932" r:id="rId29"/>
    <p:sldId id="3956" r:id="rId30"/>
    <p:sldId id="3957" r:id="rId31"/>
    <p:sldId id="3933" r:id="rId32"/>
    <p:sldId id="3934" r:id="rId33"/>
    <p:sldId id="3935" r:id="rId34"/>
    <p:sldId id="3925" r:id="rId35"/>
    <p:sldId id="3972" r:id="rId36"/>
    <p:sldId id="3920" r:id="rId37"/>
    <p:sldId id="3940" r:id="rId38"/>
    <p:sldId id="3941" r:id="rId39"/>
    <p:sldId id="3942" r:id="rId40"/>
    <p:sldId id="3943" r:id="rId41"/>
    <p:sldId id="3944" r:id="rId42"/>
    <p:sldId id="3973" r:id="rId43"/>
    <p:sldId id="3937" r:id="rId44"/>
    <p:sldId id="3938" r:id="rId45"/>
    <p:sldId id="3939" r:id="rId46"/>
    <p:sldId id="3974" r:id="rId47"/>
    <p:sldId id="3958" r:id="rId48"/>
    <p:sldId id="3959" r:id="rId49"/>
    <p:sldId id="3960" r:id="rId50"/>
    <p:sldId id="3961" r:id="rId51"/>
    <p:sldId id="3962" r:id="rId52"/>
    <p:sldId id="3963" r:id="rId53"/>
    <p:sldId id="3964" r:id="rId54"/>
    <p:sldId id="3965" r:id="rId55"/>
    <p:sldId id="3966" r:id="rId56"/>
    <p:sldId id="3975" r:id="rId57"/>
    <p:sldId id="3968" r:id="rId58"/>
    <p:sldId id="3976" r:id="rId59"/>
    <p:sldId id="3979" r:id="rId60"/>
    <p:sldId id="3980" r:id="rId61"/>
    <p:sldId id="3923" r:id="rId62"/>
    <p:sldId id="3984" r:id="rId63"/>
    <p:sldId id="3983" r:id="rId64"/>
    <p:sldId id="3982" r:id="rId65"/>
    <p:sldId id="3977" r:id="rId66"/>
    <p:sldId id="3824" r:id="rId67"/>
    <p:sldId id="866" r:id="rId68"/>
    <p:sldId id="3879" r:id="rId69"/>
    <p:sldId id="3936" r:id="rId70"/>
  </p:sldIdLst>
  <p:sldSz cx="9906000" cy="6858000" type="A4"/>
  <p:notesSz cx="6797675" cy="992663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1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6391" autoAdjust="0"/>
  </p:normalViewPr>
  <p:slideViewPr>
    <p:cSldViewPr>
      <p:cViewPr varScale="1">
        <p:scale>
          <a:sx n="92" d="100"/>
          <a:sy n="92" d="100"/>
        </p:scale>
        <p:origin x="1014" y="84"/>
      </p:cViewPr>
      <p:guideLst>
        <p:guide orient="horz" pos="2159"/>
        <p:guide pos="311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26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4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49826" y="4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4" y="9428309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49826" y="9428309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69969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4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49826" y="4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15963" y="746125"/>
            <a:ext cx="5373687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9288" y="4714957"/>
            <a:ext cx="5439101" cy="446578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4" y="9428309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9826" y="9428309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54" tIns="45579" rIns="91154" bIns="45579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671554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78819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54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4127153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55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1166925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1200" y="744538"/>
            <a:ext cx="5375275" cy="3722687"/>
          </a:xfrm>
        </p:spPr>
      </p:sp>
      <p:sp>
        <p:nvSpPr>
          <p:cNvPr id="4" name="슬라이드 노트 개체 틀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5347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2875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47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667183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48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196860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49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1066728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50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358246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51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138204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52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349340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</p:spPr>
        <p:txBody>
          <a:bodyPr/>
          <a:lstStyle>
            <a:lvl1pPr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1pPr>
            <a:lvl2pPr marL="736962" indent="-281358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2pPr>
            <a:lvl3pPr marL="1136615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3pPr>
            <a:lvl4pPr marL="1593821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4pPr>
            <a:lvl5pPr marL="2049424" indent="-223806" latinLnBrk="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5pPr>
            <a:lvl6pPr marL="25098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6pPr>
            <a:lvl7pPr marL="29702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7pPr>
            <a:lvl8pPr marL="3430627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8pPr>
            <a:lvl9pPr marL="3891029" indent="-22380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/>
                <a:ea typeface="굴림"/>
              </a:defRPr>
            </a:lvl9pPr>
          </a:lstStyle>
          <a:p>
            <a:pPr lvl="0">
              <a:spcBef>
                <a:spcPct val="0"/>
              </a:spcBef>
              <a:defRPr/>
            </a:pPr>
            <a:fld id="{B618CC5F-FE45-40AA-BEE4-23C3996F72E0}" type="slidenum">
              <a:rPr lang="en-US" altLang="ko-KR"/>
              <a:pPr lvl="0">
                <a:spcBef>
                  <a:spcPct val="0"/>
                </a:spcBef>
                <a:defRPr/>
              </a:pPr>
              <a:t>53</a:t>
            </a:fld>
            <a:endParaRPr lang="en-US" altLang="ko-KR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6125"/>
            <a:ext cx="5373687" cy="3719513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0" eaLnBrk="1" hangingPunct="1"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1086046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:a16="http://schemas.microsoft.com/office/drawing/2014/main" xmlns="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4/22/2023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786006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557596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8937038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68450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675588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:a16="http://schemas.microsoft.com/office/drawing/2014/main" xmlns="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2023-04-22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:a16="http://schemas.microsoft.com/office/drawing/2014/main" xmlns="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:a16="http://schemas.microsoft.com/office/drawing/2014/main" xmlns="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988496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53529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702605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1838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665986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 userDrawn="1"/>
        </p:nvSpPr>
        <p:spPr>
          <a:xfrm flipV="1">
            <a:off x="0" y="0"/>
            <a:ext cx="990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9433048" y="6597352"/>
            <a:ext cx="560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95872BBF-CA77-4ABA-9F8E-866B58427F8F}" type="slidenum">
              <a:rPr lang="ko-KR" altLang="en-US" sz="1200" smtClean="0">
                <a:solidFill>
                  <a:prstClr val="black"/>
                </a:solidFill>
              </a:rPr>
              <a:pPr algn="ctr"/>
              <a:t>‹#›</a:t>
            </a:fld>
            <a:endParaRPr lang="ko-KR" alt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53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  <p:sldLayoutId id="2147488876" r:id="rId15"/>
    <p:sldLayoutId id="2147488877" r:id="rId16"/>
    <p:sldLayoutId id="2147488878" r:id="rId17"/>
    <p:sldLayoutId id="2147488879" r:id="rId18"/>
    <p:sldLayoutId id="2147488880" r:id="rId19"/>
    <p:sldLayoutId id="2147488881" r:id="rId20"/>
    <p:sldLayoutId id="2147488882" r:id="rId21"/>
    <p:sldLayoutId id="2147488883" r:id="rId22"/>
    <p:sldLayoutId id="2147488884" r:id="rId23"/>
    <p:sldLayoutId id="2147488885" r:id="rId24"/>
    <p:sldLayoutId id="2147488886" r:id="rId25"/>
  </p:sldLayoutIdLst>
  <p:transition spd="slow">
    <p:sndAc>
      <p:stSnd>
        <p:snd r:embed="rId27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5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pn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6456" y="2241194"/>
            <a:ext cx="9793088" cy="4500174"/>
          </a:xfrm>
          <a:prstGeom prst="rect">
            <a:avLst/>
          </a:prstGeom>
        </p:spPr>
      </p:pic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ko-KR" altLang="en-US" sz="2400" b="1" dirty="0">
                <a:solidFill>
                  <a:srgbClr val="2C1490"/>
                </a:solidFill>
                <a:latin typeface="맑은 고딕"/>
                <a:ea typeface="맑은 고딕"/>
              </a:rPr>
              <a:t>부암</a:t>
            </a:r>
            <a:r>
              <a:rPr lang="en-US" altLang="ko-KR" sz="2400" b="1" dirty="0">
                <a:solidFill>
                  <a:srgbClr val="2C1490"/>
                </a:solidFill>
                <a:latin typeface="맑은 고딕"/>
                <a:ea typeface="맑은 고딕"/>
              </a:rPr>
              <a:t>2</a:t>
            </a:r>
            <a:r>
              <a:rPr lang="ko-KR" altLang="en-US" sz="2400" b="1" dirty="0">
                <a:solidFill>
                  <a:srgbClr val="2C1490"/>
                </a:solidFill>
                <a:latin typeface="맑은 고딕"/>
                <a:ea typeface="맑은 고딕"/>
              </a:rPr>
              <a:t>차 </a:t>
            </a:r>
            <a:r>
              <a:rPr lang="ko-KR" altLang="en-US" sz="2400" b="1" dirty="0" err="1">
                <a:solidFill>
                  <a:srgbClr val="2C1490"/>
                </a:solidFill>
                <a:latin typeface="맑은 고딕"/>
                <a:ea typeface="맑은 고딕"/>
              </a:rPr>
              <a:t>비스타동원</a:t>
            </a:r>
            <a:r>
              <a:rPr lang="ko-KR" altLang="en-US" sz="2400" b="1" dirty="0">
                <a:solidFill>
                  <a:srgbClr val="2C1490"/>
                </a:solidFill>
                <a:latin typeface="맑은 고딕"/>
                <a:ea typeface="맑은 고딕"/>
              </a:rPr>
              <a:t> </a:t>
            </a:r>
            <a:r>
              <a:rPr lang="ko-KR" altLang="en-US" sz="2400" b="1" dirty="0" err="1" smtClean="0">
                <a:solidFill>
                  <a:srgbClr val="2C1490"/>
                </a:solidFill>
                <a:latin typeface="맑은 고딕"/>
                <a:ea typeface="맑은 고딕"/>
              </a:rPr>
              <a:t>아트포레</a:t>
            </a:r>
            <a:r>
              <a:rPr lang="ko-KR" altLang="en-US" sz="2400" b="1" dirty="0">
                <a:solidFill>
                  <a:srgbClr val="2C1490"/>
                </a:solidFill>
                <a:latin typeface="맑은 고딕"/>
                <a:ea typeface="맑은 고딕"/>
              </a:rPr>
              <a:t> </a:t>
            </a:r>
            <a:r>
              <a:rPr lang="ko-KR" altLang="en-US" sz="2400" b="1" dirty="0" smtClean="0">
                <a:solidFill>
                  <a:srgbClr val="2C1490"/>
                </a:solidFill>
                <a:latin typeface="맑은 고딕"/>
                <a:ea typeface="맑은 고딕"/>
              </a:rPr>
              <a:t>신축공사현장</a:t>
            </a: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8704" y="402402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 평가 회의</a:t>
            </a:r>
            <a:endParaRPr lang="ko-KR" altLang="en-US" sz="4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68824" y="127738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23.04.17~ 23.05.14</a:t>
            </a:r>
            <a:endParaRPr lang="ko-KR" altLang="en-US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7992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:a16="http://schemas.microsoft.com/office/drawing/2014/main" xmlns="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xmlns="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38227"/>
            <a:ext cx="684053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 err="1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현장통</a:t>
            </a:r>
            <a:r>
              <a:rPr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전달 및 공지사항 </a:t>
            </a:r>
            <a:endParaRPr lang="ko-KR" altLang="en-US" sz="12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xmlns="" id="{79631C40-71E6-4FE0-9BD2-E71B69501BDA}"/>
              </a:ext>
            </a:extLst>
          </p:cNvPr>
          <p:cNvSpPr/>
          <p:nvPr/>
        </p:nvSpPr>
        <p:spPr bwMode="auto">
          <a:xfrm>
            <a:off x="381000" y="828677"/>
            <a:ext cx="9143999" cy="5768675"/>
          </a:xfrm>
          <a:prstGeom prst="rect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ys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그림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" y="38227"/>
            <a:ext cx="498291" cy="53984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75" y="1041488"/>
            <a:ext cx="8944421" cy="425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21311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:a16="http://schemas.microsoft.com/office/drawing/2014/main" xmlns="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xmlns="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51396"/>
            <a:ext cx="6840537" cy="45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TBM </a:t>
            </a:r>
            <a:r>
              <a:rPr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시 위험요인 및 안전대책 전파 </a:t>
            </a:r>
            <a:r>
              <a:rPr lang="en-US" altLang="ko-KR" sz="16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6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 회의 내용전파</a:t>
            </a:r>
            <a:r>
              <a:rPr lang="en-US" altLang="ko-KR" sz="16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6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xmlns="" id="{79631C40-71E6-4FE0-9BD2-E71B69501BDA}"/>
              </a:ext>
            </a:extLst>
          </p:cNvPr>
          <p:cNvSpPr/>
          <p:nvPr/>
        </p:nvSpPr>
        <p:spPr bwMode="auto">
          <a:xfrm>
            <a:off x="381000" y="828677"/>
            <a:ext cx="9143999" cy="5768675"/>
          </a:xfrm>
          <a:prstGeom prst="rect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ys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그림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" y="38227"/>
            <a:ext cx="498291" cy="5398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52998" y="5947759"/>
            <a:ext cx="4464497" cy="29238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rgbClr val="FFFF00"/>
                </a:solidFill>
              </a:rPr>
              <a:t>동원개발 관리감독자 현장교육 </a:t>
            </a:r>
            <a:r>
              <a:rPr lang="ko-KR" altLang="en-US" b="1" dirty="0" err="1" smtClean="0">
                <a:solidFill>
                  <a:srgbClr val="FFFF00"/>
                </a:solidFill>
              </a:rPr>
              <a:t>매일실시</a:t>
            </a:r>
            <a:endParaRPr lang="ko-KR" altLang="en-US" b="1" dirty="0">
              <a:solidFill>
                <a:srgbClr val="FFFF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48468"/>
            <a:ext cx="4572000" cy="574888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2998" y="875912"/>
            <a:ext cx="4464497" cy="261431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2998" y="3619982"/>
            <a:ext cx="4464497" cy="232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41635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:a16="http://schemas.microsoft.com/office/drawing/2014/main" xmlns="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xmlns="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19777"/>
            <a:ext cx="6840537" cy="45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TBM </a:t>
            </a:r>
            <a:r>
              <a:rPr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시 위험요인 및 안전대책 전파 </a:t>
            </a:r>
            <a:r>
              <a:rPr lang="en-US" altLang="ko-KR" sz="16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6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 회의 내용전파</a:t>
            </a:r>
            <a:r>
              <a:rPr lang="en-US" altLang="ko-KR" sz="16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6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xmlns="" id="{79631C40-71E6-4FE0-9BD2-E71B69501BDA}"/>
              </a:ext>
            </a:extLst>
          </p:cNvPr>
          <p:cNvSpPr/>
          <p:nvPr/>
        </p:nvSpPr>
        <p:spPr bwMode="auto">
          <a:xfrm>
            <a:off x="381000" y="828677"/>
            <a:ext cx="9143999" cy="5768675"/>
          </a:xfrm>
          <a:prstGeom prst="rect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ys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그림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" y="38227"/>
            <a:ext cx="498291" cy="5398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18931" y="5977334"/>
            <a:ext cx="4464497" cy="29238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err="1" smtClean="0">
                <a:solidFill>
                  <a:srgbClr val="FFFF00"/>
                </a:solidFill>
              </a:rPr>
              <a:t>재광건설</a:t>
            </a:r>
            <a:r>
              <a:rPr lang="ko-KR" altLang="en-US" b="1" dirty="0" smtClean="0">
                <a:solidFill>
                  <a:srgbClr val="FFFF00"/>
                </a:solidFill>
              </a:rPr>
              <a:t> 전 관리감독자 및 근로자 </a:t>
            </a:r>
            <a:r>
              <a:rPr lang="ko-KR" altLang="en-US" b="1" dirty="0" err="1" smtClean="0">
                <a:solidFill>
                  <a:srgbClr val="FFFF00"/>
                </a:solidFill>
              </a:rPr>
              <a:t>매일실시</a:t>
            </a:r>
            <a:endParaRPr lang="ko-KR" altLang="en-US" b="1" dirty="0">
              <a:solidFill>
                <a:srgbClr val="FFFF0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755" y="904702"/>
            <a:ext cx="4221177" cy="561662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5687" y="909565"/>
            <a:ext cx="4781808" cy="280746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8931" y="3822634"/>
            <a:ext cx="4798563" cy="204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98287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:a16="http://schemas.microsoft.com/office/drawing/2014/main" xmlns="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xmlns="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9559"/>
            <a:ext cx="6840537" cy="45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TBM </a:t>
            </a:r>
            <a:r>
              <a:rPr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시 위험요인 및 안전대책 전파 </a:t>
            </a:r>
            <a:r>
              <a:rPr lang="en-US" altLang="ko-KR" sz="16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6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 회의 내용전파</a:t>
            </a:r>
            <a:r>
              <a:rPr lang="en-US" altLang="ko-KR" sz="16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6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xmlns="" id="{79631C40-71E6-4FE0-9BD2-E71B69501BDA}"/>
              </a:ext>
            </a:extLst>
          </p:cNvPr>
          <p:cNvSpPr/>
          <p:nvPr/>
        </p:nvSpPr>
        <p:spPr bwMode="auto">
          <a:xfrm>
            <a:off x="381000" y="828677"/>
            <a:ext cx="9143999" cy="5768675"/>
          </a:xfrm>
          <a:prstGeom prst="rect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ys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그림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" y="38227"/>
            <a:ext cx="498291" cy="5398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18931" y="5977334"/>
            <a:ext cx="4464497" cy="29238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err="1" smtClean="0">
                <a:solidFill>
                  <a:srgbClr val="FFFF00"/>
                </a:solidFill>
              </a:rPr>
              <a:t>경진시엔씨</a:t>
            </a:r>
            <a:r>
              <a:rPr lang="ko-KR" altLang="en-US" b="1" dirty="0" smtClean="0">
                <a:solidFill>
                  <a:srgbClr val="FFFF00"/>
                </a:solidFill>
              </a:rPr>
              <a:t> 전 관리감독자 및 근로자 </a:t>
            </a:r>
            <a:r>
              <a:rPr lang="ko-KR" altLang="en-US" b="1" dirty="0" err="1" smtClean="0">
                <a:solidFill>
                  <a:srgbClr val="FFFF00"/>
                </a:solidFill>
              </a:rPr>
              <a:t>매일실시</a:t>
            </a:r>
            <a:endParaRPr lang="ko-KR" altLang="en-US" b="1" dirty="0">
              <a:solidFill>
                <a:srgbClr val="FFFF0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755" y="904702"/>
            <a:ext cx="4221177" cy="561662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5687" y="904702"/>
            <a:ext cx="4781808" cy="281233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8931" y="3822634"/>
            <a:ext cx="4798563" cy="204909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755" y="904702"/>
            <a:ext cx="4204420" cy="567204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5687" y="904702"/>
            <a:ext cx="4781807" cy="281233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4350" y="3811752"/>
            <a:ext cx="4773144" cy="205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69717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:a16="http://schemas.microsoft.com/office/drawing/2014/main" xmlns="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xmlns="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27437"/>
            <a:ext cx="6840537" cy="45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TBM </a:t>
            </a:r>
            <a:r>
              <a:rPr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활동 시 위험요인 및 안전대책 전파 </a:t>
            </a:r>
            <a:r>
              <a:rPr lang="en-US" altLang="ko-KR" sz="16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6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 회의 내용전파</a:t>
            </a:r>
            <a:r>
              <a:rPr lang="en-US" altLang="ko-KR" sz="16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6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xmlns="" id="{79631C40-71E6-4FE0-9BD2-E71B69501BDA}"/>
              </a:ext>
            </a:extLst>
          </p:cNvPr>
          <p:cNvSpPr/>
          <p:nvPr/>
        </p:nvSpPr>
        <p:spPr bwMode="auto">
          <a:xfrm>
            <a:off x="381000" y="828677"/>
            <a:ext cx="9143999" cy="5768675"/>
          </a:xfrm>
          <a:prstGeom prst="rect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ys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그림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" y="38227"/>
            <a:ext cx="498291" cy="5398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18931" y="5977334"/>
            <a:ext cx="4464497" cy="29238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err="1" smtClean="0">
                <a:solidFill>
                  <a:srgbClr val="FFFF00"/>
                </a:solidFill>
              </a:rPr>
              <a:t>신성메가텍</a:t>
            </a:r>
            <a:r>
              <a:rPr lang="ko-KR" altLang="en-US" b="1" dirty="0" smtClean="0">
                <a:solidFill>
                  <a:srgbClr val="FFFF00"/>
                </a:solidFill>
              </a:rPr>
              <a:t> 전 관리감독자 및 근로자 </a:t>
            </a:r>
            <a:r>
              <a:rPr lang="ko-KR" altLang="en-US" b="1" dirty="0" err="1" smtClean="0">
                <a:solidFill>
                  <a:srgbClr val="FFFF00"/>
                </a:solidFill>
              </a:rPr>
              <a:t>매일실시</a:t>
            </a:r>
            <a:endParaRPr lang="ko-KR" altLang="en-US" b="1" dirty="0">
              <a:solidFill>
                <a:srgbClr val="FFFF0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755" y="904702"/>
            <a:ext cx="4221177" cy="561662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8931" y="3822634"/>
            <a:ext cx="4798563" cy="204909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755" y="904702"/>
            <a:ext cx="4204420" cy="567204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4350" y="3811752"/>
            <a:ext cx="4773144" cy="205998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754" y="904701"/>
            <a:ext cx="4195759" cy="569264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5622088" y="27230"/>
            <a:ext cx="2910293" cy="468051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7321" y="3848311"/>
            <a:ext cx="4773145" cy="202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47945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:a16="http://schemas.microsoft.com/office/drawing/2014/main" xmlns="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xmlns="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32400"/>
            <a:ext cx="684053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퇴근</a:t>
            </a:r>
            <a:r>
              <a:rPr lang="en-US" altLang="ko-KR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6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무사고 확인서 </a:t>
            </a:r>
            <a:r>
              <a:rPr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확인철저 </a:t>
            </a:r>
            <a:endParaRPr lang="ko-KR" altLang="en-US" sz="1400" b="1" dirty="0">
              <a:solidFill>
                <a:srgbClr val="0000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xmlns="" id="{79631C40-71E6-4FE0-9BD2-E71B69501BDA}"/>
              </a:ext>
            </a:extLst>
          </p:cNvPr>
          <p:cNvSpPr/>
          <p:nvPr/>
        </p:nvSpPr>
        <p:spPr bwMode="auto">
          <a:xfrm>
            <a:off x="381000" y="828677"/>
            <a:ext cx="9143999" cy="5768675"/>
          </a:xfrm>
          <a:prstGeom prst="rect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ys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그림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" y="38227"/>
            <a:ext cx="498291" cy="539843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32" y="1118917"/>
            <a:ext cx="4566175" cy="54726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2839" y="1118917"/>
            <a:ext cx="4096322" cy="245779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89097000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>
            <a:extLst>
              <a:ext uri="{FF2B5EF4-FFF2-40B4-BE49-F238E27FC236}">
                <a16:creationId xmlns:a16="http://schemas.microsoft.com/office/drawing/2014/main" xmlns="" id="{721C0FE4-B633-44B3-813A-F4344D1977FD}"/>
              </a:ext>
            </a:extLst>
          </p:cNvPr>
          <p:cNvGrpSpPr/>
          <p:nvPr/>
        </p:nvGrpSpPr>
        <p:grpSpPr>
          <a:xfrm>
            <a:off x="488504" y="1162756"/>
            <a:ext cx="9144000" cy="782961"/>
            <a:chOff x="0" y="534585"/>
            <a:chExt cx="9906000" cy="1206500"/>
          </a:xfrm>
          <a:solidFill>
            <a:schemeClr val="accent2"/>
          </a:solidFill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xmlns="" id="{5E4484AF-C680-4028-9576-D9551F5A468C}"/>
                </a:ext>
              </a:extLst>
            </p:cNvPr>
            <p:cNvSpPr/>
            <p:nvPr/>
          </p:nvSpPr>
          <p:spPr>
            <a:xfrm>
              <a:off x="0" y="534585"/>
              <a:ext cx="9906000" cy="1206500"/>
            </a:xfrm>
            <a:prstGeom prst="rect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22041">
                <a:defRPr/>
              </a:pPr>
              <a:endParaRPr lang="ko-KR" altLang="en-US" sz="1662" dirty="0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1EC2D9E-2857-471D-841B-2B736A61C8C8}"/>
                </a:ext>
              </a:extLst>
            </p:cNvPr>
            <p:cNvSpPr txBox="1"/>
            <p:nvPr/>
          </p:nvSpPr>
          <p:spPr>
            <a:xfrm>
              <a:off x="689216" y="845209"/>
              <a:ext cx="2053988" cy="61111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422041">
                <a:defRPr/>
              </a:pPr>
              <a:r>
                <a:rPr lang="ko-KR" altLang="en-US" sz="2954" b="1" dirty="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rPr>
                <a:t>목  차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904B210-684C-4CB2-ABD5-F045FEBF98F4}"/>
              </a:ext>
            </a:extLst>
          </p:cNvPr>
          <p:cNvSpPr txBox="1"/>
          <p:nvPr/>
        </p:nvSpPr>
        <p:spPr>
          <a:xfrm>
            <a:off x="1928664" y="2152068"/>
            <a:ext cx="4147866" cy="3236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ko-KR" altLang="en-US" sz="1846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846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  <a:p>
            <a:pPr defTabSz="422041">
              <a:lnSpc>
                <a:spcPct val="270000"/>
              </a:lnSpc>
              <a:defRPr/>
            </a:pPr>
            <a:r>
              <a:rPr lang="ko-KR" altLang="en-US" sz="1846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위험성평가 발표</a:t>
            </a:r>
            <a:r>
              <a:rPr lang="en-US" altLang="ko-KR" sz="1477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77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협력사별</a:t>
            </a:r>
            <a:r>
              <a:rPr lang="en-US" altLang="ko-KR" sz="1477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defTabSz="422041">
              <a:lnSpc>
                <a:spcPct val="270000"/>
              </a:lnSpc>
              <a:defRPr/>
            </a:pPr>
            <a:r>
              <a:rPr lang="ko-KR" altLang="en-US" sz="1846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전달사항 및 공지사항</a:t>
            </a:r>
            <a:endParaRPr lang="en-US" altLang="ko-KR" sz="1846" b="1" dirty="0" smtClean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422041">
              <a:lnSpc>
                <a:spcPct val="270000"/>
              </a:lnSpc>
              <a:defRPr/>
            </a:pPr>
            <a:r>
              <a:rPr lang="ko-KR" altLang="en-US" sz="1846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건의사항 및 경영자 검토</a:t>
            </a:r>
            <a:endParaRPr lang="en-US" altLang="ko-KR" sz="1846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defTabSz="422041">
              <a:lnSpc>
                <a:spcPct val="270000"/>
              </a:lnSpc>
              <a:defRPr/>
            </a:pPr>
            <a:r>
              <a:rPr lang="en-US" altLang="ko-KR" sz="185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EEE94BF4-D95D-468C-B9B8-D22DF2C0D68F}"/>
              </a:ext>
            </a:extLst>
          </p:cNvPr>
          <p:cNvSpPr>
            <a:spLocks noChangeArrowheads="1"/>
          </p:cNvSpPr>
          <p:nvPr/>
        </p:nvSpPr>
        <p:spPr>
          <a:xfrm>
            <a:off x="1193933" y="4014377"/>
            <a:ext cx="521065" cy="4236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 algn="ctr">
            <a:noFill/>
            <a:miter/>
          </a:ln>
          <a:effectLst>
            <a:outerShdw dist="35921" dir="2700000" algn="ctr" rotWithShape="0">
              <a:srgbClr val="5F5F5F"/>
            </a:outerShdw>
          </a:effectLst>
        </p:spPr>
        <p:txBody>
          <a:bodyPr wrap="none" lIns="83069" tIns="43195" rIns="83069" bIns="43195" anchor="ctr"/>
          <a:lstStyle/>
          <a:p>
            <a:pPr algn="ctr" defTabSz="422041">
              <a:defRPr lang="ko-KR"/>
            </a:pPr>
            <a:r>
              <a:rPr lang="en-US" altLang="ko-KR" sz="1846" dirty="0">
                <a:solidFill>
                  <a:prstClr val="white"/>
                </a:solidFill>
                <a:latin typeface="맑은 고딕"/>
                <a:ea typeface="맑은 고딕"/>
              </a:rPr>
              <a:t>3</a:t>
            </a:r>
            <a:endParaRPr lang="en-US" altLang="ko-KR" sz="1662" dirty="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xmlns="" id="{AFBC75AB-A794-4D20-010A-B594ED8CDF76}"/>
              </a:ext>
            </a:extLst>
          </p:cNvPr>
          <p:cNvGrpSpPr/>
          <p:nvPr/>
        </p:nvGrpSpPr>
        <p:grpSpPr>
          <a:xfrm>
            <a:off x="1193928" y="2424837"/>
            <a:ext cx="521066" cy="423617"/>
            <a:chOff x="847116" y="2668324"/>
            <a:chExt cx="564488" cy="458918"/>
          </a:xfrm>
        </p:grpSpPr>
        <p:sp>
          <p:nvSpPr>
            <p:cNvPr id="6" name="Rectangle 2">
              <a:extLst>
                <a:ext uri="{FF2B5EF4-FFF2-40B4-BE49-F238E27FC236}">
                  <a16:creationId xmlns:a16="http://schemas.microsoft.com/office/drawing/2014/main" xmlns="" id="{AE28DAC7-F93B-4A97-A0E1-DCCF26489221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847117" y="2668324"/>
              <a:ext cx="564487" cy="458918"/>
            </a:xfrm>
            <a:prstGeom prst="rect">
              <a:avLst/>
            </a:prstGeom>
            <a:solidFill>
              <a:srgbClr val="5B9BD5"/>
            </a:solidFill>
            <a:ln w="12700" algn="ctr">
              <a:noFill/>
              <a:miter/>
            </a:ln>
            <a:effectLst>
              <a:outerShdw dist="35921" dir="2700000" algn="ctr" rotWithShape="0">
                <a:srgbClr val="5F5F5F"/>
              </a:outerShdw>
            </a:effectLst>
          </p:spPr>
          <p:txBody>
            <a:bodyPr wrap="none" lIns="83069" tIns="43195" rIns="83069" bIns="43195" anchor="ctr"/>
            <a:lstStyle/>
            <a:p>
              <a:pPr algn="ctr" defTabSz="422041">
                <a:defRPr lang="ko-KR"/>
              </a:pPr>
              <a:r>
                <a:rPr lang="en-US" altLang="ko-KR" sz="1846" dirty="0">
                  <a:solidFill>
                    <a:prstClr val="white"/>
                  </a:solidFill>
                  <a:latin typeface="맑은 고딕"/>
                  <a:ea typeface="맑은 고딕"/>
                </a:rPr>
                <a:t>1</a:t>
              </a:r>
              <a:endParaRPr lang="en-US" altLang="ko-KR" sz="1662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xmlns="" id="{933972A4-ABC7-482C-1E89-436F6AA2EDB3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847116" y="2668324"/>
              <a:ext cx="564487" cy="45891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 algn="ctr">
              <a:noFill/>
              <a:miter/>
            </a:ln>
            <a:effectLst>
              <a:outerShdw dist="35921" dir="2700000" algn="ctr" rotWithShape="0">
                <a:srgbClr val="5F5F5F"/>
              </a:outerShdw>
            </a:effectLst>
          </p:spPr>
          <p:txBody>
            <a:bodyPr wrap="none" lIns="83069" tIns="43195" rIns="83069" bIns="43195" anchor="ctr"/>
            <a:lstStyle/>
            <a:p>
              <a:pPr algn="ctr" defTabSz="422041">
                <a:defRPr lang="ko-KR"/>
              </a:pPr>
              <a:r>
                <a:rPr lang="en-US" altLang="ko-KR" sz="1846" dirty="0">
                  <a:solidFill>
                    <a:prstClr val="white"/>
                  </a:solidFill>
                  <a:latin typeface="맑은 고딕"/>
                  <a:ea typeface="맑은 고딕"/>
                </a:rPr>
                <a:t>1</a:t>
              </a:r>
              <a:endParaRPr lang="en-US" altLang="ko-KR" sz="1662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xmlns="" id="{3AE8C577-1090-6234-A01E-3B0A9746A59C}"/>
              </a:ext>
            </a:extLst>
          </p:cNvPr>
          <p:cNvGrpSpPr/>
          <p:nvPr/>
        </p:nvGrpSpPr>
        <p:grpSpPr>
          <a:xfrm>
            <a:off x="1193928" y="3219607"/>
            <a:ext cx="521066" cy="423617"/>
            <a:chOff x="847116" y="3576742"/>
            <a:chExt cx="564488" cy="458918"/>
          </a:xfrm>
        </p:grpSpPr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xmlns="" id="{CDA349C9-4E72-423A-A21C-2B70CF007F22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847117" y="3576742"/>
              <a:ext cx="564487" cy="458918"/>
            </a:xfrm>
            <a:prstGeom prst="rect">
              <a:avLst/>
            </a:prstGeom>
            <a:solidFill>
              <a:srgbClr val="5B9BD5"/>
            </a:solidFill>
            <a:ln w="12700" algn="ctr">
              <a:noFill/>
              <a:miter/>
            </a:ln>
            <a:effectLst>
              <a:outerShdw dist="35921" dir="2700000" algn="ctr" rotWithShape="0">
                <a:srgbClr val="5F5F5F"/>
              </a:outerShdw>
            </a:effectLst>
          </p:spPr>
          <p:txBody>
            <a:bodyPr wrap="none" lIns="83069" tIns="43195" rIns="83069" bIns="43195" anchor="ctr"/>
            <a:lstStyle/>
            <a:p>
              <a:pPr algn="ctr" defTabSz="422041">
                <a:defRPr lang="ko-KR"/>
              </a:pPr>
              <a:r>
                <a:rPr lang="en-US" altLang="ko-KR" sz="1846" dirty="0">
                  <a:solidFill>
                    <a:prstClr val="white"/>
                  </a:solidFill>
                  <a:latin typeface="맑은 고딕"/>
                  <a:ea typeface="맑은 고딕"/>
                </a:rPr>
                <a:t>2</a:t>
              </a:r>
              <a:endParaRPr lang="en-US" altLang="ko-KR" sz="1662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xmlns="" id="{6AF29523-965C-9585-07F6-9EA044D2E6C7}"/>
                </a:ext>
              </a:extLst>
            </p:cNvPr>
            <p:cNvSpPr>
              <a:spLocks noChangeArrowheads="1"/>
            </p:cNvSpPr>
            <p:nvPr/>
          </p:nvSpPr>
          <p:spPr>
            <a:xfrm>
              <a:off x="847116" y="3576742"/>
              <a:ext cx="564487" cy="458918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 algn="ctr">
              <a:noFill/>
              <a:miter/>
            </a:ln>
            <a:effectLst>
              <a:outerShdw dist="35921" dir="2700000" algn="ctr" rotWithShape="0">
                <a:srgbClr val="5F5F5F"/>
              </a:outerShdw>
            </a:effectLst>
          </p:spPr>
          <p:txBody>
            <a:bodyPr wrap="none" lIns="83069" tIns="43195" rIns="83069" bIns="43195" anchor="ctr"/>
            <a:lstStyle/>
            <a:p>
              <a:pPr algn="ctr" defTabSz="422041">
                <a:defRPr lang="ko-KR"/>
              </a:pPr>
              <a:r>
                <a:rPr lang="en-US" altLang="ko-KR" sz="1846" dirty="0">
                  <a:solidFill>
                    <a:prstClr val="white"/>
                  </a:solidFill>
                  <a:latin typeface="맑은 고딕"/>
                  <a:ea typeface="맑은 고딕"/>
                </a:rPr>
                <a:t>2</a:t>
              </a:r>
              <a:endParaRPr lang="en-US" altLang="ko-KR" sz="1662" dirty="0">
                <a:solidFill>
                  <a:prstClr val="white"/>
                </a:solidFill>
                <a:latin typeface="맑은 고딕"/>
                <a:ea typeface="맑은 고딕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FCB1061-6856-CA4D-2AE1-7F6E6CB4DDF2}"/>
              </a:ext>
            </a:extLst>
          </p:cNvPr>
          <p:cNvSpPr txBox="1"/>
          <p:nvPr/>
        </p:nvSpPr>
        <p:spPr>
          <a:xfrm>
            <a:off x="5941041" y="2310943"/>
            <a:ext cx="3017615" cy="589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>
              <a:lnSpc>
                <a:spcPct val="250000"/>
              </a:lnSpc>
              <a:defRPr/>
            </a:pP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공사팀장 또는 안전관리자</a:t>
            </a:r>
            <a:endParaRPr lang="en-US" altLang="ko-KR" sz="1292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AA811EF-3A1D-9994-EF01-697C709E7EA0}"/>
              </a:ext>
            </a:extLst>
          </p:cNvPr>
          <p:cNvSpPr txBox="1"/>
          <p:nvPr/>
        </p:nvSpPr>
        <p:spPr>
          <a:xfrm>
            <a:off x="5941042" y="3109310"/>
            <a:ext cx="4052516" cy="589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>
              <a:lnSpc>
                <a:spcPct val="250000"/>
              </a:lnSpc>
              <a:defRPr/>
            </a:pP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92" b="1" dirty="0" err="1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협력사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소장</a:t>
            </a: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관리감독자</a:t>
            </a: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안전관리자</a:t>
            </a: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현장소장</a:t>
            </a:r>
            <a:endParaRPr lang="en-US" altLang="ko-KR" sz="1292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1D00DD7-393D-1BC6-7314-6E60AC60893A}"/>
              </a:ext>
            </a:extLst>
          </p:cNvPr>
          <p:cNvSpPr>
            <a:spLocks noChangeArrowheads="1"/>
          </p:cNvSpPr>
          <p:nvPr/>
        </p:nvSpPr>
        <p:spPr>
          <a:xfrm>
            <a:off x="1193929" y="4809147"/>
            <a:ext cx="521065" cy="423617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 algn="ctr">
            <a:noFill/>
            <a:miter/>
          </a:ln>
          <a:effectLst>
            <a:outerShdw dist="35921" dir="2700000" algn="ctr" rotWithShape="0">
              <a:srgbClr val="5F5F5F"/>
            </a:outerShdw>
          </a:effectLst>
        </p:spPr>
        <p:txBody>
          <a:bodyPr wrap="none" lIns="83069" tIns="43195" rIns="83069" bIns="43195" anchor="ctr"/>
          <a:lstStyle/>
          <a:p>
            <a:pPr algn="ctr" defTabSz="422041">
              <a:defRPr lang="ko-KR"/>
            </a:pPr>
            <a:r>
              <a:rPr lang="en-US" altLang="ko-KR" sz="1846" dirty="0">
                <a:solidFill>
                  <a:prstClr val="white"/>
                </a:solidFill>
                <a:latin typeface="맑은 고딕"/>
                <a:ea typeface="맑은 고딕"/>
              </a:rPr>
              <a:t>4</a:t>
            </a:r>
            <a:endParaRPr lang="en-US" altLang="ko-KR" sz="1662" dirty="0">
              <a:solidFill>
                <a:prstClr val="white"/>
              </a:solidFill>
              <a:latin typeface="맑은 고딕"/>
              <a:ea typeface="맑은 고딕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023D734-7221-BC48-AC8D-FF2B01A49F88}"/>
              </a:ext>
            </a:extLst>
          </p:cNvPr>
          <p:cNvSpPr txBox="1"/>
          <p:nvPr/>
        </p:nvSpPr>
        <p:spPr>
          <a:xfrm>
            <a:off x="5941041" y="3848537"/>
            <a:ext cx="3017615" cy="589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>
              <a:lnSpc>
                <a:spcPct val="250000"/>
              </a:lnSpc>
              <a:defRPr/>
            </a:pP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공사팀장 및 안전관리자  </a:t>
            </a:r>
            <a:endParaRPr lang="en-US" altLang="ko-KR" sz="1292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023D734-7221-BC48-AC8D-FF2B01A49F88}"/>
              </a:ext>
            </a:extLst>
          </p:cNvPr>
          <p:cNvSpPr txBox="1"/>
          <p:nvPr/>
        </p:nvSpPr>
        <p:spPr>
          <a:xfrm>
            <a:off x="5941041" y="4587764"/>
            <a:ext cx="3017615" cy="589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22041">
              <a:lnSpc>
                <a:spcPct val="250000"/>
              </a:lnSpc>
              <a:defRPr/>
            </a:pP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 내 전 구성원</a:t>
            </a:r>
            <a:r>
              <a:rPr lang="en-US" altLang="ko-KR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292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현장소장  </a:t>
            </a:r>
            <a:endParaRPr lang="en-US" altLang="ko-KR" sz="1292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50777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0712" y="2538128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684" y="2758343"/>
            <a:ext cx="5616624" cy="122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17438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208" y="122362"/>
            <a:ext cx="1849819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관리대상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㈜</a:t>
            </a:r>
            <a:r>
              <a:rPr kumimoji="0" lang="ko-KR" altLang="en-US" sz="1400" b="1" dirty="0" err="1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재광건설</a:t>
            </a:r>
            <a:endParaRPr kumimoji="0" lang="en-US" altLang="ko-KR" sz="14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392475"/>
              </p:ext>
            </p:extLst>
          </p:nvPr>
        </p:nvGraphicFramePr>
        <p:xfrm>
          <a:off x="399581" y="714851"/>
          <a:ext cx="5760640" cy="5112568"/>
        </p:xfrm>
        <a:graphic>
          <a:graphicData uri="http://schemas.openxmlformats.org/drawingml/2006/table">
            <a:tbl>
              <a:tblPr firstRow="1" bandRow="1"/>
              <a:tblGrid>
                <a:gridCol w="57606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86890">
                <a:tc>
                  <a:txBody>
                    <a:bodyPr/>
                    <a:lstStyle/>
                    <a:p>
                      <a:r>
                        <a:rPr lang="ko-KR" altLang="en-US" sz="1400" b="1" dirty="0" smtClean="0"/>
                        <a:t>                                   </a:t>
                      </a:r>
                      <a:r>
                        <a:rPr lang="en-US" altLang="ko-KR" sz="1600" b="1" dirty="0" smtClean="0">
                          <a:solidFill>
                            <a:srgbClr val="33CC33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CIP</a:t>
                      </a:r>
                      <a:r>
                        <a:rPr lang="en-US" altLang="ko-KR" sz="1600" b="1" baseline="0" dirty="0" smtClean="0">
                          <a:solidFill>
                            <a:srgbClr val="33CC33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</a:t>
                      </a:r>
                      <a:r>
                        <a:rPr lang="ko-KR" altLang="en-US" sz="1600" b="1" baseline="0" dirty="0" smtClean="0">
                          <a:solidFill>
                            <a:srgbClr val="33CC33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천공작업 </a:t>
                      </a:r>
                      <a:r>
                        <a:rPr lang="en-US" altLang="ko-KR" sz="1600" b="1" baseline="0" dirty="0" smtClean="0">
                          <a:solidFill>
                            <a:srgbClr val="33CC33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_</a:t>
                      </a:r>
                      <a:r>
                        <a:rPr lang="ko-KR" altLang="en-US" sz="1600" b="1" baseline="0" dirty="0" smtClean="0">
                          <a:solidFill>
                            <a:srgbClr val="33CC33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양호</a:t>
                      </a:r>
                      <a:endParaRPr lang="ko-KR" altLang="en-US" sz="1800" b="1" dirty="0">
                        <a:solidFill>
                          <a:srgbClr val="33CC33"/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25678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명일 오전 중 완료 예정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485608" y="-60261"/>
            <a:ext cx="2237600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89" y="5940530"/>
            <a:ext cx="9423747" cy="816225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69" y="1254603"/>
            <a:ext cx="1989603" cy="228382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616" y="1254603"/>
            <a:ext cx="1991003" cy="231301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609" y="3538424"/>
            <a:ext cx="1985007" cy="214342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7500" y="3567617"/>
            <a:ext cx="3595619" cy="211423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2773" y="1276045"/>
            <a:ext cx="1580346" cy="229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37231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7037" y="105719"/>
            <a:ext cx="2029355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관리대상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㈜</a:t>
            </a:r>
            <a:r>
              <a:rPr kumimoji="0" lang="ko-KR" altLang="en-US" sz="1400" b="1" dirty="0" err="1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경진씨엔씨</a:t>
            </a:r>
            <a:endParaRPr kumimoji="0" lang="en-US" altLang="ko-KR" sz="14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397011"/>
              </p:ext>
            </p:extLst>
          </p:nvPr>
        </p:nvGraphicFramePr>
        <p:xfrm>
          <a:off x="399581" y="714851"/>
          <a:ext cx="5760640" cy="4730373"/>
        </p:xfrm>
        <a:graphic>
          <a:graphicData uri="http://schemas.openxmlformats.org/drawingml/2006/table">
            <a:tbl>
              <a:tblPr firstRow="1" bandRow="1"/>
              <a:tblGrid>
                <a:gridCol w="57606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86890">
                <a:tc>
                  <a:txBody>
                    <a:bodyPr/>
                    <a:lstStyle/>
                    <a:p>
                      <a:r>
                        <a:rPr lang="ko-KR" altLang="en-US" sz="1600" b="1" dirty="0" smtClean="0"/>
                        <a:t>                    </a:t>
                      </a:r>
                      <a:r>
                        <a:rPr lang="ko-KR" altLang="en-US" sz="1800" b="1" dirty="0" err="1" smtClean="0">
                          <a:solidFill>
                            <a:srgbClr val="33CC33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아웃케이싱</a:t>
                      </a:r>
                      <a:r>
                        <a:rPr lang="ko-KR" altLang="en-US" sz="1800" b="1" dirty="0" smtClean="0">
                          <a:solidFill>
                            <a:srgbClr val="33CC33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</a:t>
                      </a:r>
                      <a:r>
                        <a:rPr lang="ko-KR" altLang="en-US" sz="1800" b="1" dirty="0" err="1" smtClean="0">
                          <a:solidFill>
                            <a:srgbClr val="33CC33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터파기</a:t>
                      </a:r>
                      <a:r>
                        <a:rPr lang="ko-KR" altLang="en-US" sz="1800" b="1" dirty="0" smtClean="0">
                          <a:solidFill>
                            <a:srgbClr val="33CC33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작업</a:t>
                      </a:r>
                      <a:r>
                        <a:rPr lang="en-US" altLang="ko-KR" sz="1800" b="1" dirty="0" smtClean="0">
                          <a:solidFill>
                            <a:srgbClr val="33CC33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_</a:t>
                      </a:r>
                      <a:r>
                        <a:rPr lang="ko-KR" altLang="en-US" sz="1800" b="1" dirty="0" smtClean="0">
                          <a:solidFill>
                            <a:srgbClr val="33CC33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양호</a:t>
                      </a:r>
                      <a:endParaRPr lang="ko-KR" altLang="en-US" sz="1800" b="1" dirty="0">
                        <a:solidFill>
                          <a:srgbClr val="33CC33"/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43483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명일 오전 중 완료예정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485608" y="-60261"/>
            <a:ext cx="2237600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5539361"/>
            <a:ext cx="9396536" cy="112999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522" y="3212976"/>
            <a:ext cx="2592287" cy="201622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09" y="1340768"/>
            <a:ext cx="2955224" cy="388843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3803445" y="998614"/>
            <a:ext cx="1872210" cy="255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2871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:a16="http://schemas.microsoft.com/office/drawing/2014/main" xmlns="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xmlns="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520" y="157295"/>
            <a:ext cx="6840537" cy="45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 실시에 관한 사항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산업안전보건법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36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2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8199" name="그룹 1">
            <a:extLst>
              <a:ext uri="{FF2B5EF4-FFF2-40B4-BE49-F238E27FC236}">
                <a16:creationId xmlns:a16="http://schemas.microsoft.com/office/drawing/2014/main" xmlns="" id="{0996D629-9294-4973-930E-0CED8A27725B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828677"/>
            <a:ext cx="9143999" cy="5768675"/>
            <a:chOff x="1113067" y="-2735023"/>
            <a:chExt cx="3649663" cy="889034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EBB97587-8019-4AB4-A5A7-FEC8F6E622DC}"/>
                </a:ext>
              </a:extLst>
            </p:cNvPr>
            <p:cNvSpPr txBox="1"/>
            <p:nvPr/>
          </p:nvSpPr>
          <p:spPr>
            <a:xfrm>
              <a:off x="1113067" y="-2735023"/>
              <a:ext cx="3649663" cy="14262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200" b="1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[</a:t>
              </a:r>
              <a:r>
                <a:rPr kumimoji="0" lang="ko-KR" altLang="en-US" sz="1200" b="1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산업안전보건법 제</a:t>
              </a:r>
              <a:r>
                <a:rPr kumimoji="0" lang="en-US" altLang="ko-KR" sz="1200" b="1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36</a:t>
              </a:r>
              <a:r>
                <a:rPr kumimoji="0" lang="ko-KR" altLang="en-US" sz="1200" b="1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조</a:t>
              </a:r>
              <a:r>
                <a:rPr kumimoji="0" lang="en-US" altLang="ko-KR" sz="1200" b="1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(</a:t>
              </a:r>
              <a:r>
                <a:rPr kumimoji="0" lang="ko-KR" altLang="en-US" sz="1200" b="1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위험성평가</a:t>
              </a:r>
              <a:r>
                <a:rPr kumimoji="0" lang="en-US" altLang="ko-KR" sz="1200" b="1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)]</a:t>
              </a:r>
            </a:p>
            <a:p>
              <a:pPr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05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사업주는 업무에 기인하는 유해</a:t>
              </a:r>
              <a:r>
                <a:rPr kumimoji="0" lang="en-US" altLang="ko-KR" sz="105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kumimoji="0" lang="ko-KR" altLang="en-US" sz="105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위험요인을 찾아내어 위험성을 결정하고</a:t>
              </a:r>
              <a:r>
                <a:rPr kumimoji="0" lang="en-US" altLang="ko-KR" sz="105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kumimoji="0" lang="ko-KR" altLang="en-US" sz="105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그 결과에 따라 이 법과 이 법에 따른 명령에 의한 조치를 하여야 하며</a:t>
              </a:r>
              <a:r>
                <a:rPr kumimoji="0" lang="en-US" altLang="ko-KR" sz="105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kumimoji="0" lang="ko-KR" altLang="en-US" sz="105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근로자의 위험 또는 건강장해를 방지하기 위하여 필요한 경우에는 추가적인 조치를 하여야 한다</a:t>
              </a:r>
              <a:r>
                <a:rPr kumimoji="0" lang="en-US" altLang="ko-KR" sz="900" kern="0" dirty="0">
                  <a:solidFill>
                    <a:sysClr val="windowText" lastClr="000000"/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</a:p>
          </p:txBody>
        </p:sp>
        <p:sp>
          <p:nvSpPr>
            <p:cNvPr id="65" name="직사각형 64">
              <a:extLst>
                <a:ext uri="{FF2B5EF4-FFF2-40B4-BE49-F238E27FC236}">
                  <a16:creationId xmlns:a16="http://schemas.microsoft.com/office/drawing/2014/main" xmlns="" id="{79631C40-71E6-4FE0-9BD2-E71B69501BDA}"/>
                </a:ext>
              </a:extLst>
            </p:cNvPr>
            <p:cNvSpPr/>
            <p:nvPr/>
          </p:nvSpPr>
          <p:spPr>
            <a:xfrm>
              <a:off x="1113067" y="-2735023"/>
              <a:ext cx="3649663" cy="889034"/>
            </a:xfrm>
            <a:prstGeom prst="rect">
              <a:avLst/>
            </a:prstGeom>
            <a:noFill/>
            <a:ln w="3175" cap="flat" cmpd="sng" algn="ctr">
              <a:solidFill>
                <a:sysClr val="window" lastClr="FFFFFF">
                  <a:lumMod val="50000"/>
                </a:sysClr>
              </a:solidFill>
              <a:prstDash val="sysDot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kern="0">
                <a:solidFill>
                  <a:sysClr val="window" lastClr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직사각형 2">
            <a:extLst>
              <a:ext uri="{FF2B5EF4-FFF2-40B4-BE49-F238E27FC236}">
                <a16:creationId xmlns:a16="http://schemas.microsoft.com/office/drawing/2014/main" xmlns="" id="{884A218D-4BD6-4DE4-A5C4-70AED4046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159" y="1792488"/>
            <a:ext cx="8218848" cy="38410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 eaLnBrk="0" hangingPunct="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 eaLnBrk="0" hangingPunct="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 eaLnBrk="0" hangingPunct="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 eaLnBrk="0" hangingPunct="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✦ </a:t>
            </a: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위험성평가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대상 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/>
            </a:r>
            <a:b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</a:b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</a:t>
            </a: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- </a:t>
            </a:r>
            <a:r>
              <a:rPr lang="ko-KR" altLang="en-US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현장 내에서 진행되는 </a:t>
            </a:r>
            <a:r>
              <a:rPr lang="ko-KR" altLang="en-US" sz="1050" b="1" dirty="0" err="1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모든작업</a:t>
            </a:r>
            <a:r>
              <a:rPr lang="ko-KR" altLang="en-US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</a:t>
            </a:r>
            <a:endParaRPr lang="en-US" altLang="ko-KR" sz="1050" b="1" dirty="0"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7"/>
            </a:endParaRP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- </a:t>
            </a:r>
            <a:r>
              <a:rPr lang="ko-KR" altLang="en-US" sz="105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위험성평가는 </a:t>
            </a:r>
            <a:r>
              <a:rPr lang="ko-KR" altLang="en-US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누락되는 </a:t>
            </a:r>
            <a:r>
              <a:rPr lang="ko-KR" altLang="en-US" sz="1050" b="1" dirty="0" err="1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공종이</a:t>
            </a:r>
            <a:r>
              <a:rPr lang="ko-KR" altLang="en-US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발생하지 않도록 하여야 하며</a:t>
            </a: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, </a:t>
            </a:r>
            <a:r>
              <a:rPr lang="ko-KR" altLang="en-US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작업단계 발생되는 추가 위험요인은 별도 </a:t>
            </a:r>
            <a:r>
              <a:rPr lang="ko-KR" altLang="en-US" sz="105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위험성평가를 실시하여야 </a:t>
            </a:r>
            <a:r>
              <a:rPr lang="ko-KR" altLang="en-US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한다</a:t>
            </a: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.</a:t>
            </a:r>
            <a:b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</a:b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  </a:t>
            </a:r>
            <a:r>
              <a:rPr lang="en-US" altLang="ko-KR" sz="105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</a:t>
            </a:r>
            <a:endParaRPr lang="en-US" altLang="ko-KR" sz="1050" b="1" dirty="0"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7"/>
            </a:endParaRP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✦ </a:t>
            </a: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위험성평가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주기  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/>
            </a:r>
            <a:b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</a:b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</a:t>
            </a: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- 4</a:t>
            </a:r>
            <a:r>
              <a:rPr lang="ko-KR" altLang="en-US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주간 </a:t>
            </a: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1</a:t>
            </a:r>
            <a:r>
              <a:rPr lang="ko-KR" altLang="en-US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회 실시 </a:t>
            </a: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/>
            </a:r>
            <a:b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</a:b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</a:t>
            </a: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✦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근로자 전파교육 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/>
            </a:r>
            <a:b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</a:b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</a:t>
            </a:r>
            <a:r>
              <a:rPr lang="en-US" altLang="ko-KR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- 4</a:t>
            </a:r>
            <a:r>
              <a:rPr lang="ko-KR" altLang="en-US" sz="105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주간 </a:t>
            </a:r>
            <a:r>
              <a:rPr lang="ko-KR" altLang="en-US" sz="105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위험성평가 실시 후 전 근로자 전파교육 실시</a:t>
            </a:r>
            <a:endParaRPr lang="en-US" altLang="ko-KR" sz="1050" b="1" dirty="0"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7"/>
            </a:endParaRP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</a:t>
            </a: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✦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안전대책 이행여부 점검</a:t>
            </a: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/>
            </a:r>
            <a:b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</a:br>
            <a:r>
              <a:rPr lang="en-US" altLang="ko-KR" sz="10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- </a:t>
            </a:r>
            <a:r>
              <a:rPr lang="ko-KR" altLang="en-US" sz="10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일일 안전점검 실시 </a:t>
            </a:r>
            <a:endParaRPr lang="en-US" altLang="ko-KR" sz="10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7"/>
            </a:endParaRP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r>
              <a:rPr lang="en-US" altLang="ko-KR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  - </a:t>
            </a:r>
            <a:r>
              <a:rPr lang="ko-KR" altLang="en-US" sz="1000" b="1" dirty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시정지시 및 조치여부 </a:t>
            </a:r>
            <a:r>
              <a:rPr lang="en-US" altLang="ko-KR" sz="10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F/B</a:t>
            </a:r>
            <a:endParaRPr lang="en-US" altLang="ko-KR" sz="1000" b="1" dirty="0"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7"/>
            </a:endParaRP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endParaRPr lang="en-US" altLang="ko-KR" sz="1000" b="1" dirty="0"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7"/>
            </a:endParaRPr>
          </a:p>
          <a:p>
            <a:pPr eaLnBrk="1" latinLnBrk="1" hangingPunct="1">
              <a:lnSpc>
                <a:spcPct val="120000"/>
              </a:lnSpc>
              <a:defRPr/>
            </a:pPr>
            <a:r>
              <a:rPr lang="en-US" altLang="ko-KR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✦ </a:t>
            </a:r>
            <a:r>
              <a:rPr lang="ko-KR" altLang="en-US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위험성요인 도출 시 반드시 근로자의 의견을 반영하고 </a:t>
            </a:r>
            <a:r>
              <a:rPr lang="ko-KR" altLang="en-US" sz="1200" b="1" dirty="0" err="1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협력사</a:t>
            </a:r>
            <a:r>
              <a:rPr lang="ko-KR" altLang="en-US" sz="12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 현장소장의 </a:t>
            </a:r>
            <a:r>
              <a:rPr lang="ko-KR" altLang="en-US" sz="1200" b="1" dirty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 Unicode MS" pitchFamily="50" charset="-127"/>
              </a:rPr>
              <a:t>충분한 경험을 바탕으로 한 선택과 집중 요망</a:t>
            </a:r>
          </a:p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endParaRPr lang="ko-KR" altLang="en-US" sz="1000" b="1" dirty="0">
              <a:latin typeface="맑은 고딕" panose="020B0503020000020004" pitchFamily="50" charset="-127"/>
              <a:ea typeface="맑은 고딕" panose="020B0503020000020004" pitchFamily="50" charset="-127"/>
              <a:cs typeface="Arial Unicode MS" pitchFamily="50" charset="-127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xmlns="" id="{82846B88-EBC3-4036-94A8-B5197431C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905" y="5965866"/>
            <a:ext cx="68405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4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4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사업주와 수급인 또는 수급인 상호간의</a:t>
            </a:r>
            <a:r>
              <a:rPr lang="en-US" altLang="ko-KR" sz="14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연락방법 및 작업공정의 조정</a:t>
            </a:r>
            <a:endParaRPr lang="ko-KR" altLang="en-US" sz="11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232" y="2636912"/>
            <a:ext cx="4230199" cy="2232248"/>
          </a:xfrm>
          <a:prstGeom prst="rect">
            <a:avLst/>
          </a:prstGeom>
          <a:ln>
            <a:noFill/>
          </a:ln>
        </p:spPr>
      </p:pic>
      <p:sp>
        <p:nvSpPr>
          <p:cNvPr id="3" name="직사각형 2"/>
          <p:cNvSpPr/>
          <p:nvPr/>
        </p:nvSpPr>
        <p:spPr bwMode="auto">
          <a:xfrm>
            <a:off x="7473057" y="3861048"/>
            <a:ext cx="1224359" cy="100811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</p:spTree>
  </p:cSld>
  <p:clrMapOvr>
    <a:masterClrMapping/>
  </p:clrMapOvr>
  <p:transition spd="slow">
    <p:sndAc>
      <p:stSnd>
        <p:snd r:embed="rId2" name="type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7037" y="105719"/>
            <a:ext cx="2029355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관리대상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㈜</a:t>
            </a:r>
            <a:r>
              <a:rPr kumimoji="0" lang="ko-KR" altLang="en-US" sz="1400" b="1" dirty="0" err="1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경진씨엔씨</a:t>
            </a:r>
            <a:endParaRPr kumimoji="0" lang="en-US" altLang="ko-KR" sz="14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2448"/>
              </p:ext>
            </p:extLst>
          </p:nvPr>
        </p:nvGraphicFramePr>
        <p:xfrm>
          <a:off x="399581" y="714851"/>
          <a:ext cx="5760640" cy="4730373"/>
        </p:xfrm>
        <a:graphic>
          <a:graphicData uri="http://schemas.openxmlformats.org/drawingml/2006/table">
            <a:tbl>
              <a:tblPr firstRow="1" bandRow="1"/>
              <a:tblGrid>
                <a:gridCol w="57606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86890">
                <a:tc>
                  <a:txBody>
                    <a:bodyPr/>
                    <a:lstStyle/>
                    <a:p>
                      <a:r>
                        <a:rPr lang="ko-KR" altLang="en-US" sz="1600" b="1" dirty="0" smtClean="0"/>
                        <a:t>                       </a:t>
                      </a:r>
                      <a:r>
                        <a:rPr lang="ko-KR" altLang="en-US" sz="1800" b="1" dirty="0" smtClean="0">
                          <a:solidFill>
                            <a:srgbClr val="33CC33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기초말뚝 천공작업  </a:t>
                      </a:r>
                      <a:r>
                        <a:rPr lang="en-US" altLang="ko-KR" sz="1800" b="1" dirty="0" smtClean="0">
                          <a:solidFill>
                            <a:srgbClr val="33CC33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_</a:t>
                      </a:r>
                      <a:r>
                        <a:rPr lang="ko-KR" altLang="en-US" sz="1800" b="1" dirty="0" smtClean="0">
                          <a:solidFill>
                            <a:srgbClr val="33CC33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양호</a:t>
                      </a:r>
                      <a:endParaRPr lang="ko-KR" altLang="en-US" sz="1800" b="1" dirty="0">
                        <a:solidFill>
                          <a:srgbClr val="33CC33"/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43483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</a:rPr>
                        <a:t>명일 오전 중 완료예정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485608" y="-60261"/>
            <a:ext cx="2237600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rcRect l="727"/>
          <a:stretch/>
        </p:blipFill>
        <p:spPr>
          <a:xfrm>
            <a:off x="344489" y="5540019"/>
            <a:ext cx="9561512" cy="118764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35" y="1364044"/>
            <a:ext cx="3342654" cy="383798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4890" y="1364044"/>
            <a:ext cx="2016222" cy="177692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4889" y="2969151"/>
            <a:ext cx="2016223" cy="223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564231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7037" y="105719"/>
            <a:ext cx="2029355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관리대상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㈜</a:t>
            </a:r>
            <a:r>
              <a:rPr kumimoji="0" lang="ko-KR" altLang="en-US" sz="1400" b="1" dirty="0" err="1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경진씨엔씨</a:t>
            </a:r>
            <a:endParaRPr kumimoji="0" lang="en-US" altLang="ko-KR" sz="14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289104"/>
              </p:ext>
            </p:extLst>
          </p:nvPr>
        </p:nvGraphicFramePr>
        <p:xfrm>
          <a:off x="399581" y="714851"/>
          <a:ext cx="5760640" cy="4730373"/>
        </p:xfrm>
        <a:graphic>
          <a:graphicData uri="http://schemas.openxmlformats.org/drawingml/2006/table">
            <a:tbl>
              <a:tblPr firstRow="1" bandRow="1"/>
              <a:tblGrid>
                <a:gridCol w="57606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86890">
                <a:tc>
                  <a:txBody>
                    <a:bodyPr/>
                    <a:lstStyle/>
                    <a:p>
                      <a:r>
                        <a:rPr lang="ko-KR" altLang="en-US" sz="1800" b="1" dirty="0" smtClean="0">
                          <a:solidFill>
                            <a:srgbClr val="FF0000"/>
                          </a:solidFill>
                        </a:rPr>
                        <a:t>                </a:t>
                      </a:r>
                      <a:r>
                        <a:rPr lang="ko-KR" altLang="en-US" sz="1800" b="1" dirty="0" smtClean="0">
                          <a:solidFill>
                            <a:srgbClr val="FF0000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항타기 반출작업 전회 차 작업 없음</a:t>
                      </a:r>
                      <a:endParaRPr lang="ko-KR" altLang="en-US" sz="2000" b="1" dirty="0">
                        <a:solidFill>
                          <a:srgbClr val="FF0000"/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43483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2800" b="1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ko-KR" alt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485608" y="-60261"/>
            <a:ext cx="2237600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5550243"/>
            <a:ext cx="9525000" cy="110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94725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0279" y="126661"/>
            <a:ext cx="2029355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관리대상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㈜</a:t>
            </a:r>
            <a:r>
              <a:rPr kumimoji="0" lang="ko-KR" altLang="en-US" sz="1400" b="1" dirty="0" err="1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신성메가텍</a:t>
            </a:r>
            <a:endParaRPr kumimoji="0" lang="en-US" altLang="ko-KR" sz="1400" b="1" dirty="0">
              <a:solidFill>
                <a:srgbClr val="FF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602808"/>
              </p:ext>
            </p:extLst>
          </p:nvPr>
        </p:nvGraphicFramePr>
        <p:xfrm>
          <a:off x="399581" y="714851"/>
          <a:ext cx="5760640" cy="4163464"/>
        </p:xfrm>
        <a:graphic>
          <a:graphicData uri="http://schemas.openxmlformats.org/drawingml/2006/table">
            <a:tbl>
              <a:tblPr firstRow="1" bandRow="1"/>
              <a:tblGrid>
                <a:gridCol w="57606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02433">
                <a:tc>
                  <a:txBody>
                    <a:bodyPr/>
                    <a:lstStyle/>
                    <a:p>
                      <a:r>
                        <a:rPr lang="ko-KR" altLang="en-US" sz="1800" b="1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                        </a:t>
                      </a:r>
                      <a:r>
                        <a:rPr lang="ko-KR" altLang="en-US" sz="1800" b="1" dirty="0" smtClean="0">
                          <a:solidFill>
                            <a:srgbClr val="33CC33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빔 하역 및 적재작업 </a:t>
                      </a:r>
                      <a:r>
                        <a:rPr lang="en-US" altLang="ko-KR" sz="1800" b="1" dirty="0" smtClean="0">
                          <a:solidFill>
                            <a:srgbClr val="33CC33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_</a:t>
                      </a:r>
                      <a:r>
                        <a:rPr lang="ko-KR" altLang="en-US" sz="1800" b="1" dirty="0" smtClean="0">
                          <a:solidFill>
                            <a:srgbClr val="33CC33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양호</a:t>
                      </a:r>
                      <a:endParaRPr lang="ko-KR" altLang="en-US" sz="1800" b="1" dirty="0">
                        <a:solidFill>
                          <a:srgbClr val="33CC33"/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61031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2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485608" y="-60261"/>
            <a:ext cx="2237600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25" y="5013176"/>
            <a:ext cx="9469017" cy="78913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633" y="5937175"/>
            <a:ext cx="9525000" cy="759862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38" y="1268760"/>
            <a:ext cx="5513782" cy="3456384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7216" y="1628800"/>
            <a:ext cx="2155331" cy="2385419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3916115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/>
          </p:nvPr>
        </p:nvGraphicFramePr>
        <p:xfrm>
          <a:off x="765459" y="1036120"/>
          <a:ext cx="8441553" cy="5251045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736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사면 위험구간 낙하 및 사면붕괴 위험 노출  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5367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255" y="1547215"/>
            <a:ext cx="4102935" cy="461816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020" y="1547215"/>
            <a:ext cx="4076288" cy="4618165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829255" y="1095545"/>
            <a:ext cx="1227032" cy="2923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 치워줘</a:t>
            </a:r>
            <a:endParaRPr lang="ko-KR" altLang="en-US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84577447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/>
          </p:nvPr>
        </p:nvGraphicFramePr>
        <p:xfrm>
          <a:off x="765459" y="1036120"/>
          <a:ext cx="8441553" cy="5251045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736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err="1" smtClean="0">
                          <a:solidFill>
                            <a:srgbClr val="FF0000"/>
                          </a:solidFill>
                        </a:rPr>
                        <a:t>오거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 전선 피복상태 손상  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5367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65" y="1556740"/>
            <a:ext cx="4007646" cy="46086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021" y="1565646"/>
            <a:ext cx="4076289" cy="4599734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829255" y="1095545"/>
            <a:ext cx="1227032" cy="2923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 치워줘</a:t>
            </a:r>
            <a:endParaRPr lang="ko-KR" altLang="en-US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9313652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/>
          </p:nvPr>
        </p:nvGraphicFramePr>
        <p:xfrm>
          <a:off x="765459" y="1036120"/>
          <a:ext cx="8441553" cy="5417301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09951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baseline="0" dirty="0" err="1" smtClean="0">
                          <a:solidFill>
                            <a:srgbClr val="FF0000"/>
                          </a:solidFill>
                        </a:rPr>
                        <a:t>용접기</a:t>
                      </a:r>
                      <a:r>
                        <a:rPr lang="ko-KR" altLang="en-US" sz="1700" b="1" baseline="0" dirty="0" smtClean="0">
                          <a:solidFill>
                            <a:srgbClr val="FF0000"/>
                          </a:solidFill>
                        </a:rPr>
                        <a:t> 등 자재 인양 시 </a:t>
                      </a:r>
                      <a:r>
                        <a:rPr lang="ko-KR" altLang="en-US" sz="1700" b="1" baseline="0" dirty="0" err="1" smtClean="0">
                          <a:solidFill>
                            <a:srgbClr val="FF0000"/>
                          </a:solidFill>
                        </a:rPr>
                        <a:t>낙하물</a:t>
                      </a:r>
                      <a:r>
                        <a:rPr lang="ko-KR" altLang="en-US" sz="1700" b="1" baseline="0" dirty="0" smtClean="0">
                          <a:solidFill>
                            <a:srgbClr val="FF0000"/>
                          </a:solidFill>
                        </a:rPr>
                        <a:t> 정리 및 체결조치 미흡 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0735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440" y="1628750"/>
            <a:ext cx="3950570" cy="468065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5992" y="1602030"/>
            <a:ext cx="4147316" cy="470737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829255" y="1095545"/>
            <a:ext cx="1227032" cy="2923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 치워줘</a:t>
            </a:r>
            <a:endParaRPr lang="ko-KR" altLang="en-US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08581186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/>
          </p:nvPr>
        </p:nvGraphicFramePr>
        <p:xfrm>
          <a:off x="765459" y="1036119"/>
          <a:ext cx="8441553" cy="5317514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0239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건설현장에서 사용하는 콘센트 방호덮개 </a:t>
                      </a:r>
                      <a:r>
                        <a:rPr lang="ko-KR" altLang="en-US" sz="1700" b="1" dirty="0" err="1" smtClean="0">
                          <a:solidFill>
                            <a:srgbClr val="FF0000"/>
                          </a:solidFill>
                        </a:rPr>
                        <a:t>미설치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1511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16" y="1637188"/>
            <a:ext cx="4076495" cy="460020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4740" y="1637188"/>
            <a:ext cx="3888540" cy="4600203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829255" y="1095545"/>
            <a:ext cx="1227032" cy="2923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 치워줘</a:t>
            </a:r>
            <a:endParaRPr lang="ko-KR" altLang="en-US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1601893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/>
          </p:nvPr>
        </p:nvGraphicFramePr>
        <p:xfrm>
          <a:off x="765459" y="1036120"/>
          <a:ext cx="8441553" cy="4719293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5712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err="1" smtClean="0">
                          <a:solidFill>
                            <a:srgbClr val="FF0000"/>
                          </a:solidFill>
                        </a:rPr>
                        <a:t>용접기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ko-KR" altLang="en-US" sz="1700" b="1" dirty="0" err="1" smtClean="0">
                          <a:solidFill>
                            <a:srgbClr val="FF0000"/>
                          </a:solidFill>
                        </a:rPr>
                        <a:t>홀더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 손잡이 및 </a:t>
                      </a:r>
                      <a:r>
                        <a:rPr lang="ko-KR" altLang="en-US" sz="1700" b="1" dirty="0" err="1" smtClean="0">
                          <a:solidFill>
                            <a:srgbClr val="FF0000"/>
                          </a:solidFill>
                        </a:rPr>
                        <a:t>어스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 절연조치 불량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6216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255" y="1556740"/>
            <a:ext cx="3925937" cy="410457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9031" y="1563372"/>
            <a:ext cx="3888540" cy="4097938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829255" y="1095545"/>
            <a:ext cx="1227032" cy="2923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 치워줘</a:t>
            </a:r>
            <a:endParaRPr lang="ko-KR" altLang="en-US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39590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/>
          </p:nvPr>
        </p:nvGraphicFramePr>
        <p:xfrm>
          <a:off x="765459" y="1036120"/>
          <a:ext cx="8441553" cy="5251045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736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에어호스 손상으로 인한 파단위험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5367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816" y="1628750"/>
            <a:ext cx="4012194" cy="446462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2449" y="1556740"/>
            <a:ext cx="3816530" cy="453663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829255" y="1095545"/>
            <a:ext cx="1227032" cy="2923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 치워줘</a:t>
            </a:r>
            <a:endParaRPr lang="ko-KR" altLang="en-US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14813343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035020"/>
              </p:ext>
            </p:extLst>
          </p:nvPr>
        </p:nvGraphicFramePr>
        <p:xfrm>
          <a:off x="765459" y="1036120"/>
          <a:ext cx="8441553" cy="5251045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736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err="1" smtClean="0">
                          <a:solidFill>
                            <a:srgbClr val="FF0000"/>
                          </a:solidFill>
                        </a:rPr>
                        <a:t>슬링벨트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 손상으로 인한 파단위험 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5367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9255" y="1095545"/>
            <a:ext cx="1227032" cy="2923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 치워줘</a:t>
            </a:r>
            <a:endParaRPr lang="ko-KR" altLang="en-US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561" y="1586696"/>
            <a:ext cx="3744416" cy="45066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033" y="1586696"/>
            <a:ext cx="3816424" cy="4506600"/>
          </a:xfrm>
          <a:prstGeom prst="rect">
            <a:avLst/>
          </a:prstGeom>
          <a:ln>
            <a:solidFill>
              <a:srgbClr val="33CC33"/>
            </a:solidFill>
          </a:ln>
        </p:spPr>
      </p:pic>
    </p:spTree>
    <p:extLst>
      <p:ext uri="{BB962C8B-B14F-4D97-AF65-F5344CB8AC3E}">
        <p14:creationId xmlns:p14="http://schemas.microsoft.com/office/powerpoint/2010/main" val="10306856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:a16="http://schemas.microsoft.com/office/drawing/2014/main" xmlns="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xmlns="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520" y="157295"/>
            <a:ext cx="6840537" cy="45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kumimoji="0"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◆</a:t>
            </a:r>
            <a:r>
              <a:rPr lang="en-US" altLang="ko-KR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 실시에 관한 사항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산업안전보건법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36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2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xmlns="" id="{79631C40-71E6-4FE0-9BD2-E71B69501BDA}"/>
              </a:ext>
            </a:extLst>
          </p:cNvPr>
          <p:cNvSpPr/>
          <p:nvPr/>
        </p:nvSpPr>
        <p:spPr bwMode="auto">
          <a:xfrm>
            <a:off x="381000" y="828677"/>
            <a:ext cx="9143999" cy="5768675"/>
          </a:xfrm>
          <a:prstGeom prst="rect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ys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r="1029" b="772"/>
          <a:stretch/>
        </p:blipFill>
        <p:spPr>
          <a:xfrm>
            <a:off x="383945" y="1124744"/>
            <a:ext cx="9022845" cy="44995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09084" y="714411"/>
            <a:ext cx="2448272" cy="29238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rgbClr val="FFFF00"/>
                </a:solidFill>
              </a:rPr>
              <a:t>전 근로자 서명 기재 후 게시</a:t>
            </a:r>
            <a:endParaRPr lang="ko-KR" altLang="en-US" b="1" dirty="0">
              <a:solidFill>
                <a:srgbClr val="FFFF00"/>
              </a:solidFill>
            </a:endParaRPr>
          </a:p>
        </p:txBody>
      </p:sp>
      <p:sp>
        <p:nvSpPr>
          <p:cNvPr id="6" name="타원 5"/>
          <p:cNvSpPr/>
          <p:nvPr/>
        </p:nvSpPr>
        <p:spPr bwMode="auto">
          <a:xfrm>
            <a:off x="4664968" y="1268760"/>
            <a:ext cx="4392488" cy="18002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  <p:sp>
        <p:nvSpPr>
          <p:cNvPr id="7" name="아래쪽 화살표 6"/>
          <p:cNvSpPr/>
          <p:nvPr/>
        </p:nvSpPr>
        <p:spPr bwMode="auto">
          <a:xfrm>
            <a:off x="6753200" y="1018585"/>
            <a:ext cx="360040" cy="250175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5472722"/>
            <a:ext cx="7092057" cy="106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6103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313379"/>
              </p:ext>
            </p:extLst>
          </p:nvPr>
        </p:nvGraphicFramePr>
        <p:xfrm>
          <a:off x="765459" y="1036120"/>
          <a:ext cx="8441553" cy="5251045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736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err="1" smtClean="0">
                          <a:solidFill>
                            <a:srgbClr val="FF0000"/>
                          </a:solidFill>
                        </a:rPr>
                        <a:t>법면구간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 추락위험 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5367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9255" y="1095545"/>
            <a:ext cx="1227032" cy="2923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 치워줘</a:t>
            </a:r>
            <a:endParaRPr lang="ko-KR" altLang="en-US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552" y="1628800"/>
            <a:ext cx="3888432" cy="439248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016" y="1628800"/>
            <a:ext cx="3924884" cy="4392488"/>
          </a:xfrm>
          <a:prstGeom prst="rect">
            <a:avLst/>
          </a:prstGeom>
          <a:ln>
            <a:solidFill>
              <a:srgbClr val="33CC33"/>
            </a:solidFill>
          </a:ln>
        </p:spPr>
      </p:pic>
    </p:spTree>
    <p:extLst>
      <p:ext uri="{BB962C8B-B14F-4D97-AF65-F5344CB8AC3E}">
        <p14:creationId xmlns:p14="http://schemas.microsoft.com/office/powerpoint/2010/main" val="124205398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336830"/>
              </p:ext>
            </p:extLst>
          </p:nvPr>
        </p:nvGraphicFramePr>
        <p:xfrm>
          <a:off x="765459" y="1036120"/>
          <a:ext cx="8441553" cy="5251045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736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빔 </a:t>
                      </a:r>
                      <a:r>
                        <a:rPr lang="ko-KR" altLang="en-US" sz="1700" b="1" dirty="0" err="1" smtClean="0">
                          <a:solidFill>
                            <a:srgbClr val="FF0000"/>
                          </a:solidFill>
                        </a:rPr>
                        <a:t>클램프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 사용시 작업방법 변경조치 완료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53676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15" name="오른쪽 화살표 14"/>
          <p:cNvSpPr/>
          <p:nvPr/>
        </p:nvSpPr>
        <p:spPr bwMode="auto">
          <a:xfrm>
            <a:off x="4709266" y="3519772"/>
            <a:ext cx="613273" cy="610567"/>
          </a:xfrm>
          <a:prstGeom prst="rightArrow">
            <a:avLst/>
          </a:prstGeom>
          <a:solidFill>
            <a:srgbClr val="33CC3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3077" tIns="43200" rIns="83077" bIns="43200" numCol="1" rtlCol="0" anchor="ctr" anchorCtr="0" compatLnSpc="1">
            <a:prstTxWarp prst="textNoShape">
              <a:avLst/>
            </a:prstTxWarp>
          </a:bodyPr>
          <a:lstStyle/>
          <a:p>
            <a:pPr marL="168524" indent="-168524" defTabSz="844083">
              <a:lnSpc>
                <a:spcPct val="120000"/>
              </a:lnSpc>
              <a:buFont typeface="Wingdings" pitchFamily="2" charset="2"/>
              <a:buChar char="§"/>
            </a:pPr>
            <a:endParaRPr lang="ko-KR" altLang="en-US" sz="120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64" y="1639128"/>
            <a:ext cx="3735686" cy="445424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9878" y="1639128"/>
            <a:ext cx="3727693" cy="4454243"/>
          </a:xfrm>
          <a:prstGeom prst="rect">
            <a:avLst/>
          </a:prstGeom>
          <a:ln w="15875">
            <a:solidFill>
              <a:srgbClr val="33CC33"/>
            </a:solidFill>
          </a:ln>
        </p:spPr>
      </p:pic>
      <p:sp>
        <p:nvSpPr>
          <p:cNvPr id="12" name="타원 11"/>
          <p:cNvSpPr/>
          <p:nvPr/>
        </p:nvSpPr>
        <p:spPr>
          <a:xfrm>
            <a:off x="2216620" y="3519772"/>
            <a:ext cx="1498944" cy="1709479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아래쪽 화살표 12"/>
          <p:cNvSpPr/>
          <p:nvPr/>
        </p:nvSpPr>
        <p:spPr>
          <a:xfrm>
            <a:off x="2579826" y="5229250"/>
            <a:ext cx="817760" cy="79211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/>
          <p:cNvSpPr/>
          <p:nvPr/>
        </p:nvSpPr>
        <p:spPr>
          <a:xfrm>
            <a:off x="6321190" y="5085230"/>
            <a:ext cx="1944270" cy="864120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6925081" y="4253342"/>
            <a:ext cx="2123660" cy="73833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rgbClr val="FF0000"/>
                </a:solidFill>
              </a:rPr>
              <a:t>체결방법 변경조치</a:t>
            </a:r>
          </a:p>
        </p:txBody>
      </p:sp>
    </p:spTree>
    <p:extLst>
      <p:ext uri="{BB962C8B-B14F-4D97-AF65-F5344CB8AC3E}">
        <p14:creationId xmlns:p14="http://schemas.microsoft.com/office/powerpoint/2010/main" val="1157722117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20" y="355208"/>
            <a:ext cx="2310891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177762"/>
              </p:ext>
            </p:extLst>
          </p:nvPr>
        </p:nvGraphicFramePr>
        <p:xfrm>
          <a:off x="765459" y="1036119"/>
          <a:ext cx="8441553" cy="5317514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0239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칼럼용접 </a:t>
                      </a:r>
                      <a:r>
                        <a:rPr lang="ko-KR" altLang="en-US" sz="1700" b="1" dirty="0" err="1" smtClean="0">
                          <a:solidFill>
                            <a:srgbClr val="FF0000"/>
                          </a:solidFill>
                        </a:rPr>
                        <a:t>작업시</a:t>
                      </a:r>
                      <a:r>
                        <a:rPr lang="ko-KR" altLang="en-US" sz="1700" b="1" dirty="0" smtClean="0">
                          <a:solidFill>
                            <a:srgbClr val="FF0000"/>
                          </a:solidFill>
                        </a:rPr>
                        <a:t> 추락방호조치 미흡 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15115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11" name="오른쪽 화살표 10"/>
          <p:cNvSpPr/>
          <p:nvPr/>
        </p:nvSpPr>
        <p:spPr bwMode="auto">
          <a:xfrm>
            <a:off x="4738541" y="3160103"/>
            <a:ext cx="712162" cy="610567"/>
          </a:xfrm>
          <a:prstGeom prst="rightArrow">
            <a:avLst/>
          </a:prstGeom>
          <a:solidFill>
            <a:srgbClr val="33CC3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3077" tIns="43200" rIns="83077" bIns="43200" numCol="1" rtlCol="0" anchor="ctr" anchorCtr="0" compatLnSpc="1">
            <a:prstTxWarp prst="textNoShape">
              <a:avLst/>
            </a:prstTxWarp>
          </a:bodyPr>
          <a:lstStyle/>
          <a:p>
            <a:pPr marL="168524" indent="-168524" defTabSz="844083">
              <a:lnSpc>
                <a:spcPct val="120000"/>
              </a:lnSpc>
              <a:buFont typeface="Wingdings" pitchFamily="2" charset="2"/>
              <a:buChar char="§"/>
            </a:pPr>
            <a:endParaRPr lang="ko-KR" altLang="en-US" sz="120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075" y="1669232"/>
            <a:ext cx="3640875" cy="4424139"/>
          </a:xfrm>
          <a:prstGeom prst="rect">
            <a:avLst/>
          </a:prstGeom>
          <a:ln w="15875">
            <a:solidFill>
              <a:srgbClr val="FF0000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3349" y="1669231"/>
            <a:ext cx="3429479" cy="4424139"/>
          </a:xfrm>
          <a:prstGeom prst="rect">
            <a:avLst/>
          </a:prstGeom>
          <a:ln w="15875">
            <a:solidFill>
              <a:srgbClr val="33CC33"/>
            </a:solidFill>
          </a:ln>
        </p:spPr>
      </p:pic>
      <p:sp>
        <p:nvSpPr>
          <p:cNvPr id="10" name="직사각형 9"/>
          <p:cNvSpPr/>
          <p:nvPr/>
        </p:nvSpPr>
        <p:spPr>
          <a:xfrm>
            <a:off x="1496520" y="2348850"/>
            <a:ext cx="2664370" cy="302442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7582600" y="1674093"/>
            <a:ext cx="1296181" cy="88237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400" b="1" dirty="0">
                <a:solidFill>
                  <a:srgbClr val="FF0000"/>
                </a:solidFill>
              </a:rPr>
              <a:t>1.</a:t>
            </a:r>
            <a:r>
              <a:rPr lang="ko-KR" altLang="en-US" sz="1400" b="1" dirty="0">
                <a:solidFill>
                  <a:srgbClr val="FF0000"/>
                </a:solidFill>
              </a:rPr>
              <a:t>발판고정</a:t>
            </a:r>
            <a:endParaRPr lang="en-US" altLang="ko-KR" sz="1400" b="1" dirty="0">
              <a:solidFill>
                <a:srgbClr val="FF0000"/>
              </a:solidFill>
            </a:endParaRPr>
          </a:p>
          <a:p>
            <a:r>
              <a:rPr lang="en-US" altLang="ko-KR" sz="1400" b="1" dirty="0">
                <a:solidFill>
                  <a:srgbClr val="FF0000"/>
                </a:solidFill>
              </a:rPr>
              <a:t>2.</a:t>
            </a:r>
            <a:r>
              <a:rPr lang="ko-KR" altLang="en-US" sz="1400" b="1" dirty="0">
                <a:solidFill>
                  <a:srgbClr val="FF0000"/>
                </a:solidFill>
              </a:rPr>
              <a:t>생명줄 설치</a:t>
            </a:r>
            <a:endParaRPr lang="en-US" altLang="ko-KR" sz="1400" b="1" dirty="0">
              <a:solidFill>
                <a:srgbClr val="FF0000"/>
              </a:solidFill>
            </a:endParaRPr>
          </a:p>
          <a:p>
            <a:r>
              <a:rPr lang="en-US" altLang="ko-KR" sz="1400" b="1" dirty="0">
                <a:solidFill>
                  <a:srgbClr val="FF0000"/>
                </a:solidFill>
              </a:rPr>
              <a:t>3.</a:t>
            </a:r>
            <a:r>
              <a:rPr lang="ko-KR" altLang="en-US" sz="1400" b="1" dirty="0">
                <a:solidFill>
                  <a:srgbClr val="FF0000"/>
                </a:solidFill>
              </a:rPr>
              <a:t>고리체결</a:t>
            </a:r>
          </a:p>
        </p:txBody>
      </p:sp>
    </p:spTree>
    <p:extLst>
      <p:ext uri="{BB962C8B-B14F-4D97-AF65-F5344CB8AC3E}">
        <p14:creationId xmlns:p14="http://schemas.microsoft.com/office/powerpoint/2010/main" val="714542726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>
            <a:extLst>
              <a:ext uri="{FF2B5EF4-FFF2-40B4-BE49-F238E27FC236}">
                <a16:creationId xmlns="" xmlns:a16="http://schemas.microsoft.com/office/drawing/2014/main" id="{65D71037-6E59-4094-A91E-362F7A128AEA}"/>
              </a:ext>
            </a:extLst>
          </p:cNvPr>
          <p:cNvCxnSpPr/>
          <p:nvPr/>
        </p:nvCxnSpPr>
        <p:spPr>
          <a:xfrm>
            <a:off x="732694" y="836735"/>
            <a:ext cx="844061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19">
            <a:extLst>
              <a:ext uri="{FF2B5EF4-FFF2-40B4-BE49-F238E27FC236}">
                <a16:creationId xmlns="" xmlns:a16="http://schemas.microsoft.com/office/drawing/2014/main" id="{844F8B86-7CB5-4EF0-B2C7-447BEE548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119" y="355208"/>
            <a:ext cx="2971328" cy="431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3248" tIns="36624" rIns="73248" bIns="36624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우수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or</a:t>
            </a:r>
            <a:r>
              <a:rPr kumimoji="0" lang="ko-KR" altLang="en-US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미결사항 </a:t>
            </a:r>
            <a:r>
              <a:rPr kumimoji="0" lang="en-US" altLang="ko-KR" sz="1292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 BACK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/>
          </p:nvPr>
        </p:nvGraphicFramePr>
        <p:xfrm>
          <a:off x="765459" y="1036120"/>
          <a:ext cx="8441553" cy="4719293"/>
        </p:xfrm>
        <a:graphic>
          <a:graphicData uri="http://schemas.openxmlformats.org/drawingml/2006/table">
            <a:tbl>
              <a:tblPr firstRow="1" bandRow="1"/>
              <a:tblGrid>
                <a:gridCol w="42141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274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5712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700" b="1" baseline="0" dirty="0" smtClean="0">
                          <a:solidFill>
                            <a:srgbClr val="FF0000"/>
                          </a:solidFill>
                        </a:rPr>
                        <a:t>고소작업대차 투입인원 안전그네 착용 불량  </a:t>
                      </a:r>
                      <a:endParaRPr lang="ko-KR" altLang="en-US" sz="17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marL="91439" marR="91439" marT="45695" marB="4569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62164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100" b="1" dirty="0"/>
                    </a:p>
                  </a:txBody>
                  <a:tcPr marL="84405" marR="84405" marT="42180" marB="42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829255" y="208145"/>
            <a:ext cx="2075889" cy="62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89586">
              <a:lnSpc>
                <a:spcPct val="270000"/>
              </a:lnSpc>
              <a:defRPr/>
            </a:pP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전회 차 </a:t>
            </a:r>
            <a:r>
              <a:rPr lang="en-US" altLang="ko-KR" sz="1292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Feedback       </a:t>
            </a:r>
          </a:p>
        </p:txBody>
      </p:sp>
      <p:sp>
        <p:nvSpPr>
          <p:cNvPr id="10" name="오른쪽 화살표 9"/>
          <p:cNvSpPr/>
          <p:nvPr/>
        </p:nvSpPr>
        <p:spPr bwMode="auto">
          <a:xfrm>
            <a:off x="4806787" y="3176043"/>
            <a:ext cx="627290" cy="610567"/>
          </a:xfrm>
          <a:prstGeom prst="rightArrow">
            <a:avLst/>
          </a:prstGeom>
          <a:solidFill>
            <a:srgbClr val="33CC33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3077" tIns="43200" rIns="83077" bIns="43200" numCol="1" rtlCol="0" anchor="ctr" anchorCtr="0" compatLnSpc="1">
            <a:prstTxWarp prst="textNoShape">
              <a:avLst/>
            </a:prstTxWarp>
          </a:bodyPr>
          <a:lstStyle/>
          <a:p>
            <a:pPr marL="168524" indent="-168524" defTabSz="844083">
              <a:lnSpc>
                <a:spcPct val="120000"/>
              </a:lnSpc>
              <a:buFont typeface="Wingdings" pitchFamily="2" charset="2"/>
              <a:buChar char="§"/>
            </a:pPr>
            <a:endParaRPr lang="ko-KR" altLang="en-US" sz="120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394" y="1445362"/>
            <a:ext cx="3744176" cy="4071928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1136470" y="1916790"/>
            <a:ext cx="3521586" cy="338447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chemeClr val="tx1"/>
                </a:solidFill>
              </a:rPr>
              <a:t>추락위험이 있는 모든 구역에 </a:t>
            </a:r>
            <a:r>
              <a:rPr lang="ko-KR" altLang="en-US" sz="2000" b="1" dirty="0" err="1">
                <a:solidFill>
                  <a:schemeClr val="tx1"/>
                </a:solidFill>
              </a:rPr>
              <a:t>상체식</a:t>
            </a:r>
            <a:r>
              <a:rPr lang="ko-KR" altLang="en-US" sz="2000" b="1" dirty="0">
                <a:solidFill>
                  <a:schemeClr val="tx1"/>
                </a:solidFill>
              </a:rPr>
              <a:t> 벨트 착용불가</a:t>
            </a:r>
            <a:endParaRPr lang="en-US" altLang="ko-KR" sz="2000" b="1" dirty="0">
              <a:solidFill>
                <a:schemeClr val="tx1"/>
              </a:solidFill>
            </a:endParaRPr>
          </a:p>
          <a:p>
            <a:pPr algn="ctr"/>
            <a:r>
              <a:rPr lang="en-US" altLang="ko-KR" sz="2000" b="1" dirty="0">
                <a:solidFill>
                  <a:schemeClr val="tx1"/>
                </a:solidFill>
              </a:rPr>
              <a:t>(</a:t>
            </a:r>
            <a:r>
              <a:rPr lang="ko-KR" altLang="en-US" sz="2000" b="1" dirty="0" err="1">
                <a:solidFill>
                  <a:schemeClr val="tx1"/>
                </a:solidFill>
              </a:rPr>
              <a:t>전체식</a:t>
            </a:r>
            <a:r>
              <a:rPr lang="ko-KR" altLang="en-US" sz="2000" b="1" dirty="0">
                <a:solidFill>
                  <a:schemeClr val="tx1"/>
                </a:solidFill>
              </a:rPr>
              <a:t> 안전그네 착용</a:t>
            </a:r>
            <a:r>
              <a:rPr lang="en-US" altLang="ko-KR" sz="2000" b="1" dirty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ko-KR" altLang="en-US" sz="2000" dirty="0">
                <a:solidFill>
                  <a:srgbClr val="FF0000"/>
                </a:solidFill>
              </a:rPr>
              <a:t> </a:t>
            </a:r>
            <a:endParaRPr lang="en-US" altLang="ko-KR" sz="2000" dirty="0">
              <a:solidFill>
                <a:srgbClr val="FF0000"/>
              </a:solidFill>
            </a:endParaRPr>
          </a:p>
          <a:p>
            <a:pPr algn="ctr"/>
            <a:r>
              <a:rPr lang="en-US" altLang="ko-KR" sz="1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ex) </a:t>
            </a:r>
            <a:r>
              <a:rPr lang="ko-KR" altLang="en-US" sz="1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실제 </a:t>
            </a:r>
            <a:r>
              <a:rPr lang="ko-KR" altLang="en-US" sz="1600" b="1" dirty="0" err="1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상체식</a:t>
            </a:r>
            <a:r>
              <a:rPr lang="ko-KR" altLang="en-US" sz="1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벨트 착용 후 고소 작업 중 추락한 사고사례 발생</a:t>
            </a:r>
          </a:p>
        </p:txBody>
      </p:sp>
    </p:spTree>
    <p:extLst>
      <p:ext uri="{BB962C8B-B14F-4D97-AF65-F5344CB8AC3E}">
        <p14:creationId xmlns:p14="http://schemas.microsoft.com/office/powerpoint/2010/main" val="76002533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C6ECE4CD-698F-411F-B7F5-0F7839C5FD29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7D32AA3E-829D-413D-A4C8-B505937B7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81334"/>
            <a:ext cx="1154116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latin typeface="맑은고딕"/>
                <a:ea typeface="맑은 고딕" panose="020B0503020000020004" pitchFamily="50" charset="-127"/>
              </a:rPr>
              <a:t>3.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공지사항 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8CC9A80-BC35-4A4D-AEA6-8117DA7163A5}"/>
              </a:ext>
            </a:extLst>
          </p:cNvPr>
          <p:cNvSpPr txBox="1"/>
          <p:nvPr/>
        </p:nvSpPr>
        <p:spPr>
          <a:xfrm>
            <a:off x="376283" y="601275"/>
            <a:ext cx="867886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dirty="0"/>
          </a:p>
          <a:p>
            <a:r>
              <a:rPr lang="en-US" altLang="ko-KR" sz="1200" b="1" dirty="0" smtClean="0"/>
              <a:t>1.</a:t>
            </a:r>
            <a:r>
              <a:rPr lang="ko-KR" altLang="en-US" sz="1200" b="1" dirty="0" smtClean="0"/>
              <a:t>유해위험 기계기구 점검현황 </a:t>
            </a:r>
            <a:r>
              <a:rPr lang="en-US" altLang="ko-KR" sz="1200" b="1" dirty="0" smtClean="0"/>
              <a:t> </a:t>
            </a:r>
            <a:r>
              <a:rPr lang="ko-KR" altLang="en-US" sz="1200" b="1" dirty="0" smtClean="0"/>
              <a:t>  </a:t>
            </a:r>
            <a:endParaRPr lang="en-US" altLang="ko-KR" sz="1200" b="1" dirty="0" smtClean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83" y="1094751"/>
            <a:ext cx="3438945" cy="543059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054" y="1094750"/>
            <a:ext cx="2808312" cy="543059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1192" y="1078329"/>
            <a:ext cx="2843808" cy="544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18488"/>
      </p:ext>
    </p:extLst>
  </p:cSld>
  <p:clrMapOvr>
    <a:masterClrMapping/>
  </p:clrMapOvr>
  <p:transition spd="slow"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4568" y="2636912"/>
            <a:ext cx="9073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동종업종 </a:t>
            </a:r>
            <a:r>
              <a:rPr lang="ko-KR" altLang="en-US" sz="4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사고사례</a:t>
            </a:r>
            <a:r>
              <a:rPr lang="ko-KR" altLang="en-US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및 </a:t>
            </a:r>
            <a:r>
              <a:rPr lang="ko-KR" altLang="en-US" sz="4800" dirty="0" smtClean="0">
                <a:solidFill>
                  <a:srgbClr val="33CC33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안전대책 </a:t>
            </a:r>
            <a:endParaRPr lang="ko-KR" altLang="en-US" sz="4800" dirty="0">
              <a:solidFill>
                <a:srgbClr val="33CC33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21" y="2780929"/>
            <a:ext cx="936104" cy="68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48171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:a16="http://schemas.microsoft.com/office/drawing/2014/main" xmlns="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96" y="741113"/>
            <a:ext cx="9108504" cy="600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87815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:a16="http://schemas.microsoft.com/office/drawing/2014/main" xmlns="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45" y="728146"/>
            <a:ext cx="9267375" cy="579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8180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:a16="http://schemas.microsoft.com/office/drawing/2014/main" xmlns="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753470"/>
            <a:ext cx="9144000" cy="591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19136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:a16="http://schemas.microsoft.com/office/drawing/2014/main" xmlns="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14" y="746024"/>
            <a:ext cx="9178486" cy="59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1811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04" y="116632"/>
            <a:ext cx="8913440" cy="632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68139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:a16="http://schemas.microsoft.com/office/drawing/2014/main" xmlns="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836712"/>
            <a:ext cx="914400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24417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:a16="http://schemas.microsoft.com/office/drawing/2014/main" xmlns="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112314"/>
            <a:ext cx="2279424" cy="410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[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사고사례 및 안전대책</a:t>
            </a:r>
            <a:r>
              <a:rPr kumimoji="0" lang="en-US" altLang="ko-KR" sz="1400" b="1" dirty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]</a:t>
            </a:r>
            <a:r>
              <a:rPr kumimoji="0" lang="ko-KR" altLang="en-US" sz="1400" b="1" dirty="0" smtClean="0">
                <a:solidFill>
                  <a:srgbClr val="FF0000"/>
                </a:solidFill>
                <a:latin typeface="맑은고딕"/>
                <a:ea typeface="맑은 고딕" panose="020B0503020000020004" pitchFamily="50" charset="-127"/>
              </a:rPr>
              <a:t>   </a:t>
            </a:r>
            <a:endParaRPr kumimoji="0" lang="en-US" altLang="ko-KR" sz="1100" dirty="0">
              <a:solidFill>
                <a:srgbClr val="FF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748157"/>
            <a:ext cx="4706007" cy="599321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5964" y="636239"/>
            <a:ext cx="4854789" cy="610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6989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6656" y="2564904"/>
            <a:ext cx="9721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23</a:t>
            </a:r>
            <a:r>
              <a:rPr lang="ko-KR" altLang="en-US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년 </a:t>
            </a:r>
            <a:r>
              <a:rPr lang="en-US" altLang="ko-KR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07</a:t>
            </a:r>
            <a:r>
              <a:rPr lang="ko-KR" altLang="en-US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01</a:t>
            </a:r>
            <a:r>
              <a:rPr lang="ko-KR" altLang="en-US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 </a:t>
            </a:r>
            <a:r>
              <a:rPr lang="ko-KR" altLang="en-US" sz="4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산안법</a:t>
            </a:r>
            <a:r>
              <a:rPr lang="ko-KR" altLang="en-US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개정</a:t>
            </a:r>
            <a:endParaRPr lang="en-US" altLang="ko-KR" sz="4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48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        </a:t>
            </a:r>
            <a:r>
              <a:rPr lang="en-US" altLang="ko-KR" sz="4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굴착기</a:t>
            </a:r>
            <a:r>
              <a:rPr lang="en-US" altLang="ko-KR" sz="4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4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8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80" y="2620720"/>
            <a:ext cx="1584176" cy="131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5710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99" y="551355"/>
            <a:ext cx="8792802" cy="6235676"/>
          </a:xfrm>
          <a:prstGeom prst="rect">
            <a:avLst/>
          </a:prstGeom>
        </p:spPr>
      </p:pic>
      <p:sp>
        <p:nvSpPr>
          <p:cNvPr id="3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279150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3.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공지사항 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 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4" name="직사각형 3"/>
          <p:cNvSpPr/>
          <p:nvPr/>
        </p:nvSpPr>
        <p:spPr bwMode="auto">
          <a:xfrm>
            <a:off x="632520" y="551354"/>
            <a:ext cx="3820337" cy="50138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5144485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10" y="551354"/>
            <a:ext cx="8497180" cy="6118096"/>
          </a:xfrm>
          <a:prstGeom prst="rect">
            <a:avLst/>
          </a:prstGeom>
        </p:spPr>
      </p:pic>
      <p:sp>
        <p:nvSpPr>
          <p:cNvPr id="3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279150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3.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공지사항 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 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4" name="직사각형 3"/>
          <p:cNvSpPr/>
          <p:nvPr/>
        </p:nvSpPr>
        <p:spPr bwMode="auto">
          <a:xfrm>
            <a:off x="848544" y="768588"/>
            <a:ext cx="3820337" cy="50138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0360613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79" y="551354"/>
            <a:ext cx="8992855" cy="6118096"/>
          </a:xfrm>
          <a:prstGeom prst="rect">
            <a:avLst/>
          </a:prstGeom>
        </p:spPr>
      </p:pic>
      <p:sp>
        <p:nvSpPr>
          <p:cNvPr id="3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279150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3.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공지사항 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 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4" name="직사각형 3"/>
          <p:cNvSpPr/>
          <p:nvPr/>
        </p:nvSpPr>
        <p:spPr bwMode="auto">
          <a:xfrm>
            <a:off x="632520" y="541599"/>
            <a:ext cx="3820337" cy="50138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74245639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720" y="2708920"/>
            <a:ext cx="5112568" cy="114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4326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>
            <a:extLst>
              <a:ext uri="{FF2B5EF4-FFF2-40B4-BE49-F238E27FC236}">
                <a16:creationId xmlns:a16="http://schemas.microsoft.com/office/drawing/2014/main" xmlns="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2574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</a:t>
            </a:r>
            <a:r>
              <a:rPr kumimoji="0" lang="en-US" altLang="ko-KR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4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위험성 평가표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:a16="http://schemas.microsoft.com/office/drawing/2014/main" xmlns="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680" y="88311"/>
            <a:ext cx="3524957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err="1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협력사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err="1" smtClean="0"/>
              <a:t>재광건설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9" name="직사각형 8"/>
          <p:cNvSpPr/>
          <p:nvPr/>
        </p:nvSpPr>
        <p:spPr>
          <a:xfrm>
            <a:off x="232952" y="-53318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 l="399" r="741"/>
          <a:stretch/>
        </p:blipFill>
        <p:spPr>
          <a:xfrm>
            <a:off x="381000" y="1073321"/>
            <a:ext cx="9252520" cy="55240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92140320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>
            <a:extLst>
              <a:ext uri="{FF2B5EF4-FFF2-40B4-BE49-F238E27FC236}">
                <a16:creationId xmlns:a16="http://schemas.microsoft.com/office/drawing/2014/main" xmlns="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2574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</a:t>
            </a:r>
            <a:r>
              <a:rPr kumimoji="0" lang="en-US" altLang="ko-KR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4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위험성 평가표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:a16="http://schemas.microsoft.com/office/drawing/2014/main" xmlns="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680" y="88311"/>
            <a:ext cx="3524957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err="1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협력사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err="1" smtClean="0"/>
              <a:t>재광건설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9" name="직사각형 8"/>
          <p:cNvSpPr/>
          <p:nvPr/>
        </p:nvSpPr>
        <p:spPr>
          <a:xfrm>
            <a:off x="232952" y="-53318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975615"/>
            <a:ext cx="9252520" cy="44035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5638560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:a16="http://schemas.microsoft.com/office/drawing/2014/main" xmlns="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173" y="111908"/>
            <a:ext cx="2923831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err="1" smtClean="0"/>
              <a:t>재광건설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8" name="직사각형 7"/>
          <p:cNvSpPr/>
          <p:nvPr/>
        </p:nvSpPr>
        <p:spPr>
          <a:xfrm>
            <a:off x="272480" y="-26257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xmlns="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80" y="641198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4</a:t>
            </a:r>
            <a:r>
              <a:rPr kumimoji="0" lang="ko-KR" altLang="en-US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공정표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 r="570"/>
          <a:stretch/>
        </p:blipFill>
        <p:spPr>
          <a:xfrm>
            <a:off x="0" y="1315229"/>
            <a:ext cx="9849544" cy="34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449715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99" y="476672"/>
            <a:ext cx="9211961" cy="621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44668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:a16="http://schemas.microsoft.com/office/drawing/2014/main" xmlns="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173" y="111908"/>
            <a:ext cx="2923831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err="1" smtClean="0"/>
              <a:t>경진씨엔씨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8" name="직사각형 7"/>
          <p:cNvSpPr/>
          <p:nvPr/>
        </p:nvSpPr>
        <p:spPr>
          <a:xfrm>
            <a:off x="272480" y="-26257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xmlns="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80" y="641198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4</a:t>
            </a:r>
            <a:r>
              <a:rPr kumimoji="0" lang="ko-KR" altLang="en-US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위험성 평가표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272480" y="975614"/>
            <a:ext cx="9361040" cy="56217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3884962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:a16="http://schemas.microsoft.com/office/drawing/2014/main" xmlns="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173" y="111908"/>
            <a:ext cx="2923831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err="1" smtClean="0"/>
              <a:t>경진씨엔씨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8" name="직사각형 7"/>
          <p:cNvSpPr/>
          <p:nvPr/>
        </p:nvSpPr>
        <p:spPr>
          <a:xfrm>
            <a:off x="272480" y="-26257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xmlns="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80" y="641198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4</a:t>
            </a:r>
            <a:r>
              <a:rPr kumimoji="0" lang="ko-KR" altLang="en-US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위험성 평가표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39" y="1052736"/>
            <a:ext cx="9371981" cy="37662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52182169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:a16="http://schemas.microsoft.com/office/drawing/2014/main" xmlns="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5173" y="111908"/>
            <a:ext cx="2923831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err="1" smtClean="0"/>
              <a:t>경진씨엔씨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8" name="직사각형 7"/>
          <p:cNvSpPr/>
          <p:nvPr/>
        </p:nvSpPr>
        <p:spPr>
          <a:xfrm>
            <a:off x="272480" y="-26257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xmlns="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80" y="641198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4</a:t>
            </a:r>
            <a:r>
              <a:rPr kumimoji="0" lang="ko-KR" altLang="en-US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공정표 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rcRect b="2750"/>
          <a:stretch/>
        </p:blipFill>
        <p:spPr>
          <a:xfrm>
            <a:off x="381000" y="1000547"/>
            <a:ext cx="9252520" cy="538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20139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>
            <a:extLst>
              <a:ext uri="{FF2B5EF4-FFF2-40B4-BE49-F238E27FC236}">
                <a16:creationId xmlns:a16="http://schemas.microsoft.com/office/drawing/2014/main" xmlns="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80" y="639167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4</a:t>
            </a:r>
            <a:r>
              <a:rPr kumimoji="0" lang="ko-KR" altLang="en-US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위험성 평가표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:a16="http://schemas.microsoft.com/office/drawing/2014/main" xmlns="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705" y="132752"/>
            <a:ext cx="2923831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err="1" smtClean="0"/>
              <a:t>신성메가텍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10" name="직사각형 9"/>
          <p:cNvSpPr/>
          <p:nvPr/>
        </p:nvSpPr>
        <p:spPr>
          <a:xfrm>
            <a:off x="272480" y="0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052736"/>
            <a:ext cx="9252520" cy="55446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1981966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>
            <a:extLst>
              <a:ext uri="{FF2B5EF4-FFF2-40B4-BE49-F238E27FC236}">
                <a16:creationId xmlns:a16="http://schemas.microsoft.com/office/drawing/2014/main" xmlns="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80" y="639167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4</a:t>
            </a:r>
            <a:r>
              <a:rPr kumimoji="0" lang="ko-KR" altLang="en-US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위험성 평가표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:a16="http://schemas.microsoft.com/office/drawing/2014/main" xmlns="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705" y="132752"/>
            <a:ext cx="2923831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err="1" smtClean="0"/>
              <a:t>신성메가텍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10" name="직사각형 9"/>
          <p:cNvSpPr/>
          <p:nvPr/>
        </p:nvSpPr>
        <p:spPr>
          <a:xfrm>
            <a:off x="272480" y="0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052736"/>
            <a:ext cx="9252520" cy="35283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491012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>
            <a:extLst>
              <a:ext uri="{FF2B5EF4-FFF2-40B4-BE49-F238E27FC236}">
                <a16:creationId xmlns:a16="http://schemas.microsoft.com/office/drawing/2014/main" xmlns="" id="{9EFBF765-2D08-4E02-A242-3E77E3E6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80" y="639167"/>
            <a:ext cx="7272338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kumimoji="0" lang="en-US" altLang="ko-KR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■ 4</a:t>
            </a:r>
            <a:r>
              <a:rPr kumimoji="0" lang="ko-KR" altLang="en-US" sz="1200" b="1" dirty="0">
                <a:latin typeface="Century Schoolbook" panose="02040604050505020304" pitchFamily="18" charset="0"/>
                <a:ea typeface="맑은 고딕" panose="020B0503020000020004" pitchFamily="50" charset="-127"/>
              </a:rPr>
              <a:t>주간 </a:t>
            </a:r>
            <a:r>
              <a:rPr kumimoji="0" lang="ko-KR" altLang="en-US" sz="1200" b="1" dirty="0" smtClean="0">
                <a:latin typeface="Century Schoolbook" panose="02040604050505020304" pitchFamily="18" charset="0"/>
                <a:ea typeface="맑은 고딕" panose="020B0503020000020004" pitchFamily="50" charset="-127"/>
              </a:rPr>
              <a:t>공정표 </a:t>
            </a:r>
            <a:endParaRPr kumimoji="0" lang="ko-KR" altLang="en-US" sz="1200" b="1" dirty="0">
              <a:latin typeface="Century Schoolbook" panose="02040604050505020304" pitchFamily="18" charset="0"/>
              <a:ea typeface="맑은 고딕" panose="020B0503020000020004" pitchFamily="50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A50A86A0-E1B6-4873-BA2B-EB794C007774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>
            <a:extLst>
              <a:ext uri="{FF2B5EF4-FFF2-40B4-BE49-F238E27FC236}">
                <a16:creationId xmlns:a16="http://schemas.microsoft.com/office/drawing/2014/main" xmlns="" id="{E2E2EB75-B45B-44B7-B246-CE9941676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705" y="132752"/>
            <a:ext cx="2923831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위험성평가 </a:t>
            </a:r>
            <a:r>
              <a:rPr kumimoji="0" lang="ko-KR" altLang="en-US" sz="1400" b="1" dirty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발표 및 검토의견 발표</a:t>
            </a:r>
            <a:endParaRPr kumimoji="0" lang="en-US" altLang="ko-KR" sz="1100" b="1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81392" y="27286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[</a:t>
            </a:r>
            <a:r>
              <a:rPr lang="ko-KR" altLang="en-US" sz="1400" b="1" dirty="0" err="1" smtClean="0"/>
              <a:t>신성메가텍</a:t>
            </a:r>
            <a:r>
              <a:rPr lang="en-US" altLang="ko-KR" sz="1400" b="1" dirty="0" smtClean="0"/>
              <a:t>]</a:t>
            </a:r>
            <a:endParaRPr lang="ko-KR" altLang="en-US" sz="1400" b="1" dirty="0"/>
          </a:p>
        </p:txBody>
      </p:sp>
      <p:sp>
        <p:nvSpPr>
          <p:cNvPr id="10" name="직사각형 9"/>
          <p:cNvSpPr/>
          <p:nvPr/>
        </p:nvSpPr>
        <p:spPr>
          <a:xfrm>
            <a:off x="272480" y="0"/>
            <a:ext cx="2334293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2041">
              <a:lnSpc>
                <a:spcPct val="270000"/>
              </a:lnSpc>
              <a:defRPr/>
            </a:pPr>
            <a:r>
              <a:rPr lang="en-US" altLang="ko-KR" sz="14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금회 차 위험성평가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endParaRPr lang="en-US" altLang="ko-KR" sz="14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36" y="1220028"/>
            <a:ext cx="9814464" cy="501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75003"/>
      </p:ext>
    </p:extLst>
  </p:cSld>
  <p:clrMapOvr>
    <a:masterClrMapping/>
  </p:clrMapOvr>
  <p:transition spd="slow">
    <p:sndAc>
      <p:stSnd>
        <p:snd r:embed="rId3" name="type.wav"/>
      </p:stSnd>
    </p:sndAc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744" y="2780928"/>
            <a:ext cx="4104456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167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C6ECE4CD-698F-411F-B7F5-0F7839C5FD29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표 2">
            <a:extLst>
              <a:ext uri="{FF2B5EF4-FFF2-40B4-BE49-F238E27FC236}">
                <a16:creationId xmlns:a16="http://schemas.microsoft.com/office/drawing/2014/main" xmlns="" id="{D69EACA4-EC02-4C82-A19E-191B25C19E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139245"/>
              </p:ext>
            </p:extLst>
          </p:nvPr>
        </p:nvGraphicFramePr>
        <p:xfrm>
          <a:off x="381000" y="763621"/>
          <a:ext cx="9252520" cy="5401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957">
                  <a:extLst>
                    <a:ext uri="{9D8B030D-6E8A-4147-A177-3AD203B41FA5}">
                      <a16:colId xmlns:a16="http://schemas.microsoft.com/office/drawing/2014/main" xmlns="" val="4189518167"/>
                    </a:ext>
                  </a:extLst>
                </a:gridCol>
                <a:gridCol w="3246975">
                  <a:extLst>
                    <a:ext uri="{9D8B030D-6E8A-4147-A177-3AD203B41FA5}">
                      <a16:colId xmlns:a16="http://schemas.microsoft.com/office/drawing/2014/main" xmlns="" val="1555754313"/>
                    </a:ext>
                  </a:extLst>
                </a:gridCol>
                <a:gridCol w="841138">
                  <a:extLst>
                    <a:ext uri="{9D8B030D-6E8A-4147-A177-3AD203B41FA5}">
                      <a16:colId xmlns:a16="http://schemas.microsoft.com/office/drawing/2014/main" xmlns="" val="2748609741"/>
                    </a:ext>
                  </a:extLst>
                </a:gridCol>
                <a:gridCol w="4766450">
                  <a:extLst>
                    <a:ext uri="{9D8B030D-6E8A-4147-A177-3AD203B41FA5}">
                      <a16:colId xmlns:a16="http://schemas.microsoft.com/office/drawing/2014/main" xmlns="" val="1294147703"/>
                    </a:ext>
                  </a:extLst>
                </a:gridCol>
              </a:tblGrid>
              <a:tr h="4480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No.</a:t>
                      </a:r>
                      <a:endParaRPr lang="ko-KR" altLang="en-US" sz="11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내    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    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    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92668783"/>
                  </a:ext>
                </a:extLst>
              </a:tr>
              <a:tr h="47879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노사협의체회의 및 노사합동점검 </a:t>
                      </a:r>
                      <a:endParaRPr lang="en-US" altLang="ko-KR" sz="1050" b="1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04/13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 현장</a:t>
                      </a:r>
                      <a:endParaRPr lang="en-US" altLang="ko-KR" sz="11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19378943"/>
                  </a:ext>
                </a:extLst>
              </a:tr>
              <a:tr h="47879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baseline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2023</a:t>
                      </a:r>
                      <a:r>
                        <a:rPr lang="ko-KR" altLang="en-US" sz="1050" b="1" baseline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작업환경측정 </a:t>
                      </a:r>
                      <a:endParaRPr lang="en-US" altLang="ko-KR" sz="1050" b="1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04/18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 현장</a:t>
                      </a:r>
                      <a:endParaRPr lang="en-US" altLang="ko-KR" sz="11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71514838"/>
                  </a:ext>
                </a:extLst>
              </a:tr>
              <a:tr h="62610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관리감독자 정기안전보건 교육</a:t>
                      </a:r>
                      <a:endParaRPr lang="en-US" altLang="ko-KR" sz="1050" b="1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200" b="1" dirty="0" smtClean="0"/>
                        <a:t>04/25</a:t>
                      </a:r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1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동원개발</a:t>
                      </a:r>
                      <a:endParaRPr lang="en-US" altLang="ko-KR" sz="1100" b="1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81428083"/>
                  </a:ext>
                </a:extLst>
              </a:tr>
              <a:tr h="5615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100" b="1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100" b="1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근로자 정기안전보건 교육</a:t>
                      </a:r>
                      <a:endParaRPr lang="ko-KR" altLang="en-US" sz="11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200" b="1" dirty="0" smtClean="0"/>
                        <a:t>04/26</a:t>
                      </a:r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1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동원개발</a:t>
                      </a:r>
                      <a:endParaRPr lang="ko-KR" altLang="en-US" sz="11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21339981"/>
                  </a:ext>
                </a:extLst>
              </a:tr>
              <a:tr h="5615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근로자 정기안전보건 교육 </a:t>
                      </a:r>
                      <a:endParaRPr lang="en-US" altLang="ko-KR" sz="1400" b="1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200" b="1" dirty="0" smtClean="0"/>
                        <a:t>04/26~~04/28</a:t>
                      </a:r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재광건설</a:t>
                      </a:r>
                      <a:endParaRPr lang="en-US" altLang="ko-KR" sz="11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29286780"/>
                  </a:ext>
                </a:extLst>
              </a:tr>
              <a:tr h="5615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05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최초위험성평가 회의</a:t>
                      </a:r>
                      <a:endParaRPr lang="en-US" altLang="ko-KR" sz="105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200" b="1" dirty="0" smtClean="0"/>
                        <a:t>04/30~~05/10</a:t>
                      </a:r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용마루건설 및 광진개발 </a:t>
                      </a:r>
                      <a:r>
                        <a:rPr lang="en-US" altLang="ko-KR" sz="11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1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신규투입업체</a:t>
                      </a:r>
                      <a:r>
                        <a:rPr lang="en-US" altLang="ko-KR" sz="11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en-US" altLang="ko-KR" sz="11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15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50" b="1" dirty="0" smtClean="0">
                          <a:solidFill>
                            <a:srgbClr val="FF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비상사태 대응훈련 </a:t>
                      </a:r>
                      <a:endParaRPr lang="en-US" altLang="ko-KR" sz="1050" b="1" dirty="0">
                        <a:solidFill>
                          <a:srgbClr val="FF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100" b="1" dirty="0" smtClean="0">
                          <a:solidFill>
                            <a:srgbClr val="FF0000"/>
                          </a:solidFill>
                        </a:rPr>
                        <a:t>05</a:t>
                      </a:r>
                      <a:r>
                        <a:rPr lang="ko-KR" altLang="en-US" sz="1100" b="1" dirty="0" smtClean="0">
                          <a:solidFill>
                            <a:srgbClr val="FF0000"/>
                          </a:solidFill>
                        </a:rPr>
                        <a:t>월 중 실시예정</a:t>
                      </a:r>
                      <a:endParaRPr lang="ko-KR" altLang="en-US" sz="11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15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5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615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5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1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7D32AA3E-829D-413D-A4C8-B505937B7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81334"/>
            <a:ext cx="3023217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>
                <a:latin typeface="맑은고딕"/>
                <a:ea typeface="맑은 고딕" panose="020B0503020000020004" pitchFamily="50" charset="-127"/>
              </a:rPr>
              <a:t> </a:t>
            </a:r>
            <a:r>
              <a:rPr kumimoji="0" lang="en-US" altLang="ko-KR" sz="1400" b="1" dirty="0" smtClean="0">
                <a:latin typeface="맑은고딕"/>
                <a:ea typeface="맑은 고딕" panose="020B0503020000020004" pitchFamily="50" charset="-127"/>
              </a:rPr>
              <a:t>3.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공지사항 </a:t>
            </a:r>
            <a:r>
              <a:rPr kumimoji="0" lang="ko-KR" altLang="en-US" sz="1400" b="1" dirty="0">
                <a:latin typeface="맑은고딕"/>
                <a:ea typeface="맑은 고딕" panose="020B0503020000020004" pitchFamily="50" charset="-127"/>
              </a:rPr>
              <a:t>및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전달사항 </a:t>
            </a:r>
            <a:r>
              <a:rPr kumimoji="0" lang="en-US" altLang="ko-KR" sz="1400" b="1" dirty="0" smtClean="0">
                <a:latin typeface="맑은고딕"/>
                <a:ea typeface="맑은 고딕" panose="020B0503020000020004" pitchFamily="50" charset="-127"/>
              </a:rPr>
              <a:t>(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일정공유</a:t>
            </a:r>
            <a:r>
              <a:rPr kumimoji="0" lang="en-US" altLang="ko-KR" sz="1400" b="1" dirty="0" smtClean="0">
                <a:latin typeface="맑은고딕"/>
                <a:ea typeface="맑은 고딕" panose="020B0503020000020004" pitchFamily="50" charset="-127"/>
              </a:rPr>
              <a:t>)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32820" y="297156"/>
            <a:ext cx="3240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 dirty="0" smtClean="0">
                <a:solidFill>
                  <a:srgbClr val="FF0000"/>
                </a:solidFill>
              </a:rPr>
              <a:t>* 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일정 변경 시 </a:t>
            </a:r>
            <a:r>
              <a:rPr lang="ko-KR" altLang="en-US" sz="1100" b="1" dirty="0" err="1" smtClean="0">
                <a:solidFill>
                  <a:srgbClr val="FF0000"/>
                </a:solidFill>
              </a:rPr>
              <a:t>현장통</a:t>
            </a:r>
            <a:r>
              <a:rPr lang="ko-KR" altLang="en-US" sz="1100" b="1" dirty="0" smtClean="0">
                <a:solidFill>
                  <a:srgbClr val="FF0000"/>
                </a:solidFill>
              </a:rPr>
              <a:t> 공지사항으로 전파</a:t>
            </a:r>
            <a:endParaRPr lang="ko-KR" altLang="en-US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46522"/>
      </p:ext>
    </p:extLst>
  </p:cSld>
  <p:clrMapOvr>
    <a:masterClrMapping/>
  </p:clrMapOvr>
  <p:transition spd="slow"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표 43"/>
          <p:cNvGraphicFramePr>
            <a:graphicFrameLocks noGrp="1"/>
          </p:cNvGraphicFramePr>
          <p:nvPr>
            <p:extLst/>
          </p:nvPr>
        </p:nvGraphicFramePr>
        <p:xfrm>
          <a:off x="7974331" y="3912547"/>
          <a:ext cx="1918296" cy="2764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262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0779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범 </a:t>
                      </a:r>
                      <a:r>
                        <a:rPr lang="ko-KR" altLang="en-US" dirty="0" err="1"/>
                        <a:t>례</a:t>
                      </a:r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0779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대피 통로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0779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/>
                        <a:t>소화기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0779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유도자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779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소방차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779"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구급차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3" name="Rectangle 5"/>
          <p:cNvSpPr>
            <a:spLocks noChangeArrowheads="1"/>
          </p:cNvSpPr>
          <p:nvPr/>
        </p:nvSpPr>
        <p:spPr bwMode="auto">
          <a:xfrm>
            <a:off x="178165" y="124605"/>
            <a:ext cx="4368783" cy="54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704" rIns="0" bIns="45704">
            <a:spAutoFit/>
          </a:bodyPr>
          <a:lstStyle/>
          <a:p>
            <a:pPr>
              <a:lnSpc>
                <a:spcPct val="105000"/>
              </a:lnSpc>
              <a:spcBef>
                <a:spcPct val="20000"/>
              </a:spcBef>
            </a:pPr>
            <a:r>
              <a:rPr lang="ko-KR" altLang="en-US" sz="28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ko-KR" altLang="en-US" sz="2800" b="1" dirty="0">
                <a:solidFill>
                  <a:schemeClr val="tx2">
                    <a:lumMod val="50000"/>
                  </a:schemeClr>
                </a:solidFill>
              </a:rPr>
              <a:t>비상 대피로</a:t>
            </a:r>
            <a:endParaRPr lang="ko-KR" altLang="en-US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42" name="직선 화살표 연결선 41"/>
          <p:cNvCxnSpPr/>
          <p:nvPr/>
        </p:nvCxnSpPr>
        <p:spPr>
          <a:xfrm>
            <a:off x="8123114" y="4149080"/>
            <a:ext cx="490912" cy="0"/>
          </a:xfrm>
          <a:prstGeom prst="straightConnector1">
            <a:avLst/>
          </a:prstGeom>
          <a:ln>
            <a:solidFill>
              <a:srgbClr val="00B05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6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236" y="2908388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901" y="4899835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084" y="5512144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280" y="2338600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808" y="5264521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964" y="4192708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175" y="5119669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457" y="4437112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75" y="2270130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003" y="5681208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068" y="3877246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494" y="2653965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직사각형 64"/>
          <p:cNvSpPr/>
          <p:nvPr/>
        </p:nvSpPr>
        <p:spPr>
          <a:xfrm>
            <a:off x="382712" y="764704"/>
            <a:ext cx="11833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latin typeface="HY울릉도M" pitchFamily="18" charset="-127"/>
                <a:ea typeface="HY울릉도M" pitchFamily="18" charset="-127"/>
              </a:rPr>
              <a:t> </a:t>
            </a:r>
            <a:r>
              <a:rPr lang="en-US" altLang="ko-KR" sz="1600" dirty="0">
                <a:latin typeface="HY울릉도M" pitchFamily="18" charset="-127"/>
                <a:ea typeface="HY울릉도M" pitchFamily="18" charset="-127"/>
              </a:rPr>
              <a:t>- </a:t>
            </a:r>
            <a:r>
              <a:rPr lang="ko-KR" altLang="en-US" sz="1600" dirty="0" smtClean="0">
                <a:latin typeface="HY울릉도M" pitchFamily="18" charset="-127"/>
                <a:ea typeface="HY울릉도M" pitchFamily="18" charset="-127"/>
              </a:rPr>
              <a:t> </a:t>
            </a:r>
            <a:r>
              <a:rPr lang="ko-KR" altLang="en-US" sz="1600" dirty="0">
                <a:latin typeface="HY울릉도M" pitchFamily="18" charset="-127"/>
                <a:ea typeface="HY울릉도M" pitchFamily="18" charset="-127"/>
              </a:rPr>
              <a:t>대피로</a:t>
            </a:r>
          </a:p>
        </p:txBody>
      </p:sp>
      <p:pic>
        <p:nvPicPr>
          <p:cNvPr id="76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031" y="4684672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직선 화살표 연결선 30">
            <a:extLst>
              <a:ext uri="{FF2B5EF4-FFF2-40B4-BE49-F238E27FC236}">
                <a16:creationId xmlns:a16="http://schemas.microsoft.com/office/drawing/2014/main" xmlns="" id="{3D279FDA-BA76-4B53-9283-8EF20EE8BC28}"/>
              </a:ext>
            </a:extLst>
          </p:cNvPr>
          <p:cNvCxnSpPr>
            <a:cxnSpLocks/>
          </p:cNvCxnSpPr>
          <p:nvPr/>
        </p:nvCxnSpPr>
        <p:spPr>
          <a:xfrm flipV="1">
            <a:off x="5952739" y="5518966"/>
            <a:ext cx="661449" cy="847982"/>
          </a:xfrm>
          <a:prstGeom prst="straightConnector1">
            <a:avLst/>
          </a:prstGeom>
          <a:ln>
            <a:solidFill>
              <a:srgbClr val="1D63FF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7" name="그림 36">
            <a:extLst>
              <a:ext uri="{FF2B5EF4-FFF2-40B4-BE49-F238E27FC236}">
                <a16:creationId xmlns:a16="http://schemas.microsoft.com/office/drawing/2014/main" xmlns="" id="{D00AB5E9-06AB-44A7-9AC9-FC22F8F4EF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360" y="5272116"/>
            <a:ext cx="516186" cy="517464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xmlns="" id="{5A5E87F9-1738-460F-8FF5-0A5F09C8DA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492" y="4870136"/>
            <a:ext cx="331534" cy="332355"/>
          </a:xfrm>
          <a:prstGeom prst="rect">
            <a:avLst/>
          </a:prstGeom>
        </p:spPr>
      </p:pic>
      <p:pic>
        <p:nvPicPr>
          <p:cNvPr id="39" name="Picture 2" descr="C:\Users\User\AppData\Local\Microsoft\Windows\Temporary Internet Files\Content.IE5\BANQWQKT\flame-913296_960_720[1].png">
            <a:extLst>
              <a:ext uri="{FF2B5EF4-FFF2-40B4-BE49-F238E27FC236}">
                <a16:creationId xmlns:a16="http://schemas.microsoft.com/office/drawing/2014/main" xmlns="" id="{99259FF1-60FF-4BF4-BF39-230926A4B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42" y="4754749"/>
            <a:ext cx="778944" cy="72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-1158241" y="1243291"/>
            <a:ext cx="822209" cy="1124380"/>
          </a:xfrm>
          <a:prstGeom prst="rect">
            <a:avLst/>
          </a:prstGeom>
          <a:solidFill>
            <a:schemeClr val="accent4">
              <a:lumMod val="60000"/>
              <a:lumOff val="40000"/>
              <a:alpha val="43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</a:pPr>
            <a:endParaRPr lang="en-US" altLang="ko-KR" sz="48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JBold" pitchFamily="18" charset="-127"/>
              <a:ea typeface="JBold" pitchFamily="18" charset="-127"/>
              <a:cs typeface="JBold" pitchFamily="18" charset="-127"/>
            </a:endParaRPr>
          </a:p>
        </p:txBody>
      </p:sp>
      <p:pic>
        <p:nvPicPr>
          <p:cNvPr id="34" name="그림 3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5" b="5885"/>
          <a:stretch/>
        </p:blipFill>
        <p:spPr>
          <a:xfrm>
            <a:off x="178165" y="1412776"/>
            <a:ext cx="7574072" cy="5264445"/>
          </a:xfrm>
          <a:prstGeom prst="rect">
            <a:avLst/>
          </a:prstGeom>
          <a:ln w="88900" cap="sq">
            <a:solidFill>
              <a:schemeClr val="tx1"/>
            </a:solidFill>
            <a:miter/>
          </a:ln>
          <a:effectLst>
            <a:outerShdw blurRad="127000" dist="127000" dir="27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xmlns="" id="{5A5E87F9-1738-460F-8FF5-0A5F09C8DA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332" y="4078544"/>
            <a:ext cx="516186" cy="517464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xmlns="" id="{5A5E87F9-1738-460F-8FF5-0A5F09C8DA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030" y="4611065"/>
            <a:ext cx="516186" cy="517464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xmlns="" id="{5A5E87F9-1738-460F-8FF5-0A5F09C8DA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239" y="5513908"/>
            <a:ext cx="516186" cy="517464"/>
          </a:xfrm>
          <a:prstGeom prst="rect">
            <a:avLst/>
          </a:prstGeom>
        </p:spPr>
      </p:pic>
      <p:cxnSp>
        <p:nvCxnSpPr>
          <p:cNvPr id="49" name="직선 화살표 연결선 48">
            <a:extLst>
              <a:ext uri="{FF2B5EF4-FFF2-40B4-BE49-F238E27FC236}">
                <a16:creationId xmlns:a16="http://schemas.microsoft.com/office/drawing/2014/main" xmlns="" id="{3D279FDA-BA76-4B53-9283-8EF20EE8BC28}"/>
              </a:ext>
            </a:extLst>
          </p:cNvPr>
          <p:cNvCxnSpPr>
            <a:cxnSpLocks/>
          </p:cNvCxnSpPr>
          <p:nvPr/>
        </p:nvCxnSpPr>
        <p:spPr>
          <a:xfrm>
            <a:off x="4249299" y="3769691"/>
            <a:ext cx="1732596" cy="1152128"/>
          </a:xfrm>
          <a:prstGeom prst="straightConnector1">
            <a:avLst/>
          </a:prstGeom>
          <a:ln>
            <a:solidFill>
              <a:srgbClr val="00B05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직선 화살표 연결선 49">
            <a:extLst>
              <a:ext uri="{FF2B5EF4-FFF2-40B4-BE49-F238E27FC236}">
                <a16:creationId xmlns:a16="http://schemas.microsoft.com/office/drawing/2014/main" xmlns="" id="{3D279FDA-BA76-4B53-9283-8EF20EE8BC28}"/>
              </a:ext>
            </a:extLst>
          </p:cNvPr>
          <p:cNvCxnSpPr>
            <a:cxnSpLocks/>
          </p:cNvCxnSpPr>
          <p:nvPr/>
        </p:nvCxnSpPr>
        <p:spPr>
          <a:xfrm>
            <a:off x="2750043" y="3807345"/>
            <a:ext cx="1411156" cy="1257"/>
          </a:xfrm>
          <a:prstGeom prst="straightConnector1">
            <a:avLst/>
          </a:prstGeom>
          <a:ln>
            <a:solidFill>
              <a:srgbClr val="00B05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직선 화살표 연결선 53">
            <a:extLst>
              <a:ext uri="{FF2B5EF4-FFF2-40B4-BE49-F238E27FC236}">
                <a16:creationId xmlns:a16="http://schemas.microsoft.com/office/drawing/2014/main" xmlns="" id="{3D279FDA-BA76-4B53-9283-8EF20EE8BC28}"/>
              </a:ext>
            </a:extLst>
          </p:cNvPr>
          <p:cNvCxnSpPr>
            <a:cxnSpLocks/>
          </p:cNvCxnSpPr>
          <p:nvPr/>
        </p:nvCxnSpPr>
        <p:spPr>
          <a:xfrm flipH="1">
            <a:off x="4188194" y="5433535"/>
            <a:ext cx="2063981" cy="379333"/>
          </a:xfrm>
          <a:prstGeom prst="straightConnector1">
            <a:avLst/>
          </a:prstGeom>
          <a:ln>
            <a:solidFill>
              <a:srgbClr val="00B050"/>
            </a:solidFill>
            <a:prstDash val="sysDash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6" name="그림 55">
            <a:extLst>
              <a:ext uri="{FF2B5EF4-FFF2-40B4-BE49-F238E27FC236}">
                <a16:creationId xmlns:a16="http://schemas.microsoft.com/office/drawing/2014/main" xmlns="" id="{5A5E87F9-1738-460F-8FF5-0A5F09C8DA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948" y="2982285"/>
            <a:ext cx="516186" cy="517464"/>
          </a:xfrm>
          <a:prstGeom prst="rect">
            <a:avLst/>
          </a:prstGeom>
        </p:spPr>
      </p:pic>
      <p:pic>
        <p:nvPicPr>
          <p:cNvPr id="58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114" y="2927725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210" y="3979191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C:\Users\User\AppData\Local\Microsoft\Windows\Temporary Internet Files\Content.IE5\P718QE6P\fire-extinguisher-2349638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631" y="4708191"/>
            <a:ext cx="271834" cy="27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그림 60" descr="녹색, 표지판, 실외, 텍스트이(가) 표시된 사진&#10;&#10;자동 생성된 설명">
            <a:extLst>
              <a:ext uri="{FF2B5EF4-FFF2-40B4-BE49-F238E27FC236}">
                <a16:creationId xmlns:a16="http://schemas.microsoft.com/office/drawing/2014/main" xmlns="" id="{BCBDC2F4-D953-4B2E-9992-350AADE271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933" y="5433535"/>
            <a:ext cx="322572" cy="496191"/>
          </a:xfrm>
          <a:prstGeom prst="rect">
            <a:avLst/>
          </a:prstGeom>
        </p:spPr>
      </p:pic>
      <p:pic>
        <p:nvPicPr>
          <p:cNvPr id="64" name="그림 63" descr="그리기이(가) 표시된 사진&#10;&#10;자동 생성된 설명">
            <a:extLst>
              <a:ext uri="{FF2B5EF4-FFF2-40B4-BE49-F238E27FC236}">
                <a16:creationId xmlns:a16="http://schemas.microsoft.com/office/drawing/2014/main" xmlns="" id="{55254D28-E15C-4B53-80AA-2A16A254E4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96" y="4266575"/>
            <a:ext cx="449978" cy="287325"/>
          </a:xfrm>
          <a:prstGeom prst="rect">
            <a:avLst/>
          </a:prstGeom>
        </p:spPr>
      </p:pic>
      <p:pic>
        <p:nvPicPr>
          <p:cNvPr id="68" name="그림 67" descr="그리기이(가) 표시된 사진&#10;&#10;자동 생성된 설명">
            <a:extLst>
              <a:ext uri="{FF2B5EF4-FFF2-40B4-BE49-F238E27FC236}">
                <a16:creationId xmlns:a16="http://schemas.microsoft.com/office/drawing/2014/main" xmlns="" id="{55254D28-E15C-4B53-80AA-2A16A254E4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916" y="5333747"/>
            <a:ext cx="449978" cy="287325"/>
          </a:xfrm>
          <a:prstGeom prst="rect">
            <a:avLst/>
          </a:prstGeom>
        </p:spPr>
      </p:pic>
      <p:pic>
        <p:nvPicPr>
          <p:cNvPr id="71" name="Picture 8">
            <a:extLst>
              <a:ext uri="{FF2B5EF4-FFF2-40B4-BE49-F238E27FC236}">
                <a16:creationId xmlns:a16="http://schemas.microsoft.com/office/drawing/2014/main" xmlns="" id="{F0F6BCFB-CA14-4BB1-98EB-91D916D84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947" y="5389397"/>
            <a:ext cx="449978" cy="222433"/>
          </a:xfrm>
          <a:prstGeom prst="rect">
            <a:avLst/>
          </a:prstGeom>
          <a:noFill/>
          <a:ln>
            <a:noFill/>
          </a:ln>
          <a:effectLst>
            <a:glow rad="25400">
              <a:srgbClr val="C00000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8">
            <a:extLst>
              <a:ext uri="{FF2B5EF4-FFF2-40B4-BE49-F238E27FC236}">
                <a16:creationId xmlns:a16="http://schemas.microsoft.com/office/drawing/2014/main" xmlns="" id="{F0F6BCFB-CA14-4BB1-98EB-91D916D84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063" y="5856195"/>
            <a:ext cx="449978" cy="222433"/>
          </a:xfrm>
          <a:prstGeom prst="rect">
            <a:avLst/>
          </a:prstGeom>
          <a:noFill/>
          <a:ln>
            <a:noFill/>
          </a:ln>
          <a:effectLst>
            <a:glow rad="25400">
              <a:srgbClr val="C00000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1095337"/>
      </p:ext>
    </p:extLst>
  </p:cSld>
  <p:clrMapOvr>
    <a:masterClrMapping/>
  </p:clrMapOvr>
  <p:transition advTm="56239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72" y="188640"/>
            <a:ext cx="1656184" cy="74795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rcRect t="46836"/>
          <a:stretch/>
        </p:blipFill>
        <p:spPr>
          <a:xfrm>
            <a:off x="200472" y="936594"/>
            <a:ext cx="4392488" cy="285244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rcRect r="10764" b="43011"/>
          <a:stretch/>
        </p:blipFill>
        <p:spPr>
          <a:xfrm>
            <a:off x="4664968" y="1072596"/>
            <a:ext cx="5040560" cy="54964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4688" y="188640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/>
              <a:t>부산광역시 부산진구 </a:t>
            </a:r>
            <a:r>
              <a:rPr lang="ko-KR" altLang="en-US" sz="1800" b="1" dirty="0" err="1" smtClean="0"/>
              <a:t>황령대로</a:t>
            </a:r>
            <a:r>
              <a:rPr lang="ko-KR" altLang="en-US" sz="1800" b="1" dirty="0" smtClean="0"/>
              <a:t> </a:t>
            </a:r>
            <a:r>
              <a:rPr lang="en-US" altLang="ko-KR" sz="1800" b="1" dirty="0" smtClean="0"/>
              <a:t>12(</a:t>
            </a:r>
            <a:r>
              <a:rPr lang="ko-KR" altLang="en-US" sz="1800" b="1" dirty="0" err="1" smtClean="0"/>
              <a:t>범천동</a:t>
            </a:r>
            <a:r>
              <a:rPr lang="en-US" altLang="ko-KR" sz="1800" b="1" dirty="0" smtClean="0"/>
              <a:t>) </a:t>
            </a:r>
            <a:r>
              <a:rPr lang="ko-KR" altLang="en-US" sz="1800" b="1" dirty="0" err="1" smtClean="0"/>
              <a:t>이샘병원</a:t>
            </a:r>
            <a:endParaRPr lang="ko-KR" altLang="en-US" sz="1800" b="1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472" y="3925042"/>
            <a:ext cx="4392488" cy="26439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6696" y="557972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rgbClr val="FF0000"/>
                </a:solidFill>
              </a:rPr>
              <a:t>일반검진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배치 전 특수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,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특수검진 지정병원 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081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77" y="260648"/>
            <a:ext cx="9097645" cy="3672408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 bwMode="auto">
          <a:xfrm>
            <a:off x="632520" y="2204864"/>
            <a:ext cx="8568952" cy="201622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889018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l="11940" t="62222" r="10448"/>
          <a:stretch/>
        </p:blipFill>
        <p:spPr>
          <a:xfrm>
            <a:off x="128463" y="260648"/>
            <a:ext cx="4778443" cy="122413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76" y="1700808"/>
            <a:ext cx="4769331" cy="496855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4"/>
          <a:srcRect r="39036"/>
          <a:stretch/>
        </p:blipFill>
        <p:spPr>
          <a:xfrm>
            <a:off x="5241032" y="117897"/>
            <a:ext cx="2880320" cy="230901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3073" y="2492896"/>
            <a:ext cx="4608512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5944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/>
          <p:cNvSpPr>
            <a:spLocks noChangeArrowheads="1"/>
          </p:cNvSpPr>
          <p:nvPr/>
        </p:nvSpPr>
        <p:spPr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9pPr>
          </a:lstStyle>
          <a:p>
            <a:pPr lvl="0" latinLnBrk="1">
              <a:lnSpc>
                <a:spcPct val="150000"/>
              </a:lnSpc>
              <a:defRPr/>
            </a:pPr>
            <a:endParaRPr lang="en-US" altLang="ko-KR" sz="1100" b="1">
              <a:latin typeface="맑은 고딕"/>
              <a:ea typeface="맑은 고딕"/>
            </a:endParaRPr>
          </a:p>
          <a:p>
            <a:pPr marL="228600" lvl="0" indent="-228600" latinLnBrk="1">
              <a:lnSpc>
                <a:spcPct val="150000"/>
              </a:lnSpc>
              <a:buAutoNum type="arabicPeriod"/>
              <a:defRPr/>
            </a:pPr>
            <a:endParaRPr lang="en-US" altLang="ko-KR" sz="1100" b="1">
              <a:latin typeface="맑은 고딕"/>
              <a:ea typeface="맑은 고딕"/>
            </a:endParaRPr>
          </a:p>
          <a:p>
            <a:pPr marL="228600" lvl="0" indent="-228600" latinLnBrk="1">
              <a:lnSpc>
                <a:spcPct val="150000"/>
              </a:lnSpc>
              <a:buAutoNum type="arabicPeriod"/>
              <a:defRPr/>
            </a:pPr>
            <a:endParaRPr lang="en-US" altLang="ko-KR" sz="1100" b="1">
              <a:latin typeface="맑은 고딕"/>
              <a:ea typeface="맑은 고딕"/>
            </a:endParaRPr>
          </a:p>
          <a:p>
            <a:pPr marL="228600" lvl="0" indent="-228600" latinLnBrk="1">
              <a:lnSpc>
                <a:spcPct val="150000"/>
              </a:lnSpc>
              <a:buAutoNum type="arabicPeriod"/>
              <a:defRPr/>
            </a:pPr>
            <a:endParaRPr lang="en-US" altLang="ko-KR" sz="1100" b="1">
              <a:latin typeface="맑은 고딕"/>
              <a:ea typeface="맑은 고딕"/>
            </a:endParaRPr>
          </a:p>
        </p:txBody>
      </p:sp>
      <p:sp>
        <p:nvSpPr>
          <p:cNvPr id="8" name="TextBox 19"/>
          <p:cNvSpPr txBox="1">
            <a:spLocks noChangeArrowheads="1"/>
          </p:cNvSpPr>
          <p:nvPr/>
        </p:nvSpPr>
        <p:spPr>
          <a:xfrm>
            <a:off x="416496" y="83429"/>
            <a:ext cx="1279150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9pPr>
          </a:lstStyle>
          <a:p>
            <a:pPr lvl="0" eaLnBrk="1" latinLnBrk="1" hangingPunct="1">
              <a:lnSpc>
                <a:spcPct val="180000"/>
              </a:lnSpc>
              <a:buFont typeface="Wingdings"/>
              <a:buNone/>
              <a:defRPr/>
            </a:pPr>
            <a:r>
              <a:rPr kumimoji="0" lang="en-US" altLang="ko-KR" sz="1400" b="1">
                <a:solidFill>
                  <a:srgbClr val="000000"/>
                </a:solidFill>
                <a:latin typeface="맑은고딕"/>
                <a:ea typeface="맑은 고딕"/>
              </a:rPr>
              <a:t> 3.</a:t>
            </a:r>
            <a:r>
              <a:rPr kumimoji="0" lang="ko-KR" altLang="en-US" sz="1400" b="1">
                <a:solidFill>
                  <a:srgbClr val="000000"/>
                </a:solidFill>
                <a:latin typeface="맑은고딕"/>
                <a:ea typeface="맑은 고딕"/>
              </a:rPr>
              <a:t>공지사항  </a:t>
            </a:r>
            <a:r>
              <a:rPr kumimoji="0" lang="ko-KR" altLang="en-US" sz="1400" b="1">
                <a:latin typeface="맑은고딕"/>
                <a:ea typeface="맑은 고딕"/>
              </a:rPr>
              <a:t> </a:t>
            </a:r>
            <a:endParaRPr kumimoji="0" lang="en-US" altLang="ko-KR" sz="1100">
              <a:solidFill>
                <a:srgbClr val="000000"/>
              </a:solidFill>
              <a:latin typeface="맑은고딕"/>
              <a:ea typeface="맑은 고딕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81000" y="1196752"/>
            <a:ext cx="8892480" cy="5256584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388460" y="692446"/>
            <a:ext cx="9517539" cy="434945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r>
              <a:rPr kumimoji="1" lang="ko-KR" altLang="en-US" sz="1400" b="1" i="0" u="none" strike="noStrike" cap="none" normalizeH="0" baseline="0">
                <a:solidFill>
                  <a:srgbClr val="FF0000"/>
                </a:solidFill>
                <a:effectLst/>
              </a:rPr>
              <a:t>근로자 일반검진 미실시에 </a:t>
            </a:r>
            <a:r>
              <a:rPr lang="ko-KR" altLang="en-US" sz="1400" b="1">
                <a:solidFill>
                  <a:srgbClr val="FF0000"/>
                </a:solidFill>
              </a:rPr>
              <a:t>관한 과태료 </a:t>
            </a:r>
            <a:r>
              <a:rPr lang="ko-KR" altLang="en-US" sz="2500" b="1">
                <a:solidFill>
                  <a:srgbClr val="FF0000"/>
                </a:solidFill>
              </a:rPr>
              <a:t>여기서 중요한 것은 </a:t>
            </a:r>
            <a:r>
              <a:rPr lang="ko-KR" altLang="en-US" sz="2500" b="1" u="sng">
                <a:solidFill>
                  <a:srgbClr val="FF0000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</a:rPr>
              <a:t>근로자도 과태료 대상</a:t>
            </a:r>
            <a:r>
              <a:rPr lang="en-US" altLang="ko-KR" sz="2500" b="1" u="sng">
                <a:solidFill>
                  <a:srgbClr val="FF0000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</a:rPr>
              <a:t>!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381000" y="4869160"/>
            <a:ext cx="9108504" cy="18002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sndAc>
          <p:stSnd>
            <p:snd r:embed="rId2" name="type.wav"/>
          </p:stSnd>
        </p:sndAc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/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/>
          <p:cNvSpPr>
            <a:spLocks noChangeArrowheads="1"/>
          </p:cNvSpPr>
          <p:nvPr/>
        </p:nvSpPr>
        <p:spPr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9pPr>
          </a:lstStyle>
          <a:p>
            <a:pPr lvl="0" latinLnBrk="1">
              <a:lnSpc>
                <a:spcPct val="150000"/>
              </a:lnSpc>
              <a:defRPr/>
            </a:pPr>
            <a:endParaRPr lang="en-US" altLang="ko-KR" sz="1100" b="1">
              <a:latin typeface="맑은 고딕"/>
              <a:ea typeface="맑은 고딕"/>
            </a:endParaRPr>
          </a:p>
          <a:p>
            <a:pPr marL="228600" lvl="0" indent="-228600" latinLnBrk="1">
              <a:lnSpc>
                <a:spcPct val="150000"/>
              </a:lnSpc>
              <a:buAutoNum type="arabicPeriod"/>
              <a:defRPr/>
            </a:pPr>
            <a:endParaRPr lang="en-US" altLang="ko-KR" sz="1100" b="1">
              <a:latin typeface="맑은 고딕"/>
              <a:ea typeface="맑은 고딕"/>
            </a:endParaRPr>
          </a:p>
          <a:p>
            <a:pPr marL="228600" lvl="0" indent="-228600" latinLnBrk="1">
              <a:lnSpc>
                <a:spcPct val="150000"/>
              </a:lnSpc>
              <a:buAutoNum type="arabicPeriod"/>
              <a:defRPr/>
            </a:pPr>
            <a:endParaRPr lang="en-US" altLang="ko-KR" sz="1100" b="1">
              <a:latin typeface="맑은 고딕"/>
              <a:ea typeface="맑은 고딕"/>
            </a:endParaRPr>
          </a:p>
          <a:p>
            <a:pPr marL="228600" lvl="0" indent="-228600" latinLnBrk="1">
              <a:lnSpc>
                <a:spcPct val="150000"/>
              </a:lnSpc>
              <a:buAutoNum type="arabicPeriod"/>
              <a:defRPr/>
            </a:pPr>
            <a:endParaRPr lang="en-US" altLang="ko-KR" sz="1100" b="1">
              <a:latin typeface="맑은 고딕"/>
              <a:ea typeface="맑은 고딕"/>
            </a:endParaRPr>
          </a:p>
        </p:txBody>
      </p:sp>
      <p:sp>
        <p:nvSpPr>
          <p:cNvPr id="8" name="TextBox 19"/>
          <p:cNvSpPr txBox="1">
            <a:spLocks noChangeArrowheads="1"/>
          </p:cNvSpPr>
          <p:nvPr/>
        </p:nvSpPr>
        <p:spPr>
          <a:xfrm>
            <a:off x="416496" y="83429"/>
            <a:ext cx="1279150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/>
                <a:ea typeface="HY울릉도L"/>
              </a:defRPr>
            </a:lvl9pPr>
          </a:lstStyle>
          <a:p>
            <a:pPr lvl="0" eaLnBrk="1" latinLnBrk="1" hangingPunct="1">
              <a:lnSpc>
                <a:spcPct val="180000"/>
              </a:lnSpc>
              <a:buFont typeface="Wingdings"/>
              <a:buNone/>
              <a:defRPr/>
            </a:pPr>
            <a:r>
              <a:rPr kumimoji="0" lang="en-US" altLang="ko-KR" sz="1400" b="1">
                <a:solidFill>
                  <a:srgbClr val="000000"/>
                </a:solidFill>
                <a:latin typeface="맑은고딕"/>
                <a:ea typeface="맑은 고딕"/>
              </a:rPr>
              <a:t> 3.</a:t>
            </a:r>
            <a:r>
              <a:rPr kumimoji="0" lang="ko-KR" altLang="en-US" sz="1400" b="1">
                <a:solidFill>
                  <a:srgbClr val="000000"/>
                </a:solidFill>
                <a:latin typeface="맑은고딕"/>
                <a:ea typeface="맑은 고딕"/>
              </a:rPr>
              <a:t>공지사항  </a:t>
            </a:r>
            <a:r>
              <a:rPr kumimoji="0" lang="ko-KR" altLang="en-US" sz="1400" b="1">
                <a:latin typeface="맑은고딕"/>
                <a:ea typeface="맑은 고딕"/>
              </a:rPr>
              <a:t> </a:t>
            </a:r>
            <a:endParaRPr kumimoji="0" lang="en-US" altLang="ko-KR" sz="1100">
              <a:solidFill>
                <a:srgbClr val="000000"/>
              </a:solidFill>
              <a:latin typeface="맑은고딕"/>
              <a:ea typeface="맑은 고딕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81000" y="1368063"/>
            <a:ext cx="7812360" cy="4809906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272480" y="4221088"/>
            <a:ext cx="9144000" cy="23762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  <a:cs typeface="+mn-cs"/>
            </a:endParaRPr>
          </a:p>
        </p:txBody>
      </p:sp>
      <p:sp>
        <p:nvSpPr>
          <p:cNvPr id="61446" name="직사각형 61445"/>
          <p:cNvSpPr/>
          <p:nvPr/>
        </p:nvSpPr>
        <p:spPr>
          <a:xfrm>
            <a:off x="388460" y="692446"/>
            <a:ext cx="9517539" cy="434945"/>
          </a:xfrm>
          <a:prstGeom prst="rect">
            <a:avLst/>
          </a:prstGeom>
          <a:noFill/>
          <a:ln w="25400" cap="flat" cmpd="sng" algn="ctr">
            <a:solidFill>
              <a:srgbClr val="FF0000">
                <a:alpha val="100000"/>
              </a:srgbClr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r>
              <a:rPr kumimoji="1" lang="ko-KR" altLang="en-US" sz="1400" b="1" i="0" u="none" strike="noStrike" kern="1200" cap="none" spc="0" normalizeH="0" baseline="0" dirty="0">
                <a:solidFill>
                  <a:srgbClr val="FF0000"/>
                </a:solidFill>
                <a:effectLst/>
                <a:latin typeface="HY울릉도L"/>
                <a:ea typeface="HY울릉도L"/>
                <a:cs typeface="굴림"/>
              </a:rPr>
              <a:t>근로자 특수검진 </a:t>
            </a:r>
            <a:r>
              <a:rPr kumimoji="1" lang="ko-KR" altLang="en-US" sz="1400" b="1" i="0" u="none" strike="noStrike" kern="1200" cap="none" spc="0" normalizeH="0" baseline="0" dirty="0" err="1">
                <a:solidFill>
                  <a:srgbClr val="FF0000"/>
                </a:solidFill>
                <a:effectLst/>
                <a:latin typeface="HY울릉도L"/>
                <a:ea typeface="HY울릉도L"/>
                <a:cs typeface="굴림"/>
              </a:rPr>
              <a:t>미실시에</a:t>
            </a:r>
            <a:r>
              <a:rPr kumimoji="1" lang="ko-KR" altLang="en-US" sz="1400" b="1" i="0" u="none" strike="noStrike" kern="1200" cap="none" spc="0" normalizeH="0" baseline="0" dirty="0">
                <a:solidFill>
                  <a:srgbClr val="FF0000"/>
                </a:solidFill>
                <a:effectLst/>
                <a:latin typeface="HY울릉도L"/>
                <a:ea typeface="HY울릉도L"/>
                <a:cs typeface="굴림"/>
              </a:rPr>
              <a:t> </a:t>
            </a:r>
            <a:r>
              <a:rPr kumimoji="1" lang="ko-KR" altLang="en-US" sz="1400" b="1" i="0" u="none" strike="noStrike" kern="1200" cap="none" spc="0" normalizeH="0" baseline="0" dirty="0">
                <a:solidFill>
                  <a:srgbClr val="FF0000"/>
                </a:solidFill>
                <a:latin typeface="HY울릉도L"/>
                <a:ea typeface="HY울릉도L"/>
                <a:cs typeface="굴림"/>
              </a:rPr>
              <a:t>관한 과태료 </a:t>
            </a:r>
            <a:r>
              <a:rPr kumimoji="1" lang="ko-KR" altLang="en-US" sz="2500" b="1" i="0" u="none" strike="noStrike" kern="1200" cap="none" spc="0" normalizeH="0" baseline="0" dirty="0">
                <a:solidFill>
                  <a:srgbClr val="FF0000"/>
                </a:solidFill>
                <a:latin typeface="HY울릉도L"/>
                <a:ea typeface="HY울릉도L"/>
                <a:cs typeface="굴림"/>
              </a:rPr>
              <a:t>여기서 중요한 것은 </a:t>
            </a:r>
            <a:r>
              <a:rPr kumimoji="1" lang="ko-KR" altLang="en-US" sz="2500" b="1" i="0" u="sng" strike="noStrike" kern="1200" cap="none" spc="0" normalizeH="0" baseline="0" dirty="0">
                <a:solidFill>
                  <a:srgbClr val="FF0000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HY울릉도L"/>
                <a:ea typeface="HY울릉도L"/>
                <a:cs typeface="굴림"/>
              </a:rPr>
              <a:t>근로자도 과태료 대상</a:t>
            </a:r>
            <a:r>
              <a:rPr kumimoji="1" lang="en-US" altLang="ko-KR" sz="2500" b="1" i="0" u="sng" strike="noStrike" kern="1200" cap="none" spc="0" normalizeH="0" baseline="0" dirty="0">
                <a:solidFill>
                  <a:srgbClr val="FF0000"/>
                </a:solidFill>
                <a:effectLst>
                  <a:outerShdw blurRad="76200" dist="76200" dir="2700000" algn="ctr" rotWithShape="0">
                    <a:srgbClr val="000000">
                      <a:alpha val="50000"/>
                    </a:srgbClr>
                  </a:outerShdw>
                </a:effectLst>
                <a:latin typeface="HY울릉도L"/>
                <a:ea typeface="HY울릉도L"/>
                <a:cs typeface="굴림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sndAc>
          <p:stSnd>
            <p:snd r:embed="rId2" name="type.wav"/>
          </p:stSnd>
        </p:sndAc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16496" y="63893"/>
            <a:ext cx="8716591" cy="58110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560511" y="1268760"/>
            <a:ext cx="8424936" cy="5256584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582499" y="692696"/>
            <a:ext cx="3074357" cy="362937"/>
          </a:xfrm>
          <a:prstGeom prst="rect">
            <a:avLst/>
          </a:prstGeom>
          <a:noFill/>
          <a:ln w="25400" cap="flat" cmpd="sng" algn="ctr">
            <a:solidFill>
              <a:srgbClr val="FF0000">
                <a:alpha val="100000"/>
              </a:srgbClr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r>
              <a:rPr kumimoji="1" lang="ko-KR" altLang="en-US" sz="1400" b="1" i="0" strike="noStrike" kern="1200" cap="none" spc="0" normalizeH="0" baseline="0">
                <a:solidFill>
                  <a:srgbClr val="FF0000"/>
                </a:solidFill>
                <a:effectLst/>
                <a:latin typeface="HY울릉도L"/>
                <a:ea typeface="HY울릉도L"/>
                <a:cs typeface="굴림"/>
              </a:rPr>
              <a:t>산업안전보건법 시행규칙 제</a:t>
            </a:r>
            <a:r>
              <a:rPr kumimoji="1" lang="en-US" altLang="ko-KR" sz="1400" b="1" i="0" strike="noStrike" kern="1200" cap="none" spc="0" normalizeH="0" baseline="0">
                <a:solidFill>
                  <a:srgbClr val="FF0000"/>
                </a:solidFill>
                <a:effectLst/>
                <a:latin typeface="HY울릉도L"/>
                <a:ea typeface="HY울릉도L"/>
                <a:cs typeface="굴림"/>
              </a:rPr>
              <a:t>202</a:t>
            </a:r>
            <a:r>
              <a:rPr kumimoji="1" lang="ko-KR" altLang="en-US" sz="1400" b="1" i="0" strike="noStrike" kern="1200" cap="none" spc="0" normalizeH="0" baseline="0">
                <a:solidFill>
                  <a:srgbClr val="FF0000"/>
                </a:solidFill>
                <a:effectLst/>
                <a:latin typeface="HY울릉도L"/>
                <a:ea typeface="HY울릉도L"/>
                <a:cs typeface="굴림"/>
              </a:rPr>
              <a:t>조</a:t>
            </a:r>
            <a:r>
              <a:rPr kumimoji="1" lang="ko-KR" altLang="en-US" sz="1600" b="1" i="0" u="sng" strike="noStrike" kern="1200" cap="none" spc="0" normalizeH="0" baseline="0">
                <a:solidFill>
                  <a:srgbClr val="FF0000"/>
                </a:solidFill>
                <a:effectLst/>
                <a:latin typeface="HY울릉도L"/>
                <a:ea typeface="HY울릉도L"/>
                <a:cs typeface="굴림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sndAc>
          <p:stSnd>
            <p:snd r:embed="rId2" name="type.wav"/>
          </p:stSnd>
        </p:sndAc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:a16="http://schemas.microsoft.com/office/drawing/2014/main" xmlns="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279150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3.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공지사항 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 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4" name="직사각형 3"/>
          <p:cNvSpPr/>
          <p:nvPr/>
        </p:nvSpPr>
        <p:spPr bwMode="auto">
          <a:xfrm>
            <a:off x="388462" y="692446"/>
            <a:ext cx="3384376" cy="434945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lang="ko-KR" altLang="en-US" sz="1400" b="1" dirty="0" smtClean="0">
                <a:solidFill>
                  <a:srgbClr val="FF0000"/>
                </a:solidFill>
              </a:rPr>
              <a:t>작업환경측정</a:t>
            </a:r>
            <a:r>
              <a:rPr kumimoji="1" lang="ko-KR" altLang="en-US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</a:rPr>
              <a:t> 미 실시에 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관한 과태료</a:t>
            </a:r>
            <a:endParaRPr kumimoji="1" lang="ko-KR" altLang="en-US" sz="1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rcRect l="1786" t="3125" r="22322" b="15625"/>
          <a:stretch/>
        </p:blipFill>
        <p:spPr>
          <a:xfrm>
            <a:off x="401987" y="1229819"/>
            <a:ext cx="6120680" cy="1872208"/>
          </a:xfrm>
          <a:prstGeom prst="rect">
            <a:avLst/>
          </a:prstGeom>
          <a:ln w="28575">
            <a:noFill/>
          </a:ln>
        </p:spPr>
      </p:pic>
      <p:sp>
        <p:nvSpPr>
          <p:cNvPr id="9" name="직사각형 8"/>
          <p:cNvSpPr/>
          <p:nvPr/>
        </p:nvSpPr>
        <p:spPr bwMode="auto">
          <a:xfrm>
            <a:off x="323334" y="1199123"/>
            <a:ext cx="6199333" cy="20882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3287355"/>
            <a:ext cx="5256584" cy="338200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9172" y="3380913"/>
            <a:ext cx="4194348" cy="328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96769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728" y="2996952"/>
            <a:ext cx="5112568" cy="159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1460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:a16="http://schemas.microsoft.com/office/drawing/2014/main" xmlns="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9" y="162827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817759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4.</a:t>
            </a:r>
            <a:r>
              <a:rPr kumimoji="0" lang="ko-KR" altLang="en-US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금회 차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건의사항 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764704"/>
            <a:ext cx="9144000" cy="29238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특이사항 없음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47209999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2E07D329-AF4D-4959-9C41-CE14ABFE4C67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5" name="직사각형 3">
            <a:extLst>
              <a:ext uri="{FF2B5EF4-FFF2-40B4-BE49-F238E27FC236}">
                <a16:creationId xmlns:a16="http://schemas.microsoft.com/office/drawing/2014/main" xmlns="" id="{6673BEF2-E94C-4ADD-813B-97CD25845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260" y="990226"/>
            <a:ext cx="8499475" cy="10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latinLnBrk="1">
              <a:lnSpc>
                <a:spcPct val="150000"/>
              </a:lnSpc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28600" indent="-228600" latinLnBrk="1">
              <a:lnSpc>
                <a:spcPct val="150000"/>
              </a:lnSpc>
              <a:buAutoNum type="arabicPeriod"/>
            </a:pPr>
            <a:endParaRPr lang="en-US" altLang="ko-KR" sz="11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1396170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 5.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경영자 검토 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690073"/>
            <a:ext cx="87129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1400" b="1" dirty="0" smtClean="0"/>
          </a:p>
          <a:p>
            <a:endParaRPr lang="ko-KR" alt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58260" y="1178293"/>
            <a:ext cx="9144000" cy="189282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b="1" dirty="0" smtClean="0"/>
              <a:t>1.</a:t>
            </a:r>
            <a:r>
              <a:rPr lang="ko-KR" altLang="en-US" b="1" dirty="0" smtClean="0"/>
              <a:t>각 </a:t>
            </a:r>
            <a:r>
              <a:rPr lang="ko-KR" altLang="en-US" b="1" dirty="0" err="1" smtClean="0"/>
              <a:t>공정별</a:t>
            </a:r>
            <a:r>
              <a:rPr lang="ko-KR" altLang="en-US" b="1" dirty="0" smtClean="0"/>
              <a:t> 위험요소 확인 및  안전대책 실행 강화 철저</a:t>
            </a:r>
            <a:endParaRPr lang="en-US" altLang="ko-KR" b="1" dirty="0" smtClean="0"/>
          </a:p>
          <a:p>
            <a:endParaRPr lang="en-US" altLang="ko-KR" b="1" dirty="0" smtClean="0"/>
          </a:p>
          <a:p>
            <a:r>
              <a:rPr lang="en-US" altLang="ko-KR" b="1" dirty="0" smtClean="0"/>
              <a:t>2.</a:t>
            </a:r>
            <a:r>
              <a:rPr lang="ko-KR" altLang="en-US" b="1" dirty="0" smtClean="0"/>
              <a:t>위험성평가 회의 내용 전 근로자 전파 실시</a:t>
            </a:r>
            <a:endParaRPr lang="en-US" altLang="ko-KR" b="1" dirty="0" smtClean="0"/>
          </a:p>
          <a:p>
            <a:endParaRPr lang="en-US" altLang="ko-KR" b="1" dirty="0" smtClean="0"/>
          </a:p>
          <a:p>
            <a:r>
              <a:rPr lang="en-US" altLang="ko-KR" b="1" dirty="0" smtClean="0"/>
              <a:t>3.</a:t>
            </a:r>
            <a:r>
              <a:rPr lang="ko-KR" altLang="en-US" b="1" dirty="0" err="1" smtClean="0"/>
              <a:t>중량물</a:t>
            </a:r>
            <a:r>
              <a:rPr lang="ko-KR" altLang="en-US" b="1" dirty="0" smtClean="0"/>
              <a:t> 취급작업계획서 검토 및 확인 절차 철저</a:t>
            </a:r>
            <a:endParaRPr lang="en-US" altLang="ko-KR" b="1" dirty="0" smtClean="0"/>
          </a:p>
          <a:p>
            <a:endParaRPr lang="en-US" altLang="ko-KR" b="1" dirty="0" smtClean="0"/>
          </a:p>
          <a:p>
            <a:r>
              <a:rPr lang="en-US" altLang="ko-KR" b="1" dirty="0" smtClean="0"/>
              <a:t>4.</a:t>
            </a:r>
            <a:r>
              <a:rPr lang="ko-KR" altLang="en-US" b="1" dirty="0" err="1" smtClean="0"/>
              <a:t>토공사</a:t>
            </a:r>
            <a:r>
              <a:rPr lang="ko-KR" altLang="en-US" b="1" dirty="0" smtClean="0"/>
              <a:t> 관련 추락구역 안전시설물 설치기준 준수 및 선제적 대응으로 사전확인 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설치 후 유지관리 </a:t>
            </a:r>
            <a:r>
              <a:rPr lang="en-US" altLang="ko-KR" b="1" dirty="0" smtClean="0"/>
              <a:t>)</a:t>
            </a:r>
          </a:p>
          <a:p>
            <a:endParaRPr lang="en-US" altLang="ko-KR" b="1" dirty="0"/>
          </a:p>
          <a:p>
            <a:r>
              <a:rPr lang="en-US" altLang="ko-KR" b="1" dirty="0" smtClean="0"/>
              <a:t>5.</a:t>
            </a:r>
            <a:r>
              <a:rPr lang="ko-KR" altLang="en-US" b="1" dirty="0" smtClean="0"/>
              <a:t>장비작업 구역 통제 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신호수 및 작업지휘자에 의한 통제관리</a:t>
            </a:r>
            <a:r>
              <a:rPr lang="en-US" altLang="ko-KR" b="1" dirty="0" smtClean="0"/>
              <a:t>)</a:t>
            </a:r>
            <a:endParaRPr lang="ko-KR" altLang="en-US" b="1" dirty="0"/>
          </a:p>
        </p:txBody>
      </p:sp>
    </p:spTree>
  </p:cSld>
  <p:clrMapOvr>
    <a:masterClrMapping/>
  </p:clrMapOvr>
  <p:transition spd="slow">
    <p:sndAc>
      <p:stSnd>
        <p:snd r:embed="rId2" name="type.wav"/>
      </p:stSnd>
    </p:sndAc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xmlns="" id="{92DE1F7B-114F-4AE7-AC0B-427998FD29D1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9">
            <a:extLst>
              <a:ext uri="{FF2B5EF4-FFF2-40B4-BE49-F238E27FC236}">
                <a16:creationId xmlns:a16="http://schemas.microsoft.com/office/drawing/2014/main" xmlns="" id="{088C5547-446A-4BDF-8273-9EE5A1B37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6" y="83429"/>
            <a:ext cx="2736304" cy="467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79352" tIns="39676" rIns="79352" bIns="39676" anchor="ctr" anchorCtr="1"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80000"/>
              </a:lnSpc>
              <a:buFont typeface="Wingdings" panose="05000000000000000000" pitchFamily="2" charset="2"/>
              <a:buNone/>
              <a:defRPr/>
            </a:pPr>
            <a:r>
              <a:rPr kumimoji="0" lang="en-US" altLang="ko-KR" sz="1400" b="1" dirty="0" smtClean="0">
                <a:solidFill>
                  <a:srgbClr val="000000"/>
                </a:solidFill>
                <a:latin typeface="맑은고딕"/>
                <a:ea typeface="맑은 고딕" panose="020B0503020000020004" pitchFamily="50" charset="-127"/>
              </a:rPr>
              <a:t>[ </a:t>
            </a:r>
            <a:r>
              <a:rPr kumimoji="0" lang="ko-KR" altLang="en-US" sz="1400" b="1" dirty="0" smtClean="0">
                <a:latin typeface="맑은고딕"/>
                <a:ea typeface="맑은 고딕" panose="020B0503020000020004" pitchFamily="50" charset="-127"/>
              </a:rPr>
              <a:t>위험성평가 회의 사진대지 </a:t>
            </a:r>
            <a:r>
              <a:rPr kumimoji="0" lang="en-US" altLang="ko-KR" sz="1400" b="1" dirty="0" smtClean="0">
                <a:latin typeface="맑은고딕"/>
                <a:ea typeface="맑은 고딕" panose="020B0503020000020004" pitchFamily="50" charset="-127"/>
              </a:rPr>
              <a:t>]</a:t>
            </a:r>
            <a:endParaRPr kumimoji="0" lang="en-US" altLang="ko-KR" sz="1100" dirty="0">
              <a:solidFill>
                <a:srgbClr val="000000"/>
              </a:solidFill>
              <a:latin typeface="맑은고딕"/>
              <a:ea typeface="맑은 고딕" panose="020B0503020000020004" pitchFamily="50" charset="-127"/>
            </a:endParaRPr>
          </a:p>
        </p:txBody>
      </p:sp>
      <p:sp>
        <p:nvSpPr>
          <p:cNvPr id="2" name="직사각형 1"/>
          <p:cNvSpPr/>
          <p:nvPr/>
        </p:nvSpPr>
        <p:spPr bwMode="auto">
          <a:xfrm>
            <a:off x="560512" y="1412776"/>
            <a:ext cx="3888432" cy="3456384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  <p:sp>
        <p:nvSpPr>
          <p:cNvPr id="7" name="직사각형 6"/>
          <p:cNvSpPr/>
          <p:nvPr/>
        </p:nvSpPr>
        <p:spPr bwMode="auto">
          <a:xfrm>
            <a:off x="4942787" y="2780928"/>
            <a:ext cx="3888432" cy="3456384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77" y="1556792"/>
            <a:ext cx="3752459" cy="316835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798" y="2924944"/>
            <a:ext cx="3677565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04892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074" y="3645025"/>
            <a:ext cx="9217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7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안전은 </a:t>
            </a:r>
            <a:r>
              <a:rPr lang="ko-KR" altLang="en-US" sz="72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운</a:t>
            </a:r>
            <a:r>
              <a:rPr lang="ko-KR" altLang="en-US" sz="7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 아닙니다</a:t>
            </a:r>
            <a:r>
              <a:rPr lang="en-US" altLang="ko-KR" sz="72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300715" flipH="1" flipV="1">
            <a:off x="6498923" y="5865722"/>
            <a:ext cx="2874808" cy="67558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00" y="1052670"/>
            <a:ext cx="8569190" cy="2443618"/>
          </a:xfrm>
          <a:prstGeom prst="rect">
            <a:avLst/>
          </a:prstGeom>
          <a:ln w="107950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19547054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88" y="188640"/>
            <a:ext cx="9001000" cy="6408712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 bwMode="auto">
          <a:xfrm>
            <a:off x="632520" y="620688"/>
            <a:ext cx="8568952" cy="273630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7683599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97633" y="2827309"/>
            <a:ext cx="5112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현장통</a:t>
            </a:r>
            <a:r>
              <a:rPr lang="ko-KR" altLang="en-US" sz="4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관련사항 </a:t>
            </a:r>
            <a:endParaRPr lang="ko-KR" altLang="en-US" sz="4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858" y="2900096"/>
            <a:ext cx="632664" cy="68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22791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">
            <a:extLst>
              <a:ext uri="{FF2B5EF4-FFF2-40B4-BE49-F238E27FC236}">
                <a16:creationId xmlns:a16="http://schemas.microsoft.com/office/drawing/2014/main" xmlns="" id="{92ED438B-99F7-469F-80B4-566C8E5F3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4450"/>
            <a:ext cx="184150" cy="3683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95" name="Rectangle 8">
            <a:extLst>
              <a:ext uri="{FF2B5EF4-FFF2-40B4-BE49-F238E27FC236}">
                <a16:creationId xmlns:a16="http://schemas.microsoft.com/office/drawing/2014/main" xmlns="" id="{4E065C4D-9D37-4BFA-87F8-580E8CE93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366" y="52693"/>
            <a:ext cx="6840537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1pPr>
            <a:lvl2pPr marL="742950" indent="-28575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2pPr>
            <a:lvl3pPr marL="11430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3pPr>
            <a:lvl4pPr marL="16002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4pPr>
            <a:lvl5pPr marL="2057400" indent="-228600"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HY울릉도L" pitchFamily="18" charset="-127"/>
                <a:ea typeface="HY울릉도L" pitchFamily="18" charset="-127"/>
              </a:defRPr>
            </a:lvl9pPr>
          </a:lstStyle>
          <a:p>
            <a:pPr eaLnBrk="1" latinLnBrk="1" hangingPunct="1">
              <a:lnSpc>
                <a:spcPct val="170000"/>
              </a:lnSpc>
              <a:buFont typeface="Wingdings" panose="05000000000000000000" pitchFamily="2" charset="2"/>
              <a:buNone/>
            </a:pPr>
            <a:r>
              <a:rPr lang="ko-KR" altLang="en-US" sz="1600" b="1" dirty="0" smtClea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위험성평가 </a:t>
            </a:r>
            <a:r>
              <a:rPr lang="ko-KR" altLang="en-US" sz="1600" b="1" dirty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실시에 관한 사항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산업안전보건법 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36</a:t>
            </a: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조</a:t>
            </a:r>
            <a:r>
              <a:rPr lang="en-US" altLang="ko-KR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2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xmlns="" id="{79631C40-71E6-4FE0-9BD2-E71B69501BDA}"/>
              </a:ext>
            </a:extLst>
          </p:cNvPr>
          <p:cNvSpPr/>
          <p:nvPr/>
        </p:nvSpPr>
        <p:spPr bwMode="auto">
          <a:xfrm>
            <a:off x="381000" y="828677"/>
            <a:ext cx="9143999" cy="5768675"/>
          </a:xfrm>
          <a:prstGeom prst="rect">
            <a:avLst/>
          </a:prstGeom>
          <a:noFill/>
          <a:ln w="3175" cap="flat" cmpd="sng" algn="ctr">
            <a:solidFill>
              <a:sysClr val="window" lastClr="FFFFFF">
                <a:lumMod val="50000"/>
              </a:sysClr>
            </a:solidFill>
            <a:prstDash val="sysDot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kern="0">
              <a:solidFill>
                <a:sysClr val="window" lastClr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xmlns="" id="{8637B550-9645-41EB-93CE-194DEBCD210A}"/>
              </a:ext>
            </a:extLst>
          </p:cNvPr>
          <p:cNvCxnSpPr/>
          <p:nvPr/>
        </p:nvCxnSpPr>
        <p:spPr>
          <a:xfrm>
            <a:off x="381000" y="620713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354" y="938126"/>
            <a:ext cx="6481142" cy="3715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64" y="925112"/>
            <a:ext cx="2404104" cy="5672239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75" y="38227"/>
            <a:ext cx="498291" cy="539843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 bwMode="auto">
          <a:xfrm>
            <a:off x="2936354" y="828678"/>
            <a:ext cx="936526" cy="72811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endParaRPr kumimoji="1" lang="ko-KR" altLang="en-US" sz="13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Y울릉도L" pitchFamily="18" charset="-127"/>
              <a:ea typeface="HY울릉도L" pitchFamily="18" charset="-127"/>
            </a:endParaRPr>
          </a:p>
        </p:txBody>
      </p:sp>
      <p:cxnSp>
        <p:nvCxnSpPr>
          <p:cNvPr id="6" name="직선 화살표 연결선 5"/>
          <p:cNvCxnSpPr/>
          <p:nvPr/>
        </p:nvCxnSpPr>
        <p:spPr bwMode="auto">
          <a:xfrm>
            <a:off x="3904959" y="1581752"/>
            <a:ext cx="1840129" cy="3071383"/>
          </a:xfrm>
          <a:prstGeom prst="straightConnector1">
            <a:avLst/>
          </a:prstGeom>
          <a:solidFill>
            <a:srgbClr val="339966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5817096" y="4531751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현장통에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등재 </a:t>
            </a:r>
            <a:endParaRPr lang="ko-KR" altLang="en-US" sz="24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8617449"/>
      </p:ext>
    </p:extLst>
  </p:cSld>
  <p:clrMapOvr>
    <a:masterClrMapping/>
  </p:clrMapOvr>
  <p:transition spd="slow">
    <p:sndAc>
      <p:stSnd>
        <p:snd r:embed="rId2" name="type.wav"/>
      </p:stSnd>
    </p:sndAc>
  </p:transition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1052</Words>
  <Application>Microsoft Office PowerPoint</Application>
  <PresentationFormat>A4 용지(210x297mm)</PresentationFormat>
  <Paragraphs>265</Paragraphs>
  <Slides>69</Slides>
  <Notes>12</Notes>
  <HiddenSlides>0</HiddenSlides>
  <MMClips>0</MMClips>
  <ScaleCrop>false</ScaleCrop>
  <HeadingPairs>
    <vt:vector size="6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69</vt:i4>
      </vt:variant>
    </vt:vector>
  </HeadingPairs>
  <TitlesOfParts>
    <vt:vector size="82" baseType="lpstr">
      <vt:lpstr>Arial Unicode MS</vt:lpstr>
      <vt:lpstr>Century Schoolbook</vt:lpstr>
      <vt:lpstr>HY견고딕</vt:lpstr>
      <vt:lpstr>HY울릉도L</vt:lpstr>
      <vt:lpstr>HY울릉도M</vt:lpstr>
      <vt:lpstr>HY헤드라인M</vt:lpstr>
      <vt:lpstr>JBold</vt:lpstr>
      <vt:lpstr>굴림</vt:lpstr>
      <vt:lpstr>맑은 고딕</vt:lpstr>
      <vt:lpstr>맑은고딕</vt:lpstr>
      <vt:lpstr>Calibri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3237</cp:revision>
  <dcterms:created xsi:type="dcterms:W3CDTF">2007-09-19T08:05:28Z</dcterms:created>
  <dcterms:modified xsi:type="dcterms:W3CDTF">2023-04-22T00:45:18Z</dcterms:modified>
  <cp:version/>
</cp:coreProperties>
</file>