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1"/>
  </p:notesMasterIdLst>
  <p:handoutMasterIdLst>
    <p:handoutMasterId r:id="rId42"/>
  </p:handoutMasterIdLst>
  <p:sldIdLst>
    <p:sldId id="915" r:id="rId2"/>
    <p:sldId id="1146" r:id="rId3"/>
    <p:sldId id="3097" r:id="rId4"/>
    <p:sldId id="271" r:id="rId5"/>
    <p:sldId id="270" r:id="rId6"/>
    <p:sldId id="3098" r:id="rId7"/>
    <p:sldId id="257" r:id="rId8"/>
    <p:sldId id="279" r:id="rId9"/>
    <p:sldId id="3096" r:id="rId10"/>
    <p:sldId id="3107" r:id="rId11"/>
    <p:sldId id="3108" r:id="rId12"/>
    <p:sldId id="3109" r:id="rId13"/>
    <p:sldId id="3110" r:id="rId14"/>
    <p:sldId id="295" r:id="rId15"/>
    <p:sldId id="3099" r:id="rId16"/>
    <p:sldId id="296" r:id="rId17"/>
    <p:sldId id="294" r:id="rId18"/>
    <p:sldId id="297" r:id="rId19"/>
    <p:sldId id="298" r:id="rId20"/>
    <p:sldId id="3106" r:id="rId21"/>
    <p:sldId id="300" r:id="rId22"/>
    <p:sldId id="301" r:id="rId23"/>
    <p:sldId id="302" r:id="rId24"/>
    <p:sldId id="303" r:id="rId25"/>
    <p:sldId id="288" r:id="rId26"/>
    <p:sldId id="3100" r:id="rId27"/>
    <p:sldId id="269" r:id="rId28"/>
    <p:sldId id="284" r:id="rId29"/>
    <p:sldId id="285" r:id="rId30"/>
    <p:sldId id="321" r:id="rId31"/>
    <p:sldId id="3115" r:id="rId32"/>
    <p:sldId id="3101" r:id="rId33"/>
    <p:sldId id="312" r:id="rId34"/>
    <p:sldId id="322" r:id="rId35"/>
    <p:sldId id="3111" r:id="rId36"/>
    <p:sldId id="3113" r:id="rId37"/>
    <p:sldId id="3114" r:id="rId38"/>
    <p:sldId id="436" r:id="rId39"/>
    <p:sldId id="268" r:id="rId40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1" userDrawn="1">
          <p15:clr>
            <a:srgbClr val="A4A3A4"/>
          </p15:clr>
        </p15:guide>
        <p15:guide id="2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ECE"/>
    <a:srgbClr val="94B7FF"/>
    <a:srgbClr val="F39800"/>
    <a:srgbClr val="00FFFF"/>
    <a:srgbClr val="0000FF"/>
    <a:srgbClr val="F29601"/>
    <a:srgbClr val="6699FF"/>
    <a:srgbClr val="5353EC"/>
    <a:srgbClr val="7F7FFF"/>
    <a:srgbClr val="FFC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밝은 스타일 1 - 강조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53" autoAdjust="0"/>
    <p:restoredTop sz="96400" autoAdjust="0"/>
  </p:normalViewPr>
  <p:slideViewPr>
    <p:cSldViewPr snapToGrid="0">
      <p:cViewPr varScale="1">
        <p:scale>
          <a:sx n="110" d="100"/>
          <a:sy n="110" d="100"/>
        </p:scale>
        <p:origin x="180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4104" y="222"/>
      </p:cViewPr>
      <p:guideLst>
        <p:guide orient="horz" pos="3131"/>
        <p:guide pos="214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265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0T02:04:57.03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51,'141'-10,"1360"-6,-1070 17,299-1,2011-14,573 2,-2049 15,-605-3,-627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0T02:06:31.734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1,'8431'0,"-8401"0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0T02:05:00.127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0,'5025'0,"-4481"25,-41 0,1208-24,-788-4,1184 3,-2086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0T02:05:01.86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1,'6598'0,"-6579"0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0T02:05:32.790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27,'6935'0,"-6738"-12,-10 0,1547 10,-844 4,-869-2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0T02:05:35.483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1,'0'1,"1"-1,0 1,-1 0,1-1,0 1,-1 0,1-1,0 1,0-1,0 1,0-1,0 0,-1 1,1-1,0 0,0 1,0-1,0 0,0 0,0 0,0 0,0 0,1 0,3 0,94 10,141-5,-132-6,3261 5,-1715-7,-330 3,-1301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0T02:06:03.63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1,'10332'0,"-10312"0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0T02:06:06.693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51,'2'-2,"0"0,1 1,-1-1,1 0,-1 1,1 0,0 0,0-1,-1 2,1-1,0 0,0 0,0 1,0 0,4-1,0 0,127-16,2 6,185 8,-193 3,9569 2,-9665-2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0T02:06:08.911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1,'5348'0,"-5327"0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0T02:06:29.614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0,'511'12,"-50"0,3420-9,-1975-6,1279 3,-3165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9787" cy="496967"/>
          </a:xfrm>
          <a:prstGeom prst="rect">
            <a:avLst/>
          </a:prstGeom>
        </p:spPr>
        <p:txBody>
          <a:bodyPr vert="horz" lIns="91518" tIns="45758" rIns="91518" bIns="45758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0" y="2"/>
            <a:ext cx="2949787" cy="496967"/>
          </a:xfrm>
          <a:prstGeom prst="rect">
            <a:avLst/>
          </a:prstGeom>
        </p:spPr>
        <p:txBody>
          <a:bodyPr vert="horz" lIns="91518" tIns="45758" rIns="91518" bIns="45758" rtlCol="0"/>
          <a:lstStyle>
            <a:lvl1pPr algn="r">
              <a:defRPr sz="1200"/>
            </a:lvl1pPr>
          </a:lstStyle>
          <a:p>
            <a:fld id="{E48104E3-B737-41AD-BE98-3250A5935F3D}" type="datetimeFigureOut">
              <a:rPr lang="ko-KR" altLang="en-US" smtClean="0"/>
              <a:pPr/>
              <a:t>2022-07-21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65700" cy="3725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18" tIns="45758" rIns="91518" bIns="4575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1"/>
          </a:xfrm>
          <a:prstGeom prst="rect">
            <a:avLst/>
          </a:prstGeom>
        </p:spPr>
        <p:txBody>
          <a:bodyPr vert="horz" lIns="91518" tIns="45758" rIns="91518" bIns="4575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7" cy="496967"/>
          </a:xfrm>
          <a:prstGeom prst="rect">
            <a:avLst/>
          </a:prstGeom>
        </p:spPr>
        <p:txBody>
          <a:bodyPr vert="horz" lIns="91518" tIns="45758" rIns="91518" bIns="45758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0" y="9440647"/>
            <a:ext cx="2949787" cy="496967"/>
          </a:xfrm>
          <a:prstGeom prst="rect">
            <a:avLst/>
          </a:prstGeom>
        </p:spPr>
        <p:txBody>
          <a:bodyPr vert="horz" lIns="91518" tIns="45758" rIns="91518" bIns="45758" rtlCol="0" anchor="b"/>
          <a:lstStyle>
            <a:lvl1pPr algn="r">
              <a:defRPr sz="1200"/>
            </a:lvl1pPr>
          </a:lstStyle>
          <a:p>
            <a:fld id="{B1636C03-6BE5-4F0E-A31B-46B23787EFEE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530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54746" y="9440798"/>
            <a:ext cx="2951358" cy="4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699" rIns="91402" bIns="45699" anchor="b"/>
          <a:lstStyle/>
          <a:p>
            <a:pPr algn="r"/>
            <a:fld id="{F3373138-D5E3-4241-8231-5576FEC11FB7}" type="slidenum">
              <a:rPr lang="en-US" altLang="ko-KR" sz="1200"/>
              <a:pPr algn="r"/>
              <a:t>1</a:t>
            </a:fld>
            <a:endParaRPr lang="en-US" altLang="ko-KR" sz="1200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47738" y="762000"/>
            <a:ext cx="4910137" cy="36845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355" y="4760097"/>
            <a:ext cx="4960957" cy="4451860"/>
          </a:xfrm>
          <a:noFill/>
        </p:spPr>
        <p:txBody>
          <a:bodyPr wrap="square" lIns="91735" tIns="45863" rIns="91735" bIns="45863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ko-KR" altLang="en-US">
                <a:latin typeface="굴림" charset="-127"/>
                <a:ea typeface="굴림" charset="-127"/>
              </a:rPr>
              <a:t>용인보라미분양대책</a:t>
            </a:r>
          </a:p>
        </p:txBody>
      </p:sp>
    </p:spTree>
    <p:extLst>
      <p:ext uri="{BB962C8B-B14F-4D97-AF65-F5344CB8AC3E}">
        <p14:creationId xmlns:p14="http://schemas.microsoft.com/office/powerpoint/2010/main" val="2157875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>
            <a:extLst>
              <a:ext uri="{FF2B5EF4-FFF2-40B4-BE49-F238E27FC236}">
                <a16:creationId xmlns:a16="http://schemas.microsoft.com/office/drawing/2014/main" id="{6DC12D55-0346-40CC-89F0-6F6C2E2449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4688" y="809625"/>
            <a:ext cx="5392737" cy="404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슬라이드 노트 개체 틀 2">
            <a:extLst>
              <a:ext uri="{FF2B5EF4-FFF2-40B4-BE49-F238E27FC236}">
                <a16:creationId xmlns:a16="http://schemas.microsoft.com/office/drawing/2014/main" id="{78372F40-3F2D-487E-A9BD-61F07A3D24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700" name="슬라이드 번호 개체 틀 3">
            <a:extLst>
              <a:ext uri="{FF2B5EF4-FFF2-40B4-BE49-F238E27FC236}">
                <a16:creationId xmlns:a16="http://schemas.microsoft.com/office/drawing/2014/main" id="{027E44EB-47A6-4969-8E1F-91CBB8CFA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fld id="{915B5117-50F2-4D88-8456-BDEC8BBC2C92}" type="slidenum">
              <a:rPr lang="ko-KR" altLang="en-US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2665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60438" y="773113"/>
            <a:ext cx="4937125" cy="3702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*</a:t>
            </a:r>
            <a:r>
              <a:rPr lang="en-US" altLang="ko-KR" baseline="0" dirty="0"/>
              <a:t> 5</a:t>
            </a:r>
            <a:r>
              <a:rPr lang="ko-KR" altLang="en-US" baseline="0" dirty="0"/>
              <a:t>월 </a:t>
            </a:r>
            <a:r>
              <a:rPr lang="en-US" altLang="ko-KR" baseline="0" dirty="0"/>
              <a:t>17</a:t>
            </a:r>
            <a:r>
              <a:rPr lang="ko-KR" altLang="en-US" baseline="0" dirty="0"/>
              <a:t>일 </a:t>
            </a:r>
            <a:r>
              <a:rPr lang="ko-KR" altLang="en-US" baseline="0" dirty="0" err="1"/>
              <a:t>발주처</a:t>
            </a:r>
            <a:r>
              <a:rPr lang="en-US" altLang="ko-KR" baseline="0" dirty="0"/>
              <a:t>, </a:t>
            </a:r>
            <a:r>
              <a:rPr lang="ko-KR" altLang="en-US" baseline="0" dirty="0" err="1"/>
              <a:t>비상주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감리원에서</a:t>
            </a:r>
            <a:r>
              <a:rPr lang="ko-KR" altLang="en-US" baseline="0" dirty="0"/>
              <a:t> 구조 </a:t>
            </a:r>
            <a:r>
              <a:rPr lang="ko-KR" altLang="en-US" baseline="0" dirty="0" err="1"/>
              <a:t>안정성검토</a:t>
            </a:r>
            <a:r>
              <a:rPr lang="ko-KR" altLang="en-US" baseline="0" dirty="0"/>
              <a:t> 관련 현장점검 실시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7923A-F9FC-4419-AF6A-08B27AD2118E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36389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60438" y="773113"/>
            <a:ext cx="4937125" cy="3702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*</a:t>
            </a:r>
            <a:r>
              <a:rPr lang="en-US" altLang="ko-KR" baseline="0" dirty="0"/>
              <a:t> 5</a:t>
            </a:r>
            <a:r>
              <a:rPr lang="ko-KR" altLang="en-US" baseline="0" dirty="0"/>
              <a:t>월 </a:t>
            </a:r>
            <a:r>
              <a:rPr lang="en-US" altLang="ko-KR" baseline="0" dirty="0"/>
              <a:t>17</a:t>
            </a:r>
            <a:r>
              <a:rPr lang="ko-KR" altLang="en-US" baseline="0" dirty="0"/>
              <a:t>일 </a:t>
            </a:r>
            <a:r>
              <a:rPr lang="ko-KR" altLang="en-US" baseline="0" dirty="0" err="1"/>
              <a:t>발주처</a:t>
            </a:r>
            <a:r>
              <a:rPr lang="en-US" altLang="ko-KR" baseline="0" dirty="0"/>
              <a:t>, </a:t>
            </a:r>
            <a:r>
              <a:rPr lang="ko-KR" altLang="en-US" baseline="0" dirty="0" err="1"/>
              <a:t>비상주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감리원에서</a:t>
            </a:r>
            <a:r>
              <a:rPr lang="ko-KR" altLang="en-US" baseline="0" dirty="0"/>
              <a:t> 구조 </a:t>
            </a:r>
            <a:r>
              <a:rPr lang="ko-KR" altLang="en-US" baseline="0" dirty="0" err="1"/>
              <a:t>안정성검토</a:t>
            </a:r>
            <a:r>
              <a:rPr lang="ko-KR" altLang="en-US" baseline="0" dirty="0"/>
              <a:t> 관련 현장점검 실시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7923A-F9FC-4419-AF6A-08B27AD2118E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175145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60438" y="773113"/>
            <a:ext cx="4937125" cy="3702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*</a:t>
            </a:r>
            <a:r>
              <a:rPr lang="en-US" altLang="ko-KR" baseline="0" dirty="0"/>
              <a:t> 5</a:t>
            </a:r>
            <a:r>
              <a:rPr lang="ko-KR" altLang="en-US" baseline="0" dirty="0"/>
              <a:t>월 </a:t>
            </a:r>
            <a:r>
              <a:rPr lang="en-US" altLang="ko-KR" baseline="0" dirty="0"/>
              <a:t>17</a:t>
            </a:r>
            <a:r>
              <a:rPr lang="ko-KR" altLang="en-US" baseline="0" dirty="0"/>
              <a:t>일 </a:t>
            </a:r>
            <a:r>
              <a:rPr lang="ko-KR" altLang="en-US" baseline="0" dirty="0" err="1"/>
              <a:t>발주처</a:t>
            </a:r>
            <a:r>
              <a:rPr lang="en-US" altLang="ko-KR" baseline="0" dirty="0"/>
              <a:t>, </a:t>
            </a:r>
            <a:r>
              <a:rPr lang="ko-KR" altLang="en-US" baseline="0" dirty="0" err="1"/>
              <a:t>비상주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감리원에서</a:t>
            </a:r>
            <a:r>
              <a:rPr lang="ko-KR" altLang="en-US" baseline="0" dirty="0"/>
              <a:t> 구조 </a:t>
            </a:r>
            <a:r>
              <a:rPr lang="ko-KR" altLang="en-US" baseline="0" dirty="0" err="1"/>
              <a:t>안정성검토</a:t>
            </a:r>
            <a:r>
              <a:rPr lang="ko-KR" altLang="en-US" baseline="0" dirty="0"/>
              <a:t> 관련 현장점검 실시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7923A-F9FC-4419-AF6A-08B27AD2118E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399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>
            <a:extLst>
              <a:ext uri="{FF2B5EF4-FFF2-40B4-BE49-F238E27FC236}">
                <a16:creationId xmlns:a16="http://schemas.microsoft.com/office/drawing/2014/main" id="{6DC12D55-0346-40CC-89F0-6F6C2E2449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4688" y="809625"/>
            <a:ext cx="5392737" cy="404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슬라이드 노트 개체 틀 2">
            <a:extLst>
              <a:ext uri="{FF2B5EF4-FFF2-40B4-BE49-F238E27FC236}">
                <a16:creationId xmlns:a16="http://schemas.microsoft.com/office/drawing/2014/main" id="{78372F40-3F2D-487E-A9BD-61F07A3D24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700" name="슬라이드 번호 개체 틀 3">
            <a:extLst>
              <a:ext uri="{FF2B5EF4-FFF2-40B4-BE49-F238E27FC236}">
                <a16:creationId xmlns:a16="http://schemas.microsoft.com/office/drawing/2014/main" id="{027E44EB-47A6-4969-8E1F-91CBB8CFA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fld id="{915B5117-50F2-4D88-8456-BDEC8BBC2C92}" type="slidenum">
              <a:rPr lang="ko-KR" altLang="en-US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8003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03D7B-5FEA-440B-9A53-9119ECF7ED10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9753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>
            <a:extLst>
              <a:ext uri="{FF2B5EF4-FFF2-40B4-BE49-F238E27FC236}">
                <a16:creationId xmlns:a16="http://schemas.microsoft.com/office/drawing/2014/main" id="{6DC12D55-0346-40CC-89F0-6F6C2E2449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4688" y="809625"/>
            <a:ext cx="5392737" cy="404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슬라이드 노트 개체 틀 2">
            <a:extLst>
              <a:ext uri="{FF2B5EF4-FFF2-40B4-BE49-F238E27FC236}">
                <a16:creationId xmlns:a16="http://schemas.microsoft.com/office/drawing/2014/main" id="{78372F40-3F2D-487E-A9BD-61F07A3D24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700" name="슬라이드 번호 개체 틀 3">
            <a:extLst>
              <a:ext uri="{FF2B5EF4-FFF2-40B4-BE49-F238E27FC236}">
                <a16:creationId xmlns:a16="http://schemas.microsoft.com/office/drawing/2014/main" id="{027E44EB-47A6-4969-8E1F-91CBB8CFA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fld id="{915B5117-50F2-4D88-8456-BDEC8BBC2C92}" type="slidenum">
              <a:rPr lang="ko-KR" altLang="en-US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956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>
            <a:extLst>
              <a:ext uri="{FF2B5EF4-FFF2-40B4-BE49-F238E27FC236}">
                <a16:creationId xmlns:a16="http://schemas.microsoft.com/office/drawing/2014/main" id="{6DC12D55-0346-40CC-89F0-6F6C2E2449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4688" y="809625"/>
            <a:ext cx="5392737" cy="404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슬라이드 노트 개체 틀 2">
            <a:extLst>
              <a:ext uri="{FF2B5EF4-FFF2-40B4-BE49-F238E27FC236}">
                <a16:creationId xmlns:a16="http://schemas.microsoft.com/office/drawing/2014/main" id="{78372F40-3F2D-487E-A9BD-61F07A3D24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700" name="슬라이드 번호 개체 틀 3">
            <a:extLst>
              <a:ext uri="{FF2B5EF4-FFF2-40B4-BE49-F238E27FC236}">
                <a16:creationId xmlns:a16="http://schemas.microsoft.com/office/drawing/2014/main" id="{027E44EB-47A6-4969-8E1F-91CBB8CFA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fld id="{915B5117-50F2-4D88-8456-BDEC8BBC2C92}" type="slidenum">
              <a:rPr lang="ko-KR" altLang="en-US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16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60438" y="773113"/>
            <a:ext cx="4937125" cy="3702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*</a:t>
            </a:r>
            <a:r>
              <a:rPr lang="en-US" altLang="ko-KR" baseline="0" dirty="0"/>
              <a:t> 5</a:t>
            </a:r>
            <a:r>
              <a:rPr lang="ko-KR" altLang="en-US" baseline="0" dirty="0"/>
              <a:t>월 </a:t>
            </a:r>
            <a:r>
              <a:rPr lang="en-US" altLang="ko-KR" baseline="0" dirty="0"/>
              <a:t>17</a:t>
            </a:r>
            <a:r>
              <a:rPr lang="ko-KR" altLang="en-US" baseline="0" dirty="0"/>
              <a:t>일 </a:t>
            </a:r>
            <a:r>
              <a:rPr lang="ko-KR" altLang="en-US" baseline="0" dirty="0" err="1"/>
              <a:t>발주처</a:t>
            </a:r>
            <a:r>
              <a:rPr lang="en-US" altLang="ko-KR" baseline="0" dirty="0"/>
              <a:t>, </a:t>
            </a:r>
            <a:r>
              <a:rPr lang="ko-KR" altLang="en-US" baseline="0" dirty="0" err="1"/>
              <a:t>비상주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감리원에서</a:t>
            </a:r>
            <a:r>
              <a:rPr lang="ko-KR" altLang="en-US" baseline="0" dirty="0"/>
              <a:t> 구조 </a:t>
            </a:r>
            <a:r>
              <a:rPr lang="ko-KR" altLang="en-US" baseline="0" dirty="0" err="1"/>
              <a:t>안정성검토</a:t>
            </a:r>
            <a:r>
              <a:rPr lang="ko-KR" altLang="en-US" baseline="0" dirty="0"/>
              <a:t> 관련 현장점검 실시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7923A-F9FC-4419-AF6A-08B27AD2118E}" type="slidenum">
              <a:rPr lang="en-US" altLang="ko-KR" smtClean="0"/>
              <a:pPr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7084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>
            <a:extLst>
              <a:ext uri="{FF2B5EF4-FFF2-40B4-BE49-F238E27FC236}">
                <a16:creationId xmlns:a16="http://schemas.microsoft.com/office/drawing/2014/main" id="{6DC12D55-0346-40CC-89F0-6F6C2E2449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4688" y="809625"/>
            <a:ext cx="5392737" cy="404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슬라이드 노트 개체 틀 2">
            <a:extLst>
              <a:ext uri="{FF2B5EF4-FFF2-40B4-BE49-F238E27FC236}">
                <a16:creationId xmlns:a16="http://schemas.microsoft.com/office/drawing/2014/main" id="{78372F40-3F2D-487E-A9BD-61F07A3D24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700" name="슬라이드 번호 개체 틀 3">
            <a:extLst>
              <a:ext uri="{FF2B5EF4-FFF2-40B4-BE49-F238E27FC236}">
                <a16:creationId xmlns:a16="http://schemas.microsoft.com/office/drawing/2014/main" id="{027E44EB-47A6-4969-8E1F-91CBB8CFA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fld id="{915B5117-50F2-4D88-8456-BDEC8BBC2C92}" type="slidenum">
              <a:rPr lang="ko-KR" altLang="en-US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4645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60438" y="773113"/>
            <a:ext cx="4937125" cy="370205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ko-KR" dirty="0"/>
              <a:t>*</a:t>
            </a:r>
            <a:r>
              <a:rPr lang="en-US" altLang="ko-KR" baseline="0" dirty="0"/>
              <a:t> 5</a:t>
            </a:r>
            <a:r>
              <a:rPr lang="ko-KR" altLang="en-US" baseline="0" dirty="0"/>
              <a:t>월 </a:t>
            </a:r>
            <a:r>
              <a:rPr lang="en-US" altLang="ko-KR" baseline="0" dirty="0"/>
              <a:t>17</a:t>
            </a:r>
            <a:r>
              <a:rPr lang="ko-KR" altLang="en-US" baseline="0" dirty="0"/>
              <a:t>일 </a:t>
            </a:r>
            <a:r>
              <a:rPr lang="ko-KR" altLang="en-US" baseline="0" dirty="0" err="1"/>
              <a:t>발주처</a:t>
            </a:r>
            <a:r>
              <a:rPr lang="en-US" altLang="ko-KR" baseline="0" dirty="0"/>
              <a:t>, </a:t>
            </a:r>
            <a:r>
              <a:rPr lang="ko-KR" altLang="en-US" baseline="0" dirty="0" err="1"/>
              <a:t>비상주</a:t>
            </a:r>
            <a:r>
              <a:rPr lang="ko-KR" altLang="en-US" baseline="0" dirty="0"/>
              <a:t> </a:t>
            </a:r>
            <a:r>
              <a:rPr lang="ko-KR" altLang="en-US" baseline="0" dirty="0" err="1"/>
              <a:t>감리원에서</a:t>
            </a:r>
            <a:r>
              <a:rPr lang="ko-KR" altLang="en-US" baseline="0" dirty="0"/>
              <a:t> 구조 </a:t>
            </a:r>
            <a:r>
              <a:rPr lang="ko-KR" altLang="en-US" baseline="0" dirty="0" err="1"/>
              <a:t>안정성검토</a:t>
            </a:r>
            <a:r>
              <a:rPr lang="ko-KR" altLang="en-US" baseline="0" dirty="0"/>
              <a:t> 관련 현장점검 실시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F7923A-F9FC-4419-AF6A-08B27AD2118E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73970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이미지 개체 틀 1">
            <a:extLst>
              <a:ext uri="{FF2B5EF4-FFF2-40B4-BE49-F238E27FC236}">
                <a16:creationId xmlns:a16="http://schemas.microsoft.com/office/drawing/2014/main" id="{6DC12D55-0346-40CC-89F0-6F6C2E24498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74688" y="809625"/>
            <a:ext cx="5392737" cy="4044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슬라이드 노트 개체 틀 2">
            <a:extLst>
              <a:ext uri="{FF2B5EF4-FFF2-40B4-BE49-F238E27FC236}">
                <a16:creationId xmlns:a16="http://schemas.microsoft.com/office/drawing/2014/main" id="{78372F40-3F2D-487E-A9BD-61F07A3D24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9700" name="슬라이드 번호 개체 틀 3">
            <a:extLst>
              <a:ext uri="{FF2B5EF4-FFF2-40B4-BE49-F238E27FC236}">
                <a16:creationId xmlns:a16="http://schemas.microsoft.com/office/drawing/2014/main" id="{027E44EB-47A6-4969-8E1F-91CBB8CFA9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fld id="{915B5117-50F2-4D88-8456-BDEC8BBC2C92}" type="slidenum">
              <a:rPr lang="ko-KR" altLang="en-US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026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D85FC1-22BD-4898-8D81-725FA419F63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055731-B008-4644-AC52-34537A9659B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65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E92057-7164-43A6-8E76-0F9CB757923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B9AB86-BB79-48AA-BB7A-7768766A586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569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9AE981-3641-4658-BDEE-029CBEDFAFFB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52605-1094-4C6C-B818-297B4EF86D7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34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목차_오른쪽정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0" y="1628775"/>
            <a:ext cx="9163050" cy="5230813"/>
          </a:xfrm>
          <a:prstGeom prst="rect">
            <a:avLst/>
          </a:prstGeom>
          <a:solidFill>
            <a:srgbClr val="173B73">
              <a:alpha val="60000"/>
            </a:srgb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3200"/>
          </a:p>
        </p:txBody>
      </p:sp>
      <p:pic>
        <p:nvPicPr>
          <p:cNvPr id="5" name="Picture 2" descr="D:\★바탕화면\2015신규CI\2015_CI\국문_현대건설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3200" y="6388100"/>
            <a:ext cx="1157288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088188" y="2501900"/>
            <a:ext cx="1728787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kumimoji="0" lang="ko-KR" altLang="en-US" sz="1300" b="1">
                <a:solidFill>
                  <a:schemeClr val="bg1"/>
                </a:solidFill>
              </a:rPr>
              <a:t>회사 개요</a:t>
            </a:r>
            <a:endParaRPr kumimoji="0" lang="en-US" altLang="ko-KR" sz="1300" b="1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kumimoji="0" lang="ko-KR" altLang="en-US" sz="1300" b="1">
                <a:solidFill>
                  <a:schemeClr val="bg1"/>
                </a:solidFill>
              </a:rPr>
              <a:t>사업본부 소개</a:t>
            </a:r>
            <a:endParaRPr kumimoji="0" lang="en-US" altLang="ko-KR" sz="1300" b="1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kumimoji="0" lang="ko-KR" altLang="en-US" sz="1300" b="1">
                <a:solidFill>
                  <a:schemeClr val="bg1"/>
                </a:solidFill>
              </a:rPr>
              <a:t>해외진출 현황</a:t>
            </a:r>
            <a:endParaRPr kumimoji="0" lang="en-US" altLang="ko-KR" sz="1300" b="1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kumimoji="0" lang="ko-KR" altLang="en-US" sz="1300" b="1">
                <a:solidFill>
                  <a:schemeClr val="bg1"/>
                </a:solidFill>
              </a:rPr>
              <a:t>공사 위치</a:t>
            </a:r>
            <a:endParaRPr kumimoji="0" lang="en-US" altLang="ko-KR" sz="1300" b="1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kumimoji="0" lang="ko-KR" altLang="en-US" sz="1300" b="1">
                <a:solidFill>
                  <a:schemeClr val="bg1"/>
                </a:solidFill>
              </a:rPr>
              <a:t>공사 개요 </a:t>
            </a:r>
            <a:endParaRPr kumimoji="0" lang="en-US" altLang="ko-KR" sz="1300" b="1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kumimoji="0" lang="ko-KR" altLang="en-US" sz="1300" b="1">
                <a:solidFill>
                  <a:schemeClr val="bg1"/>
                </a:solidFill>
              </a:rPr>
              <a:t>사업 계획</a:t>
            </a:r>
            <a:endParaRPr kumimoji="0" lang="en-US" altLang="ko-KR" sz="1300" b="1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kumimoji="0" lang="ko-KR" altLang="en-US" sz="1300" b="1">
                <a:solidFill>
                  <a:schemeClr val="bg1"/>
                </a:solidFill>
              </a:rPr>
              <a:t>안전 관리</a:t>
            </a:r>
            <a:endParaRPr kumimoji="0" lang="en-US" altLang="ko-KR" sz="1300" b="1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kumimoji="0" lang="ko-KR" altLang="en-US" sz="1300" b="1">
                <a:solidFill>
                  <a:schemeClr val="bg1"/>
                </a:solidFill>
              </a:rPr>
              <a:t>사회공헌활동</a:t>
            </a:r>
            <a:endParaRPr kumimoji="0" lang="en-US" altLang="ko-KR" sz="1300" b="1">
              <a:solidFill>
                <a:schemeClr val="bg1"/>
              </a:solidFill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  <a:defRPr/>
            </a:pPr>
            <a:r>
              <a:rPr kumimoji="0" lang="ko-KR" altLang="en-US" sz="1300" b="1">
                <a:solidFill>
                  <a:schemeClr val="bg1"/>
                </a:solidFill>
              </a:rPr>
              <a:t>그 외</a:t>
            </a:r>
          </a:p>
        </p:txBody>
      </p:sp>
      <p:sp>
        <p:nvSpPr>
          <p:cNvPr id="7" name="직사각형 6"/>
          <p:cNvSpPr>
            <a:spLocks noChangeArrowheads="1"/>
          </p:cNvSpPr>
          <p:nvPr userDrawn="1"/>
        </p:nvSpPr>
        <p:spPr bwMode="auto">
          <a:xfrm>
            <a:off x="5934075" y="765175"/>
            <a:ext cx="291306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r">
              <a:lnSpc>
                <a:spcPct val="80000"/>
              </a:lnSpc>
              <a:defRPr/>
            </a:pPr>
            <a:r>
              <a:rPr kumimoji="0" lang="en-US" altLang="ko-KR" sz="3200" b="1">
                <a:solidFill>
                  <a:srgbClr val="000000"/>
                </a:solidFill>
              </a:rPr>
              <a:t>Contents </a:t>
            </a:r>
            <a:endParaRPr kumimoji="0" lang="ko-KR" altLang="en-US" sz="3200" b="1">
              <a:solidFill>
                <a:srgbClr val="000000"/>
              </a:solidFill>
            </a:endParaRPr>
          </a:p>
        </p:txBody>
      </p:sp>
      <p:sp>
        <p:nvSpPr>
          <p:cNvPr id="12" name="그림 개체 틀 11"/>
          <p:cNvSpPr>
            <a:spLocks noGrp="1"/>
          </p:cNvSpPr>
          <p:nvPr>
            <p:ph type="pic" sz="quarter" idx="10"/>
          </p:nvPr>
        </p:nvSpPr>
        <p:spPr>
          <a:xfrm>
            <a:off x="0" y="1628775"/>
            <a:ext cx="9144000" cy="5229225"/>
          </a:xfrm>
        </p:spPr>
        <p:txBody>
          <a:bodyPr rtlCol="0">
            <a:normAutofit/>
          </a:bodyPr>
          <a:lstStyle>
            <a:lvl1pPr marL="0" indent="0">
              <a:buNone/>
              <a:defRPr sz="2000" baseline="0"/>
            </a:lvl1pPr>
          </a:lstStyle>
          <a:p>
            <a:pPr lvl="0"/>
            <a:r>
              <a:rPr lang="ko-KR" altLang="en-US" noProof="0"/>
              <a:t>그림을 추가하려면 아이콘을 클릭하십시오</a:t>
            </a:r>
            <a:endParaRPr lang="ko-KR" altLang="en-US" noProof="0" dirty="0"/>
          </a:p>
        </p:txBody>
      </p:sp>
      <p:sp>
        <p:nvSpPr>
          <p:cNvPr id="20" name="제목 1"/>
          <p:cNvSpPr>
            <a:spLocks noGrp="1"/>
          </p:cNvSpPr>
          <p:nvPr>
            <p:ph type="title"/>
          </p:nvPr>
        </p:nvSpPr>
        <p:spPr>
          <a:xfrm>
            <a:off x="5035449" y="332656"/>
            <a:ext cx="3816424" cy="697902"/>
          </a:xfrm>
        </p:spPr>
        <p:txBody>
          <a:bodyPr>
            <a:normAutofit/>
          </a:bodyPr>
          <a:lstStyle>
            <a:lvl1pPr algn="r">
              <a:defRPr sz="2800" b="1">
                <a:latin typeface="+mn-ea"/>
                <a:ea typeface="+mn-ea"/>
              </a:defRPr>
            </a:lvl1pPr>
          </a:lstStyle>
          <a:p>
            <a:r>
              <a:rPr lang="ko-KR" altLang="en-US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1437266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4735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제목, 텍스트 및 차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838200" y="1371600"/>
            <a:ext cx="3810000" cy="4953000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차트 개체 틀 3"/>
          <p:cNvSpPr>
            <a:spLocks noGrp="1"/>
          </p:cNvSpPr>
          <p:nvPr>
            <p:ph type="chart" sz="half" idx="2"/>
          </p:nvPr>
        </p:nvSpPr>
        <p:spPr>
          <a:xfrm>
            <a:off x="4800600" y="1371600"/>
            <a:ext cx="3810000" cy="49530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3777696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A1A4864-6096-43A6-9D6D-2D6D9AEC07E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BED6FF-D4C1-41AC-8441-1D1872DAEA89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1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33CECEB-349A-4895-9F35-EE3C3D64E628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5228CE-0673-433C-83C1-A913A2205F3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806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366E9C6-DFA0-4CF2-ABF0-F27F3920B7C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D15FA-A92C-4659-BA18-3AFB2A42405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834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C71A00-835D-42A8-B76F-424BC0580DC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111432-253B-4A04-A7E3-E5245312931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DCF2C0-20FB-4F3D-8676-53CC25930BB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A6D6D4-8AF1-4BC3-96AC-D43CCE8276B8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96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E5ABB5-A0CC-41C4-AD6D-5E7285001171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5D5AE2-F6A4-418F-A764-61A72EE3451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9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B9173F-0D03-482A-806B-A4B75CD8724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F7F8EF-E5B4-49B4-93BA-C14004D5DA9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4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5ADA52-1DE0-42A7-BA7F-0389A546EB4E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7649D-44D0-4C6F-AE80-3DEB186CA17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98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A5390EB-F617-4B36-980F-9D82F527F3AF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2022-07-21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A7628F3-4775-4BA0-A054-1A5FE12F1772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그림 7" descr="Color_Version-1.jpg">
            <a:extLst>
              <a:ext uri="{FF2B5EF4-FFF2-40B4-BE49-F238E27FC236}">
                <a16:creationId xmlns:a16="http://schemas.microsoft.com/office/drawing/2014/main" id="{CA9A284D-1360-4AEF-97E3-D7FBC6122C3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/>
          <a:srcRect l="25241" t="9285" r="15367" b="70597"/>
          <a:stretch>
            <a:fillRect/>
          </a:stretch>
        </p:blipFill>
        <p:spPr>
          <a:xfrm>
            <a:off x="7927820" y="100490"/>
            <a:ext cx="1157481" cy="37618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0" y="6497082"/>
            <a:ext cx="9144000" cy="360918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ko-KR" altLang="ko-KR" sz="1200">
              <a:solidFill>
                <a:schemeClr val="bg2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1" name="Line 5"/>
          <p:cNvSpPr>
            <a:spLocks noChangeShapeType="1"/>
          </p:cNvSpPr>
          <p:nvPr userDrawn="1"/>
        </p:nvSpPr>
        <p:spPr bwMode="auto">
          <a:xfrm flipV="1">
            <a:off x="936000" y="582593"/>
            <a:ext cx="8208000" cy="0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defRPr/>
            </a:pPr>
            <a:endParaRPr lang="ko-KR" altLang="en-US" b="1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" name="Line 9"/>
          <p:cNvSpPr>
            <a:spLocks noChangeShapeType="1"/>
          </p:cNvSpPr>
          <p:nvPr userDrawn="1"/>
        </p:nvSpPr>
        <p:spPr bwMode="auto">
          <a:xfrm>
            <a:off x="793" y="582593"/>
            <a:ext cx="935207" cy="0"/>
          </a:xfrm>
          <a:prstGeom prst="line">
            <a:avLst/>
          </a:prstGeom>
          <a:noFill/>
          <a:ln w="76200">
            <a:solidFill>
              <a:srgbClr val="6699FF"/>
            </a:solidFill>
            <a:round/>
            <a:headEnd/>
            <a:tailEnd/>
          </a:ln>
          <a:effectLst/>
        </p:spPr>
        <p:txBody>
          <a:bodyPr lIns="91430" tIns="45715" rIns="91430" bIns="45715"/>
          <a:lstStyle/>
          <a:p>
            <a:pPr>
              <a:defRPr/>
            </a:pPr>
            <a:endParaRPr lang="ko-KR" altLang="en-US" b="1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 userDrawn="1"/>
        </p:nvSpPr>
        <p:spPr bwMode="auto">
          <a:xfrm>
            <a:off x="5269474" y="6519523"/>
            <a:ext cx="3786455" cy="338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62" tIns="45682" rIns="91362" bIns="45682" anchor="ctr">
            <a:spAutoFit/>
          </a:bodyPr>
          <a:lstStyle/>
          <a:p>
            <a:pPr algn="ctr"/>
            <a:r>
              <a:rPr kumimoji="0" lang="ko-KR" altLang="en-US" sz="1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부산 </a:t>
            </a:r>
            <a:r>
              <a:rPr kumimoji="0" lang="ko-KR" altLang="en-US" sz="1600" dirty="0" err="1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에코델타</a:t>
            </a:r>
            <a:r>
              <a:rPr kumimoji="0" lang="ko-KR" altLang="en-US" sz="1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kumimoji="0" lang="en-US" altLang="ko-KR" sz="1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21BL </a:t>
            </a:r>
            <a:r>
              <a:rPr kumimoji="0" lang="ko-KR" altLang="en-US" sz="1600" dirty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공동주택 신축공사</a:t>
            </a:r>
          </a:p>
        </p:txBody>
      </p:sp>
    </p:spTree>
    <p:extLst>
      <p:ext uri="{BB962C8B-B14F-4D97-AF65-F5344CB8AC3E}">
        <p14:creationId xmlns:p14="http://schemas.microsoft.com/office/powerpoint/2010/main" val="2817365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4" r:id="rId12"/>
    <p:sldLayoutId id="2147483735" r:id="rId13"/>
    <p:sldLayoutId id="2147483736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2.png"/><Relationship Id="rId18" Type="http://schemas.openxmlformats.org/officeDocument/2006/relationships/customXml" Target="../ink/ink8.xml"/><Relationship Id="rId3" Type="http://schemas.openxmlformats.org/officeDocument/2006/relationships/image" Target="../media/image37.png"/><Relationship Id="rId21" Type="http://schemas.openxmlformats.org/officeDocument/2006/relationships/image" Target="../media/image46.png"/><Relationship Id="rId7" Type="http://schemas.openxmlformats.org/officeDocument/2006/relationships/image" Target="../media/image39.png"/><Relationship Id="rId12" Type="http://schemas.openxmlformats.org/officeDocument/2006/relationships/customXml" Target="../ink/ink5.xml"/><Relationship Id="rId17" Type="http://schemas.openxmlformats.org/officeDocument/2006/relationships/image" Target="../media/image44.png"/><Relationship Id="rId2" Type="http://schemas.openxmlformats.org/officeDocument/2006/relationships/image" Target="../media/image7.pn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10" Type="http://schemas.openxmlformats.org/officeDocument/2006/relationships/customXml" Target="../ink/ink4.xml"/><Relationship Id="rId19" Type="http://schemas.openxmlformats.org/officeDocument/2006/relationships/image" Target="../media/image45.png"/><Relationship Id="rId4" Type="http://schemas.openxmlformats.org/officeDocument/2006/relationships/customXml" Target="../ink/ink1.xml"/><Relationship Id="rId9" Type="http://schemas.openxmlformats.org/officeDocument/2006/relationships/image" Target="../media/image40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7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7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135391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75" name="Line 2"/>
          <p:cNvSpPr>
            <a:spLocks noChangeShapeType="1"/>
          </p:cNvSpPr>
          <p:nvPr/>
        </p:nvSpPr>
        <p:spPr bwMode="auto">
          <a:xfrm>
            <a:off x="6661745" y="631610"/>
            <a:ext cx="2482256" cy="18992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76" name="Line 3"/>
          <p:cNvSpPr>
            <a:spLocks noChangeShapeType="1"/>
          </p:cNvSpPr>
          <p:nvPr/>
        </p:nvSpPr>
        <p:spPr bwMode="auto">
          <a:xfrm>
            <a:off x="6661744" y="1899963"/>
            <a:ext cx="2482256" cy="2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77" name="Line 4"/>
          <p:cNvSpPr>
            <a:spLocks noChangeShapeType="1"/>
          </p:cNvSpPr>
          <p:nvPr/>
        </p:nvSpPr>
        <p:spPr bwMode="auto">
          <a:xfrm>
            <a:off x="6983982" y="188640"/>
            <a:ext cx="0" cy="1828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1" y="2281635"/>
            <a:ext cx="304800" cy="1373100"/>
          </a:xfrm>
          <a:prstGeom prst="rect">
            <a:avLst/>
          </a:prstGeom>
          <a:solidFill>
            <a:srgbClr val="002060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ko-KR" altLang="ko-KR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371100" y="2276871"/>
            <a:ext cx="304800" cy="1377863"/>
          </a:xfrm>
          <a:prstGeom prst="rect">
            <a:avLst/>
          </a:prstGeom>
          <a:solidFill>
            <a:srgbClr val="002060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ko-KR" altLang="ko-KR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8459788" y="2276871"/>
            <a:ext cx="304800" cy="1377863"/>
          </a:xfrm>
          <a:prstGeom prst="rect">
            <a:avLst/>
          </a:prstGeom>
          <a:solidFill>
            <a:srgbClr val="002060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ko-KR" altLang="ko-KR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8836819" y="2276872"/>
            <a:ext cx="304800" cy="1377862"/>
          </a:xfrm>
          <a:prstGeom prst="rect">
            <a:avLst/>
          </a:prstGeom>
          <a:solidFill>
            <a:srgbClr val="002060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ko-KR" altLang="ko-KR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83" name="Rectangle 10"/>
          <p:cNvSpPr>
            <a:spLocks noChangeArrowheads="1"/>
          </p:cNvSpPr>
          <p:nvPr/>
        </p:nvSpPr>
        <p:spPr bwMode="auto">
          <a:xfrm>
            <a:off x="750973" y="2278460"/>
            <a:ext cx="7629525" cy="1376275"/>
          </a:xfrm>
          <a:prstGeom prst="rect">
            <a:avLst/>
          </a:prstGeom>
          <a:solidFill>
            <a:srgbClr val="002060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defTabSz="827088"/>
            <a:endParaRPr lang="ko-KR" altLang="ko-KR" sz="120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3084" name="Text Box 11"/>
          <p:cNvSpPr txBox="1">
            <a:spLocks noChangeArrowheads="1"/>
          </p:cNvSpPr>
          <p:nvPr/>
        </p:nvSpPr>
        <p:spPr bwMode="auto">
          <a:xfrm>
            <a:off x="750888" y="2282052"/>
            <a:ext cx="7629610" cy="128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2022</a:t>
            </a:r>
            <a:r>
              <a:rPr lang="ko-KR" altLang="en-US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년 </a:t>
            </a:r>
            <a:r>
              <a:rPr lang="en-US" altLang="ko-KR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r>
              <a:rPr lang="ko-KR" altLang="en-US" sz="3200" dirty="0" err="1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회차</a:t>
            </a:r>
            <a:endParaRPr lang="en-US" altLang="ko-KR" sz="3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30000"/>
              </a:lnSpc>
            </a:pPr>
            <a:r>
              <a:rPr lang="ko-KR" altLang="en-US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노</a:t>
            </a:r>
            <a:r>
              <a:rPr lang="en-US" altLang="ko-KR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.</a:t>
            </a:r>
            <a:r>
              <a:rPr lang="ko-KR" altLang="en-US" sz="3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사협의체 회의</a:t>
            </a:r>
          </a:p>
        </p:txBody>
      </p:sp>
      <p:sp>
        <p:nvSpPr>
          <p:cNvPr id="3085" name="Text Box 16"/>
          <p:cNvSpPr txBox="1">
            <a:spLocks noChangeArrowheads="1"/>
          </p:cNvSpPr>
          <p:nvPr/>
        </p:nvSpPr>
        <p:spPr bwMode="auto">
          <a:xfrm>
            <a:off x="3637012" y="4509120"/>
            <a:ext cx="1943100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827088">
              <a:spcBef>
                <a:spcPct val="50000"/>
              </a:spcBef>
            </a:pPr>
            <a:r>
              <a:rPr lang="en-US" altLang="ko-KR" sz="1600" dirty="0">
                <a:latin typeface="HY헤드라인M" pitchFamily="18" charset="-127"/>
                <a:ea typeface="HY헤드라인M" pitchFamily="18" charset="-127"/>
              </a:rPr>
              <a:t>2022. 07. 20.</a:t>
            </a:r>
            <a:endParaRPr lang="ko-KR" altLang="en-US" sz="16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86" name="직사각형 12"/>
          <p:cNvSpPr>
            <a:spLocks noChangeArrowheads="1"/>
          </p:cNvSpPr>
          <p:nvPr/>
        </p:nvSpPr>
        <p:spPr bwMode="auto">
          <a:xfrm>
            <a:off x="7343895" y="322403"/>
            <a:ext cx="175881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0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2021.10~2024.05 (32</a:t>
            </a:r>
            <a:r>
              <a:rPr lang="ko-KR" altLang="en-US" sz="10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개월</a:t>
            </a:r>
            <a:r>
              <a:rPr lang="en-US" altLang="ko-KR" sz="10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</p:txBody>
      </p:sp>
      <p:sp>
        <p:nvSpPr>
          <p:cNvPr id="17" name="직사각형 12"/>
          <p:cNvSpPr>
            <a:spLocks noChangeArrowheads="1"/>
          </p:cNvSpPr>
          <p:nvPr/>
        </p:nvSpPr>
        <p:spPr bwMode="auto">
          <a:xfrm>
            <a:off x="6661744" y="322403"/>
            <a:ext cx="1143008" cy="287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000" dirty="0">
                <a:solidFill>
                  <a:srgbClr val="00206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SINCE :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50888" y="5429264"/>
            <a:ext cx="7702550" cy="573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2800" dirty="0" err="1">
                <a:latin typeface="HY견고딕" pitchFamily="18" charset="-127"/>
                <a:ea typeface="HY견고딕" pitchFamily="18" charset="-127"/>
              </a:rPr>
              <a:t>부산에코델타</a:t>
            </a:r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2800" dirty="0">
                <a:latin typeface="HY견고딕" pitchFamily="18" charset="-127"/>
                <a:ea typeface="HY견고딕" pitchFamily="18" charset="-127"/>
              </a:rPr>
              <a:t>21BL </a:t>
            </a:r>
            <a:r>
              <a:rPr lang="ko-KR" altLang="en-US" sz="2800" dirty="0">
                <a:latin typeface="HY견고딕" pitchFamily="18" charset="-127"/>
                <a:ea typeface="HY견고딕" pitchFamily="18" charset="-127"/>
              </a:rPr>
              <a:t>공동주택 신축공사현장</a:t>
            </a: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2" t="33640" r="26376" b="33640"/>
          <a:stretch/>
        </p:blipFill>
        <p:spPr>
          <a:xfrm>
            <a:off x="-1" y="2591"/>
            <a:ext cx="1907705" cy="452676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34" y="670784"/>
            <a:ext cx="2071975" cy="118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74517"/>
      </p:ext>
    </p:extLst>
  </p:cSld>
  <p:clrMapOvr>
    <a:masterClrMapping/>
  </p:clrMapOvr>
  <p:transition advTm="5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717100"/>
              </p:ext>
            </p:extLst>
          </p:nvPr>
        </p:nvGraphicFramePr>
        <p:xfrm>
          <a:off x="428596" y="664846"/>
          <a:ext cx="8358248" cy="5765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6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253"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사업장의 산업재해예방계획의 수립에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우기철 및 혹서기 대비 안전관리계획 수립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우기철 대비 수방자재 확보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2.2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혹서기 안전관리계획서 게시 및 교육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2.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및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26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조에 따른 안전보건관리규정의 작성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및 변경에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안전보건관리규정의 작성 관리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안전보건관리규정 개정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개정 사유 발생시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2.2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안전교육장과 각 협력업체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사무실에 비치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2.3 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노사협의체 구성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인원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변경에 관한사항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6224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3.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조에 따른  안전보건교육에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근로자 정기안전보건교육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위험성평가 교육 병행 실시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(6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,7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3.2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혹서기 대비 근로자 안전교육 실시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혹서기 일사병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열사병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관리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그룹 11"/>
          <p:cNvGrpSpPr>
            <a:grpSpLocks/>
          </p:cNvGrpSpPr>
          <p:nvPr/>
        </p:nvGrpSpPr>
        <p:grpSpPr bwMode="auto">
          <a:xfrm>
            <a:off x="428596" y="104388"/>
            <a:ext cx="2703244" cy="434405"/>
            <a:chOff x="301625" y="1223544"/>
            <a:chExt cx="6248400" cy="506413"/>
          </a:xfrm>
        </p:grpSpPr>
        <p:pic>
          <p:nvPicPr>
            <p:cNvPr id="9" name="Picture 2" descr="C:\Users\wsho\Desktop\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6248400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2"/>
            <p:cNvSpPr txBox="1"/>
            <p:nvPr/>
          </p:nvSpPr>
          <p:spPr bwMode="auto">
            <a:xfrm>
              <a:off x="591390" y="1223544"/>
              <a:ext cx="4823635" cy="46643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심의</a:t>
              </a:r>
              <a:r>
                <a:rPr kumimoji="0" lang="en-US" altLang="ko-KR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,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의결사항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7624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273286"/>
              </p:ext>
            </p:extLst>
          </p:nvPr>
        </p:nvGraphicFramePr>
        <p:xfrm>
          <a:off x="428596" y="699356"/>
          <a:ext cx="8358248" cy="5364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3622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작업환경측정 등 작업환경의 점검 및 개선에 관한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사항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작업환경 측정 실시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4.1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작업환경 측정  실시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(22.06.09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예정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측정기관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대한산업보건협회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측정주기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/6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측정결과 게시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안전교육장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5.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129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조부터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132</a:t>
                      </a:r>
                      <a:r>
                        <a:rPr lang="ko-KR" altLang="en-US" sz="900" b="1" dirty="0" err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조까지에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따른 근로자의 건강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진단 등 건강관리에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유소견자 관리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혈압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소음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5.1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신규채용자 중 고혈압 근로자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지속적관리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고혈압 약 복용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및 혈압 측정 관리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(1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주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5.2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배치전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특수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검진 결과 유소견자 관리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-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소음 관련 개인보호구 지급 및 착용관리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(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귀마개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귀덮개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지급 및 교육 실시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3604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6.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산업재해의 원인조사 및 재발 방지대책 수립에 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관한 사항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동종 작업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타현장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재해발생 시 재발방지 교육 실시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6.1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재발방지 대책 수립 및 이행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-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사고사레 전파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(1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-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현장점검 관리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관리감독자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작업시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확인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그룹 11"/>
          <p:cNvGrpSpPr>
            <a:grpSpLocks/>
          </p:cNvGrpSpPr>
          <p:nvPr/>
        </p:nvGrpSpPr>
        <p:grpSpPr bwMode="auto">
          <a:xfrm>
            <a:off x="428596" y="104388"/>
            <a:ext cx="2703244" cy="434405"/>
            <a:chOff x="301625" y="1223544"/>
            <a:chExt cx="6248400" cy="506413"/>
          </a:xfrm>
        </p:grpSpPr>
        <p:pic>
          <p:nvPicPr>
            <p:cNvPr id="9" name="Picture 2" descr="C:\Users\wsho\Desktop\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6248400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2"/>
            <p:cNvSpPr txBox="1"/>
            <p:nvPr/>
          </p:nvSpPr>
          <p:spPr bwMode="auto">
            <a:xfrm>
              <a:off x="591390" y="1223544"/>
              <a:ext cx="4823635" cy="46643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심의</a:t>
              </a:r>
              <a:r>
                <a:rPr kumimoji="0" lang="en-US" altLang="ko-KR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,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의결사항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8936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04004"/>
              </p:ext>
            </p:extLst>
          </p:nvPr>
        </p:nvGraphicFramePr>
        <p:xfrm>
          <a:off x="428596" y="716609"/>
          <a:ext cx="8358248" cy="5581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2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0161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산업재해에 관한 통계의 기록 및 유지에</a:t>
                      </a:r>
                      <a:r>
                        <a:rPr lang="en-US" altLang="ko-KR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 발생 시 기록 및 유지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7.1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산업재해발생시 재발방지대책 수립 및 전파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7.2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 통계 관련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한국산업안전보건 공단 자료 발췌 확인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611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8.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유해하거나 위험한 기계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기구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설비를 도입한 경우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보건 조치에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24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유해위험기구 안전점검 실시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8.1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공도구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자체 안전점검 실시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매월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8.2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외부 전문기관 선정 장비안전점검 실시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(1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/3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3275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9.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그 밖에 해당 사업장  근로자의 안전 및 보건을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유지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증진 시키기</a:t>
                      </a:r>
                      <a:r>
                        <a:rPr lang="en-US" altLang="ko-KR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위하여 필요한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24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혹서기 근로자 건강관리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9.1 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근로자 쉼터 설치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(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파라솔 외 필요시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9.2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제빙기 설치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(6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그룹 11"/>
          <p:cNvGrpSpPr>
            <a:grpSpLocks/>
          </p:cNvGrpSpPr>
          <p:nvPr/>
        </p:nvGrpSpPr>
        <p:grpSpPr bwMode="auto">
          <a:xfrm>
            <a:off x="428596" y="104388"/>
            <a:ext cx="2703244" cy="434405"/>
            <a:chOff x="301625" y="1223544"/>
            <a:chExt cx="6248400" cy="506413"/>
          </a:xfrm>
        </p:grpSpPr>
        <p:pic>
          <p:nvPicPr>
            <p:cNvPr id="9" name="Picture 2" descr="C:\Users\wsho\Desktop\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6248400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2"/>
            <p:cNvSpPr txBox="1"/>
            <p:nvPr/>
          </p:nvSpPr>
          <p:spPr bwMode="auto">
            <a:xfrm>
              <a:off x="591390" y="1223544"/>
              <a:ext cx="4823635" cy="46643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심의</a:t>
              </a:r>
              <a:r>
                <a:rPr kumimoji="0" lang="en-US" altLang="ko-KR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,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의결사항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17507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11"/>
          <p:cNvGrpSpPr>
            <a:grpSpLocks/>
          </p:cNvGrpSpPr>
          <p:nvPr/>
        </p:nvGrpSpPr>
        <p:grpSpPr bwMode="auto">
          <a:xfrm>
            <a:off x="428596" y="104388"/>
            <a:ext cx="2703244" cy="434405"/>
            <a:chOff x="301625" y="1223544"/>
            <a:chExt cx="6248400" cy="506413"/>
          </a:xfrm>
        </p:grpSpPr>
        <p:pic>
          <p:nvPicPr>
            <p:cNvPr id="8" name="Picture 2" descr="C:\Users\wsho\Desktop\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6248400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2"/>
            <p:cNvSpPr txBox="1"/>
            <p:nvPr/>
          </p:nvSpPr>
          <p:spPr bwMode="auto">
            <a:xfrm>
              <a:off x="591390" y="1223544"/>
              <a:ext cx="4823635" cy="46643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 err="1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금회차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 협의사항</a:t>
              </a:r>
            </a:p>
          </p:txBody>
        </p:sp>
      </p:grp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05339E80-3DE4-4998-AF10-C1E955B3BE44}"/>
              </a:ext>
            </a:extLst>
          </p:cNvPr>
          <p:cNvGraphicFramePr>
            <a:graphicFrameLocks noGrp="1"/>
          </p:cNvGraphicFramePr>
          <p:nvPr/>
        </p:nvGraphicFramePr>
        <p:xfrm>
          <a:off x="428596" y="714640"/>
          <a:ext cx="8358248" cy="5137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4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0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노사협의체 협의사항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200" dirty="0" err="1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산안법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시행규칙 제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항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협의내용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협의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774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1.</a:t>
                      </a:r>
                      <a:r>
                        <a:rPr lang="ko-KR" altLang="en-US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작업의 시작시간 </a:t>
                      </a:r>
                      <a:endParaRPr lang="en-US" altLang="ko-KR" sz="900" b="1" baseline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시행규칙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1.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작업의 시작 시간에 관한 사항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1.1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작업시작 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06:50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조회시간은 작업시간에 미포함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="1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lang="ko-KR" altLang="en-US" sz="900" b="1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일요일 </a:t>
                      </a:r>
                      <a:r>
                        <a:rPr lang="en-US" altLang="ko-KR" sz="900" b="1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SHUT DOWN</a:t>
                      </a:r>
                      <a:endParaRPr lang="en-US" altLang="ko-KR" sz="9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2.</a:t>
                      </a:r>
                      <a:r>
                        <a:rPr lang="ko-KR" altLang="en-US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 또는 작업장 간의 연락방법</a:t>
                      </a:r>
                      <a:endParaRPr lang="en-US" altLang="ko-KR" sz="900" b="1" baseline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시행규칙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 또는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작업장간의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연락방법에 관한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사항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2.1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비상연락망 교육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유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무선 통신을 이용한 비상연락망 구축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en-US" altLang="ko-KR" sz="9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재해발생 위험이 있는 경우 대피방법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시행규칙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재해 발생 위험이 있는 경우 대피방법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재해 발생 가능성이 우려될 때 작업을 중지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관리감독자에게 연락하고 즉시 대피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근로자 작업중지권 보장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9812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작업장에서의 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36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조에 따른 위험성평가의 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실시에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시행규칙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작업장에서 법 제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36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조에 따른 위험성평가의 실시에 관한 사항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4.1`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위험성평가 실시 주기 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2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주간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4.2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위험성평가시 해당 작업장의 근로자 참여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(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협력업체 위험성평가 회의 실시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5.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사업주와 수급인 또는 수급인 상호 간의 연락방법 및 작업공정의 조정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시행규칙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5.1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사업주와 수급인 또는 수급인 상호간의 연락방법 및 작업공정의 조정에 관한사항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5.1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일일안전회의시 사업주와 수급인의 작업공정의 조정 등 협의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5.2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사업주와 수급의 연락방법 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비상연락망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공유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1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22519" y="880795"/>
            <a:ext cx="98993" cy="1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8986" tIns="24493" rIns="48986" bIns="2449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964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22519" y="879625"/>
            <a:ext cx="98993" cy="1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8986" tIns="24493" rIns="48986" bIns="2449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964"/>
          </a:p>
        </p:txBody>
      </p:sp>
      <p:sp>
        <p:nvSpPr>
          <p:cNvPr id="15" name="직사각형 14"/>
          <p:cNvSpPr/>
          <p:nvPr/>
        </p:nvSpPr>
        <p:spPr>
          <a:xfrm>
            <a:off x="1143000" y="2574061"/>
            <a:ext cx="6858000" cy="7844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전회차</a:t>
            </a:r>
            <a:r>
              <a: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Feed-Back</a:t>
            </a:r>
          </a:p>
        </p:txBody>
      </p:sp>
    </p:spTree>
    <p:extLst>
      <p:ext uri="{BB962C8B-B14F-4D97-AF65-F5344CB8AC3E}">
        <p14:creationId xmlns:p14="http://schemas.microsoft.com/office/powerpoint/2010/main" val="1388152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FAD64C4E-35A9-42E9-93D3-E452B259D970}"/>
              </a:ext>
            </a:extLst>
          </p:cNvPr>
          <p:cNvSpPr/>
          <p:nvPr/>
        </p:nvSpPr>
        <p:spPr>
          <a:xfrm>
            <a:off x="3881887" y="1779588"/>
            <a:ext cx="4195939" cy="2459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ko-KR" altLang="en-US" sz="12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C152A70-5B78-4838-9322-542AE45214B7}"/>
              </a:ext>
            </a:extLst>
          </p:cNvPr>
          <p:cNvSpPr/>
          <p:nvPr/>
        </p:nvSpPr>
        <p:spPr>
          <a:xfrm>
            <a:off x="2544792" y="3590925"/>
            <a:ext cx="5045671" cy="1816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BAD609C-A4F1-4B09-8082-BF7449F17E3F}"/>
              </a:ext>
            </a:extLst>
          </p:cNvPr>
          <p:cNvSpPr/>
          <p:nvPr/>
        </p:nvSpPr>
        <p:spPr>
          <a:xfrm>
            <a:off x="1417638" y="2178050"/>
            <a:ext cx="5888936" cy="1628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23" name="부제목 2">
            <a:extLst>
              <a:ext uri="{FF2B5EF4-FFF2-40B4-BE49-F238E27FC236}">
                <a16:creationId xmlns:a16="http://schemas.microsoft.com/office/drawing/2014/main" id="{5978EB7E-58D6-4320-8495-C33DCBD0270D}"/>
              </a:ext>
            </a:extLst>
          </p:cNvPr>
          <p:cNvSpPr txBox="1">
            <a:spLocks/>
          </p:cNvSpPr>
          <p:nvPr/>
        </p:nvSpPr>
        <p:spPr bwMode="auto">
          <a:xfrm>
            <a:off x="1417638" y="2524125"/>
            <a:ext cx="562151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1pPr>
            <a:lvl2pPr marL="4572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2pPr>
            <a:lvl3pPr marL="9144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3pPr>
            <a:lvl4pPr marL="13716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4pPr>
            <a:lvl5pPr marL="18288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</a:rPr>
              <a:t>4.</a:t>
            </a:r>
            <a:r>
              <a:rPr lang="ko-KR" altLang="en-US" sz="2800" b="1" dirty="0" err="1">
                <a:solidFill>
                  <a:schemeClr val="accent1">
                    <a:lumMod val="50000"/>
                  </a:schemeClr>
                </a:solidFill>
              </a:rPr>
              <a:t>전회차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</a:rPr>
              <a:t>Feed-Back</a:t>
            </a:r>
            <a:endParaRPr lang="ko-KR" alt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4" name="직사각형 133">
            <a:extLst>
              <a:ext uri="{FF2B5EF4-FFF2-40B4-BE49-F238E27FC236}">
                <a16:creationId xmlns:a16="http://schemas.microsoft.com/office/drawing/2014/main" id="{A71B76C3-021E-43C8-AA50-D0881CACBB3A}"/>
              </a:ext>
            </a:extLst>
          </p:cNvPr>
          <p:cNvSpPr/>
          <p:nvPr/>
        </p:nvSpPr>
        <p:spPr>
          <a:xfrm>
            <a:off x="1143000" y="1289050"/>
            <a:ext cx="6858000" cy="333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069F9FC-CFD5-46CC-BF97-B479D7B67632}"/>
              </a:ext>
            </a:extLst>
          </p:cNvPr>
          <p:cNvSpPr/>
          <p:nvPr/>
        </p:nvSpPr>
        <p:spPr>
          <a:xfrm>
            <a:off x="1143000" y="5589588"/>
            <a:ext cx="6858000" cy="333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4348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1686498"/>
              </p:ext>
            </p:extLst>
          </p:nvPr>
        </p:nvGraphicFramePr>
        <p:xfrm>
          <a:off x="112508" y="651998"/>
          <a:ext cx="8918984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7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6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09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45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25"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1.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사업장의 산업재해예방계획의 수립에 관한 사항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우기철 및 혹서기 대비 안전관리계획 수립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1)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우기철 대비 수방자재 확보</a:t>
                      </a:r>
                      <a:endParaRPr lang="en-US" altLang="ko-KR" sz="10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2)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혹서기 안전관리계획서 게시 및 교육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3125567-B810-0E08-BFA0-86FB131C3A42}"/>
              </a:ext>
            </a:extLst>
          </p:cNvPr>
          <p:cNvSpPr txBox="1"/>
          <p:nvPr/>
        </p:nvSpPr>
        <p:spPr>
          <a:xfrm>
            <a:off x="431075" y="6021336"/>
            <a:ext cx="1985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수방 창고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C3B2D8-AEFE-53F0-916F-9793E41086F4}"/>
              </a:ext>
            </a:extLst>
          </p:cNvPr>
          <p:cNvSpPr txBox="1"/>
          <p:nvPr/>
        </p:nvSpPr>
        <p:spPr>
          <a:xfrm>
            <a:off x="6628862" y="603190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혹서기 안전교육 실시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46B873AE-51AC-489E-812E-8B967BF7D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863" y="2385745"/>
            <a:ext cx="2438400" cy="175972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0D6ED76-0BC0-7C2E-2898-8E717E04B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862" y="4196077"/>
            <a:ext cx="2438400" cy="18046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그림 2" descr="실내, 바닥이(가) 표시된 사진&#10;&#10;자동 생성된 설명">
            <a:extLst>
              <a:ext uri="{FF2B5EF4-FFF2-40B4-BE49-F238E27FC236}">
                <a16:creationId xmlns:a16="http://schemas.microsoft.com/office/drawing/2014/main" id="{20D7A3D3-1BC7-DDE0-5A2E-A260E50C34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08" y="2405743"/>
            <a:ext cx="2304121" cy="3595007"/>
          </a:xfrm>
          <a:prstGeom prst="rect">
            <a:avLst/>
          </a:prstGeom>
        </p:spPr>
      </p:pic>
      <p:pic>
        <p:nvPicPr>
          <p:cNvPr id="13" name="그림 12" descr="텍스트, 실내, 자동판매기이(가) 표시된 사진&#10;&#10;자동 생성된 설명">
            <a:extLst>
              <a:ext uri="{FF2B5EF4-FFF2-40B4-BE49-F238E27FC236}">
                <a16:creationId xmlns:a16="http://schemas.microsoft.com/office/drawing/2014/main" id="{38236912-D573-A133-14F1-36CF375144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69" y="2405743"/>
            <a:ext cx="4023359" cy="3595007"/>
          </a:xfrm>
          <a:prstGeom prst="rect">
            <a:avLst/>
          </a:prstGeom>
        </p:spPr>
      </p:pic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5B05F555-955B-9458-181A-A49497EFB4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46" y="2405743"/>
            <a:ext cx="1682882" cy="1262161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4AA2D18-6C18-6592-1B09-9744494F80B1}"/>
              </a:ext>
            </a:extLst>
          </p:cNvPr>
          <p:cNvSpPr txBox="1"/>
          <p:nvPr/>
        </p:nvSpPr>
        <p:spPr>
          <a:xfrm>
            <a:off x="2515140" y="6098415"/>
            <a:ext cx="4016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(</a:t>
            </a:r>
            <a:r>
              <a:rPr lang="ko-KR" altLang="en-US" dirty="0"/>
              <a:t>안전관리 계획서 게시</a:t>
            </a:r>
            <a:r>
              <a:rPr lang="en-US" altLang="ko-KR" dirty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6153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501316"/>
              </p:ext>
            </p:extLst>
          </p:nvPr>
        </p:nvGraphicFramePr>
        <p:xfrm>
          <a:off x="181155" y="643202"/>
          <a:ext cx="8773063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4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95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81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25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2.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25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및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26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조에 따른 안전보건관리규정의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작성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및 변경에 관한 사항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(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안전보건관리규정의 작성 관리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1)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안전보건관리규정 개정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개정 사유 발생시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안전교육장과 각 협력업체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사무실에 비치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3) 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노사협의체 구성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인원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변경에 관한사항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D4BA9E01-BE9B-47FB-B1BB-56FEB58F0F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55" y="2405743"/>
            <a:ext cx="3171645" cy="3690664"/>
          </a:xfrm>
          <a:prstGeom prst="rect">
            <a:avLst/>
          </a:prstGeom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FD01B2CD-8AB8-4B9C-8471-AE14C9D63A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0" t="4511" r="20292" b="7258"/>
          <a:stretch/>
        </p:blipFill>
        <p:spPr>
          <a:xfrm>
            <a:off x="181155" y="2405743"/>
            <a:ext cx="1147544" cy="168306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285DA478-B9D0-F749-B81E-F89A94321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08" y="2405744"/>
            <a:ext cx="2525577" cy="1741491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57C8522-DD3F-EA1E-6851-E20F5A7AA2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09" y="4354916"/>
            <a:ext cx="2512908" cy="17414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A0243D-6D2D-30BB-5C7B-A83AE1CA89D8}"/>
              </a:ext>
            </a:extLst>
          </p:cNvPr>
          <p:cNvSpPr txBox="1"/>
          <p:nvPr/>
        </p:nvSpPr>
        <p:spPr>
          <a:xfrm>
            <a:off x="571053" y="6096407"/>
            <a:ext cx="1515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안전교육장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3EBC93-3173-3714-777F-E55E665FD4F2}"/>
              </a:ext>
            </a:extLst>
          </p:cNvPr>
          <p:cNvSpPr txBox="1"/>
          <p:nvPr/>
        </p:nvSpPr>
        <p:spPr>
          <a:xfrm>
            <a:off x="3981977" y="6094659"/>
            <a:ext cx="140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(</a:t>
            </a:r>
            <a:r>
              <a:rPr lang="ko-KR" altLang="en-US" sz="1200" dirty="0"/>
              <a:t>사무실</a:t>
            </a:r>
            <a:r>
              <a:rPr lang="en-US" altLang="ko-KR" sz="1200" dirty="0"/>
              <a:t>_</a:t>
            </a:r>
            <a:r>
              <a:rPr lang="ko-KR" altLang="en-US" sz="1200" dirty="0"/>
              <a:t>삼진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CA5709-CFF5-C0E7-E5A4-5BF79238F747}"/>
              </a:ext>
            </a:extLst>
          </p:cNvPr>
          <p:cNvSpPr txBox="1"/>
          <p:nvPr/>
        </p:nvSpPr>
        <p:spPr>
          <a:xfrm>
            <a:off x="4112927" y="4111702"/>
            <a:ext cx="140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/>
              <a:t>(</a:t>
            </a:r>
            <a:r>
              <a:rPr lang="ko-KR" altLang="en-US" sz="1200" dirty="0"/>
              <a:t>사무실</a:t>
            </a:r>
            <a:r>
              <a:rPr lang="en-US" altLang="ko-KR" sz="1200" dirty="0"/>
              <a:t>_</a:t>
            </a:r>
            <a:r>
              <a:rPr lang="ko-KR" altLang="en-US" sz="1200" dirty="0"/>
              <a:t>성구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  <p:pic>
        <p:nvPicPr>
          <p:cNvPr id="4" name="그림 3" descr="테이블이(가) 표시된 사진&#10;&#10;자동 생성된 설명">
            <a:extLst>
              <a:ext uri="{FF2B5EF4-FFF2-40B4-BE49-F238E27FC236}">
                <a16:creationId xmlns:a16="http://schemas.microsoft.com/office/drawing/2014/main" id="{78BF1F7B-B502-74BD-8679-6552F5BEC6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926" y="4353167"/>
            <a:ext cx="3088836" cy="17414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4E91F6-7E11-AFFD-5135-E37A12E07E76}"/>
              </a:ext>
            </a:extLst>
          </p:cNvPr>
          <p:cNvSpPr txBox="1"/>
          <p:nvPr/>
        </p:nvSpPr>
        <p:spPr>
          <a:xfrm>
            <a:off x="7000472" y="6142573"/>
            <a:ext cx="1406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/>
              <a:t>(</a:t>
            </a:r>
            <a:r>
              <a:rPr lang="ko-KR" altLang="en-US" sz="1200" dirty="0"/>
              <a:t>인원변경</a:t>
            </a:r>
            <a:r>
              <a:rPr lang="en-US" altLang="ko-KR" sz="1200" dirty="0"/>
              <a:t>)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8749498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761957"/>
              </p:ext>
            </p:extLst>
          </p:nvPr>
        </p:nvGraphicFramePr>
        <p:xfrm>
          <a:off x="155275" y="634580"/>
          <a:ext cx="8885207" cy="18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5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5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3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25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3.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29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조에 따른  안전보건교육에 관한 사항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근로자 정기교육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1)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위험성평가 교육 병행 실시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(6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,7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2)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혹서기 대비 근로자 안전교육 실시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혹서기 일사병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열사병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관리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982D174-FFD7-E2CF-009A-CF4B4ED26A13}"/>
              </a:ext>
            </a:extLst>
          </p:cNvPr>
          <p:cNvSpPr txBox="1"/>
          <p:nvPr/>
        </p:nvSpPr>
        <p:spPr>
          <a:xfrm>
            <a:off x="155275" y="5948607"/>
            <a:ext cx="5450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위험성평가교육 및 </a:t>
            </a:r>
            <a:r>
              <a:rPr lang="ko-KR" altLang="en-US" dirty="0" err="1"/>
              <a:t>온열질환</a:t>
            </a:r>
            <a:r>
              <a:rPr lang="ko-KR" altLang="en-US" dirty="0"/>
              <a:t> 예방 안전교육 실시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A79D3CB0-13AE-91F1-89B4-944DE1AF6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75" y="2613779"/>
            <a:ext cx="3121325" cy="32403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그림 5" descr="텍스트, 천장, 실내, 사람들이(가) 표시된 사진&#10;&#10;자동 생성된 설명">
            <a:extLst>
              <a:ext uri="{FF2B5EF4-FFF2-40B4-BE49-F238E27FC236}">
                <a16:creationId xmlns:a16="http://schemas.microsoft.com/office/drawing/2014/main" id="{92689529-D3E1-5B90-4D3B-F15AD686DE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598" y="2613779"/>
            <a:ext cx="2842829" cy="3240308"/>
          </a:xfrm>
          <a:prstGeom prst="rect">
            <a:avLst/>
          </a:prstGeom>
        </p:spPr>
      </p:pic>
      <p:pic>
        <p:nvPicPr>
          <p:cNvPr id="15" name="그림 14" descr="텍스트, 실내, 천장, 바닥이(가) 표시된 사진&#10;&#10;자동 생성된 설명">
            <a:extLst>
              <a:ext uri="{FF2B5EF4-FFF2-40B4-BE49-F238E27FC236}">
                <a16:creationId xmlns:a16="http://schemas.microsoft.com/office/drawing/2014/main" id="{3D398029-DAFA-D078-28C9-933B36E89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71" y="2613779"/>
            <a:ext cx="3004456" cy="324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79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224412"/>
              </p:ext>
            </p:extLst>
          </p:nvPr>
        </p:nvGraphicFramePr>
        <p:xfrm>
          <a:off x="155276" y="739201"/>
          <a:ext cx="8867955" cy="18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51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3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99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8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25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4.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작업환경측정 등 작업환경의 점검 및 개선에 관한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사항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작업환경 측정 실시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작업환경 측정  실시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(22.06.23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실시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측정기관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대한산업보건협회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측정주기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/6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측정결과 보고서 게시예정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미수령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그림 2">
            <a:extLst>
              <a:ext uri="{FF2B5EF4-FFF2-40B4-BE49-F238E27FC236}">
                <a16:creationId xmlns:a16="http://schemas.microsoft.com/office/drawing/2014/main" id="{45BCB723-E4DC-5DA1-FE75-3E88613C74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6" y="2708365"/>
            <a:ext cx="2995008" cy="1827999"/>
          </a:xfrm>
          <a:prstGeom prst="rect">
            <a:avLst/>
          </a:prstGeom>
        </p:spPr>
      </p:pic>
      <p:pic>
        <p:nvPicPr>
          <p:cNvPr id="7" name="그림 6" descr="하늘, 실외, 사람이(가) 표시된 사진&#10;&#10;자동 생성된 설명">
            <a:extLst>
              <a:ext uri="{FF2B5EF4-FFF2-40B4-BE49-F238E27FC236}">
                <a16:creationId xmlns:a16="http://schemas.microsoft.com/office/drawing/2014/main" id="{ABE7D960-4411-A816-ADE8-1CC3B7C45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66" y="2708364"/>
            <a:ext cx="2848665" cy="1827998"/>
          </a:xfrm>
          <a:prstGeom prst="rect">
            <a:avLst/>
          </a:prstGeom>
        </p:spPr>
      </p:pic>
      <p:pic>
        <p:nvPicPr>
          <p:cNvPr id="10" name="그림 9" descr="텍스트, 사람, 실내, 서있는이(가) 표시된 사진&#10;&#10;자동 생성된 설명">
            <a:extLst>
              <a:ext uri="{FF2B5EF4-FFF2-40B4-BE49-F238E27FC236}">
                <a16:creationId xmlns:a16="http://schemas.microsoft.com/office/drawing/2014/main" id="{EA40385E-60DB-D9AD-E747-3BDEA42B8784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625" y="2708363"/>
            <a:ext cx="2847600" cy="182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6B2FD3D-5F7B-112B-8DDA-F2B45DE2CED9}"/>
              </a:ext>
            </a:extLst>
          </p:cNvPr>
          <p:cNvSpPr txBox="1"/>
          <p:nvPr/>
        </p:nvSpPr>
        <p:spPr>
          <a:xfrm>
            <a:off x="3150284" y="5392662"/>
            <a:ext cx="4166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(</a:t>
            </a:r>
            <a:r>
              <a:rPr lang="ko-KR" altLang="en-US" dirty="0"/>
              <a:t>작업환경측정실시</a:t>
            </a:r>
            <a:r>
              <a:rPr lang="en-US" altLang="ko-KR" dirty="0"/>
              <a:t>_22.0623.)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23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개체 틀 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8" b="7268"/>
          <a:stretch>
            <a:fillRect/>
          </a:stretch>
        </p:blipFill>
        <p:spPr>
          <a:xfrm>
            <a:off x="0" y="1643063"/>
            <a:ext cx="9120188" cy="5229225"/>
          </a:xfrm>
        </p:spPr>
      </p:pic>
      <p:sp>
        <p:nvSpPr>
          <p:cNvPr id="9" name="직사각형 8"/>
          <p:cNvSpPr/>
          <p:nvPr/>
        </p:nvSpPr>
        <p:spPr>
          <a:xfrm>
            <a:off x="2120" y="1628775"/>
            <a:ext cx="9153624" cy="5243513"/>
          </a:xfrm>
          <a:prstGeom prst="rect">
            <a:avLst/>
          </a:prstGeom>
          <a:solidFill>
            <a:srgbClr val="173B73">
              <a:alpha val="80000"/>
            </a:srgbClr>
          </a:solidFill>
          <a:ln>
            <a:noFill/>
          </a:ln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200">
              <a:latin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3918" y="1981377"/>
            <a:ext cx="5850290" cy="3687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1.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노사협의체 관리규정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2.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노사협의체 구성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3. </a:t>
            </a:r>
            <a:r>
              <a:rPr lang="ko-KR" altLang="en-US" sz="2000" b="1" dirty="0" err="1">
                <a:solidFill>
                  <a:schemeClr val="bg1"/>
                </a:solidFill>
                <a:latin typeface="+mj-ea"/>
                <a:ea typeface="+mj-ea"/>
              </a:rPr>
              <a:t>전회차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 심의내용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의결사항 및 협의내용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4. </a:t>
            </a:r>
            <a:r>
              <a:rPr lang="ko-KR" altLang="en-US" sz="2000" b="1" dirty="0" err="1">
                <a:solidFill>
                  <a:schemeClr val="bg1"/>
                </a:solidFill>
                <a:latin typeface="+mj-ea"/>
                <a:ea typeface="+mj-ea"/>
              </a:rPr>
              <a:t>전회차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Feed-back</a:t>
            </a:r>
          </a:p>
          <a:p>
            <a:pPr>
              <a:lnSpc>
                <a:spcPct val="20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5. </a:t>
            </a:r>
            <a:r>
              <a:rPr lang="ko-KR" altLang="en-US" sz="2000" b="1" dirty="0" err="1">
                <a:solidFill>
                  <a:schemeClr val="bg1"/>
                </a:solidFill>
                <a:latin typeface="+mj-ea"/>
                <a:ea typeface="+mj-ea"/>
              </a:rPr>
              <a:t>금회차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 심의내용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의결사항 및 협의내용</a:t>
            </a:r>
            <a:endParaRPr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>
              <a:lnSpc>
                <a:spcPct val="200000"/>
              </a:lnSpc>
            </a:pP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6. 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건의사항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(</a:t>
            </a:r>
            <a:r>
              <a:rPr lang="ko-KR" altLang="en-US" sz="2000" b="1" dirty="0">
                <a:solidFill>
                  <a:schemeClr val="bg1"/>
                </a:solidFill>
                <a:latin typeface="+mj-ea"/>
                <a:ea typeface="+mj-ea"/>
              </a:rPr>
              <a:t>안전보건에 관한 종사자 의견청취</a:t>
            </a:r>
            <a:r>
              <a:rPr lang="en-US" altLang="ko-KR" sz="2000" b="1" dirty="0">
                <a:solidFill>
                  <a:schemeClr val="bg1"/>
                </a:solidFill>
                <a:latin typeface="+mj-ea"/>
                <a:ea typeface="+mj-ea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06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92626470-1957-42FC-B0CC-B0C47F2F48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926498"/>
              </p:ext>
            </p:extLst>
          </p:nvPr>
        </p:nvGraphicFramePr>
        <p:xfrm>
          <a:off x="138022" y="750842"/>
          <a:ext cx="8867955" cy="211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3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5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0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88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5.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129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조부터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132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조까지에 따른 근로자의 건강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진단 등 건강관리에 관한 사항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유소견자 관리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혈압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소음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1)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신규채용자 중 고혈압 근로자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지속적관리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고혈압 약 복용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및 혈압 측정 관리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(1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주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2) </a:t>
                      </a:r>
                      <a:r>
                        <a:rPr lang="ko-KR" altLang="en-US" sz="10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배치전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특수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검진 결과 유소견자 관리</a:t>
                      </a:r>
                      <a:endParaRPr lang="en-US" altLang="ko-KR" sz="10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-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소음 관련 개인보호구 지급 및 착용관리</a:t>
                      </a:r>
                      <a:endParaRPr lang="en-US" altLang="ko-KR" sz="10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(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귀마개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10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귀덮개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지급 및 교육 실시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그림 2" descr="텍스트, 사람이(가) 표시된 사진&#10;&#10;자동 생성된 설명">
            <a:extLst>
              <a:ext uri="{FF2B5EF4-FFF2-40B4-BE49-F238E27FC236}">
                <a16:creationId xmlns:a16="http://schemas.microsoft.com/office/drawing/2014/main" id="{44A9C2EB-634E-9C6D-F460-6DB7573A5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0" y="2967444"/>
            <a:ext cx="3126379" cy="3006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0BE22D-B31E-39B9-4D71-BC9AD6C04F6A}"/>
              </a:ext>
            </a:extLst>
          </p:cNvPr>
          <p:cNvSpPr txBox="1"/>
          <p:nvPr/>
        </p:nvSpPr>
        <p:spPr>
          <a:xfrm>
            <a:off x="4277245" y="2995693"/>
            <a:ext cx="42011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dirty="0"/>
              <a:t>- </a:t>
            </a:r>
            <a:r>
              <a:rPr lang="ko-KR" altLang="en-US" sz="1400" dirty="0"/>
              <a:t>고혈압 근로자 혈압 측정 관리 </a:t>
            </a:r>
            <a:r>
              <a:rPr lang="ko-KR" altLang="en-US" sz="1400" dirty="0" err="1"/>
              <a:t>이행중</a:t>
            </a:r>
            <a:r>
              <a:rPr lang="en-US" altLang="ko-KR" sz="1400" dirty="0"/>
              <a:t>(1</a:t>
            </a:r>
            <a:r>
              <a:rPr lang="ko-KR" altLang="en-US" sz="1400" dirty="0"/>
              <a:t>회</a:t>
            </a:r>
            <a:r>
              <a:rPr lang="en-US" altLang="ko-KR" sz="1400" dirty="0"/>
              <a:t>/</a:t>
            </a:r>
            <a:r>
              <a:rPr lang="ko-KR" altLang="en-US" sz="1400" dirty="0"/>
              <a:t>주</a:t>
            </a:r>
            <a:r>
              <a:rPr lang="en-US" altLang="ko-KR" sz="1400" dirty="0"/>
              <a:t>)</a:t>
            </a:r>
            <a:endParaRPr lang="ko-KR" altLang="en-US" dirty="0"/>
          </a:p>
        </p:txBody>
      </p: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DF4B009E-9CBB-447B-21D3-7A898CAC333A}"/>
              </a:ext>
            </a:extLst>
          </p:cNvPr>
          <p:cNvCxnSpPr>
            <a:cxnSpLocks/>
            <a:stCxn id="5" idx="7"/>
            <a:endCxn id="9" idx="1"/>
          </p:cNvCxnSpPr>
          <p:nvPr/>
        </p:nvCxnSpPr>
        <p:spPr>
          <a:xfrm flipV="1">
            <a:off x="3052494" y="3180359"/>
            <a:ext cx="1224751" cy="86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 descr="실외, 사람이(가) 표시된 사진&#10;&#10;자동 생성된 설명">
            <a:extLst>
              <a:ext uri="{FF2B5EF4-FFF2-40B4-BE49-F238E27FC236}">
                <a16:creationId xmlns:a16="http://schemas.microsoft.com/office/drawing/2014/main" id="{CFFFB5FB-AAE2-ED4A-3D23-776B145AB5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89" y="3470146"/>
            <a:ext cx="1602434" cy="2503714"/>
          </a:xfrm>
          <a:prstGeom prst="rect">
            <a:avLst/>
          </a:prstGeom>
        </p:spPr>
      </p:pic>
      <p:pic>
        <p:nvPicPr>
          <p:cNvPr id="14" name="그림 13" descr="텍스트, 사람, 실내, 천장이(가) 표시된 사진&#10;&#10;자동 생성된 설명">
            <a:extLst>
              <a:ext uri="{FF2B5EF4-FFF2-40B4-BE49-F238E27FC236}">
                <a16:creationId xmlns:a16="http://schemas.microsoft.com/office/drawing/2014/main" id="{B1C1BB3F-49AF-7EDC-7EB7-8CBA5E7E48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491" y="3454289"/>
            <a:ext cx="1637222" cy="25037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4DA2E07-4DA6-07B6-CF4F-3BD3C169BA60}"/>
              </a:ext>
            </a:extLst>
          </p:cNvPr>
          <p:cNvSpPr txBox="1"/>
          <p:nvPr/>
        </p:nvSpPr>
        <p:spPr>
          <a:xfrm>
            <a:off x="4110446" y="6068421"/>
            <a:ext cx="4554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/>
              <a:t>(</a:t>
            </a:r>
            <a:r>
              <a:rPr lang="ko-KR" altLang="en-US" sz="1400" dirty="0"/>
              <a:t>건강상담 및 귀마개</a:t>
            </a:r>
            <a:r>
              <a:rPr lang="en-US" altLang="ko-KR" sz="1400" dirty="0"/>
              <a:t>, </a:t>
            </a:r>
            <a:r>
              <a:rPr lang="ko-KR" altLang="en-US" sz="1400" dirty="0" err="1"/>
              <a:t>귀덮개</a:t>
            </a:r>
            <a:r>
              <a:rPr lang="ko-KR" altLang="en-US" sz="1400" dirty="0"/>
              <a:t>  지급 및 교육 실시</a:t>
            </a:r>
            <a:r>
              <a:rPr lang="en-US" altLang="ko-KR" sz="1400" dirty="0"/>
              <a:t>)</a:t>
            </a:r>
            <a:endParaRPr lang="ko-KR" altLang="en-US" dirty="0"/>
          </a:p>
        </p:txBody>
      </p:sp>
      <p:pic>
        <p:nvPicPr>
          <p:cNvPr id="18" name="그림 17" descr="텍스트이(가) 표시된 사진&#10;&#10;자동 생성된 설명">
            <a:extLst>
              <a:ext uri="{FF2B5EF4-FFF2-40B4-BE49-F238E27FC236}">
                <a16:creationId xmlns:a16="http://schemas.microsoft.com/office/drawing/2014/main" id="{8219A59C-ECBB-24D9-A42F-3D0073E97B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07" y="3500955"/>
            <a:ext cx="2142308" cy="2457048"/>
          </a:xfrm>
          <a:prstGeom prst="rect">
            <a:avLst/>
          </a:prstGeom>
        </p:spPr>
      </p:pic>
      <p:pic>
        <p:nvPicPr>
          <p:cNvPr id="24" name="그림 23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350F0C1D-B0F8-BAE4-9DB9-FAF6DFD40B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77247" y="2879372"/>
            <a:ext cx="807059" cy="1076079"/>
          </a:xfrm>
          <a:prstGeom prst="rect">
            <a:avLst/>
          </a:prstGeom>
        </p:spPr>
      </p:pic>
      <p:sp>
        <p:nvSpPr>
          <p:cNvPr id="5" name="타원 4">
            <a:extLst>
              <a:ext uri="{FF2B5EF4-FFF2-40B4-BE49-F238E27FC236}">
                <a16:creationId xmlns:a16="http://schemas.microsoft.com/office/drawing/2014/main" id="{B9928C3F-1E5B-2F28-A23F-A8F322E5DB3B}"/>
              </a:ext>
            </a:extLst>
          </p:cNvPr>
          <p:cNvSpPr/>
          <p:nvPr/>
        </p:nvSpPr>
        <p:spPr>
          <a:xfrm>
            <a:off x="2487569" y="3170029"/>
            <a:ext cx="661851" cy="6618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2672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268582"/>
              </p:ext>
            </p:extLst>
          </p:nvPr>
        </p:nvGraphicFramePr>
        <p:xfrm>
          <a:off x="163902" y="643210"/>
          <a:ext cx="8893834" cy="211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1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13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90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1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25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6.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산업재해의 원인조사 및 재발 방지대책 수립에 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관한 사항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동종 작업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타현장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재해발생 시 재발방지 교육 실시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1)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재발방지 대책 수립 및 이행</a:t>
                      </a:r>
                      <a:endParaRPr lang="en-US" altLang="ko-KR" sz="10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-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사고사레 전파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(1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-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현장점검 관리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관리감독자 </a:t>
                      </a:r>
                      <a:r>
                        <a:rPr lang="ko-KR" altLang="en-US" sz="10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작업시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확인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endParaRPr lang="en-US" altLang="ko-KR" sz="10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4489AC2-3C61-A457-2A92-4FD7A571D10B}"/>
              </a:ext>
            </a:extLst>
          </p:cNvPr>
          <p:cNvSpPr txBox="1"/>
          <p:nvPr/>
        </p:nvSpPr>
        <p:spPr>
          <a:xfrm>
            <a:off x="4925930" y="2863165"/>
            <a:ext cx="3939396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dirty="0" err="1"/>
              <a:t>타현장</a:t>
            </a:r>
            <a:r>
              <a:rPr lang="ko-KR" altLang="en-US" dirty="0"/>
              <a:t> 사고사례 전파</a:t>
            </a:r>
            <a:r>
              <a:rPr lang="en-US" altLang="ko-KR" dirty="0"/>
              <a:t>(1</a:t>
            </a:r>
            <a:r>
              <a:rPr lang="ko-KR" altLang="en-US" dirty="0"/>
              <a:t>회</a:t>
            </a:r>
            <a:r>
              <a:rPr lang="en-US" altLang="ko-KR" dirty="0"/>
              <a:t>/</a:t>
            </a:r>
            <a:r>
              <a:rPr lang="ko-KR" altLang="en-US" dirty="0"/>
              <a:t>월</a:t>
            </a:r>
            <a:r>
              <a:rPr lang="en-US" altLang="ko-KR" dirty="0"/>
              <a:t>)</a:t>
            </a:r>
          </a:p>
          <a:p>
            <a:pPr marL="285750" indent="-285750">
              <a:buFontTx/>
              <a:buChar char="-"/>
            </a:pPr>
            <a:r>
              <a:rPr lang="ko-KR" altLang="en-US" dirty="0"/>
              <a:t>일일 현장 점검 관리</a:t>
            </a:r>
            <a:r>
              <a:rPr lang="en-US" altLang="ko-KR" dirty="0"/>
              <a:t>(</a:t>
            </a:r>
            <a:r>
              <a:rPr lang="ko-KR" altLang="en-US" dirty="0" err="1"/>
              <a:t>작업전</a:t>
            </a:r>
            <a:r>
              <a:rPr lang="ko-KR" altLang="en-US" dirty="0"/>
              <a:t> 확인</a:t>
            </a:r>
            <a:r>
              <a:rPr lang="en-US" altLang="ko-KR" dirty="0"/>
              <a:t>)</a:t>
            </a:r>
            <a:endParaRPr lang="ko-KR" altLang="en-US" dirty="0"/>
          </a:p>
        </p:txBody>
      </p:sp>
      <p:pic>
        <p:nvPicPr>
          <p:cNvPr id="7" name="그림 6" descr="텍스트, 실내, 천장, 바닥이(가) 표시된 사진&#10;&#10;자동 생성된 설명">
            <a:extLst>
              <a:ext uri="{FF2B5EF4-FFF2-40B4-BE49-F238E27FC236}">
                <a16:creationId xmlns:a16="http://schemas.microsoft.com/office/drawing/2014/main" id="{A0EFFCA0-E35C-4B29-3D60-8530B2E06B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2" y="2862608"/>
            <a:ext cx="4572000" cy="348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50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34462"/>
              </p:ext>
            </p:extLst>
          </p:nvPr>
        </p:nvGraphicFramePr>
        <p:xfrm>
          <a:off x="129396" y="625952"/>
          <a:ext cx="8893834" cy="203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1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5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5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1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25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7.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산업재해에 관한 통계의 기록 및 유지에</a:t>
                      </a:r>
                      <a:r>
                        <a:rPr lang="en-US" altLang="ko-KR" sz="10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관한 사항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(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 발생 시 기록 및 유지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1)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산업재해발생시 재발방지대책 수립 및 전파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2)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 통계 관련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한국산업안전보건 공단 자료 발췌 확인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7FBA29D-EE44-5E26-6121-038DE5A03050}"/>
              </a:ext>
            </a:extLst>
          </p:cNvPr>
          <p:cNvSpPr txBox="1"/>
          <p:nvPr/>
        </p:nvSpPr>
        <p:spPr>
          <a:xfrm>
            <a:off x="5529274" y="2883429"/>
            <a:ext cx="3485330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- </a:t>
            </a:r>
            <a:r>
              <a:rPr lang="ko-KR" altLang="en-US" sz="1600" dirty="0"/>
              <a:t>당사 및 타사 사고사례 전파 및    </a:t>
            </a:r>
            <a:endParaRPr lang="en-US" altLang="ko-KR" sz="1600" dirty="0"/>
          </a:p>
          <a:p>
            <a:r>
              <a:rPr lang="en-US" altLang="ko-KR" sz="1600" dirty="0"/>
              <a:t>  </a:t>
            </a:r>
            <a:r>
              <a:rPr lang="ko-KR" altLang="en-US" sz="1600" dirty="0" err="1"/>
              <a:t>재방방지대책</a:t>
            </a:r>
            <a:r>
              <a:rPr lang="ko-KR" altLang="en-US" sz="1600" dirty="0"/>
              <a:t> 교육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7B827C6-5848-0D87-1CA8-ADBB4C3E2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6" y="2760617"/>
            <a:ext cx="2744130" cy="3692434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A5A3096A-38B8-88D7-25E4-517C4756F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526" y="2760617"/>
            <a:ext cx="2559113" cy="369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92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8228157"/>
              </p:ext>
            </p:extLst>
          </p:nvPr>
        </p:nvGraphicFramePr>
        <p:xfrm>
          <a:off x="138023" y="677709"/>
          <a:ext cx="8859327" cy="1808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8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50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8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8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325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8.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유해하거나 위험한 기계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기구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설비를 도입한 경우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보건 조치에 관한 사항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(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24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유해위험기구 안전점검 실시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1) </a:t>
                      </a:r>
                      <a:r>
                        <a:rPr lang="ko-KR" altLang="en-US" sz="10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공도구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자체 안전점검 실시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매월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2)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외부 전문기관 선정 장비안전점검 실시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(1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/3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그림 3" descr="대지, 실외, 사람, 모래이(가) 표시된 사진&#10;&#10;자동 생성된 설명">
            <a:extLst>
              <a:ext uri="{FF2B5EF4-FFF2-40B4-BE49-F238E27FC236}">
                <a16:creationId xmlns:a16="http://schemas.microsoft.com/office/drawing/2014/main" id="{4A26E694-B3DB-E72F-047B-26F1EF017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23" y="2647404"/>
            <a:ext cx="5043577" cy="37826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2F1FDF-F0F9-E260-C54E-30902478657E}"/>
              </a:ext>
            </a:extLst>
          </p:cNvPr>
          <p:cNvSpPr txBox="1"/>
          <p:nvPr/>
        </p:nvSpPr>
        <p:spPr>
          <a:xfrm>
            <a:off x="5294812" y="2647404"/>
            <a:ext cx="3711165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1400" dirty="0"/>
              <a:t>매월 </a:t>
            </a:r>
            <a:r>
              <a:rPr lang="en-US" altLang="ko-KR" sz="1400" dirty="0"/>
              <a:t>1</a:t>
            </a:r>
            <a:r>
              <a:rPr lang="ko-KR" altLang="en-US" sz="1400" dirty="0"/>
              <a:t>일 공동구 점검 실시 이행 중</a:t>
            </a:r>
            <a:endParaRPr lang="en-US" altLang="ko-KR" sz="1400" dirty="0"/>
          </a:p>
        </p:txBody>
      </p:sp>
    </p:spTree>
    <p:extLst>
      <p:ext uri="{BB962C8B-B14F-4D97-AF65-F5344CB8AC3E}">
        <p14:creationId xmlns:p14="http://schemas.microsoft.com/office/powerpoint/2010/main" val="3659768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738055"/>
              </p:ext>
            </p:extLst>
          </p:nvPr>
        </p:nvGraphicFramePr>
        <p:xfrm>
          <a:off x="179875" y="669086"/>
          <a:ext cx="8817476" cy="2072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2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2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91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3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05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565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9.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그 밖에 해당 사업장  근로자의 안전 및 보건을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유지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증진 시키기</a:t>
                      </a:r>
                      <a:r>
                        <a:rPr lang="en-US" altLang="ko-KR" sz="10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위하여 필요한 사항</a:t>
                      </a:r>
                      <a:endParaRPr lang="en-US" altLang="ko-KR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(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24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ko-KR" altLang="en-US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10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혹서기 근로자 건강관리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9.1 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근로자 쉼터 설치</a:t>
                      </a:r>
                      <a:endParaRPr lang="en-US" altLang="ko-KR" sz="10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(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파라솔 외 필요 시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9.2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제빙기 설치</a:t>
                      </a:r>
                      <a:r>
                        <a:rPr lang="en-US" altLang="ko-KR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완료</a:t>
                      </a:r>
                      <a:endParaRPr lang="en-US" altLang="ko-KR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009DD93E-048F-E753-379E-BB31DD1CA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75" y="2821557"/>
            <a:ext cx="1927598" cy="1834560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4" name="그림 3" descr="텍스트, 실내, 혼잡한이(가) 표시된 사진&#10;&#10;자동 생성된 설명">
            <a:extLst>
              <a:ext uri="{FF2B5EF4-FFF2-40B4-BE49-F238E27FC236}">
                <a16:creationId xmlns:a16="http://schemas.microsoft.com/office/drawing/2014/main" id="{A858AED5-AB38-2D4C-D111-09A82BE94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37" y="2802491"/>
            <a:ext cx="2795451" cy="35529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72D6DE-526E-CB26-9981-835B9CA82D2B}"/>
              </a:ext>
            </a:extLst>
          </p:cNvPr>
          <p:cNvSpPr txBox="1"/>
          <p:nvPr/>
        </p:nvSpPr>
        <p:spPr>
          <a:xfrm>
            <a:off x="7300788" y="2821557"/>
            <a:ext cx="1843212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- </a:t>
            </a:r>
            <a:r>
              <a:rPr lang="ko-KR" altLang="en-US" sz="1400" dirty="0"/>
              <a:t>제빙기 설치 운영</a:t>
            </a:r>
            <a:endParaRPr lang="en-US" altLang="ko-KR" sz="1400" dirty="0"/>
          </a:p>
          <a:p>
            <a:r>
              <a:rPr lang="en-US" altLang="ko-KR" sz="1400" dirty="0"/>
              <a:t>  (2</a:t>
            </a:r>
            <a:r>
              <a:rPr lang="ko-KR" altLang="en-US" sz="1400" dirty="0"/>
              <a:t>대</a:t>
            </a:r>
            <a:r>
              <a:rPr lang="en-US" altLang="ko-KR" sz="1400" dirty="0"/>
              <a:t>,300kg, 500kg)</a:t>
            </a:r>
          </a:p>
          <a:p>
            <a:r>
              <a:rPr lang="en-US" altLang="ko-KR" sz="1400" dirty="0"/>
              <a:t>- </a:t>
            </a:r>
            <a:r>
              <a:rPr lang="ko-KR" altLang="en-US" sz="1400" dirty="0"/>
              <a:t>파라솔 설치 운영</a:t>
            </a:r>
            <a:endParaRPr lang="en-US" altLang="ko-KR" sz="1400" dirty="0"/>
          </a:p>
          <a:p>
            <a:r>
              <a:rPr lang="en-US" altLang="ko-KR" sz="1400" dirty="0"/>
              <a:t>- </a:t>
            </a:r>
            <a:r>
              <a:rPr lang="ko-KR" altLang="en-US" sz="1400" dirty="0" err="1"/>
              <a:t>대형선풍기</a:t>
            </a:r>
            <a:r>
              <a:rPr lang="ko-KR" altLang="en-US" sz="1400" dirty="0"/>
              <a:t> 설치</a:t>
            </a:r>
            <a:endParaRPr lang="en-US" altLang="ko-KR" sz="1400" dirty="0"/>
          </a:p>
          <a:p>
            <a:r>
              <a:rPr lang="en-US" altLang="ko-KR" sz="1400" dirty="0"/>
              <a:t>- </a:t>
            </a:r>
            <a:r>
              <a:rPr lang="ko-KR" altLang="en-US" sz="1400" dirty="0"/>
              <a:t>대형 가림막 설치</a:t>
            </a:r>
            <a:r>
              <a:rPr lang="en-US" altLang="ko-KR" sz="1400" dirty="0"/>
              <a:t> 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631BD0D-28DE-1637-E108-72A02BE14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782" y="2821557"/>
            <a:ext cx="2141378" cy="3552922"/>
          </a:xfrm>
          <a:prstGeom prst="rect">
            <a:avLst/>
          </a:prstGeom>
          <a:ln>
            <a:solidFill>
              <a:srgbClr val="2F5597"/>
            </a:solidFill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EE130CE-7883-F1B2-5417-AFC5AC088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875" y="4735738"/>
            <a:ext cx="1927599" cy="1647373"/>
          </a:xfrm>
          <a:prstGeom prst="rect">
            <a:avLst/>
          </a:prstGeom>
          <a:ln>
            <a:solidFill>
              <a:srgbClr val="2F5597"/>
            </a:solidFill>
          </a:ln>
        </p:spPr>
      </p:pic>
    </p:spTree>
    <p:extLst>
      <p:ext uri="{BB962C8B-B14F-4D97-AF65-F5344CB8AC3E}">
        <p14:creationId xmlns:p14="http://schemas.microsoft.com/office/powerpoint/2010/main" val="4145672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22519" y="880795"/>
            <a:ext cx="98993" cy="1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8986" tIns="24493" rIns="48986" bIns="2449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964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22519" y="879625"/>
            <a:ext cx="98993" cy="1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8986" tIns="24493" rIns="48986" bIns="2449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964"/>
          </a:p>
        </p:txBody>
      </p:sp>
      <p:sp>
        <p:nvSpPr>
          <p:cNvPr id="5" name="직사각형 4"/>
          <p:cNvSpPr/>
          <p:nvPr/>
        </p:nvSpPr>
        <p:spPr>
          <a:xfrm>
            <a:off x="1143000" y="2574061"/>
            <a:ext cx="6858000" cy="7844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7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금회차</a:t>
            </a:r>
            <a:r>
              <a: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심의내용</a:t>
            </a:r>
            <a:r>
              <a:rPr lang="en-US" altLang="ko-KR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,</a:t>
            </a:r>
            <a:r>
              <a: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의결사항</a:t>
            </a:r>
            <a:r>
              <a:rPr lang="en-US" altLang="ko-KR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및 협의내용</a:t>
            </a:r>
            <a:endParaRPr lang="en-US" altLang="ko-KR" sz="2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2904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FAD64C4E-35A9-42E9-93D3-E452B259D970}"/>
              </a:ext>
            </a:extLst>
          </p:cNvPr>
          <p:cNvSpPr/>
          <p:nvPr/>
        </p:nvSpPr>
        <p:spPr>
          <a:xfrm>
            <a:off x="3881887" y="1779588"/>
            <a:ext cx="4195939" cy="2459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ko-KR" altLang="en-US" sz="12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C152A70-5B78-4838-9322-542AE45214B7}"/>
              </a:ext>
            </a:extLst>
          </p:cNvPr>
          <p:cNvSpPr/>
          <p:nvPr/>
        </p:nvSpPr>
        <p:spPr>
          <a:xfrm>
            <a:off x="2544792" y="3590925"/>
            <a:ext cx="5045671" cy="1816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BAD609C-A4F1-4B09-8082-BF7449F17E3F}"/>
              </a:ext>
            </a:extLst>
          </p:cNvPr>
          <p:cNvSpPr/>
          <p:nvPr/>
        </p:nvSpPr>
        <p:spPr>
          <a:xfrm>
            <a:off x="1417638" y="2178050"/>
            <a:ext cx="5888936" cy="1628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23" name="부제목 2">
            <a:extLst>
              <a:ext uri="{FF2B5EF4-FFF2-40B4-BE49-F238E27FC236}">
                <a16:creationId xmlns:a16="http://schemas.microsoft.com/office/drawing/2014/main" id="{5978EB7E-58D6-4320-8495-C33DCBD0270D}"/>
              </a:ext>
            </a:extLst>
          </p:cNvPr>
          <p:cNvSpPr txBox="1">
            <a:spLocks/>
          </p:cNvSpPr>
          <p:nvPr/>
        </p:nvSpPr>
        <p:spPr bwMode="auto">
          <a:xfrm>
            <a:off x="1417638" y="2524125"/>
            <a:ext cx="562151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1pPr>
            <a:lvl2pPr marL="4572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2pPr>
            <a:lvl3pPr marL="9144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3pPr>
            <a:lvl4pPr marL="13716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4pPr>
            <a:lvl5pPr marL="18288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</a:rPr>
              <a:t>5.</a:t>
            </a:r>
            <a:r>
              <a:rPr lang="ko-KR" altLang="en-US" sz="2800" b="1" dirty="0" err="1">
                <a:solidFill>
                  <a:schemeClr val="accent1">
                    <a:lumMod val="50000"/>
                  </a:schemeClr>
                </a:solidFill>
              </a:rPr>
              <a:t>금회차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</a:rPr>
              <a:t> 심의내용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</a:rPr>
              <a:t>의결사항 및 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l">
              <a:defRPr/>
            </a:pP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</a:rPr>
              <a:t>협의내용</a:t>
            </a:r>
          </a:p>
        </p:txBody>
      </p:sp>
      <p:sp>
        <p:nvSpPr>
          <p:cNvPr id="134" name="직사각형 133">
            <a:extLst>
              <a:ext uri="{FF2B5EF4-FFF2-40B4-BE49-F238E27FC236}">
                <a16:creationId xmlns:a16="http://schemas.microsoft.com/office/drawing/2014/main" id="{A71B76C3-021E-43C8-AA50-D0881CACBB3A}"/>
              </a:ext>
            </a:extLst>
          </p:cNvPr>
          <p:cNvSpPr/>
          <p:nvPr/>
        </p:nvSpPr>
        <p:spPr>
          <a:xfrm>
            <a:off x="1143000" y="1289050"/>
            <a:ext cx="6858000" cy="333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069F9FC-CFD5-46CC-BF97-B479D7B67632}"/>
              </a:ext>
            </a:extLst>
          </p:cNvPr>
          <p:cNvSpPr/>
          <p:nvPr/>
        </p:nvSpPr>
        <p:spPr>
          <a:xfrm>
            <a:off x="1143000" y="5589588"/>
            <a:ext cx="6858000" cy="333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98302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633629"/>
              </p:ext>
            </p:extLst>
          </p:nvPr>
        </p:nvGraphicFramePr>
        <p:xfrm>
          <a:off x="428596" y="664846"/>
          <a:ext cx="8358248" cy="5765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6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253">
                <a:tc>
                  <a:txBody>
                    <a:bodyPr/>
                    <a:lstStyle/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사업장의 산업재해예방계획의 수립에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혹서기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온열질환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사고 예방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혹서기 사고사례 및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온열질환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안전교육 실시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(1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2.2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온열질환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예방 현장관리 철저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가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물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그늘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휴식 제공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2.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및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26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조에 따른 안전보건관리규정의 작성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및 변경에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안전보건관리규정의 작성 관리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안전보건관리규정 개정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개정 사유 발생시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2.2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노사협의체 구성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인원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변경에 관한사항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변경 시 위임장 작성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16224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3.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조에 따른  안전보건교육에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안전보건교육 실시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신규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특별안전교육 실시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-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신규근로자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특별작업대상 발생시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3.2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근로자 정기안전교육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실시회수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:1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내용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온열질환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예방관련 중점 교육 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그룹 11"/>
          <p:cNvGrpSpPr>
            <a:grpSpLocks/>
          </p:cNvGrpSpPr>
          <p:nvPr/>
        </p:nvGrpSpPr>
        <p:grpSpPr bwMode="auto">
          <a:xfrm>
            <a:off x="428596" y="104388"/>
            <a:ext cx="2703244" cy="434405"/>
            <a:chOff x="301625" y="1223544"/>
            <a:chExt cx="6248400" cy="506413"/>
          </a:xfrm>
        </p:grpSpPr>
        <p:pic>
          <p:nvPicPr>
            <p:cNvPr id="9" name="Picture 2" descr="C:\Users\wsho\Desktop\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6248400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2"/>
            <p:cNvSpPr txBox="1"/>
            <p:nvPr/>
          </p:nvSpPr>
          <p:spPr bwMode="auto">
            <a:xfrm>
              <a:off x="591390" y="1223544"/>
              <a:ext cx="4823635" cy="46643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심의</a:t>
              </a:r>
              <a:r>
                <a:rPr kumimoji="0" lang="en-US" altLang="ko-KR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,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의결사항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457106"/>
              </p:ext>
            </p:extLst>
          </p:nvPr>
        </p:nvGraphicFramePr>
        <p:xfrm>
          <a:off x="428596" y="699356"/>
          <a:ext cx="8358248" cy="51583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3622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작업환경측정 등 작업환경의 점검 및 개선에 관한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사항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작업환경 측정 실시 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4.1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작업환경 측정  실시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(22.06.23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실시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차후일정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12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 실시예정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측정기관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대한산업보건협회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측정주기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/6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측정결과 게시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안전교육장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3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5.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129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조부터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132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까지에 따른 근로자의 건강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진단 등 건강관리에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건강검진 실시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5.1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배치전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건강검진 실시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해당 근로자 발생시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배치전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실시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5.2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특수건강검진 실시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3604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6.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산업재해의 원인조사 및 재발 방지대책 수립에 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관한 사항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당사 및 타사 재해 사례 공유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6.1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당사 및 타사 재해 사례 원인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대책 자료 활용 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월 교육 실시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6.2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재해사례 게시판 게시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그룹 11"/>
          <p:cNvGrpSpPr>
            <a:grpSpLocks/>
          </p:cNvGrpSpPr>
          <p:nvPr/>
        </p:nvGrpSpPr>
        <p:grpSpPr bwMode="auto">
          <a:xfrm>
            <a:off x="428596" y="104388"/>
            <a:ext cx="2703244" cy="434405"/>
            <a:chOff x="301625" y="1223544"/>
            <a:chExt cx="6248400" cy="506413"/>
          </a:xfrm>
        </p:grpSpPr>
        <p:pic>
          <p:nvPicPr>
            <p:cNvPr id="9" name="Picture 2" descr="C:\Users\wsho\Desktop\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6248400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2"/>
            <p:cNvSpPr txBox="1"/>
            <p:nvPr/>
          </p:nvSpPr>
          <p:spPr bwMode="auto">
            <a:xfrm>
              <a:off x="591390" y="1223544"/>
              <a:ext cx="4823635" cy="46643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심의</a:t>
              </a:r>
              <a:r>
                <a:rPr kumimoji="0" lang="en-US" altLang="ko-KR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,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의결사항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15539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605363"/>
              </p:ext>
            </p:extLst>
          </p:nvPr>
        </p:nvGraphicFramePr>
        <p:xfrm>
          <a:off x="428596" y="716609"/>
          <a:ext cx="8358248" cy="55812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9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0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1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321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및 결정사항</a:t>
                      </a:r>
                      <a:endParaRPr lang="ko-KR" altLang="en-US" sz="1200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심의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(※ 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결과 기록 유지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0161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산업재해에 관한 통계의 기록 및 유지에</a:t>
                      </a:r>
                      <a:r>
                        <a:rPr lang="en-US" altLang="ko-KR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 발생 시 기록 및 유지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7.1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산업재해발생시 재발방지대책 수립 및 전파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7.2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아차사고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발굴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611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8.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유해하거나 위험한 기계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기구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설비를 도입한 경우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보건 조치에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24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유해위험기구 안전점검 실시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8.1 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공도구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자체 안전점검 실시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매월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8.2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파일 커팅 작업 투입 시 작업 전 전기기계기구 확인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 (</a:t>
                      </a:r>
                      <a:r>
                        <a:rPr lang="ko-KR" altLang="en-US" sz="9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안전팀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승인 후 투입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93275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9.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그 밖에 해당 사업장  근로자의 안전 및 보건을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유지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증진 시키기</a:t>
                      </a:r>
                      <a:r>
                        <a:rPr lang="en-US" altLang="ko-KR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위하여 필요한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24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의결사항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위험성평가 발굴 품목 합의 결정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200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결정사항 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9.1 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위험성평가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(7/1)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에 따른 아래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온열질환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예방을 위한 아래 항목을 산업안전보건관리비로 사용함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 -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대형선풍기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쿨스킨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쿨토시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아이스조끼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쿨링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포그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파라솔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의자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얼음생수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아이스박스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에어컨 등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★찬성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반대 </a:t>
                      </a:r>
                      <a:r>
                        <a:rPr lang="en-US" altLang="ko-KR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10 </a:t>
                      </a:r>
                      <a:r>
                        <a:rPr lang="ko-KR" altLang="en-US" sz="1000" b="1" dirty="0">
                          <a:solidFill>
                            <a:srgbClr val="FF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명 </a:t>
                      </a:r>
                      <a:endParaRPr lang="en-US" altLang="ko-KR" sz="10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8" name="그룹 11"/>
          <p:cNvGrpSpPr>
            <a:grpSpLocks/>
          </p:cNvGrpSpPr>
          <p:nvPr/>
        </p:nvGrpSpPr>
        <p:grpSpPr bwMode="auto">
          <a:xfrm>
            <a:off x="428596" y="104388"/>
            <a:ext cx="2703244" cy="434405"/>
            <a:chOff x="301625" y="1223544"/>
            <a:chExt cx="6248400" cy="506413"/>
          </a:xfrm>
        </p:grpSpPr>
        <p:pic>
          <p:nvPicPr>
            <p:cNvPr id="9" name="Picture 2" descr="C:\Users\wsho\Desktop\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6248400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22"/>
            <p:cNvSpPr txBox="1"/>
            <p:nvPr/>
          </p:nvSpPr>
          <p:spPr bwMode="auto">
            <a:xfrm>
              <a:off x="591390" y="1223544"/>
              <a:ext cx="4823635" cy="46643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심의</a:t>
              </a:r>
              <a:r>
                <a:rPr kumimoji="0" lang="en-US" altLang="ko-KR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,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의결사항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654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FAD64C4E-35A9-42E9-93D3-E452B259D970}"/>
              </a:ext>
            </a:extLst>
          </p:cNvPr>
          <p:cNvSpPr/>
          <p:nvPr/>
        </p:nvSpPr>
        <p:spPr>
          <a:xfrm>
            <a:off x="3881887" y="1779588"/>
            <a:ext cx="4195939" cy="2459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ko-KR" altLang="en-US" sz="12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C152A70-5B78-4838-9322-542AE45214B7}"/>
              </a:ext>
            </a:extLst>
          </p:cNvPr>
          <p:cNvSpPr/>
          <p:nvPr/>
        </p:nvSpPr>
        <p:spPr>
          <a:xfrm>
            <a:off x="2544792" y="3590925"/>
            <a:ext cx="5045671" cy="1816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BAD609C-A4F1-4B09-8082-BF7449F17E3F}"/>
              </a:ext>
            </a:extLst>
          </p:cNvPr>
          <p:cNvSpPr/>
          <p:nvPr/>
        </p:nvSpPr>
        <p:spPr>
          <a:xfrm>
            <a:off x="1417638" y="2178050"/>
            <a:ext cx="5888936" cy="1628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23" name="부제목 2">
            <a:extLst>
              <a:ext uri="{FF2B5EF4-FFF2-40B4-BE49-F238E27FC236}">
                <a16:creationId xmlns:a16="http://schemas.microsoft.com/office/drawing/2014/main" id="{5978EB7E-58D6-4320-8495-C33DCBD0270D}"/>
              </a:ext>
            </a:extLst>
          </p:cNvPr>
          <p:cNvSpPr txBox="1">
            <a:spLocks/>
          </p:cNvSpPr>
          <p:nvPr/>
        </p:nvSpPr>
        <p:spPr bwMode="auto">
          <a:xfrm>
            <a:off x="1417638" y="2524125"/>
            <a:ext cx="562151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1pPr>
            <a:lvl2pPr marL="4572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2pPr>
            <a:lvl3pPr marL="9144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3pPr>
            <a:lvl4pPr marL="13716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4pPr>
            <a:lvl5pPr marL="18288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</a:rPr>
              <a:t>1. 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</a:rPr>
              <a:t>노사협의체 관리규정</a:t>
            </a:r>
          </a:p>
        </p:txBody>
      </p:sp>
      <p:sp>
        <p:nvSpPr>
          <p:cNvPr id="134" name="직사각형 133">
            <a:extLst>
              <a:ext uri="{FF2B5EF4-FFF2-40B4-BE49-F238E27FC236}">
                <a16:creationId xmlns:a16="http://schemas.microsoft.com/office/drawing/2014/main" id="{A71B76C3-021E-43C8-AA50-D0881CACBB3A}"/>
              </a:ext>
            </a:extLst>
          </p:cNvPr>
          <p:cNvSpPr/>
          <p:nvPr/>
        </p:nvSpPr>
        <p:spPr>
          <a:xfrm>
            <a:off x="1143000" y="1289050"/>
            <a:ext cx="6858000" cy="333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069F9FC-CFD5-46CC-BF97-B479D7B67632}"/>
              </a:ext>
            </a:extLst>
          </p:cNvPr>
          <p:cNvSpPr/>
          <p:nvPr/>
        </p:nvSpPr>
        <p:spPr>
          <a:xfrm>
            <a:off x="1143000" y="5589588"/>
            <a:ext cx="6858000" cy="333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50147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11"/>
          <p:cNvGrpSpPr>
            <a:grpSpLocks/>
          </p:cNvGrpSpPr>
          <p:nvPr/>
        </p:nvGrpSpPr>
        <p:grpSpPr bwMode="auto">
          <a:xfrm>
            <a:off x="428596" y="104388"/>
            <a:ext cx="2703244" cy="434405"/>
            <a:chOff x="301625" y="1223544"/>
            <a:chExt cx="6248400" cy="506413"/>
          </a:xfrm>
        </p:grpSpPr>
        <p:pic>
          <p:nvPicPr>
            <p:cNvPr id="8" name="Picture 2" descr="C:\Users\wsho\Desktop\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6248400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2"/>
            <p:cNvSpPr txBox="1"/>
            <p:nvPr/>
          </p:nvSpPr>
          <p:spPr bwMode="auto">
            <a:xfrm>
              <a:off x="591390" y="1223544"/>
              <a:ext cx="4823635" cy="46643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 err="1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금회차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 협의사항</a:t>
              </a:r>
            </a:p>
          </p:txBody>
        </p:sp>
      </p:grp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05339E80-3DE4-4998-AF10-C1E955B3B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400744"/>
              </p:ext>
            </p:extLst>
          </p:nvPr>
        </p:nvGraphicFramePr>
        <p:xfrm>
          <a:off x="428596" y="714640"/>
          <a:ext cx="8358248" cy="5137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52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44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04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노사협의체 협의사항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200" dirty="0" err="1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산안법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시행규칙 제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항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협의내용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협의 결과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 고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774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1.</a:t>
                      </a:r>
                      <a:r>
                        <a:rPr lang="ko-KR" altLang="en-US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작업의 시작시간 </a:t>
                      </a:r>
                      <a:endParaRPr lang="en-US" altLang="ko-KR" sz="900" b="1" baseline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 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시행규칙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1.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작업의 시작 시간에 관한 사항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1.1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작업시작 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06:50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조회시간은 작업시간에 미포함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="1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lang="ko-KR" altLang="en-US" sz="900" b="1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일요일 </a:t>
                      </a:r>
                      <a:r>
                        <a:rPr lang="en-US" altLang="ko-KR" sz="900" b="1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SHUT DOWN</a:t>
                      </a:r>
                      <a:endParaRPr lang="en-US" altLang="ko-KR" sz="9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2.</a:t>
                      </a:r>
                      <a:r>
                        <a:rPr lang="ko-KR" altLang="en-US" sz="900" b="1" baseline="0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 또는 작업장 간의 연락방법</a:t>
                      </a:r>
                      <a:endParaRPr lang="en-US" altLang="ko-KR" sz="900" b="1" baseline="0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시행규칙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 또는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작업장간의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연락방법에 관한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사항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2.1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비상연락망 교육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유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무선 통신을 이용한 비상연락망 구축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en-US" altLang="ko-KR" sz="9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54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재해발생 위험이 있는 경우 대피방법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시행규칙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재해 발생 위험이 있는 경우 대피방법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28600" indent="-228600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3.1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재해 발생 가능성이 우려될 때 작업을 중지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, 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관리감독자에게 연락하고 즉시 대피</a:t>
                      </a:r>
                      <a:endParaRPr lang="en-US" altLang="ko-KR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228600" indent="-228600" latinLnBrk="1">
                        <a:lnSpc>
                          <a:spcPct val="150000"/>
                        </a:lnSpc>
                        <a:buNone/>
                      </a:pP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(</a:t>
                      </a:r>
                      <a:r>
                        <a:rPr lang="ko-KR" altLang="en-US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근로자 작업중지권 보장</a:t>
                      </a:r>
                      <a:r>
                        <a:rPr lang="en-US" altLang="ko-KR" sz="9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9812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작업장에서의 법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36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조에 따른 위험성평가의 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실시에 관한 사항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시행규칙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작업장에서 법 제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36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조에 따른 위험성평가의 실시에 관한 사항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-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위험성평가 발굴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/ </a:t>
                      </a:r>
                      <a:r>
                        <a:rPr lang="ko-KR" altLang="en-US" sz="900" baseline="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온열질환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예방 품목 확대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4.1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노사협의체 회의를 통한 결정사항에 대해 이행 관리</a:t>
                      </a:r>
                      <a:endParaRPr lang="en-US" altLang="ko-KR" sz="9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5.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사업주와 수급인 또는 수급인 상호 간의 연락방법 및 작업공정의 조정</a:t>
                      </a:r>
                      <a:endParaRPr lang="en-US" altLang="ko-KR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산업안전보건법 시행규칙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79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조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항의 제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  <a:r>
                        <a:rPr lang="ko-KR" altLang="en-US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호</a:t>
                      </a:r>
                      <a:r>
                        <a:rPr lang="en-US" altLang="ko-KR" sz="900" b="1" dirty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900" b="1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5.1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사업주와 수급인 또는 수급인 상호간의 연락방법 및 작업공정의 조정에 관한사항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5.1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일일안전회의시 사업주와 수급인의 작업공정의 조정 등 협의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indent="0" algn="l" latinLnBrk="1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5.2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사업주와 수급의 연락방법 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비상연락망</a:t>
                      </a:r>
                      <a:r>
                        <a:rPr lang="en-US" altLang="ko-KR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900" baseline="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공유</a:t>
                      </a:r>
                      <a:endParaRPr lang="en-US" altLang="ko-KR" sz="900" baseline="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900" b="1" dirty="0">
                        <a:solidFill>
                          <a:srgbClr val="FF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9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0527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11"/>
          <p:cNvGrpSpPr>
            <a:grpSpLocks/>
          </p:cNvGrpSpPr>
          <p:nvPr/>
        </p:nvGrpSpPr>
        <p:grpSpPr bwMode="auto">
          <a:xfrm>
            <a:off x="428596" y="104388"/>
            <a:ext cx="2703244" cy="434405"/>
            <a:chOff x="301625" y="1223544"/>
            <a:chExt cx="6248400" cy="506413"/>
          </a:xfrm>
        </p:grpSpPr>
        <p:pic>
          <p:nvPicPr>
            <p:cNvPr id="8" name="Picture 2" descr="C:\Users\wsho\Desktop\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6248400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2"/>
            <p:cNvSpPr txBox="1"/>
            <p:nvPr/>
          </p:nvSpPr>
          <p:spPr bwMode="auto">
            <a:xfrm>
              <a:off x="591390" y="1223544"/>
              <a:ext cx="4823635" cy="466433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 err="1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금회차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 협의사항</a:t>
              </a:r>
            </a:p>
          </p:txBody>
        </p:sp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FA5F97D9-9A5F-1715-B89A-62CFAE6CE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2912"/>
            <a:ext cx="9144000" cy="59721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잉크 10">
                <a:extLst>
                  <a:ext uri="{FF2B5EF4-FFF2-40B4-BE49-F238E27FC236}">
                    <a16:creationId xmlns:a16="http://schemas.microsoft.com/office/drawing/2014/main" id="{332E465A-7C14-1A52-F1B7-A6783105F90D}"/>
                  </a:ext>
                </a:extLst>
              </p14:cNvPr>
              <p14:cNvContentPartPr/>
              <p14:nvPr/>
            </p14:nvContentPartPr>
            <p14:xfrm>
              <a:off x="5024469" y="512829"/>
              <a:ext cx="3893760" cy="18360"/>
            </p14:xfrm>
          </p:contentPart>
        </mc:Choice>
        <mc:Fallback xmlns="">
          <p:pic>
            <p:nvPicPr>
              <p:cNvPr id="11" name="잉크 10">
                <a:extLst>
                  <a:ext uri="{FF2B5EF4-FFF2-40B4-BE49-F238E27FC236}">
                    <a16:creationId xmlns:a16="http://schemas.microsoft.com/office/drawing/2014/main" id="{332E465A-7C14-1A52-F1B7-A6783105F90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70469" y="404829"/>
                <a:ext cx="400140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잉크 11">
                <a:extLst>
                  <a:ext uri="{FF2B5EF4-FFF2-40B4-BE49-F238E27FC236}">
                    <a16:creationId xmlns:a16="http://schemas.microsoft.com/office/drawing/2014/main" id="{FFEB65CE-07BF-6F29-F11B-C892552A5754}"/>
                  </a:ext>
                </a:extLst>
              </p14:cNvPr>
              <p14:cNvContentPartPr/>
              <p14:nvPr/>
            </p14:nvContentPartPr>
            <p14:xfrm>
              <a:off x="5050749" y="722709"/>
              <a:ext cx="3900600" cy="18360"/>
            </p14:xfrm>
          </p:contentPart>
        </mc:Choice>
        <mc:Fallback xmlns="">
          <p:pic>
            <p:nvPicPr>
              <p:cNvPr id="12" name="잉크 11">
                <a:extLst>
                  <a:ext uri="{FF2B5EF4-FFF2-40B4-BE49-F238E27FC236}">
                    <a16:creationId xmlns:a16="http://schemas.microsoft.com/office/drawing/2014/main" id="{FFEB65CE-07BF-6F29-F11B-C892552A575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97109" y="614709"/>
                <a:ext cx="4008240" cy="23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잉크 12">
                <a:extLst>
                  <a:ext uri="{FF2B5EF4-FFF2-40B4-BE49-F238E27FC236}">
                    <a16:creationId xmlns:a16="http://schemas.microsoft.com/office/drawing/2014/main" id="{89007215-05F7-08EA-1C14-15DA8EC5E1F4}"/>
                  </a:ext>
                </a:extLst>
              </p14:cNvPr>
              <p14:cNvContentPartPr/>
              <p14:nvPr/>
            </p14:nvContentPartPr>
            <p14:xfrm>
              <a:off x="5068029" y="922509"/>
              <a:ext cx="2382840" cy="360"/>
            </p14:xfrm>
          </p:contentPart>
        </mc:Choice>
        <mc:Fallback xmlns="">
          <p:pic>
            <p:nvPicPr>
              <p:cNvPr id="13" name="잉크 12">
                <a:extLst>
                  <a:ext uri="{FF2B5EF4-FFF2-40B4-BE49-F238E27FC236}">
                    <a16:creationId xmlns:a16="http://schemas.microsoft.com/office/drawing/2014/main" id="{89007215-05F7-08EA-1C14-15DA8EC5E1F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389" y="814869"/>
                <a:ext cx="249048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잉크 17">
                <a:extLst>
                  <a:ext uri="{FF2B5EF4-FFF2-40B4-BE49-F238E27FC236}">
                    <a16:creationId xmlns:a16="http://schemas.microsoft.com/office/drawing/2014/main" id="{2C252A25-F674-E463-CEA9-E8DA96943D5D}"/>
                  </a:ext>
                </a:extLst>
              </p14:cNvPr>
              <p14:cNvContentPartPr/>
              <p14:nvPr/>
            </p14:nvContentPartPr>
            <p14:xfrm>
              <a:off x="5181069" y="1121949"/>
              <a:ext cx="3587760" cy="9720"/>
            </p14:xfrm>
          </p:contentPart>
        </mc:Choice>
        <mc:Fallback xmlns="">
          <p:pic>
            <p:nvPicPr>
              <p:cNvPr id="18" name="잉크 17">
                <a:extLst>
                  <a:ext uri="{FF2B5EF4-FFF2-40B4-BE49-F238E27FC236}">
                    <a16:creationId xmlns:a16="http://schemas.microsoft.com/office/drawing/2014/main" id="{2C252A25-F674-E463-CEA9-E8DA96943D5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145429" y="1050309"/>
                <a:ext cx="36594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" name="잉크 18">
                <a:extLst>
                  <a:ext uri="{FF2B5EF4-FFF2-40B4-BE49-F238E27FC236}">
                    <a16:creationId xmlns:a16="http://schemas.microsoft.com/office/drawing/2014/main" id="{7BD1C4E9-6BAC-1F6F-5A8C-02430D7E1F74}"/>
                  </a:ext>
                </a:extLst>
              </p14:cNvPr>
              <p14:cNvContentPartPr/>
              <p14:nvPr/>
            </p14:nvContentPartPr>
            <p14:xfrm>
              <a:off x="5137509" y="1323189"/>
              <a:ext cx="2463840" cy="10080"/>
            </p14:xfrm>
          </p:contentPart>
        </mc:Choice>
        <mc:Fallback xmlns="">
          <p:pic>
            <p:nvPicPr>
              <p:cNvPr id="19" name="잉크 18">
                <a:extLst>
                  <a:ext uri="{FF2B5EF4-FFF2-40B4-BE49-F238E27FC236}">
                    <a16:creationId xmlns:a16="http://schemas.microsoft.com/office/drawing/2014/main" id="{7BD1C4E9-6BAC-1F6F-5A8C-02430D7E1F7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01869" y="1251549"/>
                <a:ext cx="253548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497A0538-297B-5178-0842-577B726E52FA}"/>
                  </a:ext>
                </a:extLst>
              </p14:cNvPr>
              <p14:cNvContentPartPr/>
              <p14:nvPr/>
            </p14:nvContentPartPr>
            <p14:xfrm>
              <a:off x="5033109" y="1645389"/>
              <a:ext cx="3727080" cy="360"/>
            </p14:xfrm>
          </p:contentPart>
        </mc:Choice>
        <mc:Fallback xmlns=""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497A0538-297B-5178-0842-577B726E52F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97109" y="1573749"/>
                <a:ext cx="37987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잉크 20">
                <a:extLst>
                  <a:ext uri="{FF2B5EF4-FFF2-40B4-BE49-F238E27FC236}">
                    <a16:creationId xmlns:a16="http://schemas.microsoft.com/office/drawing/2014/main" id="{D53C5E63-9DFA-61DB-1F05-720173F7C10B}"/>
                  </a:ext>
                </a:extLst>
              </p14:cNvPr>
              <p14:cNvContentPartPr/>
              <p14:nvPr/>
            </p14:nvContentPartPr>
            <p14:xfrm>
              <a:off x="5181069" y="1783989"/>
              <a:ext cx="3781080" cy="18720"/>
            </p14:xfrm>
          </p:contentPart>
        </mc:Choice>
        <mc:Fallback xmlns="">
          <p:pic>
            <p:nvPicPr>
              <p:cNvPr id="21" name="잉크 20">
                <a:extLst>
                  <a:ext uri="{FF2B5EF4-FFF2-40B4-BE49-F238E27FC236}">
                    <a16:creationId xmlns:a16="http://schemas.microsoft.com/office/drawing/2014/main" id="{D53C5E63-9DFA-61DB-1F05-720173F7C10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45429" y="1712349"/>
                <a:ext cx="385272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" name="잉크 21">
                <a:extLst>
                  <a:ext uri="{FF2B5EF4-FFF2-40B4-BE49-F238E27FC236}">
                    <a16:creationId xmlns:a16="http://schemas.microsoft.com/office/drawing/2014/main" id="{F41CFE8F-B5CF-9F05-FF0F-591EC88A849B}"/>
                  </a:ext>
                </a:extLst>
              </p14:cNvPr>
              <p14:cNvContentPartPr/>
              <p14:nvPr/>
            </p14:nvContentPartPr>
            <p14:xfrm>
              <a:off x="5198349" y="1985229"/>
              <a:ext cx="1933200" cy="360"/>
            </p14:xfrm>
          </p:contentPart>
        </mc:Choice>
        <mc:Fallback xmlns="">
          <p:pic>
            <p:nvPicPr>
              <p:cNvPr id="22" name="잉크 21">
                <a:extLst>
                  <a:ext uri="{FF2B5EF4-FFF2-40B4-BE49-F238E27FC236}">
                    <a16:creationId xmlns:a16="http://schemas.microsoft.com/office/drawing/2014/main" id="{F41CFE8F-B5CF-9F05-FF0F-591EC88A849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62709" y="1913589"/>
                <a:ext cx="2004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잉크 25">
                <a:extLst>
                  <a:ext uri="{FF2B5EF4-FFF2-40B4-BE49-F238E27FC236}">
                    <a16:creationId xmlns:a16="http://schemas.microsoft.com/office/drawing/2014/main" id="{98937CB9-1FB6-E4BD-75FC-2A85233D7678}"/>
                  </a:ext>
                </a:extLst>
              </p14:cNvPr>
              <p14:cNvContentPartPr/>
              <p14:nvPr/>
            </p14:nvContentPartPr>
            <p14:xfrm>
              <a:off x="5207709" y="2203029"/>
              <a:ext cx="3587400" cy="10080"/>
            </p14:xfrm>
          </p:contentPart>
        </mc:Choice>
        <mc:Fallback xmlns="">
          <p:pic>
            <p:nvPicPr>
              <p:cNvPr id="26" name="잉크 25">
                <a:extLst>
                  <a:ext uri="{FF2B5EF4-FFF2-40B4-BE49-F238E27FC236}">
                    <a16:creationId xmlns:a16="http://schemas.microsoft.com/office/drawing/2014/main" id="{98937CB9-1FB6-E4BD-75FC-2A85233D767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71709" y="2131029"/>
                <a:ext cx="36590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잉크 26">
                <a:extLst>
                  <a:ext uri="{FF2B5EF4-FFF2-40B4-BE49-F238E27FC236}">
                    <a16:creationId xmlns:a16="http://schemas.microsoft.com/office/drawing/2014/main" id="{1AED4D8D-B952-EFED-364B-B6A3B61F538D}"/>
                  </a:ext>
                </a:extLst>
              </p14:cNvPr>
              <p14:cNvContentPartPr/>
              <p14:nvPr/>
            </p14:nvContentPartPr>
            <p14:xfrm>
              <a:off x="5198349" y="2359629"/>
              <a:ext cx="3046320" cy="360"/>
            </p14:xfrm>
          </p:contentPart>
        </mc:Choice>
        <mc:Fallback xmlns="">
          <p:pic>
            <p:nvPicPr>
              <p:cNvPr id="27" name="잉크 26">
                <a:extLst>
                  <a:ext uri="{FF2B5EF4-FFF2-40B4-BE49-F238E27FC236}">
                    <a16:creationId xmlns:a16="http://schemas.microsoft.com/office/drawing/2014/main" id="{1AED4D8D-B952-EFED-364B-B6A3B61F538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62709" y="2287989"/>
                <a:ext cx="311796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1459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FAD64C4E-35A9-42E9-93D3-E452B259D970}"/>
              </a:ext>
            </a:extLst>
          </p:cNvPr>
          <p:cNvSpPr/>
          <p:nvPr/>
        </p:nvSpPr>
        <p:spPr>
          <a:xfrm>
            <a:off x="3881887" y="1779588"/>
            <a:ext cx="4195939" cy="2459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ko-KR" altLang="en-US" sz="12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C152A70-5B78-4838-9322-542AE45214B7}"/>
              </a:ext>
            </a:extLst>
          </p:cNvPr>
          <p:cNvSpPr/>
          <p:nvPr/>
        </p:nvSpPr>
        <p:spPr>
          <a:xfrm>
            <a:off x="2544792" y="3590925"/>
            <a:ext cx="5045671" cy="1816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BAD609C-A4F1-4B09-8082-BF7449F17E3F}"/>
              </a:ext>
            </a:extLst>
          </p:cNvPr>
          <p:cNvSpPr/>
          <p:nvPr/>
        </p:nvSpPr>
        <p:spPr>
          <a:xfrm>
            <a:off x="1417638" y="2178050"/>
            <a:ext cx="5888936" cy="1628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23" name="부제목 2">
            <a:extLst>
              <a:ext uri="{FF2B5EF4-FFF2-40B4-BE49-F238E27FC236}">
                <a16:creationId xmlns:a16="http://schemas.microsoft.com/office/drawing/2014/main" id="{5978EB7E-58D6-4320-8495-C33DCBD0270D}"/>
              </a:ext>
            </a:extLst>
          </p:cNvPr>
          <p:cNvSpPr txBox="1">
            <a:spLocks/>
          </p:cNvSpPr>
          <p:nvPr/>
        </p:nvSpPr>
        <p:spPr bwMode="auto">
          <a:xfrm>
            <a:off x="1417638" y="2524125"/>
            <a:ext cx="5888936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1pPr>
            <a:lvl2pPr marL="4572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2pPr>
            <a:lvl3pPr marL="9144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3pPr>
            <a:lvl4pPr marL="13716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4pPr>
            <a:lvl5pPr marL="18288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</a:rPr>
              <a:t>건의사항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ko-KR" altLang="en-US" sz="2000" b="1" dirty="0">
                <a:solidFill>
                  <a:schemeClr val="accent1">
                    <a:lumMod val="50000"/>
                  </a:schemeClr>
                </a:solidFill>
              </a:rPr>
              <a:t>안전보건에 관한 종사자 의견청취</a:t>
            </a:r>
            <a:r>
              <a:rPr lang="en-US" altLang="ko-KR" sz="2000" b="1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ko-KR" alt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4" name="직사각형 133">
            <a:extLst>
              <a:ext uri="{FF2B5EF4-FFF2-40B4-BE49-F238E27FC236}">
                <a16:creationId xmlns:a16="http://schemas.microsoft.com/office/drawing/2014/main" id="{A71B76C3-021E-43C8-AA50-D0881CACBB3A}"/>
              </a:ext>
            </a:extLst>
          </p:cNvPr>
          <p:cNvSpPr/>
          <p:nvPr/>
        </p:nvSpPr>
        <p:spPr>
          <a:xfrm>
            <a:off x="1143000" y="1289050"/>
            <a:ext cx="6858000" cy="333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069F9FC-CFD5-46CC-BF97-B479D7B67632}"/>
              </a:ext>
            </a:extLst>
          </p:cNvPr>
          <p:cNvSpPr/>
          <p:nvPr/>
        </p:nvSpPr>
        <p:spPr>
          <a:xfrm>
            <a:off x="1143000" y="5589588"/>
            <a:ext cx="6858000" cy="333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1761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11"/>
          <p:cNvGrpSpPr>
            <a:grpSpLocks/>
          </p:cNvGrpSpPr>
          <p:nvPr/>
        </p:nvGrpSpPr>
        <p:grpSpPr bwMode="auto">
          <a:xfrm>
            <a:off x="428596" y="104388"/>
            <a:ext cx="7226238" cy="707886"/>
            <a:chOff x="301625" y="1223544"/>
            <a:chExt cx="6248400" cy="825227"/>
          </a:xfrm>
        </p:grpSpPr>
        <p:pic>
          <p:nvPicPr>
            <p:cNvPr id="8" name="Picture 2" descr="C:\Users\wsho\Desktop\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6248400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2"/>
            <p:cNvSpPr txBox="1"/>
            <p:nvPr/>
          </p:nvSpPr>
          <p:spPr bwMode="auto">
            <a:xfrm>
              <a:off x="591390" y="1223544"/>
              <a:ext cx="5845683" cy="825227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 err="1">
                  <a:gradFill flip="none" rotWithShape="1">
                    <a:gsLst>
                      <a:gs pos="0">
                        <a:prstClr val="white"/>
                      </a:gs>
                      <a:gs pos="83000">
                        <a:prstClr val="white">
                          <a:lumMod val="75000"/>
                        </a:prstClr>
                      </a:gs>
                      <a:gs pos="100000">
                        <a:prstClr val="white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전회차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prstClr val="white"/>
                      </a:gs>
                      <a:gs pos="83000">
                        <a:prstClr val="white">
                          <a:lumMod val="75000"/>
                        </a:prstClr>
                      </a:gs>
                      <a:gs pos="100000">
                        <a:prstClr val="white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종사자의 안전보건에 관한 의견청취서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2000" b="1" dirty="0">
                <a:gradFill flip="none" rotWithShape="1">
                  <a:gsLst>
                    <a:gs pos="0">
                      <a:prstClr val="white"/>
                    </a:gs>
                    <a:gs pos="83000">
                      <a:prstClr val="white">
                        <a:lumMod val="75000"/>
                      </a:prstClr>
                    </a:gs>
                    <a:gs pos="100000">
                      <a:prstClr val="white"/>
                    </a:gs>
                  </a:gsLst>
                  <a:lin ang="5400000" scaled="1"/>
                  <a:tileRect/>
                </a:gra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latin typeface="맑은 고딕" panose="020B0503020000020004" pitchFamily="50" charset="-127"/>
                <a:ea typeface="맑은 고딕" panose="020B0503020000020004" pitchFamily="50" charset="-127"/>
              </a:endParaRPr>
            </a:p>
          </p:txBody>
        </p:sp>
      </p:grp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905519"/>
              </p:ext>
            </p:extLst>
          </p:nvPr>
        </p:nvGraphicFramePr>
        <p:xfrm>
          <a:off x="428596" y="932202"/>
          <a:ext cx="8358248" cy="5579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1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989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구분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건의자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건의사항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처리방법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557">
                <a:tc>
                  <a:txBody>
                    <a:bodyPr/>
                    <a:lstStyle/>
                    <a:p>
                      <a:pPr marL="0" indent="0" algn="ctr" latinLnBrk="1">
                        <a:buNone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latinLnBrk="1">
                        <a:lnSpc>
                          <a:spcPct val="150000"/>
                        </a:lnSpc>
                        <a:buNone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삼진기초 이창규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- 2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호기 </a:t>
                      </a:r>
                      <a:r>
                        <a:rPr lang="ko-KR" altLang="en-US" sz="10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용접장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주위 파일 </a:t>
                      </a:r>
                      <a:r>
                        <a:rPr lang="ko-KR" altLang="en-US" sz="10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인양시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관리자 접근 하지 않도록 </a:t>
                      </a:r>
                      <a:r>
                        <a:rPr lang="en-US" altLang="ko-KR" sz="10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tbm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 전달 건의</a:t>
                      </a: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TBM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 교육 전파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(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항타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작업장 파일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인양시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출입금지 교육 조치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22.04.05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50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삼진기초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한순복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현장사무실 계단 아래</a:t>
                      </a: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통행시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머리 부딪힘 위험</a:t>
                      </a: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안전조치 요청 건의</a:t>
                      </a: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계단 구간 식별용 커버 설치 조치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22.04.15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1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성구건설 김현수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200000"/>
                        </a:lnSpc>
                      </a:pP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삼진</a:t>
                      </a: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호기 플랜트 북쪽 구간 파일 자리 </a:t>
                      </a:r>
                      <a:r>
                        <a:rPr lang="ko-KR" altLang="en-US" sz="10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씽크홀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발생으로 근로자 실족위험</a:t>
                      </a: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씽크홀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자리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되메이기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조치 완료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/ 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지속적인 확인 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22.05.12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3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삼진기초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양찬석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200000"/>
                        </a:lnSpc>
                        <a:buFontTx/>
                        <a:buChar char="-"/>
                      </a:pP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무더위로 인한 각 작업장 </a:t>
                      </a:r>
                      <a:r>
                        <a:rPr lang="ko-KR" altLang="en-US" sz="10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대형선풍기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marL="0" indent="0" algn="l" latinLnBrk="1">
                        <a:lnSpc>
                          <a:spcPct val="200000"/>
                        </a:lnSpc>
                        <a:buFontTx/>
                        <a:buNone/>
                      </a:pP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  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설치 요청 건의 </a:t>
                      </a: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대형선풍기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지급 완료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22.05.23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3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200000"/>
                        </a:lnSpc>
                      </a:pP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3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200000"/>
                        </a:lnSpc>
                      </a:pP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13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200000"/>
                        </a:lnSpc>
                      </a:pP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13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200000"/>
                        </a:lnSpc>
                      </a:pP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138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200000"/>
                        </a:lnSpc>
                      </a:pP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11648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451"/>
              </p:ext>
            </p:extLst>
          </p:nvPr>
        </p:nvGraphicFramePr>
        <p:xfrm>
          <a:off x="320105" y="692696"/>
          <a:ext cx="4032448" cy="2799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708066666"/>
                    </a:ext>
                  </a:extLst>
                </a:gridCol>
              </a:tblGrid>
              <a:tr h="2799441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22519" y="880795"/>
            <a:ext cx="98993" cy="1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8986" tIns="24493" rIns="48986" bIns="2449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964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22519" y="879625"/>
            <a:ext cx="98993" cy="1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8986" tIns="24493" rIns="48986" bIns="2449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964"/>
          </a:p>
        </p:txBody>
      </p:sp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356681" y="3240409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TBM</a:t>
            </a:r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시 전파 교육 및 근로자 전체 안전교육 실시</a:t>
            </a:r>
          </a:p>
        </p:txBody>
      </p:sp>
      <p:grpSp>
        <p:nvGrpSpPr>
          <p:cNvPr id="38" name="그룹 11"/>
          <p:cNvGrpSpPr>
            <a:grpSpLocks/>
          </p:cNvGrpSpPr>
          <p:nvPr/>
        </p:nvGrpSpPr>
        <p:grpSpPr bwMode="auto">
          <a:xfrm>
            <a:off x="428596" y="104388"/>
            <a:ext cx="4071396" cy="434405"/>
            <a:chOff x="301625" y="1223544"/>
            <a:chExt cx="8504635" cy="506413"/>
          </a:xfrm>
        </p:grpSpPr>
        <p:pic>
          <p:nvPicPr>
            <p:cNvPr id="39" name="Picture 2" descr="C:\Users\wsho\Desktop\5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8504635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22"/>
            <p:cNvSpPr txBox="1"/>
            <p:nvPr/>
          </p:nvSpPr>
          <p:spPr bwMode="auto">
            <a:xfrm>
              <a:off x="591389" y="1223544"/>
              <a:ext cx="7763624" cy="46643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 err="1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전회차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 건의사항 </a:t>
              </a:r>
              <a:r>
                <a:rPr kumimoji="0" lang="en-US" altLang="ko-KR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Feed-Back</a:t>
              </a:r>
              <a:endParaRPr kumimoji="0" lang="ko-KR" altLang="en-US" sz="2000" b="1" dirty="0">
                <a:gradFill flip="none" rotWithShape="1">
                  <a:gsLst>
                    <a:gs pos="0">
                      <a:schemeClr val="bg1"/>
                    </a:gs>
                    <a:gs pos="8300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</a:endParaRPr>
            </a:p>
          </p:txBody>
        </p:sp>
      </p:grp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4487294"/>
              </p:ext>
            </p:extLst>
          </p:nvPr>
        </p:nvGraphicFramePr>
        <p:xfrm>
          <a:off x="320104" y="3599526"/>
          <a:ext cx="4032448" cy="290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989657915"/>
                    </a:ext>
                  </a:extLst>
                </a:gridCol>
              </a:tblGrid>
              <a:tr h="2900554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089885"/>
              </p:ext>
            </p:extLst>
          </p:nvPr>
        </p:nvGraphicFramePr>
        <p:xfrm>
          <a:off x="4788024" y="692696"/>
          <a:ext cx="4032447" cy="2799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9441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표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007928"/>
              </p:ext>
            </p:extLst>
          </p:nvPr>
        </p:nvGraphicFramePr>
        <p:xfrm>
          <a:off x="4788024" y="3599526"/>
          <a:ext cx="4032447" cy="290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00554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" name="TextBox 15"/>
          <p:cNvSpPr txBox="1">
            <a:spLocks noChangeArrowheads="1"/>
          </p:cNvSpPr>
          <p:nvPr/>
        </p:nvSpPr>
        <p:spPr bwMode="auto">
          <a:xfrm>
            <a:off x="4820032" y="3240409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계단식별용 커버 설치 완료</a:t>
            </a:r>
          </a:p>
        </p:txBody>
      </p:sp>
      <p:sp>
        <p:nvSpPr>
          <p:cNvPr id="47" name="TextBox 15"/>
          <p:cNvSpPr txBox="1">
            <a:spLocks noChangeArrowheads="1"/>
          </p:cNvSpPr>
          <p:nvPr/>
        </p:nvSpPr>
        <p:spPr bwMode="auto">
          <a:xfrm>
            <a:off x="369280" y="6130703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000" b="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씽크홀</a:t>
            </a:r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 </a:t>
            </a:r>
            <a:r>
              <a:rPr lang="ko-KR" altLang="en-US" sz="1000" b="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되메우기</a:t>
            </a:r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 완료</a:t>
            </a:r>
          </a:p>
        </p:txBody>
      </p:sp>
      <p:sp>
        <p:nvSpPr>
          <p:cNvPr id="48" name="TextBox 15"/>
          <p:cNvSpPr txBox="1">
            <a:spLocks noChangeArrowheads="1"/>
          </p:cNvSpPr>
          <p:nvPr/>
        </p:nvSpPr>
        <p:spPr bwMode="auto">
          <a:xfrm>
            <a:off x="4820032" y="6130703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000" b="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대형선풍기</a:t>
            </a:r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 지급 및 설치 완료</a:t>
            </a:r>
          </a:p>
        </p:txBody>
      </p:sp>
      <p:pic>
        <p:nvPicPr>
          <p:cNvPr id="7" name="그림 6" descr="텍스트, 실내, 사람, 바닥이(가) 표시된 사진&#10;&#10;자동 생성된 설명">
            <a:extLst>
              <a:ext uri="{FF2B5EF4-FFF2-40B4-BE49-F238E27FC236}">
                <a16:creationId xmlns:a16="http://schemas.microsoft.com/office/drawing/2014/main" id="{53C3384B-4376-F7D9-E391-766B16A4CF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" y="1229249"/>
            <a:ext cx="1933673" cy="1450255"/>
          </a:xfrm>
          <a:prstGeom prst="rect">
            <a:avLst/>
          </a:prstGeom>
        </p:spPr>
      </p:pic>
      <p:pic>
        <p:nvPicPr>
          <p:cNvPr id="9" name="그림 8" descr="대지, 하늘, 실외, 사람들이(가) 표시된 사진&#10;&#10;자동 생성된 설명">
            <a:extLst>
              <a:ext uri="{FF2B5EF4-FFF2-40B4-BE49-F238E27FC236}">
                <a16:creationId xmlns:a16="http://schemas.microsoft.com/office/drawing/2014/main" id="{2D9C5FA4-D2AC-5DE5-F74F-C76EAB99FE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38" y="1229249"/>
            <a:ext cx="1933672" cy="1450254"/>
          </a:xfrm>
          <a:prstGeom prst="rect">
            <a:avLst/>
          </a:prstGeom>
        </p:spPr>
      </p:pic>
      <p:pic>
        <p:nvPicPr>
          <p:cNvPr id="11" name="그림 10" descr="실외이(가) 표시된 사진&#10;&#10;자동 생성된 설명">
            <a:extLst>
              <a:ext uri="{FF2B5EF4-FFF2-40B4-BE49-F238E27FC236}">
                <a16:creationId xmlns:a16="http://schemas.microsoft.com/office/drawing/2014/main" id="{96FAA30D-C5ED-5A20-8DBD-6F81BD7456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83" y="773042"/>
            <a:ext cx="3413760" cy="2377440"/>
          </a:xfrm>
          <a:prstGeom prst="rect">
            <a:avLst/>
          </a:prstGeom>
        </p:spPr>
      </p:pic>
      <p:pic>
        <p:nvPicPr>
          <p:cNvPr id="13" name="그림 12" descr="대지, 실외, 오렌지, 건축이(가) 표시된 사진&#10;&#10;자동 생성된 설명">
            <a:extLst>
              <a:ext uri="{FF2B5EF4-FFF2-40B4-BE49-F238E27FC236}">
                <a16:creationId xmlns:a16="http://schemas.microsoft.com/office/drawing/2014/main" id="{ACD064CD-F099-406D-FC80-3C1E2D0587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" y="4210088"/>
            <a:ext cx="1940555" cy="1321137"/>
          </a:xfrm>
          <a:prstGeom prst="rect">
            <a:avLst/>
          </a:prstGeom>
        </p:spPr>
      </p:pic>
      <p:pic>
        <p:nvPicPr>
          <p:cNvPr id="15" name="그림 14" descr="실외이(가) 표시된 사진&#10;&#10;자동 생성된 설명">
            <a:extLst>
              <a:ext uri="{FF2B5EF4-FFF2-40B4-BE49-F238E27FC236}">
                <a16:creationId xmlns:a16="http://schemas.microsoft.com/office/drawing/2014/main" id="{09963D4D-9166-9205-17C5-5139E57E54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338" y="4212716"/>
            <a:ext cx="1933672" cy="131850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3585EDCE-BBC5-3147-C603-555E6CC3F4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84" y="3662821"/>
            <a:ext cx="3413760" cy="235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09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853552"/>
              </p:ext>
            </p:extLst>
          </p:nvPr>
        </p:nvGraphicFramePr>
        <p:xfrm>
          <a:off x="428596" y="932203"/>
          <a:ext cx="8358248" cy="53379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1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814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73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01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841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구분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건의자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건의사항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대처방안</a:t>
                      </a:r>
                      <a:endParaRPr lang="en-US" altLang="ko-KR" sz="1200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비고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4325">
                <a:tc>
                  <a:txBody>
                    <a:bodyPr/>
                    <a:lstStyle/>
                    <a:p>
                      <a:pPr marL="0" indent="0" algn="ctr" latinLnBrk="1">
                        <a:buNone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한양 김용대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삼진기초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한순복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모닝 컨테이너 측면</a:t>
                      </a: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에어컨 실외기 설치가 되어 있어 </a:t>
                      </a:r>
                      <a:r>
                        <a:rPr lang="ko-KR" altLang="en-US" sz="10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통행시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부딪힐 위험 있음</a:t>
                      </a: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실외기 주변 접근금지 시설 설치 조치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22.06.02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삼진기초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한순복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200000"/>
                        </a:lnSpc>
                      </a:pP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Gate #1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퇴근시</a:t>
                      </a: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ko-KR" altLang="en-US" sz="10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안전모걸이대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필요</a:t>
                      </a: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안전모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걸이대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설치완료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22.06.02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610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성구건설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박차규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200000"/>
                        </a:lnSpc>
                      </a:pP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제빙기 사용 후 문을 </a:t>
                      </a:r>
                      <a:r>
                        <a:rPr lang="ko-KR" altLang="en-US" sz="1000" b="0" baseline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안닫고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가는 분이 있습니다</a:t>
                      </a: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.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뒤에 사용하는 사람을 위해 문을 닫고 사용할 수 있게 전달 건의</a:t>
                      </a: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TBM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 전체 근로자 전달</a:t>
                      </a: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수시로 제빙기 문 확인 조치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22.06.16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82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삼진기초 </a:t>
                      </a:r>
                      <a:r>
                        <a:rPr lang="ko-KR" altLang="en-US" sz="1000" b="0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김권봉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200000"/>
                        </a:lnSpc>
                      </a:pP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혹서기 화장실내 선풍기 설치 건의</a:t>
                      </a: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선풍기 설치 완료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22.07.01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82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한양 김용대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50000"/>
                        </a:lnSpc>
                      </a:pP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-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안전표지 위치가 너무 낮아서 부주의 시 안면 부딪힐 위험이 있음</a:t>
                      </a:r>
                      <a:r>
                        <a:rPr lang="en-US" altLang="ko-KR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</a:t>
                      </a:r>
                      <a:r>
                        <a:rPr lang="ko-KR" altLang="en-US" sz="1000" b="0" baseline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높이 조절 건의</a:t>
                      </a: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안전표지 제거 조치</a:t>
                      </a: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22.07.06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82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200000"/>
                        </a:lnSpc>
                      </a:pP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820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200000"/>
                        </a:lnSpc>
                      </a:pPr>
                      <a:endParaRPr lang="en-US" altLang="ko-KR" sz="1000" b="0" baseline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000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7" name="그룹 11"/>
          <p:cNvGrpSpPr>
            <a:grpSpLocks/>
          </p:cNvGrpSpPr>
          <p:nvPr/>
        </p:nvGrpSpPr>
        <p:grpSpPr bwMode="auto">
          <a:xfrm>
            <a:off x="428595" y="104388"/>
            <a:ext cx="7417828" cy="434405"/>
            <a:chOff x="301625" y="1223544"/>
            <a:chExt cx="6248400" cy="506413"/>
          </a:xfrm>
        </p:grpSpPr>
        <p:pic>
          <p:nvPicPr>
            <p:cNvPr id="8" name="Picture 2" descr="C:\Users\wsho\Desktop\55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6248400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22"/>
            <p:cNvSpPr txBox="1"/>
            <p:nvPr/>
          </p:nvSpPr>
          <p:spPr bwMode="auto">
            <a:xfrm>
              <a:off x="591390" y="1223544"/>
              <a:ext cx="5291091" cy="46643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 err="1">
                  <a:gradFill flip="none" rotWithShape="1">
                    <a:gsLst>
                      <a:gs pos="0">
                        <a:prstClr val="white"/>
                      </a:gs>
                      <a:gs pos="83000">
                        <a:prstClr val="white">
                          <a:lumMod val="75000"/>
                        </a:prstClr>
                      </a:gs>
                      <a:gs pos="100000">
                        <a:prstClr val="white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금회차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prstClr val="white"/>
                      </a:gs>
                      <a:gs pos="83000">
                        <a:prstClr val="white">
                          <a:lumMod val="75000"/>
                        </a:prstClr>
                      </a:gs>
                      <a:gs pos="100000">
                        <a:prstClr val="white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맑은 고딕" panose="020B0503020000020004" pitchFamily="50" charset="-127"/>
                  <a:ea typeface="맑은 고딕" panose="020B0503020000020004" pitchFamily="50" charset="-127"/>
                </a:rPr>
                <a:t> 종사자의 안전보건에 관한 의견청취서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6472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641593"/>
              </p:ext>
            </p:extLst>
          </p:nvPr>
        </p:nvGraphicFramePr>
        <p:xfrm>
          <a:off x="320105" y="692696"/>
          <a:ext cx="4032448" cy="2799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708066666"/>
                    </a:ext>
                  </a:extLst>
                </a:gridCol>
              </a:tblGrid>
              <a:tr h="2799441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22519" y="880795"/>
            <a:ext cx="98993" cy="1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8986" tIns="24493" rIns="48986" bIns="2449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964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22519" y="879625"/>
            <a:ext cx="98993" cy="1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8986" tIns="24493" rIns="48986" bIns="2449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964"/>
          </a:p>
        </p:txBody>
      </p:sp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356681" y="3240409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에어컨 실외기 설치구간 </a:t>
            </a:r>
            <a:r>
              <a:rPr lang="ko-KR" altLang="en-US" sz="1000" b="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통행시</a:t>
            </a:r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 부딪힐 위험</a:t>
            </a:r>
            <a:r>
              <a:rPr lang="en-US" altLang="ko-KR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/ </a:t>
            </a:r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접근금지 조치</a:t>
            </a:r>
          </a:p>
        </p:txBody>
      </p:sp>
      <p:grpSp>
        <p:nvGrpSpPr>
          <p:cNvPr id="38" name="그룹 11"/>
          <p:cNvGrpSpPr>
            <a:grpSpLocks/>
          </p:cNvGrpSpPr>
          <p:nvPr/>
        </p:nvGrpSpPr>
        <p:grpSpPr bwMode="auto">
          <a:xfrm>
            <a:off x="428596" y="104388"/>
            <a:ext cx="4071396" cy="434405"/>
            <a:chOff x="301625" y="1223544"/>
            <a:chExt cx="8504635" cy="506413"/>
          </a:xfrm>
        </p:grpSpPr>
        <p:pic>
          <p:nvPicPr>
            <p:cNvPr id="39" name="Picture 2" descr="C:\Users\wsho\Desktop\5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8504635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22"/>
            <p:cNvSpPr txBox="1"/>
            <p:nvPr/>
          </p:nvSpPr>
          <p:spPr bwMode="auto">
            <a:xfrm>
              <a:off x="591389" y="1223544"/>
              <a:ext cx="7763624" cy="46643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 err="1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금회차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 건의사항 </a:t>
              </a:r>
              <a:r>
                <a:rPr kumimoji="0" lang="en-US" altLang="ko-KR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Feed-Back</a:t>
              </a:r>
              <a:endParaRPr kumimoji="0" lang="ko-KR" altLang="en-US" sz="2000" b="1" dirty="0">
                <a:gradFill flip="none" rotWithShape="1">
                  <a:gsLst>
                    <a:gs pos="0">
                      <a:schemeClr val="bg1"/>
                    </a:gs>
                    <a:gs pos="8300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</a:endParaRPr>
            </a:p>
          </p:txBody>
        </p:sp>
      </p:grpSp>
      <p:graphicFrame>
        <p:nvGraphicFramePr>
          <p:cNvPr id="43" name="표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4345613"/>
              </p:ext>
            </p:extLst>
          </p:nvPr>
        </p:nvGraphicFramePr>
        <p:xfrm>
          <a:off x="320104" y="3599526"/>
          <a:ext cx="4032448" cy="290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00554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표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432643"/>
              </p:ext>
            </p:extLst>
          </p:nvPr>
        </p:nvGraphicFramePr>
        <p:xfrm>
          <a:off x="4788024" y="692696"/>
          <a:ext cx="4032447" cy="2799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9441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표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241792"/>
              </p:ext>
            </p:extLst>
          </p:nvPr>
        </p:nvGraphicFramePr>
        <p:xfrm>
          <a:off x="4788024" y="3599526"/>
          <a:ext cx="4032447" cy="290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00554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" name="TextBox 15"/>
          <p:cNvSpPr txBox="1">
            <a:spLocks noChangeArrowheads="1"/>
          </p:cNvSpPr>
          <p:nvPr/>
        </p:nvSpPr>
        <p:spPr bwMode="auto">
          <a:xfrm>
            <a:off x="4820032" y="3240409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en-US" altLang="ko-KR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Gate#1 </a:t>
            </a:r>
            <a:r>
              <a:rPr lang="ko-KR" altLang="en-US" sz="1000" b="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안전모걸이대</a:t>
            </a:r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 설치완료</a:t>
            </a:r>
          </a:p>
        </p:txBody>
      </p:sp>
      <p:sp>
        <p:nvSpPr>
          <p:cNvPr id="47" name="TextBox 15"/>
          <p:cNvSpPr txBox="1">
            <a:spLocks noChangeArrowheads="1"/>
          </p:cNvSpPr>
          <p:nvPr/>
        </p:nvSpPr>
        <p:spPr bwMode="auto">
          <a:xfrm>
            <a:off x="369280" y="6130703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제빙기 문 확인 조치</a:t>
            </a:r>
          </a:p>
        </p:txBody>
      </p:sp>
      <p:sp>
        <p:nvSpPr>
          <p:cNvPr id="48" name="TextBox 15"/>
          <p:cNvSpPr txBox="1">
            <a:spLocks noChangeArrowheads="1"/>
          </p:cNvSpPr>
          <p:nvPr/>
        </p:nvSpPr>
        <p:spPr bwMode="auto">
          <a:xfrm>
            <a:off x="4820032" y="6130703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화장실 선풍기 설치완료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840C33E7-B48D-C851-9396-1286B2C9C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3857" y="1008522"/>
            <a:ext cx="2477236" cy="1862984"/>
          </a:xfrm>
          <a:prstGeom prst="rect">
            <a:avLst/>
          </a:prstGeom>
        </p:spPr>
      </p:pic>
      <p:pic>
        <p:nvPicPr>
          <p:cNvPr id="5" name="그림 4" descr="텍스트, 대지, 실외이(가) 표시된 사진&#10;&#10;자동 생성된 설명">
            <a:extLst>
              <a:ext uri="{FF2B5EF4-FFF2-40B4-BE49-F238E27FC236}">
                <a16:creationId xmlns:a16="http://schemas.microsoft.com/office/drawing/2014/main" id="{593D00C6-DFB4-0E15-D3CA-A138B1C53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80" y="777646"/>
            <a:ext cx="1914679" cy="1303703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A3A376D6-BDCF-3015-A2AC-44403CC55E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31" y="739724"/>
            <a:ext cx="3933301" cy="243890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4761D06-3524-311B-575F-2B3EB8F946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8641" y="3637727"/>
            <a:ext cx="3905326" cy="2369820"/>
          </a:xfrm>
          <a:prstGeom prst="rect">
            <a:avLst/>
          </a:prstGeom>
        </p:spPr>
      </p:pic>
      <p:pic>
        <p:nvPicPr>
          <p:cNvPr id="16" name="그림 15" descr="텍스트, 사람이(가) 표시된 사진&#10;&#10;자동 생성된 설명">
            <a:extLst>
              <a:ext uri="{FF2B5EF4-FFF2-40B4-BE49-F238E27FC236}">
                <a16:creationId xmlns:a16="http://schemas.microsoft.com/office/drawing/2014/main" id="{1645CFEC-3942-3CDB-493A-3FA91FC6D2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30" y="3634043"/>
            <a:ext cx="3933301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391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992104"/>
              </p:ext>
            </p:extLst>
          </p:nvPr>
        </p:nvGraphicFramePr>
        <p:xfrm>
          <a:off x="320105" y="692696"/>
          <a:ext cx="4032448" cy="2799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794241703"/>
                    </a:ext>
                  </a:extLst>
                </a:gridCol>
              </a:tblGrid>
              <a:tr h="2799441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22519" y="880795"/>
            <a:ext cx="98993" cy="1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8986" tIns="24493" rIns="48986" bIns="2449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964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22519" y="879625"/>
            <a:ext cx="98993" cy="19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8986" tIns="24493" rIns="48986" bIns="24493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sz="964"/>
          </a:p>
        </p:txBody>
      </p:sp>
      <p:sp>
        <p:nvSpPr>
          <p:cNvPr id="31" name="TextBox 15"/>
          <p:cNvSpPr txBox="1">
            <a:spLocks noChangeArrowheads="1"/>
          </p:cNvSpPr>
          <p:nvPr/>
        </p:nvSpPr>
        <p:spPr bwMode="auto">
          <a:xfrm>
            <a:off x="356681" y="3240409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안전표지 안면 부딪힐 위험</a:t>
            </a:r>
            <a:r>
              <a:rPr lang="en-US" altLang="ko-KR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/ </a:t>
            </a:r>
            <a:r>
              <a:rPr lang="ko-KR" altLang="en-US" sz="1000" b="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제거 조치완료</a:t>
            </a:r>
          </a:p>
        </p:txBody>
      </p:sp>
      <p:grpSp>
        <p:nvGrpSpPr>
          <p:cNvPr id="38" name="그룹 11"/>
          <p:cNvGrpSpPr>
            <a:grpSpLocks/>
          </p:cNvGrpSpPr>
          <p:nvPr/>
        </p:nvGrpSpPr>
        <p:grpSpPr bwMode="auto">
          <a:xfrm>
            <a:off x="428596" y="104388"/>
            <a:ext cx="4071396" cy="434405"/>
            <a:chOff x="301625" y="1223544"/>
            <a:chExt cx="8504635" cy="506413"/>
          </a:xfrm>
        </p:grpSpPr>
        <p:pic>
          <p:nvPicPr>
            <p:cNvPr id="39" name="Picture 2" descr="C:\Users\wsho\Desktop\5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25" y="1226404"/>
              <a:ext cx="8504635" cy="503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TextBox 22"/>
            <p:cNvSpPr txBox="1"/>
            <p:nvPr/>
          </p:nvSpPr>
          <p:spPr bwMode="auto">
            <a:xfrm>
              <a:off x="591389" y="1223544"/>
              <a:ext cx="7763624" cy="466433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>
                <a:bevelT w="0" h="38100"/>
              </a:sp3d>
            </a:bodyPr>
            <a:lstStyle>
              <a:defPPr>
                <a:defRPr lang="ko-KR"/>
              </a:defPPr>
              <a:lvl1pPr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1pPr>
              <a:lvl2pPr marL="4572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2pPr>
              <a:lvl3pPr marL="9144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3pPr>
              <a:lvl4pPr marL="13716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4pPr>
              <a:lvl5pPr marL="1828800" algn="l" rtl="0" fontAlgn="base" latinLnBrk="1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5pPr>
              <a:lvl6pPr marL="22860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6pPr>
              <a:lvl7pPr marL="27432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7pPr>
              <a:lvl8pPr marL="32004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8pPr>
              <a:lvl9pPr marL="3657600" algn="l" defTabSz="914400" rtl="0" eaLnBrk="1" latinLnBrk="1" hangingPunct="1">
                <a:defRPr kumimoji="1" kern="1200">
                  <a:solidFill>
                    <a:schemeClr val="tx1"/>
                  </a:solidFill>
                  <a:latin typeface="굴림" charset="-127"/>
                  <a:ea typeface="굴림" charset="-127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ko-KR" altLang="en-US" sz="2000" b="1" dirty="0" err="1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금회차</a:t>
              </a:r>
              <a:r>
                <a:rPr kumimoji="0" lang="ko-KR" altLang="en-US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 건의사항 </a:t>
              </a:r>
              <a:r>
                <a:rPr kumimoji="0" lang="en-US" altLang="ko-KR" sz="2000" b="1" dirty="0">
                  <a:gradFill flip="none" rotWithShape="1">
                    <a:gsLst>
                      <a:gs pos="0">
                        <a:schemeClr val="bg1"/>
                      </a:gs>
                      <a:gs pos="83000">
                        <a:schemeClr val="bg1">
                          <a:lumMod val="75000"/>
                        </a:schemeClr>
                      </a:gs>
                      <a:gs pos="100000">
                        <a:schemeClr val="bg1"/>
                      </a:gs>
                    </a:gsLst>
                    <a:lin ang="5400000" scaled="1"/>
                    <a:tileRect/>
                  </a:gradFill>
                  <a:effectLst>
                    <a:outerShdw blurRad="50800" dist="12700" dir="2700000" algn="tl" rotWithShape="0">
                      <a:prstClr val="black">
                        <a:alpha val="80000"/>
                      </a:prstClr>
                    </a:outerShdw>
                  </a:effectLst>
                  <a:latin typeface="+mj-ea"/>
                  <a:ea typeface="+mj-ea"/>
                </a:rPr>
                <a:t>Feed-Back</a:t>
              </a:r>
              <a:endParaRPr kumimoji="0" lang="ko-KR" altLang="en-US" sz="2000" b="1" dirty="0">
                <a:gradFill flip="none" rotWithShape="1">
                  <a:gsLst>
                    <a:gs pos="0">
                      <a:schemeClr val="bg1"/>
                    </a:gs>
                    <a:gs pos="83000">
                      <a:schemeClr val="bg1">
                        <a:lumMod val="7500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effectLst>
                  <a:outerShdw blurRad="50800" dist="12700" dir="2700000" algn="tl" rotWithShape="0">
                    <a:prstClr val="black">
                      <a:alpha val="80000"/>
                    </a:prstClr>
                  </a:outerShdw>
                </a:effectLst>
                <a:latin typeface="+mj-ea"/>
                <a:ea typeface="+mj-ea"/>
              </a:endParaRPr>
            </a:p>
          </p:txBody>
        </p:sp>
      </p:grpSp>
      <p:graphicFrame>
        <p:nvGraphicFramePr>
          <p:cNvPr id="43" name="표 42"/>
          <p:cNvGraphicFramePr>
            <a:graphicFrameLocks noGrp="1"/>
          </p:cNvGraphicFramePr>
          <p:nvPr/>
        </p:nvGraphicFramePr>
        <p:xfrm>
          <a:off x="320104" y="3599526"/>
          <a:ext cx="4032448" cy="290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00554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표 43"/>
          <p:cNvGraphicFramePr>
            <a:graphicFrameLocks noGrp="1"/>
          </p:cNvGraphicFramePr>
          <p:nvPr/>
        </p:nvGraphicFramePr>
        <p:xfrm>
          <a:off x="4788024" y="692696"/>
          <a:ext cx="4032447" cy="2799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99441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표 44"/>
          <p:cNvGraphicFramePr>
            <a:graphicFrameLocks noGrp="1"/>
          </p:cNvGraphicFramePr>
          <p:nvPr/>
        </p:nvGraphicFramePr>
        <p:xfrm>
          <a:off x="4788024" y="3599526"/>
          <a:ext cx="4032447" cy="2900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2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00554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6" name="TextBox 15"/>
          <p:cNvSpPr txBox="1">
            <a:spLocks noChangeArrowheads="1"/>
          </p:cNvSpPr>
          <p:nvPr/>
        </p:nvSpPr>
        <p:spPr bwMode="auto">
          <a:xfrm>
            <a:off x="4820032" y="3240409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endParaRPr lang="ko-KR" altLang="en-US" sz="1000" b="0" dirty="0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47" name="TextBox 15"/>
          <p:cNvSpPr txBox="1">
            <a:spLocks noChangeArrowheads="1"/>
          </p:cNvSpPr>
          <p:nvPr/>
        </p:nvSpPr>
        <p:spPr bwMode="auto">
          <a:xfrm>
            <a:off x="369280" y="6130703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endParaRPr lang="ko-KR" altLang="en-US" sz="1000" b="0" dirty="0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48" name="TextBox 15"/>
          <p:cNvSpPr txBox="1">
            <a:spLocks noChangeArrowheads="1"/>
          </p:cNvSpPr>
          <p:nvPr/>
        </p:nvSpPr>
        <p:spPr bwMode="auto">
          <a:xfrm>
            <a:off x="4820032" y="6130703"/>
            <a:ext cx="3963863" cy="246221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endParaRPr lang="ko-KR" altLang="en-US" sz="1000" b="0" dirty="0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pic>
        <p:nvPicPr>
          <p:cNvPr id="6" name="그림 5" descr="텍스트이(가) 표시된 사진&#10;&#10;자동 생성된 설명">
            <a:extLst>
              <a:ext uri="{FF2B5EF4-FFF2-40B4-BE49-F238E27FC236}">
                <a16:creationId xmlns:a16="http://schemas.microsoft.com/office/drawing/2014/main" id="{83EDA394-8F87-7EFA-5ADB-B9CB1E20A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31" y="1026408"/>
            <a:ext cx="2501954" cy="1903657"/>
          </a:xfrm>
          <a:prstGeom prst="rect">
            <a:avLst/>
          </a:prstGeom>
        </p:spPr>
      </p:pic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D58B66D7-7488-6D80-F888-089FFE048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79673" y="1016212"/>
            <a:ext cx="2501955" cy="192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628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길, 도로, 장면, 고속도로이(가) 표시된 사진&#10;&#10;자동 생성된 설명">
            <a:extLst>
              <a:ext uri="{FF2B5EF4-FFF2-40B4-BE49-F238E27FC236}">
                <a16:creationId xmlns:a16="http://schemas.microsoft.com/office/drawing/2014/main" id="{72EFA586-E0EB-2A2D-BD1B-D294AB435E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02" y="725987"/>
            <a:ext cx="8585092" cy="33475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B409A39-4054-492C-A5D7-78967CEC23CB}"/>
              </a:ext>
            </a:extLst>
          </p:cNvPr>
          <p:cNvSpPr txBox="1"/>
          <p:nvPr/>
        </p:nvSpPr>
        <p:spPr>
          <a:xfrm>
            <a:off x="281506" y="5167157"/>
            <a:ext cx="8585092" cy="1225464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2000" b="1" dirty="0">
                <a:solidFill>
                  <a:srgbClr val="FFFFFF"/>
                </a:solidFill>
                <a:latin typeface="가는각진제목체" pitchFamily="18" charset="-127"/>
                <a:ea typeface="가는각진제목체" pitchFamily="18" charset="-127"/>
              </a:rPr>
              <a:t>점검코스  </a:t>
            </a:r>
            <a:r>
              <a:rPr lang="en-US" altLang="ko-KR" sz="2000" b="1" dirty="0">
                <a:solidFill>
                  <a:srgbClr val="FFFFFF"/>
                </a:solidFill>
                <a:latin typeface="가는각진제목체" pitchFamily="18" charset="-127"/>
                <a:ea typeface="가는각진제목체" pitchFamily="18" charset="-127"/>
              </a:rPr>
              <a:t>:  </a:t>
            </a:r>
            <a:r>
              <a:rPr lang="ko-KR" altLang="en-US" sz="2000" b="1" dirty="0">
                <a:solidFill>
                  <a:srgbClr val="FFFFFF"/>
                </a:solidFill>
                <a:latin typeface="가는각진제목체" pitchFamily="18" charset="-127"/>
                <a:ea typeface="가는각진제목체" pitchFamily="18" charset="-127"/>
              </a:rPr>
              <a:t>현장사무실    → 항타기 </a:t>
            </a:r>
            <a:r>
              <a:rPr lang="en-US" altLang="ko-KR" sz="2000" b="1" dirty="0">
                <a:solidFill>
                  <a:srgbClr val="FFFFFF"/>
                </a:solidFill>
                <a:latin typeface="가는각진제목체" pitchFamily="18" charset="-127"/>
                <a:ea typeface="가는각진제목체" pitchFamily="18" charset="-127"/>
              </a:rPr>
              <a:t>1</a:t>
            </a:r>
            <a:r>
              <a:rPr lang="ko-KR" altLang="en-US" sz="2000" b="1" dirty="0">
                <a:solidFill>
                  <a:srgbClr val="FFFFFF"/>
                </a:solidFill>
                <a:latin typeface="가는각진제목체" pitchFamily="18" charset="-127"/>
                <a:ea typeface="가는각진제목체" pitchFamily="18" charset="-127"/>
              </a:rPr>
              <a:t>호기→ </a:t>
            </a:r>
            <a:r>
              <a:rPr lang="en-US" altLang="ko-KR" sz="2000" b="1" dirty="0">
                <a:solidFill>
                  <a:srgbClr val="FFFFFF"/>
                </a:solidFill>
                <a:latin typeface="가는각진제목체" pitchFamily="18" charset="-127"/>
                <a:ea typeface="가는각진제목체" pitchFamily="18" charset="-127"/>
              </a:rPr>
              <a:t>102</a:t>
            </a:r>
            <a:r>
              <a:rPr lang="ko-KR" altLang="en-US" sz="2000" b="1" dirty="0">
                <a:solidFill>
                  <a:srgbClr val="FFFFFF"/>
                </a:solidFill>
                <a:latin typeface="가는각진제목체" pitchFamily="18" charset="-127"/>
                <a:ea typeface="가는각진제목체" pitchFamily="18" charset="-127"/>
              </a:rPr>
              <a:t>동 </a:t>
            </a:r>
            <a:r>
              <a:rPr lang="ko-KR" altLang="en-US" sz="2000" b="1" dirty="0" err="1">
                <a:solidFill>
                  <a:srgbClr val="FFFFFF"/>
                </a:solidFill>
                <a:latin typeface="가는각진제목체" pitchFamily="18" charset="-127"/>
                <a:ea typeface="가는각진제목체" pitchFamily="18" charset="-127"/>
              </a:rPr>
              <a:t>터파기</a:t>
            </a:r>
            <a:r>
              <a:rPr lang="ko-KR" altLang="en-US" sz="2000" b="1" dirty="0">
                <a:solidFill>
                  <a:srgbClr val="FFFFFF"/>
                </a:solidFill>
                <a:latin typeface="가는각진제목체" pitchFamily="18" charset="-127"/>
                <a:ea typeface="가는각진제목체" pitchFamily="18" charset="-127"/>
              </a:rPr>
              <a:t> 구간 </a:t>
            </a:r>
            <a:endParaRPr lang="en-US" altLang="ko-KR" sz="2000" b="1" dirty="0">
              <a:solidFill>
                <a:srgbClr val="FFFFFF"/>
              </a:solidFill>
              <a:latin typeface="가는각진제목체" pitchFamily="18" charset="-127"/>
              <a:ea typeface="가는각진제목체" pitchFamily="18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2000" b="1" dirty="0">
                <a:solidFill>
                  <a:srgbClr val="FFFFFF"/>
                </a:solidFill>
                <a:latin typeface="가는각진제목체" pitchFamily="18" charset="-127"/>
                <a:ea typeface="가는각진제목체" pitchFamily="18" charset="-127"/>
              </a:rPr>
              <a:t>             </a:t>
            </a:r>
            <a:r>
              <a:rPr lang="ko-KR" altLang="en-US" sz="2000" b="1" dirty="0">
                <a:solidFill>
                  <a:srgbClr val="FFFFFF"/>
                </a:solidFill>
                <a:latin typeface="가는각진제목체" pitchFamily="18" charset="-127"/>
                <a:ea typeface="가는각진제목체" pitchFamily="18" charset="-127"/>
              </a:rPr>
              <a:t>→ 현장사무실</a:t>
            </a:r>
            <a:endParaRPr lang="en-US" altLang="ko-KR" sz="2000" b="1" dirty="0">
              <a:solidFill>
                <a:srgbClr val="FFFFFF"/>
              </a:solidFill>
              <a:latin typeface="가는각진제목체" pitchFamily="18" charset="-127"/>
              <a:ea typeface="가는각진제목체" pitchFamily="18" charset="-127"/>
            </a:endParaRPr>
          </a:p>
        </p:txBody>
      </p:sp>
      <p:cxnSp>
        <p:nvCxnSpPr>
          <p:cNvPr id="56323" name="직선 연결선 80">
            <a:extLst>
              <a:ext uri="{FF2B5EF4-FFF2-40B4-BE49-F238E27FC236}">
                <a16:creationId xmlns:a16="http://schemas.microsoft.com/office/drawing/2014/main" id="{BF3A3630-D9AC-439D-BA5C-46306A7D683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52988" y="1685925"/>
            <a:ext cx="112712" cy="39688"/>
          </a:xfrm>
          <a:prstGeom prst="line">
            <a:avLst/>
          </a:prstGeom>
          <a:noFill/>
          <a:ln w="28575" algn="ctr">
            <a:solidFill>
              <a:srgbClr val="76E8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6324" name="그룹 2">
            <a:extLst>
              <a:ext uri="{FF2B5EF4-FFF2-40B4-BE49-F238E27FC236}">
                <a16:creationId xmlns:a16="http://schemas.microsoft.com/office/drawing/2014/main" id="{84DE1106-9EE3-4230-B4E4-BE8809DFE82F}"/>
              </a:ext>
            </a:extLst>
          </p:cNvPr>
          <p:cNvGrpSpPr>
            <a:grpSpLocks/>
          </p:cNvGrpSpPr>
          <p:nvPr/>
        </p:nvGrpSpPr>
        <p:grpSpPr bwMode="auto">
          <a:xfrm>
            <a:off x="281506" y="4217564"/>
            <a:ext cx="3830119" cy="600075"/>
            <a:chOff x="815186" y="4044132"/>
            <a:chExt cx="3743325" cy="600003"/>
          </a:xfrm>
        </p:grpSpPr>
        <p:sp>
          <p:nvSpPr>
            <p:cNvPr id="56331" name="Rectangle 31">
              <a:extLst>
                <a:ext uri="{FF2B5EF4-FFF2-40B4-BE49-F238E27FC236}">
                  <a16:creationId xmlns:a16="http://schemas.microsoft.com/office/drawing/2014/main" id="{B22B515D-1324-40DD-9050-DD7E2D94A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5186" y="4044132"/>
              <a:ext cx="3743325" cy="600003"/>
            </a:xfrm>
            <a:prstGeom prst="rect">
              <a:avLst/>
            </a:prstGeom>
            <a:solidFill>
              <a:srgbClr val="F4FFD5"/>
            </a:solidFill>
            <a:ln w="19050" cap="rnd">
              <a:solidFill>
                <a:srgbClr val="4A64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>
                <a:latin typeface="가는각진제목체" pitchFamily="18" charset="-127"/>
                <a:ea typeface="가는각진제목체" pitchFamily="18" charset="-127"/>
              </a:endParaRPr>
            </a:p>
          </p:txBody>
        </p:sp>
        <p:sp>
          <p:nvSpPr>
            <p:cNvPr id="56332" name="AutoShape 34">
              <a:extLst>
                <a:ext uri="{FF2B5EF4-FFF2-40B4-BE49-F238E27FC236}">
                  <a16:creationId xmlns:a16="http://schemas.microsoft.com/office/drawing/2014/main" id="{38F320B3-E9A8-4AAB-ABC6-801C6D691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7073" y="4184259"/>
              <a:ext cx="1223963" cy="248400"/>
            </a:xfrm>
            <a:prstGeom prst="foldedCorner">
              <a:avLst>
                <a:gd name="adj" fmla="val 12500"/>
              </a:avLst>
            </a:prstGeom>
            <a:solidFill>
              <a:srgbClr val="E1FF8B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lang="ko-KR" altLang="en-US" sz="1200" dirty="0">
                  <a:solidFill>
                    <a:srgbClr val="4A6400"/>
                  </a:solidFill>
                  <a:latin typeface="가는각진제목체" pitchFamily="18" charset="-127"/>
                  <a:ea typeface="가는각진제목체" pitchFamily="18" charset="-127"/>
                </a:rPr>
                <a:t>이동 장소</a:t>
              </a:r>
            </a:p>
          </p:txBody>
        </p:sp>
        <p:sp>
          <p:nvSpPr>
            <p:cNvPr id="56333" name="Oval 36">
              <a:extLst>
                <a:ext uri="{FF2B5EF4-FFF2-40B4-BE49-F238E27FC236}">
                  <a16:creationId xmlns:a16="http://schemas.microsoft.com/office/drawing/2014/main" id="{B2C58140-1484-4358-87CF-B96247E2D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4323" y="4199980"/>
              <a:ext cx="333375" cy="215384"/>
            </a:xfrm>
            <a:prstGeom prst="ellipse">
              <a:avLst/>
            </a:prstGeom>
            <a:solidFill>
              <a:srgbClr val="F9F929"/>
            </a:solidFill>
            <a:ln w="28575" algn="ctr">
              <a:solidFill>
                <a:srgbClr val="FC3A26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eaLnBrk="1" hangingPunct="1"/>
              <a:endParaRPr lang="ko-KR" altLang="en-US">
                <a:latin typeface="가는각진제목체" pitchFamily="18" charset="-127"/>
                <a:ea typeface="가는각진제목체" pitchFamily="18" charset="-127"/>
              </a:endParaRPr>
            </a:p>
          </p:txBody>
        </p:sp>
        <p:sp>
          <p:nvSpPr>
            <p:cNvPr id="56334" name="AutoShape 37">
              <a:extLst>
                <a:ext uri="{FF2B5EF4-FFF2-40B4-BE49-F238E27FC236}">
                  <a16:creationId xmlns:a16="http://schemas.microsoft.com/office/drawing/2014/main" id="{3A3262E0-ADFF-4211-B584-EC4206DC52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8128" y="4195264"/>
              <a:ext cx="1223963" cy="248400"/>
            </a:xfrm>
            <a:prstGeom prst="foldedCorner">
              <a:avLst>
                <a:gd name="adj" fmla="val 12500"/>
              </a:avLst>
            </a:prstGeom>
            <a:solidFill>
              <a:srgbClr val="E1FF8B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r>
                <a:rPr lang="ko-KR" altLang="en-US" sz="1200">
                  <a:solidFill>
                    <a:srgbClr val="4A6400"/>
                  </a:solidFill>
                  <a:latin typeface="가는각진제목체" pitchFamily="18" charset="-127"/>
                  <a:ea typeface="가는각진제목체" pitchFamily="18" charset="-127"/>
                </a:rPr>
                <a:t>점검 구간</a:t>
              </a:r>
            </a:p>
          </p:txBody>
        </p:sp>
        <p:sp>
          <p:nvSpPr>
            <p:cNvPr id="56335" name="AutoShape 38">
              <a:extLst>
                <a:ext uri="{FF2B5EF4-FFF2-40B4-BE49-F238E27FC236}">
                  <a16:creationId xmlns:a16="http://schemas.microsoft.com/office/drawing/2014/main" id="{3F6949EF-0625-4BF8-AB00-4BD44AD64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062" y="4195264"/>
              <a:ext cx="425450" cy="220101"/>
            </a:xfrm>
            <a:prstGeom prst="wedgeRectCallout">
              <a:avLst>
                <a:gd name="adj1" fmla="val -63060"/>
                <a:gd name="adj2" fmla="val 114287"/>
              </a:avLst>
            </a:prstGeom>
            <a:solidFill>
              <a:schemeClr val="folHlink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eaLnBrk="0" hangingPunct="0"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800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/>
              <a:endParaRPr lang="ko-KR" altLang="ko-KR" sz="2000" b="1">
                <a:solidFill>
                  <a:schemeClr val="bg1"/>
                </a:solidFill>
                <a:latin typeface="가는각진제목체" pitchFamily="18" charset="-127"/>
                <a:ea typeface="가는각진제목체" pitchFamily="18" charset="-127"/>
              </a:endParaRPr>
            </a:p>
          </p:txBody>
        </p:sp>
      </p:grpSp>
      <p:sp>
        <p:nvSpPr>
          <p:cNvPr id="56326" name="AutoShape 20">
            <a:extLst>
              <a:ext uri="{FF2B5EF4-FFF2-40B4-BE49-F238E27FC236}">
                <a16:creationId xmlns:a16="http://schemas.microsoft.com/office/drawing/2014/main" id="{325C30C3-9ECD-40F2-9A88-7FB2E064B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5604" y="1967957"/>
            <a:ext cx="1295400" cy="431800"/>
          </a:xfrm>
          <a:prstGeom prst="wedgeRectCallout">
            <a:avLst>
              <a:gd name="adj1" fmla="val -123852"/>
              <a:gd name="adj2" fmla="val -36857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200" b="1" dirty="0" err="1">
                <a:solidFill>
                  <a:schemeClr val="bg1"/>
                </a:solidFill>
                <a:latin typeface="가는각진제목체" pitchFamily="18" charset="-127"/>
                <a:ea typeface="가는각진제목체" pitchFamily="18" charset="-127"/>
              </a:rPr>
              <a:t>터파기</a:t>
            </a:r>
            <a:r>
              <a:rPr lang="ko-KR" altLang="en-US" sz="1200" b="1" dirty="0">
                <a:solidFill>
                  <a:schemeClr val="bg1"/>
                </a:solidFill>
                <a:latin typeface="가는각진제목체" pitchFamily="18" charset="-127"/>
                <a:ea typeface="가는각진제목체" pitchFamily="18" charset="-127"/>
              </a:rPr>
              <a:t> 구간</a:t>
            </a:r>
            <a:endParaRPr lang="en-US" altLang="ko-KR" sz="1200" b="1" dirty="0">
              <a:solidFill>
                <a:schemeClr val="bg1"/>
              </a:solidFill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56327" name="Oval 36">
            <a:extLst>
              <a:ext uri="{FF2B5EF4-FFF2-40B4-BE49-F238E27FC236}">
                <a16:creationId xmlns:a16="http://schemas.microsoft.com/office/drawing/2014/main" id="{E853B85E-53F0-4916-9143-B12D247DF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845" y="1886174"/>
            <a:ext cx="333375" cy="217487"/>
          </a:xfrm>
          <a:prstGeom prst="ellipse">
            <a:avLst/>
          </a:prstGeom>
          <a:solidFill>
            <a:srgbClr val="F9F929"/>
          </a:solidFill>
          <a:ln w="28575" algn="ctr">
            <a:solidFill>
              <a:srgbClr val="FC3A26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56328" name="AutoShape 20">
            <a:extLst>
              <a:ext uri="{FF2B5EF4-FFF2-40B4-BE49-F238E27FC236}">
                <a16:creationId xmlns:a16="http://schemas.microsoft.com/office/drawing/2014/main" id="{71988096-9D72-4918-9137-C079154D1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089" y="2668221"/>
            <a:ext cx="1295400" cy="431800"/>
          </a:xfrm>
          <a:prstGeom prst="wedgeRectCallout">
            <a:avLst>
              <a:gd name="adj1" fmla="val 128100"/>
              <a:gd name="adj2" fmla="val -94159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/>
            <a:r>
              <a:rPr lang="ko-KR" altLang="en-US" sz="1200" b="1" dirty="0">
                <a:solidFill>
                  <a:schemeClr val="bg1"/>
                </a:solidFill>
                <a:latin typeface="가는각진제목체" pitchFamily="18" charset="-127"/>
                <a:ea typeface="가는각진제목체" pitchFamily="18" charset="-127"/>
              </a:rPr>
              <a:t>항타기 </a:t>
            </a:r>
            <a:r>
              <a:rPr lang="en-US" altLang="ko-KR" sz="1200" b="1" dirty="0">
                <a:solidFill>
                  <a:schemeClr val="bg1"/>
                </a:solidFill>
                <a:latin typeface="가는각진제목체" pitchFamily="18" charset="-127"/>
                <a:ea typeface="가는각진제목체" pitchFamily="18" charset="-127"/>
              </a:rPr>
              <a:t>1</a:t>
            </a:r>
            <a:r>
              <a:rPr lang="ko-KR" altLang="en-US" sz="1200" b="1" dirty="0">
                <a:solidFill>
                  <a:schemeClr val="bg1"/>
                </a:solidFill>
                <a:latin typeface="가는각진제목체" pitchFamily="18" charset="-127"/>
                <a:ea typeface="가는각진제목체" pitchFamily="18" charset="-127"/>
              </a:rPr>
              <a:t>호기</a:t>
            </a:r>
            <a:endParaRPr lang="en-US" altLang="ko-KR" sz="1200" b="1" dirty="0">
              <a:solidFill>
                <a:schemeClr val="bg1"/>
              </a:solidFill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56329" name="Oval 36">
            <a:extLst>
              <a:ext uri="{FF2B5EF4-FFF2-40B4-BE49-F238E27FC236}">
                <a16:creationId xmlns:a16="http://schemas.microsoft.com/office/drawing/2014/main" id="{13DE91EE-B032-46DE-B38D-BB7EC3969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5236" y="2305511"/>
            <a:ext cx="333375" cy="217487"/>
          </a:xfrm>
          <a:prstGeom prst="ellipse">
            <a:avLst/>
          </a:prstGeom>
          <a:solidFill>
            <a:srgbClr val="F9F929"/>
          </a:solidFill>
          <a:ln w="28575" algn="ctr">
            <a:solidFill>
              <a:srgbClr val="FC3A26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56330" name="Text Box 2">
            <a:extLst>
              <a:ext uri="{FF2B5EF4-FFF2-40B4-BE49-F238E27FC236}">
                <a16:creationId xmlns:a16="http://schemas.microsoft.com/office/drawing/2014/main" id="{6735CD40-E831-4D00-8ED8-6CB6611D6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243" y="167795"/>
            <a:ext cx="41195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kumimoji="0" lang="ko-KR" altLang="en-US" sz="2400" b="1" dirty="0">
                <a:solidFill>
                  <a:srgbClr val="000066"/>
                </a:solidFill>
                <a:latin typeface="가는각진제목체" pitchFamily="18" charset="-127"/>
                <a:ea typeface="가는각진제목체" pitchFamily="18" charset="-127"/>
              </a:rPr>
              <a:t>점 검 코 </a:t>
            </a:r>
            <a:r>
              <a:rPr kumimoji="0" lang="ko-KR" altLang="en-US" sz="2400" b="1" dirty="0" err="1">
                <a:solidFill>
                  <a:srgbClr val="000066"/>
                </a:solidFill>
                <a:latin typeface="가는각진제목체" pitchFamily="18" charset="-127"/>
                <a:ea typeface="가는각진제목체" pitchFamily="18" charset="-127"/>
              </a:rPr>
              <a:t>스</a:t>
            </a:r>
            <a:r>
              <a:rPr kumimoji="0" lang="en-US" altLang="ko-KR" sz="2400" b="1" dirty="0">
                <a:solidFill>
                  <a:srgbClr val="000066"/>
                </a:solidFill>
                <a:latin typeface="가는각진제목체" pitchFamily="18" charset="-127"/>
                <a:ea typeface="가는각진제목체" pitchFamily="18" charset="-127"/>
              </a:rPr>
              <a:t>(</a:t>
            </a:r>
            <a:r>
              <a:rPr kumimoji="0" lang="ko-KR" altLang="en-US" sz="2400" b="1" dirty="0">
                <a:solidFill>
                  <a:srgbClr val="000066"/>
                </a:solidFill>
                <a:latin typeface="가는각진제목체" pitchFamily="18" charset="-127"/>
                <a:ea typeface="가는각진제목체" pitchFamily="18" charset="-127"/>
              </a:rPr>
              <a:t>합동안전점검</a:t>
            </a:r>
            <a:r>
              <a:rPr kumimoji="0" lang="en-US" altLang="ko-KR" sz="2400" b="1" dirty="0">
                <a:solidFill>
                  <a:srgbClr val="000066"/>
                </a:solidFill>
                <a:latin typeface="가는각진제목체" pitchFamily="18" charset="-127"/>
                <a:ea typeface="가는각진제목체" pitchFamily="18" charset="-127"/>
              </a:rPr>
              <a:t>)</a:t>
            </a:r>
            <a:endParaRPr kumimoji="0" lang="ko-KR" altLang="en-US" sz="2400" b="1" dirty="0">
              <a:solidFill>
                <a:srgbClr val="000066"/>
              </a:solidFill>
              <a:latin typeface="가는각진제목체" pitchFamily="18" charset="-127"/>
              <a:ea typeface="가는각진제목체" pitchFamily="18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265BD7B5-0B5D-DB07-DA56-180820D37DBF}"/>
              </a:ext>
            </a:extLst>
          </p:cNvPr>
          <p:cNvGrpSpPr/>
          <p:nvPr/>
        </p:nvGrpSpPr>
        <p:grpSpPr>
          <a:xfrm>
            <a:off x="5379949" y="2475398"/>
            <a:ext cx="1552945" cy="291609"/>
            <a:chOff x="4861049" y="2330832"/>
            <a:chExt cx="2071845" cy="436175"/>
          </a:xfrm>
        </p:grpSpPr>
        <p:sp>
          <p:nvSpPr>
            <p:cNvPr id="17" name="화살표: 오른쪽 16">
              <a:extLst>
                <a:ext uri="{FF2B5EF4-FFF2-40B4-BE49-F238E27FC236}">
                  <a16:creationId xmlns:a16="http://schemas.microsoft.com/office/drawing/2014/main" id="{25960CEC-7BE4-E8CF-D16D-57B8B8EA8CEF}"/>
                </a:ext>
              </a:extLst>
            </p:cNvPr>
            <p:cNvSpPr/>
            <p:nvPr/>
          </p:nvSpPr>
          <p:spPr>
            <a:xfrm rot="11320558">
              <a:off x="6598314" y="2658455"/>
              <a:ext cx="334580" cy="10855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18" name="화살표: 오른쪽 17">
              <a:extLst>
                <a:ext uri="{FF2B5EF4-FFF2-40B4-BE49-F238E27FC236}">
                  <a16:creationId xmlns:a16="http://schemas.microsoft.com/office/drawing/2014/main" id="{9F935BE6-1BD1-E9E9-449C-95E3F1839646}"/>
                </a:ext>
              </a:extLst>
            </p:cNvPr>
            <p:cNvSpPr/>
            <p:nvPr/>
          </p:nvSpPr>
          <p:spPr>
            <a:xfrm rot="11320558">
              <a:off x="6152788" y="2556095"/>
              <a:ext cx="332882" cy="10855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0" name="화살표: 오른쪽 19">
              <a:extLst>
                <a:ext uri="{FF2B5EF4-FFF2-40B4-BE49-F238E27FC236}">
                  <a16:creationId xmlns:a16="http://schemas.microsoft.com/office/drawing/2014/main" id="{AB010D5F-E252-019F-3540-99E7FD07D9F9}"/>
                </a:ext>
              </a:extLst>
            </p:cNvPr>
            <p:cNvSpPr/>
            <p:nvPr/>
          </p:nvSpPr>
          <p:spPr>
            <a:xfrm rot="11320558">
              <a:off x="5690385" y="2473903"/>
              <a:ext cx="334581" cy="10855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1" name="화살표: 오른쪽 20">
              <a:extLst>
                <a:ext uri="{FF2B5EF4-FFF2-40B4-BE49-F238E27FC236}">
                  <a16:creationId xmlns:a16="http://schemas.microsoft.com/office/drawing/2014/main" id="{43F8C6C5-3BDD-0C1A-C79B-E35B1F90314E}"/>
                </a:ext>
              </a:extLst>
            </p:cNvPr>
            <p:cNvSpPr/>
            <p:nvPr/>
          </p:nvSpPr>
          <p:spPr>
            <a:xfrm rot="11320558">
              <a:off x="5232948" y="2406133"/>
              <a:ext cx="334581" cy="10855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 dirty="0">
                <a:solidFill>
                  <a:prstClr val="white"/>
                </a:solidFill>
              </a:endParaRPr>
            </a:p>
          </p:txBody>
        </p:sp>
        <p:sp>
          <p:nvSpPr>
            <p:cNvPr id="22" name="화살표: 오른쪽 21">
              <a:extLst>
                <a:ext uri="{FF2B5EF4-FFF2-40B4-BE49-F238E27FC236}">
                  <a16:creationId xmlns:a16="http://schemas.microsoft.com/office/drawing/2014/main" id="{256B01C4-B65B-7493-F159-F2A8E9E03669}"/>
                </a:ext>
              </a:extLst>
            </p:cNvPr>
            <p:cNvSpPr/>
            <p:nvPr/>
          </p:nvSpPr>
          <p:spPr>
            <a:xfrm rot="11320558">
              <a:off x="4861049" y="2330832"/>
              <a:ext cx="332882" cy="11042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800" b="0" dirty="0">
                <a:solidFill>
                  <a:prstClr val="white"/>
                </a:solidFill>
              </a:endParaRPr>
            </a:p>
          </p:txBody>
        </p:sp>
      </p:grpSp>
      <p:sp>
        <p:nvSpPr>
          <p:cNvPr id="37" name="화살표: 오른쪽 36">
            <a:extLst>
              <a:ext uri="{FF2B5EF4-FFF2-40B4-BE49-F238E27FC236}">
                <a16:creationId xmlns:a16="http://schemas.microsoft.com/office/drawing/2014/main" id="{EC4E74CC-908A-D8F2-1CD6-AEC9B0209DDE}"/>
              </a:ext>
            </a:extLst>
          </p:cNvPr>
          <p:cNvSpPr/>
          <p:nvPr/>
        </p:nvSpPr>
        <p:spPr>
          <a:xfrm rot="20251472">
            <a:off x="5186828" y="2127145"/>
            <a:ext cx="271331" cy="8888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800" b="0" dirty="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32304" y="2812317"/>
            <a:ext cx="3397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800" dirty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감사합니다</a:t>
            </a:r>
            <a:r>
              <a:rPr lang="en-US" altLang="ko-KR" sz="4800" dirty="0">
                <a:solidFill>
                  <a:srgbClr val="0070C0"/>
                </a:solidFill>
                <a:latin typeface="HY헤드라인M" pitchFamily="18" charset="-127"/>
                <a:ea typeface="HY헤드라인M" pitchFamily="18" charset="-127"/>
              </a:rPr>
              <a:t>.</a:t>
            </a:r>
            <a:endParaRPr lang="ko-KR" altLang="en-US" sz="4800" dirty="0">
              <a:solidFill>
                <a:srgbClr val="0070C0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4586" y="4941168"/>
            <a:ext cx="3485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2000" dirty="0">
                <a:latin typeface="HY헤드라인M" pitchFamily="18" charset="-127"/>
                <a:ea typeface="HY헤드라인M" pitchFamily="18" charset="-127"/>
              </a:rPr>
              <a:t>현자의무재해를 기원 합니다</a:t>
            </a:r>
            <a:r>
              <a:rPr lang="en-US" altLang="ko-KR" sz="2000" dirty="0">
                <a:latin typeface="HY헤드라인M" pitchFamily="18" charset="-127"/>
                <a:ea typeface="HY헤드라인M" pitchFamily="18" charset="-127"/>
              </a:rPr>
              <a:t>.</a:t>
            </a:r>
            <a:endParaRPr lang="ko-KR" altLang="en-US" sz="2000" dirty="0"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285720" y="142852"/>
            <a:ext cx="392909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노</a:t>
            </a:r>
            <a:r>
              <a:rPr lang="en-US" altLang="ko-KR" dirty="0"/>
              <a:t>·</a:t>
            </a:r>
            <a:r>
              <a:rPr lang="ko-KR" altLang="en-US" dirty="0" err="1"/>
              <a:t>사협의체</a:t>
            </a:r>
            <a:r>
              <a:rPr lang="ko-KR" altLang="en-US" dirty="0"/>
              <a:t> 회의 </a:t>
            </a:r>
            <a:r>
              <a:rPr lang="en-US" altLang="ko-KR" dirty="0"/>
              <a:t>Check Point</a:t>
            </a:r>
            <a:endParaRPr lang="ko-KR" altLang="en-US" dirty="0"/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827088" y="1974138"/>
            <a:ext cx="1079500" cy="360362"/>
          </a:xfrm>
          <a:prstGeom prst="roundRect">
            <a:avLst>
              <a:gd name="adj" fmla="val 22588"/>
            </a:avLst>
          </a:prstGeom>
          <a:gradFill rotWithShape="1">
            <a:gsLst>
              <a:gs pos="0">
                <a:srgbClr val="FFFDFB"/>
              </a:gs>
              <a:gs pos="100000">
                <a:srgbClr val="D0F6FE"/>
              </a:gs>
            </a:gsLst>
            <a:lin ang="2700000" scaled="1"/>
          </a:gradFill>
          <a:ln w="9525">
            <a:solidFill>
              <a:srgbClr val="3366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ko-KR" altLang="en-US" sz="1200">
                <a:latin typeface="HY헤드라인M" pitchFamily="18" charset="-127"/>
                <a:ea typeface="HY헤드라인M" pitchFamily="18" charset="-127"/>
              </a:rPr>
              <a:t>내      용</a:t>
            </a:r>
          </a:p>
        </p:txBody>
      </p:sp>
      <p:sp>
        <p:nvSpPr>
          <p:cNvPr id="7" name="AutoShape 3"/>
          <p:cNvSpPr>
            <a:spLocks noChangeArrowheads="1"/>
          </p:cNvSpPr>
          <p:nvPr/>
        </p:nvSpPr>
        <p:spPr bwMode="auto">
          <a:xfrm>
            <a:off x="827088" y="1397875"/>
            <a:ext cx="1079500" cy="360363"/>
          </a:xfrm>
          <a:prstGeom prst="roundRect">
            <a:avLst>
              <a:gd name="adj" fmla="val 22588"/>
            </a:avLst>
          </a:prstGeom>
          <a:gradFill rotWithShape="1">
            <a:gsLst>
              <a:gs pos="0">
                <a:srgbClr val="FFFDFB"/>
              </a:gs>
              <a:gs pos="100000">
                <a:srgbClr val="D0F6FE"/>
              </a:gs>
            </a:gsLst>
            <a:lin ang="2700000" scaled="1"/>
          </a:gradFill>
          <a:ln w="9525">
            <a:solidFill>
              <a:srgbClr val="3366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ko-KR" altLang="en-US" sz="1200">
                <a:latin typeface="HY헤드라인M" pitchFamily="18" charset="-127"/>
                <a:ea typeface="HY헤드라인M" pitchFamily="18" charset="-127"/>
              </a:rPr>
              <a:t>관련규정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124075" y="1397875"/>
            <a:ext cx="6121400" cy="3603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lin ang="2700000" scaled="1"/>
          </a:gra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l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■ 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산업안전보건법 제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75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조 제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항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~7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항 및 동법 시행령 제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26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조의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2</a:t>
            </a: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539750" y="1488363"/>
            <a:ext cx="179388" cy="179387"/>
            <a:chOff x="204" y="1434"/>
            <a:chExt cx="113" cy="113"/>
          </a:xfrm>
        </p:grpSpPr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204" y="1434"/>
              <a:ext cx="113" cy="11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alpha val="39998"/>
                  </a:srgbClr>
                </a:gs>
                <a:gs pos="100000">
                  <a:srgbClr val="00475E">
                    <a:alpha val="79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5" name="Oval 8"/>
            <p:cNvSpPr>
              <a:spLocks noChangeArrowheads="1"/>
            </p:cNvSpPr>
            <p:nvPr/>
          </p:nvSpPr>
          <p:spPr bwMode="auto">
            <a:xfrm>
              <a:off x="220" y="1450"/>
              <a:ext cx="81" cy="81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D5FFFF"/>
                </a:gs>
              </a:gsLst>
              <a:lin ang="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539750" y="2064625"/>
            <a:ext cx="179388" cy="179388"/>
            <a:chOff x="204" y="1434"/>
            <a:chExt cx="113" cy="113"/>
          </a:xfrm>
        </p:grpSpPr>
        <p:sp>
          <p:nvSpPr>
            <p:cNvPr id="17" name="Oval 10"/>
            <p:cNvSpPr>
              <a:spLocks noChangeArrowheads="1"/>
            </p:cNvSpPr>
            <p:nvPr/>
          </p:nvSpPr>
          <p:spPr bwMode="auto">
            <a:xfrm>
              <a:off x="204" y="1434"/>
              <a:ext cx="113" cy="11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alpha val="39998"/>
                  </a:srgbClr>
                </a:gs>
                <a:gs pos="100000">
                  <a:srgbClr val="00475E">
                    <a:alpha val="79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>
              <a:off x="220" y="1450"/>
              <a:ext cx="81" cy="81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D5FFFF"/>
                </a:gs>
              </a:gsLst>
              <a:lin ang="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2124075" y="1974138"/>
            <a:ext cx="6121400" cy="352901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lin ang="2700000" scaled="1"/>
          </a:gra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■ 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대      상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공사금액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120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억 이상 건축공사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토목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150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억 이상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altLang="ko-KR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■ 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구      성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노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사 동수로 구성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  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    ▶ 사용자 측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       ○ 해당 사업의 대표자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당사 현장소장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altLang="ko-KR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       ○ 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안전관리자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인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보건관리자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 1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인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dist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       ○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억 이상 도급 또는 하도급 사업의 대표자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각 협력업체 소장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altLang="ko-KR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    ▶ 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근로자 측 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       ○ 도급 또는 하도급 사업을 포함한 전체 사업의 근로자대표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       ○ 근로자 대표가 지명하는 명예산업안전감독관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, 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명예산업안전감독관 미 위촉 시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           근로자 대표가 지명하는 해당 사업장 근로자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명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       ○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억 이상 도급 또는 하도급 사업의 근로자 대표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각 협력업체 반장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en-US" altLang="ko-KR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    ▶ 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근로자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사용자 위원의 합의를 통해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억 미만의 근로자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사용자 대표 위촉 가능</a:t>
            </a: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endParaRPr lang="ko-KR" altLang="en-US" sz="120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lnSpc>
                <a:spcPct val="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■ </a:t>
            </a:r>
            <a:r>
              <a:rPr lang="ko-KR" altLang="en-US" sz="1200" dirty="0" err="1">
                <a:latin typeface="HY헤드라인M" pitchFamily="18" charset="-127"/>
                <a:ea typeface="HY헤드라인M" pitchFamily="18" charset="-127"/>
              </a:rPr>
              <a:t>회의시기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: 2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월에 </a:t>
            </a:r>
            <a:r>
              <a:rPr lang="en-US" altLang="ko-KR" sz="1200" dirty="0"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회 이상</a:t>
            </a: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827088" y="5717463"/>
            <a:ext cx="1079500" cy="360362"/>
          </a:xfrm>
          <a:prstGeom prst="roundRect">
            <a:avLst>
              <a:gd name="adj" fmla="val 22588"/>
            </a:avLst>
          </a:prstGeom>
          <a:gradFill rotWithShape="1">
            <a:gsLst>
              <a:gs pos="0">
                <a:srgbClr val="FFFDFB"/>
              </a:gs>
              <a:gs pos="100000">
                <a:srgbClr val="D0F6FE"/>
              </a:gs>
            </a:gsLst>
            <a:lin ang="2700000" scaled="1"/>
          </a:gradFill>
          <a:ln w="9525">
            <a:solidFill>
              <a:srgbClr val="3366CC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en-US" altLang="ko-KR" sz="1200">
                <a:latin typeface="HY헤드라인M" pitchFamily="18" charset="-127"/>
                <a:ea typeface="HY헤드라인M" pitchFamily="18" charset="-127"/>
              </a:rPr>
              <a:t>FLOW</a:t>
            </a:r>
          </a:p>
        </p:txBody>
      </p:sp>
      <p:grpSp>
        <p:nvGrpSpPr>
          <p:cNvPr id="21" name="Group 14"/>
          <p:cNvGrpSpPr>
            <a:grpSpLocks/>
          </p:cNvGrpSpPr>
          <p:nvPr/>
        </p:nvGrpSpPr>
        <p:grpSpPr bwMode="auto">
          <a:xfrm>
            <a:off x="539750" y="5807950"/>
            <a:ext cx="179388" cy="179388"/>
            <a:chOff x="204" y="1434"/>
            <a:chExt cx="113" cy="113"/>
          </a:xfrm>
        </p:grpSpPr>
        <p:sp>
          <p:nvSpPr>
            <p:cNvPr id="22" name="Oval 15"/>
            <p:cNvSpPr>
              <a:spLocks noChangeArrowheads="1"/>
            </p:cNvSpPr>
            <p:nvPr/>
          </p:nvSpPr>
          <p:spPr bwMode="auto">
            <a:xfrm>
              <a:off x="204" y="1434"/>
              <a:ext cx="113" cy="113"/>
            </a:xfrm>
            <a:prstGeom prst="ellipse">
              <a:avLst/>
            </a:prstGeom>
            <a:gradFill rotWithShape="1">
              <a:gsLst>
                <a:gs pos="0">
                  <a:srgbClr val="0099CC">
                    <a:alpha val="39998"/>
                  </a:srgbClr>
                </a:gs>
                <a:gs pos="100000">
                  <a:srgbClr val="00475E">
                    <a:alpha val="79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  <p:sp>
          <p:nvSpPr>
            <p:cNvPr id="23" name="Oval 16"/>
            <p:cNvSpPr>
              <a:spLocks noChangeArrowheads="1"/>
            </p:cNvSpPr>
            <p:nvPr/>
          </p:nvSpPr>
          <p:spPr bwMode="auto">
            <a:xfrm>
              <a:off x="220" y="1450"/>
              <a:ext cx="81" cy="81"/>
            </a:xfrm>
            <a:prstGeom prst="ellipse">
              <a:avLst/>
            </a:prstGeom>
            <a:gradFill rotWithShape="1">
              <a:gsLst>
                <a:gs pos="0">
                  <a:srgbClr val="CCFFFF"/>
                </a:gs>
                <a:gs pos="100000">
                  <a:srgbClr val="D5FFFF"/>
                </a:gs>
              </a:gsLst>
              <a:lin ang="0" scaled="1"/>
            </a:gra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>
                <a:latin typeface="HY헤드라인M" pitchFamily="18" charset="-127"/>
                <a:ea typeface="HY헤드라인M" pitchFamily="18" charset="-127"/>
              </a:endParaRPr>
            </a:p>
          </p:txBody>
        </p:sp>
      </p:grpSp>
      <p:sp>
        <p:nvSpPr>
          <p:cNvPr id="24" name="Rectangle 17"/>
          <p:cNvSpPr>
            <a:spLocks noChangeArrowheads="1"/>
          </p:cNvSpPr>
          <p:nvPr/>
        </p:nvSpPr>
        <p:spPr bwMode="auto">
          <a:xfrm>
            <a:off x="2124075" y="5717463"/>
            <a:ext cx="863600" cy="504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lin ang="2700000" scaled="1"/>
          </a:gra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>
                <a:latin typeface="HY헤드라인M" pitchFamily="18" charset="-127"/>
                <a:ea typeface="HY헤드라인M" pitchFamily="18" charset="-127"/>
              </a:rPr>
              <a:t>월 회의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>
                <a:latin typeface="HY헤드라인M" pitchFamily="18" charset="-127"/>
                <a:ea typeface="HY헤드라인M" pitchFamily="18" charset="-127"/>
              </a:rPr>
              <a:t>계획 수립</a:t>
            </a:r>
          </a:p>
        </p:txBody>
      </p:sp>
      <p:sp>
        <p:nvSpPr>
          <p:cNvPr id="25" name="Rectangle 18"/>
          <p:cNvSpPr>
            <a:spLocks noChangeArrowheads="1"/>
          </p:cNvSpPr>
          <p:nvPr/>
        </p:nvSpPr>
        <p:spPr bwMode="auto">
          <a:xfrm>
            <a:off x="3436938" y="5717463"/>
            <a:ext cx="863600" cy="504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lin ang="2700000" scaled="1"/>
          </a:gra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>
                <a:latin typeface="HY헤드라인M" pitchFamily="18" charset="-127"/>
                <a:ea typeface="HY헤드라인M" pitchFamily="18" charset="-127"/>
              </a:rPr>
              <a:t>일정통보</a:t>
            </a:r>
          </a:p>
        </p:txBody>
      </p:sp>
      <p:sp>
        <p:nvSpPr>
          <p:cNvPr id="26" name="Rectangle 19"/>
          <p:cNvSpPr>
            <a:spLocks noChangeArrowheads="1"/>
          </p:cNvSpPr>
          <p:nvPr/>
        </p:nvSpPr>
        <p:spPr bwMode="auto">
          <a:xfrm>
            <a:off x="4751388" y="5717463"/>
            <a:ext cx="863600" cy="504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lin ang="2700000" scaled="1"/>
          </a:gra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>
                <a:latin typeface="HY헤드라인M" pitchFamily="18" charset="-127"/>
                <a:ea typeface="HY헤드라인M" pitchFamily="18" charset="-127"/>
              </a:rPr>
              <a:t>회의실시</a:t>
            </a: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6065838" y="5717463"/>
            <a:ext cx="863600" cy="504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lin ang="2700000" scaled="1"/>
          </a:gra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>
                <a:latin typeface="HY헤드라인M" pitchFamily="18" charset="-127"/>
                <a:ea typeface="HY헤드라인M" pitchFamily="18" charset="-127"/>
              </a:rPr>
              <a:t>회의결과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>
                <a:latin typeface="HY헤드라인M" pitchFamily="18" charset="-127"/>
                <a:ea typeface="HY헤드라인M" pitchFamily="18" charset="-127"/>
              </a:rPr>
              <a:t>보고</a:t>
            </a:r>
          </a:p>
        </p:txBody>
      </p:sp>
      <p:sp>
        <p:nvSpPr>
          <p:cNvPr id="28" name="Line 21"/>
          <p:cNvSpPr>
            <a:spLocks noChangeShapeType="1"/>
          </p:cNvSpPr>
          <p:nvPr/>
        </p:nvSpPr>
        <p:spPr bwMode="auto">
          <a:xfrm>
            <a:off x="3103563" y="59698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9" name="Line 22"/>
          <p:cNvSpPr>
            <a:spLocks noChangeShapeType="1"/>
          </p:cNvSpPr>
          <p:nvPr/>
        </p:nvSpPr>
        <p:spPr bwMode="auto">
          <a:xfrm>
            <a:off x="4418013" y="59698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0" name="Line 23"/>
          <p:cNvSpPr>
            <a:spLocks noChangeShapeType="1"/>
          </p:cNvSpPr>
          <p:nvPr/>
        </p:nvSpPr>
        <p:spPr bwMode="auto">
          <a:xfrm>
            <a:off x="5732463" y="59698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31" name="Rectangle 24"/>
          <p:cNvSpPr>
            <a:spLocks noChangeArrowheads="1"/>
          </p:cNvSpPr>
          <p:nvPr/>
        </p:nvSpPr>
        <p:spPr bwMode="auto">
          <a:xfrm>
            <a:off x="7380288" y="5717463"/>
            <a:ext cx="1049364" cy="504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CFFFF"/>
              </a:gs>
            </a:gsLst>
            <a:lin ang="2700000" scaled="1"/>
          </a:gradFill>
          <a:ln w="19050">
            <a:solidFill>
              <a:srgbClr val="99CC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</a:pPr>
            <a:r>
              <a:rPr lang="ko-KR" altLang="en-US" sz="1200" dirty="0">
                <a:latin typeface="HY헤드라인M" pitchFamily="18" charset="-127"/>
                <a:ea typeface="HY헤드라인M" pitchFamily="18" charset="-127"/>
              </a:rPr>
              <a:t>교육 및 게시</a:t>
            </a:r>
          </a:p>
        </p:txBody>
      </p:sp>
      <p:sp>
        <p:nvSpPr>
          <p:cNvPr id="32" name="Line 25"/>
          <p:cNvSpPr>
            <a:spLocks noChangeShapeType="1"/>
          </p:cNvSpPr>
          <p:nvPr/>
        </p:nvSpPr>
        <p:spPr bwMode="auto">
          <a:xfrm>
            <a:off x="7046913" y="59698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ko-KR" altLang="en-US">
              <a:latin typeface="HY헤드라인M" pitchFamily="18" charset="-127"/>
              <a:ea typeface="HY헤드라인M" pitchFamily="18" charset="-12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4449816" y="655716"/>
            <a:ext cx="4694184" cy="58285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ct val="50000"/>
              </a:spcBef>
            </a:pP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대 상 현 장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:</a:t>
            </a:r>
          </a:p>
          <a:p>
            <a:pPr marL="342900" indent="-342900" algn="l">
              <a:spcBef>
                <a:spcPct val="50000"/>
              </a:spcBef>
            </a:pP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en-US" altLang="ko-KR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120</a:t>
            </a:r>
            <a:r>
              <a:rPr lang="ko-KR" altLang="en-US" sz="1050" dirty="0" err="1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억원</a:t>
            </a:r>
            <a:r>
              <a:rPr lang="ko-KR" altLang="en-US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이상 건축공사 </a:t>
            </a:r>
            <a:r>
              <a:rPr lang="en-US" altLang="ko-KR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토목공사 </a:t>
            </a:r>
            <a:r>
              <a:rPr lang="en-US" altLang="ko-KR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150</a:t>
            </a:r>
            <a:r>
              <a:rPr lang="ko-KR" altLang="en-US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억</a:t>
            </a:r>
            <a:r>
              <a:rPr lang="en-US" altLang="ko-KR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개 최 일 시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: </a:t>
            </a:r>
            <a:r>
              <a:rPr lang="en-US" altLang="ko-KR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개월</a:t>
            </a:r>
            <a:r>
              <a:rPr lang="en-US" altLang="ko-KR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(60</a:t>
            </a:r>
            <a:r>
              <a:rPr lang="ko-KR" altLang="en-US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일 이내</a:t>
            </a:r>
            <a:r>
              <a:rPr lang="en-US" altLang="ko-KR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) </a:t>
            </a:r>
            <a:r>
              <a:rPr lang="ko-KR" altLang="en-US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에 </a:t>
            </a:r>
            <a:r>
              <a:rPr lang="en-US" altLang="ko-KR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회 이상 정기적으로 개최</a:t>
            </a:r>
          </a:p>
          <a:p>
            <a:pPr marL="342900" indent="-342900" algn="l">
              <a:spcBef>
                <a:spcPct val="50000"/>
              </a:spcBef>
            </a:pP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회 의 내 용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: </a:t>
            </a:r>
          </a:p>
          <a:p>
            <a:pPr marL="342900" indent="-342900" algn="l">
              <a:spcBef>
                <a:spcPct val="50000"/>
              </a:spcBef>
            </a:pPr>
            <a:r>
              <a:rPr lang="en-US" altLang="ko-KR" sz="1050" dirty="0">
                <a:solidFill>
                  <a:schemeClr val="accent2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▶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심의 의결 사항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050" dirty="0" err="1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산안법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제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24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조 제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항 제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호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~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호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,</a:t>
            </a:r>
          </a:p>
          <a:p>
            <a:pPr marL="342900" indent="-342900" algn="l">
              <a:spcBef>
                <a:spcPct val="50000"/>
              </a:spcBef>
            </a:pP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1)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사업장의 산업재해 예방계획의 수립에 관한 사항</a:t>
            </a: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2)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안전보건관리규정의 작성 및 변경에 관한 사항</a:t>
            </a: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3)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29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조에 따른 안전보건교육에 관한 사항</a:t>
            </a: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4)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작업환경측정 등 작업환경의 점검 및 개선에 관한 사항</a:t>
            </a: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5)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근로자의 건강진단 등 건강관리에 관한 사항</a:t>
            </a: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6) </a:t>
            </a:r>
            <a:r>
              <a:rPr lang="ko-KR" altLang="en-US" sz="1050" dirty="0" err="1">
                <a:latin typeface="HY헤드라인M" pitchFamily="18" charset="-127"/>
                <a:ea typeface="HY헤드라인M" pitchFamily="18" charset="-127"/>
              </a:rPr>
              <a:t>신업재해의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원인조사 및 재발 방지대책 수립에 관한 사항</a:t>
            </a: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7)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산업재해에 관한 통계의 기록 및 유지에 관한 사항 </a:t>
            </a: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8)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유해하거나 위험한 기계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기구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설비를 도입한 경우</a:t>
            </a: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    안전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,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보건조치에 관한 사항</a:t>
            </a:r>
            <a:endParaRPr lang="en-US" altLang="ko-KR" sz="1050" dirty="0">
              <a:latin typeface="HY헤드라인M" pitchFamily="18" charset="-127"/>
              <a:ea typeface="HY헤드라인M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 9) </a:t>
            </a:r>
            <a:r>
              <a:rPr lang="ko-KR" altLang="en-US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그 밖에 해당 사업장  근로자의 안전 및 보건을</a:t>
            </a:r>
            <a:endParaRPr lang="en-US" altLang="ko-KR" sz="10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유지</a:t>
            </a:r>
            <a:r>
              <a:rPr lang="en-US" altLang="ko-KR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증진 시키기</a:t>
            </a:r>
            <a:r>
              <a:rPr lang="en-US" altLang="ko-KR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105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위하여 필요한 사항</a:t>
            </a:r>
            <a:endParaRPr lang="en-US" altLang="ko-KR" sz="105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▶협의사항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(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시행규칙 제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79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조 제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2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항 제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1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호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~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제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5</a:t>
            </a:r>
            <a:r>
              <a:rPr lang="ko-KR" altLang="en-US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호</a:t>
            </a:r>
            <a:r>
              <a:rPr lang="en-US" altLang="ko-KR" sz="1050" dirty="0">
                <a:solidFill>
                  <a:srgbClr val="FF0000"/>
                </a:solidFill>
                <a:latin typeface="HY헤드라인M" pitchFamily="18" charset="-127"/>
                <a:ea typeface="HY헤드라인M" pitchFamily="18" charset="-127"/>
              </a:rPr>
              <a:t>)</a:t>
            </a:r>
            <a:endParaRPr lang="ko-KR" altLang="en-US" sz="1050" dirty="0">
              <a:solidFill>
                <a:srgbClr val="FF0000"/>
              </a:solidFill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1)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작업의 시작시간</a:t>
            </a: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2)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작업 또는 작업장 간의 연락방법</a:t>
            </a:r>
          </a:p>
          <a:p>
            <a:pPr marL="342900" indent="-342900" algn="l">
              <a:spcBef>
                <a:spcPct val="50000"/>
              </a:spcBef>
            </a:pP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3)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재해발생 위험이 있는 경우 대피방법</a:t>
            </a:r>
            <a:endParaRPr lang="en-US" altLang="ko-KR" sz="105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spcBef>
                <a:spcPct val="50000"/>
              </a:spcBef>
            </a:pP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 4)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작업장에서의 법 제</a:t>
            </a: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36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조에 따른 위험성평가의 실시에 관한</a:t>
            </a:r>
            <a:endParaRPr lang="en-US" altLang="ko-KR" sz="105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spcBef>
                <a:spcPct val="50000"/>
              </a:spcBef>
            </a:pP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사항</a:t>
            </a:r>
            <a:endParaRPr lang="en-US" altLang="ko-KR" sz="105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spcBef>
                <a:spcPct val="50000"/>
              </a:spcBef>
            </a:pP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 5)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사업주와 수급인 또는 수급인 상호 간의 연락방법 및 작업</a:t>
            </a:r>
            <a:endParaRPr lang="en-US" altLang="ko-KR" sz="1050" dirty="0">
              <a:latin typeface="HY헤드라인M" pitchFamily="18" charset="-127"/>
              <a:ea typeface="HY헤드라인M" pitchFamily="18" charset="-127"/>
            </a:endParaRPr>
          </a:p>
          <a:p>
            <a:pPr marL="342900" indent="-342900" algn="l">
              <a:spcBef>
                <a:spcPct val="50000"/>
              </a:spcBef>
            </a:pPr>
            <a:r>
              <a:rPr lang="en-US" altLang="ko-KR" sz="1050" dirty="0"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1050" dirty="0">
                <a:latin typeface="HY헤드라인M" pitchFamily="18" charset="-127"/>
                <a:ea typeface="HY헤드라인M" pitchFamily="18" charset="-127"/>
              </a:rPr>
              <a:t>공정의 조정</a:t>
            </a:r>
            <a:endParaRPr lang="en-US" altLang="ko-KR" sz="105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79512" y="3071810"/>
            <a:ext cx="3929090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노</a:t>
            </a:r>
            <a:r>
              <a:rPr lang="en-US" altLang="ko-KR" dirty="0"/>
              <a:t>·</a:t>
            </a:r>
            <a:r>
              <a:rPr lang="ko-KR" altLang="en-US" dirty="0" err="1"/>
              <a:t>사협의체</a:t>
            </a:r>
            <a:r>
              <a:rPr lang="ko-KR" altLang="en-US" dirty="0"/>
              <a:t> 회의 </a:t>
            </a:r>
            <a:r>
              <a:rPr lang="en-US" altLang="ko-KR" dirty="0"/>
              <a:t>Check Point</a:t>
            </a:r>
            <a:endParaRPr lang="ko-KR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FAD64C4E-35A9-42E9-93D3-E452B259D970}"/>
              </a:ext>
            </a:extLst>
          </p:cNvPr>
          <p:cNvSpPr/>
          <p:nvPr/>
        </p:nvSpPr>
        <p:spPr>
          <a:xfrm>
            <a:off x="3881887" y="1779588"/>
            <a:ext cx="4195939" cy="2459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ko-KR" altLang="en-US" sz="12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C152A70-5B78-4838-9322-542AE45214B7}"/>
              </a:ext>
            </a:extLst>
          </p:cNvPr>
          <p:cNvSpPr/>
          <p:nvPr/>
        </p:nvSpPr>
        <p:spPr>
          <a:xfrm>
            <a:off x="2544792" y="3590925"/>
            <a:ext cx="5045671" cy="1816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BAD609C-A4F1-4B09-8082-BF7449F17E3F}"/>
              </a:ext>
            </a:extLst>
          </p:cNvPr>
          <p:cNvSpPr/>
          <p:nvPr/>
        </p:nvSpPr>
        <p:spPr>
          <a:xfrm>
            <a:off x="1417638" y="2178050"/>
            <a:ext cx="5888936" cy="1628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23" name="부제목 2">
            <a:extLst>
              <a:ext uri="{FF2B5EF4-FFF2-40B4-BE49-F238E27FC236}">
                <a16:creationId xmlns:a16="http://schemas.microsoft.com/office/drawing/2014/main" id="{5978EB7E-58D6-4320-8495-C33DCBD0270D}"/>
              </a:ext>
            </a:extLst>
          </p:cNvPr>
          <p:cNvSpPr txBox="1">
            <a:spLocks/>
          </p:cNvSpPr>
          <p:nvPr/>
        </p:nvSpPr>
        <p:spPr bwMode="auto">
          <a:xfrm>
            <a:off x="1417638" y="2524125"/>
            <a:ext cx="562151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1pPr>
            <a:lvl2pPr marL="4572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2pPr>
            <a:lvl3pPr marL="9144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3pPr>
            <a:lvl4pPr marL="13716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4pPr>
            <a:lvl5pPr marL="18288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</a:rPr>
              <a:t>노사협의체 구성</a:t>
            </a:r>
          </a:p>
        </p:txBody>
      </p:sp>
      <p:sp>
        <p:nvSpPr>
          <p:cNvPr id="134" name="직사각형 133">
            <a:extLst>
              <a:ext uri="{FF2B5EF4-FFF2-40B4-BE49-F238E27FC236}">
                <a16:creationId xmlns:a16="http://schemas.microsoft.com/office/drawing/2014/main" id="{A71B76C3-021E-43C8-AA50-D0881CACBB3A}"/>
              </a:ext>
            </a:extLst>
          </p:cNvPr>
          <p:cNvSpPr/>
          <p:nvPr/>
        </p:nvSpPr>
        <p:spPr>
          <a:xfrm>
            <a:off x="1143000" y="1289050"/>
            <a:ext cx="6858000" cy="333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069F9FC-CFD5-46CC-BF97-B479D7B67632}"/>
              </a:ext>
            </a:extLst>
          </p:cNvPr>
          <p:cNvSpPr/>
          <p:nvPr/>
        </p:nvSpPr>
        <p:spPr>
          <a:xfrm>
            <a:off x="1143000" y="5589588"/>
            <a:ext cx="6858000" cy="333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897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175732"/>
              </p:ext>
            </p:extLst>
          </p:nvPr>
        </p:nvGraphicFramePr>
        <p:xfrm>
          <a:off x="347847" y="730911"/>
          <a:ext cx="8430393" cy="5713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21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7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3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21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78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507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75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1796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82946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2210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736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1473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1473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0736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62210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25946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현 장 명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부산에코델타</a:t>
                      </a: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21BL </a:t>
                      </a: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공동주택 신축공사현장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게최일시</a:t>
                      </a:r>
                      <a:endParaRPr lang="ko-KR" altLang="en-US" sz="1000" dirty="0">
                        <a:solidFill>
                          <a:schemeClr val="bg1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2022. </a:t>
                      </a:r>
                      <a:r>
                        <a:rPr lang="en-US" altLang="ko-KR" sz="1000" baseline="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07</a:t>
                      </a:r>
                      <a:r>
                        <a:rPr lang="en-US" altLang="ko-KR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.</a:t>
                      </a:r>
                      <a:r>
                        <a:rPr lang="en-US" altLang="ko-KR" sz="1000" baseline="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20. 13:00</a:t>
                      </a: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46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회의장소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안전교육장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참석인원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 </a:t>
                      </a:r>
                      <a:r>
                        <a:rPr lang="en-US" altLang="ko-KR" sz="1000" b="1" baseline="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</a:t>
                      </a:r>
                      <a:r>
                        <a:rPr lang="en-US" altLang="ko-KR" sz="1000" b="1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12 </a:t>
                      </a:r>
                      <a:r>
                        <a:rPr lang="ko-KR" altLang="en-US" sz="1000" b="1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463">
                <a:tc gridSpan="17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191"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노</a:t>
                      </a: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.</a:t>
                      </a:r>
                      <a:r>
                        <a:rPr lang="ko-KR" altLang="en-US" sz="12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사 협의체 공동 위원장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628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HY헤드라인M" pitchFamily="18" charset="-127"/>
                          <a:ea typeface="HY헤드라인M" pitchFamily="18" charset="-127"/>
                        </a:rPr>
                        <a:t>사용자</a:t>
                      </a:r>
                      <a:endParaRPr lang="en-US" altLang="ko-KR" sz="1000" dirty="0"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latinLnBrk="1"/>
                      <a:r>
                        <a:rPr lang="ko-KR" altLang="en-US" sz="1000" dirty="0">
                          <a:latin typeface="HY헤드라인M" pitchFamily="18" charset="-127"/>
                          <a:ea typeface="HY헤드라인M" pitchFamily="18" charset="-127"/>
                        </a:rPr>
                        <a:t>대   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latin typeface="HY헤드라인M" pitchFamily="18" charset="-127"/>
                          <a:ea typeface="HY헤드라인M" pitchFamily="18" charset="-127"/>
                        </a:rPr>
                        <a:t>이 승 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근로자</a:t>
                      </a:r>
                      <a:endParaRPr lang="en-US" altLang="ko-KR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대   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김 현 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9463">
                <a:tc gridSpan="8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9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1469">
                <a:tc gridSpan="3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gridSpan="6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38"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안전관리자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근로자 대표 지정 </a:t>
                      </a: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9732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부장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박 성 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성구건설㈜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김 갑 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1920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보건관리자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>
                      <a:noFill/>
                    </a:lnT>
                  </a:tcPr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근로자 대표 지정 </a:t>
                      </a:r>
                      <a:r>
                        <a:rPr lang="en-US" altLang="ko-KR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1</a:t>
                      </a: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1920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사원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박 효 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59463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mpd="sng"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463"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사 용 자 위 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근 </a:t>
                      </a:r>
                      <a:r>
                        <a:rPr lang="ko-KR" altLang="en-US" sz="1000" dirty="0" err="1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로</a:t>
                      </a:r>
                      <a:r>
                        <a:rPr lang="ko-KR" altLang="en-US" sz="1000" dirty="0">
                          <a:solidFill>
                            <a:schemeClr val="bg1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 자 위 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46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협력업체명</a:t>
                      </a: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성   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 err="1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협력업체명</a:t>
                      </a: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성   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3755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성구건설㈜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최 영 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㈜삼진기초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김 경 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946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㈜삼진기초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차 일 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㈜삼진기초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김 병 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9463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㈜모닝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안 춘 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㈜한양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김 용 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9463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㈜모닝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>
                          <a:solidFill>
                            <a:sysClr val="windowText" lastClr="000000"/>
                          </a:solidFill>
                          <a:latin typeface="HY헤드라인M" pitchFamily="18" charset="-127"/>
                          <a:ea typeface="HY헤드라인M" pitchFamily="18" charset="-127"/>
                        </a:rPr>
                        <a:t>김 병 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9463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9463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4223"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latinLnBrk="1"/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latinLnBrk="1"/>
                      <a:endParaRPr lang="ko-KR" altLang="en-US" sz="8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ysClr val="windowText" lastClr="000000"/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dirty="0">
                        <a:solidFill>
                          <a:schemeClr val="bg1">
                            <a:lumMod val="85000"/>
                          </a:schemeClr>
                        </a:solidFill>
                        <a:latin typeface="HY헤드라인M" pitchFamily="18" charset="-127"/>
                        <a:ea typeface="HY헤드라인M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cxnSp>
        <p:nvCxnSpPr>
          <p:cNvPr id="4" name="직선 연결선 3">
            <a:extLst>
              <a:ext uri="{FF2B5EF4-FFF2-40B4-BE49-F238E27FC236}">
                <a16:creationId xmlns:a16="http://schemas.microsoft.com/office/drawing/2014/main" id="{FCC2E340-6748-217E-770B-570EC8E0A0C2}"/>
              </a:ext>
            </a:extLst>
          </p:cNvPr>
          <p:cNvCxnSpPr/>
          <p:nvPr/>
        </p:nvCxnSpPr>
        <p:spPr>
          <a:xfrm>
            <a:off x="2830285" y="3065417"/>
            <a:ext cx="0" cy="7402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293A64D3-F877-90A6-A1C2-6A568573B897}"/>
              </a:ext>
            </a:extLst>
          </p:cNvPr>
          <p:cNvCxnSpPr>
            <a:cxnSpLocks/>
          </p:cNvCxnSpPr>
          <p:nvPr/>
        </p:nvCxnSpPr>
        <p:spPr>
          <a:xfrm>
            <a:off x="2830285" y="4315097"/>
            <a:ext cx="0" cy="12061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8D60BECA-4E74-E448-4C8D-23685CE03E33}"/>
              </a:ext>
            </a:extLst>
          </p:cNvPr>
          <p:cNvCxnSpPr>
            <a:cxnSpLocks/>
          </p:cNvCxnSpPr>
          <p:nvPr/>
        </p:nvCxnSpPr>
        <p:spPr>
          <a:xfrm>
            <a:off x="8778240" y="4315097"/>
            <a:ext cx="0" cy="113646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AA2C16C6-BC87-37B4-7788-270DB3ADFA31}"/>
              </a:ext>
            </a:extLst>
          </p:cNvPr>
          <p:cNvCxnSpPr>
            <a:cxnSpLocks/>
          </p:cNvCxnSpPr>
          <p:nvPr/>
        </p:nvCxnSpPr>
        <p:spPr>
          <a:xfrm>
            <a:off x="3039291" y="1898469"/>
            <a:ext cx="1532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E8481966-BA55-55BE-DB9A-0C40FFA0A530}"/>
              </a:ext>
            </a:extLst>
          </p:cNvPr>
          <p:cNvCxnSpPr/>
          <p:nvPr/>
        </p:nvCxnSpPr>
        <p:spPr>
          <a:xfrm>
            <a:off x="8778240" y="3065417"/>
            <a:ext cx="0" cy="74022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642938" y="474435"/>
            <a:ext cx="3810000" cy="3968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ECFF"/>
              </a:gs>
              <a:gs pos="50000">
                <a:schemeClr val="bg1"/>
              </a:gs>
              <a:gs pos="100000">
                <a:srgbClr val="CCECFF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5636" tIns="47820" rIns="95636" bIns="47820" anchor="ctr"/>
          <a:lstStyle/>
          <a:p>
            <a:pPr algn="ctr"/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노</a:t>
            </a:r>
            <a:r>
              <a:rPr lang="en-US" altLang="ko-KR" dirty="0">
                <a:latin typeface="HY헤드라인M" pitchFamily="18" charset="-127"/>
                <a:ea typeface="HY헤드라인M" pitchFamily="18" charset="-127"/>
              </a:rPr>
              <a:t>·</a:t>
            </a:r>
            <a:r>
              <a:rPr lang="ko-KR" altLang="en-US" dirty="0">
                <a:latin typeface="HY헤드라인M" pitchFamily="18" charset="-127"/>
                <a:ea typeface="HY헤드라인M" pitchFamily="18" charset="-127"/>
              </a:rPr>
              <a:t>사 협의체 회의</a:t>
            </a:r>
          </a:p>
        </p:txBody>
      </p:sp>
      <p:graphicFrame>
        <p:nvGraphicFramePr>
          <p:cNvPr id="9" name="표 8"/>
          <p:cNvGraphicFramePr>
            <a:graphicFrameLocks noGrp="1"/>
          </p:cNvGraphicFramePr>
          <p:nvPr/>
        </p:nvGraphicFramePr>
        <p:xfrm>
          <a:off x="644525" y="1341437"/>
          <a:ext cx="7512050" cy="4795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1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95837">
                <a:tc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91442" marR="91442" marT="45706" marB="4570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654051" y="5895975"/>
            <a:ext cx="7502524" cy="246063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1pPr>
            <a:lvl2pPr marL="742950" indent="-28575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2pPr>
            <a:lvl3pPr marL="11430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3pPr>
            <a:lvl4pPr marL="16002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4pPr>
            <a:lvl5pPr marL="2057400" indent="-228600"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 b="1">
                <a:solidFill>
                  <a:schemeClr val="tx1"/>
                </a:solidFill>
                <a:latin typeface="HY견고딕" panose="02030600000101010101" pitchFamily="18" charset="-127"/>
                <a:ea typeface="굴림" panose="020B0600000101010101" pitchFamily="50" charset="-127"/>
              </a:defRPr>
            </a:lvl9pPr>
          </a:lstStyle>
          <a:p>
            <a:pPr algn="ctr"/>
            <a:r>
              <a:rPr lang="ko-KR" altLang="en-US" sz="1000" b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노</a:t>
            </a:r>
            <a:r>
              <a:rPr lang="en-US" altLang="ko-KR" sz="1000" b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·</a:t>
            </a:r>
            <a:r>
              <a:rPr lang="ko-KR" altLang="en-US" sz="1000" b="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사 협의체 회의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AE8DC6B-05BA-4FC5-8D14-2F0DDFC1E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" name="그림 4" descr="텍스트, 실내, 테이블, 사람이(가) 표시된 사진&#10;&#10;자동 생성된 설명">
            <a:extLst>
              <a:ext uri="{FF2B5EF4-FFF2-40B4-BE49-F238E27FC236}">
                <a16:creationId xmlns:a16="http://schemas.microsoft.com/office/drawing/2014/main" id="{689834F5-9431-667D-56EC-81BBA5B13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88" y="1486195"/>
            <a:ext cx="7193281" cy="426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11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직사각형 11">
            <a:extLst>
              <a:ext uri="{FF2B5EF4-FFF2-40B4-BE49-F238E27FC236}">
                <a16:creationId xmlns:a16="http://schemas.microsoft.com/office/drawing/2014/main" id="{FAD64C4E-35A9-42E9-93D3-E452B259D970}"/>
              </a:ext>
            </a:extLst>
          </p:cNvPr>
          <p:cNvSpPr/>
          <p:nvPr/>
        </p:nvSpPr>
        <p:spPr>
          <a:xfrm>
            <a:off x="3881887" y="1779588"/>
            <a:ext cx="4195939" cy="2459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endParaRPr lang="ko-KR" altLang="en-US" sz="12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6C152A70-5B78-4838-9322-542AE45214B7}"/>
              </a:ext>
            </a:extLst>
          </p:cNvPr>
          <p:cNvSpPr/>
          <p:nvPr/>
        </p:nvSpPr>
        <p:spPr>
          <a:xfrm>
            <a:off x="2544792" y="3590925"/>
            <a:ext cx="5045671" cy="18161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4BAD609C-A4F1-4B09-8082-BF7449F17E3F}"/>
              </a:ext>
            </a:extLst>
          </p:cNvPr>
          <p:cNvSpPr/>
          <p:nvPr/>
        </p:nvSpPr>
        <p:spPr>
          <a:xfrm>
            <a:off x="1417638" y="2178050"/>
            <a:ext cx="5888936" cy="1628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endParaRPr lang="ko-KR" altLang="en-US" sz="1500" b="1" dirty="0">
              <a:solidFill>
                <a:schemeClr val="tx1"/>
              </a:solidFill>
              <a:latin typeface="가는각진제목체" panose="02030600000101010101" pitchFamily="18" charset="-127"/>
              <a:ea typeface="가는각진제목체" panose="02030600000101010101" pitchFamily="18" charset="-127"/>
            </a:endParaRPr>
          </a:p>
        </p:txBody>
      </p:sp>
      <p:sp>
        <p:nvSpPr>
          <p:cNvPr id="123" name="부제목 2">
            <a:extLst>
              <a:ext uri="{FF2B5EF4-FFF2-40B4-BE49-F238E27FC236}">
                <a16:creationId xmlns:a16="http://schemas.microsoft.com/office/drawing/2014/main" id="{5978EB7E-58D6-4320-8495-C33DCBD0270D}"/>
              </a:ext>
            </a:extLst>
          </p:cNvPr>
          <p:cNvSpPr txBox="1">
            <a:spLocks/>
          </p:cNvSpPr>
          <p:nvPr/>
        </p:nvSpPr>
        <p:spPr bwMode="auto">
          <a:xfrm>
            <a:off x="1417638" y="2524125"/>
            <a:ext cx="562151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/>
          <a:lstStyle>
            <a:lvl1pPr marL="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1pPr>
            <a:lvl2pPr marL="4572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2pPr>
            <a:lvl3pPr marL="9144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3pPr>
            <a:lvl4pPr marL="13716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4pPr>
            <a:lvl5pPr marL="1828800" indent="0" algn="ctr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가는각진제목체" pitchFamily="18" charset="-127"/>
                <a:ea typeface="가는각진제목체" pitchFamily="18" charset="-127"/>
                <a:cs typeface="+mn-cs"/>
              </a:defRPr>
            </a:lvl5pPr>
            <a:lvl6pPr marL="22860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</a:rPr>
              <a:t>3.</a:t>
            </a:r>
            <a:r>
              <a:rPr lang="ko-KR" altLang="en-US" sz="2800" b="1" dirty="0" err="1">
                <a:solidFill>
                  <a:schemeClr val="accent1">
                    <a:lumMod val="50000"/>
                  </a:schemeClr>
                </a:solidFill>
              </a:rPr>
              <a:t>전회차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</a:rPr>
              <a:t> 심의내용</a:t>
            </a: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</a:rPr>
              <a:t>의결사항 및      </a:t>
            </a:r>
            <a:endParaRPr lang="en-US" altLang="ko-KR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l">
              <a:defRPr/>
            </a:pPr>
            <a:r>
              <a:rPr lang="en-US" altLang="ko-KR" sz="2800" b="1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ko-KR" altLang="en-US" sz="2800" b="1" dirty="0">
                <a:solidFill>
                  <a:schemeClr val="accent1">
                    <a:lumMod val="50000"/>
                  </a:schemeClr>
                </a:solidFill>
              </a:rPr>
              <a:t>협의내용</a:t>
            </a:r>
          </a:p>
        </p:txBody>
      </p:sp>
      <p:sp>
        <p:nvSpPr>
          <p:cNvPr id="134" name="직사각형 133">
            <a:extLst>
              <a:ext uri="{FF2B5EF4-FFF2-40B4-BE49-F238E27FC236}">
                <a16:creationId xmlns:a16="http://schemas.microsoft.com/office/drawing/2014/main" id="{A71B76C3-021E-43C8-AA50-D0881CACBB3A}"/>
              </a:ext>
            </a:extLst>
          </p:cNvPr>
          <p:cNvSpPr/>
          <p:nvPr/>
        </p:nvSpPr>
        <p:spPr>
          <a:xfrm>
            <a:off x="1143000" y="1289050"/>
            <a:ext cx="6858000" cy="333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1069F9FC-CFD5-46CC-BF97-B479D7B67632}"/>
              </a:ext>
            </a:extLst>
          </p:cNvPr>
          <p:cNvSpPr/>
          <p:nvPr/>
        </p:nvSpPr>
        <p:spPr>
          <a:xfrm>
            <a:off x="1143000" y="5589588"/>
            <a:ext cx="6858000" cy="333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shade val="30000"/>
                  <a:satMod val="115000"/>
                </a:schemeClr>
              </a:gs>
              <a:gs pos="100000">
                <a:schemeClr val="accent1">
                  <a:shade val="67500"/>
                  <a:satMod val="115000"/>
                  <a:lumMod val="50000"/>
                  <a:lumOff val="50000"/>
                </a:schemeClr>
              </a:gs>
              <a:gs pos="100000">
                <a:schemeClr val="accent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가는각진제목체" pitchFamily="18" charset="-127"/>
              <a:ea typeface="가는각진제목체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5371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22723</TotalTime>
  <Words>3853</Words>
  <Application>Microsoft Office PowerPoint</Application>
  <PresentationFormat>화면 슬라이드 쇼(4:3)</PresentationFormat>
  <Paragraphs>645</Paragraphs>
  <Slides>39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50" baseType="lpstr">
      <vt:lpstr>HY견고딕</vt:lpstr>
      <vt:lpstr>HY울릉도M</vt:lpstr>
      <vt:lpstr>HY헤드라인M</vt:lpstr>
      <vt:lpstr>가는각진제목체</vt:lpstr>
      <vt:lpstr>굴림</vt:lpstr>
      <vt:lpstr>맑은 고딕</vt:lpstr>
      <vt:lpstr>Arial</vt:lpstr>
      <vt:lpstr>Calibri</vt:lpstr>
      <vt:lpstr>Calibri Light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Samsung Electronics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본부 시공계획보고 양식</dc:title>
  <dc:creator>윤준혁</dc:creator>
  <cp:lastModifiedBy>ngiyang34@daum.net</cp:lastModifiedBy>
  <cp:revision>823</cp:revision>
  <cp:lastPrinted>2022-07-20T01:43:25Z</cp:lastPrinted>
  <dcterms:created xsi:type="dcterms:W3CDTF">2010-12-05T09:00:43Z</dcterms:created>
  <dcterms:modified xsi:type="dcterms:W3CDTF">2022-07-20T23:12:56Z</dcterms:modified>
</cp:coreProperties>
</file>