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계정" initials="M계" lastIdx="2" clrIdx="0">
    <p:extLst>
      <p:ext uri="{19B8F6BF-5375-455C-9EA6-DF929625EA0E}">
        <p15:presenceInfo xmlns:p15="http://schemas.microsoft.com/office/powerpoint/2012/main" userId="a21d2ebda21a7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1442"/>
    <a:srgbClr val="AF3E6E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화재원인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988836632320064E-2"/>
                  <c:y val="0.122096922247423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부주의</c:v>
                </c:pt>
                <c:pt idx="1">
                  <c:v>전기적요인</c:v>
                </c:pt>
                <c:pt idx="2">
                  <c:v>기계적요인</c:v>
                </c:pt>
                <c:pt idx="3">
                  <c:v>미상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11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5865236043160589"/>
          <c:y val="0.66096618397394069"/>
          <c:w val="0.24134770238916239"/>
          <c:h val="0.263119549766728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18125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발화원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5.3578264181566901E-2"/>
                  <c:y val="-0.13661883795787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용접</c:v>
                </c:pt>
                <c:pt idx="1">
                  <c:v>담배꽁초</c:v>
                </c:pt>
                <c:pt idx="2">
                  <c:v>전기적단락</c:v>
                </c:pt>
                <c:pt idx="3">
                  <c:v>미상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</c:v>
                </c:pt>
                <c:pt idx="1">
                  <c:v>8</c:v>
                </c:pt>
                <c:pt idx="2">
                  <c:v>4</c:v>
                </c:pt>
                <c:pt idx="3">
                  <c:v>40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85171702323938"/>
          <c:y val="0.65431206192044278"/>
          <c:w val="0.24003299685725987"/>
          <c:h val="0.2895190649549722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69C23-5A04-4399-A104-5E470D4BE142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071D-5505-4D6D-9056-1397277E69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324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40D00-F0C9-4C0A-BACD-60067CFA7994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E9493-75D3-466C-AB0E-34A3072C3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05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14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23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899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8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486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8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280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87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082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584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8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121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4135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419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75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11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1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07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42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233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98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현장에서 열심히 일하시는 </a:t>
            </a:r>
            <a:r>
              <a:rPr lang="ko-KR" altLang="en-US" dirty="0" err="1" smtClean="0"/>
              <a:t>근로자분을</a:t>
            </a:r>
            <a:r>
              <a:rPr lang="ko-KR" altLang="en-US" dirty="0" smtClean="0"/>
              <a:t> 위해 현장에서 자주 발생하는 재해의 유형을 사례와 함께 살펴보고 재해를 </a:t>
            </a:r>
            <a:r>
              <a:rPr lang="ko-KR" altLang="en-US" dirty="0" err="1" smtClean="0"/>
              <a:t>예방할수있도록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작업중에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지켜야할</a:t>
            </a:r>
            <a:r>
              <a:rPr lang="ko-KR" altLang="en-US" dirty="0" smtClean="0"/>
              <a:t> 작업안전수칙을 함께 </a:t>
            </a:r>
            <a:r>
              <a:rPr lang="ko-KR" altLang="en-US" dirty="0" err="1" smtClean="0"/>
              <a:t>알아가보도록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E9493-75D3-466C-AB0E-34A3072C3BA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62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64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84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75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83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95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80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5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119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72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4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002D-FBE5-433B-BC4F-A7324FD596CE}" type="datetimeFigureOut">
              <a:rPr lang="ko-KR" altLang="en-US" smtClean="0"/>
              <a:t>2025-02-15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AAEF-3F02-44B6-BB0C-AEB17EB439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68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7DB6C1AF-62AE-4BF2-95C5-8B7E564D834B}"/>
              </a:ext>
            </a:extLst>
          </p:cNvPr>
          <p:cNvSpPr/>
          <p:nvPr/>
        </p:nvSpPr>
        <p:spPr>
          <a:xfrm>
            <a:off x="0" y="419101"/>
            <a:ext cx="9144000" cy="1500315"/>
          </a:xfrm>
          <a:prstGeom prst="rect">
            <a:avLst/>
          </a:prstGeom>
          <a:solidFill>
            <a:srgbClr val="881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3600" b="1" dirty="0"/>
          </a:p>
          <a:p>
            <a:pPr algn="ctr"/>
            <a:endParaRPr lang="en-US" altLang="ko-KR" sz="5400" b="1" dirty="0"/>
          </a:p>
          <a:p>
            <a:pPr algn="ctr">
              <a:defRPr/>
            </a:pPr>
            <a:endParaRPr lang="en-US" altLang="ko-K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" name="제목 4"/>
          <p:cNvSpPr txBox="1">
            <a:spLocks/>
          </p:cNvSpPr>
          <p:nvPr/>
        </p:nvSpPr>
        <p:spPr>
          <a:xfrm>
            <a:off x="327025" y="876300"/>
            <a:ext cx="8489950" cy="733078"/>
          </a:xfrm>
          <a:prstGeom prst="rect">
            <a:avLst/>
          </a:prstGeom>
        </p:spPr>
        <p:txBody>
          <a:bodyPr lIns="36000" tIns="36000" rIns="36000" bIns="36000" anchor="b"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 eaLnBrk="0" fontAlgn="base" hangingPunct="0">
              <a:spcBef>
                <a:spcPts val="1200"/>
              </a:spcBef>
              <a:defRPr/>
            </a:pPr>
            <a:r>
              <a:rPr kumimoji="0" lang="ko-KR" altLang="en-US" sz="4800" spc="-12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화재예방 특별안전교육 </a:t>
            </a:r>
            <a:endParaRPr kumimoji="0" lang="en-US" altLang="ko-KR" sz="4800" spc="-12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16D77F5C-7F1C-4D8C-D959-286D085D8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18" y="6447737"/>
            <a:ext cx="1265637" cy="314622"/>
          </a:xfrm>
          <a:prstGeom prst="rect">
            <a:avLst/>
          </a:prstGeom>
        </p:spPr>
      </p:pic>
      <p:sp>
        <p:nvSpPr>
          <p:cNvPr id="16" name="제목 4"/>
          <p:cNvSpPr txBox="1">
            <a:spLocks/>
          </p:cNvSpPr>
          <p:nvPr/>
        </p:nvSpPr>
        <p:spPr>
          <a:xfrm>
            <a:off x="0" y="2002658"/>
            <a:ext cx="8997255" cy="539579"/>
          </a:xfrm>
          <a:prstGeom prst="rect">
            <a:avLst/>
          </a:prstGeom>
        </p:spPr>
        <p:txBody>
          <a:bodyPr lIns="36000" tIns="36000" rIns="36000" bIns="36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 algn="r" eaLnBrk="0" fontAlgn="base" hangingPunct="0">
              <a:lnSpc>
                <a:spcPct val="150000"/>
              </a:lnSpc>
              <a:spcBef>
                <a:spcPts val="1200"/>
              </a:spcBef>
              <a:defRPr/>
            </a:pPr>
            <a:r>
              <a:rPr kumimoji="0" lang="ko-KR" altLang="en-US" i="0" u="none" strike="noStrike" kern="120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일광지구 </a:t>
            </a:r>
            <a:r>
              <a:rPr kumimoji="0" lang="en-US" altLang="ko-KR" i="0" u="none" strike="noStrike" kern="120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4BL </a:t>
            </a:r>
            <a:r>
              <a:rPr kumimoji="0" lang="ko-KR" altLang="en-US" spc="-12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민간참여 공공주택 건설사업</a:t>
            </a:r>
            <a:r>
              <a:rPr kumimoji="0" lang="ko-KR" altLang="en-US" i="0" u="none" strike="noStrike" kern="1200" cap="none" spc="-120" normalizeH="0" baseline="0" noProof="0" dirty="0" smtClean="0">
                <a:ln>
                  <a:noFill/>
                </a:ln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en-US" sz="1050" i="0" u="none" strike="noStrike" kern="1200" cap="none" spc="-120" normalizeH="0" baseline="0" noProof="0" dirty="0">
              <a:ln>
                <a:noFill/>
              </a:ln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2551338"/>
            <a:ext cx="7604352" cy="38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4.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가연성 자재 보관 및 취급관리 가이드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374" y="927539"/>
            <a:ext cx="813124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2) </a:t>
            </a:r>
            <a:r>
              <a:rPr lang="ko-KR" altLang="en-US" sz="2400" b="1" dirty="0" smtClean="0">
                <a:latin typeface="맑은 고딕" panose="020B0503020000020004" pitchFamily="50" charset="-127"/>
              </a:rPr>
              <a:t>가연성 자재 보관 가이드라인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ko-KR" altLang="en-US" sz="2000" b="1" dirty="0" smtClean="0">
                <a:latin typeface="맑은 고딕" panose="020B0503020000020004" pitchFamily="50" charset="-127"/>
              </a:rPr>
              <a:t>▶ 현장 내 가연성 자재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보관시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안전대책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-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현장내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가연성물질은 옥외 환기가 충분한 장소에 별도의 저장소를 설치하여 보관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89" y="3359662"/>
            <a:ext cx="5458587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4.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가연성 자재 보관 및 취급관리 가이드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374" y="907518"/>
            <a:ext cx="8131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2) </a:t>
            </a:r>
            <a:r>
              <a:rPr lang="ko-KR" altLang="en-US" sz="2400" b="1" dirty="0" smtClean="0">
                <a:latin typeface="맑은 고딕" panose="020B0503020000020004" pitchFamily="50" charset="-127"/>
              </a:rPr>
              <a:t>가연성 자재 보관 가이드라인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ko-KR" altLang="en-US" sz="2000" b="1" dirty="0" smtClean="0">
                <a:latin typeface="맑은 고딕" panose="020B0503020000020004" pitchFamily="50" charset="-127"/>
              </a:rPr>
              <a:t>▶ 현장 내 가연성 자재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보관시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안전대책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-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단열재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우레탄폼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내장재 등 부피가 큰 자재로 별도의 저장소 보관이 어려운 경우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지상층의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별도 구획화된 장소에 화기작업 금지 안내 및 소화용구 비치보관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34" y="3509632"/>
            <a:ext cx="5458587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4.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가연성 자재 보관 및 취급관리 가이드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374" y="907518"/>
            <a:ext cx="81312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2) </a:t>
            </a:r>
            <a:r>
              <a:rPr lang="ko-KR" altLang="en-US" sz="2400" b="1" dirty="0" smtClean="0">
                <a:latin typeface="맑은 고딕" panose="020B0503020000020004" pitchFamily="50" charset="-127"/>
              </a:rPr>
              <a:t>가연성 자재 보관 가이드라인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ko-KR" altLang="en-US" sz="2000" b="1" dirty="0" smtClean="0">
                <a:latin typeface="맑은 고딕" panose="020B0503020000020004" pitchFamily="50" charset="-127"/>
              </a:rPr>
              <a:t>▶ 현장 내 가연성 자재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보관시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안전대책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en-US" altLang="ko-KR" sz="2000" b="1" dirty="0" smtClean="0">
                <a:latin typeface="맑은 고딕" panose="020B0503020000020004" pitchFamily="50" charset="-127"/>
              </a:rPr>
              <a:t>  -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가연성 자재는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지상층에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보관하는 것이 원칙이나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부득이하게 지하 또는 밀폐된 옥내 장소에 보관하여야 할 경우 인근에서 화기작업을 금하고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화재확산을 지연시킬 수 있는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불연재질의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임시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)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방호벽을 설치하여 구획화된 장소에 화재감지 및 경보기와 자동확산소화장치를 설치하여 보관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48" y="3509632"/>
            <a:ext cx="5458587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4.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가연성 자재 보관 및 취급관리 가이드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374" y="907518"/>
            <a:ext cx="813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◆ </a:t>
            </a:r>
            <a:r>
              <a:rPr lang="ko-KR" altLang="en-US" sz="2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가연성 자재 종류별 보관 기준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0" y="1763253"/>
            <a:ext cx="8173591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5.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소화기 사용방법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1" y="976215"/>
            <a:ext cx="8071973" cy="55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6.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주요 화재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∙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폭발 사고사례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" y="864010"/>
            <a:ext cx="8173591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6.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주요 화재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∙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폭발 사고사례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7" y="886064"/>
            <a:ext cx="8173591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6.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주요 화재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∙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폭발 사고사례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2" y="920597"/>
            <a:ext cx="8173591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6.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주요 화재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∙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폭발 사고사례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5" y="879809"/>
            <a:ext cx="8173591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6.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주요 화재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∙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폭발 사고사례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4" y="955783"/>
            <a:ext cx="8173591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목 차</a:t>
                  </a: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901305" y="1289744"/>
            <a:ext cx="6696129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28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화재 예방 교육 목적</a:t>
            </a:r>
            <a:endParaRPr lang="en-US" altLang="ko-KR" sz="36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kumimoji="1" lang="ko-KR" altLang="en-US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화재폭발사고 발생 현황</a:t>
            </a:r>
            <a:endParaRPr kumimoji="1" lang="en-US" altLang="ko-KR" sz="2800" b="1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kumimoji="1" lang="ko-KR" altLang="en-US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건설현장 자재보관 실태</a:t>
            </a:r>
            <a:endParaRPr kumimoji="1" lang="en-US" altLang="ko-KR" sz="2800" b="1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kumimoji="1" lang="ko-KR" altLang="en-US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가연성 자재 보관 및 취급관리</a:t>
            </a:r>
            <a:endParaRPr kumimoji="1" lang="en-US" altLang="ko-KR" sz="2800" b="1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소화기 사용방법</a:t>
            </a:r>
            <a:endParaRPr kumimoji="1" lang="en-US" altLang="ko-KR" sz="2800" b="1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6. </a:t>
            </a:r>
            <a:r>
              <a:rPr kumimoji="1" lang="ko-KR" altLang="en-US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주요 화재 및 폭발 사고 사례</a:t>
            </a:r>
            <a:endParaRPr kumimoji="1" lang="en-US" altLang="ko-KR" sz="2800" b="1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7. </a:t>
            </a:r>
            <a:r>
              <a:rPr kumimoji="1" lang="ko-KR" altLang="en-US" sz="2800" b="1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비상대피로</a:t>
            </a:r>
            <a:endParaRPr kumimoji="1" lang="en-US" altLang="ko-KR" sz="2000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9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6.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주요 화재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∙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폭발 사고사례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"/>
          <a:stretch/>
        </p:blipFill>
        <p:spPr>
          <a:xfrm>
            <a:off x="493287" y="869467"/>
            <a:ext cx="7765575" cy="57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6.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주요 화재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∙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폭발 사고사례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"/>
          <a:stretch/>
        </p:blipFill>
        <p:spPr>
          <a:xfrm>
            <a:off x="485204" y="885043"/>
            <a:ext cx="8173591" cy="56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7. </a:t>
                  </a:r>
                  <a:r>
                    <a:rPr kumimoji="1" lang="ko-KR" altLang="en-US" sz="2000" b="1" kern="0" dirty="0" smtClean="0">
                      <a:solidFill>
                        <a:prstClr val="white"/>
                      </a:solidFill>
                    </a:rPr>
                    <a:t>비상대피로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4" y="861350"/>
            <a:ext cx="8497270" cy="56630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69060" y="3508193"/>
            <a:ext cx="7661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401</a:t>
            </a:r>
            <a:r>
              <a:rPr lang="ko-KR" altLang="en-US" dirty="0" smtClean="0"/>
              <a:t>동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1" y="2118142"/>
            <a:ext cx="7661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402</a:t>
            </a:r>
            <a:r>
              <a:rPr lang="ko-KR" altLang="en-US" dirty="0" smtClean="0"/>
              <a:t>동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87135" y="2361088"/>
            <a:ext cx="7661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403</a:t>
            </a:r>
            <a:r>
              <a:rPr lang="ko-KR" altLang="en-US" dirty="0" smtClean="0"/>
              <a:t>동</a:t>
            </a:r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030584" y="2467430"/>
            <a:ext cx="7661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404</a:t>
            </a:r>
            <a:r>
              <a:rPr lang="ko-KR" altLang="en-US" dirty="0" smtClean="0"/>
              <a:t>동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141795" y="3933078"/>
            <a:ext cx="7661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405</a:t>
            </a:r>
            <a:r>
              <a:rPr lang="ko-KR" altLang="en-US" dirty="0" smtClean="0"/>
              <a:t>동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116846" y="5044057"/>
            <a:ext cx="7661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406</a:t>
            </a:r>
            <a:r>
              <a:rPr lang="ko-KR" altLang="en-US" dirty="0" smtClean="0"/>
              <a:t>동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33831" y="4961764"/>
            <a:ext cx="76611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407</a:t>
            </a:r>
            <a:r>
              <a:rPr lang="ko-KR" altLang="en-US" dirty="0" smtClean="0"/>
              <a:t>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5208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*.</a:t>
                  </a:r>
                  <a:r>
                    <a:rPr kumimoji="1" lang="en-US" altLang="ko-KR" sz="2000" b="1" i="0" u="none" strike="noStrike" kern="0" cap="none" spc="0" normalizeH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1" lang="ko-KR" altLang="en-US" sz="2000" b="1" i="0" u="none" strike="noStrike" kern="0" cap="none" spc="0" normalizeH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현장 내 화재위험 요소</a:t>
                  </a: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557" y="1252151"/>
            <a:ext cx="82543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dirty="0"/>
              <a:t>용접 </a:t>
            </a:r>
            <a:r>
              <a:rPr lang="ko-KR" altLang="en-US" dirty="0">
                <a:latin typeface="맑은 고딕" panose="020B0503020000020004" pitchFamily="50" charset="-127"/>
              </a:rPr>
              <a:t>∙ </a:t>
            </a:r>
            <a:r>
              <a:rPr lang="ko-KR" altLang="en-US" dirty="0"/>
              <a:t>용단 </a:t>
            </a:r>
            <a:r>
              <a:rPr lang="ko-KR" altLang="en-US" dirty="0" smtClean="0"/>
              <a:t>작업 시 </a:t>
            </a:r>
            <a:r>
              <a:rPr lang="ko-KR" altLang="en-US" dirty="0"/>
              <a:t>불티 비산으로 인한 화재</a:t>
            </a:r>
            <a:endParaRPr lang="en-US" altLang="ko-KR" dirty="0"/>
          </a:p>
          <a:p>
            <a:r>
              <a:rPr lang="en-US" altLang="ko-KR" dirty="0" smtClean="0"/>
              <a:t>  (</a:t>
            </a:r>
            <a:r>
              <a:rPr lang="ko-KR" altLang="en-US" dirty="0" smtClean="0"/>
              <a:t>안전대책</a:t>
            </a:r>
            <a:r>
              <a:rPr lang="en-US" altLang="ko-KR" dirty="0" smtClean="0"/>
              <a:t>) - </a:t>
            </a:r>
            <a:r>
              <a:rPr lang="ko-KR" altLang="en-US" dirty="0" smtClean="0"/>
              <a:t>작업 전 주변 가연성 물질 격리조치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- </a:t>
            </a:r>
            <a:r>
              <a:rPr lang="ko-KR" altLang="en-US" dirty="0" smtClean="0"/>
              <a:t>불티방지커버 및 </a:t>
            </a:r>
            <a:r>
              <a:rPr lang="ko-KR" altLang="en-US" dirty="0" err="1" smtClean="0"/>
              <a:t>불티방지포</a:t>
            </a:r>
            <a:r>
              <a:rPr lang="ko-KR" altLang="en-US" dirty="0" smtClean="0"/>
              <a:t> 설치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- </a:t>
            </a:r>
            <a:r>
              <a:rPr lang="ko-KR" altLang="en-US" dirty="0" smtClean="0"/>
              <a:t>소화기 비치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- </a:t>
            </a:r>
            <a:r>
              <a:rPr lang="ko-KR" altLang="en-US" dirty="0" smtClean="0"/>
              <a:t>화재감시자 배치 등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>
                <a:latin typeface="맑은 고딕" panose="020B0503020000020004" pitchFamily="50" charset="-127"/>
              </a:rPr>
              <a:t>▶ </a:t>
            </a:r>
            <a:r>
              <a:rPr lang="ko-KR" altLang="en-US" dirty="0" err="1" smtClean="0"/>
              <a:t>흡연시</a:t>
            </a:r>
            <a:r>
              <a:rPr lang="ko-KR" altLang="en-US" dirty="0" smtClean="0"/>
              <a:t> 불똥으로 인한 화재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/>
              <a:t>(</a:t>
            </a:r>
            <a:r>
              <a:rPr lang="ko-KR" altLang="en-US" dirty="0"/>
              <a:t>안전대책</a:t>
            </a:r>
            <a:r>
              <a:rPr lang="en-US" altLang="ko-KR" dirty="0"/>
              <a:t>)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지정된 장소에서의 흡연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타장소에서</a:t>
            </a:r>
            <a:r>
              <a:rPr lang="ko-KR" altLang="en-US" dirty="0"/>
              <a:t> </a:t>
            </a:r>
            <a:r>
              <a:rPr lang="ko-KR" altLang="en-US" dirty="0" smtClean="0"/>
              <a:t>적발 시 퇴출 조치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/>
              <a:t>                      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담배를 </a:t>
            </a:r>
            <a:r>
              <a:rPr lang="ko-KR" altLang="en-US" dirty="0" err="1" smtClean="0"/>
              <a:t>끌때는</a:t>
            </a:r>
            <a:r>
              <a:rPr lang="ko-KR" altLang="en-US" dirty="0" smtClean="0"/>
              <a:t> 불씨 확인 철저 등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</a:t>
            </a:r>
          </a:p>
          <a:p>
            <a:r>
              <a:rPr lang="en-US" altLang="ko-KR" dirty="0" smtClean="0"/>
              <a:t>                        </a:t>
            </a:r>
          </a:p>
          <a:p>
            <a:r>
              <a:rPr lang="ko-KR" altLang="en-US" dirty="0" smtClean="0">
                <a:latin typeface="맑은 고딕" panose="020B0503020000020004" pitchFamily="50" charset="-127"/>
              </a:rPr>
              <a:t>▶ 가설사무실 전열기구 사용시 화재</a:t>
            </a:r>
            <a:endParaRPr lang="en-US" altLang="ko-KR" dirty="0" smtClean="0">
              <a:latin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</a:rPr>
              <a:t> (</a:t>
            </a:r>
            <a:r>
              <a:rPr lang="ko-KR" altLang="en-US" dirty="0" smtClean="0">
                <a:latin typeface="맑은 고딕" panose="020B0503020000020004" pitchFamily="50" charset="-127"/>
              </a:rPr>
              <a:t>안전대책</a:t>
            </a:r>
            <a:r>
              <a:rPr lang="en-US" altLang="ko-KR" dirty="0" smtClean="0">
                <a:latin typeface="맑은 고딕" panose="020B0503020000020004" pitchFamily="50" charset="-127"/>
              </a:rPr>
              <a:t>) </a:t>
            </a:r>
            <a:r>
              <a:rPr lang="en-US" altLang="ko-KR" dirty="0">
                <a:latin typeface="맑은 고딕" panose="020B0503020000020004" pitchFamily="50" charset="-127"/>
              </a:rPr>
              <a:t>-</a:t>
            </a:r>
            <a:r>
              <a:rPr lang="en-US" altLang="ko-KR" dirty="0" smtClean="0">
                <a:latin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</a:rPr>
              <a:t>품질인증 받은 전열기만 사용</a:t>
            </a:r>
            <a:endParaRPr lang="en-US" altLang="ko-KR" dirty="0" smtClean="0">
              <a:latin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</a:rPr>
              <a:t>               - </a:t>
            </a:r>
            <a:r>
              <a:rPr lang="ko-KR" altLang="en-US" dirty="0" smtClean="0">
                <a:latin typeface="맑은 고딕" panose="020B0503020000020004" pitchFamily="50" charset="-127"/>
              </a:rPr>
              <a:t>가연성 물질과 충분한 거리를 두고 사용</a:t>
            </a:r>
            <a:endParaRPr lang="en-US" altLang="ko-KR" dirty="0" smtClean="0">
              <a:latin typeface="맑은 고딕" panose="020B0503020000020004" pitchFamily="50" charset="-127"/>
            </a:endParaRPr>
          </a:p>
          <a:p>
            <a:r>
              <a:rPr lang="en-US" altLang="ko-KR" dirty="0">
                <a:latin typeface="맑은 고딕" panose="020B0503020000020004" pitchFamily="50" charset="-127"/>
              </a:rPr>
              <a:t> </a:t>
            </a:r>
            <a:r>
              <a:rPr lang="en-US" altLang="ko-KR" dirty="0" smtClean="0">
                <a:latin typeface="맑은 고딕" panose="020B0503020000020004" pitchFamily="50" charset="-127"/>
              </a:rPr>
              <a:t>               - </a:t>
            </a:r>
            <a:r>
              <a:rPr lang="ko-KR" altLang="en-US" dirty="0" smtClean="0">
                <a:latin typeface="맑은 고딕" panose="020B0503020000020004" pitchFamily="50" charset="-127"/>
              </a:rPr>
              <a:t>전선상태</a:t>
            </a:r>
            <a:r>
              <a:rPr lang="en-US" altLang="ko-KR" dirty="0" smtClean="0">
                <a:latin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</a:rPr>
              <a:t>과열 여부 등을 정기적으로 점검 필요 등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74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1.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화재예방 교육 목적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-257185"/>
            <a:ext cx="8801102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▶ 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건설현장에서의 화재는 재산손실</a:t>
            </a: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(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돈</a:t>
            </a: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), 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시간손실</a:t>
            </a: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(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미래</a:t>
            </a:r>
            <a:r>
              <a:rPr kumimoji="1" lang="en-US" altLang="ko-KR" sz="2000" b="1" kern="0" dirty="0">
                <a:latin typeface="맑은 고딕" panose="020B0503020000020004" pitchFamily="50" charset="-127"/>
              </a:rPr>
              <a:t>)</a:t>
            </a: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, 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인명손실</a:t>
            </a: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(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생명</a:t>
            </a: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)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을 초래함</a:t>
            </a:r>
            <a:endParaRPr kumimoji="1" lang="en-US" altLang="ko-KR" sz="2000" b="1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b="1" kern="0" dirty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▶ 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건설현장에는 수많은 </a:t>
            </a:r>
            <a:r>
              <a:rPr kumimoji="1" lang="ko-KR" altLang="en-US" sz="2000" b="1" kern="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가시설물과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건축자재가 사용되어지고 있으며 건축자재 중에는 스티로폼 ∙ 단열재 등 부피가 크고 가연성이 있는 자재가 다수 사용되고 있음</a:t>
            </a:r>
            <a:endParaRPr kumimoji="1" lang="en-US" altLang="ko-KR" sz="2000" b="1" kern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b="1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▶ 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건물의 고층화</a:t>
            </a: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, 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조경공사 선 시공 등으로 지상 자재보관 장소가 부족하여 가연성 자재를 지하주차장에 보관 또는 저장함으로써 인근에서 각종 </a:t>
            </a:r>
            <a:r>
              <a:rPr kumimoji="1" lang="ko-KR" altLang="en-US" sz="2000" b="1" kern="0" dirty="0" err="1" smtClean="0">
                <a:latin typeface="맑은 고딕" panose="020B0503020000020004" pitchFamily="50" charset="-127"/>
              </a:rPr>
              <a:t>화기작업시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 대형사고로 발전될 위험이 높음</a:t>
            </a:r>
            <a:endParaRPr kumimoji="1" lang="en-US" altLang="ko-KR" sz="2000" b="1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b="1" kern="0" dirty="0">
              <a:latin typeface="맑은 고딕" panose="020B0503020000020004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2000" b="1" kern="0" dirty="0" smtClean="0">
                <a:latin typeface="맑은 고딕" panose="020B0503020000020004" pitchFamily="50" charset="-127"/>
              </a:rPr>
              <a:t>▶ </a:t>
            </a:r>
            <a:r>
              <a:rPr kumimoji="1" lang="ko-KR" altLang="en-US" sz="2000" b="1" kern="0" dirty="0" smtClean="0">
                <a:latin typeface="맑은 고딕" panose="020B0503020000020004" pitchFamily="50" charset="-127"/>
              </a:rPr>
              <a:t>따라서 화기작업 중 화재 발생 및 피해에 큰 영향을 미칠 수 있는 건축자재 등 가연성 자재 보관에 대한 가이드라인 마련이 필요함</a:t>
            </a:r>
            <a:endParaRPr kumimoji="1" lang="en-US" altLang="ko-KR" sz="2000" b="1" kern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2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2.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화재폭발사고 발생 현황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graphicFrame>
        <p:nvGraphicFramePr>
          <p:cNvPr id="30" name="차트 29"/>
          <p:cNvGraphicFramePr/>
          <p:nvPr>
            <p:extLst>
              <p:ext uri="{D42A27DB-BD31-4B8C-83A1-F6EECF244321}">
                <p14:modId xmlns:p14="http://schemas.microsoft.com/office/powerpoint/2010/main" val="2115015152"/>
              </p:ext>
            </p:extLst>
          </p:nvPr>
        </p:nvGraphicFramePr>
        <p:xfrm>
          <a:off x="457360" y="2926039"/>
          <a:ext cx="4035431" cy="359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68373" y="1291952"/>
            <a:ext cx="813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맑은 고딕" panose="020B0503020000020004" pitchFamily="50" charset="-127"/>
              </a:rPr>
              <a:t>▶</a:t>
            </a:r>
            <a:r>
              <a:rPr lang="ko-KR" altLang="en-US" b="1" dirty="0" smtClean="0"/>
              <a:t> 최근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년간 건설현장 화재</a:t>
            </a:r>
            <a:r>
              <a:rPr lang="en-US" altLang="ko-KR" b="1" dirty="0" smtClean="0"/>
              <a:t>(2019~2023</a:t>
            </a:r>
            <a:r>
              <a:rPr lang="ko-KR" altLang="en-US" b="1" dirty="0" smtClean="0"/>
              <a:t>년</a:t>
            </a:r>
            <a:r>
              <a:rPr lang="en-US" altLang="ko-KR" b="1" dirty="0" smtClean="0"/>
              <a:t>_</a:t>
            </a:r>
            <a:r>
              <a:rPr lang="ko-KR" altLang="en-US" b="1" dirty="0" smtClean="0"/>
              <a:t>총</a:t>
            </a:r>
            <a:r>
              <a:rPr lang="en-US" altLang="ko-KR" b="1" dirty="0" smtClean="0"/>
              <a:t>3790</a:t>
            </a:r>
            <a:r>
              <a:rPr lang="ko-KR" altLang="en-US" b="1" dirty="0" smtClean="0"/>
              <a:t>건</a:t>
            </a:r>
            <a:r>
              <a:rPr lang="en-US" altLang="ko-KR" b="1" dirty="0" smtClean="0"/>
              <a:t>)</a:t>
            </a:r>
          </a:p>
          <a:p>
            <a:endParaRPr lang="en-US" altLang="ko-KR" b="1" dirty="0"/>
          </a:p>
          <a:p>
            <a:r>
              <a:rPr lang="ko-KR" altLang="en-US" b="1" dirty="0" smtClean="0"/>
              <a:t> 사망 </a:t>
            </a:r>
            <a:r>
              <a:rPr lang="en-US" altLang="ko-KR" b="1" dirty="0" smtClean="0"/>
              <a:t>: 56</a:t>
            </a:r>
            <a:r>
              <a:rPr lang="ko-KR" altLang="en-US" b="1" dirty="0" smtClean="0"/>
              <a:t>명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부상 </a:t>
            </a:r>
            <a:r>
              <a:rPr lang="en-US" altLang="ko-KR" b="1" dirty="0" smtClean="0"/>
              <a:t>279</a:t>
            </a:r>
            <a:r>
              <a:rPr lang="ko-KR" altLang="en-US" b="1" dirty="0" smtClean="0"/>
              <a:t>명</a:t>
            </a:r>
            <a:endParaRPr lang="ko-KR" altLang="en-US" b="1" dirty="0"/>
          </a:p>
        </p:txBody>
      </p:sp>
      <p:graphicFrame>
        <p:nvGraphicFramePr>
          <p:cNvPr id="36" name="차트 35"/>
          <p:cNvGraphicFramePr/>
          <p:nvPr>
            <p:extLst>
              <p:ext uri="{D42A27DB-BD31-4B8C-83A1-F6EECF244321}">
                <p14:modId xmlns:p14="http://schemas.microsoft.com/office/powerpoint/2010/main" val="3499208898"/>
              </p:ext>
            </p:extLst>
          </p:nvPr>
        </p:nvGraphicFramePr>
        <p:xfrm>
          <a:off x="4500874" y="2926039"/>
          <a:ext cx="4179792" cy="359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146107" y="4974736"/>
            <a:ext cx="836312" cy="37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2958</a:t>
            </a:r>
            <a:r>
              <a:rPr lang="ko-KR" altLang="en-US" sz="1400" dirty="0" smtClean="0"/>
              <a:t>건</a:t>
            </a:r>
            <a:endParaRPr lang="ko-KR" alt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57360" y="4369998"/>
            <a:ext cx="836312" cy="37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400</a:t>
            </a:r>
            <a:r>
              <a:rPr lang="ko-KR" altLang="en-US" sz="1400" dirty="0" smtClean="0"/>
              <a:t>건</a:t>
            </a:r>
            <a:endParaRPr lang="ko-KR" alt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533605" y="5083527"/>
            <a:ext cx="836312" cy="37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1805</a:t>
            </a:r>
            <a:r>
              <a:rPr lang="ko-KR" altLang="en-US" sz="1400" dirty="0" smtClean="0"/>
              <a:t>건</a:t>
            </a:r>
            <a:endParaRPr lang="ko-KR" alt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929914" y="3754188"/>
            <a:ext cx="836312" cy="37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79</a:t>
            </a:r>
            <a:r>
              <a:rPr lang="ko-KR" altLang="en-US" sz="1400" dirty="0" smtClean="0"/>
              <a:t>건</a:t>
            </a:r>
            <a:endParaRPr lang="ko-KR" alt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663842" y="5904076"/>
            <a:ext cx="836312" cy="37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296</a:t>
            </a:r>
            <a:r>
              <a:rPr lang="ko-KR" altLang="en-US" sz="1400" dirty="0" smtClean="0"/>
              <a:t>건</a:t>
            </a:r>
            <a:endParaRPr lang="ko-KR" alt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918146" y="6022880"/>
            <a:ext cx="836312" cy="37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149</a:t>
            </a:r>
            <a:r>
              <a:rPr lang="ko-KR" altLang="en-US" sz="1400" dirty="0" smtClean="0"/>
              <a:t>건</a:t>
            </a:r>
            <a:endParaRPr lang="ko-KR" alt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47883" y="2215282"/>
            <a:ext cx="8131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▶ </a:t>
            </a:r>
            <a:r>
              <a:rPr lang="ko-KR" altLang="en-US" b="1" dirty="0" smtClean="0"/>
              <a:t>부주의로 인한 화재는 주로 흡연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우레탄 폼 작업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고형알코올 사용 작업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페인트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시너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작업 등의 상황에서 발생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168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3.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건설현장 </a:t>
                  </a:r>
                  <a:r>
                    <a:rPr kumimoji="1" lang="ko-KR" altLang="en-US" sz="2000" b="1" kern="0" dirty="0" smtClean="0">
                      <a:solidFill>
                        <a:prstClr val="white"/>
                      </a:solidFill>
                    </a:rPr>
                    <a:t>자재보관 실태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373" y="1291952"/>
            <a:ext cx="813124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1) </a:t>
            </a:r>
            <a:r>
              <a:rPr lang="ko-KR" altLang="en-US" sz="2400" b="1" dirty="0" smtClean="0">
                <a:latin typeface="맑은 고딕" panose="020B0503020000020004" pitchFamily="50" charset="-127"/>
              </a:rPr>
              <a:t>건설현장 자재보관 특성</a:t>
            </a:r>
            <a:endParaRPr lang="en-US" altLang="ko-KR" sz="2400" b="1" dirty="0" smtClean="0">
              <a:latin typeface="맑은 고딕" panose="020B0503020000020004" pitchFamily="50" charset="-127"/>
            </a:endParaRPr>
          </a:p>
          <a:p>
            <a:endParaRPr lang="en-US" altLang="ko-KR" b="1" dirty="0">
              <a:latin typeface="맑은 고딕" panose="020B0503020000020004" pitchFamily="50" charset="-127"/>
            </a:endParaRPr>
          </a:p>
          <a:p>
            <a:r>
              <a:rPr lang="ko-KR" altLang="en-US" sz="2000" b="1" dirty="0" smtClean="0">
                <a:latin typeface="맑은 고딕" panose="020B0503020000020004" pitchFamily="50" charset="-127"/>
              </a:rPr>
              <a:t>▶ </a:t>
            </a:r>
            <a:r>
              <a:rPr lang="ko-KR" altLang="en-US" sz="2000" b="1" dirty="0" smtClean="0"/>
              <a:t>일반적으로 건설공사 초기단계는 자재 반입량이 적고 여유 공간이 충분하여 별도 자재 저장소 설치 등에 의한 자재보관이 용이하나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지상층</a:t>
            </a:r>
            <a:r>
              <a:rPr lang="ko-KR" altLang="en-US" sz="2000" b="1" dirty="0" smtClean="0"/>
              <a:t> 골조공사가 진행되면서 지상 공간 부족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마감재 품질 문제 등으로 </a:t>
            </a:r>
            <a:r>
              <a:rPr lang="ko-KR" altLang="en-US" sz="2000" b="1" dirty="0" err="1" smtClean="0"/>
              <a:t>지상층에</a:t>
            </a:r>
            <a:r>
              <a:rPr lang="ko-KR" altLang="en-US" sz="2000" b="1" dirty="0" smtClean="0"/>
              <a:t> 설치한 자재저장소 및 신규 반입되는 마감재 등이 대부분 실내공간으로 옮겨져 보관되어짐</a:t>
            </a:r>
            <a:endParaRPr lang="en-US" altLang="ko-KR" sz="2000" b="1" dirty="0" smtClean="0"/>
          </a:p>
          <a:p>
            <a:endParaRPr lang="en-US" altLang="ko-KR" sz="2000" b="1" dirty="0"/>
          </a:p>
          <a:p>
            <a:r>
              <a:rPr lang="ko-KR" altLang="en-US" sz="2000" b="1" dirty="0" smtClean="0">
                <a:latin typeface="맑은 고딕" panose="020B0503020000020004" pitchFamily="50" charset="-127"/>
              </a:rPr>
              <a:t>▶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LPG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등 가연성 가스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유류 등 인화성 액체의 경우 기성품의 위험물 저장소 설치가 비교적 용이하나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스티로폼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우레탄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부직포 등 부피가 큰 자재의 경우 여유공간이 부족하고 우천 등으로 인한 품질 문제로 대부분 지하층 등 실내 공간에 보관하여 화재 위험이 높아짐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04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3.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건설현장 </a:t>
                  </a:r>
                  <a:r>
                    <a:rPr kumimoji="1" lang="ko-KR" altLang="en-US" sz="2000" b="1" kern="0" dirty="0" smtClean="0">
                      <a:solidFill>
                        <a:prstClr val="white"/>
                      </a:solidFill>
                    </a:rPr>
                    <a:t>자재보관 실태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3" y="1052050"/>
            <a:ext cx="7446851" cy="5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3.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건설현장 </a:t>
                  </a:r>
                  <a:r>
                    <a:rPr kumimoji="1" lang="ko-KR" altLang="en-US" sz="2000" b="1" kern="0" dirty="0" smtClean="0">
                      <a:solidFill>
                        <a:prstClr val="white"/>
                      </a:solidFill>
                    </a:rPr>
                    <a:t>자재보관 실태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373" y="987973"/>
            <a:ext cx="813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2) </a:t>
            </a:r>
            <a:r>
              <a:rPr lang="ko-KR" altLang="en-US" sz="2400" b="1" dirty="0" err="1" smtClean="0">
                <a:latin typeface="맑은 고딕" panose="020B0503020000020004" pitchFamily="50" charset="-127"/>
              </a:rPr>
              <a:t>공종별</a:t>
            </a:r>
            <a:r>
              <a:rPr lang="ko-KR" altLang="en-US" sz="2400" b="1" dirty="0" smtClean="0">
                <a:latin typeface="맑은 고딕" panose="020B0503020000020004" pitchFamily="50" charset="-127"/>
              </a:rPr>
              <a:t> 가연성 자재 현황</a:t>
            </a:r>
            <a:endParaRPr lang="en-US" altLang="ko-KR" b="1" dirty="0">
              <a:latin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3" y="1521741"/>
            <a:ext cx="5325218" cy="4610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330" y="1696995"/>
            <a:ext cx="26803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1600" dirty="0" smtClean="0"/>
              <a:t>건설현장에서 </a:t>
            </a:r>
            <a:r>
              <a:rPr lang="ko-KR" altLang="en-US" sz="1600" dirty="0" err="1" smtClean="0"/>
              <a:t>작업공종별</a:t>
            </a:r>
            <a:r>
              <a:rPr lang="ko-KR" altLang="en-US" sz="1600" dirty="0" smtClean="0"/>
              <a:t> 사용하는 주요 가연성 자재는 신나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∙</a:t>
            </a:r>
            <a:r>
              <a:rPr lang="ko-KR" altLang="en-US" sz="1600" dirty="0" smtClean="0"/>
              <a:t>페인트</a:t>
            </a:r>
            <a:r>
              <a:rPr lang="ko-KR" altLang="en-US" sz="1600" dirty="0" smtClean="0">
                <a:latin typeface="맑은 고딕" panose="020B0503020000020004" pitchFamily="50" charset="-127"/>
              </a:rPr>
              <a:t>∙</a:t>
            </a:r>
            <a:r>
              <a:rPr lang="ko-KR" altLang="en-US" sz="1600" dirty="0" smtClean="0"/>
              <a:t>경유</a:t>
            </a:r>
            <a:r>
              <a:rPr lang="en-US" altLang="ko-KR" sz="1600" dirty="0" smtClean="0"/>
              <a:t>, LPG </a:t>
            </a:r>
            <a:r>
              <a:rPr lang="ko-KR" altLang="en-US" sz="1600" dirty="0" smtClean="0"/>
              <a:t>등 인화성 물질과 스티로폼</a:t>
            </a:r>
            <a:r>
              <a:rPr lang="ko-KR" altLang="en-US" sz="1600" dirty="0" smtClean="0">
                <a:latin typeface="맑은 고딕" panose="020B0503020000020004" pitchFamily="50" charset="-127"/>
              </a:rPr>
              <a:t>∙</a:t>
            </a:r>
            <a:r>
              <a:rPr lang="ko-KR" altLang="en-US" sz="1600" dirty="0" smtClean="0"/>
              <a:t>우레탄 폼 등 가연성 물질이 주로 사용되고 있어 화재 발생 시 </a:t>
            </a:r>
            <a:r>
              <a:rPr lang="ko-KR" altLang="en-US" sz="1600" dirty="0" smtClean="0">
                <a:solidFill>
                  <a:srgbClr val="FF0000"/>
                </a:solidFill>
              </a:rPr>
              <a:t>대형재해</a:t>
            </a:r>
            <a:r>
              <a:rPr lang="ko-KR" altLang="en-US" sz="1600" dirty="0" smtClean="0"/>
              <a:t>로 확산될 위험이 상존함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1330" y="4551793"/>
            <a:ext cx="2680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1600" dirty="0" smtClean="0"/>
              <a:t>따라서 가연성 자재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합성수지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화기 위험이 없는 장소 또는 별도의 </a:t>
            </a:r>
            <a:r>
              <a:rPr lang="ko-KR" altLang="en-US" sz="1600" dirty="0" smtClean="0">
                <a:solidFill>
                  <a:srgbClr val="FF0000"/>
                </a:solidFill>
              </a:rPr>
              <a:t>안전한 장소에 보관</a:t>
            </a:r>
            <a:r>
              <a:rPr lang="ko-KR" altLang="en-US" sz="1600" dirty="0" smtClean="0"/>
              <a:t>하여야 함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70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4.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가연성 자재 보관 및 취급관리 가이드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374" y="1248308"/>
            <a:ext cx="813124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1) </a:t>
            </a:r>
            <a:r>
              <a:rPr lang="ko-KR" altLang="en-US" sz="2400" b="1" dirty="0" smtClean="0">
                <a:latin typeface="맑은 고딕" panose="020B0503020000020004" pitchFamily="50" charset="-127"/>
              </a:rPr>
              <a:t>일반원칙</a:t>
            </a:r>
            <a:endParaRPr lang="en-US" altLang="ko-KR" sz="2000" b="1" dirty="0"/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ko-KR" altLang="en-US" sz="2000" b="1" dirty="0" smtClean="0">
                <a:latin typeface="맑은 고딕" panose="020B0503020000020004" pitchFamily="50" charset="-127"/>
              </a:rPr>
              <a:t>▶ 위험물 보관과 관련된 안전조치는 위험물질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(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인화성 액체</a:t>
            </a:r>
            <a:r>
              <a:rPr lang="ko-KR" altLang="en-US" sz="2000" dirty="0">
                <a:latin typeface="맑은 고딕" panose="020B0503020000020004" pitchFamily="50" charset="-127"/>
              </a:rPr>
              <a:t> ∙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가스</a:t>
            </a:r>
            <a:r>
              <a:rPr lang="ko-KR" altLang="en-US" sz="2000" dirty="0">
                <a:latin typeface="맑은 고딕" panose="020B0503020000020004" pitchFamily="50" charset="-127"/>
              </a:rPr>
              <a:t> ∙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고체 등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)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은 작업장 외의 별도의 장소에 보관하고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작업장 내부에는 작업에 필요한 양만 두어야 함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ko-KR" altLang="en-US" sz="2000" b="1" dirty="0" smtClean="0">
                <a:latin typeface="맑은 고딕" panose="020B0503020000020004" pitchFamily="50" charset="-127"/>
              </a:rPr>
              <a:t>▶ 작업장 내 위험물질에 영향을 줄 수 있는 요소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(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점화원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물리적 충격 등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)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와 격리하여 공정상 필요한 최소량만 작업장 내에 보관하고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나머지는 작업장과 일정거리 떨어진 별도의 장소에 보관함으로써 화재</a:t>
            </a:r>
            <a:r>
              <a:rPr lang="ko-KR" altLang="en-US" sz="2000" dirty="0">
                <a:latin typeface="맑은 고딕" panose="020B0503020000020004" pitchFamily="50" charset="-127"/>
              </a:rPr>
              <a:t> ∙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폭발 및 누출사고를 사전에 예방할 수 있음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576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B8985993-578E-2181-1ED4-62A3DA011022}"/>
              </a:ext>
            </a:extLst>
          </p:cNvPr>
          <p:cNvGrpSpPr/>
          <p:nvPr/>
        </p:nvGrpSpPr>
        <p:grpSpPr>
          <a:xfrm>
            <a:off x="24551" y="-2"/>
            <a:ext cx="9073983" cy="6763084"/>
            <a:chOff x="628650" y="1625600"/>
            <a:chExt cx="3727450" cy="4548212"/>
          </a:xfrm>
        </p:grpSpPr>
        <p:grpSp>
          <p:nvGrpSpPr>
            <p:cNvPr id="5" name="그룹 4">
              <a:extLst>
                <a:ext uri="{FF2B5EF4-FFF2-40B4-BE49-F238E27FC236}">
                  <a16:creationId xmlns="" xmlns:a16="http://schemas.microsoft.com/office/drawing/2014/main" id="{AC67B610-C138-05C6-8FBD-DA9AA05D4C9D}"/>
                </a:ext>
              </a:extLst>
            </p:cNvPr>
            <p:cNvGrpSpPr/>
            <p:nvPr/>
          </p:nvGrpSpPr>
          <p:grpSpPr>
            <a:xfrm>
              <a:off x="628650" y="1625600"/>
              <a:ext cx="3727450" cy="4548212"/>
              <a:chOff x="628650" y="1625600"/>
              <a:chExt cx="3727450" cy="4548212"/>
            </a:xfrm>
          </p:grpSpPr>
          <p:sp>
            <p:nvSpPr>
              <p:cNvPr id="7" name="모서리가 둥근 직사각형 41">
                <a:extLst>
                  <a:ext uri="{FF2B5EF4-FFF2-40B4-BE49-F238E27FC236}">
                    <a16:creationId xmlns="" xmlns:a16="http://schemas.microsoft.com/office/drawing/2014/main" id="{73C3105E-2B0E-88AA-0F74-C1E76C12436B}"/>
                  </a:ext>
                </a:extLst>
              </p:cNvPr>
              <p:cNvSpPr/>
              <p:nvPr/>
            </p:nvSpPr>
            <p:spPr>
              <a:xfrm>
                <a:off x="628650" y="1916832"/>
                <a:ext cx="3727450" cy="4256980"/>
              </a:xfrm>
              <a:prstGeom prst="roundRect">
                <a:avLst>
                  <a:gd name="adj" fmla="val 2410"/>
                </a:avLst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/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="" xmlns:a16="http://schemas.microsoft.com/office/drawing/2014/main" id="{B67D899C-C693-35B4-A355-F42FFDE11A52}"/>
                  </a:ext>
                </a:extLst>
              </p:cNvPr>
              <p:cNvGrpSpPr/>
              <p:nvPr/>
            </p:nvGrpSpPr>
            <p:grpSpPr>
              <a:xfrm>
                <a:off x="785686" y="1625600"/>
                <a:ext cx="1728660" cy="508000"/>
                <a:chOff x="785686" y="1625600"/>
                <a:chExt cx="1728660" cy="508000"/>
              </a:xfrm>
            </p:grpSpPr>
            <p:grpSp>
              <p:nvGrpSpPr>
                <p:cNvPr id="9" name="그룹 8">
                  <a:extLst>
                    <a:ext uri="{FF2B5EF4-FFF2-40B4-BE49-F238E27FC236}">
                      <a16:creationId xmlns="" xmlns:a16="http://schemas.microsoft.com/office/drawing/2014/main" id="{2FCC6178-212B-B99E-4818-27FFA226DC81}"/>
                    </a:ext>
                  </a:extLst>
                </p:cNvPr>
                <p:cNvGrpSpPr/>
                <p:nvPr/>
              </p:nvGrpSpPr>
              <p:grpSpPr>
                <a:xfrm>
                  <a:off x="785686" y="1625600"/>
                  <a:ext cx="1728660" cy="508000"/>
                  <a:chOff x="652145" y="1625600"/>
                  <a:chExt cx="1728660" cy="508000"/>
                </a:xfrm>
              </p:grpSpPr>
              <p:sp>
                <p:nvSpPr>
                  <p:cNvPr id="11" name="직각 삼각형 10">
                    <a:extLst>
                      <a:ext uri="{FF2B5EF4-FFF2-40B4-BE49-F238E27FC236}">
                        <a16:creationId xmlns="" xmlns:a16="http://schemas.microsoft.com/office/drawing/2014/main" id="{9D448CC5-B3B6-FAB3-8B1D-0935340CEB65}"/>
                      </a:ext>
                    </a:extLst>
                  </p:cNvPr>
                  <p:cNvSpPr/>
                  <p:nvPr/>
                </p:nvSpPr>
                <p:spPr>
                  <a:xfrm flipH="1">
                    <a:off x="652145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2" name="직각 삼각형 11">
                    <a:extLst>
                      <a:ext uri="{FF2B5EF4-FFF2-40B4-BE49-F238E27FC236}">
                        <a16:creationId xmlns="" xmlns:a16="http://schemas.microsoft.com/office/drawing/2014/main" id="{497D4187-D7B0-D3B9-3D58-79F7D176D3E9}"/>
                      </a:ext>
                    </a:extLst>
                  </p:cNvPr>
                  <p:cNvSpPr/>
                  <p:nvPr/>
                </p:nvSpPr>
                <p:spPr>
                  <a:xfrm>
                    <a:off x="2165932" y="1628800"/>
                    <a:ext cx="214873" cy="288032"/>
                  </a:xfrm>
                  <a:prstGeom prst="rtTriangle">
                    <a:avLst/>
                  </a:prstGeom>
                  <a:solidFill>
                    <a:srgbClr val="AF3E6E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" name="양쪽 모서리가 잘린 사각형 39">
                    <a:extLst>
                      <a:ext uri="{FF2B5EF4-FFF2-40B4-BE49-F238E27FC236}">
                        <a16:creationId xmlns="" xmlns:a16="http://schemas.microsoft.com/office/drawing/2014/main" id="{BA559C7F-651D-4FD6-979A-B540286068C0}"/>
                      </a:ext>
                    </a:extLst>
                  </p:cNvPr>
                  <p:cNvSpPr/>
                  <p:nvPr/>
                </p:nvSpPr>
                <p:spPr>
                  <a:xfrm flipV="1">
                    <a:off x="862856" y="1625600"/>
                    <a:ext cx="1283157" cy="508000"/>
                  </a:xfrm>
                  <a:prstGeom prst="snip2SameRect">
                    <a:avLst>
                      <a:gd name="adj1" fmla="val 35450"/>
                      <a:gd name="adj2" fmla="val 0"/>
                    </a:avLst>
                  </a:prstGeom>
                  <a:solidFill>
                    <a:srgbClr val="701442"/>
                  </a:soli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a:bodyPr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" name="Freeform 15">
                  <a:extLst>
                    <a:ext uri="{FF2B5EF4-FFF2-40B4-BE49-F238E27FC236}">
                      <a16:creationId xmlns="" xmlns:a16="http://schemas.microsoft.com/office/drawing/2014/main" id="{42A80807-B98C-1C30-6580-97DCEB392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7745" y="1641007"/>
                  <a:ext cx="1271809" cy="275825"/>
                </a:xfrm>
                <a:prstGeom prst="rect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59000"/>
                      </a:sysClr>
                    </a:gs>
                    <a:gs pos="39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4800000" scaled="0"/>
                  <a:tileRect/>
                </a:gradFill>
                <a:ln w="3175" cap="flat" cmpd="sng" algn="ctr">
                  <a:gradFill>
                    <a:gsLst>
                      <a:gs pos="0">
                        <a:sysClr val="window" lastClr="FFFFFF">
                          <a:alpha val="55000"/>
                        </a:sysClr>
                      </a:gs>
                      <a:gs pos="50000">
                        <a:sysClr val="window" lastClr="FFFFFF">
                          <a:alpha val="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5100000" scaled="0"/>
                  </a:gradFill>
                  <a:prstDash val="solid"/>
                </a:ln>
                <a:effectLst/>
              </p:spPr>
              <p:txBody>
                <a:bodyPr wrap="square"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4. </a:t>
                  </a:r>
                  <a:r>
                    <a:rPr kumimoji="1" lang="ko-KR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가연성 자재 보관 및 취급관리 가이드</a:t>
                  </a:r>
                  <a:endParaRPr kumimoji="1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6" name="직선 연결선 5">
              <a:extLst>
                <a:ext uri="{FF2B5EF4-FFF2-40B4-BE49-F238E27FC236}">
                  <a16:creationId xmlns="" xmlns:a16="http://schemas.microsoft.com/office/drawing/2014/main" id="{85EE8502-8B8D-454D-1FE1-4664519D4FCF}"/>
                </a:ext>
              </a:extLst>
            </p:cNvPr>
            <p:cNvCxnSpPr/>
            <p:nvPr/>
          </p:nvCxnSpPr>
          <p:spPr>
            <a:xfrm>
              <a:off x="988807" y="1651817"/>
              <a:ext cx="3022369" cy="0"/>
            </a:xfrm>
            <a:prstGeom prst="line">
              <a:avLst/>
            </a:prstGeom>
            <a:noFill/>
            <a:ln w="22225" cap="flat" cmpd="sng" algn="ctr">
              <a:gradFill flip="none" rotWithShape="1">
                <a:gsLst>
                  <a:gs pos="0">
                    <a:srgbClr val="4F81BD">
                      <a:lumMod val="5000"/>
                      <a:lumOff val="95000"/>
                      <a:alpha val="0"/>
                    </a:srgb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sp>
        <p:nvSpPr>
          <p:cNvPr id="14" name="모서리가 둥근 직사각형 13">
            <a:extLst>
              <a:ext uri="{FF2B5EF4-FFF2-40B4-BE49-F238E27FC236}">
                <a16:creationId xmlns="" xmlns:a16="http://schemas.microsoft.com/office/drawing/2014/main" id="{F046D4EC-1B7B-0817-2E01-1DEC13992395}"/>
              </a:ext>
            </a:extLst>
          </p:cNvPr>
          <p:cNvSpPr/>
          <p:nvPr/>
        </p:nvSpPr>
        <p:spPr bwMode="auto">
          <a:xfrm>
            <a:off x="179532" y="1562100"/>
            <a:ext cx="8801102" cy="50387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rtlCol="0" anchor="ctr"/>
          <a:lstStyle/>
          <a:p>
            <a:pPr latinLnBrk="0">
              <a:spcBef>
                <a:spcPct val="50000"/>
              </a:spcBef>
            </a:pPr>
            <a:endParaRPr lang="en-US" altLang="ko-KR" sz="2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EA2414C6-733D-A07D-972C-5FA92ADF5E8B}"/>
              </a:ext>
            </a:extLst>
          </p:cNvPr>
          <p:cNvSpPr/>
          <p:nvPr/>
        </p:nvSpPr>
        <p:spPr>
          <a:xfrm>
            <a:off x="171449" y="827125"/>
            <a:ext cx="8829675" cy="5773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043" y="467280"/>
            <a:ext cx="1265637" cy="3146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2FFC51-05DA-F4B1-1ADA-74CB90724F7D}"/>
              </a:ext>
            </a:extLst>
          </p:cNvPr>
          <p:cNvSpPr txBox="1"/>
          <p:nvPr/>
        </p:nvSpPr>
        <p:spPr bwMode="auto">
          <a:xfrm>
            <a:off x="179532" y="2708011"/>
            <a:ext cx="88011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ko-KR" sz="2000" kern="0" dirty="0" smtClean="0"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kumimoji="1" lang="en-US" altLang="ko-KR" sz="2000" kern="0" dirty="0">
              <a:latin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374" y="1248308"/>
            <a:ext cx="81312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맑은 고딕" panose="020B0503020000020004" pitchFamily="50" charset="-127"/>
              </a:rPr>
              <a:t>2) </a:t>
            </a:r>
            <a:r>
              <a:rPr lang="ko-KR" altLang="en-US" sz="2400" b="1" dirty="0" smtClean="0">
                <a:latin typeface="맑은 고딕" panose="020B0503020000020004" pitchFamily="50" charset="-127"/>
              </a:rPr>
              <a:t>가연성 자재 보관 가이드라인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ko-KR" altLang="en-US" sz="2000" b="1" dirty="0" smtClean="0">
                <a:latin typeface="맑은 고딕" panose="020B0503020000020004" pitchFamily="50" charset="-127"/>
              </a:rPr>
              <a:t>▶ 현장 반입 시 고려 사항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</a:t>
            </a:r>
          </a:p>
          <a:p>
            <a:r>
              <a:rPr lang="en-US" altLang="ko-KR" sz="2000" b="1" dirty="0">
                <a:latin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-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가연성 물질 반입은 작업량 범위 내 최소 단위로 반입하여야 하며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  </a:t>
            </a:r>
            <a:r>
              <a:rPr lang="ko-KR" altLang="en-US" sz="2000" b="1" dirty="0" err="1" smtClean="0">
                <a:latin typeface="맑은 고딕" panose="020B0503020000020004" pitchFamily="50" charset="-127"/>
              </a:rPr>
              <a:t>점화원과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 격리된 곳에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보관 장소를 정할 것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</a:t>
            </a:r>
          </a:p>
          <a:p>
            <a:r>
              <a:rPr lang="en-US" altLang="ko-KR" sz="2000" b="1" dirty="0">
                <a:latin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 -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작업량 범위는 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‘1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일 사용량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‘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입고를 원칙으로 하되</a:t>
            </a:r>
            <a:r>
              <a:rPr lang="en-US" altLang="ko-KR" sz="2000" b="1" dirty="0" smtClean="0">
                <a:latin typeface="맑은 고딕" panose="020B0503020000020004" pitchFamily="50" charset="-127"/>
              </a:rPr>
              <a:t>, </a:t>
            </a:r>
            <a:r>
              <a:rPr lang="ko-KR" altLang="en-US" sz="2000" b="1" dirty="0" smtClean="0">
                <a:latin typeface="맑은 고딕" panose="020B0503020000020004" pitchFamily="50" charset="-127"/>
              </a:rPr>
              <a:t>곤란할 경우 반드시 화기에 영향을 미치지 않는 장소를 확보하여 안전하게 보관 가능한 물량만 입고</a:t>
            </a:r>
            <a:endParaRPr lang="en-US" altLang="ko-KR" sz="2000" b="1" dirty="0" smtClean="0">
              <a:latin typeface="맑은 고딕" panose="020B0503020000020004" pitchFamily="50" charset="-127"/>
            </a:endParaRPr>
          </a:p>
          <a:p>
            <a:endParaRPr lang="en-US" altLang="ko-KR" sz="2000" b="1" dirty="0" smtClean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3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11028</TotalTime>
  <Words>1356</Words>
  <Application>Microsoft Office PowerPoint</Application>
  <PresentationFormat>화면 슬라이드 쇼(4:3)</PresentationFormat>
  <Paragraphs>178</Paragraphs>
  <Slides>23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HY헤드라인M</vt:lpstr>
      <vt:lpstr>나눔고딕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김가영</dc:creator>
  <cp:lastModifiedBy>dong</cp:lastModifiedBy>
  <cp:revision>116</cp:revision>
  <cp:lastPrinted>2025-01-23T08:26:47Z</cp:lastPrinted>
  <dcterms:created xsi:type="dcterms:W3CDTF">2024-01-08T07:02:53Z</dcterms:created>
  <dcterms:modified xsi:type="dcterms:W3CDTF">2025-02-15T02:31:21Z</dcterms:modified>
</cp:coreProperties>
</file>