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BF9E75-958C-4BC0-BD74-AD1456815073}" v="2" dt="2022-10-04T04:59:57.2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79C6379-D9AA-65A2-C318-9890E7ED55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04C2FA9-FE06-72E6-E945-AB28801B8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AA6A5F6-D545-015B-DA9C-3BA6C380D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D5D9-B0E5-436C-90C1-D192E3A606CC}" type="datetimeFigureOut">
              <a:rPr lang="ko-KR" altLang="en-US" smtClean="0"/>
              <a:t>2022-10-05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DF3C4B-F7C3-3B72-2224-07FBFC02F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188A5CC-5A5C-4152-1DB2-3A50DEC91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80FF0-266E-484D-9B4E-2B5725460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9041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52B94E-4CB1-C409-4A31-B882C9985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54FA380-582D-3856-17E4-A1756D8598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96279C6-027F-5A02-2B90-EB1A2D36F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D5D9-B0E5-436C-90C1-D192E3A606CC}" type="datetimeFigureOut">
              <a:rPr lang="ko-KR" altLang="en-US" smtClean="0"/>
              <a:t>2022-10-05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A4F8373-2A44-EBBC-EA95-94A79B437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E39901D-5B30-79C9-F204-01DA7506F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80FF0-266E-484D-9B4E-2B5725460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6217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04210AF2-0B20-7C4E-7169-F794527E6D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90D3F3F-4D3D-632A-4990-3AB151DF55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40465C9-E2EC-DBDB-310C-CA0946D79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D5D9-B0E5-436C-90C1-D192E3A606CC}" type="datetimeFigureOut">
              <a:rPr lang="ko-KR" altLang="en-US" smtClean="0"/>
              <a:t>2022-10-05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396DF8D-97D8-6C74-D97D-C387AD39F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052AF75-796F-C3E1-1A77-B4A2C67A3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80FF0-266E-484D-9B4E-2B5725460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7538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0430361-7149-D5C5-740E-AB58BFF54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41ED5FB-F3CB-99B1-86A5-963DCC628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DDF5A8F-D834-634D-7CDE-891562CD6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D5D9-B0E5-436C-90C1-D192E3A606CC}" type="datetimeFigureOut">
              <a:rPr lang="ko-KR" altLang="en-US" smtClean="0"/>
              <a:t>2022-10-05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9A58C0A-AB91-2C2F-CF60-BA4134E43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1889879-DAE3-3AE2-FBA7-E3FB7CE0E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80FF0-266E-484D-9B4E-2B5725460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7808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AC4E332-1FA6-E2C2-01A2-B2F1D5F1D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7A25946-75FD-D1C3-FB67-55D69EF47A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33F952A-3278-433A-8A52-AF7EB4D37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D5D9-B0E5-436C-90C1-D192E3A606CC}" type="datetimeFigureOut">
              <a:rPr lang="ko-KR" altLang="en-US" smtClean="0"/>
              <a:t>2022-10-05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420AA97-5733-8CF4-418F-D4630A6FE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7B7B794-6A39-DF19-D9E0-712653909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80FF0-266E-484D-9B4E-2B5725460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7365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7C53B5-8CB0-80DE-C841-80416A029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AC1C552-640D-C0CF-B052-C9881BD545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991E2CE-B9CA-2E68-2C2C-6012077B3B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34943C9-7F0A-227F-62EF-05EA82C8F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D5D9-B0E5-436C-90C1-D192E3A606CC}" type="datetimeFigureOut">
              <a:rPr lang="ko-KR" altLang="en-US" smtClean="0"/>
              <a:t>2022-10-05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FAA9EA7-8275-ED73-BB19-AB553DA51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342006D-7D4A-C3DC-9329-C54A96CA0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80FF0-266E-484D-9B4E-2B5725460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9195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1C7CC6-A0C9-4367-C67E-8CFFCEBDB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C66DCA4-240B-722C-31AC-7488A319E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1A043CB-DD43-AE71-01DA-9C86059DD4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5E033C37-6FD0-42D4-FA69-352C1B9DC0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8530283-8021-D14D-8406-8461DBD629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08388248-F2F9-76B8-34C4-57622BC61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D5D9-B0E5-436C-90C1-D192E3A606CC}" type="datetimeFigureOut">
              <a:rPr lang="ko-KR" altLang="en-US" smtClean="0"/>
              <a:t>2022-10-05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2A981365-71F8-02DA-17E3-678B43D0D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1FDF72E-05FB-CF5D-FEC8-F11899402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80FF0-266E-484D-9B4E-2B5725460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541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7FAEE92-7943-F0A8-D03C-414B17E85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AC9AE9F-5F86-EF13-3A5C-5C99436DE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D5D9-B0E5-436C-90C1-D192E3A606CC}" type="datetimeFigureOut">
              <a:rPr lang="ko-KR" altLang="en-US" smtClean="0"/>
              <a:t>2022-10-05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C53D676-EB22-028C-AB4E-693F13EE3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2396FD3-65BB-203B-F3AE-1701B565D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80FF0-266E-484D-9B4E-2B5725460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6634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778EF77-A77C-6734-8D2B-CB2EC1B14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D5D9-B0E5-436C-90C1-D192E3A606CC}" type="datetimeFigureOut">
              <a:rPr lang="ko-KR" altLang="en-US" smtClean="0"/>
              <a:t>2022-10-05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747AA03-D915-76F1-60D5-BD908C3A6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7DC125-0E05-8F54-77AB-8EAC1A647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80FF0-266E-484D-9B4E-2B5725460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19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739DF39-9281-E555-04F8-1C8AE5FF1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5D0D593-AF6E-E9E7-B0DC-C52457C7C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9C488AC-960C-5132-0F8F-A6A4E7965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61484E3-F874-245E-F1E3-A43759945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D5D9-B0E5-436C-90C1-D192E3A606CC}" type="datetimeFigureOut">
              <a:rPr lang="ko-KR" altLang="en-US" smtClean="0"/>
              <a:t>2022-10-05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A2765A1-9EA7-5D32-EE52-D94C15F14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CD84DDD-44C3-8A77-F405-AD8BE4741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80FF0-266E-484D-9B4E-2B5725460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8699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4ADAAAD-7C29-4ECC-DEDA-A659DA228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05AF10C-70B0-A992-98A5-4300B9B304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3A9D55D-CE9C-994F-101A-2B7F3171B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5A30A17-8616-37DE-D7FD-F1DD334AE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D5D9-B0E5-436C-90C1-D192E3A606CC}" type="datetimeFigureOut">
              <a:rPr lang="ko-KR" altLang="en-US" smtClean="0"/>
              <a:t>2022-10-05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DFE4EF-1185-83D4-B938-8A457E349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F6E17B5-D516-1C35-F960-71BE12D8F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80FF0-266E-484D-9B4E-2B5725460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7076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91CB42F8-9465-EB0B-C629-3355455CA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7986DED-73DF-2EBB-BD5B-882130FFD5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BB1E930-A9A4-5184-959E-366AA4B0FC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1D5D9-B0E5-436C-90C1-D192E3A606CC}" type="datetimeFigureOut">
              <a:rPr lang="ko-KR" altLang="en-US" smtClean="0"/>
              <a:t>2022-10-05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AE16A51-4901-109A-B8B9-809F290899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7D3A169-6E1D-1745-01FD-B29214BD12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80FF0-266E-484D-9B4E-2B5725460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4236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4">
            <a:extLst>
              <a:ext uri="{FF2B5EF4-FFF2-40B4-BE49-F238E27FC236}">
                <a16:creationId xmlns:a16="http://schemas.microsoft.com/office/drawing/2014/main" id="{E3E3C5B5-7B7E-B22B-B682-02EDE0B7B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166997"/>
              </p:ext>
            </p:extLst>
          </p:nvPr>
        </p:nvGraphicFramePr>
        <p:xfrm>
          <a:off x="323850" y="1434068"/>
          <a:ext cx="11544298" cy="52325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0898">
                  <a:extLst>
                    <a:ext uri="{9D8B030D-6E8A-4147-A177-3AD203B41FA5}">
                      <a16:colId xmlns:a16="http://schemas.microsoft.com/office/drawing/2014/main" val="3698912292"/>
                    </a:ext>
                  </a:extLst>
                </a:gridCol>
                <a:gridCol w="2929152">
                  <a:extLst>
                    <a:ext uri="{9D8B030D-6E8A-4147-A177-3AD203B41FA5}">
                      <a16:colId xmlns:a16="http://schemas.microsoft.com/office/drawing/2014/main" val="3812057215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3585915958"/>
                    </a:ext>
                  </a:extLst>
                </a:gridCol>
                <a:gridCol w="3676648">
                  <a:extLst>
                    <a:ext uri="{9D8B030D-6E8A-4147-A177-3AD203B41FA5}">
                      <a16:colId xmlns:a16="http://schemas.microsoft.com/office/drawing/2014/main" val="3071854424"/>
                    </a:ext>
                  </a:extLst>
                </a:gridCol>
              </a:tblGrid>
              <a:tr h="4898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구분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정상 혈압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고혈압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저혈압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755286"/>
                  </a:ext>
                </a:extLst>
              </a:tr>
              <a:tr h="83629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기준 수치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수축기 혈압 </a:t>
                      </a:r>
                      <a:r>
                        <a:rPr lang="en-US" altLang="ko-KR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120mmHg </a:t>
                      </a:r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미만</a:t>
                      </a:r>
                      <a:r>
                        <a:rPr lang="en-US" altLang="ko-KR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 </a:t>
                      </a:r>
                    </a:p>
                    <a:p>
                      <a:pPr algn="ctr" latinLnBrk="1"/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이완기 혈압 </a:t>
                      </a:r>
                      <a:r>
                        <a:rPr lang="en-US" altLang="ko-KR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80mmHg </a:t>
                      </a:r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미만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수축기 혈압 </a:t>
                      </a:r>
                      <a:r>
                        <a:rPr lang="en-US" altLang="ko-KR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140mmHg </a:t>
                      </a:r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초과</a:t>
                      </a:r>
                      <a:r>
                        <a:rPr lang="en-US" altLang="ko-KR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 </a:t>
                      </a:r>
                    </a:p>
                    <a:p>
                      <a:pPr algn="ctr" latinLnBrk="1"/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이완기 혈압  </a:t>
                      </a:r>
                      <a:r>
                        <a:rPr lang="en-US" altLang="ko-KR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90mmHg </a:t>
                      </a:r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초과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수축기 혈압 </a:t>
                      </a:r>
                      <a:r>
                        <a:rPr lang="en-US" altLang="ko-KR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90mmHg </a:t>
                      </a:r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이하</a:t>
                      </a:r>
                      <a:endParaRPr lang="en-US" altLang="ko-KR" sz="160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  <a:p>
                      <a:pPr algn="ctr" latinLnBrk="1"/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이완기 혈압 </a:t>
                      </a:r>
                      <a:r>
                        <a:rPr lang="en-US" altLang="ko-KR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60mmHg </a:t>
                      </a:r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미만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942682"/>
                  </a:ext>
                </a:extLst>
              </a:tr>
              <a:tr h="92921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합병증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혈압 정상 수치가 중요한 이유 </a:t>
                      </a:r>
                      <a:r>
                        <a:rPr lang="en-US" altLang="ko-KR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:</a:t>
                      </a:r>
                    </a:p>
                    <a:p>
                      <a:pPr algn="l" latinLnBrk="1"/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고혈압과 저혈압으로 인한 합병증</a:t>
                      </a:r>
                      <a:endParaRPr lang="en-US" altLang="ko-KR" sz="160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  <a:p>
                      <a:pPr algn="l" latinLnBrk="1"/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때문임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뇌졸중</a:t>
                      </a:r>
                      <a:r>
                        <a:rPr lang="en-US" altLang="ko-KR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(</a:t>
                      </a:r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뇌출혈</a:t>
                      </a:r>
                      <a:r>
                        <a:rPr lang="en-US" altLang="ko-KR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,</a:t>
                      </a:r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뇌경색</a:t>
                      </a:r>
                      <a:r>
                        <a:rPr lang="en-US" altLang="ko-KR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),</a:t>
                      </a:r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고혈압성 망막증</a:t>
                      </a:r>
                      <a:r>
                        <a:rPr lang="en-US" altLang="ko-KR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,</a:t>
                      </a:r>
                    </a:p>
                    <a:p>
                      <a:pPr algn="l" latinLnBrk="1"/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협심증</a:t>
                      </a:r>
                      <a:r>
                        <a:rPr lang="en-US" altLang="ko-KR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, </a:t>
                      </a:r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심근경색</a:t>
                      </a:r>
                      <a:r>
                        <a:rPr lang="en-US" altLang="ko-KR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,</a:t>
                      </a:r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신부전</a:t>
                      </a:r>
                      <a:r>
                        <a:rPr lang="en-US" altLang="ko-KR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,</a:t>
                      </a:r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신경화증 등 발생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어지럼증</a:t>
                      </a:r>
                      <a:r>
                        <a:rPr lang="en-US" altLang="ko-KR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, </a:t>
                      </a:r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호흡곤란</a:t>
                      </a:r>
                      <a:r>
                        <a:rPr lang="en-US" altLang="ko-KR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, </a:t>
                      </a:r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가슴두근거림</a:t>
                      </a:r>
                      <a:r>
                        <a:rPr lang="en-US" altLang="ko-KR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,</a:t>
                      </a:r>
                    </a:p>
                    <a:p>
                      <a:pPr algn="l" latinLnBrk="1"/>
                      <a:r>
                        <a:rPr lang="ko-KR" altLang="en-US" sz="1600" err="1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뇌질환</a:t>
                      </a:r>
                      <a:r>
                        <a:rPr lang="en-US" altLang="ko-KR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(</a:t>
                      </a:r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실신</a:t>
                      </a:r>
                      <a:r>
                        <a:rPr lang="en-US" altLang="ko-KR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,</a:t>
                      </a:r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쇼크</a:t>
                      </a:r>
                      <a:r>
                        <a:rPr lang="en-US" altLang="ko-KR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), </a:t>
                      </a:r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심장질환</a:t>
                      </a:r>
                      <a:r>
                        <a:rPr lang="en-US" altLang="ko-KR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,</a:t>
                      </a:r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내장질환 등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5160181"/>
                  </a:ext>
                </a:extLst>
              </a:tr>
              <a:tr h="119762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진단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안정된 편안한 상태에서 </a:t>
                      </a:r>
                      <a:r>
                        <a:rPr lang="en-US" altLang="ko-KR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2</a:t>
                      </a:r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회 이상 혈압을</a:t>
                      </a:r>
                      <a:endParaRPr lang="en-US" altLang="ko-KR" sz="160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측정하여 나온 혈압 평균 값이  혈압 정상</a:t>
                      </a:r>
                      <a:endParaRPr lang="en-US" altLang="ko-KR" sz="160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수치보다 높게 나올 때 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안정된 편안한 상태에서 </a:t>
                      </a:r>
                      <a:r>
                        <a:rPr lang="en-US" altLang="ko-KR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2</a:t>
                      </a:r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회 이상 혈압을 </a:t>
                      </a:r>
                      <a:endParaRPr lang="en-US" altLang="ko-KR" sz="160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측정하여 나온 혈압 평균 값이  혈압 정상 </a:t>
                      </a:r>
                      <a:endParaRPr lang="en-US" altLang="ko-KR" sz="160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수치보다 낮게 나올 때 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0919861"/>
                  </a:ext>
                </a:extLst>
              </a:tr>
              <a:tr h="128514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혈압 수치</a:t>
                      </a:r>
                      <a:endParaRPr lang="en-US" altLang="ko-KR" sz="160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  <a:p>
                      <a:pPr algn="ctr" latinLnBrk="1"/>
                      <a:r>
                        <a:rPr lang="ko-KR" altLang="en-US" sz="160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변수 영향에 따른 조치  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600" b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측정시간과 장소</a:t>
                      </a:r>
                      <a:r>
                        <a:rPr lang="en-US" altLang="ko-KR" sz="1600" b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, </a:t>
                      </a:r>
                      <a:r>
                        <a:rPr lang="ko-KR" altLang="en-US" sz="1600" b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몸의 자세</a:t>
                      </a:r>
                      <a:r>
                        <a:rPr lang="en-US" altLang="ko-KR" sz="1600" b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, </a:t>
                      </a:r>
                      <a:r>
                        <a:rPr lang="ko-KR" altLang="en-US" sz="1600" b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정신적인 긴장상태</a:t>
                      </a:r>
                      <a:r>
                        <a:rPr lang="en-US" altLang="ko-KR" sz="1600" b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, </a:t>
                      </a:r>
                      <a:r>
                        <a:rPr lang="ko-KR" altLang="en-US" sz="1600" b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활동량 등에 따라 혈압수치 값이 달라지기 때문에 </a:t>
                      </a:r>
                      <a:endParaRPr lang="en-US" altLang="ko-KR" sz="1600" b="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600" b="0">
                          <a:highlight>
                            <a:srgbClr val="FFFF00"/>
                          </a:highlight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고혈압</a:t>
                      </a:r>
                      <a:r>
                        <a:rPr lang="en-US" altLang="ko-KR" sz="1600" b="0">
                          <a:highlight>
                            <a:srgbClr val="FFFF00"/>
                          </a:highlight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 </a:t>
                      </a:r>
                      <a:r>
                        <a:rPr lang="ko-KR" altLang="en-US" sz="1600" b="0">
                          <a:highlight>
                            <a:srgbClr val="FFFF00"/>
                          </a:highlight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또는 저혈압이 의심될 경우 가까운 보건소 또는 내과 전문의 진료 권함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82961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D4FE7C6-9A27-3983-5C00-378C18DE69F8}"/>
              </a:ext>
            </a:extLst>
          </p:cNvPr>
          <p:cNvSpPr txBox="1"/>
          <p:nvPr/>
        </p:nvSpPr>
        <p:spPr>
          <a:xfrm>
            <a:off x="802106" y="373913"/>
            <a:ext cx="11389894" cy="888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>
                <a:latin typeface="나눔바른고딕" panose="020B0603020101020101" pitchFamily="50" charset="-127"/>
                <a:ea typeface="나눔바른고딕" panose="020B0603020101020101" pitchFamily="50" charset="-127"/>
              </a:rPr>
              <a:t>◈ 혈압이란 </a:t>
            </a:r>
            <a:r>
              <a:rPr lang="en-US" altLang="ko-KR">
                <a:latin typeface="나눔바른고딕" panose="020B0603020101020101" pitchFamily="50" charset="-127"/>
                <a:ea typeface="나눔바른고딕" panose="020B0603020101020101" pitchFamily="50" charset="-127"/>
              </a:rPr>
              <a:t>: </a:t>
            </a:r>
            <a:r>
              <a:rPr lang="ko-KR" altLang="en-US"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심장이 우리 몸에 산소와 영양 공급을 위해 분당 </a:t>
            </a:r>
            <a:r>
              <a:rPr lang="en-US" altLang="ko-KR">
                <a:latin typeface="나눔바른고딕" panose="020B0603020101020101" pitchFamily="50" charset="-127"/>
                <a:ea typeface="나눔바른고딕" panose="020B0603020101020101" pitchFamily="50" charset="-127"/>
              </a:rPr>
              <a:t>60~100</a:t>
            </a:r>
            <a:r>
              <a:rPr lang="ko-KR" altLang="en-US">
                <a:latin typeface="나눔바른고딕" panose="020B0603020101020101" pitchFamily="50" charset="-127"/>
                <a:ea typeface="나눔바른고딕" panose="020B0603020101020101" pitchFamily="50" charset="-127"/>
              </a:rPr>
              <a:t>회 정도의 수축과 확장을 반복하여  </a:t>
            </a:r>
            <a:endParaRPr lang="en-US" altLang="ko-KR"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                </a:t>
            </a:r>
            <a:r>
              <a:rPr lang="ko-KR" altLang="en-US"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몸 구석구석 혈류를 보낼 때 혈액이 혈관벽에 가하는 혈관내의 압력을 수치로 측정한 것을 말함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D66012-1845-FA00-E40A-0FC60E654D7F}"/>
              </a:ext>
            </a:extLst>
          </p:cNvPr>
          <p:cNvSpPr txBox="1"/>
          <p:nvPr/>
        </p:nvSpPr>
        <p:spPr>
          <a:xfrm>
            <a:off x="1211680" y="6353282"/>
            <a:ext cx="106564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/>
              <a:t>*</a:t>
            </a:r>
            <a:r>
              <a:rPr lang="ko-KR" altLang="en-US" sz="1100"/>
              <a:t>수축기 혈압 </a:t>
            </a:r>
            <a:r>
              <a:rPr lang="en-US" altLang="ko-KR" sz="1100"/>
              <a:t>: </a:t>
            </a:r>
            <a:r>
              <a:rPr lang="ko-KR" altLang="en-US" sz="1100"/>
              <a:t>심장이 수축 할 때 받는 혈관의 압력  </a:t>
            </a:r>
            <a:r>
              <a:rPr lang="en-US" altLang="ko-KR" sz="1100"/>
              <a:t>/  *</a:t>
            </a:r>
            <a:r>
              <a:rPr lang="ko-KR" altLang="en-US" sz="1100"/>
              <a:t>이완기 혈압 </a:t>
            </a:r>
            <a:r>
              <a:rPr lang="en-US" altLang="ko-KR" sz="1100"/>
              <a:t>: </a:t>
            </a:r>
            <a:r>
              <a:rPr lang="ko-KR" altLang="en-US" sz="1100"/>
              <a:t>혈액이 심장으로 들어올 때 혈관에 미치는 압력   </a:t>
            </a:r>
            <a:r>
              <a:rPr lang="en-US" altLang="ko-KR" sz="1100"/>
              <a:t> </a:t>
            </a:r>
            <a:endParaRPr lang="ko-KR" altLang="en-US" sz="1100"/>
          </a:p>
        </p:txBody>
      </p:sp>
    </p:spTree>
    <p:extLst>
      <p:ext uri="{BB962C8B-B14F-4D97-AF65-F5344CB8AC3E}">
        <p14:creationId xmlns:p14="http://schemas.microsoft.com/office/powerpoint/2010/main" val="250981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와이드스크린</PresentationFormat>
  <Slides>1</Slides>
  <Notes>0</Notes>
  <HiddenSlides>0</HiddenSlide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하기주</dc:creator>
  <cp:revision>2</cp:revision>
  <dcterms:created xsi:type="dcterms:W3CDTF">2022-10-04T04:37:30Z</dcterms:created>
  <dcterms:modified xsi:type="dcterms:W3CDTF">2022-10-06T00:02:45Z</dcterms:modified>
</cp:coreProperties>
</file>