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47" r:id="rId2"/>
    <p:sldId id="453" r:id="rId3"/>
    <p:sldId id="698" r:id="rId4"/>
    <p:sldId id="699" r:id="rId5"/>
    <p:sldId id="293" r:id="rId6"/>
    <p:sldId id="541" r:id="rId7"/>
    <p:sldId id="556" r:id="rId8"/>
    <p:sldId id="549" r:id="rId9"/>
    <p:sldId id="557" r:id="rId10"/>
    <p:sldId id="550" r:id="rId11"/>
    <p:sldId id="558" r:id="rId12"/>
    <p:sldId id="566" r:id="rId13"/>
    <p:sldId id="567" r:id="rId14"/>
    <p:sldId id="568" r:id="rId15"/>
    <p:sldId id="700" r:id="rId16"/>
    <p:sldId id="701" r:id="rId17"/>
    <p:sldId id="552" r:id="rId18"/>
    <p:sldId id="570" r:id="rId19"/>
    <p:sldId id="571" r:id="rId20"/>
    <p:sldId id="572" r:id="rId21"/>
    <p:sldId id="560" r:id="rId22"/>
    <p:sldId id="562" r:id="rId23"/>
    <p:sldId id="563" r:id="rId24"/>
    <p:sldId id="593" r:id="rId25"/>
    <p:sldId id="574" r:id="rId26"/>
    <p:sldId id="564" r:id="rId27"/>
    <p:sldId id="573" r:id="rId28"/>
    <p:sldId id="582" r:id="rId29"/>
    <p:sldId id="565" r:id="rId30"/>
    <p:sldId id="575" r:id="rId31"/>
    <p:sldId id="576" r:id="rId32"/>
    <p:sldId id="712" r:id="rId33"/>
    <p:sldId id="713" r:id="rId34"/>
    <p:sldId id="714" r:id="rId35"/>
    <p:sldId id="715" r:id="rId36"/>
    <p:sldId id="716" r:id="rId37"/>
    <p:sldId id="583" r:id="rId38"/>
    <p:sldId id="595" r:id="rId39"/>
    <p:sldId id="708" r:id="rId40"/>
    <p:sldId id="709" r:id="rId41"/>
    <p:sldId id="710" r:id="rId42"/>
    <p:sldId id="711" r:id="rId43"/>
    <p:sldId id="577" r:id="rId44"/>
    <p:sldId id="579" r:id="rId45"/>
    <p:sldId id="578" r:id="rId46"/>
    <p:sldId id="584" r:id="rId47"/>
    <p:sldId id="585" r:id="rId48"/>
    <p:sldId id="724" r:id="rId49"/>
    <p:sldId id="719" r:id="rId50"/>
    <p:sldId id="720" r:id="rId51"/>
    <p:sldId id="722" r:id="rId52"/>
    <p:sldId id="721" r:id="rId53"/>
    <p:sldId id="587" r:id="rId54"/>
    <p:sldId id="599" r:id="rId55"/>
    <p:sldId id="600" r:id="rId56"/>
    <p:sldId id="601" r:id="rId57"/>
    <p:sldId id="588" r:id="rId58"/>
    <p:sldId id="723" r:id="rId59"/>
    <p:sldId id="694" r:id="rId60"/>
    <p:sldId id="731" r:id="rId61"/>
    <p:sldId id="696" r:id="rId62"/>
    <p:sldId id="730" r:id="rId63"/>
    <p:sldId id="732" r:id="rId64"/>
    <p:sldId id="733" r:id="rId65"/>
    <p:sldId id="734" r:id="rId66"/>
    <p:sldId id="697" r:id="rId67"/>
    <p:sldId id="743" r:id="rId68"/>
    <p:sldId id="745" r:id="rId69"/>
    <p:sldId id="746" r:id="rId70"/>
    <p:sldId id="727" r:id="rId71"/>
    <p:sldId id="598" r:id="rId7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3407D7"/>
    <a:srgbClr val="EDEDEB"/>
    <a:srgbClr val="E5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>
        <p:scale>
          <a:sx n="100" d="100"/>
          <a:sy n="100" d="100"/>
        </p:scale>
        <p:origin x="7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9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9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56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71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45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0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8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21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02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7E35-E194-47F5-ABBD-9358A627188C}" type="datetimeFigureOut">
              <a:rPr lang="ko-KR" altLang="en-US" smtClean="0"/>
              <a:t>2022-06-16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3229-9F0E-4033-85BB-4C10E78CE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8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87.png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81609"/>
              </p:ext>
            </p:extLst>
          </p:nvPr>
        </p:nvGraphicFramePr>
        <p:xfrm>
          <a:off x="217488" y="444500"/>
          <a:ext cx="5621337" cy="59086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7559"/>
                <a:gridCol w="929845"/>
                <a:gridCol w="4363933"/>
              </a:tblGrid>
              <a:tr h="5025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순번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구분</a:t>
                      </a:r>
                      <a:br>
                        <a:rPr lang="ko-KR" altLang="en-US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앱</a:t>
                      </a:r>
                      <a:r>
                        <a:rPr lang="en-US" altLang="ko-KR" sz="1000" u="none" strike="noStrike">
                          <a:effectLst/>
                        </a:rPr>
                        <a:t>/</a:t>
                      </a:r>
                      <a:r>
                        <a:rPr lang="en-US" sz="1000" u="none" strike="noStrike">
                          <a:effectLst/>
                        </a:rPr>
                        <a:t>pc/</a:t>
                      </a:r>
                      <a:r>
                        <a:rPr lang="ko-KR" altLang="en-US" sz="1000" u="none" strike="noStrike">
                          <a:effectLst/>
                        </a:rPr>
                        <a:t>본사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</a:rPr>
                        <a:t>내용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'PC</a:t>
                      </a:r>
                      <a:r>
                        <a:rPr lang="ko-KR" altLang="en-US" sz="1000" u="none" strike="noStrike">
                          <a:effectLst/>
                        </a:rPr>
                        <a:t>등록자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개인정보동의서 받기 </a:t>
                      </a:r>
                      <a:r>
                        <a:rPr lang="en-US" altLang="ko-KR" sz="1000" u="none" strike="noStrike">
                          <a:effectLst/>
                        </a:rPr>
                        <a:t>-&gt; </a:t>
                      </a:r>
                      <a:r>
                        <a:rPr lang="ko-KR" altLang="en-US" sz="1000" u="none" strike="noStrike">
                          <a:effectLst/>
                        </a:rPr>
                        <a:t>동의서 화면 만들기</a:t>
                      </a:r>
                      <a:br>
                        <a:rPr lang="ko-KR" altLang="en-US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(KT </a:t>
                      </a:r>
                      <a:r>
                        <a:rPr lang="ko-KR" altLang="en-US" sz="1000" u="none" strike="noStrike">
                          <a:effectLst/>
                        </a:rPr>
                        <a:t>캡쳐화면 참조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위험성평가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수정시 앱 튕겨나감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전달사항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문구추가</a:t>
                      </a:r>
                      <a:br>
                        <a:rPr lang="ko-KR" altLang="en-US" sz="1000" u="none" strike="noStrike">
                          <a:effectLst/>
                        </a:rPr>
                      </a:br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-&gt; </a:t>
                      </a:r>
                      <a:r>
                        <a:rPr lang="ko-KR" altLang="en-US" sz="1000" u="none" strike="noStrike">
                          <a:effectLst/>
                        </a:rPr>
                        <a:t>전달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공지</a:t>
                      </a:r>
                      <a:r>
                        <a:rPr lang="en-US" altLang="ko-KR" sz="1000" u="none" strike="noStrike">
                          <a:effectLst/>
                        </a:rPr>
                        <a:t>, </a:t>
                      </a:r>
                      <a:r>
                        <a:rPr lang="ko-KR" altLang="en-US" sz="1000" u="none" strike="noStrike">
                          <a:effectLst/>
                        </a:rPr>
                        <a:t>재해사례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pc+</a:t>
                      </a:r>
                      <a:r>
                        <a:rPr lang="ko-KR" altLang="en-US" sz="1000" u="none" strike="noStrike">
                          <a:effectLst/>
                        </a:rPr>
                        <a:t>본사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위험치워줘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문구 추가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근로자 의견청취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위험성평가</a:t>
                      </a:r>
                      <a:r>
                        <a:rPr lang="en-US" altLang="ko-KR" sz="1000" u="none" strike="noStrike">
                          <a:effectLst/>
                        </a:rPr>
                        <a:t>' '</a:t>
                      </a:r>
                      <a:r>
                        <a:rPr lang="ko-KR" altLang="en-US" sz="1000" u="none" strike="noStrike">
                          <a:effectLst/>
                        </a:rPr>
                        <a:t>위험요소 등록</a:t>
                      </a:r>
                      <a:r>
                        <a:rPr lang="en-US" altLang="ko-KR" sz="1000" u="none" strike="noStrike">
                          <a:effectLst/>
                        </a:rPr>
                        <a:t>' -&gt; '</a:t>
                      </a:r>
                      <a:r>
                        <a:rPr lang="ko-KR" altLang="en-US" sz="1000" u="none" strike="noStrike">
                          <a:effectLst/>
                        </a:rPr>
                        <a:t>중점관리 위험요소 등록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문구변경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위험성평가</a:t>
                      </a:r>
                      <a:r>
                        <a:rPr lang="en-US" altLang="ko-KR" sz="1000" u="none" strike="noStrike">
                          <a:effectLst/>
                        </a:rPr>
                        <a:t>' '</a:t>
                      </a:r>
                      <a:r>
                        <a:rPr lang="ko-KR" altLang="en-US" sz="1000" u="none" strike="noStrike">
                          <a:effectLst/>
                        </a:rPr>
                        <a:t>추가개선대책</a:t>
                      </a:r>
                      <a:r>
                        <a:rPr lang="en-US" altLang="ko-KR" sz="1000" u="none" strike="noStrike">
                          <a:effectLst/>
                        </a:rPr>
                        <a:t>' -&gt; '</a:t>
                      </a:r>
                      <a:r>
                        <a:rPr lang="ko-KR" altLang="en-US" sz="1000" u="none" strike="noStrike">
                          <a:effectLst/>
                        </a:rPr>
                        <a:t>추가 위험요인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문구변경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개인정보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문구변경 </a:t>
                      </a:r>
                      <a:r>
                        <a:rPr lang="en-US" altLang="ko-KR" sz="1000" u="none" strike="noStrike">
                          <a:effectLst/>
                        </a:rPr>
                        <a:t>: '</a:t>
                      </a:r>
                      <a:r>
                        <a:rPr lang="ko-KR" altLang="en-US" sz="1000" u="none" strike="noStrike">
                          <a:effectLst/>
                        </a:rPr>
                        <a:t>주업종</a:t>
                      </a:r>
                      <a:r>
                        <a:rPr lang="en-US" altLang="ko-KR" sz="1000" u="none" strike="noStrike">
                          <a:effectLst/>
                        </a:rPr>
                        <a:t>' -&gt; '</a:t>
                      </a:r>
                      <a:r>
                        <a:rPr lang="ko-KR" altLang="en-US" sz="1000" u="none" strike="noStrike">
                          <a:effectLst/>
                        </a:rPr>
                        <a:t>대표직종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pc+</a:t>
                      </a:r>
                      <a:r>
                        <a:rPr lang="ko-KR" altLang="en-US" sz="1000" u="none" strike="noStrike">
                          <a:effectLst/>
                        </a:rPr>
                        <a:t>본사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서류등록</a:t>
                      </a:r>
                      <a:r>
                        <a:rPr lang="en-US" altLang="ko-KR" sz="1000" u="none" strike="noStrike">
                          <a:effectLst/>
                        </a:rPr>
                        <a:t>/</a:t>
                      </a:r>
                      <a:r>
                        <a:rPr lang="ko-KR" altLang="en-US" sz="1000" u="none" strike="noStrike">
                          <a:effectLst/>
                        </a:rPr>
                        <a:t>근로자서류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문구변경 </a:t>
                      </a:r>
                      <a:r>
                        <a:rPr lang="en-US" altLang="ko-KR" sz="1000" u="none" strike="noStrike">
                          <a:effectLst/>
                        </a:rPr>
                        <a:t>: '</a:t>
                      </a:r>
                      <a:r>
                        <a:rPr lang="ko-KR" altLang="en-US" sz="1000" u="none" strike="noStrike">
                          <a:effectLst/>
                        </a:rPr>
                        <a:t>안전교육증</a:t>
                      </a:r>
                      <a:r>
                        <a:rPr lang="en-US" altLang="ko-KR" sz="1000" u="none" strike="noStrike">
                          <a:effectLst/>
                        </a:rPr>
                        <a:t>' -&gt; '</a:t>
                      </a:r>
                      <a:r>
                        <a:rPr lang="ko-KR" altLang="en-US" sz="1000" u="none" strike="noStrike">
                          <a:effectLst/>
                        </a:rPr>
                        <a:t>기초안전교육이수증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전달사항</a:t>
                      </a:r>
                      <a:r>
                        <a:rPr lang="en-US" altLang="ko-KR" sz="1000" u="none" strike="noStrike">
                          <a:effectLst/>
                        </a:rPr>
                        <a:t>' '</a:t>
                      </a:r>
                      <a:r>
                        <a:rPr lang="ko-KR" altLang="en-US" sz="1000" u="none" strike="noStrike">
                          <a:effectLst/>
                        </a:rPr>
                        <a:t>번역하기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글자 가려 내리기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위험치워줘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협력사관리자도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처리결과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올릴수 있게 하기</a:t>
                      </a:r>
                      <a:br>
                        <a:rPr lang="ko-KR" altLang="en-US" sz="1000" u="none" strike="noStrike">
                          <a:effectLst/>
                        </a:rPr>
                      </a:br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-&gt; 1)</a:t>
                      </a:r>
                      <a:r>
                        <a:rPr lang="ko-KR" altLang="en-US" sz="1000" u="none" strike="noStrike">
                          <a:effectLst/>
                        </a:rPr>
                        <a:t>처음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비공개</a:t>
                      </a:r>
                      <a:r>
                        <a:rPr lang="en-US" altLang="ko-KR" sz="1000" u="none" strike="noStrike">
                          <a:effectLst/>
                        </a:rPr>
                        <a:t>'(</a:t>
                      </a:r>
                      <a:r>
                        <a:rPr lang="ko-KR" altLang="en-US" sz="1000" u="none" strike="noStrike">
                          <a:effectLst/>
                        </a:rPr>
                        <a:t>지금처럼 작성불가</a:t>
                      </a:r>
                      <a:r>
                        <a:rPr lang="en-US" altLang="ko-KR" sz="1000" u="none" strike="noStrike">
                          <a:effectLst/>
                        </a:rPr>
                        <a:t>/</a:t>
                      </a:r>
                      <a:r>
                        <a:rPr lang="ko-KR" altLang="en-US" sz="1000" u="none" strike="noStrike">
                          <a:effectLst/>
                        </a:rPr>
                        <a:t>안보임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br>
                        <a:rPr lang="en-US" altLang="ko-KR" sz="1000" u="none" strike="noStrike">
                          <a:effectLst/>
                        </a:rPr>
                      </a:br>
                      <a:r>
                        <a:rPr lang="en-US" altLang="ko-KR" sz="1000" u="none" strike="noStrike">
                          <a:effectLst/>
                        </a:rPr>
                        <a:t>      2) '</a:t>
                      </a:r>
                      <a:r>
                        <a:rPr lang="ko-KR" altLang="en-US" sz="1000" u="none" strike="noStrike">
                          <a:effectLst/>
                        </a:rPr>
                        <a:t>공개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전화시 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협력사 관리자도 처리결과 올릴수 있게 하기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pc+</a:t>
                      </a:r>
                      <a:r>
                        <a:rPr lang="ko-KR" altLang="en-US" sz="1000" u="none" strike="noStrike">
                          <a:effectLst/>
                        </a:rPr>
                        <a:t>본사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전달사항</a:t>
                      </a:r>
                      <a:r>
                        <a:rPr lang="en-US" altLang="ko-KR" sz="1000" u="none" strike="noStrike">
                          <a:effectLst/>
                        </a:rPr>
                        <a:t>'  '</a:t>
                      </a:r>
                      <a:r>
                        <a:rPr lang="ko-KR" altLang="en-US" sz="1000" u="none" strike="noStrike">
                          <a:effectLst/>
                        </a:rPr>
                        <a:t>본사시스템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과 현장의 시공사</a:t>
                      </a:r>
                      <a:r>
                        <a:rPr lang="en-US" altLang="ko-KR" sz="1000" u="none" strike="noStrike">
                          <a:effectLst/>
                        </a:rPr>
                        <a:t>/</a:t>
                      </a:r>
                      <a:r>
                        <a:rPr lang="ko-KR" altLang="en-US" sz="1000" u="none" strike="noStrike">
                          <a:effectLst/>
                        </a:rPr>
                        <a:t>협력사 전달시스템 구축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000" u="none" strike="noStrike">
                          <a:effectLst/>
                        </a:rPr>
                        <a:t>+</a:t>
                      </a:r>
                      <a:r>
                        <a:rPr lang="en-US" sz="1000" u="none" strike="noStrike">
                          <a:effectLst/>
                        </a:rPr>
                        <a:t>pc+</a:t>
                      </a:r>
                      <a:r>
                        <a:rPr lang="ko-KR" altLang="en-US" sz="1000" u="none" strike="noStrike">
                          <a:effectLst/>
                        </a:rPr>
                        <a:t>본사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'</a:t>
                      </a:r>
                      <a:r>
                        <a:rPr lang="ko-KR" altLang="en-US" sz="1000" u="none" strike="noStrike">
                          <a:effectLst/>
                        </a:rPr>
                        <a:t>위험성평가</a:t>
                      </a:r>
                      <a:r>
                        <a:rPr lang="en-US" altLang="ko-KR" sz="1000" u="none" strike="noStrike">
                          <a:effectLst/>
                        </a:rPr>
                        <a:t>' </a:t>
                      </a:r>
                      <a:r>
                        <a:rPr lang="ko-KR" altLang="en-US" sz="1000" u="none" strike="noStrike">
                          <a:effectLst/>
                        </a:rPr>
                        <a:t>근로자 매일확인 </a:t>
                      </a:r>
                      <a:r>
                        <a:rPr lang="en-US" altLang="ko-KR" sz="1000" u="none" strike="noStrike">
                          <a:effectLst/>
                        </a:rPr>
                        <a:t>/ 1</a:t>
                      </a:r>
                      <a:r>
                        <a:rPr lang="ko-KR" altLang="en-US" sz="1000" u="none" strike="noStrike">
                          <a:effectLst/>
                        </a:rPr>
                        <a:t>번확인 선택하게 하기</a:t>
                      </a:r>
                      <a:br>
                        <a:rPr lang="ko-KR" altLang="en-US" sz="1000" u="none" strike="noStrike">
                          <a:effectLst/>
                        </a:rPr>
                      </a:br>
                      <a:r>
                        <a:rPr lang="ko-KR" altLang="en-US" sz="1000" u="none" strike="noStrike">
                          <a:effectLst/>
                        </a:rPr>
                        <a:t> </a:t>
                      </a:r>
                      <a:r>
                        <a:rPr lang="en-US" altLang="ko-KR" sz="1000" u="none" strike="noStrike">
                          <a:effectLst/>
                        </a:rPr>
                        <a:t>-&gt; 1</a:t>
                      </a:r>
                      <a:r>
                        <a:rPr lang="ko-KR" altLang="en-US" sz="1000" u="none" strike="noStrike">
                          <a:effectLst/>
                        </a:rPr>
                        <a:t>번확인 내용 만들기</a:t>
                      </a:r>
                      <a:r>
                        <a:rPr lang="en-US" altLang="ko-KR" sz="1000" u="none" strike="noStrike">
                          <a:effectLst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</a:rPr>
                        <a:t>확인했던 근로자 보이는 화면</a:t>
                      </a:r>
                      <a:r>
                        <a:rPr lang="en-US" altLang="ko-KR" sz="1000" u="none" strike="noStrike">
                          <a:effectLst/>
                        </a:rPr>
                        <a:t>)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49440"/>
              </p:ext>
            </p:extLst>
          </p:nvPr>
        </p:nvGraphicFramePr>
        <p:xfrm>
          <a:off x="6199743" y="989011"/>
          <a:ext cx="5505368" cy="46116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802"/>
                <a:gridCol w="910662"/>
                <a:gridCol w="4273904"/>
              </a:tblGrid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smtClean="0">
                          <a:effectLst/>
                        </a:rPr>
                        <a:t>  앱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운영자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사이렌발동시간 설정하게 하기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100" u="none" strike="noStrike">
                          <a:effectLst/>
                        </a:rPr>
                        <a:t>+</a:t>
                      </a:r>
                      <a:r>
                        <a:rPr lang="en-US" sz="1100" u="none" strike="noStrike">
                          <a:effectLst/>
                        </a:rPr>
                        <a:t>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tbm</a:t>
                      </a:r>
                      <a:r>
                        <a:rPr lang="ko-KR" altLang="en-US" sz="1100" u="none" strike="noStrike">
                          <a:effectLst/>
                        </a:rPr>
                        <a:t>도 위험성평가처럼 시공사관리자가 쓸수 있게 하기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smtClean="0">
                          <a:effectLst/>
                        </a:rPr>
                        <a:t>  앱</a:t>
                      </a:r>
                      <a:r>
                        <a:rPr lang="en-US" altLang="ko-KR" sz="1100" u="none" strike="noStrike">
                          <a:effectLst/>
                        </a:rPr>
                        <a:t>+</a:t>
                      </a:r>
                      <a:r>
                        <a:rPr lang="en-US" sz="1100" u="none" strike="noStrike">
                          <a:effectLst/>
                        </a:rPr>
                        <a:t>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안전교육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교육시간 추가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smtClean="0">
                          <a:effectLst/>
                        </a:rPr>
                        <a:t>  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출근관리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전화번호 보이기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관리자</a:t>
                      </a:r>
                      <a:r>
                        <a:rPr lang="en-US" altLang="ko-KR" sz="1100" u="none" strike="noStrike">
                          <a:effectLst/>
                        </a:rPr>
                        <a:t>/</a:t>
                      </a:r>
                      <a:r>
                        <a:rPr lang="ko-KR" altLang="en-US" sz="1100" u="none" strike="noStrike">
                          <a:effectLst/>
                        </a:rPr>
                        <a:t>근로자 모두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br>
                        <a:rPr lang="en-US" altLang="ko-KR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 -&gt; (</a:t>
                      </a:r>
                      <a:r>
                        <a:rPr lang="ko-KR" altLang="en-US" sz="1100" u="none" strike="noStrike">
                          <a:effectLst/>
                        </a:rPr>
                        <a:t>이미지</a:t>
                      </a:r>
                      <a:r>
                        <a:rPr lang="en-US" altLang="ko-KR" sz="1100" u="none" strike="noStrike">
                          <a:effectLst/>
                        </a:rPr>
                        <a:t>) </a:t>
                      </a:r>
                      <a:r>
                        <a:rPr lang="ko-KR" altLang="en-US" sz="1100" u="none" strike="noStrike">
                          <a:effectLst/>
                        </a:rPr>
                        <a:t>이름</a:t>
                      </a:r>
                      <a:r>
                        <a:rPr lang="en-US" altLang="ko-KR" sz="1100" u="none" strike="noStrike">
                          <a:effectLst/>
                        </a:rPr>
                        <a:t>/</a:t>
                      </a:r>
                      <a:r>
                        <a:rPr lang="ko-KR" altLang="en-US" sz="1100" u="none" strike="noStrike">
                          <a:effectLst/>
                        </a:rPr>
                        <a:t>직책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전화번호 추가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smtClean="0">
                          <a:effectLst/>
                        </a:rPr>
                        <a:t>  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근로자 일출력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보기 </a:t>
                      </a:r>
                      <a:r>
                        <a:rPr lang="en-US" altLang="ko-KR" sz="1100" u="none" strike="noStrike">
                          <a:effectLst/>
                        </a:rPr>
                        <a:t>-&gt; pc</a:t>
                      </a:r>
                      <a:r>
                        <a:rPr lang="ko-KR" altLang="en-US" sz="1100" u="none" strike="noStrike">
                          <a:effectLst/>
                        </a:rPr>
                        <a:t>도 추가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현재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앱만 있음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smtClean="0">
                          <a:effectLst/>
                        </a:rPr>
                        <a:t>  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근로자서류</a:t>
                      </a:r>
                      <a:r>
                        <a:rPr lang="en-US" altLang="ko-KR" sz="1100" u="none" strike="noStrike">
                          <a:effectLst/>
                        </a:rPr>
                        <a:t>' '</a:t>
                      </a:r>
                      <a:r>
                        <a:rPr lang="ko-KR" altLang="en-US" sz="1100" u="none" strike="noStrike">
                          <a:effectLst/>
                        </a:rPr>
                        <a:t>신규채용자서류</a:t>
                      </a:r>
                      <a:r>
                        <a:rPr lang="en-US" altLang="ko-KR" sz="1100" u="none" strike="noStrike">
                          <a:effectLst/>
                        </a:rPr>
                        <a:t>' -&gt; '</a:t>
                      </a:r>
                      <a:r>
                        <a:rPr lang="ko-KR" altLang="en-US" sz="1100" u="none" strike="noStrike">
                          <a:effectLst/>
                        </a:rPr>
                        <a:t>기간설정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해서 볼수 있게 하기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smtClean="0">
                          <a:effectLst/>
                        </a:rPr>
                        <a:t>  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안전교육</a:t>
                      </a:r>
                      <a:r>
                        <a:rPr lang="en-US" altLang="ko-KR" sz="1100" u="none" strike="noStrike">
                          <a:effectLst/>
                        </a:rPr>
                        <a:t>' -&gt; '</a:t>
                      </a:r>
                      <a:r>
                        <a:rPr lang="ko-KR" altLang="en-US" sz="1100" u="none" strike="noStrike">
                          <a:effectLst/>
                        </a:rPr>
                        <a:t>교육명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검색으로 내용 볼수 있게 하기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smtClean="0">
                          <a:effectLst/>
                        </a:rPr>
                        <a:t>  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한양</a:t>
                      </a:r>
                      <a:r>
                        <a:rPr lang="en-US" altLang="ko-KR" sz="1100" u="none" strike="noStrike">
                          <a:effectLst/>
                        </a:rPr>
                        <a:t>) </a:t>
                      </a:r>
                      <a:r>
                        <a:rPr lang="ko-KR" altLang="en-US" sz="1100" u="none" strike="noStrike">
                          <a:effectLst/>
                        </a:rPr>
                        <a:t>교육일지 사진 키우기</a:t>
                      </a:r>
                      <a:br>
                        <a:rPr lang="ko-KR" altLang="en-US" sz="1100" u="none" strike="noStrike">
                          <a:effectLst/>
                        </a:rPr>
                      </a:br>
                      <a:r>
                        <a:rPr lang="en-US" altLang="ko-KR" sz="1100" u="none" strike="noStrike">
                          <a:effectLst/>
                        </a:rPr>
                        <a:t>-&gt; </a:t>
                      </a:r>
                      <a:r>
                        <a:rPr lang="ko-KR" altLang="en-US" sz="1100" u="none" strike="noStrike">
                          <a:effectLst/>
                        </a:rPr>
                        <a:t>사진출력양식 선택하게 하기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작게</a:t>
                      </a:r>
                      <a:r>
                        <a:rPr lang="en-US" altLang="ko-KR" sz="1100" u="none" strike="noStrike">
                          <a:effectLst/>
                        </a:rPr>
                        <a:t>, </a:t>
                      </a:r>
                      <a:r>
                        <a:rPr lang="ko-KR" altLang="en-US" sz="1100" u="none" strike="noStrike">
                          <a:effectLst/>
                        </a:rPr>
                        <a:t>사진대지 따로 출력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smtClean="0">
                          <a:effectLst/>
                        </a:rPr>
                        <a:t>  pc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안전교육</a:t>
                      </a:r>
                      <a:r>
                        <a:rPr lang="en-US" altLang="ko-KR" sz="1100" u="none" strike="noStrike">
                          <a:effectLst/>
                        </a:rPr>
                        <a:t>' 'TBM' </a:t>
                      </a:r>
                      <a:r>
                        <a:rPr lang="ko-KR" altLang="en-US" sz="1100" u="none" strike="noStrike">
                          <a:effectLst/>
                        </a:rPr>
                        <a:t>삭제기능 넣기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smtClean="0">
                          <a:effectLst/>
                        </a:rPr>
                        <a:t>  pc</a:t>
                      </a:r>
                      <a:r>
                        <a:rPr lang="en-US" sz="1100" u="none" strike="noStrike">
                          <a:effectLst/>
                        </a:rPr>
                        <a:t>+</a:t>
                      </a:r>
                      <a:r>
                        <a:rPr lang="ko-KR" altLang="en-US" sz="1100" u="none" strike="noStrike">
                          <a:effectLst/>
                        </a:rPr>
                        <a:t>본사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근로자관리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부분에서 </a:t>
                      </a:r>
                      <a:r>
                        <a:rPr lang="en-US" altLang="ko-KR" sz="1100" u="none" strike="noStrike">
                          <a:effectLst/>
                        </a:rPr>
                        <a:t>'</a:t>
                      </a:r>
                      <a:r>
                        <a:rPr lang="ko-KR" altLang="en-US" sz="1100" u="none" strike="noStrike">
                          <a:effectLst/>
                        </a:rPr>
                        <a:t>근로자검색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목차 추가</a:t>
                      </a:r>
                      <a:br>
                        <a:rPr lang="ko-KR" altLang="en-US" sz="1100" u="none" strike="noStrike">
                          <a:effectLst/>
                        </a:rPr>
                      </a:br>
                      <a:r>
                        <a:rPr lang="ko-KR" altLang="en-US" sz="1100" u="none" strike="noStrike">
                          <a:effectLst/>
                        </a:rPr>
                        <a:t> </a:t>
                      </a:r>
                      <a:r>
                        <a:rPr lang="en-US" altLang="ko-KR" sz="1100" u="none" strike="noStrike">
                          <a:effectLst/>
                        </a:rPr>
                        <a:t>-&gt; </a:t>
                      </a:r>
                      <a:r>
                        <a:rPr lang="ko-KR" altLang="en-US" sz="1100" u="none" strike="noStrike">
                          <a:effectLst/>
                        </a:rPr>
                        <a:t>협력사별 </a:t>
                      </a:r>
                      <a:r>
                        <a:rPr lang="en-US" altLang="ko-KR" sz="1100" u="none" strike="noStrike">
                          <a:effectLst/>
                        </a:rPr>
                        <a:t>/ </a:t>
                      </a:r>
                      <a:r>
                        <a:rPr lang="ko-KR" altLang="en-US" sz="1100" u="none" strike="noStrike">
                          <a:effectLst/>
                        </a:rPr>
                        <a:t>직종별 </a:t>
                      </a:r>
                      <a:r>
                        <a:rPr lang="en-US" altLang="ko-KR" sz="1100" u="none" strike="noStrike">
                          <a:effectLst/>
                        </a:rPr>
                        <a:t>/ </a:t>
                      </a:r>
                      <a:r>
                        <a:rPr lang="ko-KR" altLang="en-US" sz="1100" u="none" strike="noStrike">
                          <a:effectLst/>
                        </a:rPr>
                        <a:t>나이별 </a:t>
                      </a:r>
                      <a:r>
                        <a:rPr lang="en-US" altLang="ko-KR" sz="1100" u="none" strike="noStrike">
                          <a:effectLst/>
                        </a:rPr>
                        <a:t>/ </a:t>
                      </a:r>
                      <a:r>
                        <a:rPr lang="ko-KR" altLang="en-US" sz="1100" u="none" strike="noStrike">
                          <a:effectLst/>
                        </a:rPr>
                        <a:t>서류 준비안된별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smtClean="0">
                          <a:effectLst/>
                        </a:rPr>
                        <a:t>  본사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오류</a:t>
                      </a:r>
                      <a:r>
                        <a:rPr lang="en-US" altLang="ko-KR" sz="1100" u="none" strike="noStrike">
                          <a:effectLst/>
                        </a:rPr>
                        <a:t>) '</a:t>
                      </a:r>
                      <a:r>
                        <a:rPr lang="ko-KR" altLang="en-US" sz="1100" u="none" strike="noStrike">
                          <a:effectLst/>
                        </a:rPr>
                        <a:t>위험치워줘</a:t>
                      </a:r>
                      <a:r>
                        <a:rPr lang="en-US" altLang="ko-KR" sz="1100" u="none" strike="noStrike">
                          <a:effectLst/>
                        </a:rPr>
                        <a:t>' </a:t>
                      </a:r>
                      <a:r>
                        <a:rPr lang="ko-KR" altLang="en-US" sz="1100" u="none" strike="noStrike">
                          <a:effectLst/>
                        </a:rPr>
                        <a:t>사진 나오게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36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362295" y="199768"/>
            <a:ext cx="3312721" cy="8876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위치변경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버전 변경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-&gt;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번역하기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때문에 글자가 가려 안보임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글자 위치를 아래로 내리기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B238140-FBB3-A70A-3CD1-12DDE37A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77" y="1087383"/>
            <a:ext cx="2785846" cy="5219054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50AC8F28-0187-0422-0E17-8545F80D606F}"/>
              </a:ext>
            </a:extLst>
          </p:cNvPr>
          <p:cNvSpPr/>
          <p:nvPr/>
        </p:nvSpPr>
        <p:spPr>
          <a:xfrm>
            <a:off x="6992982" y="191640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2" name="모서리가 둥근 직사각형 7">
            <a:extLst>
              <a:ext uri="{FF2B5EF4-FFF2-40B4-BE49-F238E27FC236}">
                <a16:creationId xmlns:a16="http://schemas.microsoft.com/office/drawing/2014/main" xmlns="" id="{B6127136-1A4D-46D9-2959-1BBA90C6DE4B}"/>
              </a:ext>
            </a:extLst>
          </p:cNvPr>
          <p:cNvSpPr/>
          <p:nvPr/>
        </p:nvSpPr>
        <p:spPr>
          <a:xfrm>
            <a:off x="6096000" y="2022480"/>
            <a:ext cx="949234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38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5058960" y="619110"/>
            <a:ext cx="1419800" cy="411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8876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전환하면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시공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 관리자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작성할수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있게 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2A18B72-9EF1-A263-DE16-DCE832F0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03" y="1096607"/>
            <a:ext cx="2351597" cy="328317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AFAC957-CB16-E065-4572-BE90F7BE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79" y="4417254"/>
            <a:ext cx="2396414" cy="232970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B553E115-4FBD-D1AB-46DF-2AF51012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446" y="1096607"/>
            <a:ext cx="2351739" cy="304967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19EB28D1-6D53-497A-CC50-099D2C912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4446" y="4146281"/>
            <a:ext cx="2351739" cy="2033116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0EA5BFF5-F395-E867-5B57-1E99DBC632E5}"/>
              </a:ext>
            </a:extLst>
          </p:cNvPr>
          <p:cNvSpPr/>
          <p:nvPr/>
        </p:nvSpPr>
        <p:spPr>
          <a:xfrm>
            <a:off x="7841467" y="1096607"/>
            <a:ext cx="2354717" cy="52368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0BE86977-BC70-38DB-49F5-234E9250EF41}"/>
              </a:ext>
            </a:extLst>
          </p:cNvPr>
          <p:cNvSpPr/>
          <p:nvPr/>
        </p:nvSpPr>
        <p:spPr>
          <a:xfrm>
            <a:off x="8134519" y="601933"/>
            <a:ext cx="190687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화면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4974368C-119D-1BB7-D839-95C048F2EC88}"/>
              </a:ext>
            </a:extLst>
          </p:cNvPr>
          <p:cNvSpPr/>
          <p:nvPr/>
        </p:nvSpPr>
        <p:spPr>
          <a:xfrm>
            <a:off x="4800303" y="1096607"/>
            <a:ext cx="2351597" cy="56470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AED7E8B-A78B-047A-717E-B2D03C0F9006}"/>
              </a:ext>
            </a:extLst>
          </p:cNvPr>
          <p:cNvSpPr/>
          <p:nvPr/>
        </p:nvSpPr>
        <p:spPr>
          <a:xfrm>
            <a:off x="918615" y="1433253"/>
            <a:ext cx="3083294" cy="2084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2)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전화번호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3)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작성가능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위험형태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내용을 보기만 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21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4186568" y="535025"/>
            <a:ext cx="190943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2A18B72-9EF1-A263-DE16-DCE832F0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12" y="1058288"/>
            <a:ext cx="2351597" cy="328317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4AFAC957-CB16-E065-4572-BE90F7BE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988" y="4378935"/>
            <a:ext cx="2396414" cy="232970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B553E115-4FBD-D1AB-46DF-2AF51012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062" y="1148735"/>
            <a:ext cx="2351739" cy="304967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4974368C-119D-1BB7-D839-95C048F2EC88}"/>
              </a:ext>
            </a:extLst>
          </p:cNvPr>
          <p:cNvSpPr/>
          <p:nvPr/>
        </p:nvSpPr>
        <p:spPr>
          <a:xfrm>
            <a:off x="3927912" y="1058288"/>
            <a:ext cx="2351597" cy="56470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AED7E8B-A78B-047A-717E-B2D03C0F9006}"/>
              </a:ext>
            </a:extLst>
          </p:cNvPr>
          <p:cNvSpPr/>
          <p:nvPr/>
        </p:nvSpPr>
        <p:spPr>
          <a:xfrm>
            <a:off x="319906" y="654061"/>
            <a:ext cx="3204343" cy="2870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안보임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-&gt;  ①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선택메뉴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안보이고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지금처럼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안전지킴이로 보이고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같이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작성만가능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2821C954-4820-43C5-19AF-204AD0296651}"/>
              </a:ext>
            </a:extLst>
          </p:cNvPr>
          <p:cNvSpPr/>
          <p:nvPr/>
        </p:nvSpPr>
        <p:spPr>
          <a:xfrm>
            <a:off x="7277573" y="555145"/>
            <a:ext cx="218773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모든근로자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xmlns="" id="{E005DCEE-E594-4C67-AB31-5B47B9738CA1}"/>
              </a:ext>
            </a:extLst>
          </p:cNvPr>
          <p:cNvSpPr/>
          <p:nvPr/>
        </p:nvSpPr>
        <p:spPr>
          <a:xfrm>
            <a:off x="6991722" y="287791"/>
            <a:ext cx="2759438" cy="6417590"/>
          </a:xfrm>
          <a:prstGeom prst="roundRect">
            <a:avLst>
              <a:gd name="adj" fmla="val 6436"/>
            </a:avLst>
          </a:prstGeom>
          <a:noFill/>
          <a:ln>
            <a:solidFill>
              <a:srgbClr val="FF3B3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4BC0F310-4FEC-8F31-2215-07035C2C7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82" y="4240504"/>
            <a:ext cx="2396414" cy="2329704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3980D930-0678-F151-7139-54328656D332}"/>
              </a:ext>
            </a:extLst>
          </p:cNvPr>
          <p:cNvSpPr/>
          <p:nvPr/>
        </p:nvSpPr>
        <p:spPr>
          <a:xfrm>
            <a:off x="7194083" y="1148734"/>
            <a:ext cx="2354717" cy="54214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xmlns="" id="{693FF75F-C8FE-D831-7BBA-3FBC2A131AEC}"/>
              </a:ext>
            </a:extLst>
          </p:cNvPr>
          <p:cNvCxnSpPr/>
          <p:nvPr/>
        </p:nvCxnSpPr>
        <p:spPr>
          <a:xfrm>
            <a:off x="7194082" y="1873188"/>
            <a:ext cx="23547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6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5061045" y="566569"/>
            <a:ext cx="1830112" cy="486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협력사관리자도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작성할수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있게 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0BE86977-BC70-38DB-49F5-234E9250EF41}"/>
              </a:ext>
            </a:extLst>
          </p:cNvPr>
          <p:cNvSpPr/>
          <p:nvPr/>
        </p:nvSpPr>
        <p:spPr>
          <a:xfrm>
            <a:off x="8139661" y="566569"/>
            <a:ext cx="2145823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 </a:t>
            </a:r>
            <a:r>
              <a:rPr lang="en-US" altLang="ko-KR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 화면</a:t>
            </a: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AED7E8B-A78B-047A-717E-B2D03C0F9006}"/>
              </a:ext>
            </a:extLst>
          </p:cNvPr>
          <p:cNvSpPr/>
          <p:nvPr/>
        </p:nvSpPr>
        <p:spPr>
          <a:xfrm>
            <a:off x="918615" y="1433253"/>
            <a:ext cx="3083294" cy="2084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2)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전화번호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3)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작성가능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위험형태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내용을 보기만 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AE7B24E9-2AE3-A5CA-2599-FA489FA9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303" y="1280907"/>
            <a:ext cx="2351596" cy="4296185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4310D413-F194-BEC1-26D3-2CC9D6F82E61}"/>
              </a:ext>
            </a:extLst>
          </p:cNvPr>
          <p:cNvSpPr/>
          <p:nvPr/>
        </p:nvSpPr>
        <p:spPr>
          <a:xfrm>
            <a:off x="4800303" y="1280907"/>
            <a:ext cx="2351597" cy="41802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451B568-E1F8-8EC0-854A-11F8941F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896" y="1237726"/>
            <a:ext cx="2351597" cy="369624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3F5D4808-3229-71B7-9E84-5C19914A5DA0}"/>
              </a:ext>
            </a:extLst>
          </p:cNvPr>
          <p:cNvSpPr/>
          <p:nvPr/>
        </p:nvSpPr>
        <p:spPr>
          <a:xfrm>
            <a:off x="8036776" y="1251250"/>
            <a:ext cx="2354717" cy="37123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65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4868152" y="654061"/>
            <a:ext cx="1909431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518F3B1F-2305-9A98-BCAD-66422E18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102" y="1301368"/>
            <a:ext cx="2351596" cy="4296185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4F881B54-B510-AF34-169C-A6E182E52596}"/>
              </a:ext>
            </a:extLst>
          </p:cNvPr>
          <p:cNvSpPr/>
          <p:nvPr/>
        </p:nvSpPr>
        <p:spPr>
          <a:xfrm>
            <a:off x="4535102" y="1301368"/>
            <a:ext cx="2351597" cy="41802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E2B8F64B-9578-5D5D-6EBE-41A40620B378}"/>
              </a:ext>
            </a:extLst>
          </p:cNvPr>
          <p:cNvSpPr/>
          <p:nvPr/>
        </p:nvSpPr>
        <p:spPr>
          <a:xfrm>
            <a:off x="7884032" y="716413"/>
            <a:ext cx="2145823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 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2D3110DE-560A-9714-EA7B-A0FF96A694B3}"/>
              </a:ext>
            </a:extLst>
          </p:cNvPr>
          <p:cNvSpPr/>
          <p:nvPr/>
        </p:nvSpPr>
        <p:spPr>
          <a:xfrm>
            <a:off x="7832590" y="1347343"/>
            <a:ext cx="2354717" cy="37123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D47A01E4-2F5A-0CE2-A8D2-112855D4F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710" y="1347343"/>
            <a:ext cx="2351597" cy="78597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B89D5B75-2F81-E4C2-FC9D-2508F0584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32" y="2094198"/>
            <a:ext cx="2248708" cy="2965520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6AD182BA-E5AE-4654-935B-A6B7402EF562}"/>
              </a:ext>
            </a:extLst>
          </p:cNvPr>
          <p:cNvCxnSpPr/>
          <p:nvPr/>
        </p:nvCxnSpPr>
        <p:spPr>
          <a:xfrm>
            <a:off x="7832589" y="2094198"/>
            <a:ext cx="23547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7">
            <a:extLst>
              <a:ext uri="{FF2B5EF4-FFF2-40B4-BE49-F238E27FC236}">
                <a16:creationId xmlns:a16="http://schemas.microsoft.com/office/drawing/2014/main" xmlns="" id="{4A68D144-A329-FD0C-527C-A12B3CB247A1}"/>
              </a:ext>
            </a:extLst>
          </p:cNvPr>
          <p:cNvSpPr/>
          <p:nvPr/>
        </p:nvSpPr>
        <p:spPr>
          <a:xfrm>
            <a:off x="7628667" y="585926"/>
            <a:ext cx="2759438" cy="4895685"/>
          </a:xfrm>
          <a:prstGeom prst="roundRect">
            <a:avLst>
              <a:gd name="adj" fmla="val 6436"/>
            </a:avLst>
          </a:prstGeom>
          <a:noFill/>
          <a:ln>
            <a:solidFill>
              <a:srgbClr val="FF3B3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30A8FB82-E0B8-BCAA-DFCF-77DDD45D6B17}"/>
              </a:ext>
            </a:extLst>
          </p:cNvPr>
          <p:cNvSpPr/>
          <p:nvPr/>
        </p:nvSpPr>
        <p:spPr>
          <a:xfrm>
            <a:off x="541324" y="882661"/>
            <a:ext cx="3204343" cy="2870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안보임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-&gt;  ①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선택메뉴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안보이고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②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지금처럼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안전지킴이로 보이고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③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같이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작성만가능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293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6106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원청본사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요청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항목 추가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본사시스템에 등록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 수정사항에 추가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C482C4B-A60F-8C18-59E9-81BD03885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93" y="1140912"/>
            <a:ext cx="2620287" cy="49630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모서리가 둥근 직사각형 7">
            <a:extLst>
              <a:ext uri="{FF2B5EF4-FFF2-40B4-BE49-F238E27FC236}">
                <a16:creationId xmlns:a16="http://schemas.microsoft.com/office/drawing/2014/main" xmlns="" id="{8536146D-F5D3-CED7-EA62-3D3401002CA7}"/>
              </a:ext>
            </a:extLst>
          </p:cNvPr>
          <p:cNvSpPr/>
          <p:nvPr/>
        </p:nvSpPr>
        <p:spPr>
          <a:xfrm>
            <a:off x="752035" y="5609366"/>
            <a:ext cx="2922982" cy="199252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020CA00-6EB6-7E1E-4945-DD3B2AAE7577}"/>
              </a:ext>
            </a:extLst>
          </p:cNvPr>
          <p:cNvSpPr/>
          <p:nvPr/>
        </p:nvSpPr>
        <p:spPr>
          <a:xfrm>
            <a:off x="7446151" y="6334419"/>
            <a:ext cx="2210597" cy="271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 </a:t>
            </a:r>
            <a:r>
              <a:rPr lang="ko-KR" altLang="en-US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수정사항에 내용추가</a:t>
            </a: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120CA0BB-66AD-182A-6EFB-04E33F441C18}"/>
              </a:ext>
            </a:extLst>
          </p:cNvPr>
          <p:cNvSpPr/>
          <p:nvPr/>
        </p:nvSpPr>
        <p:spPr>
          <a:xfrm>
            <a:off x="3572244" y="5397215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00858B-3648-2F23-8D94-AADDAC94ABA8}"/>
              </a:ext>
            </a:extLst>
          </p:cNvPr>
          <p:cNvSpPr txBox="1"/>
          <p:nvPr/>
        </p:nvSpPr>
        <p:spPr>
          <a:xfrm>
            <a:off x="3991663" y="5503290"/>
            <a:ext cx="140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(</a:t>
            </a:r>
            <a:r>
              <a:rPr lang="ko-KR" altLang="en-US" sz="1000" dirty="0"/>
              <a:t>추가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 err="1"/>
              <a:t>원청본사</a:t>
            </a:r>
            <a:r>
              <a:rPr lang="ko-KR" altLang="en-US" sz="1000" dirty="0"/>
              <a:t> 요청</a:t>
            </a:r>
            <a:r>
              <a:rPr lang="en-US" altLang="ko-KR" sz="1000" dirty="0"/>
              <a:t>(</a:t>
            </a:r>
            <a:r>
              <a:rPr lang="ko-KR" altLang="en-US" sz="1000" dirty="0"/>
              <a:t>보고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="" id="{71AECD84-643D-BE14-69EC-F40294E92B17}"/>
              </a:ext>
            </a:extLst>
          </p:cNvPr>
          <p:cNvCxnSpPr>
            <a:cxnSpLocks/>
          </p:cNvCxnSpPr>
          <p:nvPr/>
        </p:nvCxnSpPr>
        <p:spPr>
          <a:xfrm flipH="1">
            <a:off x="3618923" y="5718862"/>
            <a:ext cx="372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82DE19D2-4C93-D3A0-B2BD-B2F26810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85" y="749810"/>
            <a:ext cx="4010836" cy="55334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7503729A-30D3-4D95-F913-E877087D9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95" y="6011351"/>
            <a:ext cx="128452" cy="1091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45BDE61-7287-6427-FB52-38B3B427C31E}"/>
              </a:ext>
            </a:extLst>
          </p:cNvPr>
          <p:cNvSpPr txBox="1"/>
          <p:nvPr/>
        </p:nvSpPr>
        <p:spPr>
          <a:xfrm>
            <a:off x="6853647" y="5950527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현장 요청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보고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모서리가 둥근 직사각형 7">
            <a:extLst>
              <a:ext uri="{FF2B5EF4-FFF2-40B4-BE49-F238E27FC236}">
                <a16:creationId xmlns:a16="http://schemas.microsoft.com/office/drawing/2014/main" xmlns="" id="{25AA1618-B9F7-7C2D-9B6F-3F26E2D93BD9}"/>
              </a:ext>
            </a:extLst>
          </p:cNvPr>
          <p:cNvSpPr/>
          <p:nvPr/>
        </p:nvSpPr>
        <p:spPr>
          <a:xfrm>
            <a:off x="6346466" y="5927495"/>
            <a:ext cx="1954980" cy="313795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xmlns="" id="{41EBAC51-C892-D48E-1B81-07A615DB386C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277396" y="5808618"/>
            <a:ext cx="1069070" cy="27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507452E9-55AF-C72E-7F07-B7353F4B36FE}"/>
              </a:ext>
            </a:extLst>
          </p:cNvPr>
          <p:cNvSpPr/>
          <p:nvPr/>
        </p:nvSpPr>
        <p:spPr>
          <a:xfrm>
            <a:off x="6199874" y="5688010"/>
            <a:ext cx="233049" cy="188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3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52124124-25CC-7BF6-19A1-ECFB623C6D43}"/>
              </a:ext>
            </a:extLst>
          </p:cNvPr>
          <p:cNvSpPr/>
          <p:nvPr/>
        </p:nvSpPr>
        <p:spPr>
          <a:xfrm>
            <a:off x="4903440" y="3482180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F4B4352-C6EF-FA71-1510-D961B472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756" y="641163"/>
            <a:ext cx="2920752" cy="55211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A02F419E-824F-7B04-8343-4F052F924C7E}"/>
              </a:ext>
            </a:extLst>
          </p:cNvPr>
          <p:cNvSpPr/>
          <p:nvPr/>
        </p:nvSpPr>
        <p:spPr>
          <a:xfrm>
            <a:off x="544080" y="3401745"/>
            <a:ext cx="3397606" cy="1964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관리자만 작성가능 하게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 관리자들이 본사시스템에 요청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 기능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앱과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작성자만 보이기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원청본사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요청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나오게 하기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7">
            <a:extLst>
              <a:ext uri="{FF2B5EF4-FFF2-40B4-BE49-F238E27FC236}">
                <a16:creationId xmlns:a16="http://schemas.microsoft.com/office/drawing/2014/main" xmlns="" id="{F61192DC-A43E-9CED-A0F9-E37C169FB446}"/>
              </a:ext>
            </a:extLst>
          </p:cNvPr>
          <p:cNvSpPr/>
          <p:nvPr/>
        </p:nvSpPr>
        <p:spPr>
          <a:xfrm>
            <a:off x="5136489" y="3686106"/>
            <a:ext cx="3214816" cy="457200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DA7244-A971-4633-BEB4-455A0EB970B9}"/>
              </a:ext>
            </a:extLst>
          </p:cNvPr>
          <p:cNvSpPr txBox="1"/>
          <p:nvPr/>
        </p:nvSpPr>
        <p:spPr>
          <a:xfrm>
            <a:off x="5286756" y="3852702"/>
            <a:ext cx="28497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</a:t>
            </a:r>
            <a:r>
              <a:rPr lang="ko-KR" altLang="en-US" sz="900" b="1" dirty="0" err="1"/>
              <a:t>원청본사</a:t>
            </a:r>
            <a:r>
              <a:rPr lang="ko-KR" altLang="en-US" sz="900" b="1" dirty="0"/>
              <a:t> 요청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보고</a:t>
            </a:r>
            <a:r>
              <a:rPr lang="en-US" altLang="ko-KR" sz="900" b="1" dirty="0"/>
              <a:t>)] </a:t>
            </a:r>
            <a:r>
              <a:rPr lang="ko-KR" altLang="en-US" sz="900" b="1" dirty="0"/>
              <a:t>안전관리비 정산에 대한 질의 </a:t>
            </a: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xmlns="" id="{31D1D2E4-1905-FCE4-EFDC-1EA9E5173E2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941686" y="3914706"/>
            <a:ext cx="1194803" cy="66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9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8" y="199768"/>
            <a:ext cx="9108657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 주기 선택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운영자의 기능선택에 따라 해당현장의 위험성평가 확인대상자들 확인조건 바뀜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F6CCE2A-1E72-4ACD-D9F1-A4B2E37A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4" y="828108"/>
            <a:ext cx="3103403" cy="58280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BC259CB-AACC-DFBF-29D0-2CDFA2BF3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827" y="749810"/>
            <a:ext cx="3103403" cy="7095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CAD75B01-4958-D723-A25D-55E95C23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827" y="1459349"/>
            <a:ext cx="3103403" cy="7044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DD593150-0287-5B5C-603C-FF4E5BEF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827" y="2163762"/>
            <a:ext cx="3103403" cy="55941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A0B5FAD-E41F-C99F-07F4-FDD9F206279C}"/>
              </a:ext>
            </a:extLst>
          </p:cNvPr>
          <p:cNvSpPr/>
          <p:nvPr/>
        </p:nvSpPr>
        <p:spPr>
          <a:xfrm>
            <a:off x="6629827" y="2938361"/>
            <a:ext cx="3103403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C59D92-F99D-AA15-EC09-2671F8BA3B03}"/>
              </a:ext>
            </a:extLst>
          </p:cNvPr>
          <p:cNvSpPr txBox="1"/>
          <p:nvPr/>
        </p:nvSpPr>
        <p:spPr>
          <a:xfrm>
            <a:off x="7048500" y="2967650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2. ‘</a:t>
            </a:r>
            <a:r>
              <a:rPr lang="ko-KR" altLang="en-US" sz="1000" b="1" dirty="0"/>
              <a:t>위험성평가</a:t>
            </a:r>
            <a:r>
              <a:rPr lang="en-US" altLang="ko-KR" sz="1000" b="1" dirty="0"/>
              <a:t>’ </a:t>
            </a:r>
            <a:r>
              <a:rPr lang="ko-KR" altLang="en-US" sz="1000" b="1" dirty="0"/>
              <a:t>근로자확인 주기 선택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9E6F9724-FBCD-F826-E6A8-1283FAA3B43F}"/>
              </a:ext>
            </a:extLst>
          </p:cNvPr>
          <p:cNvSpPr/>
          <p:nvPr/>
        </p:nvSpPr>
        <p:spPr>
          <a:xfrm>
            <a:off x="6780687" y="3386165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B5B50052-6A93-811B-19CD-41459E84CC59}"/>
              </a:ext>
            </a:extLst>
          </p:cNvPr>
          <p:cNvSpPr/>
          <p:nvPr/>
        </p:nvSpPr>
        <p:spPr>
          <a:xfrm>
            <a:off x="8233525" y="3386165"/>
            <a:ext cx="1400175" cy="571793"/>
          </a:xfrm>
          <a:prstGeom prst="roundRect">
            <a:avLst>
              <a:gd name="adj" fmla="val 50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C0EFD8-BEA8-3A5F-981B-2D5628A6825D}"/>
              </a:ext>
            </a:extLst>
          </p:cNvPr>
          <p:cNvSpPr txBox="1"/>
          <p:nvPr/>
        </p:nvSpPr>
        <p:spPr>
          <a:xfrm>
            <a:off x="8323593" y="3507298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/>
              <a:t>작업기간 중</a:t>
            </a:r>
            <a:endParaRPr lang="en-US" altLang="ko-KR" sz="1000" b="1" dirty="0"/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‘1</a:t>
            </a:r>
            <a:r>
              <a:rPr lang="ko-KR" altLang="en-US" sz="1000" b="1" dirty="0">
                <a:solidFill>
                  <a:srgbClr val="FF0000"/>
                </a:solidFill>
              </a:rPr>
              <a:t>번만</a:t>
            </a:r>
            <a:r>
              <a:rPr lang="en-US" altLang="ko-KR" sz="1000" b="1" dirty="0">
                <a:solidFill>
                  <a:srgbClr val="FF0000"/>
                </a:solidFill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/>
              <a:t>확인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9CAE08-59CD-6578-78E1-1387D565D922}"/>
              </a:ext>
            </a:extLst>
          </p:cNvPr>
          <p:cNvSpPr txBox="1"/>
          <p:nvPr/>
        </p:nvSpPr>
        <p:spPr>
          <a:xfrm>
            <a:off x="6876212" y="3499035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작업기간 중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C000"/>
                </a:solidFill>
              </a:rPr>
              <a:t>‘</a:t>
            </a:r>
            <a:r>
              <a:rPr lang="ko-KR" altLang="en-US" sz="1000" b="1" dirty="0">
                <a:solidFill>
                  <a:srgbClr val="FFC000"/>
                </a:solidFill>
              </a:rPr>
              <a:t>매일</a:t>
            </a:r>
            <a:r>
              <a:rPr lang="en-US" altLang="ko-KR" sz="1000" b="1" dirty="0">
                <a:solidFill>
                  <a:srgbClr val="FFC000"/>
                </a:solidFill>
              </a:rPr>
              <a:t>’</a:t>
            </a:r>
            <a:r>
              <a:rPr lang="ko-KR" altLang="en-US" sz="1000" b="1" dirty="0">
                <a:solidFill>
                  <a:srgbClr val="FFC000"/>
                </a:solidFill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75BED6CB-0549-2812-F1F8-2D85427748F4}"/>
              </a:ext>
            </a:extLst>
          </p:cNvPr>
          <p:cNvSpPr/>
          <p:nvPr/>
        </p:nvSpPr>
        <p:spPr>
          <a:xfrm>
            <a:off x="6629827" y="4081652"/>
            <a:ext cx="3103403" cy="64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083C27-7D53-45C4-57D4-6160574FF7E0}"/>
              </a:ext>
            </a:extLst>
          </p:cNvPr>
          <p:cNvSpPr txBox="1"/>
          <p:nvPr/>
        </p:nvSpPr>
        <p:spPr>
          <a:xfrm>
            <a:off x="6681823" y="4150769"/>
            <a:ext cx="310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/>
              <a:t>작업기간 중 </a:t>
            </a:r>
            <a:r>
              <a:rPr lang="en-US" altLang="ko-KR" sz="800" b="1" dirty="0"/>
              <a:t>‘1</a:t>
            </a:r>
            <a:r>
              <a:rPr lang="ko-KR" altLang="en-US" sz="800" b="1" dirty="0"/>
              <a:t>번만</a:t>
            </a:r>
            <a:r>
              <a:rPr lang="en-US" altLang="ko-KR" sz="800" b="1" dirty="0"/>
              <a:t>’ </a:t>
            </a:r>
            <a:r>
              <a:rPr lang="ko-KR" altLang="en-US" sz="800" b="1" dirty="0"/>
              <a:t>확인 </a:t>
            </a:r>
            <a:r>
              <a:rPr lang="ko-KR" altLang="en-US" sz="800" b="1" dirty="0" err="1"/>
              <a:t>선택시</a:t>
            </a:r>
            <a:endParaRPr lang="en-US" altLang="ko-KR" sz="800" b="1" dirty="0"/>
          </a:p>
          <a:p>
            <a:r>
              <a:rPr lang="ko-KR" altLang="en-US" sz="800" b="1" dirty="0"/>
              <a:t>근로자가 해당 위험성평가를 작업기간 중 </a:t>
            </a:r>
            <a:r>
              <a:rPr lang="en-US" altLang="ko-KR" sz="800" b="1" dirty="0"/>
              <a:t>1</a:t>
            </a:r>
            <a:r>
              <a:rPr lang="ko-KR" altLang="en-US" sz="800" b="1" dirty="0"/>
              <a:t>번만 확인하게 됨</a:t>
            </a:r>
            <a:endParaRPr lang="en-US" altLang="ko-KR" sz="800" b="1" dirty="0"/>
          </a:p>
          <a:p>
            <a:r>
              <a:rPr lang="en-US" altLang="ko-KR" sz="800" b="1" dirty="0"/>
              <a:t>(</a:t>
            </a:r>
            <a:r>
              <a:rPr lang="ko-KR" altLang="en-US" sz="800" b="1" dirty="0"/>
              <a:t>미확인시 </a:t>
            </a:r>
            <a:r>
              <a:rPr lang="ko-KR" altLang="en-US" sz="800" b="1" dirty="0" err="1"/>
              <a:t>확인알람</a:t>
            </a:r>
            <a:r>
              <a:rPr lang="ko-KR" altLang="en-US" sz="800" b="1" dirty="0"/>
              <a:t> 발송</a:t>
            </a:r>
            <a:r>
              <a:rPr lang="en-US" altLang="ko-KR" sz="800" b="1" dirty="0"/>
              <a:t>)</a:t>
            </a:r>
            <a:endParaRPr lang="ko-KR" altLang="en-US" sz="80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55CB82BB-8455-8313-6BF0-251C1E349242}"/>
              </a:ext>
            </a:extLst>
          </p:cNvPr>
          <p:cNvSpPr/>
          <p:nvPr/>
        </p:nvSpPr>
        <p:spPr>
          <a:xfrm>
            <a:off x="6629827" y="749810"/>
            <a:ext cx="3103403" cy="59063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362A12DF-7292-1CDE-A0D9-2DDA727C289B}"/>
              </a:ext>
            </a:extLst>
          </p:cNvPr>
          <p:cNvSpPr/>
          <p:nvPr/>
        </p:nvSpPr>
        <p:spPr>
          <a:xfrm>
            <a:off x="9999442" y="272213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xmlns="" id="{9A21DE6F-B40A-E1E2-B1E9-19713F7136DC}"/>
              </a:ext>
            </a:extLst>
          </p:cNvPr>
          <p:cNvSpPr/>
          <p:nvPr/>
        </p:nvSpPr>
        <p:spPr>
          <a:xfrm>
            <a:off x="6326134" y="2868175"/>
            <a:ext cx="3751315" cy="2296473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69C1F9ED-4FD7-C7E5-AADF-904D6321550D}"/>
              </a:ext>
            </a:extLst>
          </p:cNvPr>
          <p:cNvSpPr/>
          <p:nvPr/>
        </p:nvSpPr>
        <p:spPr>
          <a:xfrm>
            <a:off x="10228310" y="3181111"/>
            <a:ext cx="52541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xmlns="" id="{82C5C9C1-5220-9354-643D-240EECC25B74}"/>
              </a:ext>
            </a:extLst>
          </p:cNvPr>
          <p:cNvSpPr/>
          <p:nvPr/>
        </p:nvSpPr>
        <p:spPr>
          <a:xfrm>
            <a:off x="4838246" y="2722138"/>
            <a:ext cx="610054" cy="77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xmlns="" id="{86AD24C8-9E84-EC3A-0B9C-1E7B8C91F4FB}"/>
              </a:ext>
            </a:extLst>
          </p:cNvPr>
          <p:cNvSpPr/>
          <p:nvPr/>
        </p:nvSpPr>
        <p:spPr>
          <a:xfrm>
            <a:off x="9868941" y="1342592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7E688A28-CAD6-E66C-9359-FF49D0F9B9F3}"/>
              </a:ext>
            </a:extLst>
          </p:cNvPr>
          <p:cNvSpPr/>
          <p:nvPr/>
        </p:nvSpPr>
        <p:spPr>
          <a:xfrm>
            <a:off x="10053190" y="1611622"/>
            <a:ext cx="861568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폭 줄이기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567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7C6326C0-AA84-7AC2-A1F2-6C28DC2C95A9}"/>
              </a:ext>
            </a:extLst>
          </p:cNvPr>
          <p:cNvSpPr/>
          <p:nvPr/>
        </p:nvSpPr>
        <p:spPr>
          <a:xfrm>
            <a:off x="1144699" y="1109690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0A7EEB9-C3C2-1B38-4BE8-5AAADD1A9C2A}"/>
              </a:ext>
            </a:extLst>
          </p:cNvPr>
          <p:cNvSpPr txBox="1"/>
          <p:nvPr/>
        </p:nvSpPr>
        <p:spPr>
          <a:xfrm>
            <a:off x="1240224" y="1222560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작업기간 중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C000"/>
                </a:solidFill>
              </a:rPr>
              <a:t>‘</a:t>
            </a:r>
            <a:r>
              <a:rPr lang="ko-KR" altLang="en-US" sz="1000" b="1" dirty="0">
                <a:solidFill>
                  <a:srgbClr val="FFC000"/>
                </a:solidFill>
              </a:rPr>
              <a:t>매일</a:t>
            </a:r>
            <a:r>
              <a:rPr lang="en-US" altLang="ko-KR" sz="1000" b="1" dirty="0">
                <a:solidFill>
                  <a:srgbClr val="FFC000"/>
                </a:solidFill>
              </a:rPr>
              <a:t>’</a:t>
            </a:r>
            <a:r>
              <a:rPr lang="ko-KR" altLang="en-US" sz="1000" b="1" dirty="0">
                <a:solidFill>
                  <a:srgbClr val="FFC000"/>
                </a:solidFill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</a:rPr>
              <a:t>확인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DE4EEE26-8D99-933E-99A0-36C3C111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05" y="1109690"/>
            <a:ext cx="2298881" cy="41938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xmlns="" id="{0AFE5BE1-2F90-2305-34FF-F7FEAFC3ADE9}"/>
              </a:ext>
            </a:extLst>
          </p:cNvPr>
          <p:cNvCxnSpPr>
            <a:stCxn id="33" idx="3"/>
          </p:cNvCxnSpPr>
          <p:nvPr/>
        </p:nvCxnSpPr>
        <p:spPr>
          <a:xfrm>
            <a:off x="2460262" y="1422615"/>
            <a:ext cx="904875" cy="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5C7A236D-4071-643F-31E4-55B30C9A2362}"/>
              </a:ext>
            </a:extLst>
          </p:cNvPr>
          <p:cNvSpPr/>
          <p:nvPr/>
        </p:nvSpPr>
        <p:spPr>
          <a:xfrm>
            <a:off x="3447505" y="785261"/>
            <a:ext cx="118969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현재와 같음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349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xmlns="" id="{7C6326C0-AA84-7AC2-A1F2-6C28DC2C95A9}"/>
              </a:ext>
            </a:extLst>
          </p:cNvPr>
          <p:cNvSpPr/>
          <p:nvPr/>
        </p:nvSpPr>
        <p:spPr>
          <a:xfrm>
            <a:off x="401749" y="538190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0A7EEB9-C3C2-1B38-4BE8-5AAADD1A9C2A}"/>
              </a:ext>
            </a:extLst>
          </p:cNvPr>
          <p:cNvSpPr txBox="1"/>
          <p:nvPr/>
        </p:nvSpPr>
        <p:spPr>
          <a:xfrm>
            <a:off x="497274" y="651060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작업기간 중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‘1</a:t>
            </a:r>
            <a:r>
              <a:rPr lang="ko-KR" altLang="en-US" sz="1000" b="1" dirty="0">
                <a:solidFill>
                  <a:srgbClr val="FF0000"/>
                </a:solidFill>
              </a:rPr>
              <a:t>번만</a:t>
            </a:r>
            <a:r>
              <a:rPr lang="en-US" altLang="ko-KR" sz="1000" b="1" dirty="0">
                <a:solidFill>
                  <a:srgbClr val="FF0000"/>
                </a:solidFill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</a:rPr>
              <a:t>확인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DE4EEE26-8D99-933E-99A0-36C3C111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3" y="1373620"/>
            <a:ext cx="2711308" cy="49461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5C7A236D-4071-643F-31E4-55B30C9A2362}"/>
              </a:ext>
            </a:extLst>
          </p:cNvPr>
          <p:cNvSpPr/>
          <p:nvPr/>
        </p:nvSpPr>
        <p:spPr>
          <a:xfrm>
            <a:off x="8082252" y="1204414"/>
            <a:ext cx="3698110" cy="3329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금일 근무자 중 위험요인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개선대책 미확인자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위험성평가의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번도 확인하지 않은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해당일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 중 위험요인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개선대책 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출력양식부분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기간중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확인한 모든 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***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알람발송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 해당자가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미확인시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확인시까지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번씩 확인요청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알람발송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14752757-39E0-0F2D-08C3-EB0E59E1A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70" y="449825"/>
            <a:ext cx="3391445" cy="61869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xmlns="" id="{F1215B55-E06B-0BA8-5CE4-4940FEA5BDE2}"/>
              </a:ext>
            </a:extLst>
          </p:cNvPr>
          <p:cNvSpPr/>
          <p:nvPr/>
        </p:nvSpPr>
        <p:spPr>
          <a:xfrm>
            <a:off x="3305175" y="2733675"/>
            <a:ext cx="647700" cy="69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5551E8A-4FE5-9F38-DBF3-A01F6CA82707}"/>
              </a:ext>
            </a:extLst>
          </p:cNvPr>
          <p:cNvSpPr/>
          <p:nvPr/>
        </p:nvSpPr>
        <p:spPr>
          <a:xfrm>
            <a:off x="4324350" y="1269854"/>
            <a:ext cx="2057400" cy="31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8F0C5FAA-D4B3-E9D6-73C4-7F29E84A2822}"/>
              </a:ext>
            </a:extLst>
          </p:cNvPr>
          <p:cNvSpPr/>
          <p:nvPr/>
        </p:nvSpPr>
        <p:spPr>
          <a:xfrm>
            <a:off x="4324350" y="2578027"/>
            <a:ext cx="2057400" cy="31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61F046-9E48-7ECB-C092-7C29EDD0D188}"/>
              </a:ext>
            </a:extLst>
          </p:cNvPr>
          <p:cNvSpPr txBox="1"/>
          <p:nvPr/>
        </p:nvSpPr>
        <p:spPr>
          <a:xfrm>
            <a:off x="4210070" y="1258204"/>
            <a:ext cx="3638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금일 근무자 중 위험요인 </a:t>
            </a:r>
            <a:r>
              <a:rPr lang="en-US" altLang="ko-KR" sz="900" b="1" dirty="0"/>
              <a:t>/ </a:t>
            </a:r>
            <a:r>
              <a:rPr lang="ko-KR" altLang="en-US" sz="900" b="1" dirty="0"/>
              <a:t>개선대책 미확인자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EB9B43E1-2842-173B-0500-259B790A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57" y="1283132"/>
            <a:ext cx="295275" cy="1809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DEF59B-9D0B-23D8-1439-99F4B08F90CE}"/>
              </a:ext>
            </a:extLst>
          </p:cNvPr>
          <p:cNvSpPr txBox="1"/>
          <p:nvPr/>
        </p:nvSpPr>
        <p:spPr>
          <a:xfrm>
            <a:off x="4210070" y="2485803"/>
            <a:ext cx="3638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기간 중 위험요인 </a:t>
            </a:r>
            <a:r>
              <a:rPr lang="en-US" altLang="ko-KR" sz="900" b="1" dirty="0"/>
              <a:t>/ </a:t>
            </a:r>
            <a:r>
              <a:rPr lang="ko-KR" altLang="en-US" sz="900" b="1" dirty="0"/>
              <a:t>개선대책 확인자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0857C90-5D5C-63D2-F216-FF25F1351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80" y="2514378"/>
            <a:ext cx="304800" cy="190500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xmlns="" id="{02355FDF-C74F-E6D5-311D-CCA36649DDAA}"/>
              </a:ext>
            </a:extLst>
          </p:cNvPr>
          <p:cNvSpPr/>
          <p:nvPr/>
        </p:nvSpPr>
        <p:spPr>
          <a:xfrm>
            <a:off x="3719826" y="155102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xmlns="" id="{308077A1-75B8-347F-F8C2-7EB34FA40389}"/>
              </a:ext>
            </a:extLst>
          </p:cNvPr>
          <p:cNvSpPr/>
          <p:nvPr/>
        </p:nvSpPr>
        <p:spPr>
          <a:xfrm>
            <a:off x="3976418" y="1109982"/>
            <a:ext cx="3195907" cy="2604768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F5454E0B-05D3-3105-FBBB-73437C42342E}"/>
              </a:ext>
            </a:extLst>
          </p:cNvPr>
          <p:cNvSpPr/>
          <p:nvPr/>
        </p:nvSpPr>
        <p:spPr>
          <a:xfrm>
            <a:off x="3547228" y="1827081"/>
            <a:ext cx="487769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739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635854" y="931179"/>
            <a:ext cx="9580227" cy="479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현  장  통 </a:t>
            </a:r>
            <a:r>
              <a:rPr lang="en-US" altLang="ko-KR" sz="3600" dirty="0">
                <a:solidFill>
                  <a:srgbClr val="FF0000"/>
                </a:solidFill>
              </a:rPr>
              <a:t>(</a:t>
            </a:r>
            <a:r>
              <a:rPr lang="ko-KR" altLang="en-US" sz="3600" dirty="0">
                <a:solidFill>
                  <a:srgbClr val="FF0000"/>
                </a:solidFill>
              </a:rPr>
              <a:t>앱 부분</a:t>
            </a:r>
            <a:r>
              <a:rPr lang="en-US" altLang="ko-KR" sz="3600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altLang="ko-KR" sz="3600" dirty="0"/>
          </a:p>
          <a:p>
            <a:pPr algn="ctr"/>
            <a:r>
              <a:rPr lang="en-US" altLang="ko-KR" sz="3600" dirty="0"/>
              <a:t>(6</a:t>
            </a:r>
            <a:r>
              <a:rPr lang="ko-KR" altLang="en-US" sz="3600" dirty="0"/>
              <a:t>월 업데이트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7589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8" y="199768"/>
            <a:ext cx="9108657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위급사이렌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발동시간 선택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운영자의 기능선택에 따라 해당현장의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사이렌발동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시간이 설정됨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F6CCE2A-1E72-4ACD-D9F1-A4B2E37A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74" y="828108"/>
            <a:ext cx="3103403" cy="58280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BC259CB-AACC-DFBF-29D0-2CDFA2BF3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52" y="731392"/>
            <a:ext cx="3103403" cy="7095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CAD75B01-4958-D723-A25D-55E95C23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52" y="1440931"/>
            <a:ext cx="3103403" cy="7044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DD593150-0287-5B5C-603C-FF4E5BEF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452" y="2145344"/>
            <a:ext cx="3103403" cy="559412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3A0B5FAD-E41F-C99F-07F4-FDD9F206279C}"/>
              </a:ext>
            </a:extLst>
          </p:cNvPr>
          <p:cNvSpPr/>
          <p:nvPr/>
        </p:nvSpPr>
        <p:spPr>
          <a:xfrm>
            <a:off x="5727452" y="2919943"/>
            <a:ext cx="3103403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5C59D92-F99D-AA15-EC09-2671F8BA3B03}"/>
              </a:ext>
            </a:extLst>
          </p:cNvPr>
          <p:cNvSpPr txBox="1"/>
          <p:nvPr/>
        </p:nvSpPr>
        <p:spPr>
          <a:xfrm>
            <a:off x="6146125" y="2949232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2. ‘</a:t>
            </a:r>
            <a:r>
              <a:rPr lang="ko-KR" altLang="en-US" sz="1000" b="1" dirty="0"/>
              <a:t>위험성평가</a:t>
            </a:r>
            <a:r>
              <a:rPr lang="en-US" altLang="ko-KR" sz="1000" b="1" dirty="0"/>
              <a:t>’ </a:t>
            </a:r>
            <a:r>
              <a:rPr lang="ko-KR" altLang="en-US" sz="1000" b="1" dirty="0"/>
              <a:t>근로자확인 주기 선택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xmlns="" id="{9E6F9724-FBCD-F826-E6A8-1283FAA3B43F}"/>
              </a:ext>
            </a:extLst>
          </p:cNvPr>
          <p:cNvSpPr/>
          <p:nvPr/>
        </p:nvSpPr>
        <p:spPr>
          <a:xfrm>
            <a:off x="5878312" y="3367747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B5B50052-6A93-811B-19CD-41459E84CC59}"/>
              </a:ext>
            </a:extLst>
          </p:cNvPr>
          <p:cNvSpPr/>
          <p:nvPr/>
        </p:nvSpPr>
        <p:spPr>
          <a:xfrm>
            <a:off x="7331150" y="3367747"/>
            <a:ext cx="1400175" cy="571793"/>
          </a:xfrm>
          <a:prstGeom prst="roundRect">
            <a:avLst>
              <a:gd name="adj" fmla="val 50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C0EFD8-BEA8-3A5F-981B-2D5628A6825D}"/>
              </a:ext>
            </a:extLst>
          </p:cNvPr>
          <p:cNvSpPr txBox="1"/>
          <p:nvPr/>
        </p:nvSpPr>
        <p:spPr>
          <a:xfrm>
            <a:off x="7421218" y="3488880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/>
              <a:t>작업기간 중</a:t>
            </a:r>
            <a:endParaRPr lang="en-US" altLang="ko-KR" sz="1000" b="1" dirty="0"/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‘1</a:t>
            </a:r>
            <a:r>
              <a:rPr lang="ko-KR" altLang="en-US" sz="1000" b="1" dirty="0">
                <a:solidFill>
                  <a:srgbClr val="FF0000"/>
                </a:solidFill>
              </a:rPr>
              <a:t>번만</a:t>
            </a:r>
            <a:r>
              <a:rPr lang="en-US" altLang="ko-KR" sz="1000" b="1" dirty="0">
                <a:solidFill>
                  <a:srgbClr val="FF0000"/>
                </a:solidFill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/>
              <a:t>확인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9CAE08-59CD-6578-78E1-1387D565D922}"/>
              </a:ext>
            </a:extLst>
          </p:cNvPr>
          <p:cNvSpPr txBox="1"/>
          <p:nvPr/>
        </p:nvSpPr>
        <p:spPr>
          <a:xfrm>
            <a:off x="5973837" y="3480617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작업기간 중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C000"/>
                </a:solidFill>
              </a:rPr>
              <a:t>‘</a:t>
            </a:r>
            <a:r>
              <a:rPr lang="ko-KR" altLang="en-US" sz="1000" b="1" dirty="0">
                <a:solidFill>
                  <a:srgbClr val="FFC000"/>
                </a:solidFill>
              </a:rPr>
              <a:t>매일</a:t>
            </a:r>
            <a:r>
              <a:rPr lang="en-US" altLang="ko-KR" sz="1000" b="1" dirty="0">
                <a:solidFill>
                  <a:srgbClr val="FFC000"/>
                </a:solidFill>
              </a:rPr>
              <a:t>’</a:t>
            </a:r>
            <a:r>
              <a:rPr lang="ko-KR" altLang="en-US" sz="1000" b="1" dirty="0">
                <a:solidFill>
                  <a:srgbClr val="FFC000"/>
                </a:solidFill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75BED6CB-0549-2812-F1F8-2D85427748F4}"/>
              </a:ext>
            </a:extLst>
          </p:cNvPr>
          <p:cNvSpPr/>
          <p:nvPr/>
        </p:nvSpPr>
        <p:spPr>
          <a:xfrm>
            <a:off x="5727452" y="4063234"/>
            <a:ext cx="3103403" cy="640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083C27-7D53-45C4-57D4-6160574FF7E0}"/>
              </a:ext>
            </a:extLst>
          </p:cNvPr>
          <p:cNvSpPr txBox="1"/>
          <p:nvPr/>
        </p:nvSpPr>
        <p:spPr>
          <a:xfrm>
            <a:off x="5779448" y="4132351"/>
            <a:ext cx="310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/>
              <a:t>작업기간 중 </a:t>
            </a:r>
            <a:r>
              <a:rPr lang="en-US" altLang="ko-KR" sz="800" b="1" dirty="0"/>
              <a:t>‘1</a:t>
            </a:r>
            <a:r>
              <a:rPr lang="ko-KR" altLang="en-US" sz="800" b="1" dirty="0"/>
              <a:t>번만</a:t>
            </a:r>
            <a:r>
              <a:rPr lang="en-US" altLang="ko-KR" sz="800" b="1" dirty="0"/>
              <a:t>’ </a:t>
            </a:r>
            <a:r>
              <a:rPr lang="ko-KR" altLang="en-US" sz="800" b="1" dirty="0"/>
              <a:t>확인 </a:t>
            </a:r>
            <a:r>
              <a:rPr lang="ko-KR" altLang="en-US" sz="800" b="1" dirty="0" err="1"/>
              <a:t>선택시</a:t>
            </a:r>
            <a:endParaRPr lang="en-US" altLang="ko-KR" sz="800" b="1" dirty="0"/>
          </a:p>
          <a:p>
            <a:r>
              <a:rPr lang="ko-KR" altLang="en-US" sz="800" b="1" dirty="0"/>
              <a:t>근로자가 해당 위험성평가를 작업기간 중 </a:t>
            </a:r>
            <a:r>
              <a:rPr lang="en-US" altLang="ko-KR" sz="800" b="1" dirty="0"/>
              <a:t>1</a:t>
            </a:r>
            <a:r>
              <a:rPr lang="ko-KR" altLang="en-US" sz="800" b="1" dirty="0"/>
              <a:t>번만 확인하게 됨</a:t>
            </a:r>
            <a:endParaRPr lang="en-US" altLang="ko-KR" sz="800" b="1" dirty="0"/>
          </a:p>
          <a:p>
            <a:r>
              <a:rPr lang="en-US" altLang="ko-KR" sz="800" b="1" dirty="0"/>
              <a:t>(</a:t>
            </a:r>
            <a:r>
              <a:rPr lang="ko-KR" altLang="en-US" sz="800" b="1" dirty="0"/>
              <a:t>미확인시 </a:t>
            </a:r>
            <a:r>
              <a:rPr lang="ko-KR" altLang="en-US" sz="800" b="1" dirty="0" err="1"/>
              <a:t>확인알람</a:t>
            </a:r>
            <a:r>
              <a:rPr lang="ko-KR" altLang="en-US" sz="800" b="1" dirty="0"/>
              <a:t> 발송</a:t>
            </a:r>
            <a:r>
              <a:rPr lang="en-US" altLang="ko-KR" sz="800" b="1" dirty="0"/>
              <a:t>)</a:t>
            </a:r>
            <a:endParaRPr lang="ko-KR" altLang="en-US" sz="800" b="1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362A12DF-7292-1CDE-A0D9-2DDA727C289B}"/>
              </a:ext>
            </a:extLst>
          </p:cNvPr>
          <p:cNvSpPr/>
          <p:nvPr/>
        </p:nvSpPr>
        <p:spPr>
          <a:xfrm>
            <a:off x="9052223" y="4881900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69C1F9ED-4FD7-C7E5-AADF-904D6321550D}"/>
              </a:ext>
            </a:extLst>
          </p:cNvPr>
          <p:cNvSpPr/>
          <p:nvPr/>
        </p:nvSpPr>
        <p:spPr>
          <a:xfrm>
            <a:off x="9281091" y="5340873"/>
            <a:ext cx="52541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xmlns="" id="{82C5C9C1-5220-9354-643D-240EECC25B74}"/>
              </a:ext>
            </a:extLst>
          </p:cNvPr>
          <p:cNvSpPr/>
          <p:nvPr/>
        </p:nvSpPr>
        <p:spPr>
          <a:xfrm>
            <a:off x="4620576" y="2711983"/>
            <a:ext cx="610054" cy="776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0A44B4BE-77C4-DED2-0196-3FEA1437AF95}"/>
              </a:ext>
            </a:extLst>
          </p:cNvPr>
          <p:cNvSpPr/>
          <p:nvPr/>
        </p:nvSpPr>
        <p:spPr>
          <a:xfrm>
            <a:off x="5727452" y="4911773"/>
            <a:ext cx="3103403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xmlns="" id="{7365B0C0-6034-E5AD-5616-0420DAA52848}"/>
              </a:ext>
            </a:extLst>
          </p:cNvPr>
          <p:cNvSpPr/>
          <p:nvPr/>
        </p:nvSpPr>
        <p:spPr>
          <a:xfrm>
            <a:off x="5878312" y="5359577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E4735B5D-0660-7942-6CCE-7F2C8A0F8AA0}"/>
              </a:ext>
            </a:extLst>
          </p:cNvPr>
          <p:cNvSpPr/>
          <p:nvPr/>
        </p:nvSpPr>
        <p:spPr>
          <a:xfrm>
            <a:off x="7331150" y="5359577"/>
            <a:ext cx="1400175" cy="571793"/>
          </a:xfrm>
          <a:prstGeom prst="roundRect">
            <a:avLst>
              <a:gd name="adj" fmla="val 50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A676A94-2F6D-7E6A-9976-E8B0252C33EA}"/>
              </a:ext>
            </a:extLst>
          </p:cNvPr>
          <p:cNvSpPr txBox="1"/>
          <p:nvPr/>
        </p:nvSpPr>
        <p:spPr>
          <a:xfrm>
            <a:off x="7421218" y="5480710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‘07</a:t>
            </a:r>
            <a:r>
              <a:rPr lang="ko-KR" altLang="en-US" sz="1000" b="1" dirty="0">
                <a:solidFill>
                  <a:srgbClr val="FF0000"/>
                </a:solidFill>
              </a:rPr>
              <a:t>시 </a:t>
            </a:r>
            <a:r>
              <a:rPr lang="en-US" altLang="ko-KR" sz="1000" b="1" dirty="0">
                <a:solidFill>
                  <a:srgbClr val="FF0000"/>
                </a:solidFill>
              </a:rPr>
              <a:t>~ 18</a:t>
            </a:r>
            <a:r>
              <a:rPr lang="ko-KR" altLang="en-US" sz="1000" b="1" dirty="0">
                <a:solidFill>
                  <a:srgbClr val="FF0000"/>
                </a:solidFill>
              </a:rPr>
              <a:t>시만</a:t>
            </a:r>
            <a:r>
              <a:rPr lang="en-US" altLang="ko-KR" sz="1000" b="1" dirty="0">
                <a:solidFill>
                  <a:srgbClr val="FF0000"/>
                </a:solidFill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/>
              <a:t>발동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D5799D7-E4AF-1C53-9388-0CFE3C73F686}"/>
              </a:ext>
            </a:extLst>
          </p:cNvPr>
          <p:cNvSpPr txBox="1"/>
          <p:nvPr/>
        </p:nvSpPr>
        <p:spPr>
          <a:xfrm>
            <a:off x="5915389" y="5451884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C000"/>
                </a:solidFill>
              </a:rPr>
              <a:t>’24</a:t>
            </a:r>
            <a:r>
              <a:rPr lang="ko-KR" altLang="en-US" sz="1000" b="1" dirty="0">
                <a:solidFill>
                  <a:srgbClr val="FFC000"/>
                </a:solidFill>
              </a:rPr>
              <a:t>시간</a:t>
            </a:r>
            <a:r>
              <a:rPr lang="en-US" altLang="ko-KR" sz="1000" b="1" dirty="0">
                <a:solidFill>
                  <a:srgbClr val="FFC000"/>
                </a:solidFill>
              </a:rPr>
              <a:t>’</a:t>
            </a:r>
            <a:r>
              <a:rPr lang="ko-KR" altLang="en-US" sz="1000" b="1" dirty="0">
                <a:solidFill>
                  <a:srgbClr val="FFC000"/>
                </a:solidFill>
              </a:rPr>
              <a:t> </a:t>
            </a:r>
            <a:endParaRPr lang="en-US" altLang="ko-KR" sz="1000" b="1" dirty="0">
              <a:solidFill>
                <a:srgbClr val="FFC000"/>
              </a:solidFill>
            </a:endParaRP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발동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A4848E7D-97DC-4E24-D547-5920FFCE90EF}"/>
              </a:ext>
            </a:extLst>
          </p:cNvPr>
          <p:cNvSpPr/>
          <p:nvPr/>
        </p:nvSpPr>
        <p:spPr>
          <a:xfrm>
            <a:off x="5727452" y="6055064"/>
            <a:ext cx="3103403" cy="498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A99E38-E139-8860-C7B3-9D48B83CCBAA}"/>
              </a:ext>
            </a:extLst>
          </p:cNvPr>
          <p:cNvSpPr txBox="1"/>
          <p:nvPr/>
        </p:nvSpPr>
        <p:spPr>
          <a:xfrm>
            <a:off x="5779448" y="6124181"/>
            <a:ext cx="3103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/>
              <a:t>’07</a:t>
            </a:r>
            <a:r>
              <a:rPr lang="ko-KR" altLang="en-US" sz="800" b="1" dirty="0"/>
              <a:t>시 </a:t>
            </a:r>
            <a:r>
              <a:rPr lang="en-US" altLang="ko-KR" sz="800" b="1" dirty="0"/>
              <a:t>~ 18</a:t>
            </a:r>
            <a:r>
              <a:rPr lang="ko-KR" altLang="en-US" sz="800" b="1" dirty="0"/>
              <a:t>시만 발동 </a:t>
            </a:r>
            <a:r>
              <a:rPr lang="ko-KR" altLang="en-US" sz="800" b="1" dirty="0" err="1"/>
              <a:t>선택시</a:t>
            </a:r>
            <a:endParaRPr lang="en-US" altLang="ko-KR" sz="800" b="1" dirty="0"/>
          </a:p>
          <a:p>
            <a:r>
              <a:rPr lang="ko-KR" altLang="en-US" sz="800" b="1" dirty="0"/>
              <a:t>이외 시간에는 위급사이렌 기능 작동 안함</a:t>
            </a:r>
            <a:endParaRPr lang="en-US" altLang="ko-KR" sz="800" b="1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67A7DFEB-2403-95C7-3969-C6E7F6FE81D6}"/>
              </a:ext>
            </a:extLst>
          </p:cNvPr>
          <p:cNvSpPr/>
          <p:nvPr/>
        </p:nvSpPr>
        <p:spPr>
          <a:xfrm>
            <a:off x="5727452" y="731392"/>
            <a:ext cx="3103403" cy="58224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585DBC4-35DE-D207-4FBD-76A5E90F0547}"/>
              </a:ext>
            </a:extLst>
          </p:cNvPr>
          <p:cNvSpPr txBox="1"/>
          <p:nvPr/>
        </p:nvSpPr>
        <p:spPr>
          <a:xfrm>
            <a:off x="6172608" y="4941062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3. ‘</a:t>
            </a:r>
            <a:r>
              <a:rPr lang="ko-KR" altLang="en-US" sz="1000" b="1" dirty="0"/>
              <a:t>위급사이렌</a:t>
            </a:r>
            <a:r>
              <a:rPr lang="en-US" altLang="ko-KR" sz="1000" b="1" dirty="0"/>
              <a:t>’ </a:t>
            </a:r>
            <a:r>
              <a:rPr lang="ko-KR" altLang="en-US" sz="1000" b="1" dirty="0"/>
              <a:t>발동시간 선택</a:t>
            </a:r>
          </a:p>
        </p:txBody>
      </p:sp>
      <p:sp>
        <p:nvSpPr>
          <p:cNvPr id="42" name="모서리가 둥근 직사각형 7">
            <a:extLst>
              <a:ext uri="{FF2B5EF4-FFF2-40B4-BE49-F238E27FC236}">
                <a16:creationId xmlns:a16="http://schemas.microsoft.com/office/drawing/2014/main" xmlns="" id="{D53CCD63-D1C2-0FB0-C54D-94DAC61E64D8}"/>
              </a:ext>
            </a:extLst>
          </p:cNvPr>
          <p:cNvSpPr/>
          <p:nvPr/>
        </p:nvSpPr>
        <p:spPr>
          <a:xfrm>
            <a:off x="5448300" y="4772871"/>
            <a:ext cx="3751315" cy="1939839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F231152E-45AC-9C95-16B3-039DFDDC1EAC}"/>
              </a:ext>
            </a:extLst>
          </p:cNvPr>
          <p:cNvSpPr/>
          <p:nvPr/>
        </p:nvSpPr>
        <p:spPr>
          <a:xfrm>
            <a:off x="9543798" y="1559415"/>
            <a:ext cx="2533901" cy="1665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‘24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발동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처럼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‘07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 18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발동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시간만 작동하게 하기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284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B376403-A0A4-D83B-C4C7-0678B897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498"/>
            <a:ext cx="1583811" cy="29871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772C71F-C1BA-731F-2080-620228B72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7" y="519351"/>
            <a:ext cx="1960511" cy="3734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55C4B5C8-660D-76D5-BA20-14E2ED50A9E4}"/>
              </a:ext>
            </a:extLst>
          </p:cNvPr>
          <p:cNvSpPr/>
          <p:nvPr/>
        </p:nvSpPr>
        <p:spPr>
          <a:xfrm>
            <a:off x="3316641" y="1743825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4" name="모서리가 둥근 직사각형 7">
            <a:extLst>
              <a:ext uri="{FF2B5EF4-FFF2-40B4-BE49-F238E27FC236}">
                <a16:creationId xmlns:a16="http://schemas.microsoft.com/office/drawing/2014/main" xmlns="" id="{8E75A85E-5A0C-3D14-6106-58DDEF85D6F0}"/>
              </a:ext>
            </a:extLst>
          </p:cNvPr>
          <p:cNvSpPr/>
          <p:nvPr/>
        </p:nvSpPr>
        <p:spPr>
          <a:xfrm>
            <a:off x="304189" y="3231604"/>
            <a:ext cx="1467461" cy="864146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18F9BD4B-91E9-F78A-FB38-59AFD4AAD493}"/>
              </a:ext>
            </a:extLst>
          </p:cNvPr>
          <p:cNvSpPr/>
          <p:nvPr/>
        </p:nvSpPr>
        <p:spPr>
          <a:xfrm>
            <a:off x="7765536" y="707998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화면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24583DC5-61C4-4E62-77F9-C8145BC4FF80}"/>
              </a:ext>
            </a:extLst>
          </p:cNvPr>
          <p:cNvSpPr/>
          <p:nvPr/>
        </p:nvSpPr>
        <p:spPr>
          <a:xfrm>
            <a:off x="3665486" y="1721027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540877-9181-1040-9E97-575C6883DDF6}"/>
              </a:ext>
            </a:extLst>
          </p:cNvPr>
          <p:cNvSpPr txBox="1"/>
          <p:nvPr/>
        </p:nvSpPr>
        <p:spPr>
          <a:xfrm>
            <a:off x="3702563" y="1813334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C000"/>
                </a:solidFill>
              </a:rPr>
              <a:t>’24</a:t>
            </a:r>
            <a:r>
              <a:rPr lang="ko-KR" altLang="en-US" sz="1000" b="1" dirty="0">
                <a:solidFill>
                  <a:srgbClr val="FFC000"/>
                </a:solidFill>
              </a:rPr>
              <a:t>시간</a:t>
            </a:r>
            <a:r>
              <a:rPr lang="en-US" altLang="ko-KR" sz="1000" b="1" dirty="0">
                <a:solidFill>
                  <a:srgbClr val="FFC000"/>
                </a:solidFill>
              </a:rPr>
              <a:t>’</a:t>
            </a:r>
            <a:r>
              <a:rPr lang="ko-KR" altLang="en-US" sz="1000" b="1" dirty="0">
                <a:solidFill>
                  <a:srgbClr val="FFC000"/>
                </a:solidFill>
              </a:rPr>
              <a:t> </a:t>
            </a:r>
            <a:endParaRPr lang="en-US" altLang="ko-KR" sz="1000" b="1" dirty="0">
              <a:solidFill>
                <a:srgbClr val="FFC000"/>
              </a:solidFill>
            </a:endParaRP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발동</a:t>
            </a: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xmlns="" id="{92D80783-ADA4-BEBD-BFB6-60DF6C4A7B3D}"/>
              </a:ext>
            </a:extLst>
          </p:cNvPr>
          <p:cNvCxnSpPr/>
          <p:nvPr/>
        </p:nvCxnSpPr>
        <p:spPr>
          <a:xfrm flipV="1">
            <a:off x="1704975" y="1244238"/>
            <a:ext cx="4305300" cy="218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xmlns="" id="{002938CB-6603-94AD-88C5-00EA69F22E77}"/>
              </a:ext>
            </a:extLst>
          </p:cNvPr>
          <p:cNvSpPr/>
          <p:nvPr/>
        </p:nvSpPr>
        <p:spPr>
          <a:xfrm>
            <a:off x="3861083" y="3453996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683FA4-7B54-4384-B2C2-569A34ED4147}"/>
              </a:ext>
            </a:extLst>
          </p:cNvPr>
          <p:cNvSpPr txBox="1"/>
          <p:nvPr/>
        </p:nvSpPr>
        <p:spPr>
          <a:xfrm>
            <a:off x="3908845" y="3539837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‘07</a:t>
            </a:r>
            <a:r>
              <a:rPr lang="ko-KR" altLang="en-US" sz="1000" b="1" dirty="0">
                <a:solidFill>
                  <a:srgbClr val="FF0000"/>
                </a:solidFill>
              </a:rPr>
              <a:t>시 </a:t>
            </a:r>
            <a:r>
              <a:rPr lang="en-US" altLang="ko-KR" sz="1000" b="1" dirty="0">
                <a:solidFill>
                  <a:srgbClr val="FF0000"/>
                </a:solidFill>
              </a:rPr>
              <a:t>~ 18</a:t>
            </a:r>
            <a:r>
              <a:rPr lang="ko-KR" altLang="en-US" sz="1000" b="1" dirty="0">
                <a:solidFill>
                  <a:srgbClr val="FF0000"/>
                </a:solidFill>
              </a:rPr>
              <a:t>시만</a:t>
            </a:r>
            <a:r>
              <a:rPr lang="en-US" altLang="ko-KR" sz="1000" b="1" dirty="0">
                <a:solidFill>
                  <a:srgbClr val="FF0000"/>
                </a:solidFill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</a:rPr>
              <a:t>발동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xmlns="" id="{7854A338-D63C-31CB-3F25-66C0A65C3AD6}"/>
              </a:ext>
            </a:extLst>
          </p:cNvPr>
          <p:cNvCxnSpPr>
            <a:cxnSpLocks/>
          </p:cNvCxnSpPr>
          <p:nvPr/>
        </p:nvCxnSpPr>
        <p:spPr>
          <a:xfrm>
            <a:off x="1771650" y="3571875"/>
            <a:ext cx="6385262" cy="323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052AFDDF-41E6-9E90-0FEB-03D4C0951E36}"/>
              </a:ext>
            </a:extLst>
          </p:cNvPr>
          <p:cNvSpPr/>
          <p:nvPr/>
        </p:nvSpPr>
        <p:spPr>
          <a:xfrm>
            <a:off x="3643407" y="328612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90A11B26-E569-0A30-A481-CF779CAA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634633"/>
            <a:ext cx="2609850" cy="4922234"/>
          </a:xfrm>
          <a:prstGeom prst="rect">
            <a:avLst/>
          </a:prstGeom>
        </p:spPr>
      </p:pic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63BC3AF2-51E2-FB6B-1EE5-FD0549DF23F3}"/>
              </a:ext>
            </a:extLst>
          </p:cNvPr>
          <p:cNvSpPr/>
          <p:nvPr/>
        </p:nvSpPr>
        <p:spPr>
          <a:xfrm>
            <a:off x="8534400" y="3848099"/>
            <a:ext cx="2076450" cy="1304925"/>
          </a:xfrm>
          <a:prstGeom prst="roundRect">
            <a:avLst>
              <a:gd name="adj" fmla="val 7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3ABCF4-1C7F-06B6-EADB-935DAD138321}"/>
              </a:ext>
            </a:extLst>
          </p:cNvPr>
          <p:cNvSpPr txBox="1"/>
          <p:nvPr/>
        </p:nvSpPr>
        <p:spPr>
          <a:xfrm>
            <a:off x="8588037" y="3898345"/>
            <a:ext cx="1931075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900" b="1" dirty="0"/>
              <a:t>이 현장은 </a:t>
            </a:r>
            <a:r>
              <a:rPr lang="en-US" altLang="ko-KR" sz="900" b="1" dirty="0"/>
              <a:t>07</a:t>
            </a:r>
            <a:r>
              <a:rPr lang="ko-KR" altLang="en-US" sz="900" b="1" dirty="0"/>
              <a:t>시 </a:t>
            </a:r>
            <a:r>
              <a:rPr lang="en-US" altLang="ko-KR" sz="900" b="1" dirty="0"/>
              <a:t>~ 18</a:t>
            </a:r>
            <a:r>
              <a:rPr lang="ko-KR" altLang="en-US" sz="900" b="1" dirty="0" err="1"/>
              <a:t>시까지만</a:t>
            </a:r>
            <a:r>
              <a:rPr lang="ko-KR" altLang="en-US" sz="900" b="1" dirty="0"/>
              <a:t> </a:t>
            </a:r>
            <a:endParaRPr lang="en-US" altLang="ko-KR" sz="900" b="1" dirty="0"/>
          </a:p>
          <a:p>
            <a:pPr algn="ctr">
              <a:lnSpc>
                <a:spcPct val="200000"/>
              </a:lnSpc>
            </a:pPr>
            <a:r>
              <a:rPr lang="ko-KR" altLang="en-US" sz="900" b="1" dirty="0"/>
              <a:t>위급사이렌이 작동합니다</a:t>
            </a:r>
            <a:r>
              <a:rPr lang="en-US" altLang="ko-KR" sz="900" b="1" dirty="0"/>
              <a:t>.</a:t>
            </a:r>
            <a:endParaRPr lang="ko-KR" altLang="en-US" sz="900" b="1" dirty="0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xmlns="" id="{3E1B266F-0F7E-E5CA-4CBF-D55F5AAC4117}"/>
              </a:ext>
            </a:extLst>
          </p:cNvPr>
          <p:cNvSpPr/>
          <p:nvPr/>
        </p:nvSpPr>
        <p:spPr>
          <a:xfrm>
            <a:off x="9115424" y="4643431"/>
            <a:ext cx="876300" cy="3095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확인</a:t>
            </a:r>
          </a:p>
        </p:txBody>
      </p:sp>
    </p:spTree>
    <p:extLst>
      <p:ext uri="{BB962C8B-B14F-4D97-AF65-F5344CB8AC3E}">
        <p14:creationId xmlns:p14="http://schemas.microsoft.com/office/powerpoint/2010/main" val="404394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5935906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‘TBM’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처럼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협력사 내용 작성할 수 있게 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95B68D1C-46A7-DB17-72B6-D25DB610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2" y="1686997"/>
            <a:ext cx="1578148" cy="29794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BEFD6B7-12A0-FF3D-47BC-7C78E663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359" y="1687525"/>
            <a:ext cx="1944196" cy="36417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B986F89B-2CAE-9AB3-980E-5E78079DA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723" y="1686997"/>
            <a:ext cx="1579747" cy="29794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6181FEE6-3F12-BE88-BF75-9F8176381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609" y="1686997"/>
            <a:ext cx="1944196" cy="36422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xmlns="" id="{AB73F953-4AAA-E76E-7829-60CA032AD9C9}"/>
              </a:ext>
            </a:extLst>
          </p:cNvPr>
          <p:cNvSpPr/>
          <p:nvPr/>
        </p:nvSpPr>
        <p:spPr>
          <a:xfrm>
            <a:off x="4250918" y="1609242"/>
            <a:ext cx="806858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262B1D77-EE0B-36AD-E225-9293986B7A9C}"/>
              </a:ext>
            </a:extLst>
          </p:cNvPr>
          <p:cNvSpPr/>
          <p:nvPr/>
        </p:nvSpPr>
        <p:spPr>
          <a:xfrm>
            <a:off x="7252104" y="1178029"/>
            <a:ext cx="332064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협력사꺼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직사각형 7">
            <a:extLst>
              <a:ext uri="{FF2B5EF4-FFF2-40B4-BE49-F238E27FC236}">
                <a16:creationId xmlns:a16="http://schemas.microsoft.com/office/drawing/2014/main" xmlns="" id="{4E0B4729-3CDB-FE6F-E26A-1AB356E99E43}"/>
              </a:ext>
            </a:extLst>
          </p:cNvPr>
          <p:cNvSpPr/>
          <p:nvPr/>
        </p:nvSpPr>
        <p:spPr>
          <a:xfrm>
            <a:off x="454971" y="2095017"/>
            <a:ext cx="1913750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2743611A-64C5-7DD9-78D9-8E67F75FDFF8}"/>
              </a:ext>
            </a:extLst>
          </p:cNvPr>
          <p:cNvSpPr/>
          <p:nvPr/>
        </p:nvSpPr>
        <p:spPr>
          <a:xfrm>
            <a:off x="1411846" y="1137953"/>
            <a:ext cx="3078607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‘TBM’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협력사꺼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작성못함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모서리가 둥근 직사각형 7">
            <a:extLst>
              <a:ext uri="{FF2B5EF4-FFF2-40B4-BE49-F238E27FC236}">
                <a16:creationId xmlns:a16="http://schemas.microsoft.com/office/drawing/2014/main" xmlns="" id="{069F6679-A8C3-F748-4CC5-07809545B6E6}"/>
              </a:ext>
            </a:extLst>
          </p:cNvPr>
          <p:cNvSpPr/>
          <p:nvPr/>
        </p:nvSpPr>
        <p:spPr>
          <a:xfrm>
            <a:off x="6690137" y="2302982"/>
            <a:ext cx="1913750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xmlns="" id="{7A786C2E-2506-6425-C364-536FB736EEB1}"/>
              </a:ext>
            </a:extLst>
          </p:cNvPr>
          <p:cNvSpPr/>
          <p:nvPr/>
        </p:nvSpPr>
        <p:spPr>
          <a:xfrm>
            <a:off x="10338570" y="1535125"/>
            <a:ext cx="806858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교육시간 추가 넣기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B385B3E-B550-1807-E696-AC04AB06D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9" y="809300"/>
            <a:ext cx="2050620" cy="38797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83E2349-007A-667F-18AE-EBA3886A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92" y="809300"/>
            <a:ext cx="2723461" cy="51528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xmlns="" id="{DBF07557-E2FF-0B4E-0055-4E45015EBD58}"/>
              </a:ext>
            </a:extLst>
          </p:cNvPr>
          <p:cNvSpPr/>
          <p:nvPr/>
        </p:nvSpPr>
        <p:spPr>
          <a:xfrm>
            <a:off x="3133817" y="2547891"/>
            <a:ext cx="221942" cy="64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BA47F7FB-3568-61B1-41FE-7BCB2F340E6A}"/>
              </a:ext>
            </a:extLst>
          </p:cNvPr>
          <p:cNvSpPr/>
          <p:nvPr/>
        </p:nvSpPr>
        <p:spPr>
          <a:xfrm>
            <a:off x="5636561" y="3817398"/>
            <a:ext cx="320356" cy="20418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ADD3A2-AA1E-6376-7BD1-29CBC04F78B3}"/>
              </a:ext>
            </a:extLst>
          </p:cNvPr>
          <p:cNvSpPr txBox="1"/>
          <p:nvPr/>
        </p:nvSpPr>
        <p:spPr>
          <a:xfrm>
            <a:off x="5609111" y="3817398"/>
            <a:ext cx="765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bg1"/>
                </a:solidFill>
              </a:rPr>
              <a:t>추가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C3D0A2C4-FD28-A11C-3B14-1456ADF3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42" y="664166"/>
            <a:ext cx="2723461" cy="5152812"/>
          </a:xfrm>
          <a:prstGeom prst="rect">
            <a:avLst/>
          </a:prstGeom>
          <a:ln>
            <a:noFill/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D6AFE9D-8D3F-2DFD-EB6E-590C8A0C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74" y="4023751"/>
            <a:ext cx="2723461" cy="33897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EAD6120D-5686-B8C3-0103-3D01B4691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842" y="4362723"/>
            <a:ext cx="2723461" cy="1811744"/>
          </a:xfrm>
          <a:prstGeom prst="rect">
            <a:avLst/>
          </a:prstGeom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6F2F4541-DC47-1D36-E38E-DC14E96BBAB8}"/>
              </a:ext>
            </a:extLst>
          </p:cNvPr>
          <p:cNvSpPr/>
          <p:nvPr/>
        </p:nvSpPr>
        <p:spPr>
          <a:xfrm>
            <a:off x="6120841" y="3577503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4" name="모서리가 둥근 직사각형 7">
            <a:extLst>
              <a:ext uri="{FF2B5EF4-FFF2-40B4-BE49-F238E27FC236}">
                <a16:creationId xmlns:a16="http://schemas.microsoft.com/office/drawing/2014/main" xmlns="" id="{4B7AC310-092E-FBAA-A88F-7EC44D0878F8}"/>
              </a:ext>
            </a:extLst>
          </p:cNvPr>
          <p:cNvSpPr/>
          <p:nvPr/>
        </p:nvSpPr>
        <p:spPr>
          <a:xfrm>
            <a:off x="5574931" y="3761910"/>
            <a:ext cx="521070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3C8ABD48-347B-7712-877D-6E474E8E8687}"/>
              </a:ext>
            </a:extLst>
          </p:cNvPr>
          <p:cNvSpPr/>
          <p:nvPr/>
        </p:nvSpPr>
        <p:spPr>
          <a:xfrm>
            <a:off x="5574931" y="4594703"/>
            <a:ext cx="2302276" cy="631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교육시간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아래 교육시간 추가내용 나오게 하기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0A9B23E9-5F21-C0C8-78A4-EE3A00462EF7}"/>
              </a:ext>
            </a:extLst>
          </p:cNvPr>
          <p:cNvSpPr/>
          <p:nvPr/>
        </p:nvSpPr>
        <p:spPr>
          <a:xfrm>
            <a:off x="7549842" y="664166"/>
            <a:ext cx="2714893" cy="55296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xmlns="" id="{CB497248-E60B-074C-AF5C-FCE7F2E0263F}"/>
              </a:ext>
            </a:extLst>
          </p:cNvPr>
          <p:cNvSpPr/>
          <p:nvPr/>
        </p:nvSpPr>
        <p:spPr>
          <a:xfrm>
            <a:off x="7374870" y="3939766"/>
            <a:ext cx="2514854" cy="457200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xmlns="" id="{4316CE1B-3A8C-618B-80FA-BE1FBA4944B9}"/>
              </a:ext>
            </a:extLst>
          </p:cNvPr>
          <p:cNvCxnSpPr>
            <a:stCxn id="24" idx="3"/>
            <a:endCxn id="27" idx="1"/>
          </p:cNvCxnSpPr>
          <p:nvPr/>
        </p:nvCxnSpPr>
        <p:spPr>
          <a:xfrm>
            <a:off x="6096001" y="3959306"/>
            <a:ext cx="1278869" cy="20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03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C3D0A2C4-FD28-A11C-3B14-1456ADF3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834" y="504368"/>
            <a:ext cx="2723461" cy="5152812"/>
          </a:xfrm>
          <a:prstGeom prst="rect">
            <a:avLst/>
          </a:prstGeom>
          <a:ln>
            <a:noFill/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D6AFE9D-8D3F-2DFD-EB6E-590C8A0C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266" y="3863953"/>
            <a:ext cx="2723461" cy="33897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EAD6120D-5686-B8C3-0103-3D01B4691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34" y="4202925"/>
            <a:ext cx="2723461" cy="1811744"/>
          </a:xfrm>
          <a:prstGeom prst="rect">
            <a:avLst/>
          </a:prstGeom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6F2F4541-DC47-1D36-E38E-DC14E96BBAB8}"/>
              </a:ext>
            </a:extLst>
          </p:cNvPr>
          <p:cNvSpPr/>
          <p:nvPr/>
        </p:nvSpPr>
        <p:spPr>
          <a:xfrm>
            <a:off x="3738284" y="3632435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3C8ABD48-347B-7712-877D-6E474E8E8687}"/>
              </a:ext>
            </a:extLst>
          </p:cNvPr>
          <p:cNvSpPr/>
          <p:nvPr/>
        </p:nvSpPr>
        <p:spPr>
          <a:xfrm>
            <a:off x="2766084" y="4127494"/>
            <a:ext cx="2302276" cy="631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교육시간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미리보기에도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줄로 나오게 하기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0A9B23E9-5F21-C0C8-78A4-EE3A00462EF7}"/>
              </a:ext>
            </a:extLst>
          </p:cNvPr>
          <p:cNvSpPr/>
          <p:nvPr/>
        </p:nvSpPr>
        <p:spPr>
          <a:xfrm>
            <a:off x="1389834" y="504368"/>
            <a:ext cx="2714893" cy="55296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xmlns="" id="{CB497248-E60B-074C-AF5C-FCE7F2E0263F}"/>
              </a:ext>
            </a:extLst>
          </p:cNvPr>
          <p:cNvSpPr/>
          <p:nvPr/>
        </p:nvSpPr>
        <p:spPr>
          <a:xfrm>
            <a:off x="1214862" y="3779968"/>
            <a:ext cx="2514854" cy="457200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99E42529-F661-E2A9-EF64-664313CB4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868" y="1231743"/>
            <a:ext cx="1593942" cy="3005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CB414B8D-3CA7-B32D-E0F5-C303A09E0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435" y="912748"/>
            <a:ext cx="2849896" cy="51212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8" name="모서리가 둥근 직사각형 7">
            <a:extLst>
              <a:ext uri="{FF2B5EF4-FFF2-40B4-BE49-F238E27FC236}">
                <a16:creationId xmlns:a16="http://schemas.microsoft.com/office/drawing/2014/main" xmlns="" id="{EB70FD49-F581-35E8-389C-AF1EBC29A938}"/>
              </a:ext>
            </a:extLst>
          </p:cNvPr>
          <p:cNvSpPr/>
          <p:nvPr/>
        </p:nvSpPr>
        <p:spPr>
          <a:xfrm>
            <a:off x="8013281" y="2395280"/>
            <a:ext cx="2018225" cy="524222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7">
            <a:extLst>
              <a:ext uri="{FF2B5EF4-FFF2-40B4-BE49-F238E27FC236}">
                <a16:creationId xmlns:a16="http://schemas.microsoft.com/office/drawing/2014/main" xmlns="" id="{C6132D0F-7700-3A5C-3C4B-B8919662F532}"/>
              </a:ext>
            </a:extLst>
          </p:cNvPr>
          <p:cNvSpPr/>
          <p:nvPr/>
        </p:nvSpPr>
        <p:spPr>
          <a:xfrm>
            <a:off x="6999017" y="2172807"/>
            <a:ext cx="521070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="" id="{FAE65B15-078B-A044-6F9A-0CE3419AAD8D}"/>
              </a:ext>
            </a:extLst>
          </p:cNvPr>
          <p:cNvCxnSpPr/>
          <p:nvPr/>
        </p:nvCxnSpPr>
        <p:spPr>
          <a:xfrm flipV="1">
            <a:off x="3738284" y="2440920"/>
            <a:ext cx="3260733" cy="142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xmlns="" id="{A97DAEC3-D112-207E-6BBE-DA59BA84561B}"/>
              </a:ext>
            </a:extLst>
          </p:cNvPr>
          <p:cNvCxnSpPr>
            <a:stCxn id="30" idx="3"/>
          </p:cNvCxnSpPr>
          <p:nvPr/>
        </p:nvCxnSpPr>
        <p:spPr>
          <a:xfrm>
            <a:off x="7520087" y="2370203"/>
            <a:ext cx="389917" cy="133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7B39D0-2980-852A-CB8D-BCFB88584D5E}"/>
              </a:ext>
            </a:extLst>
          </p:cNvPr>
          <p:cNvSpPr txBox="1"/>
          <p:nvPr/>
        </p:nvSpPr>
        <p:spPr>
          <a:xfrm>
            <a:off x="8627750" y="2503503"/>
            <a:ext cx="7727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dirty="0"/>
              <a:t>07:00 ~ 09:00</a:t>
            </a:r>
          </a:p>
          <a:p>
            <a:r>
              <a:rPr lang="en-US" altLang="ko-KR" sz="700" dirty="0"/>
              <a:t>09:10 ~ 11:00</a:t>
            </a:r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252088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635854" y="931179"/>
            <a:ext cx="9580227" cy="479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현  장  통 </a:t>
            </a:r>
            <a:r>
              <a:rPr lang="en-US" altLang="ko-KR" sz="3600" dirty="0">
                <a:solidFill>
                  <a:srgbClr val="FF0000"/>
                </a:solidFill>
              </a:rPr>
              <a:t>(PC</a:t>
            </a:r>
            <a:r>
              <a:rPr lang="ko-KR" altLang="en-US" sz="3600" dirty="0">
                <a:solidFill>
                  <a:srgbClr val="FF0000"/>
                </a:solidFill>
              </a:rPr>
              <a:t> 부분</a:t>
            </a:r>
            <a:r>
              <a:rPr lang="en-US" altLang="ko-KR" sz="3600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altLang="ko-KR" sz="3600" dirty="0"/>
          </a:p>
          <a:p>
            <a:pPr algn="ctr"/>
            <a:r>
              <a:rPr lang="en-US" altLang="ko-KR" sz="3600" dirty="0"/>
              <a:t>(6</a:t>
            </a:r>
            <a:r>
              <a:rPr lang="ko-KR" altLang="en-US" sz="3600" dirty="0"/>
              <a:t>월 업데이트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9280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6BA7F4-F040-A7DA-FF6C-1D7B9C3AD052}"/>
              </a:ext>
            </a:extLst>
          </p:cNvPr>
          <p:cNvSpPr txBox="1"/>
          <p:nvPr/>
        </p:nvSpPr>
        <p:spPr>
          <a:xfrm>
            <a:off x="330480" y="411919"/>
            <a:ext cx="2211631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[ PC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화면 문구변경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D90A7A7-4841-3FD5-9327-0E4E6310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3" y="1218977"/>
            <a:ext cx="3964598" cy="325732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7D0F4402-BA1B-EDA4-150B-102A081A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234" y="1218977"/>
            <a:ext cx="5342408" cy="4389343"/>
          </a:xfrm>
          <a:prstGeom prst="rect">
            <a:avLst/>
          </a:prstGeom>
        </p:spPr>
      </p:pic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xmlns="" id="{C65B534E-26B5-80E5-164E-D047693C762E}"/>
              </a:ext>
            </a:extLst>
          </p:cNvPr>
          <p:cNvSpPr/>
          <p:nvPr/>
        </p:nvSpPr>
        <p:spPr>
          <a:xfrm>
            <a:off x="4894217" y="2664823"/>
            <a:ext cx="444137" cy="764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681F6F-F4C5-B1F5-7A17-0FDC33DC153F}"/>
              </a:ext>
            </a:extLst>
          </p:cNvPr>
          <p:cNvSpPr txBox="1"/>
          <p:nvPr/>
        </p:nvSpPr>
        <p:spPr>
          <a:xfrm>
            <a:off x="6592389" y="1990785"/>
            <a:ext cx="1288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전달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공지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재해사례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8F2BBC-900D-4201-651C-C7D376C17725}"/>
              </a:ext>
            </a:extLst>
          </p:cNvPr>
          <p:cNvSpPr txBox="1"/>
          <p:nvPr/>
        </p:nvSpPr>
        <p:spPr>
          <a:xfrm>
            <a:off x="6740434" y="3655843"/>
            <a:ext cx="1201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</a:rPr>
              <a:t>근로자 의견청취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80662993-1668-D3B8-803A-3F91F38E7D29}"/>
              </a:ext>
            </a:extLst>
          </p:cNvPr>
          <p:cNvSpPr/>
          <p:nvPr/>
        </p:nvSpPr>
        <p:spPr>
          <a:xfrm>
            <a:off x="7825692" y="173764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8" name="모서리가 둥근 직사각형 7">
            <a:extLst>
              <a:ext uri="{FF2B5EF4-FFF2-40B4-BE49-F238E27FC236}">
                <a16:creationId xmlns:a16="http://schemas.microsoft.com/office/drawing/2014/main" xmlns="" id="{CE0CC26D-8063-DA11-9301-D0BA81F61766}"/>
              </a:ext>
            </a:extLst>
          </p:cNvPr>
          <p:cNvSpPr/>
          <p:nvPr/>
        </p:nvSpPr>
        <p:spPr>
          <a:xfrm>
            <a:off x="6563521" y="3573863"/>
            <a:ext cx="2052917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DDA3AD84-AAE5-0A65-AA4A-99F5AC240215}"/>
              </a:ext>
            </a:extLst>
          </p:cNvPr>
          <p:cNvSpPr/>
          <p:nvPr/>
        </p:nvSpPr>
        <p:spPr>
          <a:xfrm>
            <a:off x="8172020" y="3515755"/>
            <a:ext cx="768483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문구추가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2A810AFA-E746-4025-FE21-85575B33BE3D}"/>
              </a:ext>
            </a:extLst>
          </p:cNvPr>
          <p:cNvSpPr/>
          <p:nvPr/>
        </p:nvSpPr>
        <p:spPr>
          <a:xfrm>
            <a:off x="7881257" y="3429000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xmlns="" id="{56689D82-376C-32F9-8326-5F5DF2EA1FFC}"/>
              </a:ext>
            </a:extLst>
          </p:cNvPr>
          <p:cNvSpPr/>
          <p:nvPr/>
        </p:nvSpPr>
        <p:spPr>
          <a:xfrm>
            <a:off x="6503345" y="1934198"/>
            <a:ext cx="2052917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80F969BC-D304-30BD-0A30-70646AF634FE}"/>
              </a:ext>
            </a:extLst>
          </p:cNvPr>
          <p:cNvSpPr/>
          <p:nvPr/>
        </p:nvSpPr>
        <p:spPr>
          <a:xfrm>
            <a:off x="8328855" y="1825305"/>
            <a:ext cx="768483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문구추가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2870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E0D824E-0952-EBBD-9EDB-4A662E60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833" y="749810"/>
            <a:ext cx="7919501" cy="24114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9E3A00CC-364D-9873-8D89-E88E8C56E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34" y="4109395"/>
            <a:ext cx="8041409" cy="25276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409F09-F798-2895-0759-32265EDF4E25}"/>
              </a:ext>
            </a:extLst>
          </p:cNvPr>
          <p:cNvSpPr txBox="1"/>
          <p:nvPr/>
        </p:nvSpPr>
        <p:spPr>
          <a:xfrm>
            <a:off x="333917" y="245110"/>
            <a:ext cx="643264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화면 문구변경 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2D2BF6E1-D490-91F8-B6F1-6ADDB95BE10D}"/>
              </a:ext>
            </a:extLst>
          </p:cNvPr>
          <p:cNvSpPr/>
          <p:nvPr/>
        </p:nvSpPr>
        <p:spPr>
          <a:xfrm>
            <a:off x="5914399" y="3408494"/>
            <a:ext cx="1437707" cy="350564"/>
          </a:xfrm>
          <a:prstGeom prst="roundRect">
            <a:avLst>
              <a:gd name="adj" fmla="val 9880"/>
            </a:avLst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dirty="0">
                <a:solidFill>
                  <a:srgbClr val="FF0000"/>
                </a:solidFill>
              </a:rPr>
              <a:t>중점관리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ko-KR" altLang="en-US" sz="800" b="1" dirty="0">
                <a:solidFill>
                  <a:srgbClr val="FF0000"/>
                </a:solidFill>
              </a:rPr>
              <a:t>위험요인 등록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1A382830-D05C-DAA7-1E76-ABFCB5662F53}"/>
              </a:ext>
            </a:extLst>
          </p:cNvPr>
          <p:cNvSpPr/>
          <p:nvPr/>
        </p:nvSpPr>
        <p:spPr>
          <a:xfrm>
            <a:off x="879555" y="1203861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만들기부터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DD3D3D70-58E1-D3FA-CB5A-DF08DA4D8EA7}"/>
              </a:ext>
            </a:extLst>
          </p:cNvPr>
          <p:cNvSpPr/>
          <p:nvPr/>
        </p:nvSpPr>
        <p:spPr>
          <a:xfrm>
            <a:off x="940848" y="4353229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적용부터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FE36B380-13A9-7B9B-14EA-E8DA84258EF8}"/>
              </a:ext>
            </a:extLst>
          </p:cNvPr>
          <p:cNvSpPr/>
          <p:nvPr/>
        </p:nvSpPr>
        <p:spPr>
          <a:xfrm>
            <a:off x="5797874" y="1776576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2" name="모서리가 둥근 직사각형 7">
            <a:extLst>
              <a:ext uri="{FF2B5EF4-FFF2-40B4-BE49-F238E27FC236}">
                <a16:creationId xmlns:a16="http://schemas.microsoft.com/office/drawing/2014/main" xmlns="" id="{23E3B856-4A1F-4750-C366-923A7531A127}"/>
              </a:ext>
            </a:extLst>
          </p:cNvPr>
          <p:cNvSpPr/>
          <p:nvPr/>
        </p:nvSpPr>
        <p:spPr>
          <a:xfrm>
            <a:off x="6096000" y="1579181"/>
            <a:ext cx="1079863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07B3F362-A3BB-34D9-FBA6-F7982D00E9BD}"/>
              </a:ext>
            </a:extLst>
          </p:cNvPr>
          <p:cNvSpPr/>
          <p:nvPr/>
        </p:nvSpPr>
        <p:spPr>
          <a:xfrm>
            <a:off x="6112583" y="5020275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8" name="모서리가 둥근 직사각형 7">
            <a:extLst>
              <a:ext uri="{FF2B5EF4-FFF2-40B4-BE49-F238E27FC236}">
                <a16:creationId xmlns:a16="http://schemas.microsoft.com/office/drawing/2014/main" xmlns="" id="{6EF4D472-1124-A8DA-66E8-4B9BA6521BB0}"/>
              </a:ext>
            </a:extLst>
          </p:cNvPr>
          <p:cNvSpPr/>
          <p:nvPr/>
        </p:nvSpPr>
        <p:spPr>
          <a:xfrm>
            <a:off x="6433818" y="4978452"/>
            <a:ext cx="994594" cy="50794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32015711-B00B-E344-47DC-537E11DFD628}"/>
              </a:ext>
            </a:extLst>
          </p:cNvPr>
          <p:cNvSpPr/>
          <p:nvPr/>
        </p:nvSpPr>
        <p:spPr>
          <a:xfrm>
            <a:off x="5797874" y="4452255"/>
            <a:ext cx="758480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문구변경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7CE940C2-65B2-02DE-EF18-1FB7579A0E46}"/>
              </a:ext>
            </a:extLst>
          </p:cNvPr>
          <p:cNvSpPr/>
          <p:nvPr/>
        </p:nvSpPr>
        <p:spPr>
          <a:xfrm>
            <a:off x="5716760" y="2138870"/>
            <a:ext cx="758480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문구변경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xmlns="" id="{8B3DD016-268A-D38B-05B4-8F70351B8635}"/>
              </a:ext>
            </a:extLst>
          </p:cNvPr>
          <p:cNvCxnSpPr>
            <a:cxnSpLocks/>
          </p:cNvCxnSpPr>
          <p:nvPr/>
        </p:nvCxnSpPr>
        <p:spPr>
          <a:xfrm flipV="1">
            <a:off x="6531429" y="1988727"/>
            <a:ext cx="0" cy="1355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xmlns="" id="{9FA43F4A-75EE-E457-579B-DADD46C3615A}"/>
              </a:ext>
            </a:extLst>
          </p:cNvPr>
          <p:cNvCxnSpPr>
            <a:stCxn id="16" idx="2"/>
          </p:cNvCxnSpPr>
          <p:nvPr/>
        </p:nvCxnSpPr>
        <p:spPr>
          <a:xfrm>
            <a:off x="6633253" y="3759058"/>
            <a:ext cx="33614" cy="1124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B193DB-A288-602D-8432-F54E81D8AF75}"/>
              </a:ext>
            </a:extLst>
          </p:cNvPr>
          <p:cNvSpPr txBox="1"/>
          <p:nvPr/>
        </p:nvSpPr>
        <p:spPr>
          <a:xfrm>
            <a:off x="333917" y="245110"/>
            <a:ext cx="2261237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화면 문구변경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6CE0228-8C12-F9B2-DCED-EA5948102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27" y="963860"/>
            <a:ext cx="9136850" cy="4930279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62B271E7-8CD6-7AE9-0427-4559D3B3C570}"/>
              </a:ext>
            </a:extLst>
          </p:cNvPr>
          <p:cNvSpPr/>
          <p:nvPr/>
        </p:nvSpPr>
        <p:spPr>
          <a:xfrm>
            <a:off x="3070737" y="578727"/>
            <a:ext cx="1918015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적용부터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2)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만들기분터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모두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6C4114F6-98F6-9062-1DFE-83599914223C}"/>
              </a:ext>
            </a:extLst>
          </p:cNvPr>
          <p:cNvSpPr/>
          <p:nvPr/>
        </p:nvSpPr>
        <p:spPr>
          <a:xfrm>
            <a:off x="5904411" y="5106565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94689CCB-8BFB-FC0D-7842-94033FFF2B64}"/>
              </a:ext>
            </a:extLst>
          </p:cNvPr>
          <p:cNvSpPr/>
          <p:nvPr/>
        </p:nvSpPr>
        <p:spPr>
          <a:xfrm>
            <a:off x="7046514" y="5318716"/>
            <a:ext cx="1261464" cy="350564"/>
          </a:xfrm>
          <a:prstGeom prst="roundRect">
            <a:avLst>
              <a:gd name="adj" fmla="val 24785"/>
            </a:avLst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</a:rPr>
              <a:t>추가 위험요인 등록 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xmlns="" id="{C4A4D10D-BFD3-4DEC-1322-FE6EEA821B7B}"/>
              </a:ext>
            </a:extLst>
          </p:cNvPr>
          <p:cNvCxnSpPr>
            <a:cxnSpLocks/>
            <a:stCxn id="20" idx="1"/>
            <a:endCxn id="23" idx="3"/>
          </p:cNvCxnSpPr>
          <p:nvPr/>
        </p:nvCxnSpPr>
        <p:spPr>
          <a:xfrm flipH="1" flipV="1">
            <a:off x="5904411" y="5457015"/>
            <a:ext cx="1142103" cy="36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xmlns="" id="{4BAB7574-B3F6-AEB2-57A7-3B48835922D2}"/>
              </a:ext>
            </a:extLst>
          </p:cNvPr>
          <p:cNvSpPr/>
          <p:nvPr/>
        </p:nvSpPr>
        <p:spPr>
          <a:xfrm>
            <a:off x="4988752" y="5244749"/>
            <a:ext cx="915659" cy="42453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xmlns="" id="{214C87DD-B9CA-7552-A7B0-0893E141E988}"/>
              </a:ext>
            </a:extLst>
          </p:cNvPr>
          <p:cNvSpPr/>
          <p:nvPr/>
        </p:nvSpPr>
        <p:spPr>
          <a:xfrm>
            <a:off x="9604677" y="106298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0FA3F69-5CF8-A93F-8B2F-65C01FED9057}"/>
              </a:ext>
            </a:extLst>
          </p:cNvPr>
          <p:cNvSpPr txBox="1"/>
          <p:nvPr/>
        </p:nvSpPr>
        <p:spPr>
          <a:xfrm>
            <a:off x="10351325" y="1453445"/>
            <a:ext cx="104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추가 위험요인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xmlns="" id="{8770BF5D-7BC9-4C99-6558-93C84A436835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 flipV="1">
            <a:off x="9557177" y="1487401"/>
            <a:ext cx="794148" cy="89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모서리가 둥근 직사각형 7">
            <a:extLst>
              <a:ext uri="{FF2B5EF4-FFF2-40B4-BE49-F238E27FC236}">
                <a16:creationId xmlns:a16="http://schemas.microsoft.com/office/drawing/2014/main" xmlns="" id="{8BF82A35-B666-CA48-825E-40B85BC7E9AC}"/>
              </a:ext>
            </a:extLst>
          </p:cNvPr>
          <p:cNvSpPr/>
          <p:nvPr/>
        </p:nvSpPr>
        <p:spPr>
          <a:xfrm>
            <a:off x="8641518" y="1275135"/>
            <a:ext cx="915659" cy="42453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299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490BE2A-C0E4-EB7C-04E3-A9D683C6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81" y="1428342"/>
            <a:ext cx="4703142" cy="4754744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292F6BEE-FD6E-D00A-D312-23078E414EC9}"/>
              </a:ext>
            </a:extLst>
          </p:cNvPr>
          <p:cNvSpPr/>
          <p:nvPr/>
        </p:nvSpPr>
        <p:spPr>
          <a:xfrm>
            <a:off x="2022556" y="2539959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F9EE4CC-3995-97AE-EE63-E3C5FFC8F442}"/>
              </a:ext>
            </a:extLst>
          </p:cNvPr>
          <p:cNvSpPr txBox="1"/>
          <p:nvPr/>
        </p:nvSpPr>
        <p:spPr>
          <a:xfrm>
            <a:off x="963486" y="2245925"/>
            <a:ext cx="91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/>
              <a:t>추가 </a:t>
            </a:r>
            <a:endParaRPr lang="en-US" altLang="ko-KR" sz="1000" dirty="0"/>
          </a:p>
          <a:p>
            <a:pPr algn="ctr"/>
            <a:r>
              <a:rPr lang="ko-KR" altLang="en-US" sz="1000" dirty="0"/>
              <a:t>위험요인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="" id="{0222E857-1B00-7C44-231A-B22D28F48246}"/>
              </a:ext>
            </a:extLst>
          </p:cNvPr>
          <p:cNvCxnSpPr>
            <a:cxnSpLocks/>
            <a:stCxn id="15" idx="2"/>
            <a:endCxn id="3" idx="1"/>
          </p:cNvCxnSpPr>
          <p:nvPr/>
        </p:nvCxnSpPr>
        <p:spPr>
          <a:xfrm>
            <a:off x="1422269" y="2646035"/>
            <a:ext cx="1403012" cy="1159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7">
            <a:extLst>
              <a:ext uri="{FF2B5EF4-FFF2-40B4-BE49-F238E27FC236}">
                <a16:creationId xmlns:a16="http://schemas.microsoft.com/office/drawing/2014/main" xmlns="" id="{8C3BC522-2E8A-069D-CB36-731808650C14}"/>
              </a:ext>
            </a:extLst>
          </p:cNvPr>
          <p:cNvSpPr/>
          <p:nvPr/>
        </p:nvSpPr>
        <p:spPr>
          <a:xfrm>
            <a:off x="2658729" y="3669993"/>
            <a:ext cx="915659" cy="42453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F61C181B-B10F-D82E-57A0-2EB87AB62BD9}"/>
              </a:ext>
            </a:extLst>
          </p:cNvPr>
          <p:cNvSpPr/>
          <p:nvPr/>
        </p:nvSpPr>
        <p:spPr>
          <a:xfrm>
            <a:off x="912445" y="1287894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923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3011731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PC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회원등록자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개인정보동의서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받기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17225925-C1DD-A3B1-1B7D-2360F184B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773" y="366576"/>
            <a:ext cx="3011730" cy="61853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E6E3B1F-CED7-0BFB-6526-AEF749A501D9}"/>
              </a:ext>
            </a:extLst>
          </p:cNvPr>
          <p:cNvSpPr/>
          <p:nvPr/>
        </p:nvSpPr>
        <p:spPr>
          <a:xfrm>
            <a:off x="3724773" y="2076604"/>
            <a:ext cx="3011730" cy="27050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F68CF3-F2B9-D08B-3179-08C74A3B5ABE}"/>
              </a:ext>
            </a:extLst>
          </p:cNvPr>
          <p:cNvSpPr txBox="1"/>
          <p:nvPr/>
        </p:nvSpPr>
        <p:spPr>
          <a:xfrm>
            <a:off x="4007810" y="2382285"/>
            <a:ext cx="3724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전체 동의하기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229984D-007E-0D03-5FCA-96020D58A113}"/>
              </a:ext>
            </a:extLst>
          </p:cNvPr>
          <p:cNvSpPr txBox="1"/>
          <p:nvPr/>
        </p:nvSpPr>
        <p:spPr>
          <a:xfrm>
            <a:off x="4047011" y="2945667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/>
              <a:t>√  [</a:t>
            </a:r>
            <a:r>
              <a:rPr lang="ko-KR" altLang="en-US" sz="800" b="1" dirty="0"/>
              <a:t>필수</a:t>
            </a:r>
            <a:r>
              <a:rPr lang="en-US" altLang="ko-KR" sz="800" b="1" dirty="0"/>
              <a:t>] </a:t>
            </a:r>
            <a:r>
              <a:rPr lang="ko-KR" altLang="en-US" sz="800" b="1" dirty="0"/>
              <a:t>이용약관 동의                        </a:t>
            </a:r>
            <a:r>
              <a:rPr lang="ko-KR" altLang="en-US" sz="800" b="1" u="sng" dirty="0"/>
              <a:t>보기</a:t>
            </a:r>
            <a:endParaRPr lang="en-US" altLang="ko-KR" sz="800" b="1" u="sng" dirty="0"/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endParaRPr lang="en-US" altLang="ko-KR" sz="800" b="1" dirty="0"/>
          </a:p>
          <a:p>
            <a:r>
              <a:rPr lang="en-US" altLang="ko-KR" sz="800" b="1" dirty="0"/>
              <a:t>√  [</a:t>
            </a:r>
            <a:r>
              <a:rPr lang="ko-KR" altLang="en-US" sz="800" b="1" dirty="0"/>
              <a:t>필수</a:t>
            </a:r>
            <a:r>
              <a:rPr lang="en-US" altLang="ko-KR" sz="800" b="1" dirty="0"/>
              <a:t>] </a:t>
            </a:r>
            <a:r>
              <a:rPr lang="ko-KR" altLang="en-US" sz="800" b="1" dirty="0"/>
              <a:t>개인정보 취급방침 동의            </a:t>
            </a:r>
            <a:r>
              <a:rPr lang="ko-KR" altLang="en-US" sz="800" b="1" u="sng" dirty="0"/>
              <a:t>보기</a:t>
            </a:r>
            <a:endParaRPr lang="en-US" altLang="ko-KR" sz="800" b="1" u="sng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67E3D94A-41E2-1E7B-041E-180680BA38BD}"/>
              </a:ext>
            </a:extLst>
          </p:cNvPr>
          <p:cNvSpPr/>
          <p:nvPr/>
        </p:nvSpPr>
        <p:spPr>
          <a:xfrm>
            <a:off x="3778068" y="3953781"/>
            <a:ext cx="2905139" cy="3490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동 의 </a:t>
            </a:r>
            <a:r>
              <a:rPr lang="ko-KR" altLang="en-US" sz="1200" dirty="0" err="1">
                <a:solidFill>
                  <a:schemeClr val="tx1"/>
                </a:solidFill>
              </a:rPr>
              <a:t>완</a:t>
            </a:r>
            <a:r>
              <a:rPr lang="ko-KR" altLang="en-US" sz="1200" dirty="0">
                <a:solidFill>
                  <a:schemeClr val="tx1"/>
                </a:solidFill>
              </a:rPr>
              <a:t> 료</a:t>
            </a: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xmlns="" id="{C6158EC2-BC85-1444-3643-2C9F09A5EF3D}"/>
              </a:ext>
            </a:extLst>
          </p:cNvPr>
          <p:cNvSpPr/>
          <p:nvPr/>
        </p:nvSpPr>
        <p:spPr>
          <a:xfrm>
            <a:off x="3881347" y="2407010"/>
            <a:ext cx="170252" cy="18181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9211703-9F19-8455-83A7-97EA27169098}"/>
              </a:ext>
            </a:extLst>
          </p:cNvPr>
          <p:cNvSpPr txBox="1"/>
          <p:nvPr/>
        </p:nvSpPr>
        <p:spPr>
          <a:xfrm>
            <a:off x="3815184" y="2368440"/>
            <a:ext cx="3235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85000"/>
                  </a:schemeClr>
                </a:solidFill>
              </a:rPr>
              <a:t>√</a:t>
            </a:r>
            <a:endParaRPr lang="ko-KR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xmlns="" id="{2B8F3D60-4275-407F-61D8-AB424B53ECB8}"/>
              </a:ext>
            </a:extLst>
          </p:cNvPr>
          <p:cNvCxnSpPr>
            <a:cxnSpLocks/>
          </p:cNvCxnSpPr>
          <p:nvPr/>
        </p:nvCxnSpPr>
        <p:spPr>
          <a:xfrm>
            <a:off x="4007810" y="3194441"/>
            <a:ext cx="24568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xmlns="" id="{6207C321-30B3-6D50-1F0E-690FB4B5B32E}"/>
              </a:ext>
            </a:extLst>
          </p:cNvPr>
          <p:cNvCxnSpPr>
            <a:cxnSpLocks/>
          </p:cNvCxnSpPr>
          <p:nvPr/>
        </p:nvCxnSpPr>
        <p:spPr>
          <a:xfrm>
            <a:off x="4007810" y="3690866"/>
            <a:ext cx="24568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xmlns="" id="{173C3D5E-727D-5970-0587-1A17BA9D0C11}"/>
              </a:ext>
            </a:extLst>
          </p:cNvPr>
          <p:cNvSpPr/>
          <p:nvPr/>
        </p:nvSpPr>
        <p:spPr>
          <a:xfrm>
            <a:off x="9676783" y="19976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모서리가 둥근 직사각형 7">
            <a:extLst>
              <a:ext uri="{FF2B5EF4-FFF2-40B4-BE49-F238E27FC236}">
                <a16:creationId xmlns:a16="http://schemas.microsoft.com/office/drawing/2014/main" xmlns="" id="{1524B449-CAC8-EFE6-C994-8A772F6CEF33}"/>
              </a:ext>
            </a:extLst>
          </p:cNvPr>
          <p:cNvSpPr/>
          <p:nvPr/>
        </p:nvSpPr>
        <p:spPr>
          <a:xfrm>
            <a:off x="3295650" y="1814223"/>
            <a:ext cx="3800475" cy="3229554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xmlns="" id="{CF2038DB-2C07-060B-8C0C-4C94E0CCDB59}"/>
              </a:ext>
            </a:extLst>
          </p:cNvPr>
          <p:cNvSpPr/>
          <p:nvPr/>
        </p:nvSpPr>
        <p:spPr>
          <a:xfrm>
            <a:off x="7420473" y="1087153"/>
            <a:ext cx="3800474" cy="1915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회원가입된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사용자는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개인정보동의서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받지 못함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받지 못한 사용자에게 동의서 받기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로그인하면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메인화면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앞에 팝업 띄우기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가입자중 동의서 못 받은 모든 사용자 대상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75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근로자서류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문구변경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7263851-2BE7-29CF-0996-ED79DB3C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17" y="2047096"/>
            <a:ext cx="8799514" cy="2763807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391425F6-B86A-2875-28C3-71F7488ABF03}"/>
              </a:ext>
            </a:extLst>
          </p:cNvPr>
          <p:cNvSpPr/>
          <p:nvPr/>
        </p:nvSpPr>
        <p:spPr>
          <a:xfrm>
            <a:off x="7126177" y="272525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9" name="모서리가 둥근 직사각형 7">
            <a:extLst>
              <a:ext uri="{FF2B5EF4-FFF2-40B4-BE49-F238E27FC236}">
                <a16:creationId xmlns:a16="http://schemas.microsoft.com/office/drawing/2014/main" xmlns="" id="{8C85B5AF-5E1E-FDC1-DDE7-D8894519690D}"/>
              </a:ext>
            </a:extLst>
          </p:cNvPr>
          <p:cNvSpPr/>
          <p:nvPr/>
        </p:nvSpPr>
        <p:spPr>
          <a:xfrm>
            <a:off x="7146627" y="3034208"/>
            <a:ext cx="934928" cy="394792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CB4C39-598A-3040-3F62-472E913A3E90}"/>
              </a:ext>
            </a:extLst>
          </p:cNvPr>
          <p:cNvSpPr txBox="1"/>
          <p:nvPr/>
        </p:nvSpPr>
        <p:spPr>
          <a:xfrm>
            <a:off x="7040073" y="1452250"/>
            <a:ext cx="127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/>
              <a:t>기초안전보건교육 </a:t>
            </a:r>
            <a:endParaRPr lang="en-US" altLang="ko-KR" sz="1000" dirty="0"/>
          </a:p>
          <a:p>
            <a:pPr algn="ctr"/>
            <a:r>
              <a:rPr lang="ko-KR" altLang="en-US" sz="1000" dirty="0" err="1"/>
              <a:t>이수증</a:t>
            </a:r>
            <a:endParaRPr lang="ko-KR" altLang="en-US" sz="10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xmlns="" id="{5691F6D1-FD8F-1DDD-1AAA-2D192FC3D340}"/>
              </a:ext>
            </a:extLst>
          </p:cNvPr>
          <p:cNvCxnSpPr>
            <a:stCxn id="21" idx="2"/>
          </p:cNvCxnSpPr>
          <p:nvPr/>
        </p:nvCxnSpPr>
        <p:spPr>
          <a:xfrm flipH="1">
            <a:off x="7678379" y="1852360"/>
            <a:ext cx="1" cy="1181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093B286E-2261-A2D4-D9D2-130361068897}"/>
              </a:ext>
            </a:extLst>
          </p:cNvPr>
          <p:cNvSpPr/>
          <p:nvPr/>
        </p:nvSpPr>
        <p:spPr>
          <a:xfrm>
            <a:off x="1905206" y="1486006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179562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EBA3373-86D0-AB6D-1393-60581804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57" y="2046514"/>
            <a:ext cx="4414496" cy="3584571"/>
          </a:xfrm>
          <a:prstGeom prst="rect">
            <a:avLst/>
          </a:prstGeom>
        </p:spPr>
      </p:pic>
      <p:sp>
        <p:nvSpPr>
          <p:cNvPr id="18" name="모서리가 둥근 직사각형 7">
            <a:extLst>
              <a:ext uri="{FF2B5EF4-FFF2-40B4-BE49-F238E27FC236}">
                <a16:creationId xmlns:a16="http://schemas.microsoft.com/office/drawing/2014/main" xmlns="" id="{4401D503-9AD0-E414-641E-DBB3F221B07E}"/>
              </a:ext>
            </a:extLst>
          </p:cNvPr>
          <p:cNvSpPr/>
          <p:nvPr/>
        </p:nvSpPr>
        <p:spPr>
          <a:xfrm>
            <a:off x="2626877" y="2631033"/>
            <a:ext cx="664963" cy="40825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D22A9D9D-ED66-C886-2507-B764D954F0FC}"/>
              </a:ext>
            </a:extLst>
          </p:cNvPr>
          <p:cNvSpPr/>
          <p:nvPr/>
        </p:nvSpPr>
        <p:spPr>
          <a:xfrm>
            <a:off x="6372546" y="1605032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출력물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FA359A1A-F006-D969-4D73-FD73D4239616}"/>
              </a:ext>
            </a:extLst>
          </p:cNvPr>
          <p:cNvSpPr/>
          <p:nvPr/>
        </p:nvSpPr>
        <p:spPr>
          <a:xfrm>
            <a:off x="3058791" y="2418882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xmlns="" id="{80857BA2-4C14-E1EF-AB4A-1F51CB847EF5}"/>
              </a:ext>
            </a:extLst>
          </p:cNvPr>
          <p:cNvSpPr/>
          <p:nvPr/>
        </p:nvSpPr>
        <p:spPr>
          <a:xfrm>
            <a:off x="1372844" y="3358200"/>
            <a:ext cx="630128" cy="31681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52A5C4DA-0844-CA50-8AAA-C71ECBC60C3F}"/>
              </a:ext>
            </a:extLst>
          </p:cNvPr>
          <p:cNvSpPr/>
          <p:nvPr/>
        </p:nvSpPr>
        <p:spPr>
          <a:xfrm>
            <a:off x="514557" y="1544877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서류등록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xmlns="" id="{30AFF8BA-4B5C-63DF-65BC-06AF3D7FBB18}"/>
              </a:ext>
            </a:extLst>
          </p:cNvPr>
          <p:cNvCxnSpPr>
            <a:endCxn id="18" idx="1"/>
          </p:cNvCxnSpPr>
          <p:nvPr/>
        </p:nvCxnSpPr>
        <p:spPr>
          <a:xfrm flipV="1">
            <a:off x="1872343" y="2952206"/>
            <a:ext cx="754534" cy="505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2F19FD6-F736-7162-07DC-F104FA902464}"/>
              </a:ext>
            </a:extLst>
          </p:cNvPr>
          <p:cNvSpPr txBox="1"/>
          <p:nvPr/>
        </p:nvSpPr>
        <p:spPr>
          <a:xfrm>
            <a:off x="2249610" y="1485818"/>
            <a:ext cx="127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/>
              <a:t>기초안전보건교육 </a:t>
            </a:r>
            <a:endParaRPr lang="en-US" altLang="ko-KR" sz="1000" dirty="0"/>
          </a:p>
          <a:p>
            <a:pPr algn="ctr"/>
            <a:r>
              <a:rPr lang="ko-KR" altLang="en-US" sz="1000" dirty="0" err="1"/>
              <a:t>이수증</a:t>
            </a:r>
            <a:endParaRPr lang="ko-KR" altLang="en-US" sz="1000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xmlns="" id="{2D66E919-8F86-0D0D-3D78-1C0CEC541A50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887917" y="1885928"/>
            <a:ext cx="0" cy="87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5E55EF45-8A22-68F5-3B01-D1FDB4261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548" y="2046514"/>
            <a:ext cx="4740593" cy="4144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모서리가 둥근 직사각형 7">
            <a:extLst>
              <a:ext uri="{FF2B5EF4-FFF2-40B4-BE49-F238E27FC236}">
                <a16:creationId xmlns:a16="http://schemas.microsoft.com/office/drawing/2014/main" xmlns="" id="{9C4BAA7A-B5C3-763E-99E3-780C2AFFA9C1}"/>
              </a:ext>
            </a:extLst>
          </p:cNvPr>
          <p:cNvSpPr/>
          <p:nvPr/>
        </p:nvSpPr>
        <p:spPr>
          <a:xfrm>
            <a:off x="7382572" y="2214753"/>
            <a:ext cx="1212788" cy="35427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0B7FCDD-E0D9-E573-867C-2A9CB2B3D3A9}"/>
              </a:ext>
            </a:extLst>
          </p:cNvPr>
          <p:cNvSpPr txBox="1"/>
          <p:nvPr/>
        </p:nvSpPr>
        <p:spPr>
          <a:xfrm>
            <a:off x="8027537" y="1461528"/>
            <a:ext cx="2117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근로자서류</a:t>
            </a:r>
            <a:r>
              <a:rPr lang="en-US" altLang="ko-KR" sz="1000" dirty="0"/>
              <a:t>_</a:t>
            </a:r>
            <a:r>
              <a:rPr lang="ko-KR" altLang="en-US" sz="1000" dirty="0" err="1"/>
              <a:t>기초안전보건이수증</a:t>
            </a:r>
            <a:endParaRPr lang="ko-KR" altLang="en-US" sz="1000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C082FDE6-D31C-B61C-E6DC-36B15E9734C6}"/>
              </a:ext>
            </a:extLst>
          </p:cNvPr>
          <p:cNvSpPr/>
          <p:nvPr/>
        </p:nvSpPr>
        <p:spPr>
          <a:xfrm>
            <a:off x="7366132" y="2019731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xmlns="" id="{9B1450B5-8A67-ADD3-8203-6A5FA41F7C1E}"/>
              </a:ext>
            </a:extLst>
          </p:cNvPr>
          <p:cNvCxnSpPr/>
          <p:nvPr/>
        </p:nvCxnSpPr>
        <p:spPr>
          <a:xfrm flipH="1">
            <a:off x="7846423" y="1707749"/>
            <a:ext cx="1097280" cy="507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39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6134636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 요청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불가능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변경해도 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변화가 없음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FFE7DC8-3933-93AA-87BB-818F2CDB9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28" y="1778466"/>
            <a:ext cx="2037517" cy="28732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C956130-7C6B-B727-F067-F4ADB37C2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022" y="1418218"/>
            <a:ext cx="6777971" cy="40215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모서리가 둥근 직사각형 7">
            <a:extLst>
              <a:ext uri="{FF2B5EF4-FFF2-40B4-BE49-F238E27FC236}">
                <a16:creationId xmlns:a16="http://schemas.microsoft.com/office/drawing/2014/main" xmlns="" id="{DD02D9E5-1A85-9CF0-EFD4-A41C27125486}"/>
              </a:ext>
            </a:extLst>
          </p:cNvPr>
          <p:cNvSpPr/>
          <p:nvPr/>
        </p:nvSpPr>
        <p:spPr>
          <a:xfrm>
            <a:off x="1574698" y="2442505"/>
            <a:ext cx="1248401" cy="53616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0242A54A-21F7-8032-2AE9-6304E8B148DF}"/>
              </a:ext>
            </a:extLst>
          </p:cNvPr>
          <p:cNvSpPr/>
          <p:nvPr/>
        </p:nvSpPr>
        <p:spPr>
          <a:xfrm>
            <a:off x="4712757" y="941457"/>
            <a:ext cx="4821860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변경해도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앱에서만 바뀌고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화면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안바뀜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xmlns="" id="{3D7A0699-5B0F-8039-F624-0A95991AEA95}"/>
              </a:ext>
            </a:extLst>
          </p:cNvPr>
          <p:cNvCxnSpPr/>
          <p:nvPr/>
        </p:nvCxnSpPr>
        <p:spPr>
          <a:xfrm>
            <a:off x="2902998" y="2672179"/>
            <a:ext cx="1482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7">
            <a:extLst>
              <a:ext uri="{FF2B5EF4-FFF2-40B4-BE49-F238E27FC236}">
                <a16:creationId xmlns:a16="http://schemas.microsoft.com/office/drawing/2014/main" xmlns="" id="{BA716F6D-4018-BAE0-C795-0547D19FD20C}"/>
              </a:ext>
            </a:extLst>
          </p:cNvPr>
          <p:cNvSpPr/>
          <p:nvPr/>
        </p:nvSpPr>
        <p:spPr>
          <a:xfrm>
            <a:off x="4984910" y="2337284"/>
            <a:ext cx="2614375" cy="109171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xmlns="" id="{349AACC1-B61D-41F8-5CDD-DA6F891DD3C1}"/>
              </a:ext>
            </a:extLst>
          </p:cNvPr>
          <p:cNvSpPr/>
          <p:nvPr/>
        </p:nvSpPr>
        <p:spPr>
          <a:xfrm>
            <a:off x="8838422" y="2515006"/>
            <a:ext cx="2517571" cy="109171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CDF206DB-FC14-5775-8489-BD7D916E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324" y="3790597"/>
            <a:ext cx="1780554" cy="2873265"/>
          </a:xfrm>
          <a:prstGeom prst="rect">
            <a:avLst/>
          </a:prstGeom>
        </p:spPr>
      </p:pic>
      <p:sp>
        <p:nvSpPr>
          <p:cNvPr id="26" name="모서리가 둥근 직사각형 7">
            <a:extLst>
              <a:ext uri="{FF2B5EF4-FFF2-40B4-BE49-F238E27FC236}">
                <a16:creationId xmlns:a16="http://schemas.microsoft.com/office/drawing/2014/main" xmlns="" id="{1947C375-D301-CC6A-59EE-CAAB8987F6B6}"/>
              </a:ext>
            </a:extLst>
          </p:cNvPr>
          <p:cNvSpPr/>
          <p:nvPr/>
        </p:nvSpPr>
        <p:spPr>
          <a:xfrm>
            <a:off x="7247983" y="4048684"/>
            <a:ext cx="1878261" cy="115291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705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177956" y="2549774"/>
            <a:ext cx="1419800" cy="411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177956" y="370863"/>
            <a:ext cx="5787838" cy="6106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전환하면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시공사관리자 및 협력사관리자도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작성할수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있게 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AED7E8B-A78B-047A-717E-B2D03C0F9006}"/>
              </a:ext>
            </a:extLst>
          </p:cNvPr>
          <p:cNvSpPr/>
          <p:nvPr/>
        </p:nvSpPr>
        <p:spPr>
          <a:xfrm>
            <a:off x="6226208" y="103519"/>
            <a:ext cx="3560788" cy="2400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2)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전화번호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3)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작성가능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위험형태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전화번호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노출되고 있음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3)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 불가능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E9328552-B5B5-C7AC-8389-9E10AF69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" y="3082058"/>
            <a:ext cx="5644982" cy="34843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6C7EF14-2EF5-2F3D-8A12-AAD11B02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011" y="3085118"/>
            <a:ext cx="5846071" cy="34843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FF6CF0B6-3AB8-5FB5-5D15-1496323C9D06}"/>
              </a:ext>
            </a:extLst>
          </p:cNvPr>
          <p:cNvSpPr/>
          <p:nvPr/>
        </p:nvSpPr>
        <p:spPr>
          <a:xfrm>
            <a:off x="5965794" y="2755490"/>
            <a:ext cx="190687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 화면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8716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187472" y="2235535"/>
            <a:ext cx="2070273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AED7E8B-A78B-047A-717E-B2D03C0F9006}"/>
              </a:ext>
            </a:extLst>
          </p:cNvPr>
          <p:cNvSpPr/>
          <p:nvPr/>
        </p:nvSpPr>
        <p:spPr>
          <a:xfrm>
            <a:off x="187472" y="160471"/>
            <a:ext cx="2334239" cy="8606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2821C954-4820-43C5-19AF-204AD0296651}"/>
              </a:ext>
            </a:extLst>
          </p:cNvPr>
          <p:cNvSpPr/>
          <p:nvPr/>
        </p:nvSpPr>
        <p:spPr>
          <a:xfrm>
            <a:off x="4915879" y="2111710"/>
            <a:ext cx="218773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F10DFD8-E687-9DCE-3621-3151F887B3D6}"/>
              </a:ext>
            </a:extLst>
          </p:cNvPr>
          <p:cNvSpPr/>
          <p:nvPr/>
        </p:nvSpPr>
        <p:spPr>
          <a:xfrm>
            <a:off x="2620546" y="160022"/>
            <a:ext cx="3975563" cy="1757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안보임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-&gt;  ①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선택메뉴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안보이게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수정요청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②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지금처럼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안전지킴이로 보이게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수정요청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③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같이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작성만 가능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79E50034-7DA0-5564-D314-77E8480F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" y="2842361"/>
            <a:ext cx="3808118" cy="23505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4857D15F-B2BC-5FFC-C443-BACBC7C7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879" y="2648872"/>
            <a:ext cx="6789232" cy="40464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AF913E21-36C8-45E4-3421-6A1942447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671" y="6002287"/>
            <a:ext cx="1088463" cy="26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C6115EAF-3BA9-031F-CF17-7C2E3FDEF878}"/>
              </a:ext>
            </a:extLst>
          </p:cNvPr>
          <p:cNvSpPr/>
          <p:nvPr/>
        </p:nvSpPr>
        <p:spPr>
          <a:xfrm>
            <a:off x="5032681" y="2981658"/>
            <a:ext cx="1524958" cy="18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1FAC6E4C-5E8D-63B6-2B45-143F0A6CB170}"/>
              </a:ext>
            </a:extLst>
          </p:cNvPr>
          <p:cNvSpPr/>
          <p:nvPr/>
        </p:nvSpPr>
        <p:spPr>
          <a:xfrm>
            <a:off x="7103615" y="2911882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0" name="모서리가 둥근 직사각형 7">
            <a:extLst>
              <a:ext uri="{FF2B5EF4-FFF2-40B4-BE49-F238E27FC236}">
                <a16:creationId xmlns:a16="http://schemas.microsoft.com/office/drawing/2014/main" xmlns="" id="{5DC597EF-D3DF-F002-C5AE-D9E87AE071BC}"/>
              </a:ext>
            </a:extLst>
          </p:cNvPr>
          <p:cNvSpPr/>
          <p:nvPr/>
        </p:nvSpPr>
        <p:spPr>
          <a:xfrm>
            <a:off x="5078963" y="2979704"/>
            <a:ext cx="2034074" cy="21254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7">
            <a:extLst>
              <a:ext uri="{FF2B5EF4-FFF2-40B4-BE49-F238E27FC236}">
                <a16:creationId xmlns:a16="http://schemas.microsoft.com/office/drawing/2014/main" xmlns="" id="{7C4316F1-214D-C284-03EF-A98CD6E6F0F4}"/>
              </a:ext>
            </a:extLst>
          </p:cNvPr>
          <p:cNvSpPr/>
          <p:nvPr/>
        </p:nvSpPr>
        <p:spPr>
          <a:xfrm>
            <a:off x="6882610" y="5976051"/>
            <a:ext cx="1245524" cy="291584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727AAFD5-EA9C-37AE-BE5D-5AF8B13AC9B9}"/>
              </a:ext>
            </a:extLst>
          </p:cNvPr>
          <p:cNvSpPr/>
          <p:nvPr/>
        </p:nvSpPr>
        <p:spPr>
          <a:xfrm>
            <a:off x="8168670" y="5896211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4" name="모서리가 둥근 직사각형 7">
            <a:extLst>
              <a:ext uri="{FF2B5EF4-FFF2-40B4-BE49-F238E27FC236}">
                <a16:creationId xmlns:a16="http://schemas.microsoft.com/office/drawing/2014/main" xmlns="" id="{5D702221-6112-58A5-D720-BDEF2E16CFFE}"/>
              </a:ext>
            </a:extLst>
          </p:cNvPr>
          <p:cNvSpPr/>
          <p:nvPr/>
        </p:nvSpPr>
        <p:spPr>
          <a:xfrm>
            <a:off x="7851756" y="6430022"/>
            <a:ext cx="670807" cy="291584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xmlns="" id="{30ECAD29-D4EF-CC2E-8F0E-70BB661A7CE9}"/>
              </a:ext>
            </a:extLst>
          </p:cNvPr>
          <p:cNvSpPr/>
          <p:nvPr/>
        </p:nvSpPr>
        <p:spPr>
          <a:xfrm>
            <a:off x="8428352" y="623854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86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283919" y="2641428"/>
            <a:ext cx="1830112" cy="486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6134636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위험치워줘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협력사관리자도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작성할 수 있게 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0BE86977-BC70-38DB-49F5-234E9250EF41}"/>
              </a:ext>
            </a:extLst>
          </p:cNvPr>
          <p:cNvSpPr/>
          <p:nvPr/>
        </p:nvSpPr>
        <p:spPr>
          <a:xfrm>
            <a:off x="6256470" y="2723242"/>
            <a:ext cx="2145823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 </a:t>
            </a:r>
            <a:r>
              <a:rPr lang="en-US" altLang="ko-KR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근로자 화면</a:t>
            </a: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141A0D4-92BD-09EA-075E-AA90DDFC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5" y="3232037"/>
            <a:ext cx="5904636" cy="30782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C11F3F4-ABCB-4D04-B43D-241472EA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265" y="3232036"/>
            <a:ext cx="5904636" cy="307827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91742B68-4CC2-A03A-7B0C-64B6AD24061B}"/>
              </a:ext>
            </a:extLst>
          </p:cNvPr>
          <p:cNvSpPr/>
          <p:nvPr/>
        </p:nvSpPr>
        <p:spPr>
          <a:xfrm>
            <a:off x="6775868" y="91859"/>
            <a:ext cx="3560788" cy="2400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2)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전화번호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3)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작성가능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위험형태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전화번호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노출되고 있음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3)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 불가능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7E485630-3BAD-1353-B26B-38923A612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262" y="5949426"/>
            <a:ext cx="382387" cy="2294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A26DE6A-9376-FB39-8092-28B04CA4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959" y="5949426"/>
            <a:ext cx="382387" cy="2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5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9FA57E7-7B6B-9441-9860-8FF9BD655C27}"/>
              </a:ext>
            </a:extLst>
          </p:cNvPr>
          <p:cNvSpPr/>
          <p:nvPr/>
        </p:nvSpPr>
        <p:spPr>
          <a:xfrm>
            <a:off x="187472" y="2235535"/>
            <a:ext cx="2070273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 화면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AED7E8B-A78B-047A-717E-B2D03C0F9006}"/>
              </a:ext>
            </a:extLst>
          </p:cNvPr>
          <p:cNvSpPr/>
          <p:nvPr/>
        </p:nvSpPr>
        <p:spPr>
          <a:xfrm>
            <a:off x="187472" y="160471"/>
            <a:ext cx="2334239" cy="8606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2821C954-4820-43C5-19AF-204AD0296651}"/>
              </a:ext>
            </a:extLst>
          </p:cNvPr>
          <p:cNvSpPr/>
          <p:nvPr/>
        </p:nvSpPr>
        <p:spPr>
          <a:xfrm>
            <a:off x="4915879" y="2111710"/>
            <a:ext cx="218773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사진신고 불가능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일때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협력사관리자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F10DFD8-E687-9DCE-3621-3151F887B3D6}"/>
              </a:ext>
            </a:extLst>
          </p:cNvPr>
          <p:cNvSpPr/>
          <p:nvPr/>
        </p:nvSpPr>
        <p:spPr>
          <a:xfrm>
            <a:off x="2620546" y="160022"/>
            <a:ext cx="3975563" cy="1757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안보임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2)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-&gt;  ①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비공개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선택메뉴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안보이게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수정요청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②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지금처럼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안전지킴이로 보이게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수정요청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③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같이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처리후</a:t>
            </a:r>
            <a:r>
              <a:rPr lang="en-US" altLang="ko-KR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작성만 가능</a:t>
            </a:r>
            <a:endParaRPr lang="en-US" altLang="ko-KR" sz="1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61343BD2-A07D-D0E7-15A7-381D50D9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8" y="2834995"/>
            <a:ext cx="3857737" cy="201116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1242CF3-9845-375B-A3A2-C022E4479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245" y="2635490"/>
            <a:ext cx="7278534" cy="379453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BB20C696-9F82-87EA-19BE-C771D3BD0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383" y="5416927"/>
            <a:ext cx="1088463" cy="2653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6A49B823-E161-8A9B-9109-D55C9F423EF9}"/>
              </a:ext>
            </a:extLst>
          </p:cNvPr>
          <p:cNvSpPr/>
          <p:nvPr/>
        </p:nvSpPr>
        <p:spPr>
          <a:xfrm>
            <a:off x="4713085" y="3234540"/>
            <a:ext cx="1524958" cy="18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3E536046-1330-1DFC-D845-639AF31A8696}"/>
              </a:ext>
            </a:extLst>
          </p:cNvPr>
          <p:cNvSpPr/>
          <p:nvPr/>
        </p:nvSpPr>
        <p:spPr>
          <a:xfrm>
            <a:off x="6630634" y="3074897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6" name="모서리가 둥근 직사각형 7">
            <a:extLst>
              <a:ext uri="{FF2B5EF4-FFF2-40B4-BE49-F238E27FC236}">
                <a16:creationId xmlns:a16="http://schemas.microsoft.com/office/drawing/2014/main" xmlns="" id="{A1A487D2-C8ED-61BF-7CC6-6B0F6D072DD2}"/>
              </a:ext>
            </a:extLst>
          </p:cNvPr>
          <p:cNvSpPr/>
          <p:nvPr/>
        </p:nvSpPr>
        <p:spPr>
          <a:xfrm>
            <a:off x="4671069" y="3234540"/>
            <a:ext cx="2034074" cy="21254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7">
            <a:extLst>
              <a:ext uri="{FF2B5EF4-FFF2-40B4-BE49-F238E27FC236}">
                <a16:creationId xmlns:a16="http://schemas.microsoft.com/office/drawing/2014/main" xmlns="" id="{9F9D2611-3604-8531-829D-ED044E4CC9CC}"/>
              </a:ext>
            </a:extLst>
          </p:cNvPr>
          <p:cNvSpPr/>
          <p:nvPr/>
        </p:nvSpPr>
        <p:spPr>
          <a:xfrm>
            <a:off x="6537304" y="5401028"/>
            <a:ext cx="1245524" cy="291584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xmlns="" id="{3D092A54-8473-592F-6BB0-ABC99E42439F}"/>
              </a:ext>
            </a:extLst>
          </p:cNvPr>
          <p:cNvSpPr/>
          <p:nvPr/>
        </p:nvSpPr>
        <p:spPr>
          <a:xfrm>
            <a:off x="7754139" y="5274279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7" name="모서리가 둥근 직사각형 7">
            <a:extLst>
              <a:ext uri="{FF2B5EF4-FFF2-40B4-BE49-F238E27FC236}">
                <a16:creationId xmlns:a16="http://schemas.microsoft.com/office/drawing/2014/main" xmlns="" id="{CCD86E3A-0776-62F1-12C1-13EC656CD58F}"/>
              </a:ext>
            </a:extLst>
          </p:cNvPr>
          <p:cNvSpPr/>
          <p:nvPr/>
        </p:nvSpPr>
        <p:spPr>
          <a:xfrm>
            <a:off x="7207220" y="6002823"/>
            <a:ext cx="670807" cy="291584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xmlns="" id="{E090DD97-8D92-5271-FBB0-4AC95C3D38D1}"/>
              </a:ext>
            </a:extLst>
          </p:cNvPr>
          <p:cNvSpPr/>
          <p:nvPr/>
        </p:nvSpPr>
        <p:spPr>
          <a:xfrm>
            <a:off x="7637614" y="623854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FFB7432F-3BF9-3134-AB77-228A974B0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459" y="6009112"/>
            <a:ext cx="382387" cy="2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48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6106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원청본사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요청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항목 추가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본사시스템에 등록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 수정사항에 추가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020CA00-6EB6-7E1E-4945-DD3B2AAE7577}"/>
              </a:ext>
            </a:extLst>
          </p:cNvPr>
          <p:cNvSpPr/>
          <p:nvPr/>
        </p:nvSpPr>
        <p:spPr>
          <a:xfrm>
            <a:off x="7446151" y="6334419"/>
            <a:ext cx="2210597" cy="271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 </a:t>
            </a:r>
            <a:r>
              <a:rPr lang="ko-KR" altLang="en-US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수정사항에 내용추가</a:t>
            </a: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00858B-3648-2F23-8D94-AADDAC94ABA8}"/>
              </a:ext>
            </a:extLst>
          </p:cNvPr>
          <p:cNvSpPr txBox="1"/>
          <p:nvPr/>
        </p:nvSpPr>
        <p:spPr>
          <a:xfrm>
            <a:off x="3991663" y="5503290"/>
            <a:ext cx="140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(</a:t>
            </a:r>
            <a:r>
              <a:rPr lang="ko-KR" altLang="en-US" sz="1000" dirty="0"/>
              <a:t>추가</a:t>
            </a:r>
            <a:r>
              <a:rPr lang="en-US" altLang="ko-KR" sz="1000" dirty="0"/>
              <a:t>)</a:t>
            </a:r>
          </a:p>
          <a:p>
            <a:r>
              <a:rPr lang="ko-KR" altLang="en-US" sz="1000" dirty="0" err="1"/>
              <a:t>원청본사</a:t>
            </a:r>
            <a:r>
              <a:rPr lang="ko-KR" altLang="en-US" sz="1000" dirty="0"/>
              <a:t> 요청</a:t>
            </a:r>
            <a:r>
              <a:rPr lang="en-US" altLang="ko-KR" sz="1000" dirty="0"/>
              <a:t>(</a:t>
            </a:r>
            <a:r>
              <a:rPr lang="ko-KR" altLang="en-US" sz="1000" dirty="0"/>
              <a:t>보고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82DE19D2-4C93-D3A0-B2BD-B2F26810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85" y="749810"/>
            <a:ext cx="4010836" cy="55334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7503729A-30D3-4D95-F913-E877087D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95" y="6011351"/>
            <a:ext cx="128452" cy="1091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45BDE61-7287-6427-FB52-38B3B427C31E}"/>
              </a:ext>
            </a:extLst>
          </p:cNvPr>
          <p:cNvSpPr txBox="1"/>
          <p:nvPr/>
        </p:nvSpPr>
        <p:spPr>
          <a:xfrm>
            <a:off x="6853647" y="5950527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현장 요청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보고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모서리가 둥근 직사각형 7">
            <a:extLst>
              <a:ext uri="{FF2B5EF4-FFF2-40B4-BE49-F238E27FC236}">
                <a16:creationId xmlns:a16="http://schemas.microsoft.com/office/drawing/2014/main" xmlns="" id="{25AA1618-B9F7-7C2D-9B6F-3F26E2D93BD9}"/>
              </a:ext>
            </a:extLst>
          </p:cNvPr>
          <p:cNvSpPr/>
          <p:nvPr/>
        </p:nvSpPr>
        <p:spPr>
          <a:xfrm>
            <a:off x="6346466" y="5927495"/>
            <a:ext cx="1954980" cy="313795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xmlns="" id="{41EBAC51-C892-D48E-1B81-07A615DB386C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277396" y="5808618"/>
            <a:ext cx="1069070" cy="27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507452E9-55AF-C72E-7F07-B7353F4B36FE}"/>
              </a:ext>
            </a:extLst>
          </p:cNvPr>
          <p:cNvSpPr/>
          <p:nvPr/>
        </p:nvSpPr>
        <p:spPr>
          <a:xfrm>
            <a:off x="6199874" y="5688010"/>
            <a:ext cx="233049" cy="188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0A56ACB-60AF-6A9D-5F28-34F2485D8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03" y="1463139"/>
            <a:ext cx="4407100" cy="29170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DA88950-E52C-179E-BA04-2D5A233D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972" y="2488331"/>
            <a:ext cx="1686321" cy="9406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모서리가 둥근 직사각형 7">
            <a:extLst>
              <a:ext uri="{FF2B5EF4-FFF2-40B4-BE49-F238E27FC236}">
                <a16:creationId xmlns:a16="http://schemas.microsoft.com/office/drawing/2014/main" xmlns="" id="{8C99B475-705C-8DBF-889A-05C39056A83F}"/>
              </a:ext>
            </a:extLst>
          </p:cNvPr>
          <p:cNvSpPr/>
          <p:nvPr/>
        </p:nvSpPr>
        <p:spPr>
          <a:xfrm>
            <a:off x="1877321" y="3339244"/>
            <a:ext cx="2114342" cy="199252"/>
          </a:xfrm>
          <a:prstGeom prst="roundRect">
            <a:avLst>
              <a:gd name="adj" fmla="val 11905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574A879B-85EF-E0EF-89C0-F3B928BB6E7B}"/>
              </a:ext>
            </a:extLst>
          </p:cNvPr>
          <p:cNvSpPr/>
          <p:nvPr/>
        </p:nvSpPr>
        <p:spPr>
          <a:xfrm>
            <a:off x="3875138" y="323316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xmlns="" id="{590AC7F0-EE2D-3B06-320A-75BA3CC5FDDB}"/>
              </a:ext>
            </a:extLst>
          </p:cNvPr>
          <p:cNvCxnSpPr>
            <a:cxnSpLocks/>
          </p:cNvCxnSpPr>
          <p:nvPr/>
        </p:nvCxnSpPr>
        <p:spPr>
          <a:xfrm flipH="1" flipV="1">
            <a:off x="3805293" y="3538496"/>
            <a:ext cx="442585" cy="195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68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F7041AA-97AE-C605-F07A-A5F9AE58B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6" y="563839"/>
            <a:ext cx="9339309" cy="2648889"/>
          </a:xfrm>
          <a:prstGeom prst="rect">
            <a:avLst/>
          </a:prstGeom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4F47D894-FEAD-DE90-3133-28B6F9AAB9A7}"/>
              </a:ext>
            </a:extLst>
          </p:cNvPr>
          <p:cNvSpPr/>
          <p:nvPr/>
        </p:nvSpPr>
        <p:spPr>
          <a:xfrm>
            <a:off x="491534" y="2627596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E4BB0E62-C576-FE44-B65A-4ABF874E4F2F}"/>
              </a:ext>
            </a:extLst>
          </p:cNvPr>
          <p:cNvSpPr/>
          <p:nvPr/>
        </p:nvSpPr>
        <p:spPr>
          <a:xfrm>
            <a:off x="724583" y="4329486"/>
            <a:ext cx="3397606" cy="1964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관리자만 작성가능 하게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 관리자들이 본사시스템에 요청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 기능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앱과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작성자만 보이기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원청본사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요청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나오게 하기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모서리가 둥근 직사각형 7">
            <a:extLst>
              <a:ext uri="{FF2B5EF4-FFF2-40B4-BE49-F238E27FC236}">
                <a16:creationId xmlns:a16="http://schemas.microsoft.com/office/drawing/2014/main" xmlns="" id="{02831D75-4A62-BF12-F2DC-09BFE0B4CB1E}"/>
              </a:ext>
            </a:extLst>
          </p:cNvPr>
          <p:cNvSpPr/>
          <p:nvPr/>
        </p:nvSpPr>
        <p:spPr>
          <a:xfrm>
            <a:off x="828575" y="2569405"/>
            <a:ext cx="3598640" cy="378668"/>
          </a:xfrm>
          <a:prstGeom prst="roundRect">
            <a:avLst>
              <a:gd name="adj" fmla="val 11905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0836A9C-6288-C6AD-C614-4F59627CE617}"/>
              </a:ext>
            </a:extLst>
          </p:cNvPr>
          <p:cNvSpPr txBox="1"/>
          <p:nvPr/>
        </p:nvSpPr>
        <p:spPr>
          <a:xfrm>
            <a:off x="1203029" y="2688735"/>
            <a:ext cx="284973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</a:t>
            </a:r>
            <a:r>
              <a:rPr lang="ko-KR" altLang="en-US" sz="900" b="1" dirty="0" err="1"/>
              <a:t>원청본사</a:t>
            </a:r>
            <a:r>
              <a:rPr lang="ko-KR" altLang="en-US" sz="900" b="1" dirty="0"/>
              <a:t> 요청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보고</a:t>
            </a:r>
            <a:r>
              <a:rPr lang="en-US" altLang="ko-KR" sz="900" b="1" dirty="0"/>
              <a:t>)] </a:t>
            </a:r>
            <a:r>
              <a:rPr lang="ko-KR" altLang="en-US" sz="900" b="1" dirty="0"/>
              <a:t>안전관리비 정산에 대한 질의 </a:t>
            </a: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xmlns="" id="{4A9C938A-0CA6-F3FC-493F-56ADE49D7EA9}"/>
              </a:ext>
            </a:extLst>
          </p:cNvPr>
          <p:cNvCxnSpPr>
            <a:cxnSpLocks/>
          </p:cNvCxnSpPr>
          <p:nvPr/>
        </p:nvCxnSpPr>
        <p:spPr>
          <a:xfrm flipV="1">
            <a:off x="2263806" y="2948073"/>
            <a:ext cx="0" cy="1355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78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8" y="199768"/>
            <a:ext cx="9108657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 주기 선택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운영자의 기능선택에 따라 해당현장의 위험성평가 확인대상자들 확인조건 바뀜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8CDC54B-4C43-7410-59F5-4305A28CB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5" y="971479"/>
            <a:ext cx="2140908" cy="3992341"/>
          </a:xfrm>
          <a:prstGeom prst="rect">
            <a:avLst/>
          </a:prstGeom>
        </p:spPr>
      </p:pic>
      <p:sp>
        <p:nvSpPr>
          <p:cNvPr id="31" name="모서리가 둥근 직사각형 7">
            <a:extLst>
              <a:ext uri="{FF2B5EF4-FFF2-40B4-BE49-F238E27FC236}">
                <a16:creationId xmlns:a16="http://schemas.microsoft.com/office/drawing/2014/main" xmlns="" id="{2F369B8B-68F0-830B-7F0E-6C1D7FB811B3}"/>
              </a:ext>
            </a:extLst>
          </p:cNvPr>
          <p:cNvSpPr/>
          <p:nvPr/>
        </p:nvSpPr>
        <p:spPr>
          <a:xfrm>
            <a:off x="86324" y="2433801"/>
            <a:ext cx="2372445" cy="1401352"/>
          </a:xfrm>
          <a:prstGeom prst="roundRect">
            <a:avLst>
              <a:gd name="adj" fmla="val 6493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xmlns="" id="{DCDC530E-AB83-EC06-49BF-791AFCD2DFFD}"/>
              </a:ext>
            </a:extLst>
          </p:cNvPr>
          <p:cNvSpPr/>
          <p:nvPr/>
        </p:nvSpPr>
        <p:spPr>
          <a:xfrm>
            <a:off x="2583402" y="2974019"/>
            <a:ext cx="301841" cy="454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xmlns="" id="{A0FDBEFB-2B73-036C-7B5B-F7ED721E686B}"/>
              </a:ext>
            </a:extLst>
          </p:cNvPr>
          <p:cNvSpPr/>
          <p:nvPr/>
        </p:nvSpPr>
        <p:spPr>
          <a:xfrm>
            <a:off x="4633623" y="1197697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7A621D9-77B6-01A3-0B94-99E4F2146396}"/>
              </a:ext>
            </a:extLst>
          </p:cNvPr>
          <p:cNvSpPr txBox="1"/>
          <p:nvPr/>
        </p:nvSpPr>
        <p:spPr>
          <a:xfrm>
            <a:off x="4729148" y="1310567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작업기간 중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C000"/>
                </a:solidFill>
              </a:rPr>
              <a:t>‘</a:t>
            </a:r>
            <a:r>
              <a:rPr lang="ko-KR" altLang="en-US" sz="1000" b="1" dirty="0">
                <a:solidFill>
                  <a:srgbClr val="FFC000"/>
                </a:solidFill>
              </a:rPr>
              <a:t>매일</a:t>
            </a:r>
            <a:r>
              <a:rPr lang="en-US" altLang="ko-KR" sz="1000" b="1" dirty="0">
                <a:solidFill>
                  <a:srgbClr val="FFC000"/>
                </a:solidFill>
              </a:rPr>
              <a:t>’</a:t>
            </a:r>
            <a:r>
              <a:rPr lang="ko-KR" altLang="en-US" sz="1000" b="1" dirty="0">
                <a:solidFill>
                  <a:srgbClr val="FFC000"/>
                </a:solidFill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</a:rPr>
              <a:t>확인</a:t>
            </a: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xmlns="" id="{30CB8518-AFE8-5CD6-0CB0-EF4CC1DC1FAC}"/>
              </a:ext>
            </a:extLst>
          </p:cNvPr>
          <p:cNvCxnSpPr>
            <a:cxnSpLocks/>
          </p:cNvCxnSpPr>
          <p:nvPr/>
        </p:nvCxnSpPr>
        <p:spPr>
          <a:xfrm>
            <a:off x="5194908" y="1835782"/>
            <a:ext cx="0" cy="81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xmlns="" id="{CBE137A1-F58A-ACA8-0D4F-3267D8BEA65C}"/>
              </a:ext>
            </a:extLst>
          </p:cNvPr>
          <p:cNvSpPr/>
          <p:nvPr/>
        </p:nvSpPr>
        <p:spPr>
          <a:xfrm>
            <a:off x="5501154" y="2115010"/>
            <a:ext cx="118969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현재와 같음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D6A0B3A-E7B5-5247-ECF5-54EA735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889" y="2800238"/>
            <a:ext cx="7111014" cy="20698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168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6106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수정하기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=&gt;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튕겨나감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에러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수정요청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1209DDC-48DF-1F77-105D-EE5C8A88B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95" y="1101622"/>
            <a:ext cx="2601181" cy="4978605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DDD1CB75-2ACE-F50B-DC01-A1C804E78DBA}"/>
              </a:ext>
            </a:extLst>
          </p:cNvPr>
          <p:cNvSpPr/>
          <p:nvPr/>
        </p:nvSpPr>
        <p:spPr>
          <a:xfrm>
            <a:off x="7734300" y="2410870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2" name="모서리가 둥근 직사각형 7">
            <a:extLst>
              <a:ext uri="{FF2B5EF4-FFF2-40B4-BE49-F238E27FC236}">
                <a16:creationId xmlns:a16="http://schemas.microsoft.com/office/drawing/2014/main" xmlns="" id="{7C4411CE-BC82-EE64-0ABB-F8B4851B8658}"/>
              </a:ext>
            </a:extLst>
          </p:cNvPr>
          <p:cNvSpPr/>
          <p:nvPr/>
        </p:nvSpPr>
        <p:spPr>
          <a:xfrm>
            <a:off x="6844497" y="2410870"/>
            <a:ext cx="889803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404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CEA09248-D999-F559-C320-87ECF4E5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34" y="163929"/>
            <a:ext cx="8000168" cy="23286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xmlns="" id="{9CDDDA64-55F1-0E16-51AF-23AADEC288BD}"/>
              </a:ext>
            </a:extLst>
          </p:cNvPr>
          <p:cNvSpPr/>
          <p:nvPr/>
        </p:nvSpPr>
        <p:spPr>
          <a:xfrm>
            <a:off x="428382" y="163929"/>
            <a:ext cx="1315563" cy="571792"/>
          </a:xfrm>
          <a:prstGeom prst="roundRect">
            <a:avLst>
              <a:gd name="adj" fmla="val 5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914050-1D25-1801-B837-AB759656810B}"/>
              </a:ext>
            </a:extLst>
          </p:cNvPr>
          <p:cNvSpPr txBox="1"/>
          <p:nvPr/>
        </p:nvSpPr>
        <p:spPr>
          <a:xfrm>
            <a:off x="523907" y="276799"/>
            <a:ext cx="122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작업기간 중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‘1</a:t>
            </a:r>
            <a:r>
              <a:rPr lang="ko-KR" altLang="en-US" sz="1000" b="1" dirty="0">
                <a:solidFill>
                  <a:srgbClr val="FF0000"/>
                </a:solidFill>
              </a:rPr>
              <a:t>번만</a:t>
            </a:r>
            <a:r>
              <a:rPr lang="en-US" altLang="ko-KR" sz="1000" b="1" dirty="0">
                <a:solidFill>
                  <a:srgbClr val="FF0000"/>
                </a:solidFill>
              </a:rPr>
              <a:t>’</a:t>
            </a:r>
            <a:r>
              <a:rPr lang="ko-KR" altLang="en-US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xmlns="" id="{71B460D6-E7BA-4280-BFF5-D555DD9271AF}"/>
              </a:ext>
            </a:extLst>
          </p:cNvPr>
          <p:cNvSpPr/>
          <p:nvPr/>
        </p:nvSpPr>
        <p:spPr>
          <a:xfrm>
            <a:off x="6222991" y="2719677"/>
            <a:ext cx="826507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F7C68543-9E1F-F0DE-92CA-8CFE1861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75" y="3567777"/>
            <a:ext cx="8495233" cy="24727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5F06E485-4552-B725-2613-0EDA77F2B1B3}"/>
              </a:ext>
            </a:extLst>
          </p:cNvPr>
          <p:cNvSpPr/>
          <p:nvPr/>
        </p:nvSpPr>
        <p:spPr>
          <a:xfrm>
            <a:off x="4324350" y="1269854"/>
            <a:ext cx="2057400" cy="31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B6DC9EC8-CBF8-57E5-A813-82939488C33E}"/>
              </a:ext>
            </a:extLst>
          </p:cNvPr>
          <p:cNvSpPr/>
          <p:nvPr/>
        </p:nvSpPr>
        <p:spPr>
          <a:xfrm>
            <a:off x="4324350" y="2578027"/>
            <a:ext cx="2057400" cy="31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xmlns="" id="{F402149E-B488-FCA5-2857-F7D3F553C51D}"/>
              </a:ext>
            </a:extLst>
          </p:cNvPr>
          <p:cNvSpPr/>
          <p:nvPr/>
        </p:nvSpPr>
        <p:spPr>
          <a:xfrm>
            <a:off x="1561559" y="332292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8" name="모서리가 둥근 직사각형 7">
            <a:extLst>
              <a:ext uri="{FF2B5EF4-FFF2-40B4-BE49-F238E27FC236}">
                <a16:creationId xmlns:a16="http://schemas.microsoft.com/office/drawing/2014/main" xmlns="" id="{66541C72-CE7C-3815-5ABF-6C0BAFB0BDA5}"/>
              </a:ext>
            </a:extLst>
          </p:cNvPr>
          <p:cNvSpPr/>
          <p:nvPr/>
        </p:nvSpPr>
        <p:spPr>
          <a:xfrm>
            <a:off x="1721392" y="3287583"/>
            <a:ext cx="4111237" cy="1932487"/>
          </a:xfrm>
          <a:prstGeom prst="roundRect">
            <a:avLst>
              <a:gd name="adj" fmla="val 11905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CB677DE3-96B9-591E-567A-B0C4101DDFFB}"/>
              </a:ext>
            </a:extLst>
          </p:cNvPr>
          <p:cNvSpPr/>
          <p:nvPr/>
        </p:nvSpPr>
        <p:spPr>
          <a:xfrm>
            <a:off x="1360614" y="3598767"/>
            <a:ext cx="487769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2723271A-501C-D444-1CE4-3A3559DA2448}"/>
              </a:ext>
            </a:extLst>
          </p:cNvPr>
          <p:cNvSpPr/>
          <p:nvPr/>
        </p:nvSpPr>
        <p:spPr>
          <a:xfrm>
            <a:off x="2518528" y="3684666"/>
            <a:ext cx="1361014" cy="19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E2A4E11F-2744-FC9A-7C7B-7407833A2862}"/>
              </a:ext>
            </a:extLst>
          </p:cNvPr>
          <p:cNvSpPr/>
          <p:nvPr/>
        </p:nvSpPr>
        <p:spPr>
          <a:xfrm>
            <a:off x="2460262" y="4431850"/>
            <a:ext cx="1516156" cy="14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FC2F4AA-18D9-AF90-AB12-7E8238E71A18}"/>
              </a:ext>
            </a:extLst>
          </p:cNvPr>
          <p:cNvSpPr txBox="1"/>
          <p:nvPr/>
        </p:nvSpPr>
        <p:spPr>
          <a:xfrm>
            <a:off x="2339888" y="3688728"/>
            <a:ext cx="3638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금일 근무자 중 위험요인 </a:t>
            </a:r>
            <a:r>
              <a:rPr lang="en-US" altLang="ko-KR" sz="900" b="1" dirty="0"/>
              <a:t>/ </a:t>
            </a:r>
            <a:r>
              <a:rPr lang="ko-KR" altLang="en-US" sz="900" b="1" dirty="0"/>
              <a:t>개선대책 미확인자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5FEB6B8E-4751-345D-0E38-BCF104CA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42" y="3719647"/>
            <a:ext cx="295275" cy="1809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31DB45-B16A-89FF-6BAE-5B35F6F0AB18}"/>
              </a:ext>
            </a:extLst>
          </p:cNvPr>
          <p:cNvSpPr txBox="1"/>
          <p:nvPr/>
        </p:nvSpPr>
        <p:spPr>
          <a:xfrm>
            <a:off x="2339888" y="4400837"/>
            <a:ext cx="36385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기간 중 위험요인 </a:t>
            </a:r>
            <a:r>
              <a:rPr lang="en-US" altLang="ko-KR" sz="900" b="1" dirty="0"/>
              <a:t>/ </a:t>
            </a:r>
            <a:r>
              <a:rPr lang="ko-KR" altLang="en-US" sz="900" b="1" dirty="0"/>
              <a:t>개선대책 확인자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xmlns="" id="{56C2204A-AC9A-73FD-6251-A042E504B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0" y="4441169"/>
            <a:ext cx="304800" cy="190500"/>
          </a:xfrm>
          <a:prstGeom prst="rect">
            <a:avLst/>
          </a:prstGeom>
        </p:spPr>
      </p:pic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15CE44E5-B338-D878-00C4-E0973C7D0F64}"/>
              </a:ext>
            </a:extLst>
          </p:cNvPr>
          <p:cNvSpPr/>
          <p:nvPr/>
        </p:nvSpPr>
        <p:spPr>
          <a:xfrm>
            <a:off x="8274083" y="488536"/>
            <a:ext cx="3698110" cy="3329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금일 근무자 중 위험요인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개선대책 미확인자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위험성평가의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번도 확인하지 않은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해당일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 중 위험요인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개선대책 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출력양식부분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기간중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확인한 모든 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***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알람발송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 해당자가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미확인시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확인시까지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번씩 확인요청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알람발송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6533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5935906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‘TBM’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도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처럼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 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협력사 내용 작성할 수 있게 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262B1D77-EE0B-36AD-E225-9293986B7A9C}"/>
              </a:ext>
            </a:extLst>
          </p:cNvPr>
          <p:cNvSpPr/>
          <p:nvPr/>
        </p:nvSpPr>
        <p:spPr>
          <a:xfrm>
            <a:off x="6559646" y="690458"/>
            <a:ext cx="332064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협력사꺼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작성가능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2743611A-64C5-7DD9-78D9-8E67F75FDFF8}"/>
              </a:ext>
            </a:extLst>
          </p:cNvPr>
          <p:cNvSpPr/>
          <p:nvPr/>
        </p:nvSpPr>
        <p:spPr>
          <a:xfrm>
            <a:off x="541834" y="690458"/>
            <a:ext cx="3078607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‘TBM’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sz="1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시공사관리자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협력사꺼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작성못함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BD76C72-E0E0-563E-7CF9-670F0332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74" y="1222668"/>
            <a:ext cx="5495444" cy="12861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F8F2FCA-67B5-7446-9AD3-4541738A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19" y="3426799"/>
            <a:ext cx="5593099" cy="89800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320D48E0-C532-136D-CF3E-85729AC4A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46" y="1257373"/>
            <a:ext cx="5495444" cy="14636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DC014A94-AE7E-91B2-6742-BAC823DD2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59" y="3420641"/>
            <a:ext cx="5501830" cy="2041845"/>
          </a:xfrm>
          <a:prstGeom prst="rect">
            <a:avLst/>
          </a:prstGeom>
        </p:spPr>
      </p:pic>
      <p:sp>
        <p:nvSpPr>
          <p:cNvPr id="29" name="모서리가 둥근 직사각형 7">
            <a:extLst>
              <a:ext uri="{FF2B5EF4-FFF2-40B4-BE49-F238E27FC236}">
                <a16:creationId xmlns:a16="http://schemas.microsoft.com/office/drawing/2014/main" xmlns="" id="{3AAC07D5-32FC-00ED-5370-D307F8321D34}"/>
              </a:ext>
            </a:extLst>
          </p:cNvPr>
          <p:cNvSpPr/>
          <p:nvPr/>
        </p:nvSpPr>
        <p:spPr>
          <a:xfrm>
            <a:off x="6690136" y="2481733"/>
            <a:ext cx="5364953" cy="359122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7">
            <a:extLst>
              <a:ext uri="{FF2B5EF4-FFF2-40B4-BE49-F238E27FC236}">
                <a16:creationId xmlns:a16="http://schemas.microsoft.com/office/drawing/2014/main" xmlns="" id="{C382CAB1-31F9-6710-BB83-7E267E40EE39}"/>
              </a:ext>
            </a:extLst>
          </p:cNvPr>
          <p:cNvSpPr/>
          <p:nvPr/>
        </p:nvSpPr>
        <p:spPr>
          <a:xfrm>
            <a:off x="4980372" y="4127410"/>
            <a:ext cx="896645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7">
            <a:extLst>
              <a:ext uri="{FF2B5EF4-FFF2-40B4-BE49-F238E27FC236}">
                <a16:creationId xmlns:a16="http://schemas.microsoft.com/office/drawing/2014/main" xmlns="" id="{2898A8FC-EFF9-7AC5-D998-5B99816709B3}"/>
              </a:ext>
            </a:extLst>
          </p:cNvPr>
          <p:cNvSpPr/>
          <p:nvPr/>
        </p:nvSpPr>
        <p:spPr>
          <a:xfrm>
            <a:off x="471329" y="2305375"/>
            <a:ext cx="5405688" cy="20346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7">
            <a:extLst>
              <a:ext uri="{FF2B5EF4-FFF2-40B4-BE49-F238E27FC236}">
                <a16:creationId xmlns:a16="http://schemas.microsoft.com/office/drawing/2014/main" xmlns="" id="{F5035B24-71F2-E9C6-AC99-7B7B40583261}"/>
              </a:ext>
            </a:extLst>
          </p:cNvPr>
          <p:cNvSpPr/>
          <p:nvPr/>
        </p:nvSpPr>
        <p:spPr>
          <a:xfrm>
            <a:off x="11256788" y="5205836"/>
            <a:ext cx="896645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5199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BFC924-CB9C-24C8-9B9F-BD16C3534B94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교육시간 추가 넣기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0BE48BD-9CC3-9461-6A8D-47BB41F3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9" y="650516"/>
            <a:ext cx="4550493" cy="28935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141EB9D8-6F08-0ABD-AB09-B9FA5B987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34" y="231955"/>
            <a:ext cx="4970212" cy="258184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D52D3A64-6D5B-51E9-BF93-08A26525A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882" y="2853849"/>
            <a:ext cx="1999232" cy="2415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BB10AAA9-2463-1B25-E822-267381799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835" y="3135419"/>
            <a:ext cx="4970211" cy="103904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4D53FDC4-BCC9-6027-631C-EC041EE54815}"/>
              </a:ext>
            </a:extLst>
          </p:cNvPr>
          <p:cNvSpPr/>
          <p:nvPr/>
        </p:nvSpPr>
        <p:spPr>
          <a:xfrm>
            <a:off x="5995834" y="231955"/>
            <a:ext cx="4970211" cy="39425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xmlns="" id="{3FBB4E63-0356-A268-9039-127A225DA8CD}"/>
              </a:ext>
            </a:extLst>
          </p:cNvPr>
          <p:cNvSpPr/>
          <p:nvPr/>
        </p:nvSpPr>
        <p:spPr>
          <a:xfrm>
            <a:off x="3974986" y="2813797"/>
            <a:ext cx="320356" cy="20418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097EC3-5C85-2624-BD1A-9EA4E31B93AA}"/>
              </a:ext>
            </a:extLst>
          </p:cNvPr>
          <p:cNvSpPr txBox="1"/>
          <p:nvPr/>
        </p:nvSpPr>
        <p:spPr>
          <a:xfrm>
            <a:off x="3947536" y="2813797"/>
            <a:ext cx="765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>
                <a:solidFill>
                  <a:schemeClr val="bg1"/>
                </a:solidFill>
              </a:rPr>
              <a:t>추가</a:t>
            </a: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4374B65C-27C4-EDFD-5D26-5237134C7855}"/>
              </a:ext>
            </a:extLst>
          </p:cNvPr>
          <p:cNvSpPr/>
          <p:nvPr/>
        </p:nvSpPr>
        <p:spPr>
          <a:xfrm>
            <a:off x="4459266" y="2573902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4" name="모서리가 둥근 직사각형 7">
            <a:extLst>
              <a:ext uri="{FF2B5EF4-FFF2-40B4-BE49-F238E27FC236}">
                <a16:creationId xmlns:a16="http://schemas.microsoft.com/office/drawing/2014/main" xmlns="" id="{6B259EB6-A3EB-1078-9D2F-EF7D9E18FEA9}"/>
              </a:ext>
            </a:extLst>
          </p:cNvPr>
          <p:cNvSpPr/>
          <p:nvPr/>
        </p:nvSpPr>
        <p:spPr>
          <a:xfrm>
            <a:off x="3913356" y="2758309"/>
            <a:ext cx="521070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xmlns="" id="{598EB4BE-5DCB-3EBB-4D2D-D83A40DE25C5}"/>
              </a:ext>
            </a:extLst>
          </p:cNvPr>
          <p:cNvCxnSpPr>
            <a:cxnSpLocks/>
            <a:stCxn id="22" idx="2"/>
            <a:endCxn id="27" idx="1"/>
          </p:cNvCxnSpPr>
          <p:nvPr/>
        </p:nvCxnSpPr>
        <p:spPr>
          <a:xfrm flipV="1">
            <a:off x="4330433" y="2983452"/>
            <a:ext cx="3471610" cy="4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xmlns="" id="{BC9FA93C-4783-3F42-31F0-55CFF54E64F8}"/>
              </a:ext>
            </a:extLst>
          </p:cNvPr>
          <p:cNvSpPr/>
          <p:nvPr/>
        </p:nvSpPr>
        <p:spPr>
          <a:xfrm>
            <a:off x="7802043" y="2786056"/>
            <a:ext cx="2276303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xmlns="" id="{5D3E01A4-233B-CC26-C1A1-D3B77EEDBE7E}"/>
              </a:ext>
            </a:extLst>
          </p:cNvPr>
          <p:cNvSpPr/>
          <p:nvPr/>
        </p:nvSpPr>
        <p:spPr>
          <a:xfrm>
            <a:off x="4016415" y="1836462"/>
            <a:ext cx="2302276" cy="631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교육시간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옆의 교육시간 추가내용 나오게 하기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42FEC261-64A5-CC88-DF6C-25C44D4A4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118" y="4690192"/>
            <a:ext cx="5310798" cy="2167807"/>
          </a:xfrm>
          <a:prstGeom prst="rect">
            <a:avLst/>
          </a:prstGeom>
        </p:spPr>
      </p:pic>
      <p:sp>
        <p:nvSpPr>
          <p:cNvPr id="32" name="모서리가 둥근 직사각형 7">
            <a:extLst>
              <a:ext uri="{FF2B5EF4-FFF2-40B4-BE49-F238E27FC236}">
                <a16:creationId xmlns:a16="http://schemas.microsoft.com/office/drawing/2014/main" xmlns="" id="{E3BF41EE-04C3-8EEF-22BE-70D7602C441C}"/>
              </a:ext>
            </a:extLst>
          </p:cNvPr>
          <p:cNvSpPr/>
          <p:nvPr/>
        </p:nvSpPr>
        <p:spPr>
          <a:xfrm>
            <a:off x="7572703" y="5656069"/>
            <a:ext cx="763429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xmlns="" id="{21C7580C-0B53-58F6-38B0-CBB6A07D79A3}"/>
              </a:ext>
            </a:extLst>
          </p:cNvPr>
          <p:cNvCxnSpPr/>
          <p:nvPr/>
        </p:nvCxnSpPr>
        <p:spPr>
          <a:xfrm>
            <a:off x="8247355" y="3153100"/>
            <a:ext cx="0" cy="250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322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6106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 &gt; 1)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리스트 옆에 전화번호 추가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&gt; 2)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디자인 바꾸기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9E89A1B4-4B12-B233-C3A2-C662E0B23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2" y="1942487"/>
            <a:ext cx="9589612" cy="33990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FB757F-982A-86B1-945F-7B7E23AC5C21}"/>
              </a:ext>
            </a:extLst>
          </p:cNvPr>
          <p:cNvSpPr txBox="1"/>
          <p:nvPr/>
        </p:nvSpPr>
        <p:spPr>
          <a:xfrm>
            <a:off x="3326674" y="3910149"/>
            <a:ext cx="1088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010-1234-5678</a:t>
            </a:r>
            <a:endParaRPr lang="ko-KR" altLang="en-US" sz="8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1441F0A0-83F5-CBDA-B69F-5B2C0597286D}"/>
              </a:ext>
            </a:extLst>
          </p:cNvPr>
          <p:cNvSpPr/>
          <p:nvPr/>
        </p:nvSpPr>
        <p:spPr>
          <a:xfrm>
            <a:off x="4103821" y="4154027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4" name="모서리가 둥근 직사각형 7">
            <a:extLst>
              <a:ext uri="{FF2B5EF4-FFF2-40B4-BE49-F238E27FC236}">
                <a16:creationId xmlns:a16="http://schemas.microsoft.com/office/drawing/2014/main" xmlns="" id="{ED1A390E-813E-3896-06B1-C99856610547}"/>
              </a:ext>
            </a:extLst>
          </p:cNvPr>
          <p:cNvSpPr/>
          <p:nvPr/>
        </p:nvSpPr>
        <p:spPr>
          <a:xfrm>
            <a:off x="3326674" y="3820475"/>
            <a:ext cx="1010196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09A71BE8-B57B-BB95-0C3F-DABBCBC75617}"/>
              </a:ext>
            </a:extLst>
          </p:cNvPr>
          <p:cNvSpPr/>
          <p:nvPr/>
        </p:nvSpPr>
        <p:spPr>
          <a:xfrm>
            <a:off x="4435774" y="4085282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전화번호 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xmlns="" id="{A89B4079-4C46-8DBB-66DC-3B2C7D6B29C9}"/>
              </a:ext>
            </a:extLst>
          </p:cNvPr>
          <p:cNvSpPr/>
          <p:nvPr/>
        </p:nvSpPr>
        <p:spPr>
          <a:xfrm>
            <a:off x="2517302" y="4115616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7" name="모서리가 둥근 직사각형 7">
            <a:extLst>
              <a:ext uri="{FF2B5EF4-FFF2-40B4-BE49-F238E27FC236}">
                <a16:creationId xmlns:a16="http://schemas.microsoft.com/office/drawing/2014/main" xmlns="" id="{54007A9A-3497-8CA1-E31B-8130640FC89C}"/>
              </a:ext>
            </a:extLst>
          </p:cNvPr>
          <p:cNvSpPr/>
          <p:nvPr/>
        </p:nvSpPr>
        <p:spPr>
          <a:xfrm>
            <a:off x="2760616" y="3813346"/>
            <a:ext cx="555793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9B039082-8254-4F8C-C704-0837C8699CCA}"/>
              </a:ext>
            </a:extLst>
          </p:cNvPr>
          <p:cNvSpPr/>
          <p:nvPr/>
        </p:nvSpPr>
        <p:spPr>
          <a:xfrm>
            <a:off x="1741227" y="5567569"/>
            <a:ext cx="92535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디자인 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xmlns="" id="{BD1968CE-552B-6FBD-9092-A7F8E6F76F38}"/>
              </a:ext>
            </a:extLst>
          </p:cNvPr>
          <p:cNvSpPr/>
          <p:nvPr/>
        </p:nvSpPr>
        <p:spPr>
          <a:xfrm>
            <a:off x="2760616" y="5582194"/>
            <a:ext cx="555793" cy="2078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관리자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xmlns="" id="{D9B79B4F-E69B-3F9B-9C6E-B6C64B7056E5}"/>
              </a:ext>
            </a:extLst>
          </p:cNvPr>
          <p:cNvCxnSpPr/>
          <p:nvPr/>
        </p:nvCxnSpPr>
        <p:spPr>
          <a:xfrm>
            <a:off x="3056709" y="4154027"/>
            <a:ext cx="0" cy="1355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13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8" y="199768"/>
            <a:ext cx="5655327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PC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일출력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명단 보이기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앱의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일출력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보기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같은 화면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CA67A69-1B25-F8D0-DD85-779C3C5E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4" y="803540"/>
            <a:ext cx="1700214" cy="29204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87726CA-CE88-6531-99CF-D5BB49CC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250" y="590380"/>
            <a:ext cx="7511053" cy="20587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4F0241-B449-C5B4-7F48-CFEC59CE74CB}"/>
              </a:ext>
            </a:extLst>
          </p:cNvPr>
          <p:cNvSpPr txBox="1"/>
          <p:nvPr/>
        </p:nvSpPr>
        <p:spPr>
          <a:xfrm>
            <a:off x="8958352" y="1181455"/>
            <a:ext cx="1484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근로자 </a:t>
            </a:r>
            <a:r>
              <a:rPr lang="ko-KR" altLang="en-US" sz="1000" b="1" dirty="0" err="1"/>
              <a:t>일출력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명단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 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xmlns="" id="{EB8CE444-524E-B06B-D0DA-E6800D0C7774}"/>
              </a:ext>
            </a:extLst>
          </p:cNvPr>
          <p:cNvCxnSpPr>
            <a:cxnSpLocks/>
          </p:cNvCxnSpPr>
          <p:nvPr/>
        </p:nvCxnSpPr>
        <p:spPr>
          <a:xfrm>
            <a:off x="9022080" y="1427676"/>
            <a:ext cx="18549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49EBAE15-7B82-B1E9-5FB2-C84B7E8608F0}"/>
              </a:ext>
            </a:extLst>
          </p:cNvPr>
          <p:cNvSpPr/>
          <p:nvPr/>
        </p:nvSpPr>
        <p:spPr>
          <a:xfrm>
            <a:off x="10310949" y="1162042"/>
            <a:ext cx="487680" cy="228600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tx1"/>
                </a:solidFill>
              </a:rPr>
              <a:t>출력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D4850FA-484D-89F8-160E-C21C16178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990" y="2968497"/>
            <a:ext cx="3169554" cy="381704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5E314F83-EBDA-BBF1-9F78-9350A9FFB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829" y="3151904"/>
            <a:ext cx="3169554" cy="3626052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D9E0F191-3534-3945-97A2-B52BB17FEE9C}"/>
              </a:ext>
            </a:extLst>
          </p:cNvPr>
          <p:cNvSpPr/>
          <p:nvPr/>
        </p:nvSpPr>
        <p:spPr>
          <a:xfrm>
            <a:off x="8439737" y="735827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6" name="모서리가 둥근 직사각형 7">
            <a:extLst>
              <a:ext uri="{FF2B5EF4-FFF2-40B4-BE49-F238E27FC236}">
                <a16:creationId xmlns:a16="http://schemas.microsoft.com/office/drawing/2014/main" xmlns="" id="{A3A3E58C-C60B-CD15-143A-A640BD8C77F4}"/>
              </a:ext>
            </a:extLst>
          </p:cNvPr>
          <p:cNvSpPr/>
          <p:nvPr/>
        </p:nvSpPr>
        <p:spPr>
          <a:xfrm>
            <a:off x="8556262" y="860949"/>
            <a:ext cx="2747464" cy="776262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A60D380A-2753-58B3-3E3C-F4D0470E070E}"/>
              </a:ext>
            </a:extLst>
          </p:cNvPr>
          <p:cNvSpPr/>
          <p:nvPr/>
        </p:nvSpPr>
        <p:spPr>
          <a:xfrm>
            <a:off x="8672960" y="434028"/>
            <a:ext cx="570784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xmlns="" id="{095546A6-2063-27AC-5FB0-AAF9618C7292}"/>
              </a:ext>
            </a:extLst>
          </p:cNvPr>
          <p:cNvSpPr/>
          <p:nvPr/>
        </p:nvSpPr>
        <p:spPr>
          <a:xfrm>
            <a:off x="6998984" y="3363362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9" name="모서리가 둥근 직사각형 7">
            <a:extLst>
              <a:ext uri="{FF2B5EF4-FFF2-40B4-BE49-F238E27FC236}">
                <a16:creationId xmlns:a16="http://schemas.microsoft.com/office/drawing/2014/main" xmlns="" id="{3B02C1CC-9336-FD09-ECFC-544397CB7CFC}"/>
              </a:ext>
            </a:extLst>
          </p:cNvPr>
          <p:cNvSpPr/>
          <p:nvPr/>
        </p:nvSpPr>
        <p:spPr>
          <a:xfrm>
            <a:off x="127402" y="1398001"/>
            <a:ext cx="2067158" cy="37459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2E78AAA1-CCDE-26B5-430A-51A466DD411B}"/>
              </a:ext>
            </a:extLst>
          </p:cNvPr>
          <p:cNvSpPr/>
          <p:nvPr/>
        </p:nvSpPr>
        <p:spPr>
          <a:xfrm>
            <a:off x="6998984" y="3618781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명단양식 생성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xmlns="" id="{12EB1DD8-3B7C-0D91-1E62-75882579417D}"/>
              </a:ext>
            </a:extLst>
          </p:cNvPr>
          <p:cNvCxnSpPr>
            <a:endCxn id="5" idx="1"/>
          </p:cNvCxnSpPr>
          <p:nvPr/>
        </p:nvCxnSpPr>
        <p:spPr>
          <a:xfrm flipV="1">
            <a:off x="1184366" y="1304566"/>
            <a:ext cx="7773986" cy="332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xmlns="" id="{38173BC9-AE05-9946-69A8-3D2A88CF09FC}"/>
              </a:ext>
            </a:extLst>
          </p:cNvPr>
          <p:cNvCxnSpPr>
            <a:stCxn id="5" idx="3"/>
          </p:cNvCxnSpPr>
          <p:nvPr/>
        </p:nvCxnSpPr>
        <p:spPr>
          <a:xfrm flipH="1">
            <a:off x="7254240" y="1304566"/>
            <a:ext cx="3188897" cy="174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20EB29D9-0D42-C465-E4B2-57C53ACAC4FC}"/>
              </a:ext>
            </a:extLst>
          </p:cNvPr>
          <p:cNvSpPr/>
          <p:nvPr/>
        </p:nvSpPr>
        <p:spPr>
          <a:xfrm>
            <a:off x="3781668" y="2891246"/>
            <a:ext cx="3188897" cy="39667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xmlns="" id="{C165B721-0360-F1B5-6D55-BDEB1D07B203}"/>
              </a:ext>
            </a:extLst>
          </p:cNvPr>
          <p:cNvCxnSpPr/>
          <p:nvPr/>
        </p:nvCxnSpPr>
        <p:spPr>
          <a:xfrm>
            <a:off x="1088571" y="1637211"/>
            <a:ext cx="2693097" cy="179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xmlns="" id="{F0371627-6BA4-0105-1178-1F39CCAE1342}"/>
              </a:ext>
            </a:extLst>
          </p:cNvPr>
          <p:cNvCxnSpPr>
            <a:cxnSpLocks/>
          </p:cNvCxnSpPr>
          <p:nvPr/>
        </p:nvCxnSpPr>
        <p:spPr>
          <a:xfrm>
            <a:off x="6888480" y="3048000"/>
            <a:ext cx="2612571" cy="47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xmlns="" id="{58D11E67-719E-C829-ABF3-33F7451D64B1}"/>
              </a:ext>
            </a:extLst>
          </p:cNvPr>
          <p:cNvSpPr/>
          <p:nvPr/>
        </p:nvSpPr>
        <p:spPr>
          <a:xfrm>
            <a:off x="9572367" y="3519181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23D594BE-860A-1D02-B626-B16F509136C8}"/>
              </a:ext>
            </a:extLst>
          </p:cNvPr>
          <p:cNvSpPr/>
          <p:nvPr/>
        </p:nvSpPr>
        <p:spPr>
          <a:xfrm>
            <a:off x="8796437" y="3745342"/>
            <a:ext cx="2411494" cy="5741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일출력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명단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)_(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2498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 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근로자서류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&gt;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기간설정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638B001-258A-948C-1CD7-5C45B24F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80" y="986801"/>
            <a:ext cx="5992351" cy="118605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21A1AFD3-53CD-EE12-2429-D941620E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80" y="3498179"/>
            <a:ext cx="10037888" cy="20447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C33876EB-15F4-7F46-C840-5829633CB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222" y="4638947"/>
            <a:ext cx="6541024" cy="4191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378841C5-616D-D0FB-5022-C50D83A00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397" y="4662759"/>
            <a:ext cx="3238500" cy="37147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30E27EBE-CAB5-0223-20B8-B4BCFAA2D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222" y="4724672"/>
            <a:ext cx="638175" cy="24765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4E89818E-4854-AA60-C2E8-20185A307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039" y="4652363"/>
            <a:ext cx="2857500" cy="409575"/>
          </a:xfrm>
          <a:prstGeom prst="rect">
            <a:avLst/>
          </a:prstGeom>
        </p:spPr>
      </p:pic>
      <p:sp>
        <p:nvSpPr>
          <p:cNvPr id="31" name="타원 30">
            <a:extLst>
              <a:ext uri="{FF2B5EF4-FFF2-40B4-BE49-F238E27FC236}">
                <a16:creationId xmlns:a16="http://schemas.microsoft.com/office/drawing/2014/main" xmlns="" id="{DF28E7E1-D676-4FDE-3F7F-FE9F82F9D4CD}"/>
              </a:ext>
            </a:extLst>
          </p:cNvPr>
          <p:cNvSpPr/>
          <p:nvPr/>
        </p:nvSpPr>
        <p:spPr>
          <a:xfrm>
            <a:off x="4258491" y="2702651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2" name="모서리가 둥근 직사각형 7">
            <a:extLst>
              <a:ext uri="{FF2B5EF4-FFF2-40B4-BE49-F238E27FC236}">
                <a16:creationId xmlns:a16="http://schemas.microsoft.com/office/drawing/2014/main" xmlns="" id="{A544923D-BF35-4D6C-20CD-4F21DA2251DE}"/>
              </a:ext>
            </a:extLst>
          </p:cNvPr>
          <p:cNvSpPr/>
          <p:nvPr/>
        </p:nvSpPr>
        <p:spPr>
          <a:xfrm>
            <a:off x="2747386" y="1560258"/>
            <a:ext cx="1511105" cy="52979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F31828BC-07B8-B3F0-F494-D8ADD65E0B99}"/>
              </a:ext>
            </a:extLst>
          </p:cNvPr>
          <p:cNvSpPr/>
          <p:nvPr/>
        </p:nvSpPr>
        <p:spPr>
          <a:xfrm>
            <a:off x="4556184" y="2637306"/>
            <a:ext cx="48150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모서리가 둥근 직사각형 7">
            <a:extLst>
              <a:ext uri="{FF2B5EF4-FFF2-40B4-BE49-F238E27FC236}">
                <a16:creationId xmlns:a16="http://schemas.microsoft.com/office/drawing/2014/main" xmlns="" id="{0D8C514C-AEC8-AD80-AE27-310F5CF77716}"/>
              </a:ext>
            </a:extLst>
          </p:cNvPr>
          <p:cNvSpPr/>
          <p:nvPr/>
        </p:nvSpPr>
        <p:spPr>
          <a:xfrm>
            <a:off x="3859151" y="4333129"/>
            <a:ext cx="4075888" cy="84318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xmlns="" id="{AB269BDD-5321-A523-01C6-0C8333823225}"/>
              </a:ext>
            </a:extLst>
          </p:cNvPr>
          <p:cNvCxnSpPr/>
          <p:nvPr/>
        </p:nvCxnSpPr>
        <p:spPr>
          <a:xfrm>
            <a:off x="3788229" y="2090057"/>
            <a:ext cx="1227908" cy="224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67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 &gt;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신규채용자서류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&gt;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기간설정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647B7EB-1C19-629A-0C61-649B3B42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8" y="1221658"/>
            <a:ext cx="9334500" cy="89777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590E53D4-0AA3-E47F-356F-0F7B9CF2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32" y="3144193"/>
            <a:ext cx="10994355" cy="1057418"/>
          </a:xfrm>
          <a:prstGeom prst="rect">
            <a:avLst/>
          </a:prstGeom>
        </p:spPr>
      </p:pic>
      <p:sp>
        <p:nvSpPr>
          <p:cNvPr id="25" name="모서리가 둥근 직사각형 7">
            <a:extLst>
              <a:ext uri="{FF2B5EF4-FFF2-40B4-BE49-F238E27FC236}">
                <a16:creationId xmlns:a16="http://schemas.microsoft.com/office/drawing/2014/main" xmlns="" id="{6E6EEEB8-DA50-6A1E-1C4B-DD7993AC4FD1}"/>
              </a:ext>
            </a:extLst>
          </p:cNvPr>
          <p:cNvSpPr/>
          <p:nvPr/>
        </p:nvSpPr>
        <p:spPr>
          <a:xfrm>
            <a:off x="2046693" y="1713954"/>
            <a:ext cx="1511105" cy="52979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C4ABACFE-1272-99A3-B113-6670080B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355" y="3905663"/>
            <a:ext cx="6280839" cy="25496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0134D771-98DD-D975-8EEE-D92CB97C5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47" y="3839315"/>
            <a:ext cx="2149657" cy="30811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DBB1BBE4-6083-3E59-5118-8F948700C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332" y="3809630"/>
            <a:ext cx="3238500" cy="37147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C79BF906-1B68-8E65-6106-B654ABF1C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157" y="3905663"/>
            <a:ext cx="638175" cy="247650"/>
          </a:xfrm>
          <a:prstGeom prst="rect">
            <a:avLst/>
          </a:prstGeom>
        </p:spPr>
      </p:pic>
      <p:sp>
        <p:nvSpPr>
          <p:cNvPr id="42" name="타원 41">
            <a:extLst>
              <a:ext uri="{FF2B5EF4-FFF2-40B4-BE49-F238E27FC236}">
                <a16:creationId xmlns:a16="http://schemas.microsoft.com/office/drawing/2014/main" xmlns="" id="{72C0261C-220F-4FFF-90E6-8A99CB04FAD6}"/>
              </a:ext>
            </a:extLst>
          </p:cNvPr>
          <p:cNvSpPr/>
          <p:nvPr/>
        </p:nvSpPr>
        <p:spPr>
          <a:xfrm>
            <a:off x="3082719" y="2551307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491821AC-F7A6-FF38-430F-94CB05885219}"/>
              </a:ext>
            </a:extLst>
          </p:cNvPr>
          <p:cNvSpPr/>
          <p:nvPr/>
        </p:nvSpPr>
        <p:spPr>
          <a:xfrm>
            <a:off x="3355492" y="2491365"/>
            <a:ext cx="48150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모서리가 둥근 직사각형 7">
            <a:extLst>
              <a:ext uri="{FF2B5EF4-FFF2-40B4-BE49-F238E27FC236}">
                <a16:creationId xmlns:a16="http://schemas.microsoft.com/office/drawing/2014/main" xmlns="" id="{8EB04E43-0114-A2D2-AE18-16ED5194694D}"/>
              </a:ext>
            </a:extLst>
          </p:cNvPr>
          <p:cNvSpPr/>
          <p:nvPr/>
        </p:nvSpPr>
        <p:spPr>
          <a:xfrm>
            <a:off x="2365752" y="3570804"/>
            <a:ext cx="4075888" cy="84318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xmlns="" id="{D1F46836-1FFC-C94C-7E12-7A1B85CED4CF}"/>
              </a:ext>
            </a:extLst>
          </p:cNvPr>
          <p:cNvCxnSpPr>
            <a:cxnSpLocks/>
          </p:cNvCxnSpPr>
          <p:nvPr/>
        </p:nvCxnSpPr>
        <p:spPr>
          <a:xfrm>
            <a:off x="2802244" y="2119434"/>
            <a:ext cx="560951" cy="155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94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590E53D4-0AA3-E47F-356F-0F7B9CF2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1" y="426113"/>
            <a:ext cx="10994355" cy="10574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xmlns="" id="{C4ABACFE-1272-99A3-B113-6670080B6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24" y="1187583"/>
            <a:ext cx="6280839" cy="254964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0134D771-98DD-D975-8EEE-D92CB97C5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216" y="1121235"/>
            <a:ext cx="2149657" cy="30811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xmlns="" id="{DBB1BBE4-6083-3E59-5118-8F948700C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101" y="1091550"/>
            <a:ext cx="3238500" cy="37147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C79BF906-1B68-8E65-6106-B654ABF1C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926" y="1187583"/>
            <a:ext cx="638175" cy="247650"/>
          </a:xfrm>
          <a:prstGeom prst="rect">
            <a:avLst/>
          </a:prstGeom>
        </p:spPr>
      </p:pic>
      <p:sp>
        <p:nvSpPr>
          <p:cNvPr id="17" name="모서리가 둥근 직사각형 7">
            <a:extLst>
              <a:ext uri="{FF2B5EF4-FFF2-40B4-BE49-F238E27FC236}">
                <a16:creationId xmlns:a16="http://schemas.microsoft.com/office/drawing/2014/main" xmlns="" id="{2BFCEF91-42A4-0736-82E1-B7829AA3FCF0}"/>
              </a:ext>
            </a:extLst>
          </p:cNvPr>
          <p:cNvSpPr/>
          <p:nvPr/>
        </p:nvSpPr>
        <p:spPr>
          <a:xfrm>
            <a:off x="9948876" y="996745"/>
            <a:ext cx="1511105" cy="52979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F6158A19-B063-F39D-56A1-4516535D0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01" y="2332712"/>
            <a:ext cx="3950241" cy="2218771"/>
          </a:xfrm>
          <a:prstGeom prst="rect">
            <a:avLst/>
          </a:prstGeom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xmlns="" id="{31CECD92-52E7-251B-223E-D1303E631E0A}"/>
              </a:ext>
            </a:extLst>
          </p:cNvPr>
          <p:cNvCxnSpPr>
            <a:cxnSpLocks/>
          </p:cNvCxnSpPr>
          <p:nvPr/>
        </p:nvCxnSpPr>
        <p:spPr>
          <a:xfrm flipH="1">
            <a:off x="4352046" y="1275294"/>
            <a:ext cx="5723771" cy="605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xmlns="" id="{63959607-2F4A-66B8-DA7D-E11F350743B9}"/>
              </a:ext>
            </a:extLst>
          </p:cNvPr>
          <p:cNvSpPr/>
          <p:nvPr/>
        </p:nvSpPr>
        <p:spPr>
          <a:xfrm>
            <a:off x="4432663" y="2960914"/>
            <a:ext cx="539931" cy="722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E065F6F7-8089-A779-4865-AD48097EC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515" y="2349822"/>
            <a:ext cx="3950241" cy="221877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1390A2AE-44AE-854C-3D5C-46EF663B08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4435" y="2114254"/>
            <a:ext cx="964876" cy="234383"/>
          </a:xfrm>
          <a:prstGeom prst="rect">
            <a:avLst/>
          </a:prstGeom>
        </p:spPr>
      </p:pic>
      <p:sp>
        <p:nvSpPr>
          <p:cNvPr id="30" name="모서리가 둥근 직사각형 7">
            <a:extLst>
              <a:ext uri="{FF2B5EF4-FFF2-40B4-BE49-F238E27FC236}">
                <a16:creationId xmlns:a16="http://schemas.microsoft.com/office/drawing/2014/main" xmlns="" id="{901F2422-FC2E-B297-B492-744F836967CC}"/>
              </a:ext>
            </a:extLst>
          </p:cNvPr>
          <p:cNvSpPr/>
          <p:nvPr/>
        </p:nvSpPr>
        <p:spPr>
          <a:xfrm>
            <a:off x="7843572" y="1925923"/>
            <a:ext cx="1511105" cy="52979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xmlns="" id="{8C5CF2C8-6559-FA98-CFFF-BCBABC14E4BC}"/>
              </a:ext>
            </a:extLst>
          </p:cNvPr>
          <p:cNvSpPr/>
          <p:nvPr/>
        </p:nvSpPr>
        <p:spPr>
          <a:xfrm>
            <a:off x="4894506" y="4011529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0A85799B-54E9-6D8F-1CCA-D038C3C86A7E}"/>
              </a:ext>
            </a:extLst>
          </p:cNvPr>
          <p:cNvSpPr/>
          <p:nvPr/>
        </p:nvSpPr>
        <p:spPr>
          <a:xfrm>
            <a:off x="4711337" y="4270587"/>
            <a:ext cx="477175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xmlns="" id="{B9C6B3F9-89EB-94A8-5EE4-4AD653D4FCF1}"/>
              </a:ext>
            </a:extLst>
          </p:cNvPr>
          <p:cNvSpPr/>
          <p:nvPr/>
        </p:nvSpPr>
        <p:spPr>
          <a:xfrm>
            <a:off x="9238152" y="1862686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xmlns="" id="{DB9DA83F-F058-8D4D-759B-259C6864B95A}"/>
              </a:ext>
            </a:extLst>
          </p:cNvPr>
          <p:cNvSpPr/>
          <p:nvPr/>
        </p:nvSpPr>
        <p:spPr>
          <a:xfrm>
            <a:off x="9532758" y="1913715"/>
            <a:ext cx="48150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7D1FA2F0-DE0A-AF8F-BCBE-EAAB80361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8513" y="3861632"/>
            <a:ext cx="3950241" cy="1213849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xmlns="" id="{1146E0C3-C7A5-8F0F-25A8-284B5552B9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8513" y="5209861"/>
            <a:ext cx="3950241" cy="1213849"/>
          </a:xfrm>
          <a:prstGeom prst="rect">
            <a:avLst/>
          </a:prstGeom>
        </p:spPr>
      </p:pic>
      <p:sp>
        <p:nvSpPr>
          <p:cNvPr id="47" name="타원 46">
            <a:extLst>
              <a:ext uri="{FF2B5EF4-FFF2-40B4-BE49-F238E27FC236}">
                <a16:creationId xmlns:a16="http://schemas.microsoft.com/office/drawing/2014/main" xmlns="" id="{D64B5B52-D319-8EB7-86C5-557C208A75AE}"/>
              </a:ext>
            </a:extLst>
          </p:cNvPr>
          <p:cNvSpPr/>
          <p:nvPr/>
        </p:nvSpPr>
        <p:spPr>
          <a:xfrm>
            <a:off x="10130607" y="3202839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xmlns="" id="{C98E2744-4AB5-30BE-582E-1FFC6EF744D4}"/>
              </a:ext>
            </a:extLst>
          </p:cNvPr>
          <p:cNvSpPr/>
          <p:nvPr/>
        </p:nvSpPr>
        <p:spPr>
          <a:xfrm>
            <a:off x="9354677" y="3429000"/>
            <a:ext cx="2411494" cy="916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안전보건교육 참가자명단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)_(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xmlns="" id="{8ECBFBA2-AAD4-EC29-8958-3896B0D1C330}"/>
              </a:ext>
            </a:extLst>
          </p:cNvPr>
          <p:cNvCxnSpPr/>
          <p:nvPr/>
        </p:nvCxnSpPr>
        <p:spPr>
          <a:xfrm>
            <a:off x="8813074" y="2332712"/>
            <a:ext cx="1036320" cy="108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>
            <a:extLst>
              <a:ext uri="{FF2B5EF4-FFF2-40B4-BE49-F238E27FC236}">
                <a16:creationId xmlns:a16="http://schemas.microsoft.com/office/drawing/2014/main" xmlns="" id="{05968D32-C1A6-AD6F-57D7-FA95F046F379}"/>
              </a:ext>
            </a:extLst>
          </p:cNvPr>
          <p:cNvSpPr/>
          <p:nvPr/>
        </p:nvSpPr>
        <p:spPr>
          <a:xfrm>
            <a:off x="215598" y="4551483"/>
            <a:ext cx="4052046" cy="1527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참가자 명단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파일저장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날짜지정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 검색에서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기간설정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 검색으로 변경되기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때문에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‘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일자별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출력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 되게 하기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226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 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안전교육관리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’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교육명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검색 추가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73522F1-50D8-0B4E-4158-E0957A68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11" y="1637982"/>
            <a:ext cx="7437120" cy="16705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418A176-8753-A079-AA3D-7EDF9C49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76" y="3756477"/>
            <a:ext cx="10273354" cy="23076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4247EC3B-CA99-C6EC-F984-64D3F094C565}"/>
              </a:ext>
            </a:extLst>
          </p:cNvPr>
          <p:cNvSpPr/>
          <p:nvPr/>
        </p:nvSpPr>
        <p:spPr>
          <a:xfrm>
            <a:off x="4893259" y="3157957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8" name="모서리가 둥근 직사각형 7">
            <a:extLst>
              <a:ext uri="{FF2B5EF4-FFF2-40B4-BE49-F238E27FC236}">
                <a16:creationId xmlns:a16="http://schemas.microsoft.com/office/drawing/2014/main" xmlns="" id="{0C07DF83-C4AD-4887-101C-BF047E3D6BBF}"/>
              </a:ext>
            </a:extLst>
          </p:cNvPr>
          <p:cNvSpPr/>
          <p:nvPr/>
        </p:nvSpPr>
        <p:spPr>
          <a:xfrm>
            <a:off x="3382154" y="2015564"/>
            <a:ext cx="1511105" cy="529799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F165058C-906A-6B0C-480E-EAF5B9B5273D}"/>
              </a:ext>
            </a:extLst>
          </p:cNvPr>
          <p:cNvSpPr/>
          <p:nvPr/>
        </p:nvSpPr>
        <p:spPr>
          <a:xfrm>
            <a:off x="5190952" y="3092612"/>
            <a:ext cx="48150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7">
            <a:extLst>
              <a:ext uri="{FF2B5EF4-FFF2-40B4-BE49-F238E27FC236}">
                <a16:creationId xmlns:a16="http://schemas.microsoft.com/office/drawing/2014/main" xmlns="" id="{D3867FAA-223E-C198-034C-3A47DD4C4971}"/>
              </a:ext>
            </a:extLst>
          </p:cNvPr>
          <p:cNvSpPr/>
          <p:nvPr/>
        </p:nvSpPr>
        <p:spPr>
          <a:xfrm>
            <a:off x="3897008" y="4086185"/>
            <a:ext cx="4075888" cy="843188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xmlns="" id="{C9D909DD-555E-DBED-1828-9C7BFF99D390}"/>
              </a:ext>
            </a:extLst>
          </p:cNvPr>
          <p:cNvCxnSpPr>
            <a:cxnSpLocks/>
          </p:cNvCxnSpPr>
          <p:nvPr/>
        </p:nvCxnSpPr>
        <p:spPr>
          <a:xfrm>
            <a:off x="4422997" y="2545363"/>
            <a:ext cx="534906" cy="114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27CEB1-A07E-F57F-6F41-3B238B00ED87}"/>
              </a:ext>
            </a:extLst>
          </p:cNvPr>
          <p:cNvSpPr txBox="1"/>
          <p:nvPr/>
        </p:nvSpPr>
        <p:spPr>
          <a:xfrm>
            <a:off x="4210794" y="4473297"/>
            <a:ext cx="775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교육 구분</a:t>
            </a:r>
            <a:endParaRPr lang="ko-KR" altLang="en-US" sz="9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F81002F4-AA88-369A-E8D7-0FB6763C5778}"/>
              </a:ext>
            </a:extLst>
          </p:cNvPr>
          <p:cNvSpPr/>
          <p:nvPr/>
        </p:nvSpPr>
        <p:spPr>
          <a:xfrm>
            <a:off x="4846520" y="4473297"/>
            <a:ext cx="1397724" cy="197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8B36132-153C-318F-2536-3A895BCA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93" y="4408196"/>
            <a:ext cx="447675" cy="29527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1998C49E-0D03-135C-31E4-04E7B08EEEE0}"/>
              </a:ext>
            </a:extLst>
          </p:cNvPr>
          <p:cNvSpPr/>
          <p:nvPr/>
        </p:nvSpPr>
        <p:spPr>
          <a:xfrm>
            <a:off x="5310890" y="288535"/>
            <a:ext cx="4800552" cy="1052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검색하게 하기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 순서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현재처럼 교육리스트 생성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구분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검색어 입력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자라도 같으면 모두 보여주기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498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8" y="199768"/>
            <a:ext cx="5812082" cy="6106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출력시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교육사진 크게 나오게 하기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사진대지 부분 변경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노동부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점검시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교육자 얼굴 명확히 보여야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한다함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F9610C5-EB35-1E9B-8693-74877F744419}"/>
              </a:ext>
            </a:extLst>
          </p:cNvPr>
          <p:cNvSpPr/>
          <p:nvPr/>
        </p:nvSpPr>
        <p:spPr>
          <a:xfrm>
            <a:off x="560715" y="1461479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출력 양식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B8BD231-7D1C-A9D4-F3C2-CC6321BF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18" y="1996775"/>
            <a:ext cx="2049923" cy="28859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E43BFDD3-5848-59BF-D8FC-FB253495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727" y="1986028"/>
            <a:ext cx="2062816" cy="2885943"/>
          </a:xfrm>
          <a:prstGeom prst="rect">
            <a:avLst/>
          </a:prstGeo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xmlns="" id="{A34EB1A8-752A-2A75-5A54-0ED047053DB8}"/>
              </a:ext>
            </a:extLst>
          </p:cNvPr>
          <p:cNvSpPr/>
          <p:nvPr/>
        </p:nvSpPr>
        <p:spPr>
          <a:xfrm>
            <a:off x="4605999" y="3186379"/>
            <a:ext cx="275208" cy="70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23415392-B560-A51A-2FB5-E35058EF3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711" y="1758974"/>
            <a:ext cx="2329100" cy="326625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646677C6-7920-76CD-22B2-BB67D0883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439" y="1758975"/>
            <a:ext cx="2311430" cy="326625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8DC6CC71-D069-8064-6269-C34B09AD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273" y="1758974"/>
            <a:ext cx="2334654" cy="3266253"/>
          </a:xfrm>
          <a:prstGeom prst="rect">
            <a:avLst/>
          </a:prstGeom>
        </p:spPr>
      </p:pic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xmlns="" id="{F40C62A6-1B46-F17E-E538-16298CAAC80C}"/>
              </a:ext>
            </a:extLst>
          </p:cNvPr>
          <p:cNvSpPr/>
          <p:nvPr/>
        </p:nvSpPr>
        <p:spPr>
          <a:xfrm>
            <a:off x="7309869" y="1656648"/>
            <a:ext cx="2531501" cy="3544704"/>
          </a:xfrm>
          <a:prstGeom prst="roundRect">
            <a:avLst>
              <a:gd name="adj" fmla="val 4541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F8568FB2-5CC1-E1AF-AC94-CFED4F300128}"/>
              </a:ext>
            </a:extLst>
          </p:cNvPr>
          <p:cNvSpPr/>
          <p:nvPr/>
        </p:nvSpPr>
        <p:spPr>
          <a:xfrm>
            <a:off x="5054055" y="1286468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 출력 양식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28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6021086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내현장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화면 문구변경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한글 버전만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영여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베트남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중국어 버전은 기존대로 보이기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730B3ED-C6DB-5118-388F-284EE874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014" y="1047440"/>
            <a:ext cx="2184696" cy="41611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xmlns="" id="{93724239-3522-99BB-FAE4-3BA7E137921B}"/>
              </a:ext>
            </a:extLst>
          </p:cNvPr>
          <p:cNvSpPr/>
          <p:nvPr/>
        </p:nvSpPr>
        <p:spPr>
          <a:xfrm>
            <a:off x="4492132" y="2323011"/>
            <a:ext cx="557349" cy="110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DE262655-5E88-6443-6BAE-808F1789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254" y="552804"/>
            <a:ext cx="2981420" cy="56785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E14327-636C-F58D-4CE3-842E208C416C}"/>
              </a:ext>
            </a:extLst>
          </p:cNvPr>
          <p:cNvSpPr txBox="1"/>
          <p:nvPr/>
        </p:nvSpPr>
        <p:spPr>
          <a:xfrm>
            <a:off x="6514011" y="1716409"/>
            <a:ext cx="1288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(</a:t>
            </a:r>
            <a:r>
              <a:rPr lang="ko-KR" altLang="en-US" sz="900" b="1" dirty="0">
                <a:latin typeface="+mn-ea"/>
              </a:rPr>
              <a:t>전달</a:t>
            </a:r>
            <a:r>
              <a:rPr lang="en-US" altLang="ko-KR" sz="900" b="1" dirty="0">
                <a:latin typeface="+mn-ea"/>
              </a:rPr>
              <a:t>, </a:t>
            </a:r>
            <a:r>
              <a:rPr lang="ko-KR" altLang="en-US" sz="900" b="1" dirty="0">
                <a:latin typeface="+mn-ea"/>
              </a:rPr>
              <a:t>공지</a:t>
            </a:r>
            <a:r>
              <a:rPr lang="en-US" altLang="ko-KR" sz="900" b="1" dirty="0">
                <a:latin typeface="+mn-ea"/>
              </a:rPr>
              <a:t>, </a:t>
            </a:r>
            <a:r>
              <a:rPr lang="ko-KR" altLang="en-US" sz="900" b="1" dirty="0">
                <a:latin typeface="+mn-ea"/>
              </a:rPr>
              <a:t>재해사례</a:t>
            </a:r>
            <a:r>
              <a:rPr lang="en-US" altLang="ko-KR" sz="900" b="1" dirty="0">
                <a:latin typeface="+mn-ea"/>
              </a:rPr>
              <a:t>)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AC58F9DB-1BAE-4695-7015-BE9439A1DF86}"/>
              </a:ext>
            </a:extLst>
          </p:cNvPr>
          <p:cNvSpPr/>
          <p:nvPr/>
        </p:nvSpPr>
        <p:spPr>
          <a:xfrm>
            <a:off x="7032170" y="4259311"/>
            <a:ext cx="918755" cy="15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E2DCF-76AC-8960-330E-DC4093EF7B49}"/>
              </a:ext>
            </a:extLst>
          </p:cNvPr>
          <p:cNvSpPr txBox="1"/>
          <p:nvPr/>
        </p:nvSpPr>
        <p:spPr>
          <a:xfrm>
            <a:off x="6971210" y="4259311"/>
            <a:ext cx="12017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  <a:latin typeface="+mn-ea"/>
              </a:rPr>
              <a:t>근로자 의견청취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BAC5ED4E-19F7-DDC9-0871-89FCF7B041FA}"/>
              </a:ext>
            </a:extLst>
          </p:cNvPr>
          <p:cNvSpPr/>
          <p:nvPr/>
        </p:nvSpPr>
        <p:spPr>
          <a:xfrm>
            <a:off x="6093649" y="1610333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1" name="모서리가 둥근 직사각형 7">
            <a:extLst>
              <a:ext uri="{FF2B5EF4-FFF2-40B4-BE49-F238E27FC236}">
                <a16:creationId xmlns:a16="http://schemas.microsoft.com/office/drawing/2014/main" xmlns="" id="{77504332-E500-0A5F-D16B-E14763761F15}"/>
              </a:ext>
            </a:extLst>
          </p:cNvPr>
          <p:cNvSpPr/>
          <p:nvPr/>
        </p:nvSpPr>
        <p:spPr>
          <a:xfrm>
            <a:off x="6305005" y="1315816"/>
            <a:ext cx="1592740" cy="723658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xmlns="" id="{E9C21F74-5791-A887-5A2E-41E032FFA2FD}"/>
              </a:ext>
            </a:extLst>
          </p:cNvPr>
          <p:cNvSpPr/>
          <p:nvPr/>
        </p:nvSpPr>
        <p:spPr>
          <a:xfrm>
            <a:off x="6007830" y="3965380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3" name="모서리가 둥근 직사각형 7">
            <a:extLst>
              <a:ext uri="{FF2B5EF4-FFF2-40B4-BE49-F238E27FC236}">
                <a16:creationId xmlns:a16="http://schemas.microsoft.com/office/drawing/2014/main" xmlns="" id="{D9298862-9287-8A1F-D096-A7DBC92F07BF}"/>
              </a:ext>
            </a:extLst>
          </p:cNvPr>
          <p:cNvSpPr/>
          <p:nvPr/>
        </p:nvSpPr>
        <p:spPr>
          <a:xfrm>
            <a:off x="6305005" y="3965380"/>
            <a:ext cx="2052917" cy="524763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805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29230A33-B317-D852-D446-A54E71E6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7" y="368014"/>
            <a:ext cx="4343482" cy="6121971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942CA4B1-F3C7-C957-9859-FDDDA1EBEA75}"/>
              </a:ext>
            </a:extLst>
          </p:cNvPr>
          <p:cNvSpPr/>
          <p:nvPr/>
        </p:nvSpPr>
        <p:spPr>
          <a:xfrm>
            <a:off x="905522" y="3151573"/>
            <a:ext cx="3888420" cy="257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ABC424B6-1801-35D4-66EE-C7249ED5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7" y="3151573"/>
            <a:ext cx="4343482" cy="182296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33D0F52-04F8-8DE2-1AE3-C4457AA8A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7" y="4974534"/>
            <a:ext cx="4343482" cy="79488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854FCC98-7AFD-A2C1-F8DB-BCA5F2242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864" y="368014"/>
            <a:ext cx="4348516" cy="612197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8124686D-A1EF-4DF0-C185-0FF059CAF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525" y="730180"/>
            <a:ext cx="3761803" cy="526165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6EF2B764-93B5-A633-AD11-DFF8B706F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6052" y="368014"/>
            <a:ext cx="2062816" cy="288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5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‘TBM‘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삭제기능 넣기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5480370-CF20-6A92-1229-A11BD1F0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0" y="831139"/>
            <a:ext cx="7210115" cy="14059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87C9340-6566-AF2F-FBE6-0D60B4248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9" y="2349646"/>
            <a:ext cx="7210115" cy="1099941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xmlns="" id="{F8F4FE5C-7A46-FFE7-9AEB-0F65A198E274}"/>
              </a:ext>
            </a:extLst>
          </p:cNvPr>
          <p:cNvSpPr/>
          <p:nvPr/>
        </p:nvSpPr>
        <p:spPr>
          <a:xfrm>
            <a:off x="5396740" y="2510554"/>
            <a:ext cx="426128" cy="1930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삭제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96C9297F-5EBF-920C-5DA0-B69813D2E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9" y="3838295"/>
            <a:ext cx="7210115" cy="133949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EB3C6E4-3EAF-D7D1-5558-34A9CDB53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76" y="5265848"/>
            <a:ext cx="7199698" cy="717211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xmlns="" id="{BAC9389D-768C-7C9C-281A-BD91DDDB8FB8}"/>
              </a:ext>
            </a:extLst>
          </p:cNvPr>
          <p:cNvSpPr/>
          <p:nvPr/>
        </p:nvSpPr>
        <p:spPr>
          <a:xfrm>
            <a:off x="5300565" y="5757891"/>
            <a:ext cx="426128" cy="1930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삭제</a:t>
            </a:r>
          </a:p>
        </p:txBody>
      </p:sp>
      <p:sp>
        <p:nvSpPr>
          <p:cNvPr id="19" name="모서리가 둥근 직사각형 7">
            <a:extLst>
              <a:ext uri="{FF2B5EF4-FFF2-40B4-BE49-F238E27FC236}">
                <a16:creationId xmlns:a16="http://schemas.microsoft.com/office/drawing/2014/main" xmlns="" id="{402CCB9C-99BC-AE19-0C53-14A9768056CF}"/>
              </a:ext>
            </a:extLst>
          </p:cNvPr>
          <p:cNvSpPr/>
          <p:nvPr/>
        </p:nvSpPr>
        <p:spPr>
          <a:xfrm>
            <a:off x="5300565" y="2409702"/>
            <a:ext cx="665229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7">
            <a:extLst>
              <a:ext uri="{FF2B5EF4-FFF2-40B4-BE49-F238E27FC236}">
                <a16:creationId xmlns:a16="http://schemas.microsoft.com/office/drawing/2014/main" xmlns="" id="{57D98280-32F4-86E6-E85F-498BB6D1CC8C}"/>
              </a:ext>
            </a:extLst>
          </p:cNvPr>
          <p:cNvSpPr/>
          <p:nvPr/>
        </p:nvSpPr>
        <p:spPr>
          <a:xfrm>
            <a:off x="5181014" y="5676327"/>
            <a:ext cx="665229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C5858A61-D994-B8EB-88B5-DB34F3815EE3}"/>
              </a:ext>
            </a:extLst>
          </p:cNvPr>
          <p:cNvSpPr/>
          <p:nvPr/>
        </p:nvSpPr>
        <p:spPr>
          <a:xfrm>
            <a:off x="452759" y="831139"/>
            <a:ext cx="7210115" cy="26184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16684B3-451F-E866-C2B4-E69C775DA8F0}"/>
              </a:ext>
            </a:extLst>
          </p:cNvPr>
          <p:cNvSpPr/>
          <p:nvPr/>
        </p:nvSpPr>
        <p:spPr>
          <a:xfrm>
            <a:off x="6061969" y="2409702"/>
            <a:ext cx="1818500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작성자는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 생성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4C66B4EA-26D6-0964-33CA-FA74847A53EF}"/>
              </a:ext>
            </a:extLst>
          </p:cNvPr>
          <p:cNvSpPr/>
          <p:nvPr/>
        </p:nvSpPr>
        <p:spPr>
          <a:xfrm>
            <a:off x="452758" y="3842703"/>
            <a:ext cx="7199699" cy="21403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B87EC8ED-99CF-21D3-6F6D-5C0FE723746D}"/>
              </a:ext>
            </a:extLst>
          </p:cNvPr>
          <p:cNvSpPr/>
          <p:nvPr/>
        </p:nvSpPr>
        <p:spPr>
          <a:xfrm>
            <a:off x="6008667" y="5702162"/>
            <a:ext cx="3561461" cy="8140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작성자는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 생성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협력사 관리자도 본인이 작성한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TBM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삭제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기능 생성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28766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9730093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검색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-&gt;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현장에 출근했던 근로자를 검색할 수 있는 기능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현장에서 근로자 찾으려면 쉽게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찾을수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있는 기능 요청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3A355053-CFF6-A41B-7579-8CF1D7405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65" y="1226691"/>
            <a:ext cx="3200400" cy="36766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51878FA-57BE-E66E-D339-39AA5A6939C8}"/>
              </a:ext>
            </a:extLst>
          </p:cNvPr>
          <p:cNvSpPr/>
          <p:nvPr/>
        </p:nvSpPr>
        <p:spPr>
          <a:xfrm>
            <a:off x="6321024" y="3670832"/>
            <a:ext cx="2512258" cy="39479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근로자 검색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BF07AF82-CC02-F3FB-618E-7ABEA1840943}"/>
              </a:ext>
            </a:extLst>
          </p:cNvPr>
          <p:cNvSpPr/>
          <p:nvPr/>
        </p:nvSpPr>
        <p:spPr>
          <a:xfrm>
            <a:off x="4890049" y="348195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모서리가 둥근 직사각형 7">
            <a:extLst>
              <a:ext uri="{FF2B5EF4-FFF2-40B4-BE49-F238E27FC236}">
                <a16:creationId xmlns:a16="http://schemas.microsoft.com/office/drawing/2014/main" xmlns="" id="{A9ABF6CF-93E6-AADF-9155-90AD1D101854}"/>
              </a:ext>
            </a:extLst>
          </p:cNvPr>
          <p:cNvSpPr/>
          <p:nvPr/>
        </p:nvSpPr>
        <p:spPr>
          <a:xfrm>
            <a:off x="1697174" y="3794770"/>
            <a:ext cx="3388991" cy="146916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B2B8F099-EA04-890B-F830-ED228C88A3DD}"/>
              </a:ext>
            </a:extLst>
          </p:cNvPr>
          <p:cNvSpPr/>
          <p:nvPr/>
        </p:nvSpPr>
        <p:spPr>
          <a:xfrm>
            <a:off x="5765968" y="3221727"/>
            <a:ext cx="1416067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근로자관리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xmlns="" id="{A6B1AF63-F3F5-EC6E-38BF-C56A7CBD4274}"/>
              </a:ext>
            </a:extLst>
          </p:cNvPr>
          <p:cNvCxnSpPr>
            <a:cxnSpLocks/>
            <a:stCxn id="5" idx="1"/>
            <a:endCxn id="15" idx="3"/>
          </p:cNvCxnSpPr>
          <p:nvPr/>
        </p:nvCxnSpPr>
        <p:spPr>
          <a:xfrm flipH="1">
            <a:off x="5086165" y="3868228"/>
            <a:ext cx="12348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6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82C8D3D5-6179-8B78-82DF-80311200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7" y="406800"/>
            <a:ext cx="11140690" cy="61739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EEF812-3B8A-814D-7025-E76A8CD4A0CD}"/>
              </a:ext>
            </a:extLst>
          </p:cNvPr>
          <p:cNvSpPr txBox="1"/>
          <p:nvPr/>
        </p:nvSpPr>
        <p:spPr>
          <a:xfrm>
            <a:off x="585926" y="834500"/>
            <a:ext cx="21572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근로자 검색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2437777C-051D-C4A7-B308-C0283729D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26" y="1333545"/>
            <a:ext cx="2376257" cy="2979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4058F75-D5B9-FDFA-8280-FB90E8DA5A02}"/>
              </a:ext>
            </a:extLst>
          </p:cNvPr>
          <p:cNvSpPr txBox="1"/>
          <p:nvPr/>
        </p:nvSpPr>
        <p:spPr>
          <a:xfrm>
            <a:off x="9135120" y="2053195"/>
            <a:ext cx="2006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sng" dirty="0"/>
              <a:t>* 1</a:t>
            </a:r>
            <a:r>
              <a:rPr lang="ko-KR" altLang="en-US" sz="1000" u="sng" dirty="0"/>
              <a:t>가지만 선택해도 검색가능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xmlns="" id="{D0D6A5CD-8783-C81D-B2D9-E68E725D25EA}"/>
              </a:ext>
            </a:extLst>
          </p:cNvPr>
          <p:cNvSpPr/>
          <p:nvPr/>
        </p:nvSpPr>
        <p:spPr>
          <a:xfrm>
            <a:off x="448244" y="136838"/>
            <a:ext cx="1416067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 검색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화면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xmlns="" id="{147715F5-9EF4-57CA-1F0D-46F14B614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875" y="5713931"/>
            <a:ext cx="1857375" cy="409575"/>
          </a:xfrm>
          <a:prstGeom prst="rect">
            <a:avLst/>
          </a:prstGeom>
        </p:spPr>
      </p:pic>
      <p:sp>
        <p:nvSpPr>
          <p:cNvPr id="94" name="직사각형 93">
            <a:extLst>
              <a:ext uri="{FF2B5EF4-FFF2-40B4-BE49-F238E27FC236}">
                <a16:creationId xmlns:a16="http://schemas.microsoft.com/office/drawing/2014/main" xmlns="" id="{EF108290-A75F-F412-EF0C-003C20F3E8C9}"/>
              </a:ext>
            </a:extLst>
          </p:cNvPr>
          <p:cNvSpPr/>
          <p:nvPr/>
        </p:nvSpPr>
        <p:spPr>
          <a:xfrm>
            <a:off x="608830" y="1685177"/>
            <a:ext cx="10428076" cy="382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EC7C9B2E-5C34-58CF-1C52-C357433B8AE2}"/>
              </a:ext>
            </a:extLst>
          </p:cNvPr>
          <p:cNvSpPr txBox="1"/>
          <p:nvPr/>
        </p:nvSpPr>
        <p:spPr>
          <a:xfrm>
            <a:off x="642378" y="1764175"/>
            <a:ext cx="71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① 이름                         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9A8E8CCC-4ACD-F5AB-34C4-986B4F8C0779}"/>
              </a:ext>
            </a:extLst>
          </p:cNvPr>
          <p:cNvSpPr txBox="1"/>
          <p:nvPr/>
        </p:nvSpPr>
        <p:spPr>
          <a:xfrm>
            <a:off x="2619090" y="1764175"/>
            <a:ext cx="868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② 소속사 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4A7D07A-CED7-3764-119D-D1B306D3F082}"/>
              </a:ext>
            </a:extLst>
          </p:cNvPr>
          <p:cNvSpPr txBox="1"/>
          <p:nvPr/>
        </p:nvSpPr>
        <p:spPr>
          <a:xfrm>
            <a:off x="5222979" y="1764174"/>
            <a:ext cx="737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③ 직종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A30897D-8F6D-886B-EE1A-66EA8B8F627C}"/>
              </a:ext>
            </a:extLst>
          </p:cNvPr>
          <p:cNvSpPr txBox="1"/>
          <p:nvPr/>
        </p:nvSpPr>
        <p:spPr>
          <a:xfrm>
            <a:off x="7356631" y="1771131"/>
            <a:ext cx="866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④ 연령대</a:t>
            </a:r>
          </a:p>
        </p:txBody>
      </p: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xmlns="" id="{927EB7FB-C3F8-2D74-02EC-E0C681471A0F}"/>
              </a:ext>
            </a:extLst>
          </p:cNvPr>
          <p:cNvCxnSpPr>
            <a:cxnSpLocks/>
          </p:cNvCxnSpPr>
          <p:nvPr/>
        </p:nvCxnSpPr>
        <p:spPr>
          <a:xfrm>
            <a:off x="1187349" y="1953281"/>
            <a:ext cx="1103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그림 99">
            <a:extLst>
              <a:ext uri="{FF2B5EF4-FFF2-40B4-BE49-F238E27FC236}">
                <a16:creationId xmlns:a16="http://schemas.microsoft.com/office/drawing/2014/main" xmlns="" id="{D0476B36-A075-C631-43F7-4F1F383E4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272" y="1771131"/>
            <a:ext cx="1456996" cy="259361"/>
          </a:xfrm>
          <a:prstGeom prst="rect">
            <a:avLst/>
          </a:prstGeom>
        </p:spPr>
      </p:pic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xmlns="" id="{9E979346-2C50-2876-A403-A695C4D55756}"/>
              </a:ext>
            </a:extLst>
          </p:cNvPr>
          <p:cNvCxnSpPr>
            <a:cxnSpLocks/>
          </p:cNvCxnSpPr>
          <p:nvPr/>
        </p:nvCxnSpPr>
        <p:spPr>
          <a:xfrm>
            <a:off x="5786562" y="1946077"/>
            <a:ext cx="1103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그림 101">
            <a:extLst>
              <a:ext uri="{FF2B5EF4-FFF2-40B4-BE49-F238E27FC236}">
                <a16:creationId xmlns:a16="http://schemas.microsoft.com/office/drawing/2014/main" xmlns="" id="{70BD5B6B-9C80-53F8-1ED2-7175394C4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2135" y="1764174"/>
            <a:ext cx="428625" cy="257175"/>
          </a:xfrm>
          <a:prstGeom prst="rect">
            <a:avLst/>
          </a:prstGeom>
        </p:spPr>
      </p:pic>
      <p:pic>
        <p:nvPicPr>
          <p:cNvPr id="103" name="그림 102">
            <a:extLst>
              <a:ext uri="{FF2B5EF4-FFF2-40B4-BE49-F238E27FC236}">
                <a16:creationId xmlns:a16="http://schemas.microsoft.com/office/drawing/2014/main" xmlns="" id="{11AE6E0F-5E40-E197-CE76-5E43F656B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256" y="1776163"/>
            <a:ext cx="1456996" cy="259361"/>
          </a:xfrm>
          <a:prstGeom prst="rect">
            <a:avLst/>
          </a:prstGeom>
        </p:spPr>
      </p:pic>
      <p:graphicFrame>
        <p:nvGraphicFramePr>
          <p:cNvPr id="24" name="표 78">
            <a:extLst>
              <a:ext uri="{FF2B5EF4-FFF2-40B4-BE49-F238E27FC236}">
                <a16:creationId xmlns:a16="http://schemas.microsoft.com/office/drawing/2014/main" xmlns="" id="{EB02AEC9-9490-F518-D404-388BD854E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436832"/>
              </p:ext>
            </p:extLst>
          </p:nvPr>
        </p:nvGraphicFramePr>
        <p:xfrm>
          <a:off x="721588" y="2662645"/>
          <a:ext cx="1027135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650">
                  <a:extLst>
                    <a:ext uri="{9D8B030D-6E8A-4147-A177-3AD203B41FA5}">
                      <a16:colId xmlns:a16="http://schemas.microsoft.com/office/drawing/2014/main" xmlns="" val="4020649532"/>
                    </a:ext>
                  </a:extLst>
                </a:gridCol>
                <a:gridCol w="802737">
                  <a:extLst>
                    <a:ext uri="{9D8B030D-6E8A-4147-A177-3AD203B41FA5}">
                      <a16:colId xmlns:a16="http://schemas.microsoft.com/office/drawing/2014/main" xmlns="" val="3476801986"/>
                    </a:ext>
                  </a:extLst>
                </a:gridCol>
                <a:gridCol w="1610687"/>
                <a:gridCol w="1325461">
                  <a:extLst>
                    <a:ext uri="{9D8B030D-6E8A-4147-A177-3AD203B41FA5}">
                      <a16:colId xmlns:a16="http://schemas.microsoft.com/office/drawing/2014/main" xmlns="" val="4230022836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xmlns="" val="1781302426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xmlns="" val="1889249799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xmlns="" val="2028708603"/>
                    </a:ext>
                  </a:extLst>
                </a:gridCol>
                <a:gridCol w="1423928">
                  <a:extLst>
                    <a:ext uri="{9D8B030D-6E8A-4147-A177-3AD203B41FA5}">
                      <a16:colId xmlns:a16="http://schemas.microsoft.com/office/drawing/2014/main" xmlns="" val="3239073683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NO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smtClean="0"/>
                        <a:t>상세보기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소속사</a:t>
                      </a:r>
                      <a:r>
                        <a:rPr lang="en-US" altLang="ko-KR" sz="1050" dirty="0"/>
                        <a:t>(</a:t>
                      </a:r>
                      <a:r>
                        <a:rPr lang="ko-KR" altLang="en-US" sz="1050" dirty="0"/>
                        <a:t>최종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이름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나이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직종</a:t>
                      </a:r>
                      <a:r>
                        <a:rPr lang="en-US" altLang="ko-KR" sz="1050" dirty="0"/>
                        <a:t>(</a:t>
                      </a:r>
                      <a:r>
                        <a:rPr lang="ko-KR" altLang="en-US" sz="1050" dirty="0"/>
                        <a:t>최종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첫출근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출근일수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291057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성산건설주택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홍길동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65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목수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2022.01.23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211634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상암건설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이길순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24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철근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2022.03.21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6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213516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힘찬건설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박찬순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34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소방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2022.06.15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6893697"/>
                  </a:ext>
                </a:extLst>
              </a:tr>
            </a:tbl>
          </a:graphicData>
        </a:graphic>
      </p:graphicFrame>
      <p:sp>
        <p:nvSpPr>
          <p:cNvPr id="27" name="모서리가 둥근 직사각형 26"/>
          <p:cNvSpPr/>
          <p:nvPr/>
        </p:nvSpPr>
        <p:spPr>
          <a:xfrm>
            <a:off x="1287065" y="3430992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1287065" y="3186874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1293161" y="2942756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1907081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C04FF65B-58DB-1F54-2C6D-4866E28DEF16}"/>
              </a:ext>
            </a:extLst>
          </p:cNvPr>
          <p:cNvSpPr/>
          <p:nvPr/>
        </p:nvSpPr>
        <p:spPr>
          <a:xfrm>
            <a:off x="531773" y="2601679"/>
            <a:ext cx="1423106" cy="1357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입력 조건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이름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직접입력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소속사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직종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직접입력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연령대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xmlns="" id="{EF495567-D867-530C-BF45-6E3E1D727585}"/>
              </a:ext>
            </a:extLst>
          </p:cNvPr>
          <p:cNvSpPr/>
          <p:nvPr/>
        </p:nvSpPr>
        <p:spPr>
          <a:xfrm>
            <a:off x="531773" y="1587864"/>
            <a:ext cx="358746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검색대상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현장에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번이라도 출근한 모든 근로자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xmlns="" id="{0B43486A-D529-33AE-6DEB-3A3281D202CA}"/>
              </a:ext>
            </a:extLst>
          </p:cNvPr>
          <p:cNvSpPr/>
          <p:nvPr/>
        </p:nvSpPr>
        <p:spPr>
          <a:xfrm>
            <a:off x="4398398" y="3793066"/>
            <a:ext cx="1951002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현장 소속사 리스트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xmlns="" id="{6BBAD0D6-5B11-274E-135C-F75B53D52643}"/>
              </a:ext>
            </a:extLst>
          </p:cNvPr>
          <p:cNvCxnSpPr>
            <a:cxnSpLocks/>
          </p:cNvCxnSpPr>
          <p:nvPr/>
        </p:nvCxnSpPr>
        <p:spPr>
          <a:xfrm flipV="1">
            <a:off x="1595022" y="2454064"/>
            <a:ext cx="2701770" cy="756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094E8039-EB21-84DC-0763-83F2DEDC0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98" y="1801977"/>
            <a:ext cx="1951002" cy="19195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A090877-21B1-BA86-949D-A41B195567CD}"/>
              </a:ext>
            </a:extLst>
          </p:cNvPr>
          <p:cNvSpPr/>
          <p:nvPr/>
        </p:nvSpPr>
        <p:spPr>
          <a:xfrm>
            <a:off x="7507551" y="3721511"/>
            <a:ext cx="2352582" cy="22719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000" dirty="0">
                <a:solidFill>
                  <a:schemeClr val="tx1"/>
                </a:solidFill>
              </a:rPr>
              <a:t>  </a:t>
            </a:r>
          </a:p>
          <a:p>
            <a:r>
              <a:rPr lang="en-US" altLang="ko-KR" sz="1000" dirty="0">
                <a:solidFill>
                  <a:schemeClr val="tx1"/>
                </a:solidFill>
              </a:rPr>
              <a:t>  -   10</a:t>
            </a:r>
            <a:r>
              <a:rPr lang="ko-KR" altLang="en-US" sz="1000" dirty="0">
                <a:solidFill>
                  <a:schemeClr val="tx1"/>
                </a:solidFill>
              </a:rPr>
              <a:t>대</a:t>
            </a:r>
            <a:endParaRPr lang="en-US" altLang="ko-KR" sz="1000" dirty="0">
              <a:solidFill>
                <a:schemeClr val="tx1"/>
              </a:solidFill>
            </a:endParaRP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 -   20</a:t>
            </a:r>
            <a:r>
              <a:rPr lang="ko-KR" altLang="en-US" sz="1000" dirty="0">
                <a:solidFill>
                  <a:schemeClr val="tx1"/>
                </a:solidFill>
              </a:rPr>
              <a:t>대</a:t>
            </a:r>
            <a:endParaRPr lang="en-US" altLang="ko-KR" sz="1000" dirty="0">
              <a:solidFill>
                <a:schemeClr val="tx1"/>
              </a:solidFill>
            </a:endParaRP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ko-KR" altLang="en-US" sz="1000" dirty="0">
                <a:solidFill>
                  <a:schemeClr val="tx1"/>
                </a:solidFill>
              </a:rPr>
              <a:t>  </a:t>
            </a:r>
            <a:r>
              <a:rPr lang="en-US" altLang="ko-KR" sz="1000" dirty="0">
                <a:solidFill>
                  <a:schemeClr val="tx1"/>
                </a:solidFill>
              </a:rPr>
              <a:t>-</a:t>
            </a:r>
            <a:r>
              <a:rPr lang="ko-KR" altLang="en-US" sz="1000" dirty="0">
                <a:solidFill>
                  <a:schemeClr val="tx1"/>
                </a:solidFill>
              </a:rPr>
              <a:t>   </a:t>
            </a:r>
            <a:r>
              <a:rPr lang="en-US" altLang="ko-KR" sz="1000" dirty="0">
                <a:solidFill>
                  <a:schemeClr val="tx1"/>
                </a:solidFill>
              </a:rPr>
              <a:t>30</a:t>
            </a:r>
            <a:r>
              <a:rPr lang="ko-KR" altLang="en-US" sz="1000" dirty="0">
                <a:solidFill>
                  <a:schemeClr val="tx1"/>
                </a:solidFill>
              </a:rPr>
              <a:t>대</a:t>
            </a:r>
            <a:endParaRPr lang="en-US" altLang="ko-KR" sz="1000" dirty="0">
              <a:solidFill>
                <a:schemeClr val="tx1"/>
              </a:solidFill>
            </a:endParaRP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 -   40</a:t>
            </a:r>
            <a:r>
              <a:rPr lang="ko-KR" altLang="en-US" sz="1000" dirty="0">
                <a:solidFill>
                  <a:schemeClr val="tx1"/>
                </a:solidFill>
              </a:rPr>
              <a:t>대</a:t>
            </a:r>
            <a:endParaRPr lang="en-US" altLang="ko-KR" sz="1000" dirty="0">
              <a:solidFill>
                <a:schemeClr val="tx1"/>
              </a:solidFill>
            </a:endParaRP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 -   50</a:t>
            </a:r>
            <a:r>
              <a:rPr lang="ko-KR" altLang="en-US" sz="1000" dirty="0">
                <a:solidFill>
                  <a:schemeClr val="tx1"/>
                </a:solidFill>
              </a:rPr>
              <a:t>대</a:t>
            </a:r>
            <a:endParaRPr lang="en-US" altLang="ko-KR" sz="1000" dirty="0">
              <a:solidFill>
                <a:schemeClr val="tx1"/>
              </a:solidFill>
            </a:endParaRPr>
          </a:p>
          <a:p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 -   60</a:t>
            </a:r>
            <a:r>
              <a:rPr lang="ko-KR" altLang="en-US" sz="1000" dirty="0">
                <a:solidFill>
                  <a:schemeClr val="tx1"/>
                </a:solidFill>
              </a:rPr>
              <a:t>대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en-US" altLang="ko-KR" sz="1000" dirty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sz="1000" dirty="0">
                <a:solidFill>
                  <a:schemeClr val="tx1"/>
                </a:solidFill>
              </a:rPr>
              <a:t>  -   70</a:t>
            </a:r>
            <a:r>
              <a:rPr lang="ko-KR" altLang="en-US" sz="1000" dirty="0">
                <a:solidFill>
                  <a:schemeClr val="tx1"/>
                </a:solidFill>
              </a:rPr>
              <a:t>대</a:t>
            </a:r>
            <a:endParaRPr lang="en-US" altLang="ko-KR" sz="1000" dirty="0">
              <a:solidFill>
                <a:schemeClr val="tx1"/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xmlns="" id="{D470CF2F-54E2-C4D4-49B0-A1BD9E683EC0}"/>
              </a:ext>
            </a:extLst>
          </p:cNvPr>
          <p:cNvCxnSpPr/>
          <p:nvPr/>
        </p:nvCxnSpPr>
        <p:spPr>
          <a:xfrm>
            <a:off x="7616627" y="4105654"/>
            <a:ext cx="2026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xmlns="" id="{27987E92-3C7B-0DA3-4A92-400CA425F202}"/>
              </a:ext>
            </a:extLst>
          </p:cNvPr>
          <p:cNvCxnSpPr/>
          <p:nvPr/>
        </p:nvCxnSpPr>
        <p:spPr>
          <a:xfrm>
            <a:off x="7616627" y="4444485"/>
            <a:ext cx="2026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xmlns="" id="{B56B7A78-DFAE-0B1E-1EEC-B4DE02C389AF}"/>
              </a:ext>
            </a:extLst>
          </p:cNvPr>
          <p:cNvCxnSpPr/>
          <p:nvPr/>
        </p:nvCxnSpPr>
        <p:spPr>
          <a:xfrm>
            <a:off x="7616627" y="4740828"/>
            <a:ext cx="2026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xmlns="" id="{54119C57-61E2-BBAE-F155-4954FE8A4401}"/>
              </a:ext>
            </a:extLst>
          </p:cNvPr>
          <p:cNvCxnSpPr/>
          <p:nvPr/>
        </p:nvCxnSpPr>
        <p:spPr>
          <a:xfrm>
            <a:off x="7616627" y="5051126"/>
            <a:ext cx="2026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xmlns="" id="{32652D22-8416-995C-3065-EA69C6A67DC4}"/>
              </a:ext>
            </a:extLst>
          </p:cNvPr>
          <p:cNvCxnSpPr/>
          <p:nvPr/>
        </p:nvCxnSpPr>
        <p:spPr>
          <a:xfrm>
            <a:off x="7616627" y="5379467"/>
            <a:ext cx="2026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xmlns="" id="{101467B3-2142-4189-1AF7-43B022147132}"/>
              </a:ext>
            </a:extLst>
          </p:cNvPr>
          <p:cNvCxnSpPr/>
          <p:nvPr/>
        </p:nvCxnSpPr>
        <p:spPr>
          <a:xfrm>
            <a:off x="7616627" y="5702242"/>
            <a:ext cx="20263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37DAC12A-D0B5-ECA9-26FB-D52214BD1208}"/>
              </a:ext>
            </a:extLst>
          </p:cNvPr>
          <p:cNvSpPr/>
          <p:nvPr/>
        </p:nvSpPr>
        <p:spPr>
          <a:xfrm>
            <a:off x="7507551" y="6108186"/>
            <a:ext cx="2352582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생년월일을 기준으로 검색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xmlns="" id="{B38ACB32-0330-BC0C-6B21-869F2F5DE8D1}"/>
              </a:ext>
            </a:extLst>
          </p:cNvPr>
          <p:cNvSpPr/>
          <p:nvPr/>
        </p:nvSpPr>
        <p:spPr>
          <a:xfrm>
            <a:off x="759750" y="721757"/>
            <a:ext cx="10428076" cy="382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2FB19ED-6F9A-8DAE-45D1-F948560FB36B}"/>
              </a:ext>
            </a:extLst>
          </p:cNvPr>
          <p:cNvSpPr txBox="1"/>
          <p:nvPr/>
        </p:nvSpPr>
        <p:spPr>
          <a:xfrm>
            <a:off x="793298" y="800755"/>
            <a:ext cx="71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① 이름                    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C8006B5E-FEF5-6123-FCF9-B7EAFC60CB65}"/>
              </a:ext>
            </a:extLst>
          </p:cNvPr>
          <p:cNvSpPr txBox="1"/>
          <p:nvPr/>
        </p:nvSpPr>
        <p:spPr>
          <a:xfrm>
            <a:off x="2770010" y="800755"/>
            <a:ext cx="868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② 소속사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99047B6-530A-4DB2-9509-8379F9DFFF50}"/>
              </a:ext>
            </a:extLst>
          </p:cNvPr>
          <p:cNvSpPr txBox="1"/>
          <p:nvPr/>
        </p:nvSpPr>
        <p:spPr>
          <a:xfrm>
            <a:off x="5373899" y="800754"/>
            <a:ext cx="737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③ 직종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ECD8D5C-BB93-93AD-8899-00DDCD88F743}"/>
              </a:ext>
            </a:extLst>
          </p:cNvPr>
          <p:cNvSpPr txBox="1"/>
          <p:nvPr/>
        </p:nvSpPr>
        <p:spPr>
          <a:xfrm>
            <a:off x="7507551" y="807711"/>
            <a:ext cx="866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④ 연령대</a:t>
            </a:r>
          </a:p>
        </p:txBody>
      </p:sp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xmlns="" id="{BB725D80-47A9-0F74-D1BA-642C07C1B0D5}"/>
              </a:ext>
            </a:extLst>
          </p:cNvPr>
          <p:cNvCxnSpPr>
            <a:cxnSpLocks/>
          </p:cNvCxnSpPr>
          <p:nvPr/>
        </p:nvCxnSpPr>
        <p:spPr>
          <a:xfrm>
            <a:off x="1338269" y="989861"/>
            <a:ext cx="1103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그림 95">
            <a:extLst>
              <a:ext uri="{FF2B5EF4-FFF2-40B4-BE49-F238E27FC236}">
                <a16:creationId xmlns:a16="http://schemas.microsoft.com/office/drawing/2014/main" xmlns="" id="{15436828-26D7-E83D-B5BE-29E49E728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192" y="807711"/>
            <a:ext cx="1456996" cy="259361"/>
          </a:xfrm>
          <a:prstGeom prst="rect">
            <a:avLst/>
          </a:prstGeom>
        </p:spPr>
      </p:pic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xmlns="" id="{91FA0C5F-A03A-8FFD-D578-8DFC495D6A42}"/>
              </a:ext>
            </a:extLst>
          </p:cNvPr>
          <p:cNvCxnSpPr>
            <a:cxnSpLocks/>
          </p:cNvCxnSpPr>
          <p:nvPr/>
        </p:nvCxnSpPr>
        <p:spPr>
          <a:xfrm>
            <a:off x="5937482" y="982657"/>
            <a:ext cx="11030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그림 97">
            <a:extLst>
              <a:ext uri="{FF2B5EF4-FFF2-40B4-BE49-F238E27FC236}">
                <a16:creationId xmlns:a16="http://schemas.microsoft.com/office/drawing/2014/main" xmlns="" id="{7B0F951F-7804-6902-B3F7-6CD9D00AE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055" y="800754"/>
            <a:ext cx="428625" cy="257175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xmlns="" id="{62D816D8-562B-37EE-0C71-6E04265F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176" y="812743"/>
            <a:ext cx="1456996" cy="259361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="" id="{4F01E746-2FE3-E3BE-849D-3294CC0C841C}"/>
              </a:ext>
            </a:extLst>
          </p:cNvPr>
          <p:cNvCxnSpPr>
            <a:cxnSpLocks/>
          </p:cNvCxnSpPr>
          <p:nvPr/>
        </p:nvCxnSpPr>
        <p:spPr>
          <a:xfrm>
            <a:off x="1504882" y="3647846"/>
            <a:ext cx="5894567" cy="1666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11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8" name="표 78">
            <a:extLst>
              <a:ext uri="{FF2B5EF4-FFF2-40B4-BE49-F238E27FC236}">
                <a16:creationId xmlns:a16="http://schemas.microsoft.com/office/drawing/2014/main" xmlns="" id="{EB02AEC9-9490-F518-D404-388BD854E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62305"/>
              </p:ext>
            </p:extLst>
          </p:nvPr>
        </p:nvGraphicFramePr>
        <p:xfrm>
          <a:off x="1118697" y="650965"/>
          <a:ext cx="1027135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650">
                  <a:extLst>
                    <a:ext uri="{9D8B030D-6E8A-4147-A177-3AD203B41FA5}">
                      <a16:colId xmlns:a16="http://schemas.microsoft.com/office/drawing/2014/main" xmlns="" val="4020649532"/>
                    </a:ext>
                  </a:extLst>
                </a:gridCol>
                <a:gridCol w="802737">
                  <a:extLst>
                    <a:ext uri="{9D8B030D-6E8A-4147-A177-3AD203B41FA5}">
                      <a16:colId xmlns:a16="http://schemas.microsoft.com/office/drawing/2014/main" xmlns="" val="3476801986"/>
                    </a:ext>
                  </a:extLst>
                </a:gridCol>
                <a:gridCol w="1610687"/>
                <a:gridCol w="1325461">
                  <a:extLst>
                    <a:ext uri="{9D8B030D-6E8A-4147-A177-3AD203B41FA5}">
                      <a16:colId xmlns:a16="http://schemas.microsoft.com/office/drawing/2014/main" xmlns="" val="4230022836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xmlns="" val="1781302426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xmlns="" val="1889249799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xmlns="" val="2028708603"/>
                    </a:ext>
                  </a:extLst>
                </a:gridCol>
                <a:gridCol w="1423928">
                  <a:extLst>
                    <a:ext uri="{9D8B030D-6E8A-4147-A177-3AD203B41FA5}">
                      <a16:colId xmlns:a16="http://schemas.microsoft.com/office/drawing/2014/main" xmlns="" val="3239073683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NO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smtClean="0"/>
                        <a:t>상세보기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소속사</a:t>
                      </a:r>
                      <a:r>
                        <a:rPr lang="en-US" altLang="ko-KR" sz="1050" dirty="0"/>
                        <a:t>(</a:t>
                      </a:r>
                      <a:r>
                        <a:rPr lang="ko-KR" altLang="en-US" sz="1050" dirty="0"/>
                        <a:t>최종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이름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나이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직종</a:t>
                      </a:r>
                      <a:r>
                        <a:rPr lang="en-US" altLang="ko-KR" sz="1050" dirty="0"/>
                        <a:t>(</a:t>
                      </a:r>
                      <a:r>
                        <a:rPr lang="ko-KR" altLang="en-US" sz="1050" dirty="0"/>
                        <a:t>최종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첫출근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출근일수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291057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성산건설주택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홍길동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65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목수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2022.01.23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211634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상암건설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이길순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24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철근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2022.03.21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6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213516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힘찬건설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박찬순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34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소방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2022.06.15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6893697"/>
                  </a:ext>
                </a:extLst>
              </a:tr>
            </a:tbl>
          </a:graphicData>
        </a:graphic>
      </p:graphicFrame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C9B61BB2-F807-1D35-3C86-3CBA78BC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685" y="2726462"/>
            <a:ext cx="1857375" cy="40957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990208D0-C3A2-B840-3826-0E70763CD661}"/>
              </a:ext>
            </a:extLst>
          </p:cNvPr>
          <p:cNvSpPr/>
          <p:nvPr/>
        </p:nvSpPr>
        <p:spPr>
          <a:xfrm>
            <a:off x="1118697" y="3926149"/>
            <a:ext cx="6924472" cy="1808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 기준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가나다 순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가나다 순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순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가나다순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‘NO’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위에서부터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‘1, 2, 3’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내려가기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(NO)’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‘10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개씩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보여주기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생년월일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기준으로 숫자로 나오기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마지막 출근일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출근일수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출근허락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된 일수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684174" y="1419312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  <p:sp>
        <p:nvSpPr>
          <p:cNvPr id="9" name="모서리가 둥근 직사각형 8"/>
          <p:cNvSpPr/>
          <p:nvPr/>
        </p:nvSpPr>
        <p:spPr>
          <a:xfrm>
            <a:off x="1684174" y="1175194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690270" y="931076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38403673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094F3BE-82C8-2287-BC89-4B167D60D793}"/>
              </a:ext>
            </a:extLst>
          </p:cNvPr>
          <p:cNvSpPr/>
          <p:nvPr/>
        </p:nvSpPr>
        <p:spPr>
          <a:xfrm>
            <a:off x="380024" y="1716576"/>
            <a:ext cx="271388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이부분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클릭시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새창에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근로자정보 보여주기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BA6CF9B-9B13-7496-57EA-C14760612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337" y="2097728"/>
            <a:ext cx="3645979" cy="45248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DFE7E17F-B80B-490D-287D-5A676C70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133" y="1674419"/>
            <a:ext cx="1419734" cy="323053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xmlns="" id="{F8D46C08-9E58-9FC8-4FA4-300AFC6BFA59}"/>
              </a:ext>
            </a:extLst>
          </p:cNvPr>
          <p:cNvCxnSpPr/>
          <p:nvPr/>
        </p:nvCxnSpPr>
        <p:spPr>
          <a:xfrm>
            <a:off x="2064808" y="1191609"/>
            <a:ext cx="2069042" cy="663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="" id="{9775A410-A545-3D94-DE8B-081AC984D915}"/>
              </a:ext>
            </a:extLst>
          </p:cNvPr>
          <p:cNvCxnSpPr>
            <a:cxnSpLocks/>
          </p:cNvCxnSpPr>
          <p:nvPr/>
        </p:nvCxnSpPr>
        <p:spPr>
          <a:xfrm>
            <a:off x="6690457" y="1854814"/>
            <a:ext cx="1139648" cy="26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A92253DB-ED89-3C5E-6DCA-22129210E4D5}"/>
              </a:ext>
            </a:extLst>
          </p:cNvPr>
          <p:cNvSpPr/>
          <p:nvPr/>
        </p:nvSpPr>
        <p:spPr>
          <a:xfrm>
            <a:off x="7900890" y="2156543"/>
            <a:ext cx="3480283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근로자정보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)_(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)_(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소속사명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graphicFrame>
        <p:nvGraphicFramePr>
          <p:cNvPr id="13" name="표 78">
            <a:extLst>
              <a:ext uri="{FF2B5EF4-FFF2-40B4-BE49-F238E27FC236}">
                <a16:creationId xmlns:a16="http://schemas.microsoft.com/office/drawing/2014/main" xmlns="" id="{EB02AEC9-9490-F518-D404-388BD854E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70651"/>
              </p:ext>
            </p:extLst>
          </p:nvPr>
        </p:nvGraphicFramePr>
        <p:xfrm>
          <a:off x="928197" y="279490"/>
          <a:ext cx="1027135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650">
                  <a:extLst>
                    <a:ext uri="{9D8B030D-6E8A-4147-A177-3AD203B41FA5}">
                      <a16:colId xmlns:a16="http://schemas.microsoft.com/office/drawing/2014/main" xmlns="" val="4020649532"/>
                    </a:ext>
                  </a:extLst>
                </a:gridCol>
                <a:gridCol w="802737">
                  <a:extLst>
                    <a:ext uri="{9D8B030D-6E8A-4147-A177-3AD203B41FA5}">
                      <a16:colId xmlns:a16="http://schemas.microsoft.com/office/drawing/2014/main" xmlns="" val="3476801986"/>
                    </a:ext>
                  </a:extLst>
                </a:gridCol>
                <a:gridCol w="1610687"/>
                <a:gridCol w="1325461">
                  <a:extLst>
                    <a:ext uri="{9D8B030D-6E8A-4147-A177-3AD203B41FA5}">
                      <a16:colId xmlns:a16="http://schemas.microsoft.com/office/drawing/2014/main" xmlns="" val="4230022836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xmlns="" val="1781302426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xmlns="" val="1889249799"/>
                    </a:ext>
                  </a:extLst>
                </a:gridCol>
                <a:gridCol w="1744910">
                  <a:extLst>
                    <a:ext uri="{9D8B030D-6E8A-4147-A177-3AD203B41FA5}">
                      <a16:colId xmlns:a16="http://schemas.microsoft.com/office/drawing/2014/main" xmlns="" val="2028708603"/>
                    </a:ext>
                  </a:extLst>
                </a:gridCol>
                <a:gridCol w="1423928">
                  <a:extLst>
                    <a:ext uri="{9D8B030D-6E8A-4147-A177-3AD203B41FA5}">
                      <a16:colId xmlns:a16="http://schemas.microsoft.com/office/drawing/2014/main" xmlns="" val="3239073683"/>
                    </a:ext>
                  </a:extLst>
                </a:gridCol>
              </a:tblGrid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NO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smtClean="0"/>
                        <a:t>상세보기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소속사</a:t>
                      </a:r>
                      <a:r>
                        <a:rPr lang="en-US" altLang="ko-KR" sz="1050" dirty="0"/>
                        <a:t>(</a:t>
                      </a:r>
                      <a:r>
                        <a:rPr lang="ko-KR" altLang="en-US" sz="1050" dirty="0"/>
                        <a:t>최종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이름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나이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직종</a:t>
                      </a:r>
                      <a:r>
                        <a:rPr lang="en-US" altLang="ko-KR" sz="1050" dirty="0"/>
                        <a:t>(</a:t>
                      </a:r>
                      <a:r>
                        <a:rPr lang="ko-KR" altLang="en-US" sz="1050" dirty="0"/>
                        <a:t>최종</a:t>
                      </a:r>
                      <a:r>
                        <a:rPr lang="en-US" altLang="ko-KR" sz="1050" dirty="0"/>
                        <a:t>)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첫출근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출근일수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291057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성산건설주택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홍길동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65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목수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2022.01.23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211634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상암건설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이길순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24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철근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2022.03.21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6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213516"/>
                  </a:ext>
                </a:extLst>
              </a:tr>
              <a:tr h="168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힘찬건설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/>
                        <a:t>박찬순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34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/>
                        <a:t>소방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2022.06.15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3</a:t>
                      </a:r>
                      <a:endParaRPr lang="ko-KR" alt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6893697"/>
                  </a:ext>
                </a:extLst>
              </a:tr>
            </a:tbl>
          </a:graphicData>
        </a:graphic>
      </p:graphicFrame>
      <p:sp>
        <p:nvSpPr>
          <p:cNvPr id="15" name="모서리가 둥근 직사각형 14"/>
          <p:cNvSpPr/>
          <p:nvPr/>
        </p:nvSpPr>
        <p:spPr>
          <a:xfrm>
            <a:off x="1493674" y="1047837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93674" y="803719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99770" y="559601"/>
            <a:ext cx="545284" cy="2097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보기</a:t>
            </a:r>
            <a:endParaRPr lang="ko-KR" altLang="en-US" sz="1000"/>
          </a:p>
        </p:txBody>
      </p: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xmlns="" id="{11F87DFF-2AE0-B78D-B18A-E38E98D16EA7}"/>
              </a:ext>
            </a:extLst>
          </p:cNvPr>
          <p:cNvSpPr/>
          <p:nvPr/>
        </p:nvSpPr>
        <p:spPr>
          <a:xfrm>
            <a:off x="1373183" y="1031663"/>
            <a:ext cx="779468" cy="333347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491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2B026E77-037E-5C86-CE32-5DA90C85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61" y="348827"/>
            <a:ext cx="4855064" cy="602534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4DC0EA98-A9F0-C5CB-8B12-225C7C425BAE}"/>
              </a:ext>
            </a:extLst>
          </p:cNvPr>
          <p:cNvSpPr/>
          <p:nvPr/>
        </p:nvSpPr>
        <p:spPr>
          <a:xfrm>
            <a:off x="6096000" y="1552672"/>
            <a:ext cx="3713825" cy="1808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미기재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빈칸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나오게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기본정보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마지막 출근일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‘NO’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역순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나오게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현장작업일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무사고확인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①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했으면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무사고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표기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②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신고시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③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확인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안했으면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빈칸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59EA8689-A341-AC80-C09F-DFBBAAD69B62}"/>
              </a:ext>
            </a:extLst>
          </p:cNvPr>
          <p:cNvSpPr/>
          <p:nvPr/>
        </p:nvSpPr>
        <p:spPr>
          <a:xfrm>
            <a:off x="6027702" y="5450159"/>
            <a:ext cx="3950799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샘플 첨부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근로자정보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홍길동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마포상암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239_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성산건설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xmlns="" id="{97EB5A2F-69FE-CA9F-9D7A-22644C655F5A}"/>
              </a:ext>
            </a:extLst>
          </p:cNvPr>
          <p:cNvCxnSpPr/>
          <p:nvPr/>
        </p:nvCxnSpPr>
        <p:spPr>
          <a:xfrm>
            <a:off x="5237825" y="5610687"/>
            <a:ext cx="6747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1191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635854" y="931179"/>
            <a:ext cx="9580227" cy="479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현  장  </a:t>
            </a:r>
            <a:r>
              <a:rPr lang="ko-KR" altLang="en-US" sz="3600"/>
              <a:t>통 </a:t>
            </a:r>
            <a:r>
              <a:rPr lang="en-US" altLang="ko-KR" sz="3600" smtClean="0">
                <a:solidFill>
                  <a:srgbClr val="FF0000"/>
                </a:solidFill>
              </a:rPr>
              <a:t>(</a:t>
            </a:r>
            <a:r>
              <a:rPr lang="ko-KR" altLang="en-US" sz="3600" smtClean="0">
                <a:solidFill>
                  <a:srgbClr val="FF0000"/>
                </a:solidFill>
              </a:rPr>
              <a:t>본사 부분</a:t>
            </a:r>
            <a:r>
              <a:rPr lang="en-US" altLang="ko-KR" sz="3600" smtClean="0">
                <a:solidFill>
                  <a:srgbClr val="FF0000"/>
                </a:solidFill>
              </a:rPr>
              <a:t>)</a:t>
            </a:r>
            <a:endParaRPr lang="en-US" altLang="ko-KR" sz="3600" dirty="0">
              <a:solidFill>
                <a:srgbClr val="FF0000"/>
              </a:solidFill>
            </a:endParaRPr>
          </a:p>
          <a:p>
            <a:pPr algn="ctr"/>
            <a:endParaRPr lang="en-US" altLang="ko-KR" sz="3600" dirty="0"/>
          </a:p>
          <a:p>
            <a:pPr algn="ctr"/>
            <a:r>
              <a:rPr lang="en-US" altLang="ko-KR" sz="3600" dirty="0"/>
              <a:t>(6</a:t>
            </a:r>
            <a:r>
              <a:rPr lang="ko-KR" altLang="en-US" sz="3600" dirty="0"/>
              <a:t>월 업데이트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33130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본사 메뉴 문구 추가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32" y="951673"/>
            <a:ext cx="4326046" cy="49270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431" y="964271"/>
            <a:ext cx="4326046" cy="49270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00492" y="2750304"/>
            <a:ext cx="13049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 b="1" smtClean="0">
                <a:solidFill>
                  <a:schemeClr val="bg1">
                    <a:lumMod val="50000"/>
                  </a:schemeClr>
                </a:solidFill>
              </a:rPr>
              <a:t>본사 전달사항</a:t>
            </a:r>
            <a:endParaRPr lang="en-US" altLang="ko-KR" sz="1100" b="1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800" b="1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800" b="1" smtClean="0">
                <a:solidFill>
                  <a:schemeClr val="bg1">
                    <a:lumMod val="50000"/>
                  </a:schemeClr>
                </a:solidFill>
              </a:rPr>
              <a:t>전달</a:t>
            </a:r>
            <a:r>
              <a:rPr lang="en-US" altLang="ko-KR" sz="800" b="1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800" b="1" smtClean="0">
                <a:solidFill>
                  <a:schemeClr val="bg1">
                    <a:lumMod val="50000"/>
                  </a:schemeClr>
                </a:solidFill>
              </a:rPr>
              <a:t>공지</a:t>
            </a:r>
            <a:r>
              <a:rPr lang="en-US" altLang="ko-KR" sz="800" b="1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800" b="1" smtClean="0">
                <a:solidFill>
                  <a:schemeClr val="bg1">
                    <a:lumMod val="50000"/>
                  </a:schemeClr>
                </a:solidFill>
              </a:rPr>
              <a:t>재해사례</a:t>
            </a:r>
            <a:r>
              <a:rPr lang="en-US" altLang="ko-KR" sz="800" b="1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492" y="4615369"/>
            <a:ext cx="1304925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100" smtClean="0">
                <a:solidFill>
                  <a:schemeClr val="bg1">
                    <a:lumMod val="50000"/>
                  </a:schemeClr>
                </a:solidFill>
              </a:rPr>
              <a:t>위험치워줘</a:t>
            </a:r>
            <a:endParaRPr lang="en-US" altLang="ko-KR" sz="110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80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800" smtClean="0">
                <a:solidFill>
                  <a:schemeClr val="bg1">
                    <a:lumMod val="50000"/>
                  </a:schemeClr>
                </a:solidFill>
              </a:rPr>
              <a:t>근로자 의견청취</a:t>
            </a:r>
            <a:r>
              <a:rPr lang="en-US" altLang="ko-KR" sz="80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6424351" y="2538153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7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6657400" y="2594186"/>
            <a:ext cx="1907230" cy="65746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6365138" y="4367885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5F9610C5-EB35-1E9B-8693-74877F744419}"/>
              </a:ext>
            </a:extLst>
          </p:cNvPr>
          <p:cNvSpPr/>
          <p:nvPr/>
        </p:nvSpPr>
        <p:spPr>
          <a:xfrm>
            <a:off x="5557095" y="2534195"/>
            <a:ext cx="52747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464893" y="4605299"/>
            <a:ext cx="2052917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464894" y="2725524"/>
            <a:ext cx="2052917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6598187" y="4473961"/>
            <a:ext cx="1907230" cy="657465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5F9610C5-EB35-1E9B-8693-74877F744419}"/>
              </a:ext>
            </a:extLst>
          </p:cNvPr>
          <p:cNvSpPr/>
          <p:nvPr/>
        </p:nvSpPr>
        <p:spPr>
          <a:xfrm>
            <a:off x="5536552" y="4450637"/>
            <a:ext cx="52747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" name="직선 화살표 연결선 7"/>
          <p:cNvCxnSpPr>
            <a:endCxn id="17" idx="1"/>
          </p:cNvCxnSpPr>
          <p:nvPr/>
        </p:nvCxnSpPr>
        <p:spPr>
          <a:xfrm flipV="1">
            <a:off x="2482903" y="2922919"/>
            <a:ext cx="4174497" cy="3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endCxn id="26" idx="1"/>
          </p:cNvCxnSpPr>
          <p:nvPr/>
        </p:nvCxnSpPr>
        <p:spPr>
          <a:xfrm>
            <a:off x="2517810" y="4779369"/>
            <a:ext cx="4080377" cy="2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B193DB-A288-602D-8432-F54E81D8AF75}"/>
              </a:ext>
            </a:extLst>
          </p:cNvPr>
          <p:cNvSpPr txBox="1"/>
          <p:nvPr/>
        </p:nvSpPr>
        <p:spPr>
          <a:xfrm>
            <a:off x="333917" y="245110"/>
            <a:ext cx="643264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화면 문구변경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한글 버전만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영여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베트남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중국어 버전은 기존대로 보이기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F815E47-994A-AD7A-9CC9-179C03CB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3" y="1286691"/>
            <a:ext cx="2510752" cy="4682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67118E47-0B06-1618-3F21-90496DAD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972" y="1344395"/>
            <a:ext cx="2488860" cy="46820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9CBFE22-4FDA-E86C-1535-42C22680456A}"/>
              </a:ext>
            </a:extLst>
          </p:cNvPr>
          <p:cNvSpPr/>
          <p:nvPr/>
        </p:nvSpPr>
        <p:spPr>
          <a:xfrm>
            <a:off x="8110346" y="898918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적용부터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AEEDE321-99C9-AD62-3CAF-E2B894238C15}"/>
              </a:ext>
            </a:extLst>
          </p:cNvPr>
          <p:cNvSpPr/>
          <p:nvPr/>
        </p:nvSpPr>
        <p:spPr>
          <a:xfrm>
            <a:off x="1350151" y="898918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만들기부터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xmlns="" id="{7167B379-F1FF-39E8-9842-FF92FD5D9710}"/>
              </a:ext>
            </a:extLst>
          </p:cNvPr>
          <p:cNvSpPr/>
          <p:nvPr/>
        </p:nvSpPr>
        <p:spPr>
          <a:xfrm>
            <a:off x="7304447" y="3473277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7" name="모서리가 둥근 직사각형 7">
            <a:extLst>
              <a:ext uri="{FF2B5EF4-FFF2-40B4-BE49-F238E27FC236}">
                <a16:creationId xmlns:a16="http://schemas.microsoft.com/office/drawing/2014/main" xmlns="" id="{07F22661-9C75-CB79-A352-CAC47972B0EE}"/>
              </a:ext>
            </a:extLst>
          </p:cNvPr>
          <p:cNvSpPr/>
          <p:nvPr/>
        </p:nvSpPr>
        <p:spPr>
          <a:xfrm>
            <a:off x="7341326" y="3527652"/>
            <a:ext cx="1437706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EBD811E1-13BB-B40A-6615-8777787E10E1}"/>
              </a:ext>
            </a:extLst>
          </p:cNvPr>
          <p:cNvSpPr/>
          <p:nvPr/>
        </p:nvSpPr>
        <p:spPr>
          <a:xfrm>
            <a:off x="2343737" y="381636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9" name="모서리가 둥근 직사각형 7">
            <a:extLst>
              <a:ext uri="{FF2B5EF4-FFF2-40B4-BE49-F238E27FC236}">
                <a16:creationId xmlns:a16="http://schemas.microsoft.com/office/drawing/2014/main" xmlns="" id="{F202643F-0CB3-A1C2-5C5B-79FF418C4907}"/>
              </a:ext>
            </a:extLst>
          </p:cNvPr>
          <p:cNvSpPr/>
          <p:nvPr/>
        </p:nvSpPr>
        <p:spPr>
          <a:xfrm>
            <a:off x="878747" y="3816368"/>
            <a:ext cx="2052917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90920D84-13D1-6930-C869-948643EBCF33}"/>
              </a:ext>
            </a:extLst>
          </p:cNvPr>
          <p:cNvSpPr/>
          <p:nvPr/>
        </p:nvSpPr>
        <p:spPr>
          <a:xfrm>
            <a:off x="4416525" y="3352370"/>
            <a:ext cx="1437707" cy="350564"/>
          </a:xfrm>
          <a:prstGeom prst="roundRect">
            <a:avLst>
              <a:gd name="adj" fmla="val 47143"/>
            </a:avLst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dirty="0">
                <a:solidFill>
                  <a:srgbClr val="FF0000"/>
                </a:solidFill>
              </a:rPr>
              <a:t>중점관리</a:t>
            </a:r>
            <a:r>
              <a:rPr lang="en-US" altLang="ko-KR" sz="800" b="1" dirty="0">
                <a:solidFill>
                  <a:srgbClr val="FF0000"/>
                </a:solidFill>
              </a:rPr>
              <a:t> </a:t>
            </a:r>
            <a:r>
              <a:rPr lang="ko-KR" altLang="en-US" sz="800" b="1" dirty="0">
                <a:solidFill>
                  <a:srgbClr val="FF0000"/>
                </a:solidFill>
              </a:rPr>
              <a:t>위험요인 등록 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xmlns="" id="{12F32156-B7F3-4B07-4F73-BE8BA8A4FD23}"/>
              </a:ext>
            </a:extLst>
          </p:cNvPr>
          <p:cNvCxnSpPr>
            <a:endCxn id="17" idx="1"/>
          </p:cNvCxnSpPr>
          <p:nvPr/>
        </p:nvCxnSpPr>
        <p:spPr>
          <a:xfrm>
            <a:off x="6017623" y="3527652"/>
            <a:ext cx="1323703" cy="19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xmlns="" id="{D43FB875-9DE9-F67C-C6B0-1B6014C6168E}"/>
              </a:ext>
            </a:extLst>
          </p:cNvPr>
          <p:cNvCxnSpPr>
            <a:stCxn id="20" idx="1"/>
          </p:cNvCxnSpPr>
          <p:nvPr/>
        </p:nvCxnSpPr>
        <p:spPr>
          <a:xfrm flipH="1">
            <a:off x="2865120" y="3527652"/>
            <a:ext cx="1551405" cy="500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146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514350"/>
            <a:ext cx="7781925" cy="2209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3771900"/>
            <a:ext cx="8020050" cy="24574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49633" y="1032433"/>
            <a:ext cx="168283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전달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공지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재해사례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ko-KR" altLang="en-US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6258" y="4280458"/>
            <a:ext cx="168283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근로자 의견청취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ko-KR" altLang="en-US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5673951" y="514350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6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3525234" y="844135"/>
            <a:ext cx="2437415" cy="689390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5344593" y="3796221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8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3205012" y="4138244"/>
            <a:ext cx="2437415" cy="689390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52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20" y="1701358"/>
            <a:ext cx="7328125" cy="4267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391425F6-B86A-2875-28C3-71F7488ABF03}"/>
              </a:ext>
            </a:extLst>
          </p:cNvPr>
          <p:cNvSpPr/>
          <p:nvPr/>
        </p:nvSpPr>
        <p:spPr>
          <a:xfrm>
            <a:off x="6203820" y="329221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5" name="모서리가 둥근 직사각형 7">
            <a:extLst>
              <a:ext uri="{FF2B5EF4-FFF2-40B4-BE49-F238E27FC236}">
                <a16:creationId xmlns="" xmlns:a16="http://schemas.microsoft.com/office/drawing/2014/main" id="{8C85B5AF-5E1E-FDC1-DDE7-D8894519690D}"/>
              </a:ext>
            </a:extLst>
          </p:cNvPr>
          <p:cNvSpPr/>
          <p:nvPr/>
        </p:nvSpPr>
        <p:spPr>
          <a:xfrm>
            <a:off x="6320345" y="3548593"/>
            <a:ext cx="934928" cy="394792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="" xmlns:a16="http://schemas.microsoft.com/office/drawing/2014/main" id="{5691F6D1-FD8F-1DDD-1AAA-2D192FC3D340}"/>
              </a:ext>
            </a:extLst>
          </p:cNvPr>
          <p:cNvCxnSpPr/>
          <p:nvPr/>
        </p:nvCxnSpPr>
        <p:spPr>
          <a:xfrm>
            <a:off x="6787808" y="1400759"/>
            <a:ext cx="1" cy="210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2CB4C39-598A-3040-3F62-472E913A3E90}"/>
              </a:ext>
            </a:extLst>
          </p:cNvPr>
          <p:cNvSpPr txBox="1"/>
          <p:nvPr/>
        </p:nvSpPr>
        <p:spPr>
          <a:xfrm>
            <a:off x="6046594" y="1143334"/>
            <a:ext cx="1761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smtClean="0"/>
              <a:t>기초안전보건교육</a:t>
            </a:r>
            <a:r>
              <a:rPr lang="en-US" altLang="ko-KR" sz="1000" dirty="0"/>
              <a:t> </a:t>
            </a:r>
            <a:r>
              <a:rPr lang="ko-KR" altLang="en-US" sz="1000" smtClean="0"/>
              <a:t>이수증</a:t>
            </a:r>
            <a:endParaRPr lang="ko-KR" alt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31639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근로자서류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문구변경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42769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72503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현장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)’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항목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추가 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 -&gt;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현장별 전달사항 부분 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원청본사 요청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보고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)’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작성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내용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82DE19D2-4C93-D3A0-B2BD-B2F26810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44" y="911735"/>
            <a:ext cx="4010836" cy="55334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7503729A-30D3-4D95-F913-E877087D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154" y="6173276"/>
            <a:ext cx="128452" cy="1091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45BDE61-7287-6427-FB52-38B3B427C31E}"/>
              </a:ext>
            </a:extLst>
          </p:cNvPr>
          <p:cNvSpPr txBox="1"/>
          <p:nvPr/>
        </p:nvSpPr>
        <p:spPr>
          <a:xfrm>
            <a:off x="3357606" y="6112452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현장 요청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보고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모서리가 둥근 직사각형 7">
            <a:extLst>
              <a:ext uri="{FF2B5EF4-FFF2-40B4-BE49-F238E27FC236}">
                <a16:creationId xmlns="" xmlns:a16="http://schemas.microsoft.com/office/drawing/2014/main" id="{25AA1618-B9F7-7C2D-9B6F-3F26E2D93BD9}"/>
              </a:ext>
            </a:extLst>
          </p:cNvPr>
          <p:cNvSpPr/>
          <p:nvPr/>
        </p:nvSpPr>
        <p:spPr>
          <a:xfrm>
            <a:off x="2850425" y="6089420"/>
            <a:ext cx="1954980" cy="313795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3020CA00-6EB6-7E1E-4945-DD3B2AAE7577}"/>
              </a:ext>
            </a:extLst>
          </p:cNvPr>
          <p:cNvSpPr/>
          <p:nvPr/>
        </p:nvSpPr>
        <p:spPr>
          <a:xfrm>
            <a:off x="4683535" y="6246317"/>
            <a:ext cx="2210597" cy="271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 </a:t>
            </a:r>
            <a:r>
              <a:rPr lang="ko-KR" altLang="en-US"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수정사항에 내용추가</a:t>
            </a: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8145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35381"/>
            <a:ext cx="11025188" cy="69187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7503729A-30D3-4D95-F913-E877087D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70" y="234980"/>
            <a:ext cx="406180" cy="3452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3240" y="269632"/>
            <a:ext cx="168283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현장 요청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보고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ko-KR" altLang="en-US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370" y="826844"/>
            <a:ext cx="10207406" cy="3610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97930" y="868875"/>
            <a:ext cx="9803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smtClean="0">
                <a:solidFill>
                  <a:schemeClr val="bg1"/>
                </a:solidFill>
              </a:rPr>
              <a:t>NO           </a:t>
            </a:r>
            <a:r>
              <a:rPr lang="ko-KR" altLang="en-US" sz="1100" b="1" smtClean="0">
                <a:solidFill>
                  <a:schemeClr val="bg1"/>
                </a:solidFill>
              </a:rPr>
              <a:t>일시  </a:t>
            </a:r>
            <a:r>
              <a:rPr lang="en-US" altLang="ko-KR" sz="1100" b="1" smtClean="0">
                <a:solidFill>
                  <a:schemeClr val="bg1"/>
                </a:solidFill>
              </a:rPr>
              <a:t>	  </a:t>
            </a:r>
            <a:r>
              <a:rPr lang="ko-KR" altLang="en-US" sz="1100" b="1" smtClean="0">
                <a:solidFill>
                  <a:schemeClr val="bg1"/>
                </a:solidFill>
              </a:rPr>
              <a:t>현장  </a:t>
            </a:r>
            <a:r>
              <a:rPr lang="en-US" altLang="ko-KR" sz="1100" b="1" smtClean="0">
                <a:solidFill>
                  <a:schemeClr val="bg1"/>
                </a:solidFill>
              </a:rPr>
              <a:t>	        </a:t>
            </a:r>
            <a:r>
              <a:rPr lang="ko-KR" altLang="en-US" sz="1100" b="1" smtClean="0">
                <a:solidFill>
                  <a:schemeClr val="bg1"/>
                </a:solidFill>
              </a:rPr>
              <a:t>소속사  </a:t>
            </a:r>
            <a:r>
              <a:rPr lang="en-US" altLang="ko-KR" sz="1100" b="1" smtClean="0">
                <a:solidFill>
                  <a:schemeClr val="bg1"/>
                </a:solidFill>
              </a:rPr>
              <a:t>	               </a:t>
            </a:r>
            <a:r>
              <a:rPr lang="ko-KR" altLang="en-US" sz="1100" b="1" smtClean="0">
                <a:solidFill>
                  <a:schemeClr val="bg1"/>
                </a:solidFill>
              </a:rPr>
              <a:t>작성자  </a:t>
            </a:r>
            <a:r>
              <a:rPr lang="en-US" altLang="ko-KR" sz="1100" b="1" smtClean="0">
                <a:solidFill>
                  <a:schemeClr val="bg1"/>
                </a:solidFill>
              </a:rPr>
              <a:t> 		     </a:t>
            </a:r>
            <a:r>
              <a:rPr lang="ko-KR" altLang="en-US" sz="1100" b="1" smtClean="0">
                <a:solidFill>
                  <a:schemeClr val="bg1"/>
                </a:solidFill>
              </a:rPr>
              <a:t>제목   </a:t>
            </a:r>
            <a:r>
              <a:rPr lang="en-US" altLang="ko-KR" sz="1100" b="1" smtClean="0">
                <a:solidFill>
                  <a:schemeClr val="bg1"/>
                </a:solidFill>
              </a:rPr>
              <a:t>	   	            </a:t>
            </a:r>
            <a:r>
              <a:rPr lang="ko-KR" altLang="en-US" sz="1100" b="1" smtClean="0">
                <a:solidFill>
                  <a:schemeClr val="bg1"/>
                </a:solidFill>
              </a:rPr>
              <a:t>내용보기</a:t>
            </a:r>
            <a:endParaRPr lang="ko-KR" altLang="en-US" sz="110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794" y="1338501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18" name="TextBox 17"/>
          <p:cNvSpPr txBox="1"/>
          <p:nvPr/>
        </p:nvSpPr>
        <p:spPr>
          <a:xfrm>
            <a:off x="3188516" y="1338501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19" name="TextBox 18"/>
          <p:cNvSpPr txBox="1"/>
          <p:nvPr/>
        </p:nvSpPr>
        <p:spPr>
          <a:xfrm>
            <a:off x="2170608" y="1265404"/>
            <a:ext cx="88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  <a:p>
            <a:r>
              <a:rPr lang="en-US" altLang="ko-KR" sz="1000"/>
              <a:t>  </a:t>
            </a:r>
            <a:r>
              <a:rPr lang="en-US" altLang="ko-KR" sz="1000" smtClean="0"/>
              <a:t>09:15:21</a:t>
            </a:r>
            <a:endParaRPr lang="ko-KR" altLang="en-US" sz="1000"/>
          </a:p>
        </p:txBody>
      </p:sp>
      <p:sp>
        <p:nvSpPr>
          <p:cNvPr id="20" name="TextBox 19"/>
          <p:cNvSpPr txBox="1"/>
          <p:nvPr/>
        </p:nvSpPr>
        <p:spPr>
          <a:xfrm>
            <a:off x="1585982" y="1331507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lain" startAt="236"/>
            </a:pPr>
            <a:r>
              <a:rPr lang="en-US" altLang="ko-KR" sz="1050" smtClean="0"/>
              <a:t>	</a:t>
            </a:r>
            <a:endParaRPr lang="ko-KR" altLang="en-US" sz="1050"/>
          </a:p>
        </p:txBody>
      </p:sp>
      <p:sp>
        <p:nvSpPr>
          <p:cNvPr id="21" name="TextBox 20"/>
          <p:cNvSpPr txBox="1"/>
          <p:nvPr/>
        </p:nvSpPr>
        <p:spPr>
          <a:xfrm>
            <a:off x="6022182" y="1338501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sp>
        <p:nvSpPr>
          <p:cNvPr id="22" name="TextBox 21"/>
          <p:cNvSpPr txBox="1"/>
          <p:nvPr/>
        </p:nvSpPr>
        <p:spPr>
          <a:xfrm>
            <a:off x="7126377" y="1338501"/>
            <a:ext cx="2859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안전관리비 집행에 대해 문의를 하였으나</a:t>
            </a:r>
            <a:r>
              <a:rPr lang="en-US" altLang="ko-KR" sz="1050" smtClean="0"/>
              <a:t>.....</a:t>
            </a:r>
            <a:endParaRPr lang="ko-KR" altLang="en-US" sz="1050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563" y="1338501"/>
            <a:ext cx="432562" cy="253916"/>
          </a:xfrm>
          <a:prstGeom prst="rect">
            <a:avLst/>
          </a:prstGeom>
        </p:spPr>
      </p:pic>
      <p:cxnSp>
        <p:nvCxnSpPr>
          <p:cNvPr id="25" name="직선 연결선 24"/>
          <p:cNvCxnSpPr/>
          <p:nvPr/>
        </p:nvCxnSpPr>
        <p:spPr>
          <a:xfrm>
            <a:off x="1327370" y="1665514"/>
            <a:ext cx="102074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03794" y="1893065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27" name="TextBox 26"/>
          <p:cNvSpPr txBox="1"/>
          <p:nvPr/>
        </p:nvSpPr>
        <p:spPr>
          <a:xfrm>
            <a:off x="3188516" y="1893065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28" name="TextBox 27"/>
          <p:cNvSpPr txBox="1"/>
          <p:nvPr/>
        </p:nvSpPr>
        <p:spPr>
          <a:xfrm>
            <a:off x="2170608" y="1819968"/>
            <a:ext cx="88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  <a:p>
            <a:r>
              <a:rPr lang="en-US" altLang="ko-KR" sz="1000"/>
              <a:t>  </a:t>
            </a:r>
            <a:r>
              <a:rPr lang="en-US" altLang="ko-KR" sz="1000" smtClean="0"/>
              <a:t>09:15:21</a:t>
            </a:r>
            <a:endParaRPr lang="ko-KR" altLang="en-US" sz="1000"/>
          </a:p>
        </p:txBody>
      </p:sp>
      <p:sp>
        <p:nvSpPr>
          <p:cNvPr id="29" name="TextBox 28"/>
          <p:cNvSpPr txBox="1"/>
          <p:nvPr/>
        </p:nvSpPr>
        <p:spPr>
          <a:xfrm>
            <a:off x="1585982" y="1886071"/>
            <a:ext cx="4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smtClean="0"/>
              <a:t>235</a:t>
            </a:r>
            <a:endParaRPr lang="ko-KR" altLang="en-US" sz="1050"/>
          </a:p>
        </p:txBody>
      </p:sp>
      <p:sp>
        <p:nvSpPr>
          <p:cNvPr id="30" name="TextBox 29"/>
          <p:cNvSpPr txBox="1"/>
          <p:nvPr/>
        </p:nvSpPr>
        <p:spPr>
          <a:xfrm>
            <a:off x="6022182" y="1893065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sp>
        <p:nvSpPr>
          <p:cNvPr id="31" name="TextBox 30"/>
          <p:cNvSpPr txBox="1"/>
          <p:nvPr/>
        </p:nvSpPr>
        <p:spPr>
          <a:xfrm>
            <a:off x="7126377" y="1893065"/>
            <a:ext cx="2859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안전관리비 집행에 대해 문의를 하였으나</a:t>
            </a:r>
            <a:r>
              <a:rPr lang="en-US" altLang="ko-KR" sz="1050" smtClean="0"/>
              <a:t>.....</a:t>
            </a:r>
            <a:endParaRPr lang="ko-KR" altLang="en-US" sz="105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563" y="1893065"/>
            <a:ext cx="432562" cy="253916"/>
          </a:xfrm>
          <a:prstGeom prst="rect">
            <a:avLst/>
          </a:prstGeom>
        </p:spPr>
      </p:pic>
      <p:cxnSp>
        <p:nvCxnSpPr>
          <p:cNvPr id="33" name="직선 연결선 32"/>
          <p:cNvCxnSpPr/>
          <p:nvPr/>
        </p:nvCxnSpPr>
        <p:spPr>
          <a:xfrm>
            <a:off x="1327370" y="2220078"/>
            <a:ext cx="102074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15742" y="2445056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35" name="TextBox 34"/>
          <p:cNvSpPr txBox="1"/>
          <p:nvPr/>
        </p:nvSpPr>
        <p:spPr>
          <a:xfrm>
            <a:off x="3200464" y="2445056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36" name="TextBox 35"/>
          <p:cNvSpPr txBox="1"/>
          <p:nvPr/>
        </p:nvSpPr>
        <p:spPr>
          <a:xfrm>
            <a:off x="2182556" y="2371959"/>
            <a:ext cx="88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  <a:p>
            <a:r>
              <a:rPr lang="en-US" altLang="ko-KR" sz="1000"/>
              <a:t>  </a:t>
            </a:r>
            <a:r>
              <a:rPr lang="en-US" altLang="ko-KR" sz="1000" smtClean="0"/>
              <a:t>09:15:21</a:t>
            </a:r>
            <a:endParaRPr lang="ko-KR" altLang="en-US" sz="1000"/>
          </a:p>
        </p:txBody>
      </p:sp>
      <p:sp>
        <p:nvSpPr>
          <p:cNvPr id="37" name="TextBox 36"/>
          <p:cNvSpPr txBox="1"/>
          <p:nvPr/>
        </p:nvSpPr>
        <p:spPr>
          <a:xfrm>
            <a:off x="1597930" y="2438062"/>
            <a:ext cx="442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smtClean="0"/>
              <a:t>234</a:t>
            </a:r>
            <a:endParaRPr lang="ko-KR" altLang="en-US" sz="1050"/>
          </a:p>
        </p:txBody>
      </p:sp>
      <p:sp>
        <p:nvSpPr>
          <p:cNvPr id="38" name="TextBox 37"/>
          <p:cNvSpPr txBox="1"/>
          <p:nvPr/>
        </p:nvSpPr>
        <p:spPr>
          <a:xfrm>
            <a:off x="6034130" y="2445056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sp>
        <p:nvSpPr>
          <p:cNvPr id="39" name="TextBox 38"/>
          <p:cNvSpPr txBox="1"/>
          <p:nvPr/>
        </p:nvSpPr>
        <p:spPr>
          <a:xfrm>
            <a:off x="7138325" y="2445056"/>
            <a:ext cx="2859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안전관리비 집행에 대해 문의를 하였으나</a:t>
            </a:r>
            <a:r>
              <a:rPr lang="en-US" altLang="ko-KR" sz="1050" smtClean="0"/>
              <a:t>.....</a:t>
            </a:r>
            <a:endParaRPr lang="ko-KR" altLang="en-US" sz="1050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511" y="2445056"/>
            <a:ext cx="432562" cy="253916"/>
          </a:xfrm>
          <a:prstGeom prst="rect">
            <a:avLst/>
          </a:prstGeom>
        </p:spPr>
      </p:pic>
      <p:cxnSp>
        <p:nvCxnSpPr>
          <p:cNvPr id="41" name="직선 연결선 40"/>
          <p:cNvCxnSpPr/>
          <p:nvPr/>
        </p:nvCxnSpPr>
        <p:spPr>
          <a:xfrm>
            <a:off x="1339318" y="2772069"/>
            <a:ext cx="102074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15742" y="3063602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43" name="TextBox 42"/>
          <p:cNvSpPr txBox="1"/>
          <p:nvPr/>
        </p:nvSpPr>
        <p:spPr>
          <a:xfrm>
            <a:off x="3200464" y="3063602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44" name="TextBox 43"/>
          <p:cNvSpPr txBox="1"/>
          <p:nvPr/>
        </p:nvSpPr>
        <p:spPr>
          <a:xfrm>
            <a:off x="2182556" y="2990505"/>
            <a:ext cx="88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  <a:p>
            <a:r>
              <a:rPr lang="en-US" altLang="ko-KR" sz="1000"/>
              <a:t>  </a:t>
            </a:r>
            <a:r>
              <a:rPr lang="en-US" altLang="ko-KR" sz="1000" smtClean="0"/>
              <a:t>09:15:21</a:t>
            </a:r>
            <a:endParaRPr lang="ko-KR" altLang="en-US" sz="1000"/>
          </a:p>
        </p:txBody>
      </p:sp>
      <p:sp>
        <p:nvSpPr>
          <p:cNvPr id="45" name="TextBox 44"/>
          <p:cNvSpPr txBox="1"/>
          <p:nvPr/>
        </p:nvSpPr>
        <p:spPr>
          <a:xfrm>
            <a:off x="1597930" y="3056608"/>
            <a:ext cx="4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smtClean="0"/>
              <a:t>233</a:t>
            </a:r>
            <a:endParaRPr lang="ko-KR" altLang="en-US" sz="1050"/>
          </a:p>
        </p:txBody>
      </p:sp>
      <p:sp>
        <p:nvSpPr>
          <p:cNvPr id="46" name="TextBox 45"/>
          <p:cNvSpPr txBox="1"/>
          <p:nvPr/>
        </p:nvSpPr>
        <p:spPr>
          <a:xfrm>
            <a:off x="6034130" y="3063602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sp>
        <p:nvSpPr>
          <p:cNvPr id="47" name="TextBox 46"/>
          <p:cNvSpPr txBox="1"/>
          <p:nvPr/>
        </p:nvSpPr>
        <p:spPr>
          <a:xfrm>
            <a:off x="7138325" y="3063602"/>
            <a:ext cx="2859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안전관리비 집행에 대해 문의를 하였으나</a:t>
            </a:r>
            <a:r>
              <a:rPr lang="en-US" altLang="ko-KR" sz="1050" smtClean="0"/>
              <a:t>.....</a:t>
            </a:r>
            <a:endParaRPr lang="ko-KR" altLang="en-US" sz="1050"/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511" y="3063602"/>
            <a:ext cx="432562" cy="253916"/>
          </a:xfrm>
          <a:prstGeom prst="rect">
            <a:avLst/>
          </a:prstGeom>
        </p:spPr>
      </p:pic>
      <p:cxnSp>
        <p:nvCxnSpPr>
          <p:cNvPr id="49" name="직선 연결선 48"/>
          <p:cNvCxnSpPr/>
          <p:nvPr/>
        </p:nvCxnSpPr>
        <p:spPr>
          <a:xfrm>
            <a:off x="1339318" y="3390615"/>
            <a:ext cx="102074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15742" y="3751665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51" name="TextBox 50"/>
          <p:cNvSpPr txBox="1"/>
          <p:nvPr/>
        </p:nvSpPr>
        <p:spPr>
          <a:xfrm>
            <a:off x="3200464" y="3751665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52" name="TextBox 51"/>
          <p:cNvSpPr txBox="1"/>
          <p:nvPr/>
        </p:nvSpPr>
        <p:spPr>
          <a:xfrm>
            <a:off x="2182556" y="3678568"/>
            <a:ext cx="88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  <a:p>
            <a:r>
              <a:rPr lang="en-US" altLang="ko-KR" sz="1000"/>
              <a:t>  </a:t>
            </a:r>
            <a:r>
              <a:rPr lang="en-US" altLang="ko-KR" sz="1000" smtClean="0"/>
              <a:t>09:15:21</a:t>
            </a:r>
            <a:endParaRPr lang="ko-KR" altLang="en-US" sz="1000"/>
          </a:p>
        </p:txBody>
      </p:sp>
      <p:sp>
        <p:nvSpPr>
          <p:cNvPr id="53" name="TextBox 52"/>
          <p:cNvSpPr txBox="1"/>
          <p:nvPr/>
        </p:nvSpPr>
        <p:spPr>
          <a:xfrm>
            <a:off x="1597930" y="3744671"/>
            <a:ext cx="4548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smtClean="0"/>
              <a:t>232</a:t>
            </a:r>
            <a:endParaRPr lang="ko-KR" altLang="en-US" sz="1050"/>
          </a:p>
        </p:txBody>
      </p:sp>
      <p:sp>
        <p:nvSpPr>
          <p:cNvPr id="54" name="TextBox 53"/>
          <p:cNvSpPr txBox="1"/>
          <p:nvPr/>
        </p:nvSpPr>
        <p:spPr>
          <a:xfrm>
            <a:off x="6034130" y="3751665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sp>
        <p:nvSpPr>
          <p:cNvPr id="55" name="TextBox 54"/>
          <p:cNvSpPr txBox="1"/>
          <p:nvPr/>
        </p:nvSpPr>
        <p:spPr>
          <a:xfrm>
            <a:off x="7138325" y="3751665"/>
            <a:ext cx="2859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안전관리비 집행에 대해 문의를 하였으나</a:t>
            </a:r>
            <a:r>
              <a:rPr lang="en-US" altLang="ko-KR" sz="1050" smtClean="0"/>
              <a:t>.....</a:t>
            </a:r>
            <a:endParaRPr lang="ko-KR" altLang="en-US" sz="1050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511" y="3751665"/>
            <a:ext cx="432562" cy="253916"/>
          </a:xfrm>
          <a:prstGeom prst="rect">
            <a:avLst/>
          </a:prstGeom>
        </p:spPr>
      </p:pic>
      <p:cxnSp>
        <p:nvCxnSpPr>
          <p:cNvPr id="57" name="직선 연결선 56"/>
          <p:cNvCxnSpPr/>
          <p:nvPr/>
        </p:nvCxnSpPr>
        <p:spPr>
          <a:xfrm>
            <a:off x="1339318" y="4078678"/>
            <a:ext cx="102074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그림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732" y="4628628"/>
            <a:ext cx="1866900" cy="276225"/>
          </a:xfrm>
          <a:prstGeom prst="rect">
            <a:avLst/>
          </a:prstGeom>
        </p:spPr>
      </p:pic>
      <p:sp>
        <p:nvSpPr>
          <p:cNvPr id="68" name="타원 67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1665130" y="4211885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69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1495536" y="787535"/>
            <a:ext cx="553669" cy="3721055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xmlns="" id="{4DC0EA98-A9F0-C5CB-8B12-225C7C425BAE}"/>
              </a:ext>
            </a:extLst>
          </p:cNvPr>
          <p:cNvSpPr/>
          <p:nvPr/>
        </p:nvSpPr>
        <p:spPr>
          <a:xfrm>
            <a:off x="568111" y="5381642"/>
            <a:ext cx="10978613" cy="9758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페이지에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개씩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순번은 새로운 번호가 위로 가게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	2.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 일자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시간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	3.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작성자의 현장명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4.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작성자의 소속사</a:t>
            </a:r>
            <a:endParaRPr lang="en-US" altLang="ko-KR" sz="100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작성자명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	6.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전달사항 제목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‘20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넘의면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‘......’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표기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			7.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내용보기 내용은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뒷장에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2404442" y="4256335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2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2151600" y="787534"/>
            <a:ext cx="903566" cy="375686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3578435" y="4208781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4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3213651" y="756887"/>
            <a:ext cx="1166324" cy="375686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4847924" y="4208780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4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6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4615742" y="756887"/>
            <a:ext cx="796023" cy="375686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6044455" y="4218714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5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8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5914998" y="758211"/>
            <a:ext cx="700004" cy="375686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8270375" y="4196634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6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80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7097391" y="727258"/>
            <a:ext cx="2888755" cy="375686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10638053" y="4239428"/>
            <a:ext cx="297834" cy="2224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7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82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10402862" y="787534"/>
            <a:ext cx="768216" cy="3756863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445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904875"/>
            <a:ext cx="8958262" cy="35735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8" y="3867150"/>
            <a:ext cx="8883732" cy="257232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38188" y="904875"/>
            <a:ext cx="8958262" cy="55345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0" name="그림 59">
            <a:extLst>
              <a:ext uri="{FF2B5EF4-FFF2-40B4-BE49-F238E27FC236}">
                <a16:creationId xmlns="" xmlns:a16="http://schemas.microsoft.com/office/drawing/2014/main" id="{7503729A-30D3-4D95-F913-E877087D9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95" y="981075"/>
            <a:ext cx="349030" cy="29667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449390" y="985362"/>
            <a:ext cx="168283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현장 요청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보고</a:t>
            </a:r>
            <a:r>
              <a:rPr lang="en-US" altLang="ko-KR" sz="1300" b="1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ko-KR" altLang="en-US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xmlns="" id="{5F9610C5-EB35-1E9B-8693-74877F744419}"/>
              </a:ext>
            </a:extLst>
          </p:cNvPr>
          <p:cNvSpPr/>
          <p:nvPr/>
        </p:nvSpPr>
        <p:spPr>
          <a:xfrm>
            <a:off x="1395333" y="463652"/>
            <a:ext cx="3710896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내용보기는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전달사항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내용보기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같은 디자인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5950" y="2142874"/>
            <a:ext cx="6286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smtClean="0"/>
              <a:t>소속사</a:t>
            </a:r>
            <a:endParaRPr lang="ko-KR" altLang="en-US" sz="900"/>
          </a:p>
        </p:txBody>
      </p:sp>
      <p:sp>
        <p:nvSpPr>
          <p:cNvPr id="64" name="TextBox 63"/>
          <p:cNvSpPr txBox="1"/>
          <p:nvPr/>
        </p:nvSpPr>
        <p:spPr>
          <a:xfrm>
            <a:off x="1314450" y="2142874"/>
            <a:ext cx="6286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smtClean="0"/>
              <a:t>현장</a:t>
            </a:r>
            <a:endParaRPr lang="ko-KR" altLang="en-US" sz="900"/>
          </a:p>
        </p:txBody>
      </p:sp>
      <p:sp>
        <p:nvSpPr>
          <p:cNvPr id="65" name="TextBox 64"/>
          <p:cNvSpPr txBox="1"/>
          <p:nvPr/>
        </p:nvSpPr>
        <p:spPr>
          <a:xfrm>
            <a:off x="7696199" y="2142874"/>
            <a:ext cx="92392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smtClean="0"/>
              <a:t>상암건설</a:t>
            </a:r>
            <a:endParaRPr lang="ko-KR" altLang="en-US" sz="900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786813" y="2012049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1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5415250" y="2098872"/>
            <a:ext cx="3204873" cy="318836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xmlns="" id="{5F9610C5-EB35-1E9B-8693-74877F744419}"/>
              </a:ext>
            </a:extLst>
          </p:cNvPr>
          <p:cNvSpPr/>
          <p:nvPr/>
        </p:nvSpPr>
        <p:spPr>
          <a:xfrm>
            <a:off x="8889473" y="2335454"/>
            <a:ext cx="529527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8656424" y="2059911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4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1067132" y="2091320"/>
            <a:ext cx="1204622" cy="318836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xmlns="" id="{5F9610C5-EB35-1E9B-8693-74877F744419}"/>
              </a:ext>
            </a:extLst>
          </p:cNvPr>
          <p:cNvSpPr/>
          <p:nvPr/>
        </p:nvSpPr>
        <p:spPr>
          <a:xfrm>
            <a:off x="456269" y="2276842"/>
            <a:ext cx="529527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74409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963459"/>
            <a:ext cx="1447408" cy="2741766"/>
          </a:xfrm>
          <a:prstGeom prst="rect">
            <a:avLst/>
          </a:prstGeom>
        </p:spPr>
      </p:pic>
      <p:sp>
        <p:nvSpPr>
          <p:cNvPr id="15" name="모서리가 둥근 직사각형 7">
            <a:extLst>
              <a:ext uri="{FF2B5EF4-FFF2-40B4-BE49-F238E27FC236}">
                <a16:creationId xmlns="" xmlns:a16="http://schemas.microsoft.com/office/drawing/2014/main" id="{2F369B8B-68F0-830B-7F0E-6C1D7FB811B3}"/>
              </a:ext>
            </a:extLst>
          </p:cNvPr>
          <p:cNvSpPr/>
          <p:nvPr/>
        </p:nvSpPr>
        <p:spPr>
          <a:xfrm>
            <a:off x="856663" y="2090901"/>
            <a:ext cx="886411" cy="557049"/>
          </a:xfrm>
          <a:prstGeom prst="roundRect">
            <a:avLst>
              <a:gd name="adj" fmla="val 6493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32AB92-6B60-B08F-19B8-FB9D1380EE99}"/>
              </a:ext>
            </a:extLst>
          </p:cNvPr>
          <p:cNvSpPr txBox="1"/>
          <p:nvPr/>
        </p:nvSpPr>
        <p:spPr>
          <a:xfrm>
            <a:off x="195264" y="119756"/>
            <a:ext cx="79486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확인 주기 선택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-&gt;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운영자의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기능선택에서 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작업기간중 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번만 확인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일때 화면 추가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384" y="933681"/>
            <a:ext cx="9310727" cy="23341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383" y="4081718"/>
            <a:ext cx="9310727" cy="23341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아래쪽 화살표 11"/>
          <p:cNvSpPr/>
          <p:nvPr/>
        </p:nvSpPr>
        <p:spPr>
          <a:xfrm>
            <a:off x="6819900" y="3429000"/>
            <a:ext cx="914400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="" xmlns:a16="http://schemas.microsoft.com/office/drawing/2014/main" id="{F402149E-B488-FCA5-2857-F7D3F553C51D}"/>
              </a:ext>
            </a:extLst>
          </p:cNvPr>
          <p:cNvSpPr/>
          <p:nvPr/>
        </p:nvSpPr>
        <p:spPr>
          <a:xfrm>
            <a:off x="1700134" y="427592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CB677DE3-96B9-591E-567A-B0C4101DDFFB}"/>
              </a:ext>
            </a:extLst>
          </p:cNvPr>
          <p:cNvSpPr/>
          <p:nvPr/>
        </p:nvSpPr>
        <p:spPr>
          <a:xfrm>
            <a:off x="1499189" y="4551771"/>
            <a:ext cx="487769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2723271A-501C-D444-1CE4-3A3559DA2448}"/>
              </a:ext>
            </a:extLst>
          </p:cNvPr>
          <p:cNvSpPr/>
          <p:nvPr/>
        </p:nvSpPr>
        <p:spPr>
          <a:xfrm>
            <a:off x="2518528" y="3684666"/>
            <a:ext cx="1361014" cy="194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E2A4E11F-2744-FC9A-7C7B-7407833A2862}"/>
              </a:ext>
            </a:extLst>
          </p:cNvPr>
          <p:cNvSpPr/>
          <p:nvPr/>
        </p:nvSpPr>
        <p:spPr>
          <a:xfrm>
            <a:off x="2460262" y="4431850"/>
            <a:ext cx="1516156" cy="14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FC2F4AA-18D9-AF90-AB12-7E8238E71A18}"/>
              </a:ext>
            </a:extLst>
          </p:cNvPr>
          <p:cNvSpPr txBox="1"/>
          <p:nvPr/>
        </p:nvSpPr>
        <p:spPr>
          <a:xfrm>
            <a:off x="2768512" y="5017942"/>
            <a:ext cx="2565487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금일 근무자 중 위험요인 </a:t>
            </a:r>
            <a:r>
              <a:rPr lang="en-US" altLang="ko-KR" sz="900" b="1" dirty="0"/>
              <a:t>/ </a:t>
            </a:r>
            <a:r>
              <a:rPr lang="ko-KR" altLang="en-US" sz="900" b="1" dirty="0"/>
              <a:t>개선대책 미확인자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231DB45-B16A-89FF-6BAE-5B35F6F0AB18}"/>
              </a:ext>
            </a:extLst>
          </p:cNvPr>
          <p:cNvSpPr txBox="1"/>
          <p:nvPr/>
        </p:nvSpPr>
        <p:spPr>
          <a:xfrm>
            <a:off x="2768512" y="5601470"/>
            <a:ext cx="2070187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기간 중 위험요인 </a:t>
            </a:r>
            <a:r>
              <a:rPr lang="en-US" altLang="ko-KR" sz="900" b="1" dirty="0"/>
              <a:t>/ </a:t>
            </a:r>
            <a:r>
              <a:rPr lang="ko-KR" altLang="en-US" sz="900" b="1" dirty="0"/>
              <a:t>개선대책 확인자</a:t>
            </a:r>
          </a:p>
        </p:txBody>
      </p:sp>
      <p:sp>
        <p:nvSpPr>
          <p:cNvPr id="32" name="모서리가 둥근 직사각형 7">
            <a:extLst>
              <a:ext uri="{FF2B5EF4-FFF2-40B4-BE49-F238E27FC236}">
                <a16:creationId xmlns="" xmlns:a16="http://schemas.microsoft.com/office/drawing/2014/main" id="{66541C72-CE7C-3815-5ABF-6C0BAFB0BDA5}"/>
              </a:ext>
            </a:extLst>
          </p:cNvPr>
          <p:cNvSpPr/>
          <p:nvPr/>
        </p:nvSpPr>
        <p:spPr>
          <a:xfrm>
            <a:off x="2076450" y="4436190"/>
            <a:ext cx="4111237" cy="1932487"/>
          </a:xfrm>
          <a:prstGeom prst="roundRect">
            <a:avLst>
              <a:gd name="adj" fmla="val 11905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15CE44E5-B338-D878-00C4-E0973C7D0F64}"/>
              </a:ext>
            </a:extLst>
          </p:cNvPr>
          <p:cNvSpPr/>
          <p:nvPr/>
        </p:nvSpPr>
        <p:spPr>
          <a:xfrm>
            <a:off x="8396793" y="286211"/>
            <a:ext cx="3308317" cy="2083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금일 근무자 중 위험요인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개선대책 미확인자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 위험성평가의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1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번도 확인하지 않은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해당일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 중 위험요인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개선대책 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출력양식부분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확인자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동일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기간중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확인한 모든 근로자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47444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97300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검색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추가하기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현장에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출근했던 근로자를 검색할 수 있는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기능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관리현장의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근로자 찾으려면 쉽게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찾을수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있는 기능 요청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31" y="657627"/>
            <a:ext cx="2500313" cy="61336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7503729A-30D3-4D95-F913-E877087D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04" y="6232834"/>
            <a:ext cx="128452" cy="1091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45BDE61-7287-6427-FB52-38B3B427C31E}"/>
              </a:ext>
            </a:extLst>
          </p:cNvPr>
          <p:cNvSpPr txBox="1"/>
          <p:nvPr/>
        </p:nvSpPr>
        <p:spPr>
          <a:xfrm>
            <a:off x="2195556" y="617201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현장 요청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보고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45BDE61-7287-6427-FB52-38B3B427C31E}"/>
              </a:ext>
            </a:extLst>
          </p:cNvPr>
          <p:cNvSpPr txBox="1"/>
          <p:nvPr/>
        </p:nvSpPr>
        <p:spPr>
          <a:xfrm>
            <a:off x="2195556" y="6475489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smtClean="0">
                <a:solidFill>
                  <a:schemeClr val="bg1">
                    <a:lumMod val="50000"/>
                  </a:schemeClr>
                </a:solidFill>
              </a:rPr>
              <a:t>근로자 검색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505" y="6509942"/>
            <a:ext cx="247650" cy="161925"/>
          </a:xfrm>
          <a:prstGeom prst="rect">
            <a:avLst/>
          </a:prstGeom>
        </p:spPr>
      </p:pic>
      <p:sp>
        <p:nvSpPr>
          <p:cNvPr id="26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1710028" y="6426946"/>
            <a:ext cx="2052917" cy="394791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3020CA00-6EB6-7E1E-4945-DD3B2AAE7577}"/>
              </a:ext>
            </a:extLst>
          </p:cNvPr>
          <p:cNvSpPr/>
          <p:nvPr/>
        </p:nvSpPr>
        <p:spPr>
          <a:xfrm>
            <a:off x="3957681" y="6380532"/>
            <a:ext cx="886028" cy="271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메뉴 추가</a:t>
            </a:r>
            <a:endParaRPr lang="en-US" altLang="ko-KR" sz="10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60361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35381"/>
            <a:ext cx="11025188" cy="6918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1967" y="324464"/>
            <a:ext cx="168283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근로자 검색</a:t>
            </a:r>
            <a:endParaRPr lang="ko-KR" altLang="en-US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="" xmlns:a16="http://schemas.microsoft.com/office/drawing/2014/main" id="{EF108290-A75F-F412-EF0C-003C20F3E8C9}"/>
              </a:ext>
            </a:extLst>
          </p:cNvPr>
          <p:cNvSpPr/>
          <p:nvPr/>
        </p:nvSpPr>
        <p:spPr>
          <a:xfrm>
            <a:off x="808144" y="981994"/>
            <a:ext cx="10612330" cy="382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C7C9B2E-5C34-58CF-1C52-C357433B8AE2}"/>
              </a:ext>
            </a:extLst>
          </p:cNvPr>
          <p:cNvSpPr txBox="1"/>
          <p:nvPr/>
        </p:nvSpPr>
        <p:spPr>
          <a:xfrm>
            <a:off x="841692" y="1060992"/>
            <a:ext cx="7115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① 이름                        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9A8E8CCC-4ACD-F5AB-34C4-986B4F8C0779}"/>
              </a:ext>
            </a:extLst>
          </p:cNvPr>
          <p:cNvSpPr txBox="1"/>
          <p:nvPr/>
        </p:nvSpPr>
        <p:spPr>
          <a:xfrm>
            <a:off x="4188665" y="1045419"/>
            <a:ext cx="86852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/>
              <a:t>② </a:t>
            </a:r>
            <a:r>
              <a:rPr lang="ko-KR" altLang="en-US" sz="1000" b="1" smtClean="0"/>
              <a:t>전화번호</a:t>
            </a:r>
            <a:r>
              <a:rPr lang="ko-KR" altLang="en-US" sz="1000" b="1" smtClean="0"/>
              <a:t>  </a:t>
            </a:r>
            <a:endParaRPr lang="ko-KR" altLang="en-US" sz="1000" b="1" dirty="0"/>
          </a:p>
        </p:txBody>
      </p:sp>
      <p:cxnSp>
        <p:nvCxnSpPr>
          <p:cNvPr id="91" name="직선 연결선 90">
            <a:extLst>
              <a:ext uri="{FF2B5EF4-FFF2-40B4-BE49-F238E27FC236}">
                <a16:creationId xmlns="" xmlns:a16="http://schemas.microsoft.com/office/drawing/2014/main" id="{927EB7FB-C3F8-2D74-02EC-E0C681471A0F}"/>
              </a:ext>
            </a:extLst>
          </p:cNvPr>
          <p:cNvCxnSpPr>
            <a:cxnSpLocks/>
          </p:cNvCxnSpPr>
          <p:nvPr/>
        </p:nvCxnSpPr>
        <p:spPr>
          <a:xfrm>
            <a:off x="1386663" y="1250098"/>
            <a:ext cx="2032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그림 93">
            <a:extLst>
              <a:ext uri="{FF2B5EF4-FFF2-40B4-BE49-F238E27FC236}">
                <a16:creationId xmlns="" xmlns:a16="http://schemas.microsoft.com/office/drawing/2014/main" id="{70BD5B6B-9C80-53F8-1ED2-7175394C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74" y="1041848"/>
            <a:ext cx="428625" cy="25717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0" name="직선 연결선 99">
            <a:extLst>
              <a:ext uri="{FF2B5EF4-FFF2-40B4-BE49-F238E27FC236}">
                <a16:creationId xmlns="" xmlns:a16="http://schemas.microsoft.com/office/drawing/2014/main" id="{927EB7FB-C3F8-2D74-02EC-E0C681471A0F}"/>
              </a:ext>
            </a:extLst>
          </p:cNvPr>
          <p:cNvCxnSpPr>
            <a:cxnSpLocks/>
          </p:cNvCxnSpPr>
          <p:nvPr/>
        </p:nvCxnSpPr>
        <p:spPr>
          <a:xfrm>
            <a:off x="4969825" y="1250098"/>
            <a:ext cx="2032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C4058F75-D5B9-FDFA-8280-FB90E8DA5A02}"/>
              </a:ext>
            </a:extLst>
          </p:cNvPr>
          <p:cNvSpPr txBox="1"/>
          <p:nvPr/>
        </p:nvSpPr>
        <p:spPr>
          <a:xfrm>
            <a:off x="7622499" y="1085306"/>
            <a:ext cx="200635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u="sng" dirty="0"/>
              <a:t>* 1</a:t>
            </a:r>
            <a:r>
              <a:rPr lang="ko-KR" altLang="en-US" sz="1000" b="1" u="sng" dirty="0"/>
              <a:t>가지만 선택해도 검색가능</a:t>
            </a:r>
          </a:p>
        </p:txBody>
      </p:sp>
      <p:pic>
        <p:nvPicPr>
          <p:cNvPr id="102" name="그림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91" y="1741244"/>
            <a:ext cx="10578783" cy="36106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921120" y="1793077"/>
            <a:ext cx="10783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smtClean="0">
                <a:solidFill>
                  <a:schemeClr val="bg1"/>
                </a:solidFill>
              </a:rPr>
              <a:t>NO      </a:t>
            </a:r>
            <a:r>
              <a:rPr lang="ko-KR" altLang="en-US" sz="1100" b="1" smtClean="0">
                <a:solidFill>
                  <a:schemeClr val="bg1"/>
                </a:solidFill>
              </a:rPr>
              <a:t>상세보기</a:t>
            </a:r>
            <a:r>
              <a:rPr lang="en-US" altLang="ko-KR" sz="1100" b="1" smtClean="0">
                <a:solidFill>
                  <a:schemeClr val="bg1"/>
                </a:solidFill>
              </a:rPr>
              <a:t>	</a:t>
            </a:r>
            <a:r>
              <a:rPr lang="ko-KR" altLang="en-US" sz="1100" b="1" smtClean="0">
                <a:solidFill>
                  <a:schemeClr val="bg1"/>
                </a:solidFill>
              </a:rPr>
              <a:t>현장</a:t>
            </a:r>
            <a:r>
              <a:rPr lang="en-US" altLang="ko-KR" sz="1100" b="1" smtClean="0">
                <a:solidFill>
                  <a:schemeClr val="bg1"/>
                </a:solidFill>
              </a:rPr>
              <a:t>		</a:t>
            </a:r>
            <a:r>
              <a:rPr lang="ko-KR" altLang="en-US" sz="1100" b="1" smtClean="0">
                <a:solidFill>
                  <a:schemeClr val="bg1"/>
                </a:solidFill>
              </a:rPr>
              <a:t>소속사</a:t>
            </a:r>
            <a:r>
              <a:rPr lang="en-US" altLang="ko-KR" sz="1100" b="1" smtClean="0">
                <a:solidFill>
                  <a:schemeClr val="bg1"/>
                </a:solidFill>
              </a:rPr>
              <a:t>(</a:t>
            </a:r>
            <a:r>
              <a:rPr lang="ko-KR" altLang="en-US" sz="1100" b="1" smtClean="0">
                <a:solidFill>
                  <a:schemeClr val="bg1"/>
                </a:solidFill>
              </a:rPr>
              <a:t>최종</a:t>
            </a:r>
            <a:r>
              <a:rPr lang="en-US" altLang="ko-KR" sz="1100" b="1" smtClean="0">
                <a:solidFill>
                  <a:schemeClr val="bg1"/>
                </a:solidFill>
              </a:rPr>
              <a:t>)		</a:t>
            </a:r>
            <a:r>
              <a:rPr lang="ko-KR" altLang="en-US" sz="1100" b="1" smtClean="0">
                <a:solidFill>
                  <a:schemeClr val="bg1"/>
                </a:solidFill>
              </a:rPr>
              <a:t>이름</a:t>
            </a:r>
            <a:r>
              <a:rPr lang="en-US" altLang="ko-KR" sz="1100" b="1" smtClean="0">
                <a:solidFill>
                  <a:schemeClr val="bg1"/>
                </a:solidFill>
              </a:rPr>
              <a:t>	</a:t>
            </a:r>
            <a:r>
              <a:rPr lang="ko-KR" altLang="en-US" sz="1100" b="1" smtClean="0">
                <a:solidFill>
                  <a:schemeClr val="bg1"/>
                </a:solidFill>
              </a:rPr>
              <a:t>나이</a:t>
            </a:r>
            <a:r>
              <a:rPr lang="en-US" altLang="ko-KR" sz="1100" b="1" smtClean="0">
                <a:solidFill>
                  <a:schemeClr val="bg1"/>
                </a:solidFill>
              </a:rPr>
              <a:t>	</a:t>
            </a:r>
            <a:r>
              <a:rPr lang="ko-KR" altLang="en-US" sz="1100" b="1" smtClean="0">
                <a:solidFill>
                  <a:schemeClr val="bg1"/>
                </a:solidFill>
              </a:rPr>
              <a:t>직종</a:t>
            </a:r>
            <a:r>
              <a:rPr lang="en-US" altLang="ko-KR" sz="1100" b="1" smtClean="0">
                <a:solidFill>
                  <a:schemeClr val="bg1"/>
                </a:solidFill>
              </a:rPr>
              <a:t>(</a:t>
            </a:r>
            <a:r>
              <a:rPr lang="ko-KR" altLang="en-US" sz="1100" b="1" smtClean="0">
                <a:solidFill>
                  <a:schemeClr val="bg1"/>
                </a:solidFill>
              </a:rPr>
              <a:t>최종</a:t>
            </a:r>
            <a:r>
              <a:rPr lang="en-US" altLang="ko-KR" sz="1100" b="1" smtClean="0">
                <a:solidFill>
                  <a:schemeClr val="bg1"/>
                </a:solidFill>
              </a:rPr>
              <a:t>)	      </a:t>
            </a:r>
            <a:r>
              <a:rPr lang="ko-KR" altLang="en-US" sz="1100" b="1" smtClean="0">
                <a:solidFill>
                  <a:schemeClr val="bg1"/>
                </a:solidFill>
              </a:rPr>
              <a:t>첫출근</a:t>
            </a:r>
            <a:r>
              <a:rPr lang="en-US" altLang="ko-KR" sz="1100" b="1" smtClean="0">
                <a:solidFill>
                  <a:schemeClr val="bg1"/>
                </a:solidFill>
              </a:rPr>
              <a:t>	         </a:t>
            </a:r>
            <a:r>
              <a:rPr lang="ko-KR" altLang="en-US" sz="1100" b="1" smtClean="0">
                <a:solidFill>
                  <a:schemeClr val="bg1"/>
                </a:solidFill>
              </a:rPr>
              <a:t>출근일수</a:t>
            </a:r>
            <a:endParaRPr lang="ko-KR" altLang="en-US" sz="1100" b="1">
              <a:solidFill>
                <a:schemeClr val="bg1"/>
              </a:solidFill>
            </a:endParaRPr>
          </a:p>
        </p:txBody>
      </p:sp>
      <p:sp>
        <p:nvSpPr>
          <p:cNvPr id="186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652573" y="780687"/>
            <a:ext cx="10329752" cy="713579"/>
          </a:xfrm>
          <a:prstGeom prst="roundRect">
            <a:avLst>
              <a:gd name="adj" fmla="val 11905"/>
            </a:avLst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09588" y="114300"/>
            <a:ext cx="11025188" cy="25050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직사각형 196">
            <a:extLst>
              <a:ext uri="{FF2B5EF4-FFF2-40B4-BE49-F238E27FC236}">
                <a16:creationId xmlns="" xmlns:a16="http://schemas.microsoft.com/office/drawing/2014/main" id="{990208D0-C3A2-B840-3826-0E70763CD661}"/>
              </a:ext>
            </a:extLst>
          </p:cNvPr>
          <p:cNvSpPr/>
          <p:nvPr/>
        </p:nvSpPr>
        <p:spPr>
          <a:xfrm>
            <a:off x="1528673" y="3120506"/>
            <a:ext cx="6882303" cy="2931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 조건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본사시스템에 등록된 현장들중에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곳이라도  출근한 근로자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endParaRPr lang="en-US" altLang="ko-KR" sz="100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같은 근로자가 현장이 다를시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현장별로 노출</a:t>
            </a:r>
            <a:endParaRPr lang="en-US" altLang="ko-KR" sz="100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노출 기준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정렬 기준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‘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가나다 순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소속사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가나다 순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가나다순 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나이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순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‘NO’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위에서부터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‘1, 2, 3’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내려가기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(NO)’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’10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개씩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보여주기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생년월일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기준으로 숫자로 나오기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소속사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마지막 출근일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기준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첫출근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해당현장에 첫 출근한 날</a:t>
            </a:r>
            <a:endParaRPr lang="en-US" altLang="ko-KR" sz="100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출근일수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출근허락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된 일수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958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35381"/>
            <a:ext cx="11025188" cy="6918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1967" y="324464"/>
            <a:ext cx="168283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300" b="1" smtClean="0">
                <a:solidFill>
                  <a:schemeClr val="accent5">
                    <a:lumMod val="50000"/>
                  </a:schemeClr>
                </a:solidFill>
              </a:rPr>
              <a:t>근로자 검색</a:t>
            </a:r>
            <a:endParaRPr lang="ko-KR" altLang="en-US" sz="13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="" xmlns:a16="http://schemas.microsoft.com/office/drawing/2014/main" id="{EF108290-A75F-F412-EF0C-003C20F3E8C9}"/>
              </a:ext>
            </a:extLst>
          </p:cNvPr>
          <p:cNvSpPr/>
          <p:nvPr/>
        </p:nvSpPr>
        <p:spPr>
          <a:xfrm>
            <a:off x="808144" y="981994"/>
            <a:ext cx="10612330" cy="382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C7C9B2E-5C34-58CF-1C52-C357433B8AE2}"/>
              </a:ext>
            </a:extLst>
          </p:cNvPr>
          <p:cNvSpPr txBox="1"/>
          <p:nvPr/>
        </p:nvSpPr>
        <p:spPr>
          <a:xfrm>
            <a:off x="841692" y="1060992"/>
            <a:ext cx="71158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 dirty="0"/>
              <a:t>① 이름                        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9A8E8CCC-4ACD-F5AB-34C4-986B4F8C0779}"/>
              </a:ext>
            </a:extLst>
          </p:cNvPr>
          <p:cNvSpPr txBox="1"/>
          <p:nvPr/>
        </p:nvSpPr>
        <p:spPr>
          <a:xfrm>
            <a:off x="4188665" y="1045419"/>
            <a:ext cx="86852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/>
              <a:t>② </a:t>
            </a:r>
            <a:r>
              <a:rPr lang="ko-KR" altLang="en-US" sz="1000" b="1" smtClean="0"/>
              <a:t>전화번호</a:t>
            </a:r>
            <a:r>
              <a:rPr lang="ko-KR" altLang="en-US" sz="1000" b="1" smtClean="0"/>
              <a:t>  </a:t>
            </a:r>
            <a:endParaRPr lang="ko-KR" altLang="en-US" sz="1000" b="1" dirty="0"/>
          </a:p>
        </p:txBody>
      </p:sp>
      <p:cxnSp>
        <p:nvCxnSpPr>
          <p:cNvPr id="91" name="직선 연결선 90">
            <a:extLst>
              <a:ext uri="{FF2B5EF4-FFF2-40B4-BE49-F238E27FC236}">
                <a16:creationId xmlns="" xmlns:a16="http://schemas.microsoft.com/office/drawing/2014/main" id="{927EB7FB-C3F8-2D74-02EC-E0C681471A0F}"/>
              </a:ext>
            </a:extLst>
          </p:cNvPr>
          <p:cNvCxnSpPr>
            <a:cxnSpLocks/>
          </p:cNvCxnSpPr>
          <p:nvPr/>
        </p:nvCxnSpPr>
        <p:spPr>
          <a:xfrm>
            <a:off x="1386663" y="1250098"/>
            <a:ext cx="2032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그림 93">
            <a:extLst>
              <a:ext uri="{FF2B5EF4-FFF2-40B4-BE49-F238E27FC236}">
                <a16:creationId xmlns="" xmlns:a16="http://schemas.microsoft.com/office/drawing/2014/main" id="{70BD5B6B-9C80-53F8-1ED2-7175394C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74" y="1041848"/>
            <a:ext cx="428625" cy="25717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0" name="직선 연결선 99">
            <a:extLst>
              <a:ext uri="{FF2B5EF4-FFF2-40B4-BE49-F238E27FC236}">
                <a16:creationId xmlns="" xmlns:a16="http://schemas.microsoft.com/office/drawing/2014/main" id="{927EB7FB-C3F8-2D74-02EC-E0C681471A0F}"/>
              </a:ext>
            </a:extLst>
          </p:cNvPr>
          <p:cNvCxnSpPr>
            <a:cxnSpLocks/>
          </p:cNvCxnSpPr>
          <p:nvPr/>
        </p:nvCxnSpPr>
        <p:spPr>
          <a:xfrm>
            <a:off x="4969825" y="1250098"/>
            <a:ext cx="20321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C4058F75-D5B9-FDFA-8280-FB90E8DA5A02}"/>
              </a:ext>
            </a:extLst>
          </p:cNvPr>
          <p:cNvSpPr txBox="1"/>
          <p:nvPr/>
        </p:nvSpPr>
        <p:spPr>
          <a:xfrm>
            <a:off x="7622499" y="1085306"/>
            <a:ext cx="200635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u="sng" dirty="0"/>
              <a:t>* 1</a:t>
            </a:r>
            <a:r>
              <a:rPr lang="ko-KR" altLang="en-US" sz="1000" b="1" u="sng" dirty="0"/>
              <a:t>가지만 선택해도 검색가능</a:t>
            </a:r>
          </a:p>
        </p:txBody>
      </p:sp>
      <p:pic>
        <p:nvPicPr>
          <p:cNvPr id="102" name="그림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91" y="1741244"/>
            <a:ext cx="10578783" cy="36106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921120" y="1793077"/>
            <a:ext cx="10783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smtClean="0">
                <a:solidFill>
                  <a:schemeClr val="bg1"/>
                </a:solidFill>
              </a:rPr>
              <a:t>NO      </a:t>
            </a:r>
            <a:r>
              <a:rPr lang="ko-KR" altLang="en-US" sz="1100" b="1" smtClean="0">
                <a:solidFill>
                  <a:schemeClr val="bg1"/>
                </a:solidFill>
              </a:rPr>
              <a:t>상세보기</a:t>
            </a:r>
            <a:r>
              <a:rPr lang="en-US" altLang="ko-KR" sz="1100" b="1" smtClean="0">
                <a:solidFill>
                  <a:schemeClr val="bg1"/>
                </a:solidFill>
              </a:rPr>
              <a:t>	  </a:t>
            </a:r>
            <a:r>
              <a:rPr lang="ko-KR" altLang="en-US" sz="1100" b="1" smtClean="0">
                <a:solidFill>
                  <a:schemeClr val="bg1"/>
                </a:solidFill>
              </a:rPr>
              <a:t>현장</a:t>
            </a:r>
            <a:r>
              <a:rPr lang="en-US" altLang="ko-KR" sz="1100" b="1" smtClean="0">
                <a:solidFill>
                  <a:schemeClr val="bg1"/>
                </a:solidFill>
              </a:rPr>
              <a:t>		</a:t>
            </a:r>
            <a:r>
              <a:rPr lang="ko-KR" altLang="en-US" sz="1100" b="1" smtClean="0">
                <a:solidFill>
                  <a:schemeClr val="bg1"/>
                </a:solidFill>
              </a:rPr>
              <a:t>소속사</a:t>
            </a:r>
            <a:r>
              <a:rPr lang="en-US" altLang="ko-KR" sz="1100" b="1" smtClean="0">
                <a:solidFill>
                  <a:schemeClr val="bg1"/>
                </a:solidFill>
              </a:rPr>
              <a:t>(</a:t>
            </a:r>
            <a:r>
              <a:rPr lang="ko-KR" altLang="en-US" sz="1100" b="1" smtClean="0">
                <a:solidFill>
                  <a:schemeClr val="bg1"/>
                </a:solidFill>
              </a:rPr>
              <a:t>최종</a:t>
            </a:r>
            <a:r>
              <a:rPr lang="en-US" altLang="ko-KR" sz="1100" b="1" smtClean="0">
                <a:solidFill>
                  <a:schemeClr val="bg1"/>
                </a:solidFill>
              </a:rPr>
              <a:t>)		</a:t>
            </a:r>
            <a:r>
              <a:rPr lang="ko-KR" altLang="en-US" sz="1100" b="1" smtClean="0">
                <a:solidFill>
                  <a:schemeClr val="bg1"/>
                </a:solidFill>
              </a:rPr>
              <a:t>이름</a:t>
            </a:r>
            <a:r>
              <a:rPr lang="en-US" altLang="ko-KR" sz="1100" b="1" smtClean="0">
                <a:solidFill>
                  <a:schemeClr val="bg1"/>
                </a:solidFill>
              </a:rPr>
              <a:t>	</a:t>
            </a:r>
            <a:r>
              <a:rPr lang="ko-KR" altLang="en-US" sz="1100" b="1" smtClean="0">
                <a:solidFill>
                  <a:schemeClr val="bg1"/>
                </a:solidFill>
              </a:rPr>
              <a:t>나이</a:t>
            </a:r>
            <a:r>
              <a:rPr lang="en-US" altLang="ko-KR" sz="1100" b="1" smtClean="0">
                <a:solidFill>
                  <a:schemeClr val="bg1"/>
                </a:solidFill>
              </a:rPr>
              <a:t>	</a:t>
            </a:r>
            <a:r>
              <a:rPr lang="ko-KR" altLang="en-US" sz="1100" b="1" smtClean="0">
                <a:solidFill>
                  <a:schemeClr val="bg1"/>
                </a:solidFill>
              </a:rPr>
              <a:t>직종</a:t>
            </a:r>
            <a:r>
              <a:rPr lang="en-US" altLang="ko-KR" sz="1100" b="1" smtClean="0">
                <a:solidFill>
                  <a:schemeClr val="bg1"/>
                </a:solidFill>
              </a:rPr>
              <a:t>(</a:t>
            </a:r>
            <a:r>
              <a:rPr lang="ko-KR" altLang="en-US" sz="1100" b="1" smtClean="0">
                <a:solidFill>
                  <a:schemeClr val="bg1"/>
                </a:solidFill>
              </a:rPr>
              <a:t>최종</a:t>
            </a:r>
            <a:r>
              <a:rPr lang="en-US" altLang="ko-KR" sz="1100" b="1" smtClean="0">
                <a:solidFill>
                  <a:schemeClr val="bg1"/>
                </a:solidFill>
              </a:rPr>
              <a:t>)	      </a:t>
            </a:r>
            <a:r>
              <a:rPr lang="ko-KR" altLang="en-US" sz="1100" b="1" smtClean="0">
                <a:solidFill>
                  <a:schemeClr val="bg1"/>
                </a:solidFill>
              </a:rPr>
              <a:t>첫출근</a:t>
            </a:r>
            <a:r>
              <a:rPr lang="en-US" altLang="ko-KR" sz="1100" b="1" smtClean="0">
                <a:solidFill>
                  <a:schemeClr val="bg1"/>
                </a:solidFill>
              </a:rPr>
              <a:t>	         </a:t>
            </a:r>
            <a:r>
              <a:rPr lang="ko-KR" altLang="en-US" sz="1100" b="1" smtClean="0">
                <a:solidFill>
                  <a:schemeClr val="bg1"/>
                </a:solidFill>
              </a:rPr>
              <a:t>출근일수</a:t>
            </a:r>
            <a:endParaRPr lang="ko-KR" altLang="en-US" sz="1100" b="1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631056" y="2207496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105" name="TextBox 104"/>
          <p:cNvSpPr txBox="1"/>
          <p:nvPr/>
        </p:nvSpPr>
        <p:spPr>
          <a:xfrm>
            <a:off x="2568190" y="2178880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106" name="TextBox 105"/>
          <p:cNvSpPr txBox="1"/>
          <p:nvPr/>
        </p:nvSpPr>
        <p:spPr>
          <a:xfrm>
            <a:off x="9377192" y="2211343"/>
            <a:ext cx="888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76134" y="2225603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/>
              <a:t>1</a:t>
            </a:r>
            <a:endParaRPr lang="ko-KR" altLang="en-US" sz="1050"/>
          </a:p>
        </p:txBody>
      </p:sp>
      <p:sp>
        <p:nvSpPr>
          <p:cNvPr id="108" name="TextBox 107"/>
          <p:cNvSpPr txBox="1"/>
          <p:nvPr/>
        </p:nvSpPr>
        <p:spPr>
          <a:xfrm>
            <a:off x="6366677" y="2184571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28" y="2213787"/>
            <a:ext cx="432562" cy="253916"/>
          </a:xfrm>
          <a:prstGeom prst="rect">
            <a:avLst/>
          </a:prstGeom>
        </p:spPr>
      </p:pic>
      <p:cxnSp>
        <p:nvCxnSpPr>
          <p:cNvPr id="111" name="직선 연결선 110"/>
          <p:cNvCxnSpPr/>
          <p:nvPr/>
        </p:nvCxnSpPr>
        <p:spPr>
          <a:xfrm>
            <a:off x="841692" y="2579914"/>
            <a:ext cx="105787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그림 1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026" y="5041171"/>
            <a:ext cx="1866900" cy="276225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7324186" y="2215508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56</a:t>
            </a:r>
            <a:endParaRPr lang="ko-KR" altLang="en-US" sz="1050"/>
          </a:p>
        </p:txBody>
      </p:sp>
      <p:sp>
        <p:nvSpPr>
          <p:cNvPr id="146" name="TextBox 145"/>
          <p:cNvSpPr txBox="1"/>
          <p:nvPr/>
        </p:nvSpPr>
        <p:spPr>
          <a:xfrm>
            <a:off x="8424516" y="2212796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목수</a:t>
            </a:r>
            <a:endParaRPr lang="ko-KR" altLang="en-US" sz="1050"/>
          </a:p>
        </p:txBody>
      </p:sp>
      <p:sp>
        <p:nvSpPr>
          <p:cNvPr id="147" name="TextBox 146"/>
          <p:cNvSpPr txBox="1"/>
          <p:nvPr/>
        </p:nvSpPr>
        <p:spPr>
          <a:xfrm>
            <a:off x="10667559" y="2206290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29</a:t>
            </a:r>
            <a:endParaRPr lang="ko-KR" altLang="en-US" sz="1050"/>
          </a:p>
        </p:txBody>
      </p:sp>
      <p:sp>
        <p:nvSpPr>
          <p:cNvPr id="148" name="TextBox 147"/>
          <p:cNvSpPr txBox="1"/>
          <p:nvPr/>
        </p:nvSpPr>
        <p:spPr>
          <a:xfrm>
            <a:off x="4631056" y="2719021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149" name="TextBox 148"/>
          <p:cNvSpPr txBox="1"/>
          <p:nvPr/>
        </p:nvSpPr>
        <p:spPr>
          <a:xfrm>
            <a:off x="2568190" y="2690405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150" name="TextBox 149"/>
          <p:cNvSpPr txBox="1"/>
          <p:nvPr/>
        </p:nvSpPr>
        <p:spPr>
          <a:xfrm>
            <a:off x="9377192" y="2722868"/>
            <a:ext cx="888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76134" y="2737128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2</a:t>
            </a:r>
            <a:endParaRPr lang="ko-KR" altLang="en-US" sz="1050"/>
          </a:p>
        </p:txBody>
      </p:sp>
      <p:sp>
        <p:nvSpPr>
          <p:cNvPr id="152" name="TextBox 151"/>
          <p:cNvSpPr txBox="1"/>
          <p:nvPr/>
        </p:nvSpPr>
        <p:spPr>
          <a:xfrm>
            <a:off x="6366677" y="2696096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pic>
        <p:nvPicPr>
          <p:cNvPr id="153" name="그림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28" y="2725312"/>
            <a:ext cx="432562" cy="253916"/>
          </a:xfrm>
          <a:prstGeom prst="rect">
            <a:avLst/>
          </a:prstGeom>
        </p:spPr>
      </p:pic>
      <p:cxnSp>
        <p:nvCxnSpPr>
          <p:cNvPr id="154" name="직선 연결선 153"/>
          <p:cNvCxnSpPr/>
          <p:nvPr/>
        </p:nvCxnSpPr>
        <p:spPr>
          <a:xfrm>
            <a:off x="841692" y="3091439"/>
            <a:ext cx="105787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7324186" y="2727033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56</a:t>
            </a:r>
            <a:endParaRPr lang="ko-KR" altLang="en-US" sz="1050"/>
          </a:p>
        </p:txBody>
      </p:sp>
      <p:sp>
        <p:nvSpPr>
          <p:cNvPr id="156" name="TextBox 155"/>
          <p:cNvSpPr txBox="1"/>
          <p:nvPr/>
        </p:nvSpPr>
        <p:spPr>
          <a:xfrm>
            <a:off x="8424516" y="2724321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목수</a:t>
            </a:r>
            <a:endParaRPr lang="ko-KR" altLang="en-US" sz="1050"/>
          </a:p>
        </p:txBody>
      </p:sp>
      <p:sp>
        <p:nvSpPr>
          <p:cNvPr id="157" name="TextBox 156"/>
          <p:cNvSpPr txBox="1"/>
          <p:nvPr/>
        </p:nvSpPr>
        <p:spPr>
          <a:xfrm>
            <a:off x="10667559" y="2717815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29</a:t>
            </a:r>
            <a:endParaRPr lang="ko-KR" altLang="en-US" sz="1050"/>
          </a:p>
        </p:txBody>
      </p:sp>
      <p:sp>
        <p:nvSpPr>
          <p:cNvPr id="158" name="TextBox 157"/>
          <p:cNvSpPr txBox="1"/>
          <p:nvPr/>
        </p:nvSpPr>
        <p:spPr>
          <a:xfrm>
            <a:off x="4596613" y="3238558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159" name="TextBox 158"/>
          <p:cNvSpPr txBox="1"/>
          <p:nvPr/>
        </p:nvSpPr>
        <p:spPr>
          <a:xfrm>
            <a:off x="2533747" y="3209942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160" name="TextBox 159"/>
          <p:cNvSpPr txBox="1"/>
          <p:nvPr/>
        </p:nvSpPr>
        <p:spPr>
          <a:xfrm>
            <a:off x="9342749" y="3242405"/>
            <a:ext cx="888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41691" y="3256665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3</a:t>
            </a:r>
            <a:endParaRPr lang="ko-KR" altLang="en-US" sz="1050"/>
          </a:p>
        </p:txBody>
      </p:sp>
      <p:sp>
        <p:nvSpPr>
          <p:cNvPr id="162" name="TextBox 161"/>
          <p:cNvSpPr txBox="1"/>
          <p:nvPr/>
        </p:nvSpPr>
        <p:spPr>
          <a:xfrm>
            <a:off x="6332234" y="3215633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pic>
        <p:nvPicPr>
          <p:cNvPr id="163" name="그림 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5" y="3244849"/>
            <a:ext cx="432562" cy="253916"/>
          </a:xfrm>
          <a:prstGeom prst="rect">
            <a:avLst/>
          </a:prstGeom>
        </p:spPr>
      </p:pic>
      <p:cxnSp>
        <p:nvCxnSpPr>
          <p:cNvPr id="164" name="직선 연결선 163"/>
          <p:cNvCxnSpPr/>
          <p:nvPr/>
        </p:nvCxnSpPr>
        <p:spPr>
          <a:xfrm>
            <a:off x="807249" y="3610976"/>
            <a:ext cx="1057878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289743" y="3246570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56</a:t>
            </a:r>
            <a:endParaRPr lang="ko-KR" altLang="en-US" sz="1050"/>
          </a:p>
        </p:txBody>
      </p:sp>
      <p:sp>
        <p:nvSpPr>
          <p:cNvPr id="166" name="TextBox 165"/>
          <p:cNvSpPr txBox="1"/>
          <p:nvPr/>
        </p:nvSpPr>
        <p:spPr>
          <a:xfrm>
            <a:off x="8390073" y="3243858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목수</a:t>
            </a:r>
            <a:endParaRPr lang="ko-KR" altLang="en-US" sz="1050"/>
          </a:p>
        </p:txBody>
      </p:sp>
      <p:sp>
        <p:nvSpPr>
          <p:cNvPr id="167" name="TextBox 166"/>
          <p:cNvSpPr txBox="1"/>
          <p:nvPr/>
        </p:nvSpPr>
        <p:spPr>
          <a:xfrm>
            <a:off x="10633116" y="3237352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29</a:t>
            </a:r>
            <a:endParaRPr lang="ko-KR" altLang="en-US" sz="1050"/>
          </a:p>
        </p:txBody>
      </p:sp>
      <p:sp>
        <p:nvSpPr>
          <p:cNvPr id="168" name="TextBox 167"/>
          <p:cNvSpPr txBox="1"/>
          <p:nvPr/>
        </p:nvSpPr>
        <p:spPr>
          <a:xfrm>
            <a:off x="4596613" y="3793943"/>
            <a:ext cx="8522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상암건설</a:t>
            </a:r>
            <a:endParaRPr lang="ko-KR" altLang="en-US" sz="1050"/>
          </a:p>
        </p:txBody>
      </p:sp>
      <p:sp>
        <p:nvSpPr>
          <p:cNvPr id="169" name="TextBox 168"/>
          <p:cNvSpPr txBox="1"/>
          <p:nvPr/>
        </p:nvSpPr>
        <p:spPr>
          <a:xfrm>
            <a:off x="2533747" y="3765327"/>
            <a:ext cx="11795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마곡</a:t>
            </a:r>
            <a:r>
              <a:rPr lang="en-US" altLang="ko-KR" sz="1050" smtClean="0"/>
              <a:t>23</a:t>
            </a:r>
            <a:r>
              <a:rPr lang="ko-KR" altLang="en-US" sz="1050" smtClean="0"/>
              <a:t>구역 </a:t>
            </a:r>
            <a:r>
              <a:rPr lang="en-US" altLang="ko-KR" sz="1050" smtClean="0"/>
              <a:t>239</a:t>
            </a:r>
            <a:endParaRPr lang="ko-KR" altLang="en-US" sz="1050"/>
          </a:p>
        </p:txBody>
      </p:sp>
      <p:sp>
        <p:nvSpPr>
          <p:cNvPr id="170" name="TextBox 169"/>
          <p:cNvSpPr txBox="1"/>
          <p:nvPr/>
        </p:nvSpPr>
        <p:spPr>
          <a:xfrm>
            <a:off x="9342749" y="3797790"/>
            <a:ext cx="888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smtClean="0"/>
              <a:t>2022.06.15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841691" y="3812050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4</a:t>
            </a:r>
            <a:endParaRPr lang="ko-KR" altLang="en-US" sz="1050"/>
          </a:p>
        </p:txBody>
      </p:sp>
      <p:sp>
        <p:nvSpPr>
          <p:cNvPr id="172" name="TextBox 171"/>
          <p:cNvSpPr txBox="1"/>
          <p:nvPr/>
        </p:nvSpPr>
        <p:spPr>
          <a:xfrm>
            <a:off x="6332234" y="3771018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홍길동</a:t>
            </a:r>
            <a:endParaRPr lang="ko-KR" altLang="en-US" sz="1050"/>
          </a:p>
        </p:txBody>
      </p:sp>
      <p:pic>
        <p:nvPicPr>
          <p:cNvPr id="173" name="그림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985" y="3800234"/>
            <a:ext cx="432562" cy="253916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7289743" y="3801955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56</a:t>
            </a:r>
            <a:endParaRPr lang="ko-KR" altLang="en-US" sz="1050"/>
          </a:p>
        </p:txBody>
      </p:sp>
      <p:sp>
        <p:nvSpPr>
          <p:cNvPr id="176" name="TextBox 175"/>
          <p:cNvSpPr txBox="1"/>
          <p:nvPr/>
        </p:nvSpPr>
        <p:spPr>
          <a:xfrm>
            <a:off x="8390073" y="3799243"/>
            <a:ext cx="5928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smtClean="0"/>
              <a:t>목수</a:t>
            </a:r>
            <a:endParaRPr lang="ko-KR" altLang="en-US" sz="1050"/>
          </a:p>
        </p:txBody>
      </p:sp>
      <p:sp>
        <p:nvSpPr>
          <p:cNvPr id="177" name="TextBox 176"/>
          <p:cNvSpPr txBox="1"/>
          <p:nvPr/>
        </p:nvSpPr>
        <p:spPr>
          <a:xfrm>
            <a:off x="10633116" y="3792737"/>
            <a:ext cx="374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smtClean="0"/>
              <a:t>29</a:t>
            </a:r>
            <a:endParaRPr lang="ko-KR" altLang="en-US" sz="1050"/>
          </a:p>
        </p:txBody>
      </p:sp>
      <p:sp>
        <p:nvSpPr>
          <p:cNvPr id="5" name="직사각형 4"/>
          <p:cNvSpPr/>
          <p:nvPr/>
        </p:nvSpPr>
        <p:spPr>
          <a:xfrm>
            <a:off x="509588" y="114300"/>
            <a:ext cx="11025188" cy="54006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3015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094F3BE-82C8-2287-BC89-4B167D60D793}"/>
              </a:ext>
            </a:extLst>
          </p:cNvPr>
          <p:cNvSpPr/>
          <p:nvPr/>
        </p:nvSpPr>
        <p:spPr>
          <a:xfrm>
            <a:off x="380024" y="1716576"/>
            <a:ext cx="2713881" cy="506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이부분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클릭시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새창에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근로자정보 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보여주기</a:t>
            </a:r>
            <a:endParaRPr lang="en-US" altLang="ko-KR" sz="100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(PC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관리자와 같은 내용</a:t>
            </a:r>
            <a:r>
              <a:rPr lang="en-US" altLang="ko-KR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0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BBA6CF9B-9B13-7496-57EA-C14760612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337" y="2097728"/>
            <a:ext cx="3645979" cy="45248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DFE7E17F-B80B-490D-287D-5A676C70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133" y="1674419"/>
            <a:ext cx="1419734" cy="32305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xmlns="" id="{9775A410-A545-3D94-DE8B-081AC984D915}"/>
              </a:ext>
            </a:extLst>
          </p:cNvPr>
          <p:cNvCxnSpPr>
            <a:cxnSpLocks/>
          </p:cNvCxnSpPr>
          <p:nvPr/>
        </p:nvCxnSpPr>
        <p:spPr>
          <a:xfrm>
            <a:off x="6690457" y="1854814"/>
            <a:ext cx="1139648" cy="26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A92253DB-ED89-3C5E-6DCA-22129210E4D5}"/>
              </a:ext>
            </a:extLst>
          </p:cNvPr>
          <p:cNvSpPr/>
          <p:nvPr/>
        </p:nvSpPr>
        <p:spPr>
          <a:xfrm>
            <a:off x="7900890" y="2156543"/>
            <a:ext cx="3480283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파일명 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근로자정보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이름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)_(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)_(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소속사명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175195"/>
            <a:ext cx="8958263" cy="1219030"/>
          </a:xfrm>
          <a:prstGeom prst="rect">
            <a:avLst/>
          </a:prstGeom>
        </p:spPr>
      </p:pic>
      <p:sp>
        <p:nvSpPr>
          <p:cNvPr id="20" name="모서리가 둥근 직사각형 19">
            <a:extLst>
              <a:ext uri="{FF2B5EF4-FFF2-40B4-BE49-F238E27FC236}">
                <a16:creationId xmlns:a16="http://schemas.microsoft.com/office/drawing/2014/main" xmlns="" id="{11F87DFF-2AE0-B78D-B18A-E38E98D16EA7}"/>
              </a:ext>
            </a:extLst>
          </p:cNvPr>
          <p:cNvSpPr/>
          <p:nvPr/>
        </p:nvSpPr>
        <p:spPr>
          <a:xfrm>
            <a:off x="1935238" y="1004448"/>
            <a:ext cx="779468" cy="333347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xmlns="" id="{F8D46C08-9E58-9FC8-4FA4-300AFC6BFA59}"/>
              </a:ext>
            </a:extLst>
          </p:cNvPr>
          <p:cNvCxnSpPr/>
          <p:nvPr/>
        </p:nvCxnSpPr>
        <p:spPr>
          <a:xfrm>
            <a:off x="2460262" y="1223798"/>
            <a:ext cx="1178288" cy="761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0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B193DB-A288-602D-8432-F54E81D8AF75}"/>
              </a:ext>
            </a:extLst>
          </p:cNvPr>
          <p:cNvSpPr txBox="1"/>
          <p:nvPr/>
        </p:nvSpPr>
        <p:spPr>
          <a:xfrm>
            <a:off x="333917" y="245110"/>
            <a:ext cx="643264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위험성평가 화면 문구변경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한글 버전만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영여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베트남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중국어 버전은 기존대로 보이기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90724297-9934-1731-7AC4-2EA02FEA79D7}"/>
              </a:ext>
            </a:extLst>
          </p:cNvPr>
          <p:cNvSpPr/>
          <p:nvPr/>
        </p:nvSpPr>
        <p:spPr>
          <a:xfrm>
            <a:off x="1382775" y="732231"/>
            <a:ext cx="1918015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적용부터</a:t>
            </a: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2)</a:t>
            </a:r>
            <a:r>
              <a:rPr lang="ko-KR" altLang="en-US" sz="10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만들기분터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모두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FFE5CAE2-C6CB-9045-F9FB-B69D52C0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33" y="1148060"/>
            <a:ext cx="2691558" cy="5126505"/>
          </a:xfrm>
          <a:prstGeom prst="rect">
            <a:avLst/>
          </a:prstGeom>
        </p:spPr>
      </p:pic>
      <p:sp>
        <p:nvSpPr>
          <p:cNvPr id="29" name="타원 28">
            <a:extLst>
              <a:ext uri="{FF2B5EF4-FFF2-40B4-BE49-F238E27FC236}">
                <a16:creationId xmlns:a16="http://schemas.microsoft.com/office/drawing/2014/main" xmlns="" id="{4C5520C1-90A5-AA97-F5A5-B381857DD92E}"/>
              </a:ext>
            </a:extLst>
          </p:cNvPr>
          <p:cNvSpPr/>
          <p:nvPr/>
        </p:nvSpPr>
        <p:spPr>
          <a:xfrm>
            <a:off x="3857896" y="5543926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xmlns="" id="{2F54537C-A165-D6AF-7CAC-D47CFBD52108}"/>
              </a:ext>
            </a:extLst>
          </p:cNvPr>
          <p:cNvSpPr/>
          <p:nvPr/>
        </p:nvSpPr>
        <p:spPr>
          <a:xfrm>
            <a:off x="5060958" y="5100340"/>
            <a:ext cx="1437707" cy="350564"/>
          </a:xfrm>
          <a:prstGeom prst="roundRect">
            <a:avLst>
              <a:gd name="adj" fmla="val 24785"/>
            </a:avLst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dirty="0">
                <a:solidFill>
                  <a:srgbClr val="FF0000"/>
                </a:solidFill>
              </a:rPr>
              <a:t>추가 위험요인 등록 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xmlns="" id="{2277B05E-CEE3-9190-E3A7-4FDCD33E02D7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3725991" y="5275622"/>
            <a:ext cx="1334967" cy="814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모서리가 둥근 직사각형 7">
            <a:extLst>
              <a:ext uri="{FF2B5EF4-FFF2-40B4-BE49-F238E27FC236}">
                <a16:creationId xmlns:a16="http://schemas.microsoft.com/office/drawing/2014/main" xmlns="" id="{86507D59-A0E1-5D41-20F2-2838A36712B3}"/>
              </a:ext>
            </a:extLst>
          </p:cNvPr>
          <p:cNvSpPr/>
          <p:nvPr/>
        </p:nvSpPr>
        <p:spPr>
          <a:xfrm>
            <a:off x="2303763" y="5770173"/>
            <a:ext cx="1554133" cy="639325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xmlns="" id="{60590271-C05D-2519-2947-960BC2DFEDF4}"/>
              </a:ext>
            </a:extLst>
          </p:cNvPr>
          <p:cNvSpPr/>
          <p:nvPr/>
        </p:nvSpPr>
        <p:spPr>
          <a:xfrm>
            <a:off x="3974420" y="1372275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2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35" name="모서리가 둥근 직사각형 7">
            <a:extLst>
              <a:ext uri="{FF2B5EF4-FFF2-40B4-BE49-F238E27FC236}">
                <a16:creationId xmlns:a16="http://schemas.microsoft.com/office/drawing/2014/main" xmlns="" id="{4FCFB930-55BA-2210-627D-E0D9262688B8}"/>
              </a:ext>
            </a:extLst>
          </p:cNvPr>
          <p:cNvSpPr/>
          <p:nvPr/>
        </p:nvSpPr>
        <p:spPr>
          <a:xfrm>
            <a:off x="2898353" y="1507679"/>
            <a:ext cx="959543" cy="333618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5CF6A55-9F2F-3C63-527A-780CACF8C239}"/>
              </a:ext>
            </a:extLst>
          </p:cNvPr>
          <p:cNvSpPr txBox="1"/>
          <p:nvPr/>
        </p:nvSpPr>
        <p:spPr>
          <a:xfrm>
            <a:off x="4986844" y="1803719"/>
            <a:ext cx="104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추가 위험요인</a:t>
            </a:r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xmlns="" id="{654687C7-5ADC-10D8-B704-2446B322C63D}"/>
              </a:ext>
            </a:extLst>
          </p:cNvPr>
          <p:cNvCxnSpPr>
            <a:stCxn id="37" idx="1"/>
          </p:cNvCxnSpPr>
          <p:nvPr/>
        </p:nvCxnSpPr>
        <p:spPr>
          <a:xfrm flipH="1" flipV="1">
            <a:off x="3725991" y="1636910"/>
            <a:ext cx="1260853" cy="28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9223ABE-5CE2-8D9D-CAF0-272A7CDD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52" y="1148060"/>
            <a:ext cx="2478773" cy="49056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802DD134-22A6-49ED-FBDD-D97E242FCBB7}"/>
              </a:ext>
            </a:extLst>
          </p:cNvPr>
          <p:cNvSpPr/>
          <p:nvPr/>
        </p:nvSpPr>
        <p:spPr>
          <a:xfrm>
            <a:off x="8215352" y="663803"/>
            <a:ext cx="1918015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3) </a:t>
            </a:r>
            <a:r>
              <a:rPr lang="ko-KR" altLang="en-US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미리보기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모서리가 둥근 직사각형 7">
            <a:extLst>
              <a:ext uri="{FF2B5EF4-FFF2-40B4-BE49-F238E27FC236}">
                <a16:creationId xmlns:a16="http://schemas.microsoft.com/office/drawing/2014/main" xmlns="" id="{1E243FE5-D251-326C-BA8A-36420CD89D81}"/>
              </a:ext>
            </a:extLst>
          </p:cNvPr>
          <p:cNvSpPr/>
          <p:nvPr/>
        </p:nvSpPr>
        <p:spPr>
          <a:xfrm>
            <a:off x="8020594" y="2789675"/>
            <a:ext cx="709748" cy="1573319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xmlns="" id="{23601421-CFDA-0366-2055-63F62413A384}"/>
              </a:ext>
            </a:extLst>
          </p:cNvPr>
          <p:cNvSpPr/>
          <p:nvPr/>
        </p:nvSpPr>
        <p:spPr>
          <a:xfrm>
            <a:off x="7690166" y="2683599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3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xmlns="" id="{518D9F18-75D7-BF91-F3EE-EEB4ED7A3D09}"/>
              </a:ext>
            </a:extLst>
          </p:cNvPr>
          <p:cNvCxnSpPr>
            <a:stCxn id="37" idx="2"/>
          </p:cNvCxnSpPr>
          <p:nvPr/>
        </p:nvCxnSpPr>
        <p:spPr>
          <a:xfrm>
            <a:off x="5509359" y="2049940"/>
            <a:ext cx="2511235" cy="130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174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08486" y="252969"/>
            <a:ext cx="24307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오류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사진이 안나오고 있음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6" y="1770320"/>
            <a:ext cx="5220764" cy="40439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오른쪽 화살표 4"/>
          <p:cNvSpPr/>
          <p:nvPr/>
        </p:nvSpPr>
        <p:spPr>
          <a:xfrm>
            <a:off x="5772150" y="3486150"/>
            <a:ext cx="409575" cy="790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4" y="1770319"/>
            <a:ext cx="5724543" cy="4043918"/>
          </a:xfrm>
          <a:prstGeom prst="rect">
            <a:avLst/>
          </a:prstGeom>
        </p:spPr>
      </p:pic>
      <p:sp>
        <p:nvSpPr>
          <p:cNvPr id="15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6834479" y="2915329"/>
            <a:ext cx="1871372" cy="1132796"/>
          </a:xfrm>
          <a:prstGeom prst="roundRect">
            <a:avLst>
              <a:gd name="adj" fmla="val 11905"/>
            </a:avLst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9787228" y="3086936"/>
            <a:ext cx="1917883" cy="1189789"/>
          </a:xfrm>
          <a:prstGeom prst="roundRect">
            <a:avLst>
              <a:gd name="adj" fmla="val 11905"/>
            </a:avLst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5207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2AB92-6B60-B08F-19B8-FB9D1380EE99}"/>
              </a:ext>
            </a:extLst>
          </p:cNvPr>
          <p:cNvSpPr txBox="1"/>
          <p:nvPr/>
        </p:nvSpPr>
        <p:spPr>
          <a:xfrm>
            <a:off x="283919" y="199768"/>
            <a:ext cx="4516384" cy="3336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xmlns="" id="{982BC006-F1C8-DB34-FF41-7CA0C11CAAF0}"/>
              </a:ext>
            </a:extLst>
          </p:cNvPr>
          <p:cNvSpPr/>
          <p:nvPr/>
        </p:nvSpPr>
        <p:spPr>
          <a:xfrm>
            <a:off x="9676783" y="199768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2" name="모서리가 둥근 직사각형 7">
            <a:extLst>
              <a:ext uri="{FF2B5EF4-FFF2-40B4-BE49-F238E27FC236}">
                <a16:creationId xmlns:a16="http://schemas.microsoft.com/office/drawing/2014/main" xmlns="" id="{1DC2BA9D-F8EE-1489-836C-96E5EB289E06}"/>
              </a:ext>
            </a:extLst>
          </p:cNvPr>
          <p:cNvSpPr/>
          <p:nvPr/>
        </p:nvSpPr>
        <p:spPr>
          <a:xfrm>
            <a:off x="7529803" y="305845"/>
            <a:ext cx="2052917" cy="394791"/>
          </a:xfrm>
          <a:prstGeom prst="roundRect">
            <a:avLst>
              <a:gd name="adj" fmla="val 11905"/>
            </a:avLst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5F9610C5-EB35-1E9B-8693-74877F744419}"/>
              </a:ext>
            </a:extLst>
          </p:cNvPr>
          <p:cNvSpPr/>
          <p:nvPr/>
        </p:nvSpPr>
        <p:spPr>
          <a:xfrm>
            <a:off x="9873391" y="468914"/>
            <a:ext cx="1110111" cy="280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현장통 로그인</a:t>
            </a:r>
            <a:endParaRPr lang="en-US" altLang="ko-KR" sz="10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004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6F53AD6-E626-9558-2993-ED74030A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234" y="1349941"/>
            <a:ext cx="2506652" cy="464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BB6EBD-06EB-02D2-5546-5CC3E9821EC0}"/>
              </a:ext>
            </a:extLst>
          </p:cNvPr>
          <p:cNvSpPr txBox="1"/>
          <p:nvPr/>
        </p:nvSpPr>
        <p:spPr>
          <a:xfrm>
            <a:off x="333917" y="245110"/>
            <a:ext cx="4734472" cy="6106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마이페이지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개인인적사항 화면 문구변경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한글 버전만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영여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베트남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중국어 버전은 기존대로 보이기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xmlns="" id="{E9AF8021-5CB8-64F1-5408-87FA3384E5CC}"/>
              </a:ext>
            </a:extLst>
          </p:cNvPr>
          <p:cNvSpPr/>
          <p:nvPr/>
        </p:nvSpPr>
        <p:spPr>
          <a:xfrm>
            <a:off x="4164569" y="3547634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6" name="모서리가 둥근 직사각형 7">
            <a:extLst>
              <a:ext uri="{FF2B5EF4-FFF2-40B4-BE49-F238E27FC236}">
                <a16:creationId xmlns:a16="http://schemas.microsoft.com/office/drawing/2014/main" xmlns="" id="{0A927BBD-6026-9A78-EC91-98D0DEA57900}"/>
              </a:ext>
            </a:extLst>
          </p:cNvPr>
          <p:cNvSpPr/>
          <p:nvPr/>
        </p:nvSpPr>
        <p:spPr>
          <a:xfrm>
            <a:off x="4427051" y="3635480"/>
            <a:ext cx="789383" cy="394791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FAA2EB-185A-FD8D-315E-1F5111623FC3}"/>
              </a:ext>
            </a:extLst>
          </p:cNvPr>
          <p:cNvSpPr txBox="1"/>
          <p:nvPr/>
        </p:nvSpPr>
        <p:spPr>
          <a:xfrm>
            <a:off x="2535599" y="3709764"/>
            <a:ext cx="104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대표직종</a:t>
            </a: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xmlns="" id="{65CF1A23-C37B-5C58-8975-65A5C56F6D4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252742" y="3832874"/>
            <a:ext cx="117430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1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73132" y="-33963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486889" y="-31161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262" y="-37930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BB6EBD-06EB-02D2-5546-5CC3E9821EC0}"/>
              </a:ext>
            </a:extLst>
          </p:cNvPr>
          <p:cNvSpPr txBox="1"/>
          <p:nvPr/>
        </p:nvSpPr>
        <p:spPr>
          <a:xfrm>
            <a:off x="333917" y="245110"/>
            <a:ext cx="4734472" cy="8876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마이페이지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서류등록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안전교육증 화면 문구변경 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서류등록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안전교육증 화면 문구변경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한글 버전만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영여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베트남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중국어 버전은 기존대로 보이기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33BAA56B-0CB7-D40B-5557-3E5C8028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701" y="1524000"/>
            <a:ext cx="2384367" cy="44538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52124124-25CC-7BF6-19A1-ECFB623C6D43}"/>
              </a:ext>
            </a:extLst>
          </p:cNvPr>
          <p:cNvSpPr/>
          <p:nvPr/>
        </p:nvSpPr>
        <p:spPr>
          <a:xfrm>
            <a:off x="4193701" y="1780631"/>
            <a:ext cx="233049" cy="2121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altLang="ko-KR" sz="12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  <a:cs typeface="Arial" pitchFamily="34" charset="0"/>
              </a:rPr>
              <a:t>1</a:t>
            </a:r>
            <a:endParaRPr lang="ko-KR" altLang="en-US" sz="12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14" name="모서리가 둥근 직사각형 7">
            <a:extLst>
              <a:ext uri="{FF2B5EF4-FFF2-40B4-BE49-F238E27FC236}">
                <a16:creationId xmlns:a16="http://schemas.microsoft.com/office/drawing/2014/main" xmlns="" id="{14573564-523D-2CA0-3EAC-670F31F5479B}"/>
              </a:ext>
            </a:extLst>
          </p:cNvPr>
          <p:cNvSpPr/>
          <p:nvPr/>
        </p:nvSpPr>
        <p:spPr>
          <a:xfrm>
            <a:off x="4390849" y="1839550"/>
            <a:ext cx="1625405" cy="479590"/>
          </a:xfrm>
          <a:prstGeom prst="roundRect">
            <a:avLst>
              <a:gd name="adj" fmla="val 11905"/>
            </a:avLst>
          </a:prstGeom>
          <a:noFill/>
          <a:ln>
            <a:solidFill>
              <a:srgbClr val="3407D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0A9904-91B9-4A3B-DB8E-D7A8E88A2DB8}"/>
              </a:ext>
            </a:extLst>
          </p:cNvPr>
          <p:cNvSpPr txBox="1"/>
          <p:nvPr/>
        </p:nvSpPr>
        <p:spPr>
          <a:xfrm>
            <a:off x="1603570" y="2011649"/>
            <a:ext cx="1792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기초안전보건교육 </a:t>
            </a:r>
            <a:r>
              <a:rPr lang="ko-KR" altLang="en-US" sz="1000" dirty="0" err="1"/>
              <a:t>이수증</a:t>
            </a:r>
            <a:endParaRPr lang="ko-KR" altLang="en-US" sz="1000" dirty="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xmlns="" id="{652BDEFC-3EA3-CB7E-5A9D-F2D2DC376AC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196046" y="2079345"/>
            <a:ext cx="1194803" cy="55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97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3574</Words>
  <Application>Microsoft Office PowerPoint</Application>
  <PresentationFormat>와이드스크린</PresentationFormat>
  <Paragraphs>793</Paragraphs>
  <Slides>71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7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홍 영대</dc:creator>
  <cp:lastModifiedBy>홍 영대</cp:lastModifiedBy>
  <cp:revision>301</cp:revision>
  <dcterms:created xsi:type="dcterms:W3CDTF">2021-03-28T06:47:49Z</dcterms:created>
  <dcterms:modified xsi:type="dcterms:W3CDTF">2022-06-16T18:23:12Z</dcterms:modified>
</cp:coreProperties>
</file>