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86" r:id="rId2"/>
    <p:sldId id="457" r:id="rId3"/>
    <p:sldId id="465" r:id="rId4"/>
    <p:sldId id="496" r:id="rId5"/>
    <p:sldId id="492" r:id="rId6"/>
    <p:sldId id="680" r:id="rId7"/>
    <p:sldId id="632" r:id="rId8"/>
    <p:sldId id="684" r:id="rId9"/>
    <p:sldId id="483" r:id="rId10"/>
    <p:sldId id="682" r:id="rId11"/>
    <p:sldId id="521" r:id="rId12"/>
    <p:sldId id="479" r:id="rId13"/>
    <p:sldId id="683" r:id="rId14"/>
    <p:sldId id="502" r:id="rId15"/>
    <p:sldId id="525" r:id="rId16"/>
    <p:sldId id="522" r:id="rId17"/>
    <p:sldId id="484" r:id="rId18"/>
    <p:sldId id="527" r:id="rId19"/>
    <p:sldId id="528" r:id="rId20"/>
    <p:sldId id="463" r:id="rId21"/>
    <p:sldId id="633" r:id="rId22"/>
    <p:sldId id="634" r:id="rId23"/>
    <p:sldId id="637" r:id="rId24"/>
    <p:sldId id="636" r:id="rId25"/>
    <p:sldId id="542" r:id="rId26"/>
    <p:sldId id="625" r:id="rId27"/>
    <p:sldId id="631" r:id="rId28"/>
    <p:sldId id="626" r:id="rId29"/>
    <p:sldId id="685" r:id="rId30"/>
    <p:sldId id="627" r:id="rId31"/>
    <p:sldId id="628" r:id="rId32"/>
    <p:sldId id="629" r:id="rId33"/>
    <p:sldId id="630" r:id="rId34"/>
    <p:sldId id="624" r:id="rId35"/>
    <p:sldId id="580" r:id="rId36"/>
    <p:sldId id="617" r:id="rId37"/>
    <p:sldId id="581" r:id="rId38"/>
    <p:sldId id="677" r:id="rId39"/>
    <p:sldId id="639" r:id="rId40"/>
    <p:sldId id="678" r:id="rId41"/>
    <p:sldId id="644" r:id="rId42"/>
    <p:sldId id="645" r:id="rId43"/>
    <p:sldId id="595" r:id="rId44"/>
    <p:sldId id="597" r:id="rId45"/>
    <p:sldId id="600" r:id="rId46"/>
    <p:sldId id="601" r:id="rId47"/>
    <p:sldId id="593" r:id="rId48"/>
    <p:sldId id="602" r:id="rId49"/>
    <p:sldId id="598" r:id="rId50"/>
    <p:sldId id="611" r:id="rId51"/>
    <p:sldId id="652" r:id="rId52"/>
    <p:sldId id="621" r:id="rId53"/>
    <p:sldId id="619" r:id="rId54"/>
    <p:sldId id="622" r:id="rId55"/>
    <p:sldId id="687" r:id="rId56"/>
    <p:sldId id="548" r:id="rId57"/>
    <p:sldId id="688" r:id="rId58"/>
    <p:sldId id="689" r:id="rId59"/>
    <p:sldId id="690" r:id="rId60"/>
    <p:sldId id="691" r:id="rId61"/>
    <p:sldId id="692" r:id="rId62"/>
    <p:sldId id="710" r:id="rId63"/>
    <p:sldId id="701" r:id="rId64"/>
    <p:sldId id="700" r:id="rId65"/>
    <p:sldId id="693" r:id="rId66"/>
    <p:sldId id="694" r:id="rId67"/>
    <p:sldId id="698" r:id="rId68"/>
    <p:sldId id="696" r:id="rId69"/>
    <p:sldId id="703" r:id="rId70"/>
    <p:sldId id="695" r:id="rId71"/>
    <p:sldId id="697" r:id="rId72"/>
    <p:sldId id="704" r:id="rId73"/>
    <p:sldId id="702" r:id="rId74"/>
    <p:sldId id="706" r:id="rId75"/>
    <p:sldId id="707" r:id="rId76"/>
    <p:sldId id="709" r:id="rId77"/>
    <p:sldId id="711" r:id="rId78"/>
    <p:sldId id="717" r:id="rId79"/>
    <p:sldId id="715" r:id="rId80"/>
    <p:sldId id="716" r:id="rId81"/>
    <p:sldId id="699" r:id="rId82"/>
    <p:sldId id="708" r:id="rId83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07D7"/>
    <a:srgbClr val="FF3B3B"/>
    <a:srgbClr val="EDEDEB"/>
    <a:srgbClr val="E5E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429" autoAdjust="0"/>
  </p:normalViewPr>
  <p:slideViewPr>
    <p:cSldViewPr snapToGrid="0">
      <p:cViewPr varScale="1">
        <p:scale>
          <a:sx n="112" d="100"/>
          <a:sy n="112" d="100"/>
        </p:scale>
        <p:origin x="420" y="18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7E35-E194-47F5-ABBD-9358A627188C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3229-9F0E-4033-85BB-4C10E78CE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3983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7E35-E194-47F5-ABBD-9358A627188C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3229-9F0E-4033-85BB-4C10E78CE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14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7E35-E194-47F5-ABBD-9358A627188C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3229-9F0E-4033-85BB-4C10E78CE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4496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7E35-E194-47F5-ABBD-9358A627188C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3229-9F0E-4033-85BB-4C10E78CE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8568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7E35-E194-47F5-ABBD-9358A627188C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3229-9F0E-4033-85BB-4C10E78CE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7719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7E35-E194-47F5-ABBD-9358A627188C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3229-9F0E-4033-85BB-4C10E78CE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5222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7E35-E194-47F5-ABBD-9358A627188C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3229-9F0E-4033-85BB-4C10E78CE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2459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7E35-E194-47F5-ABBD-9358A627188C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3229-9F0E-4033-85BB-4C10E78CE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702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7E35-E194-47F5-ABBD-9358A627188C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3229-9F0E-4033-85BB-4C10E78CE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2881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7E35-E194-47F5-ABBD-9358A627188C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3229-9F0E-4033-85BB-4C10E78CE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1218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7E35-E194-47F5-ABBD-9358A627188C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3229-9F0E-4033-85BB-4C10E78CE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802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87E35-E194-47F5-ABBD-9358A627188C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63229-9F0E-4033-85BB-4C10E78CE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67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zeplin.io/project/5f4ef848081fab053b4ec1e9/screen/5f50499caed0cc7df196d8c4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26" Type="http://schemas.openxmlformats.org/officeDocument/2006/relationships/image" Target="../media/image65.png"/><Relationship Id="rId3" Type="http://schemas.openxmlformats.org/officeDocument/2006/relationships/image" Target="../media/image42.png"/><Relationship Id="rId21" Type="http://schemas.openxmlformats.org/officeDocument/2006/relationships/image" Target="../media/image60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5" Type="http://schemas.openxmlformats.org/officeDocument/2006/relationships/image" Target="../media/image64.pn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29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image" Target="../media/image63.png"/><Relationship Id="rId32" Type="http://schemas.openxmlformats.org/officeDocument/2006/relationships/image" Target="../media/image71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28" Type="http://schemas.openxmlformats.org/officeDocument/2006/relationships/image" Target="../media/image67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31" Type="http://schemas.openxmlformats.org/officeDocument/2006/relationships/image" Target="../media/image70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Relationship Id="rId27" Type="http://schemas.openxmlformats.org/officeDocument/2006/relationships/image" Target="../media/image66.png"/><Relationship Id="rId30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77.png"/><Relationship Id="rId7" Type="http://schemas.openxmlformats.org/officeDocument/2006/relationships/image" Target="../media/image85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5.png"/><Relationship Id="rId7" Type="http://schemas.openxmlformats.org/officeDocument/2006/relationships/image" Target="../media/image97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5" Type="http://schemas.openxmlformats.org/officeDocument/2006/relationships/image" Target="../media/image107.png"/><Relationship Id="rId10" Type="http://schemas.openxmlformats.org/officeDocument/2006/relationships/image" Target="../media/image110.png"/><Relationship Id="rId4" Type="http://schemas.openxmlformats.org/officeDocument/2006/relationships/image" Target="../media/image106.png"/><Relationship Id="rId9" Type="http://schemas.openxmlformats.org/officeDocument/2006/relationships/image" Target="../media/image10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9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png"/><Relationship Id="rId18" Type="http://schemas.openxmlformats.org/officeDocument/2006/relationships/image" Target="../media/image133.png"/><Relationship Id="rId3" Type="http://schemas.openxmlformats.org/officeDocument/2006/relationships/image" Target="../media/image118.png"/><Relationship Id="rId21" Type="http://schemas.openxmlformats.org/officeDocument/2006/relationships/image" Target="../media/image136.png"/><Relationship Id="rId7" Type="http://schemas.openxmlformats.org/officeDocument/2006/relationships/image" Target="../media/image122.png"/><Relationship Id="rId12" Type="http://schemas.openxmlformats.org/officeDocument/2006/relationships/image" Target="../media/image127.png"/><Relationship Id="rId17" Type="http://schemas.openxmlformats.org/officeDocument/2006/relationships/image" Target="../media/image132.png"/><Relationship Id="rId2" Type="http://schemas.openxmlformats.org/officeDocument/2006/relationships/image" Target="../media/image117.png"/><Relationship Id="rId16" Type="http://schemas.openxmlformats.org/officeDocument/2006/relationships/image" Target="../media/image131.png"/><Relationship Id="rId20" Type="http://schemas.openxmlformats.org/officeDocument/2006/relationships/image" Target="../media/image1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5" Type="http://schemas.openxmlformats.org/officeDocument/2006/relationships/image" Target="../media/image120.png"/><Relationship Id="rId15" Type="http://schemas.openxmlformats.org/officeDocument/2006/relationships/image" Target="../media/image130.png"/><Relationship Id="rId10" Type="http://schemas.openxmlformats.org/officeDocument/2006/relationships/image" Target="../media/image125.png"/><Relationship Id="rId19" Type="http://schemas.openxmlformats.org/officeDocument/2006/relationships/image" Target="../media/image134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Relationship Id="rId14" Type="http://schemas.openxmlformats.org/officeDocument/2006/relationships/image" Target="../media/image12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21.png"/><Relationship Id="rId18" Type="http://schemas.openxmlformats.org/officeDocument/2006/relationships/image" Target="../media/image138.png"/><Relationship Id="rId3" Type="http://schemas.openxmlformats.org/officeDocument/2006/relationships/image" Target="../media/image120.png"/><Relationship Id="rId21" Type="http://schemas.openxmlformats.org/officeDocument/2006/relationships/image" Target="../media/image134.png"/><Relationship Id="rId7" Type="http://schemas.openxmlformats.org/officeDocument/2006/relationships/image" Target="../media/image129.png"/><Relationship Id="rId12" Type="http://schemas.openxmlformats.org/officeDocument/2006/relationships/image" Target="../media/image131.png"/><Relationship Id="rId17" Type="http://schemas.openxmlformats.org/officeDocument/2006/relationships/image" Target="../media/image137.png"/><Relationship Id="rId2" Type="http://schemas.openxmlformats.org/officeDocument/2006/relationships/image" Target="../media/image118.png"/><Relationship Id="rId16" Type="http://schemas.openxmlformats.org/officeDocument/2006/relationships/image" Target="../media/image133.png"/><Relationship Id="rId20" Type="http://schemas.openxmlformats.org/officeDocument/2006/relationships/image" Target="../media/image1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8.png"/><Relationship Id="rId11" Type="http://schemas.openxmlformats.org/officeDocument/2006/relationships/image" Target="../media/image130.png"/><Relationship Id="rId5" Type="http://schemas.openxmlformats.org/officeDocument/2006/relationships/image" Target="../media/image126.png"/><Relationship Id="rId15" Type="http://schemas.openxmlformats.org/officeDocument/2006/relationships/image" Target="../media/image127.png"/><Relationship Id="rId10" Type="http://schemas.openxmlformats.org/officeDocument/2006/relationships/image" Target="../media/image123.png"/><Relationship Id="rId19" Type="http://schemas.openxmlformats.org/officeDocument/2006/relationships/image" Target="../media/image119.png"/><Relationship Id="rId4" Type="http://schemas.openxmlformats.org/officeDocument/2006/relationships/image" Target="../media/image125.png"/><Relationship Id="rId9" Type="http://schemas.openxmlformats.org/officeDocument/2006/relationships/image" Target="../media/image122.png"/><Relationship Id="rId14" Type="http://schemas.openxmlformats.org/officeDocument/2006/relationships/image" Target="../media/image1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150.png"/><Relationship Id="rId7" Type="http://schemas.openxmlformats.org/officeDocument/2006/relationships/image" Target="../media/image154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10" Type="http://schemas.openxmlformats.org/officeDocument/2006/relationships/image" Target="../media/image157.png"/><Relationship Id="rId4" Type="http://schemas.openxmlformats.org/officeDocument/2006/relationships/image" Target="../media/image151.png"/><Relationship Id="rId9" Type="http://schemas.openxmlformats.org/officeDocument/2006/relationships/image" Target="../media/image15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6.png"/><Relationship Id="rId5" Type="http://schemas.openxmlformats.org/officeDocument/2006/relationships/image" Target="../media/image165.png"/><Relationship Id="rId4" Type="http://schemas.openxmlformats.org/officeDocument/2006/relationships/image" Target="../media/image15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3" Type="http://schemas.openxmlformats.org/officeDocument/2006/relationships/image" Target="../media/image167.png"/><Relationship Id="rId7" Type="http://schemas.openxmlformats.org/officeDocument/2006/relationships/image" Target="../media/image171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0.png"/><Relationship Id="rId5" Type="http://schemas.openxmlformats.org/officeDocument/2006/relationships/image" Target="../media/image169.png"/><Relationship Id="rId10" Type="http://schemas.openxmlformats.org/officeDocument/2006/relationships/image" Target="../media/image174.png"/><Relationship Id="rId4" Type="http://schemas.openxmlformats.org/officeDocument/2006/relationships/image" Target="../media/image168.png"/><Relationship Id="rId9" Type="http://schemas.openxmlformats.org/officeDocument/2006/relationships/image" Target="../media/image17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3" Type="http://schemas.openxmlformats.org/officeDocument/2006/relationships/image" Target="../media/image170.png"/><Relationship Id="rId7" Type="http://schemas.openxmlformats.org/officeDocument/2006/relationships/image" Target="../media/image177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6.png"/><Relationship Id="rId5" Type="http://schemas.openxmlformats.org/officeDocument/2006/relationships/image" Target="../media/image175.png"/><Relationship Id="rId4" Type="http://schemas.openxmlformats.org/officeDocument/2006/relationships/image" Target="../media/image17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3" Type="http://schemas.openxmlformats.org/officeDocument/2006/relationships/image" Target="../media/image175.png"/><Relationship Id="rId7" Type="http://schemas.openxmlformats.org/officeDocument/2006/relationships/image" Target="../media/image180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9.png"/><Relationship Id="rId5" Type="http://schemas.openxmlformats.org/officeDocument/2006/relationships/image" Target="../media/image178.png"/><Relationship Id="rId4" Type="http://schemas.openxmlformats.org/officeDocument/2006/relationships/image" Target="../media/image17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3" Type="http://schemas.openxmlformats.org/officeDocument/2006/relationships/image" Target="../media/image183.png"/><Relationship Id="rId7" Type="http://schemas.openxmlformats.org/officeDocument/2006/relationships/image" Target="../media/image177.png"/><Relationship Id="rId12" Type="http://schemas.openxmlformats.org/officeDocument/2006/relationships/image" Target="../media/image188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8.png"/><Relationship Id="rId11" Type="http://schemas.openxmlformats.org/officeDocument/2006/relationships/image" Target="../media/image187.png"/><Relationship Id="rId5" Type="http://schemas.openxmlformats.org/officeDocument/2006/relationships/image" Target="../media/image176.png"/><Relationship Id="rId10" Type="http://schemas.openxmlformats.org/officeDocument/2006/relationships/image" Target="../media/image186.png"/><Relationship Id="rId4" Type="http://schemas.openxmlformats.org/officeDocument/2006/relationships/image" Target="../media/image175.png"/><Relationship Id="rId9" Type="http://schemas.openxmlformats.org/officeDocument/2006/relationships/image" Target="../media/image18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13" Type="http://schemas.openxmlformats.org/officeDocument/2006/relationships/image" Target="../media/image200.png"/><Relationship Id="rId3" Type="http://schemas.openxmlformats.org/officeDocument/2006/relationships/image" Target="../media/image190.png"/><Relationship Id="rId7" Type="http://schemas.openxmlformats.org/officeDocument/2006/relationships/image" Target="../media/image194.png"/><Relationship Id="rId12" Type="http://schemas.openxmlformats.org/officeDocument/2006/relationships/image" Target="../media/image199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3.png"/><Relationship Id="rId11" Type="http://schemas.openxmlformats.org/officeDocument/2006/relationships/image" Target="../media/image198.png"/><Relationship Id="rId5" Type="http://schemas.openxmlformats.org/officeDocument/2006/relationships/image" Target="../media/image192.png"/><Relationship Id="rId10" Type="http://schemas.openxmlformats.org/officeDocument/2006/relationships/image" Target="../media/image197.png"/><Relationship Id="rId4" Type="http://schemas.openxmlformats.org/officeDocument/2006/relationships/image" Target="../media/image191.png"/><Relationship Id="rId9" Type="http://schemas.openxmlformats.org/officeDocument/2006/relationships/image" Target="../media/image19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3" Type="http://schemas.openxmlformats.org/officeDocument/2006/relationships/image" Target="../media/image190.png"/><Relationship Id="rId7" Type="http://schemas.openxmlformats.org/officeDocument/2006/relationships/image" Target="../media/image194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3.png"/><Relationship Id="rId5" Type="http://schemas.openxmlformats.org/officeDocument/2006/relationships/image" Target="../media/image192.png"/><Relationship Id="rId4" Type="http://schemas.openxmlformats.org/officeDocument/2006/relationships/image" Target="../media/image191.png"/><Relationship Id="rId9" Type="http://schemas.openxmlformats.org/officeDocument/2006/relationships/image" Target="../media/image20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7" Type="http://schemas.openxmlformats.org/officeDocument/2006/relationships/image" Target="../media/image202.png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8.png"/><Relationship Id="rId5" Type="http://schemas.openxmlformats.org/officeDocument/2006/relationships/image" Target="../media/image197.png"/><Relationship Id="rId4" Type="http://schemas.openxmlformats.org/officeDocument/2006/relationships/image" Target="../media/image19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7" Type="http://schemas.openxmlformats.org/officeDocument/2006/relationships/image" Target="../media/image153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0.png"/><Relationship Id="rId5" Type="http://schemas.openxmlformats.org/officeDocument/2006/relationships/image" Target="../media/image208.png"/><Relationship Id="rId4" Type="http://schemas.openxmlformats.org/officeDocument/2006/relationships/image" Target="../media/image20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13" Type="http://schemas.openxmlformats.org/officeDocument/2006/relationships/image" Target="../media/image190.png"/><Relationship Id="rId3" Type="http://schemas.openxmlformats.org/officeDocument/2006/relationships/image" Target="../media/image212.png"/><Relationship Id="rId7" Type="http://schemas.openxmlformats.org/officeDocument/2006/relationships/image" Target="../media/image215.png"/><Relationship Id="rId12" Type="http://schemas.openxmlformats.org/officeDocument/2006/relationships/image" Target="../media/image195.png"/><Relationship Id="rId17" Type="http://schemas.openxmlformats.org/officeDocument/2006/relationships/image" Target="../media/image193.png"/><Relationship Id="rId2" Type="http://schemas.openxmlformats.org/officeDocument/2006/relationships/image" Target="../media/image211.png"/><Relationship Id="rId16" Type="http://schemas.openxmlformats.org/officeDocument/2006/relationships/image" Target="../media/image19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4.png"/><Relationship Id="rId11" Type="http://schemas.openxmlformats.org/officeDocument/2006/relationships/image" Target="../media/image197.png"/><Relationship Id="rId5" Type="http://schemas.openxmlformats.org/officeDocument/2006/relationships/image" Target="../media/image208.png"/><Relationship Id="rId15" Type="http://schemas.openxmlformats.org/officeDocument/2006/relationships/image" Target="../media/image191.png"/><Relationship Id="rId10" Type="http://schemas.openxmlformats.org/officeDocument/2006/relationships/image" Target="../media/image207.png"/><Relationship Id="rId4" Type="http://schemas.openxmlformats.org/officeDocument/2006/relationships/image" Target="../media/image213.png"/><Relationship Id="rId9" Type="http://schemas.openxmlformats.org/officeDocument/2006/relationships/image" Target="../media/image205.png"/><Relationship Id="rId14" Type="http://schemas.openxmlformats.org/officeDocument/2006/relationships/image" Target="../media/image189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3" Type="http://schemas.openxmlformats.org/officeDocument/2006/relationships/image" Target="../media/image190.png"/><Relationship Id="rId7" Type="http://schemas.openxmlformats.org/officeDocument/2006/relationships/image" Target="../media/image193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2.png"/><Relationship Id="rId5" Type="http://schemas.openxmlformats.org/officeDocument/2006/relationships/image" Target="../media/image191.png"/><Relationship Id="rId10" Type="http://schemas.openxmlformats.org/officeDocument/2006/relationships/image" Target="../media/image207.png"/><Relationship Id="rId4" Type="http://schemas.openxmlformats.org/officeDocument/2006/relationships/image" Target="../media/image189.png"/><Relationship Id="rId9" Type="http://schemas.openxmlformats.org/officeDocument/2006/relationships/image" Target="../media/image205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png"/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7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8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4.png"/><Relationship Id="rId18" Type="http://schemas.openxmlformats.org/officeDocument/2006/relationships/image" Target="../media/image132.png"/><Relationship Id="rId3" Type="http://schemas.openxmlformats.org/officeDocument/2006/relationships/image" Target="../media/image125.png"/><Relationship Id="rId7" Type="http://schemas.openxmlformats.org/officeDocument/2006/relationships/image" Target="../media/image135.png"/><Relationship Id="rId12" Type="http://schemas.openxmlformats.org/officeDocument/2006/relationships/image" Target="../media/image121.png"/><Relationship Id="rId17" Type="http://schemas.openxmlformats.org/officeDocument/2006/relationships/image" Target="../media/image119.png"/><Relationship Id="rId2" Type="http://schemas.openxmlformats.org/officeDocument/2006/relationships/image" Target="../media/image120.png"/><Relationship Id="rId16" Type="http://schemas.openxmlformats.org/officeDocument/2006/relationships/image" Target="../media/image1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9.png"/><Relationship Id="rId11" Type="http://schemas.openxmlformats.org/officeDocument/2006/relationships/image" Target="../media/image131.png"/><Relationship Id="rId5" Type="http://schemas.openxmlformats.org/officeDocument/2006/relationships/image" Target="../media/image128.png"/><Relationship Id="rId15" Type="http://schemas.openxmlformats.org/officeDocument/2006/relationships/image" Target="../media/image133.png"/><Relationship Id="rId10" Type="http://schemas.openxmlformats.org/officeDocument/2006/relationships/image" Target="../media/image130.png"/><Relationship Id="rId19" Type="http://schemas.openxmlformats.org/officeDocument/2006/relationships/image" Target="../media/image134.png"/><Relationship Id="rId4" Type="http://schemas.openxmlformats.org/officeDocument/2006/relationships/image" Target="../media/image126.png"/><Relationship Id="rId9" Type="http://schemas.openxmlformats.org/officeDocument/2006/relationships/image" Target="../media/image123.png"/><Relationship Id="rId14" Type="http://schemas.openxmlformats.org/officeDocument/2006/relationships/image" Target="../media/image127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4.png"/><Relationship Id="rId5" Type="http://schemas.openxmlformats.org/officeDocument/2006/relationships/image" Target="../media/image233.png"/><Relationship Id="rId4" Type="http://schemas.openxmlformats.org/officeDocument/2006/relationships/image" Target="../media/image23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png"/><Relationship Id="rId2" Type="http://schemas.openxmlformats.org/officeDocument/2006/relationships/image" Target="../media/image2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8.png"/><Relationship Id="rId4" Type="http://schemas.openxmlformats.org/officeDocument/2006/relationships/image" Target="../media/image23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png"/><Relationship Id="rId2" Type="http://schemas.openxmlformats.org/officeDocument/2006/relationships/image" Target="../media/image237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1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24.png"/><Relationship Id="rId18" Type="http://schemas.openxmlformats.org/officeDocument/2006/relationships/image" Target="../media/image119.png"/><Relationship Id="rId3" Type="http://schemas.openxmlformats.org/officeDocument/2006/relationships/image" Target="../media/image120.png"/><Relationship Id="rId7" Type="http://schemas.openxmlformats.org/officeDocument/2006/relationships/image" Target="../media/image129.png"/><Relationship Id="rId12" Type="http://schemas.openxmlformats.org/officeDocument/2006/relationships/image" Target="../media/image131.png"/><Relationship Id="rId17" Type="http://schemas.openxmlformats.org/officeDocument/2006/relationships/image" Target="../media/image138.png"/><Relationship Id="rId2" Type="http://schemas.openxmlformats.org/officeDocument/2006/relationships/image" Target="../media/image118.png"/><Relationship Id="rId16" Type="http://schemas.openxmlformats.org/officeDocument/2006/relationships/image" Target="../media/image137.png"/><Relationship Id="rId20" Type="http://schemas.openxmlformats.org/officeDocument/2006/relationships/image" Target="../media/image1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8.png"/><Relationship Id="rId11" Type="http://schemas.openxmlformats.org/officeDocument/2006/relationships/image" Target="../media/image130.png"/><Relationship Id="rId5" Type="http://schemas.openxmlformats.org/officeDocument/2006/relationships/image" Target="../media/image126.png"/><Relationship Id="rId15" Type="http://schemas.openxmlformats.org/officeDocument/2006/relationships/image" Target="../media/image133.png"/><Relationship Id="rId10" Type="http://schemas.openxmlformats.org/officeDocument/2006/relationships/image" Target="../media/image123.png"/><Relationship Id="rId19" Type="http://schemas.openxmlformats.org/officeDocument/2006/relationships/image" Target="../media/image132.png"/><Relationship Id="rId4" Type="http://schemas.openxmlformats.org/officeDocument/2006/relationships/image" Target="../media/image125.png"/><Relationship Id="rId9" Type="http://schemas.openxmlformats.org/officeDocument/2006/relationships/image" Target="../media/image122.png"/><Relationship Id="rId14" Type="http://schemas.openxmlformats.org/officeDocument/2006/relationships/image" Target="../media/image1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7" Type="http://schemas.openxmlformats.org/officeDocument/2006/relationships/image" Target="../media/image243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3.png"/><Relationship Id="rId5" Type="http://schemas.openxmlformats.org/officeDocument/2006/relationships/image" Target="../media/image118.png"/><Relationship Id="rId4" Type="http://schemas.openxmlformats.org/officeDocument/2006/relationships/image" Target="../media/image242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png"/><Relationship Id="rId3" Type="http://schemas.openxmlformats.org/officeDocument/2006/relationships/image" Target="../media/image233.png"/><Relationship Id="rId7" Type="http://schemas.openxmlformats.org/officeDocument/2006/relationships/image" Target="../media/image247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6.png"/><Relationship Id="rId11" Type="http://schemas.openxmlformats.org/officeDocument/2006/relationships/image" Target="../media/image243.png"/><Relationship Id="rId5" Type="http://schemas.openxmlformats.org/officeDocument/2006/relationships/image" Target="../media/image245.png"/><Relationship Id="rId10" Type="http://schemas.openxmlformats.org/officeDocument/2006/relationships/image" Target="../media/image250.png"/><Relationship Id="rId4" Type="http://schemas.openxmlformats.org/officeDocument/2006/relationships/image" Target="../media/image244.png"/><Relationship Id="rId9" Type="http://schemas.openxmlformats.org/officeDocument/2006/relationships/image" Target="../media/image24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png"/><Relationship Id="rId7" Type="http://schemas.openxmlformats.org/officeDocument/2006/relationships/image" Target="../media/image233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5.png"/><Relationship Id="rId5" Type="http://schemas.openxmlformats.org/officeDocument/2006/relationships/image" Target="../media/image254.png"/><Relationship Id="rId4" Type="http://schemas.openxmlformats.org/officeDocument/2006/relationships/image" Target="../media/image25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png"/><Relationship Id="rId7" Type="http://schemas.openxmlformats.org/officeDocument/2006/relationships/image" Target="../media/image261.png"/><Relationship Id="rId2" Type="http://schemas.openxmlformats.org/officeDocument/2006/relationships/image" Target="../media/image2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0.png"/><Relationship Id="rId5" Type="http://schemas.openxmlformats.org/officeDocument/2006/relationships/image" Target="../media/image259.png"/><Relationship Id="rId4" Type="http://schemas.openxmlformats.org/officeDocument/2006/relationships/image" Target="../media/image258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4.png"/><Relationship Id="rId3" Type="http://schemas.openxmlformats.org/officeDocument/2006/relationships/image" Target="../media/image263.png"/><Relationship Id="rId7" Type="http://schemas.openxmlformats.org/officeDocument/2006/relationships/image" Target="../media/image261.png"/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0.png"/><Relationship Id="rId5" Type="http://schemas.openxmlformats.org/officeDocument/2006/relationships/image" Target="../media/image257.png"/><Relationship Id="rId10" Type="http://schemas.openxmlformats.org/officeDocument/2006/relationships/image" Target="../media/image266.png"/><Relationship Id="rId4" Type="http://schemas.openxmlformats.org/officeDocument/2006/relationships/image" Target="../media/image256.png"/><Relationship Id="rId9" Type="http://schemas.openxmlformats.org/officeDocument/2006/relationships/image" Target="../media/image26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8.png"/><Relationship Id="rId2" Type="http://schemas.openxmlformats.org/officeDocument/2006/relationships/image" Target="../media/image2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1.png"/><Relationship Id="rId5" Type="http://schemas.openxmlformats.org/officeDocument/2006/relationships/image" Target="../media/image270.png"/><Relationship Id="rId4" Type="http://schemas.openxmlformats.org/officeDocument/2006/relationships/image" Target="../media/image269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7" Type="http://schemas.openxmlformats.org/officeDocument/2006/relationships/image" Target="../media/image273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2.png"/><Relationship Id="rId5" Type="http://schemas.openxmlformats.org/officeDocument/2006/relationships/image" Target="../media/image243.png"/><Relationship Id="rId4" Type="http://schemas.openxmlformats.org/officeDocument/2006/relationships/image" Target="../media/image23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3.png"/><Relationship Id="rId5" Type="http://schemas.openxmlformats.org/officeDocument/2006/relationships/image" Target="../media/image233.png"/><Relationship Id="rId4" Type="http://schemas.openxmlformats.org/officeDocument/2006/relationships/image" Target="../media/image1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3.png"/><Relationship Id="rId3" Type="http://schemas.openxmlformats.org/officeDocument/2006/relationships/image" Target="../media/image249.png"/><Relationship Id="rId7" Type="http://schemas.openxmlformats.org/officeDocument/2006/relationships/image" Target="../media/image272.png"/><Relationship Id="rId12" Type="http://schemas.openxmlformats.org/officeDocument/2006/relationships/image" Target="../media/image248.png"/><Relationship Id="rId2" Type="http://schemas.openxmlformats.org/officeDocument/2006/relationships/image" Target="../media/image2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3.png"/><Relationship Id="rId11" Type="http://schemas.openxmlformats.org/officeDocument/2006/relationships/image" Target="../media/image247.png"/><Relationship Id="rId5" Type="http://schemas.openxmlformats.org/officeDocument/2006/relationships/image" Target="../media/image233.png"/><Relationship Id="rId10" Type="http://schemas.openxmlformats.org/officeDocument/2006/relationships/image" Target="../media/image246.png"/><Relationship Id="rId4" Type="http://schemas.openxmlformats.org/officeDocument/2006/relationships/image" Target="../media/image118.png"/><Relationship Id="rId9" Type="http://schemas.openxmlformats.org/officeDocument/2006/relationships/image" Target="../media/image245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0169" y="368128"/>
            <a:ext cx="2076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[ (3</a:t>
            </a:r>
            <a:r>
              <a:rPr lang="ko-KR" altLang="en-US" dirty="0"/>
              <a:t>월</a:t>
            </a:r>
            <a:r>
              <a:rPr lang="en-US" altLang="ko-KR" dirty="0"/>
              <a:t>)</a:t>
            </a:r>
            <a:r>
              <a:rPr lang="ko-KR" altLang="en-US" dirty="0"/>
              <a:t> </a:t>
            </a:r>
            <a:r>
              <a:rPr lang="ko-KR" altLang="en-US" dirty="0" err="1"/>
              <a:t>수정사항</a:t>
            </a:r>
            <a:r>
              <a:rPr lang="ko-KR" altLang="en-US"/>
              <a:t> </a:t>
            </a:r>
            <a:r>
              <a:rPr lang="en-US" altLang="ko-KR"/>
              <a:t>]</a:t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036673" y="902216"/>
            <a:ext cx="5374159" cy="5596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200">
                <a:latin typeface="맑은 고딕" panose="020B0503020000020004" pitchFamily="50" charset="-127"/>
              </a:rPr>
              <a:t>팝업내용 한글로 바꾸기 </a:t>
            </a:r>
            <a:endParaRPr lang="en-US" altLang="ko-KR" sz="1200">
              <a:latin typeface="맑은 고딕" panose="020B0503020000020004" pitchFamily="50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200">
                <a:latin typeface="맑은 고딕" panose="020B0503020000020004" pitchFamily="50" charset="-127"/>
              </a:rPr>
              <a:t>관리자</a:t>
            </a:r>
            <a:r>
              <a:rPr lang="en-US" altLang="ko-KR" sz="1200">
                <a:latin typeface="맑은 고딕" panose="020B0503020000020004" pitchFamily="50" charset="-127"/>
              </a:rPr>
              <a:t>pc &gt; </a:t>
            </a:r>
            <a:r>
              <a:rPr lang="ko-KR" altLang="en-US" sz="1200">
                <a:latin typeface="맑은 고딕" panose="020B0503020000020004" pitchFamily="50" charset="-127"/>
              </a:rPr>
              <a:t>신규근로자등록 </a:t>
            </a:r>
            <a:r>
              <a:rPr lang="en-US" altLang="ko-KR" sz="1200">
                <a:latin typeface="맑은 고딕" panose="020B0503020000020004" pitchFamily="50" charset="-127"/>
              </a:rPr>
              <a:t>&gt; ‘</a:t>
            </a:r>
            <a:r>
              <a:rPr lang="ko-KR" altLang="en-US" sz="1200">
                <a:latin typeface="맑은 고딕" panose="020B0503020000020004" pitchFamily="50" charset="-127"/>
              </a:rPr>
              <a:t>엑셀다운받기</a:t>
            </a:r>
            <a:r>
              <a:rPr lang="en-US" altLang="ko-KR" sz="1200">
                <a:latin typeface="맑은 고딕" panose="020B0503020000020004" pitchFamily="50" charset="-127"/>
              </a:rPr>
              <a:t>’</a:t>
            </a:r>
            <a:r>
              <a:rPr lang="ko-KR" altLang="en-US" sz="1200">
                <a:latin typeface="맑은 고딕" panose="020B0503020000020004" pitchFamily="50" charset="-127"/>
              </a:rPr>
              <a:t> 텍스트 문구 바꾸기</a:t>
            </a:r>
            <a:endParaRPr lang="en-US" altLang="ko-KR" sz="1200">
              <a:latin typeface="맑은 고딕" panose="020B0503020000020004" pitchFamily="50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200">
                <a:latin typeface="맑은 고딕" panose="020B0503020000020004" pitchFamily="50" charset="-127"/>
              </a:rPr>
              <a:t>현장통</a:t>
            </a:r>
            <a:r>
              <a:rPr lang="en-US" altLang="ko-KR" sz="1200">
                <a:latin typeface="맑은 고딕" panose="020B0503020000020004" pitchFamily="50" charset="-127"/>
              </a:rPr>
              <a:t> &gt; </a:t>
            </a:r>
            <a:r>
              <a:rPr lang="ko-KR" altLang="en-US" sz="1200">
                <a:latin typeface="맑은 고딕" panose="020B0503020000020004" pitchFamily="50" charset="-127"/>
              </a:rPr>
              <a:t>안전교육 </a:t>
            </a:r>
            <a:r>
              <a:rPr lang="en-US" altLang="ko-KR" sz="1200">
                <a:latin typeface="맑은 고딕" panose="020B0503020000020004" pitchFamily="50" charset="-127"/>
              </a:rPr>
              <a:t>&gt; ‘</a:t>
            </a:r>
            <a:r>
              <a:rPr lang="ko-KR" altLang="en-US" sz="1200">
                <a:latin typeface="맑은 고딕" panose="020B0503020000020004" pitchFamily="50" charset="-127"/>
              </a:rPr>
              <a:t>참석관리자 명단</a:t>
            </a:r>
            <a:r>
              <a:rPr lang="en-US" altLang="ko-KR" sz="1200">
                <a:latin typeface="맑은 고딕" panose="020B0503020000020004" pitchFamily="50" charset="-127"/>
              </a:rPr>
              <a:t>’</a:t>
            </a:r>
            <a:r>
              <a:rPr lang="ko-KR" altLang="en-US" sz="1200">
                <a:latin typeface="맑은 고딕" panose="020B0503020000020004" pitchFamily="50" charset="-127"/>
              </a:rPr>
              <a:t> 텍스트 문구 바꾸기</a:t>
            </a:r>
            <a:endParaRPr lang="en-US" altLang="ko-KR" sz="1200">
              <a:latin typeface="맑은 고딕" panose="020B0503020000020004" pitchFamily="50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200"/>
              <a:t>서명할때 팝업으로 </a:t>
            </a:r>
            <a:r>
              <a:rPr lang="en-US" altLang="ko-KR" sz="1200"/>
              <a:t>1</a:t>
            </a:r>
            <a:r>
              <a:rPr lang="ko-KR" altLang="en-US" sz="1200"/>
              <a:t>번 더 물어보기</a:t>
            </a:r>
            <a:endParaRPr lang="en-US" altLang="ko-KR" sz="120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200"/>
              <a:t>서명 내용 다시 클릭시 </a:t>
            </a:r>
            <a:r>
              <a:rPr lang="en-US" altLang="ko-KR" sz="1200"/>
              <a:t>-&gt; </a:t>
            </a:r>
            <a:r>
              <a:rPr lang="ko-KR" altLang="en-US" sz="1200"/>
              <a:t>서명 없어지기</a:t>
            </a:r>
            <a:r>
              <a:rPr lang="en-US" altLang="ko-KR" sz="1200"/>
              <a:t>(</a:t>
            </a:r>
            <a:r>
              <a:rPr lang="ko-KR" altLang="en-US" sz="1200"/>
              <a:t>서명취소</a:t>
            </a:r>
            <a:r>
              <a:rPr lang="en-US" altLang="ko-KR" sz="1200"/>
              <a:t>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1200"/>
              <a:t>‘</a:t>
            </a:r>
            <a:r>
              <a:rPr lang="ko-KR" altLang="en-US" sz="1200"/>
              <a:t>안전교육 처럼 </a:t>
            </a:r>
            <a:r>
              <a:rPr lang="en-US" altLang="ko-KR" sz="1200"/>
              <a:t>‘</a:t>
            </a:r>
            <a:r>
              <a:rPr lang="ko-KR" altLang="en-US" sz="1200"/>
              <a:t>결재완료 </a:t>
            </a:r>
            <a:r>
              <a:rPr lang="en-US" altLang="ko-KR" sz="1200"/>
              <a:t>/ </a:t>
            </a:r>
            <a:r>
              <a:rPr lang="ko-KR" altLang="en-US" sz="1200"/>
              <a:t>미결재</a:t>
            </a:r>
            <a:r>
              <a:rPr lang="en-US" altLang="ko-KR" sz="1200"/>
              <a:t>’</a:t>
            </a:r>
            <a:r>
              <a:rPr lang="ko-KR" altLang="en-US" sz="1200"/>
              <a:t> 내용 나오게</a:t>
            </a:r>
            <a:endParaRPr lang="en-US" altLang="ko-KR" sz="120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200"/>
              <a:t>현장통 </a:t>
            </a:r>
            <a:r>
              <a:rPr lang="en-US" altLang="ko-KR" sz="1200"/>
              <a:t>&gt; </a:t>
            </a:r>
            <a:r>
              <a:rPr lang="ko-KR" altLang="en-US" sz="1200"/>
              <a:t>안전교육 </a:t>
            </a:r>
            <a:r>
              <a:rPr lang="en-US" altLang="ko-KR" sz="1200"/>
              <a:t>&gt; ‘</a:t>
            </a:r>
            <a:r>
              <a:rPr lang="ko-KR" altLang="en-US" sz="1200"/>
              <a:t>전달</a:t>
            </a:r>
            <a:r>
              <a:rPr lang="en-US" altLang="ko-KR" sz="1200"/>
              <a:t>, </a:t>
            </a:r>
            <a:r>
              <a:rPr lang="ko-KR" altLang="en-US" sz="1200"/>
              <a:t>미리보기</a:t>
            </a:r>
            <a:r>
              <a:rPr lang="en-US" altLang="ko-KR" sz="1200"/>
              <a:t>’</a:t>
            </a:r>
            <a:r>
              <a:rPr lang="ko-KR" altLang="en-US" sz="1200"/>
              <a:t> 만들기</a:t>
            </a:r>
            <a:endParaRPr lang="en-US" altLang="ko-KR" sz="120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200"/>
              <a:t>현장통 </a:t>
            </a:r>
            <a:r>
              <a:rPr lang="en-US" altLang="ko-KR" sz="1200"/>
              <a:t>&gt; </a:t>
            </a:r>
            <a:r>
              <a:rPr lang="ko-KR" altLang="en-US" sz="1200"/>
              <a:t>출근체크 </a:t>
            </a:r>
            <a:r>
              <a:rPr lang="en-US" altLang="ko-KR" sz="1200"/>
              <a:t>&gt; ‘</a:t>
            </a:r>
            <a:r>
              <a:rPr lang="ko-KR" altLang="en-US" sz="1200"/>
              <a:t>출근대기</a:t>
            </a:r>
            <a:r>
              <a:rPr lang="en-US" altLang="ko-KR" sz="1200"/>
              <a:t>’ </a:t>
            </a:r>
            <a:r>
              <a:rPr lang="ko-KR" altLang="en-US" sz="1200"/>
              <a:t>따로 나오게 하기</a:t>
            </a:r>
            <a:endParaRPr lang="en-US" altLang="ko-KR" sz="120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200"/>
              <a:t>현장통 </a:t>
            </a:r>
            <a:r>
              <a:rPr lang="en-US" altLang="ko-KR" sz="1200"/>
              <a:t>&gt; </a:t>
            </a:r>
            <a:r>
              <a:rPr lang="ko-KR" altLang="en-US" sz="1200"/>
              <a:t>출근리더기 </a:t>
            </a:r>
            <a:r>
              <a:rPr lang="en-US" altLang="ko-KR" sz="1200"/>
              <a:t>&gt; ‘</a:t>
            </a:r>
            <a:r>
              <a:rPr lang="ko-KR" altLang="en-US" sz="1200"/>
              <a:t>음성</a:t>
            </a:r>
            <a:r>
              <a:rPr lang="en-US" altLang="ko-KR" sz="1200"/>
              <a:t>’</a:t>
            </a:r>
            <a:r>
              <a:rPr lang="ko-KR" altLang="en-US" sz="1200"/>
              <a:t> 나오게하기</a:t>
            </a:r>
            <a:endParaRPr lang="en-US" altLang="ko-KR" sz="120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200"/>
              <a:t>출퇴근 시간 넣기</a:t>
            </a:r>
            <a:endParaRPr lang="en-US" altLang="ko-KR" sz="120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1200"/>
              <a:t>‘</a:t>
            </a:r>
            <a:r>
              <a:rPr lang="ko-KR" altLang="en-US" sz="1200"/>
              <a:t>근로자 정보</a:t>
            </a:r>
            <a:r>
              <a:rPr lang="en-US" altLang="ko-KR" sz="1200"/>
              <a:t>‘ </a:t>
            </a:r>
            <a:r>
              <a:rPr lang="ko-KR" altLang="en-US" sz="1200"/>
              <a:t>출근체크에서 보이게 하기</a:t>
            </a:r>
            <a:endParaRPr lang="en-US" altLang="ko-KR" sz="120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200"/>
              <a:t>쇼핑몰 연결 수정</a:t>
            </a:r>
            <a:endParaRPr lang="en-US" altLang="ko-KR" sz="120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200"/>
              <a:t>인적사항 등록 디자인 변경</a:t>
            </a:r>
            <a:endParaRPr lang="en-US" altLang="ko-KR" sz="120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200"/>
              <a:t>전달사항에서 </a:t>
            </a:r>
            <a:r>
              <a:rPr lang="en-US" altLang="ko-KR" sz="1200"/>
              <a:t>‘</a:t>
            </a:r>
            <a:r>
              <a:rPr lang="ko-KR" altLang="en-US" sz="1200"/>
              <a:t>파일</a:t>
            </a:r>
            <a:r>
              <a:rPr lang="en-US" altLang="ko-KR" sz="1200"/>
              <a:t>‘ </a:t>
            </a:r>
            <a:r>
              <a:rPr lang="ko-KR" altLang="en-US" sz="1200"/>
              <a:t>보낼수 있게 하기</a:t>
            </a:r>
            <a:endParaRPr lang="en-US" altLang="ko-KR" sz="120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1200"/>
              <a:t>ADMIN </a:t>
            </a:r>
            <a:r>
              <a:rPr lang="ko-KR" altLang="en-US" sz="1200"/>
              <a:t>관리자 </a:t>
            </a:r>
            <a:r>
              <a:rPr lang="en-US" altLang="ko-KR" sz="1200"/>
              <a:t>&gt; </a:t>
            </a:r>
            <a:r>
              <a:rPr lang="ko-KR" altLang="en-US" sz="1200"/>
              <a:t>회원정보 빨리 나오게 하기</a:t>
            </a:r>
            <a:endParaRPr lang="en-US" altLang="ko-KR" sz="120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200">
                <a:latin typeface="맑은 고딕" panose="020B0503020000020004" pitchFamily="50" charset="-127"/>
              </a:rPr>
              <a:t>삭제된 현장과 운영되는 현장 구분하기</a:t>
            </a:r>
            <a:endParaRPr lang="en-US" altLang="ko-KR" sz="1200">
              <a:latin typeface="맑은 고딕" panose="020B0503020000020004" pitchFamily="50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200">
                <a:latin typeface="맑은 고딕" panose="020B0503020000020004" pitchFamily="50" charset="-127"/>
              </a:rPr>
              <a:t>위험치워줘 신고방법 </a:t>
            </a:r>
            <a:r>
              <a:rPr lang="en-US" altLang="ko-KR" sz="1200">
                <a:latin typeface="맑은 고딕" panose="020B0503020000020004" pitchFamily="50" charset="-127"/>
              </a:rPr>
              <a:t>‘2</a:t>
            </a:r>
            <a:r>
              <a:rPr lang="ko-KR" altLang="en-US" sz="1200">
                <a:latin typeface="맑은 고딕" panose="020B0503020000020004" pitchFamily="50" charset="-127"/>
              </a:rPr>
              <a:t>가지</a:t>
            </a:r>
            <a:r>
              <a:rPr lang="en-US" altLang="ko-KR" sz="1200">
                <a:latin typeface="맑은 고딕" panose="020B0503020000020004" pitchFamily="50" charset="-127"/>
              </a:rPr>
              <a:t>‘</a:t>
            </a:r>
            <a:r>
              <a:rPr lang="ko-KR" altLang="en-US" sz="1200">
                <a:latin typeface="맑은 고딕" panose="020B0503020000020004" pitchFamily="50" charset="-127"/>
              </a:rPr>
              <a:t>에서 </a:t>
            </a:r>
            <a:r>
              <a:rPr lang="en-US" altLang="ko-KR" sz="1200">
                <a:latin typeface="맑은 고딕" panose="020B0503020000020004" pitchFamily="50" charset="-127"/>
              </a:rPr>
              <a:t>‘3</a:t>
            </a:r>
            <a:r>
              <a:rPr lang="ko-KR" altLang="en-US" sz="1200">
                <a:latin typeface="맑은 고딕" panose="020B0503020000020004" pitchFamily="50" charset="-127"/>
              </a:rPr>
              <a:t>가지</a:t>
            </a:r>
            <a:r>
              <a:rPr lang="en-US" altLang="ko-KR" sz="1200">
                <a:latin typeface="맑은 고딕" panose="020B0503020000020004" pitchFamily="50" charset="-127"/>
              </a:rPr>
              <a:t>‘</a:t>
            </a:r>
            <a:r>
              <a:rPr lang="ko-KR" altLang="en-US" sz="1200">
                <a:latin typeface="맑은 고딕" panose="020B0503020000020004" pitchFamily="50" charset="-127"/>
              </a:rPr>
              <a:t>로 변경</a:t>
            </a:r>
            <a:endParaRPr lang="en-US" altLang="ko-KR" sz="1200">
              <a:latin typeface="맑은 고딕" panose="020B0503020000020004" pitchFamily="50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200"/>
              <a:t>관리자 페이지 디자인 수정</a:t>
            </a:r>
            <a:endParaRPr lang="en-US" altLang="ko-KR" sz="120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200"/>
              <a:t>운영자 기능선택 추가</a:t>
            </a:r>
            <a:endParaRPr lang="en-US" altLang="ko-KR" sz="120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200"/>
              <a:t>위험성평가</a:t>
            </a:r>
            <a:r>
              <a:rPr lang="en-US" altLang="ko-KR" sz="1200"/>
              <a:t> </a:t>
            </a:r>
            <a:r>
              <a:rPr lang="ko-KR" altLang="en-US" sz="1200"/>
              <a:t>내용수정</a:t>
            </a:r>
            <a:endParaRPr lang="en-US" altLang="ko-KR" sz="1200"/>
          </a:p>
        </p:txBody>
      </p:sp>
    </p:spTree>
    <p:extLst>
      <p:ext uri="{BB962C8B-B14F-4D97-AF65-F5344CB8AC3E}">
        <p14:creationId xmlns:p14="http://schemas.microsoft.com/office/powerpoint/2010/main" val="2015571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138425" y="100688"/>
            <a:ext cx="2138050" cy="3374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관리자 </a:t>
            </a:r>
            <a:r>
              <a:rPr lang="en-US" altLang="ko-KR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변경</a:t>
            </a:r>
            <a:endParaRPr lang="en-US" altLang="ko-KR" sz="16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814387"/>
            <a:ext cx="7391400" cy="1941371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" y="3131995"/>
            <a:ext cx="7391400" cy="275521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9818" y="1490178"/>
            <a:ext cx="752475" cy="301942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3612" y="1045059"/>
            <a:ext cx="1004888" cy="329849"/>
          </a:xfrm>
          <a:prstGeom prst="rect">
            <a:avLst/>
          </a:prstGeom>
        </p:spPr>
      </p:pic>
      <p:sp>
        <p:nvSpPr>
          <p:cNvPr id="10" name="모서리가 둥근 직사각형 9"/>
          <p:cNvSpPr/>
          <p:nvPr/>
        </p:nvSpPr>
        <p:spPr>
          <a:xfrm>
            <a:off x="7534781" y="1374908"/>
            <a:ext cx="570994" cy="1577842"/>
          </a:xfrm>
          <a:prstGeom prst="roundRect">
            <a:avLst/>
          </a:prstGeom>
          <a:noFill/>
          <a:ln w="19050">
            <a:solidFill>
              <a:srgbClr val="3407D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7934325" y="3720682"/>
            <a:ext cx="570994" cy="2166530"/>
          </a:xfrm>
          <a:prstGeom prst="roundRect">
            <a:avLst/>
          </a:prstGeom>
          <a:noFill/>
          <a:ln w="19050">
            <a:solidFill>
              <a:srgbClr val="3407D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화살표 연결선 12"/>
          <p:cNvCxnSpPr/>
          <p:nvPr/>
        </p:nvCxnSpPr>
        <p:spPr>
          <a:xfrm flipH="1" flipV="1">
            <a:off x="8267700" y="2114550"/>
            <a:ext cx="1712118" cy="485775"/>
          </a:xfrm>
          <a:prstGeom prst="straightConnector1">
            <a:avLst/>
          </a:prstGeom>
          <a:ln>
            <a:solidFill>
              <a:srgbClr val="3407D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 flipH="1">
            <a:off x="8696325" y="2600325"/>
            <a:ext cx="1283493" cy="1838325"/>
          </a:xfrm>
          <a:prstGeom prst="straightConnector1">
            <a:avLst/>
          </a:prstGeom>
          <a:ln>
            <a:solidFill>
              <a:srgbClr val="3407D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698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422" y="938568"/>
            <a:ext cx="2684005" cy="511933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562" y="2736332"/>
            <a:ext cx="296237" cy="5783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0263" y="154218"/>
            <a:ext cx="533948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ko-KR"/>
              <a:t>[</a:t>
            </a:r>
            <a:r>
              <a:rPr lang="ko-KR" altLang="en-US"/>
              <a:t> 현장통 </a:t>
            </a:r>
            <a:r>
              <a:rPr lang="en-US" altLang="ko-KR"/>
              <a:t>&gt; </a:t>
            </a:r>
            <a:r>
              <a:rPr lang="ko-KR" altLang="en-US"/>
              <a:t>안전교육 </a:t>
            </a:r>
            <a:r>
              <a:rPr lang="en-US" altLang="ko-KR"/>
              <a:t>&gt; ‘</a:t>
            </a:r>
            <a:r>
              <a:rPr lang="ko-KR" altLang="en-US"/>
              <a:t>전달</a:t>
            </a:r>
            <a:r>
              <a:rPr lang="en-US" altLang="ko-KR"/>
              <a:t>, </a:t>
            </a:r>
            <a:r>
              <a:rPr lang="ko-KR" altLang="en-US"/>
              <a:t>미리보기</a:t>
            </a:r>
            <a:r>
              <a:rPr lang="en-US" altLang="ko-KR"/>
              <a:t>’</a:t>
            </a:r>
            <a:r>
              <a:rPr lang="ko-KR" altLang="en-US"/>
              <a:t> 만들기 </a:t>
            </a:r>
            <a:r>
              <a:rPr lang="en-US" altLang="ko-KR"/>
              <a:t>]</a:t>
            </a:r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8162866" y="2663451"/>
            <a:ext cx="514410" cy="724130"/>
          </a:xfrm>
          <a:prstGeom prst="roundRect">
            <a:avLst/>
          </a:prstGeom>
          <a:noFill/>
          <a:ln w="19050">
            <a:solidFill>
              <a:srgbClr val="3407D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6125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80263" y="154218"/>
            <a:ext cx="5625237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ko-KR"/>
              <a:t>[</a:t>
            </a:r>
            <a:r>
              <a:rPr lang="ko-KR" altLang="en-US"/>
              <a:t> 현장통 </a:t>
            </a:r>
            <a:r>
              <a:rPr lang="en-US" altLang="ko-KR"/>
              <a:t>&gt; </a:t>
            </a:r>
            <a:r>
              <a:rPr lang="ko-KR" altLang="en-US"/>
              <a:t>출근체크 </a:t>
            </a:r>
            <a:r>
              <a:rPr lang="en-US" altLang="ko-KR"/>
              <a:t>&gt; ‘</a:t>
            </a:r>
            <a:r>
              <a:rPr lang="ko-KR" altLang="en-US"/>
              <a:t>출근대기</a:t>
            </a:r>
            <a:r>
              <a:rPr lang="en-US" altLang="ko-KR"/>
              <a:t>’ </a:t>
            </a:r>
            <a:r>
              <a:rPr lang="ko-KR" altLang="en-US"/>
              <a:t>따로 나오게 하기 </a:t>
            </a:r>
            <a:r>
              <a:rPr lang="en-US" altLang="ko-KR"/>
              <a:t>]</a:t>
            </a:r>
          </a:p>
          <a:p>
            <a:r>
              <a:rPr lang="en-US" altLang="ko-KR"/>
              <a:t>  -&gt; </a:t>
            </a:r>
            <a:r>
              <a:rPr lang="ko-KR" altLang="en-US"/>
              <a:t>시공사</a:t>
            </a:r>
            <a:r>
              <a:rPr lang="en-US" altLang="ko-KR"/>
              <a:t>(</a:t>
            </a:r>
            <a:r>
              <a:rPr lang="ko-KR" altLang="en-US"/>
              <a:t>운영자포함</a:t>
            </a:r>
            <a:r>
              <a:rPr lang="en-US" altLang="ko-KR"/>
              <a:t>)</a:t>
            </a:r>
            <a:r>
              <a:rPr lang="ko-KR" altLang="en-US"/>
              <a:t>관리자 </a:t>
            </a:r>
            <a:r>
              <a:rPr lang="en-US" altLang="ko-KR"/>
              <a:t>+ </a:t>
            </a:r>
            <a:r>
              <a:rPr lang="ko-KR" altLang="en-US"/>
              <a:t>협력사관리자</a:t>
            </a:r>
            <a:endParaRPr lang="en-US" altLang="ko-KR"/>
          </a:p>
          <a:p>
            <a:r>
              <a:rPr lang="en-US" altLang="ko-KR"/>
              <a:t>  -&gt; ‘</a:t>
            </a:r>
            <a:r>
              <a:rPr lang="ko-KR" altLang="en-US"/>
              <a:t>대기</a:t>
            </a:r>
            <a:r>
              <a:rPr lang="en-US" altLang="ko-KR"/>
              <a:t>’</a:t>
            </a:r>
            <a:r>
              <a:rPr lang="ko-KR" altLang="en-US"/>
              <a:t>는 빨간색 표시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44" y="2246877"/>
            <a:ext cx="1299723" cy="17621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728" y="2092265"/>
            <a:ext cx="2782559" cy="447165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6906" y="2092264"/>
            <a:ext cx="2620144" cy="450732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0" name="모서리가 둥근 직사각형 9"/>
          <p:cNvSpPr/>
          <p:nvPr/>
        </p:nvSpPr>
        <p:spPr>
          <a:xfrm>
            <a:off x="363148" y="2870710"/>
            <a:ext cx="1040315" cy="528644"/>
          </a:xfrm>
          <a:prstGeom prst="roundRect">
            <a:avLst/>
          </a:prstGeom>
          <a:noFill/>
          <a:ln w="19050">
            <a:solidFill>
              <a:srgbClr val="3407D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8133581" y="3488050"/>
            <a:ext cx="1458094" cy="283850"/>
          </a:xfrm>
          <a:prstGeom prst="roundRect">
            <a:avLst/>
          </a:prstGeom>
          <a:noFill/>
          <a:ln w="19050">
            <a:solidFill>
              <a:srgbClr val="3407D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645567" y="5747892"/>
            <a:ext cx="4400550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100"/>
              <a:t>전체 </a:t>
            </a:r>
            <a:r>
              <a:rPr lang="en-US" altLang="ko-KR" sz="1100"/>
              <a:t>1</a:t>
            </a:r>
            <a:r>
              <a:rPr lang="ko-KR" altLang="en-US" sz="1100"/>
              <a:t>명</a:t>
            </a:r>
            <a:r>
              <a:rPr lang="en-US" altLang="ko-KR" sz="1100"/>
              <a:t>(</a:t>
            </a:r>
            <a:r>
              <a:rPr lang="ko-KR" altLang="en-US" sz="1100"/>
              <a:t>관리자 </a:t>
            </a:r>
            <a:r>
              <a:rPr lang="en-US" altLang="ko-KR" sz="1100"/>
              <a:t>1</a:t>
            </a:r>
            <a:r>
              <a:rPr lang="ko-KR" altLang="en-US" sz="1100"/>
              <a:t>명 </a:t>
            </a:r>
            <a:r>
              <a:rPr lang="en-US" altLang="ko-KR" sz="1100"/>
              <a:t>/ </a:t>
            </a:r>
            <a:r>
              <a:rPr lang="ko-KR" altLang="en-US" sz="1100"/>
              <a:t>근로자 </a:t>
            </a:r>
            <a:r>
              <a:rPr lang="en-US" altLang="ko-KR" sz="1100"/>
              <a:t>0</a:t>
            </a:r>
            <a:r>
              <a:rPr lang="ko-KR" altLang="en-US" sz="1100"/>
              <a:t>명</a:t>
            </a:r>
            <a:r>
              <a:rPr lang="en-US" altLang="ko-KR" sz="1100"/>
              <a:t>)</a:t>
            </a:r>
          </a:p>
          <a:p>
            <a:r>
              <a:rPr lang="en-US" altLang="ko-KR" sz="1100"/>
              <a:t>(</a:t>
            </a:r>
            <a:r>
              <a:rPr lang="ko-KR" altLang="en-US" sz="1100"/>
              <a:t>주</a:t>
            </a:r>
            <a:r>
              <a:rPr lang="en-US" altLang="ko-KR" sz="1100"/>
              <a:t>)</a:t>
            </a:r>
            <a:r>
              <a:rPr lang="ko-KR" altLang="en-US" sz="1100"/>
              <a:t>상암건설 </a:t>
            </a:r>
            <a:r>
              <a:rPr lang="en-US" altLang="ko-KR" sz="1100"/>
              <a:t>1</a:t>
            </a:r>
            <a:r>
              <a:rPr lang="ko-KR" altLang="en-US" sz="1100"/>
              <a:t>명 </a:t>
            </a:r>
            <a:r>
              <a:rPr lang="en-US" altLang="ko-KR" sz="1100"/>
              <a:t>(</a:t>
            </a:r>
            <a:r>
              <a:rPr lang="ko-KR" altLang="en-US" sz="1100"/>
              <a:t>관리자 </a:t>
            </a:r>
            <a:r>
              <a:rPr lang="en-US" altLang="ko-KR" sz="1100"/>
              <a:t>1</a:t>
            </a:r>
            <a:r>
              <a:rPr lang="ko-KR" altLang="en-US" sz="1100"/>
              <a:t>명 </a:t>
            </a:r>
            <a:r>
              <a:rPr lang="en-US" altLang="ko-KR" sz="1100"/>
              <a:t>/ </a:t>
            </a:r>
            <a:r>
              <a:rPr lang="ko-KR" altLang="en-US" sz="1100"/>
              <a:t>근로자 </a:t>
            </a:r>
            <a:r>
              <a:rPr lang="en-US" altLang="ko-KR" sz="1100"/>
              <a:t>0</a:t>
            </a:r>
            <a:r>
              <a:rPr lang="ko-KR" altLang="en-US" sz="1100"/>
              <a:t>명 </a:t>
            </a:r>
            <a:r>
              <a:rPr lang="en-US" altLang="ko-KR" sz="1100"/>
              <a:t>/ </a:t>
            </a:r>
            <a:r>
              <a:rPr lang="ko-KR" altLang="en-US" sz="1100"/>
              <a:t>퇴근 </a:t>
            </a:r>
            <a:r>
              <a:rPr lang="en-US" altLang="ko-KR" sz="1100"/>
              <a:t>0</a:t>
            </a:r>
            <a:r>
              <a:rPr lang="ko-KR" altLang="en-US" sz="1100"/>
              <a:t>명</a:t>
            </a:r>
            <a:r>
              <a:rPr lang="en-US" altLang="ko-KR" sz="1100"/>
              <a:t> / </a:t>
            </a:r>
            <a:r>
              <a:rPr lang="ko-KR" altLang="en-US" sz="1100">
                <a:solidFill>
                  <a:srgbClr val="FF0000"/>
                </a:solidFill>
              </a:rPr>
              <a:t>대기 </a:t>
            </a:r>
            <a:r>
              <a:rPr lang="en-US" altLang="ko-KR" sz="1100">
                <a:solidFill>
                  <a:srgbClr val="FF0000"/>
                </a:solidFill>
              </a:rPr>
              <a:t>0</a:t>
            </a:r>
            <a:r>
              <a:rPr lang="ko-KR" altLang="en-US" sz="1100">
                <a:solidFill>
                  <a:srgbClr val="FF0000"/>
                </a:solidFill>
              </a:rPr>
              <a:t>명</a:t>
            </a:r>
            <a:r>
              <a:rPr lang="en-US" altLang="ko-KR" sz="1100"/>
              <a:t>)</a:t>
            </a:r>
          </a:p>
          <a:p>
            <a:r>
              <a:rPr lang="ko-KR" altLang="en-US" sz="1100"/>
              <a:t>성산건설</a:t>
            </a:r>
            <a:r>
              <a:rPr lang="en-US" altLang="ko-KR" sz="1100"/>
              <a:t>(</a:t>
            </a:r>
            <a:r>
              <a:rPr lang="ko-KR" altLang="en-US" sz="1100"/>
              <a:t>주</a:t>
            </a:r>
            <a:r>
              <a:rPr lang="en-US" altLang="ko-KR" sz="1100"/>
              <a:t>) 0</a:t>
            </a:r>
            <a:r>
              <a:rPr lang="ko-KR" altLang="en-US" sz="1100"/>
              <a:t>명 </a:t>
            </a:r>
            <a:r>
              <a:rPr lang="en-US" altLang="ko-KR" sz="1100"/>
              <a:t>(</a:t>
            </a:r>
            <a:r>
              <a:rPr lang="ko-KR" altLang="en-US" sz="1100"/>
              <a:t>관리자 </a:t>
            </a:r>
            <a:r>
              <a:rPr lang="en-US" altLang="ko-KR" sz="1100"/>
              <a:t>1</a:t>
            </a:r>
            <a:r>
              <a:rPr lang="ko-KR" altLang="en-US" sz="1100"/>
              <a:t>명 </a:t>
            </a:r>
            <a:r>
              <a:rPr lang="en-US" altLang="ko-KR" sz="1100"/>
              <a:t>/ </a:t>
            </a:r>
            <a:r>
              <a:rPr lang="ko-KR" altLang="en-US" sz="1100"/>
              <a:t>근로자 </a:t>
            </a:r>
            <a:r>
              <a:rPr lang="en-US" altLang="ko-KR" sz="1100"/>
              <a:t>0</a:t>
            </a:r>
            <a:r>
              <a:rPr lang="ko-KR" altLang="en-US" sz="1100"/>
              <a:t>명 </a:t>
            </a:r>
            <a:r>
              <a:rPr lang="en-US" altLang="ko-KR" sz="1100"/>
              <a:t>/ </a:t>
            </a:r>
            <a:r>
              <a:rPr lang="ko-KR" altLang="en-US" sz="1100"/>
              <a:t>퇴근 </a:t>
            </a:r>
            <a:r>
              <a:rPr lang="en-US" altLang="ko-KR" sz="1100"/>
              <a:t>0</a:t>
            </a:r>
            <a:r>
              <a:rPr lang="ko-KR" altLang="en-US" sz="1100"/>
              <a:t>명</a:t>
            </a:r>
            <a:r>
              <a:rPr lang="en-US" altLang="ko-KR" sz="1100"/>
              <a:t> / </a:t>
            </a:r>
            <a:r>
              <a:rPr lang="ko-KR" altLang="en-US" sz="1100">
                <a:solidFill>
                  <a:srgbClr val="FF0000"/>
                </a:solidFill>
              </a:rPr>
              <a:t>대기 </a:t>
            </a:r>
            <a:r>
              <a:rPr lang="en-US" altLang="ko-KR" sz="1100">
                <a:solidFill>
                  <a:srgbClr val="FF0000"/>
                </a:solidFill>
              </a:rPr>
              <a:t>2</a:t>
            </a:r>
            <a:r>
              <a:rPr lang="ko-KR" altLang="en-US" sz="1100">
                <a:solidFill>
                  <a:srgbClr val="FF0000"/>
                </a:solidFill>
              </a:rPr>
              <a:t>명</a:t>
            </a:r>
            <a:r>
              <a:rPr lang="en-US" altLang="ko-KR" sz="1100"/>
              <a:t>)</a:t>
            </a:r>
            <a:endParaRPr lang="ko-KR" altLang="en-US" sz="1100"/>
          </a:p>
          <a:p>
            <a:r>
              <a:rPr lang="en-US" altLang="ko-KR" sz="1100"/>
              <a:t>(</a:t>
            </a:r>
            <a:r>
              <a:rPr lang="ko-KR" altLang="en-US" sz="1100"/>
              <a:t>주</a:t>
            </a:r>
            <a:r>
              <a:rPr lang="en-US" altLang="ko-KR" sz="1100"/>
              <a:t>)</a:t>
            </a:r>
            <a:r>
              <a:rPr lang="ko-KR" altLang="en-US" sz="1100"/>
              <a:t>망원건설 </a:t>
            </a:r>
            <a:r>
              <a:rPr lang="en-US" altLang="ko-KR" sz="1100"/>
              <a:t>0</a:t>
            </a:r>
            <a:r>
              <a:rPr lang="ko-KR" altLang="en-US" sz="1100"/>
              <a:t>명 </a:t>
            </a:r>
            <a:r>
              <a:rPr lang="en-US" altLang="ko-KR" sz="1100"/>
              <a:t>(</a:t>
            </a:r>
            <a:r>
              <a:rPr lang="ko-KR" altLang="en-US" sz="1100"/>
              <a:t>관리자 </a:t>
            </a:r>
            <a:r>
              <a:rPr lang="en-US" altLang="ko-KR" sz="1100"/>
              <a:t>1</a:t>
            </a:r>
            <a:r>
              <a:rPr lang="ko-KR" altLang="en-US" sz="1100"/>
              <a:t>명 </a:t>
            </a:r>
            <a:r>
              <a:rPr lang="en-US" altLang="ko-KR" sz="1100"/>
              <a:t>/ </a:t>
            </a:r>
            <a:r>
              <a:rPr lang="ko-KR" altLang="en-US" sz="1100"/>
              <a:t>근로자 </a:t>
            </a:r>
            <a:r>
              <a:rPr lang="en-US" altLang="ko-KR" sz="1100"/>
              <a:t>0</a:t>
            </a:r>
            <a:r>
              <a:rPr lang="ko-KR" altLang="en-US" sz="1100"/>
              <a:t>명 </a:t>
            </a:r>
            <a:r>
              <a:rPr lang="en-US" altLang="ko-KR" sz="1100"/>
              <a:t>/ </a:t>
            </a:r>
            <a:r>
              <a:rPr lang="ko-KR" altLang="en-US" sz="1100"/>
              <a:t>퇴근 </a:t>
            </a:r>
            <a:r>
              <a:rPr lang="en-US" altLang="ko-KR" sz="1100"/>
              <a:t>0</a:t>
            </a:r>
            <a:r>
              <a:rPr lang="ko-KR" altLang="en-US" sz="1100"/>
              <a:t>명</a:t>
            </a:r>
            <a:r>
              <a:rPr lang="en-US" altLang="ko-KR" sz="1100"/>
              <a:t> / </a:t>
            </a:r>
            <a:r>
              <a:rPr lang="ko-KR" altLang="en-US" sz="1100">
                <a:solidFill>
                  <a:srgbClr val="FF0000"/>
                </a:solidFill>
              </a:rPr>
              <a:t>대기 </a:t>
            </a:r>
            <a:r>
              <a:rPr lang="en-US" altLang="ko-KR" sz="1100">
                <a:solidFill>
                  <a:srgbClr val="FF0000"/>
                </a:solidFill>
              </a:rPr>
              <a:t>0</a:t>
            </a:r>
            <a:r>
              <a:rPr lang="ko-KR" altLang="en-US" sz="1100">
                <a:solidFill>
                  <a:srgbClr val="FF0000"/>
                </a:solidFill>
              </a:rPr>
              <a:t>명</a:t>
            </a:r>
            <a:r>
              <a:rPr lang="en-US" altLang="ko-KR" sz="1100"/>
              <a:t>)</a:t>
            </a:r>
            <a:endParaRPr lang="ko-KR" altLang="en-US" sz="110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3155151" y="3842315"/>
            <a:ext cx="2452691" cy="1080026"/>
          </a:xfrm>
          <a:prstGeom prst="roundRect">
            <a:avLst/>
          </a:prstGeom>
          <a:noFill/>
          <a:ln w="19050">
            <a:solidFill>
              <a:srgbClr val="3407D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화살표 연결선 14"/>
          <p:cNvCxnSpPr>
            <a:stCxn id="10" idx="3"/>
          </p:cNvCxnSpPr>
          <p:nvPr/>
        </p:nvCxnSpPr>
        <p:spPr>
          <a:xfrm flipV="1">
            <a:off x="1403463" y="3127939"/>
            <a:ext cx="1242104" cy="7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오른쪽 화살표 17"/>
          <p:cNvSpPr/>
          <p:nvPr/>
        </p:nvSpPr>
        <p:spPr>
          <a:xfrm rot="5400000">
            <a:off x="4163328" y="5038726"/>
            <a:ext cx="51435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3092881" y="1512126"/>
            <a:ext cx="3093247" cy="438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/>
              <a:t>시공사</a:t>
            </a:r>
            <a:r>
              <a:rPr lang="en-US" altLang="ko-KR"/>
              <a:t>(</a:t>
            </a:r>
            <a:r>
              <a:rPr lang="ko-KR" altLang="en-US"/>
              <a:t>운영자포함</a:t>
            </a:r>
            <a:r>
              <a:rPr lang="en-US" altLang="ko-KR"/>
              <a:t>) </a:t>
            </a:r>
            <a:r>
              <a:rPr lang="ko-KR" altLang="en-US"/>
              <a:t>관리자</a:t>
            </a:r>
          </a:p>
        </p:txBody>
      </p:sp>
      <p:sp>
        <p:nvSpPr>
          <p:cNvPr id="21" name="모서리가 둥근 직사각형 20"/>
          <p:cNvSpPr/>
          <p:nvPr/>
        </p:nvSpPr>
        <p:spPr>
          <a:xfrm>
            <a:off x="7674406" y="1512126"/>
            <a:ext cx="3093247" cy="438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/>
              <a:t>협력사 관리자</a:t>
            </a:r>
          </a:p>
        </p:txBody>
      </p:sp>
      <p:sp>
        <p:nvSpPr>
          <p:cNvPr id="22" name="오른쪽 화살표 21"/>
          <p:cNvSpPr/>
          <p:nvPr/>
        </p:nvSpPr>
        <p:spPr>
          <a:xfrm rot="5400000">
            <a:off x="8516253" y="3866611"/>
            <a:ext cx="51435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7674406" y="4518888"/>
            <a:ext cx="2936444" cy="5674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/>
              <a:t>전체 </a:t>
            </a:r>
            <a:r>
              <a:rPr lang="en-US" altLang="ko-KR" sz="1100"/>
              <a:t>0</a:t>
            </a:r>
            <a:r>
              <a:rPr lang="ko-KR" altLang="en-US" sz="1100"/>
              <a:t>명</a:t>
            </a:r>
            <a:r>
              <a:rPr lang="en-US" altLang="ko-KR" sz="1100"/>
              <a:t>(</a:t>
            </a:r>
            <a:r>
              <a:rPr lang="ko-KR" altLang="en-US" sz="1100"/>
              <a:t>관리자 </a:t>
            </a:r>
            <a:r>
              <a:rPr lang="en-US" altLang="ko-KR" sz="1100"/>
              <a:t>0</a:t>
            </a:r>
            <a:r>
              <a:rPr lang="ko-KR" altLang="en-US" sz="1100"/>
              <a:t>명 </a:t>
            </a:r>
            <a:r>
              <a:rPr lang="en-US" altLang="ko-KR" sz="1100"/>
              <a:t>/ </a:t>
            </a:r>
            <a:r>
              <a:rPr lang="ko-KR" altLang="en-US" sz="1100"/>
              <a:t>근로자 </a:t>
            </a:r>
            <a:r>
              <a:rPr lang="en-US" altLang="ko-KR" sz="1100"/>
              <a:t>0</a:t>
            </a:r>
            <a:r>
              <a:rPr lang="ko-KR" altLang="en-US" sz="1100"/>
              <a:t>명</a:t>
            </a:r>
            <a:r>
              <a:rPr lang="en-US" altLang="ko-KR" sz="1100"/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100">
                <a:solidFill>
                  <a:srgbClr val="FF0000"/>
                </a:solidFill>
              </a:rPr>
              <a:t>대기 </a:t>
            </a:r>
            <a:r>
              <a:rPr lang="en-US" altLang="ko-KR" sz="1100">
                <a:solidFill>
                  <a:srgbClr val="FF0000"/>
                </a:solidFill>
              </a:rPr>
              <a:t>2</a:t>
            </a:r>
            <a:r>
              <a:rPr lang="ko-KR" altLang="en-US" sz="1100">
                <a:solidFill>
                  <a:srgbClr val="FF0000"/>
                </a:solidFill>
              </a:rPr>
              <a:t>명</a:t>
            </a:r>
            <a:endParaRPr lang="en-US" altLang="ko-KR" sz="1100"/>
          </a:p>
        </p:txBody>
      </p:sp>
    </p:spTree>
    <p:extLst>
      <p:ext uri="{BB962C8B-B14F-4D97-AF65-F5344CB8AC3E}">
        <p14:creationId xmlns:p14="http://schemas.microsoft.com/office/powerpoint/2010/main" val="3595441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138425" y="100688"/>
            <a:ext cx="2138050" cy="3374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관리자 </a:t>
            </a:r>
            <a:r>
              <a:rPr lang="en-US" altLang="ko-KR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변경</a:t>
            </a:r>
            <a:endParaRPr lang="en-US" altLang="ko-KR" sz="16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" y="595313"/>
            <a:ext cx="5154204" cy="260247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62" y="3805239"/>
            <a:ext cx="8476844" cy="27384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50842" y="2282501"/>
            <a:ext cx="4400550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100"/>
              <a:t>전체 </a:t>
            </a:r>
            <a:r>
              <a:rPr lang="en-US" altLang="ko-KR" sz="1100"/>
              <a:t>1</a:t>
            </a:r>
            <a:r>
              <a:rPr lang="ko-KR" altLang="en-US" sz="1100"/>
              <a:t>명</a:t>
            </a:r>
            <a:r>
              <a:rPr lang="en-US" altLang="ko-KR" sz="1100"/>
              <a:t>(</a:t>
            </a:r>
            <a:r>
              <a:rPr lang="ko-KR" altLang="en-US" sz="1100"/>
              <a:t>관리자 </a:t>
            </a:r>
            <a:r>
              <a:rPr lang="en-US" altLang="ko-KR" sz="1100"/>
              <a:t>1</a:t>
            </a:r>
            <a:r>
              <a:rPr lang="ko-KR" altLang="en-US" sz="1100"/>
              <a:t>명 </a:t>
            </a:r>
            <a:r>
              <a:rPr lang="en-US" altLang="ko-KR" sz="1100"/>
              <a:t>/ </a:t>
            </a:r>
            <a:r>
              <a:rPr lang="ko-KR" altLang="en-US" sz="1100"/>
              <a:t>근로자 </a:t>
            </a:r>
            <a:r>
              <a:rPr lang="en-US" altLang="ko-KR" sz="1100"/>
              <a:t>0</a:t>
            </a:r>
            <a:r>
              <a:rPr lang="ko-KR" altLang="en-US" sz="1100"/>
              <a:t>명</a:t>
            </a:r>
            <a:r>
              <a:rPr lang="en-US" altLang="ko-KR" sz="1100"/>
              <a:t>)</a:t>
            </a:r>
          </a:p>
          <a:p>
            <a:r>
              <a:rPr lang="en-US" altLang="ko-KR" sz="1100"/>
              <a:t>(</a:t>
            </a:r>
            <a:r>
              <a:rPr lang="ko-KR" altLang="en-US" sz="1100"/>
              <a:t>주</a:t>
            </a:r>
            <a:r>
              <a:rPr lang="en-US" altLang="ko-KR" sz="1100"/>
              <a:t>)</a:t>
            </a:r>
            <a:r>
              <a:rPr lang="ko-KR" altLang="en-US" sz="1100"/>
              <a:t>상암건설 </a:t>
            </a:r>
            <a:r>
              <a:rPr lang="en-US" altLang="ko-KR" sz="1100"/>
              <a:t>1</a:t>
            </a:r>
            <a:r>
              <a:rPr lang="ko-KR" altLang="en-US" sz="1100"/>
              <a:t>명 </a:t>
            </a:r>
            <a:r>
              <a:rPr lang="en-US" altLang="ko-KR" sz="1100"/>
              <a:t>(</a:t>
            </a:r>
            <a:r>
              <a:rPr lang="ko-KR" altLang="en-US" sz="1100"/>
              <a:t>관리자 </a:t>
            </a:r>
            <a:r>
              <a:rPr lang="en-US" altLang="ko-KR" sz="1100"/>
              <a:t>1</a:t>
            </a:r>
            <a:r>
              <a:rPr lang="ko-KR" altLang="en-US" sz="1100"/>
              <a:t>명 </a:t>
            </a:r>
            <a:r>
              <a:rPr lang="en-US" altLang="ko-KR" sz="1100"/>
              <a:t>/ </a:t>
            </a:r>
            <a:r>
              <a:rPr lang="ko-KR" altLang="en-US" sz="1100"/>
              <a:t>근로자 </a:t>
            </a:r>
            <a:r>
              <a:rPr lang="en-US" altLang="ko-KR" sz="1100"/>
              <a:t>0</a:t>
            </a:r>
            <a:r>
              <a:rPr lang="ko-KR" altLang="en-US" sz="1100"/>
              <a:t>명 </a:t>
            </a:r>
            <a:r>
              <a:rPr lang="en-US" altLang="ko-KR" sz="1100"/>
              <a:t>/ </a:t>
            </a:r>
            <a:r>
              <a:rPr lang="ko-KR" altLang="en-US" sz="1100"/>
              <a:t>퇴근 </a:t>
            </a:r>
            <a:r>
              <a:rPr lang="en-US" altLang="ko-KR" sz="1100"/>
              <a:t>0</a:t>
            </a:r>
            <a:r>
              <a:rPr lang="ko-KR" altLang="en-US" sz="1100"/>
              <a:t>명</a:t>
            </a:r>
            <a:r>
              <a:rPr lang="en-US" altLang="ko-KR" sz="1100"/>
              <a:t> / </a:t>
            </a:r>
            <a:r>
              <a:rPr lang="ko-KR" altLang="en-US" sz="1100">
                <a:solidFill>
                  <a:srgbClr val="FF0000"/>
                </a:solidFill>
              </a:rPr>
              <a:t>대기 </a:t>
            </a:r>
            <a:r>
              <a:rPr lang="en-US" altLang="ko-KR" sz="1100">
                <a:solidFill>
                  <a:srgbClr val="FF0000"/>
                </a:solidFill>
              </a:rPr>
              <a:t>0</a:t>
            </a:r>
            <a:r>
              <a:rPr lang="ko-KR" altLang="en-US" sz="1100">
                <a:solidFill>
                  <a:srgbClr val="FF0000"/>
                </a:solidFill>
              </a:rPr>
              <a:t>명</a:t>
            </a:r>
            <a:r>
              <a:rPr lang="en-US" altLang="ko-KR" sz="1100"/>
              <a:t>)</a:t>
            </a:r>
          </a:p>
          <a:p>
            <a:r>
              <a:rPr lang="ko-KR" altLang="en-US" sz="1100"/>
              <a:t>성산건설</a:t>
            </a:r>
            <a:r>
              <a:rPr lang="en-US" altLang="ko-KR" sz="1100"/>
              <a:t>(</a:t>
            </a:r>
            <a:r>
              <a:rPr lang="ko-KR" altLang="en-US" sz="1100"/>
              <a:t>주</a:t>
            </a:r>
            <a:r>
              <a:rPr lang="en-US" altLang="ko-KR" sz="1100"/>
              <a:t>) 0</a:t>
            </a:r>
            <a:r>
              <a:rPr lang="ko-KR" altLang="en-US" sz="1100"/>
              <a:t>명 </a:t>
            </a:r>
            <a:r>
              <a:rPr lang="en-US" altLang="ko-KR" sz="1100"/>
              <a:t>(</a:t>
            </a:r>
            <a:r>
              <a:rPr lang="ko-KR" altLang="en-US" sz="1100"/>
              <a:t>관리자 </a:t>
            </a:r>
            <a:r>
              <a:rPr lang="en-US" altLang="ko-KR" sz="1100"/>
              <a:t>1</a:t>
            </a:r>
            <a:r>
              <a:rPr lang="ko-KR" altLang="en-US" sz="1100"/>
              <a:t>명 </a:t>
            </a:r>
            <a:r>
              <a:rPr lang="en-US" altLang="ko-KR" sz="1100"/>
              <a:t>/ </a:t>
            </a:r>
            <a:r>
              <a:rPr lang="ko-KR" altLang="en-US" sz="1100"/>
              <a:t>근로자 </a:t>
            </a:r>
            <a:r>
              <a:rPr lang="en-US" altLang="ko-KR" sz="1100"/>
              <a:t>0</a:t>
            </a:r>
            <a:r>
              <a:rPr lang="ko-KR" altLang="en-US" sz="1100"/>
              <a:t>명 </a:t>
            </a:r>
            <a:r>
              <a:rPr lang="en-US" altLang="ko-KR" sz="1100"/>
              <a:t>/ </a:t>
            </a:r>
            <a:r>
              <a:rPr lang="ko-KR" altLang="en-US" sz="1100"/>
              <a:t>퇴근 </a:t>
            </a:r>
            <a:r>
              <a:rPr lang="en-US" altLang="ko-KR" sz="1100"/>
              <a:t>0</a:t>
            </a:r>
            <a:r>
              <a:rPr lang="ko-KR" altLang="en-US" sz="1100"/>
              <a:t>명</a:t>
            </a:r>
            <a:r>
              <a:rPr lang="en-US" altLang="ko-KR" sz="1100"/>
              <a:t> / </a:t>
            </a:r>
            <a:r>
              <a:rPr lang="ko-KR" altLang="en-US" sz="1100">
                <a:solidFill>
                  <a:srgbClr val="FF0000"/>
                </a:solidFill>
              </a:rPr>
              <a:t>대기 </a:t>
            </a:r>
            <a:r>
              <a:rPr lang="en-US" altLang="ko-KR" sz="1100">
                <a:solidFill>
                  <a:srgbClr val="FF0000"/>
                </a:solidFill>
              </a:rPr>
              <a:t>2</a:t>
            </a:r>
            <a:r>
              <a:rPr lang="ko-KR" altLang="en-US" sz="1100">
                <a:solidFill>
                  <a:srgbClr val="FF0000"/>
                </a:solidFill>
              </a:rPr>
              <a:t>명</a:t>
            </a:r>
            <a:r>
              <a:rPr lang="en-US" altLang="ko-KR" sz="1100"/>
              <a:t>)</a:t>
            </a:r>
            <a:endParaRPr lang="ko-KR" altLang="en-US" sz="1100"/>
          </a:p>
          <a:p>
            <a:r>
              <a:rPr lang="en-US" altLang="ko-KR" sz="1100"/>
              <a:t>(</a:t>
            </a:r>
            <a:r>
              <a:rPr lang="ko-KR" altLang="en-US" sz="1100"/>
              <a:t>주</a:t>
            </a:r>
            <a:r>
              <a:rPr lang="en-US" altLang="ko-KR" sz="1100"/>
              <a:t>)</a:t>
            </a:r>
            <a:r>
              <a:rPr lang="ko-KR" altLang="en-US" sz="1100"/>
              <a:t>망원건설 </a:t>
            </a:r>
            <a:r>
              <a:rPr lang="en-US" altLang="ko-KR" sz="1100"/>
              <a:t>0</a:t>
            </a:r>
            <a:r>
              <a:rPr lang="ko-KR" altLang="en-US" sz="1100"/>
              <a:t>명 </a:t>
            </a:r>
            <a:r>
              <a:rPr lang="en-US" altLang="ko-KR" sz="1100"/>
              <a:t>(</a:t>
            </a:r>
            <a:r>
              <a:rPr lang="ko-KR" altLang="en-US" sz="1100"/>
              <a:t>관리자 </a:t>
            </a:r>
            <a:r>
              <a:rPr lang="en-US" altLang="ko-KR" sz="1100"/>
              <a:t>1</a:t>
            </a:r>
            <a:r>
              <a:rPr lang="ko-KR" altLang="en-US" sz="1100"/>
              <a:t>명 </a:t>
            </a:r>
            <a:r>
              <a:rPr lang="en-US" altLang="ko-KR" sz="1100"/>
              <a:t>/ </a:t>
            </a:r>
            <a:r>
              <a:rPr lang="ko-KR" altLang="en-US" sz="1100"/>
              <a:t>근로자 </a:t>
            </a:r>
            <a:r>
              <a:rPr lang="en-US" altLang="ko-KR" sz="1100"/>
              <a:t>0</a:t>
            </a:r>
            <a:r>
              <a:rPr lang="ko-KR" altLang="en-US" sz="1100"/>
              <a:t>명 </a:t>
            </a:r>
            <a:r>
              <a:rPr lang="en-US" altLang="ko-KR" sz="1100"/>
              <a:t>/ </a:t>
            </a:r>
            <a:r>
              <a:rPr lang="ko-KR" altLang="en-US" sz="1100"/>
              <a:t>퇴근 </a:t>
            </a:r>
            <a:r>
              <a:rPr lang="en-US" altLang="ko-KR" sz="1100"/>
              <a:t>0</a:t>
            </a:r>
            <a:r>
              <a:rPr lang="ko-KR" altLang="en-US" sz="1100"/>
              <a:t>명</a:t>
            </a:r>
            <a:r>
              <a:rPr lang="en-US" altLang="ko-KR" sz="1100"/>
              <a:t> / </a:t>
            </a:r>
            <a:r>
              <a:rPr lang="ko-KR" altLang="en-US" sz="1100">
                <a:solidFill>
                  <a:srgbClr val="FF0000"/>
                </a:solidFill>
              </a:rPr>
              <a:t>대기 </a:t>
            </a:r>
            <a:r>
              <a:rPr lang="en-US" altLang="ko-KR" sz="1100">
                <a:solidFill>
                  <a:srgbClr val="FF0000"/>
                </a:solidFill>
              </a:rPr>
              <a:t>0</a:t>
            </a:r>
            <a:r>
              <a:rPr lang="ko-KR" altLang="en-US" sz="1100">
                <a:solidFill>
                  <a:srgbClr val="FF0000"/>
                </a:solidFill>
              </a:rPr>
              <a:t>명</a:t>
            </a:r>
            <a:r>
              <a:rPr lang="en-US" altLang="ko-KR" sz="1100"/>
              <a:t>)</a:t>
            </a:r>
            <a:endParaRPr lang="ko-KR" altLang="en-US" sz="1100"/>
          </a:p>
        </p:txBody>
      </p:sp>
      <p:sp>
        <p:nvSpPr>
          <p:cNvPr id="9" name="TextBox 8"/>
          <p:cNvSpPr txBox="1"/>
          <p:nvPr/>
        </p:nvSpPr>
        <p:spPr>
          <a:xfrm>
            <a:off x="8951117" y="5463649"/>
            <a:ext cx="3066701" cy="3462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/>
              <a:t>전체 </a:t>
            </a:r>
            <a:r>
              <a:rPr lang="en-US" altLang="ko-KR" sz="1100"/>
              <a:t>0</a:t>
            </a:r>
            <a:r>
              <a:rPr lang="ko-KR" altLang="en-US" sz="1100"/>
              <a:t>명</a:t>
            </a:r>
            <a:r>
              <a:rPr lang="en-US" altLang="ko-KR" sz="1100"/>
              <a:t>(</a:t>
            </a:r>
            <a:r>
              <a:rPr lang="ko-KR" altLang="en-US" sz="1100"/>
              <a:t>관리자 </a:t>
            </a:r>
            <a:r>
              <a:rPr lang="en-US" altLang="ko-KR" sz="1100"/>
              <a:t>0</a:t>
            </a:r>
            <a:r>
              <a:rPr lang="ko-KR" altLang="en-US" sz="1100"/>
              <a:t>명 </a:t>
            </a:r>
            <a:r>
              <a:rPr lang="en-US" altLang="ko-KR" sz="1100"/>
              <a:t>/ </a:t>
            </a:r>
            <a:r>
              <a:rPr lang="ko-KR" altLang="en-US" sz="1100"/>
              <a:t>근로자 </a:t>
            </a:r>
            <a:r>
              <a:rPr lang="en-US" altLang="ko-KR" sz="1100"/>
              <a:t>0</a:t>
            </a:r>
            <a:r>
              <a:rPr lang="ko-KR" altLang="en-US" sz="1100"/>
              <a:t>명</a:t>
            </a:r>
            <a:r>
              <a:rPr lang="en-US" altLang="ko-KR" sz="1100"/>
              <a:t>)  </a:t>
            </a:r>
            <a:r>
              <a:rPr lang="ko-KR" altLang="en-US" sz="1100">
                <a:solidFill>
                  <a:srgbClr val="FF0000"/>
                </a:solidFill>
              </a:rPr>
              <a:t>대기 </a:t>
            </a:r>
            <a:r>
              <a:rPr lang="en-US" altLang="ko-KR" sz="1100">
                <a:solidFill>
                  <a:srgbClr val="FF0000"/>
                </a:solidFill>
              </a:rPr>
              <a:t>2</a:t>
            </a:r>
            <a:r>
              <a:rPr lang="ko-KR" altLang="en-US" sz="1100">
                <a:solidFill>
                  <a:srgbClr val="FF0000"/>
                </a:solidFill>
              </a:rPr>
              <a:t>명</a:t>
            </a:r>
            <a:endParaRPr lang="en-US" altLang="ko-KR" sz="110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573876" y="2048319"/>
            <a:ext cx="3350424" cy="1237806"/>
          </a:xfrm>
          <a:prstGeom prst="roundRect">
            <a:avLst/>
          </a:prstGeom>
          <a:noFill/>
          <a:ln w="19050">
            <a:solidFill>
              <a:srgbClr val="3407D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433973" y="5463649"/>
            <a:ext cx="4509502" cy="613301"/>
          </a:xfrm>
          <a:prstGeom prst="roundRect">
            <a:avLst/>
          </a:prstGeom>
          <a:noFill/>
          <a:ln w="19050">
            <a:solidFill>
              <a:srgbClr val="3407D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화살표 연결선 11"/>
          <p:cNvCxnSpPr/>
          <p:nvPr/>
        </p:nvCxnSpPr>
        <p:spPr>
          <a:xfrm flipH="1" flipV="1">
            <a:off x="3924300" y="2567020"/>
            <a:ext cx="2826542" cy="1"/>
          </a:xfrm>
          <a:prstGeom prst="straightConnector1">
            <a:avLst/>
          </a:prstGeom>
          <a:ln>
            <a:solidFill>
              <a:srgbClr val="3407D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/>
          <p:nvPr/>
        </p:nvCxnSpPr>
        <p:spPr>
          <a:xfrm flipH="1" flipV="1">
            <a:off x="4943475" y="5636774"/>
            <a:ext cx="3976336" cy="1"/>
          </a:xfrm>
          <a:prstGeom prst="straightConnector1">
            <a:avLst/>
          </a:prstGeom>
          <a:ln>
            <a:solidFill>
              <a:srgbClr val="3407D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352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842" y="1871816"/>
            <a:ext cx="2240514" cy="40671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6939" y="2091353"/>
            <a:ext cx="2160524" cy="384779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80263" y="154218"/>
            <a:ext cx="5863362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ko-KR"/>
              <a:t>[</a:t>
            </a:r>
            <a:r>
              <a:rPr lang="ko-KR" altLang="en-US"/>
              <a:t> 현장통 </a:t>
            </a:r>
            <a:r>
              <a:rPr lang="en-US" altLang="ko-KR"/>
              <a:t>&gt; </a:t>
            </a:r>
            <a:r>
              <a:rPr lang="ko-KR" altLang="en-US"/>
              <a:t>출근리더기 </a:t>
            </a:r>
            <a:r>
              <a:rPr lang="en-US" altLang="ko-KR"/>
              <a:t>&gt; ‘</a:t>
            </a:r>
            <a:r>
              <a:rPr lang="ko-KR" altLang="en-US"/>
              <a:t>음성</a:t>
            </a:r>
            <a:r>
              <a:rPr lang="en-US" altLang="ko-KR"/>
              <a:t>’</a:t>
            </a:r>
            <a:r>
              <a:rPr lang="ko-KR" altLang="en-US"/>
              <a:t> 나오게하기 </a:t>
            </a:r>
            <a:r>
              <a:rPr lang="en-US" altLang="ko-KR"/>
              <a:t>]</a:t>
            </a:r>
          </a:p>
          <a:p>
            <a:r>
              <a:rPr lang="en-US" altLang="ko-KR"/>
              <a:t> -&gt; </a:t>
            </a:r>
            <a:r>
              <a:rPr lang="ko-KR" altLang="en-US"/>
              <a:t>관리자 출근리더기 </a:t>
            </a:r>
            <a:r>
              <a:rPr lang="en-US" altLang="ko-KR"/>
              <a:t>+ </a:t>
            </a:r>
            <a:r>
              <a:rPr lang="ko-KR" altLang="en-US"/>
              <a:t>공용 출근리더기</a:t>
            </a:r>
            <a:endParaRPr lang="en-US" altLang="ko-KR"/>
          </a:p>
          <a:p>
            <a:r>
              <a:rPr lang="en-US" altLang="ko-KR"/>
              <a:t> -&gt; </a:t>
            </a:r>
            <a:r>
              <a:rPr lang="ko-KR" altLang="en-US"/>
              <a:t>출근 근로자와 이미 출근처리된 근로자 </a:t>
            </a:r>
            <a:r>
              <a:rPr lang="en-US" altLang="ko-KR"/>
              <a:t>2</a:t>
            </a:r>
            <a:r>
              <a:rPr lang="ko-KR" altLang="en-US"/>
              <a:t>가지 멘트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27845" y="2018442"/>
            <a:ext cx="3401605" cy="83099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600"/>
              <a:t>출근 처리시 멘트</a:t>
            </a:r>
            <a:endParaRPr lang="en-US" altLang="ko-KR" sz="1600"/>
          </a:p>
          <a:p>
            <a:endParaRPr lang="en-US" altLang="ko-KR" sz="1600"/>
          </a:p>
          <a:p>
            <a:r>
              <a:rPr lang="en-US" altLang="ko-KR" sz="1600"/>
              <a:t> : </a:t>
            </a:r>
            <a:r>
              <a:rPr lang="ko-KR" altLang="en-US" sz="1600"/>
              <a:t>띵똥 출근처리가 완료되었습니다</a:t>
            </a:r>
            <a:r>
              <a:rPr lang="en-US" altLang="ko-KR" sz="1600"/>
              <a:t>.</a:t>
            </a:r>
          </a:p>
        </p:txBody>
      </p:sp>
      <p:cxnSp>
        <p:nvCxnSpPr>
          <p:cNvPr id="13" name="직선 화살표 연결선 12"/>
          <p:cNvCxnSpPr/>
          <p:nvPr/>
        </p:nvCxnSpPr>
        <p:spPr>
          <a:xfrm>
            <a:off x="3083356" y="2552700"/>
            <a:ext cx="5456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18420" y="4342542"/>
            <a:ext cx="3563530" cy="83099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600"/>
              <a:t>이미 출근 처리가 완료시 멘트</a:t>
            </a:r>
            <a:endParaRPr lang="en-US" altLang="ko-KR" sz="1600"/>
          </a:p>
          <a:p>
            <a:endParaRPr lang="en-US" altLang="ko-KR" sz="1600"/>
          </a:p>
          <a:p>
            <a:r>
              <a:rPr lang="en-US" altLang="ko-KR" sz="1600"/>
              <a:t> : </a:t>
            </a:r>
            <a:r>
              <a:rPr lang="ko-KR" altLang="en-US" sz="1600"/>
              <a:t>출근 처리가 완료된 사용자입니다</a:t>
            </a:r>
            <a:r>
              <a:rPr lang="en-US" altLang="ko-KR" sz="1600"/>
              <a:t>.</a:t>
            </a:r>
          </a:p>
        </p:txBody>
      </p:sp>
      <p:cxnSp>
        <p:nvCxnSpPr>
          <p:cNvPr id="16" name="직선 화살표 연결선 15"/>
          <p:cNvCxnSpPr>
            <a:endCxn id="14" idx="3"/>
          </p:cNvCxnSpPr>
          <p:nvPr/>
        </p:nvCxnSpPr>
        <p:spPr>
          <a:xfrm flipH="1">
            <a:off x="7981950" y="4758040"/>
            <a:ext cx="73498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073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762" y="893068"/>
            <a:ext cx="3000375" cy="55245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262" y="1402699"/>
            <a:ext cx="2990476" cy="69523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8262" y="2097936"/>
            <a:ext cx="2990476" cy="20483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7888" y="2217001"/>
            <a:ext cx="2990850" cy="126682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8262" y="3552902"/>
            <a:ext cx="2990476" cy="2048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53313" y="1999170"/>
            <a:ext cx="18383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/>
              <a:t>출근  </a:t>
            </a:r>
            <a:r>
              <a:rPr lang="en-US" altLang="ko-KR" sz="800"/>
              <a:t>06:21  /  </a:t>
            </a:r>
            <a:r>
              <a:rPr lang="ko-KR" altLang="en-US" sz="800"/>
              <a:t>퇴근  </a:t>
            </a:r>
            <a:r>
              <a:rPr lang="en-US" altLang="ko-KR" sz="800"/>
              <a:t>15:30</a:t>
            </a:r>
            <a:endParaRPr lang="ko-KR" altLang="en-US" sz="800"/>
          </a:p>
        </p:txBody>
      </p:sp>
      <p:sp>
        <p:nvSpPr>
          <p:cNvPr id="13" name="TextBox 12"/>
          <p:cNvSpPr txBox="1"/>
          <p:nvPr/>
        </p:nvSpPr>
        <p:spPr>
          <a:xfrm>
            <a:off x="8953313" y="3407836"/>
            <a:ext cx="18383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/>
              <a:t>출근  </a:t>
            </a:r>
            <a:r>
              <a:rPr lang="en-US" altLang="ko-KR" sz="800"/>
              <a:t>06:21  /  </a:t>
            </a:r>
            <a:r>
              <a:rPr lang="ko-KR" altLang="en-US" sz="800"/>
              <a:t>퇴근  </a:t>
            </a: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6938" y="3638668"/>
            <a:ext cx="2971800" cy="847725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7887" y="4680350"/>
            <a:ext cx="2990850" cy="5048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953312" y="4449518"/>
            <a:ext cx="18383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/>
              <a:t>출근  </a:t>
            </a:r>
            <a:r>
              <a:rPr lang="en-US" altLang="ko-KR" sz="800"/>
              <a:t>        /  </a:t>
            </a:r>
            <a:r>
              <a:rPr lang="ko-KR" altLang="en-US" sz="800"/>
              <a:t>퇴근  </a:t>
            </a:r>
          </a:p>
        </p:txBody>
      </p:sp>
      <p:sp>
        <p:nvSpPr>
          <p:cNvPr id="17" name="오른쪽 화살표 16"/>
          <p:cNvSpPr/>
          <p:nvPr/>
        </p:nvSpPr>
        <p:spPr>
          <a:xfrm>
            <a:off x="6467475" y="2850413"/>
            <a:ext cx="600075" cy="985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8962838" y="1982412"/>
            <a:ext cx="1409887" cy="309482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8953124" y="3421846"/>
            <a:ext cx="1409887" cy="309482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8962838" y="4428631"/>
            <a:ext cx="1409887" cy="309482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6931816" y="5572238"/>
            <a:ext cx="4593433" cy="93871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100"/>
              <a:t>출퇴근 시간 표시 기준</a:t>
            </a:r>
            <a:endParaRPr lang="en-US" altLang="ko-KR" sz="1100"/>
          </a:p>
          <a:p>
            <a:pPr marL="228600" indent="-228600">
              <a:buAutoNum type="arabicParenR"/>
            </a:pPr>
            <a:r>
              <a:rPr lang="ko-KR" altLang="en-US" sz="1100"/>
              <a:t>출근대기부터 </a:t>
            </a:r>
            <a:r>
              <a:rPr lang="en-US" altLang="ko-KR" sz="1100"/>
              <a:t>‘</a:t>
            </a:r>
            <a:r>
              <a:rPr lang="ko-KR" altLang="en-US" sz="1100"/>
              <a:t>출근    </a:t>
            </a:r>
            <a:r>
              <a:rPr lang="en-US" altLang="ko-KR" sz="1100"/>
              <a:t>/   </a:t>
            </a:r>
            <a:r>
              <a:rPr lang="ko-KR" altLang="en-US" sz="1100"/>
              <a:t>퇴근</a:t>
            </a:r>
            <a:r>
              <a:rPr lang="en-US" altLang="ko-KR" sz="1100"/>
              <a:t>      ‘ </a:t>
            </a:r>
            <a:r>
              <a:rPr lang="ko-KR" altLang="en-US" sz="1100"/>
              <a:t>텍스트 생성</a:t>
            </a:r>
            <a:endParaRPr lang="en-US" altLang="ko-KR" sz="1100"/>
          </a:p>
          <a:p>
            <a:pPr marL="228600" indent="-228600">
              <a:buAutoNum type="arabicParenR"/>
            </a:pPr>
            <a:r>
              <a:rPr lang="ko-KR" altLang="en-US" sz="1100"/>
              <a:t>출근시 출근시간 생성 </a:t>
            </a:r>
            <a:r>
              <a:rPr lang="en-US" altLang="ko-KR" sz="1100"/>
              <a:t>-&gt; </a:t>
            </a:r>
            <a:r>
              <a:rPr lang="ko-KR" altLang="en-US" sz="1100"/>
              <a:t>출근처리된 시간</a:t>
            </a:r>
            <a:endParaRPr lang="en-US" altLang="ko-KR" sz="1100"/>
          </a:p>
          <a:p>
            <a:pPr marL="228600" indent="-228600">
              <a:buAutoNum type="arabicParenR"/>
            </a:pPr>
            <a:r>
              <a:rPr lang="ko-KR" altLang="en-US" sz="1100"/>
              <a:t>퇴근 처리시 </a:t>
            </a:r>
            <a:r>
              <a:rPr lang="en-US" altLang="ko-KR" sz="1100"/>
              <a:t>-&gt; </a:t>
            </a:r>
            <a:r>
              <a:rPr lang="ko-KR" altLang="en-US" sz="1100"/>
              <a:t>퇴근시간 생성</a:t>
            </a:r>
            <a:endParaRPr lang="en-US" altLang="ko-KR" sz="1100"/>
          </a:p>
          <a:p>
            <a:r>
              <a:rPr lang="en-US" altLang="ko-KR" sz="1100"/>
              <a:t>                        -&gt; </a:t>
            </a:r>
            <a:r>
              <a:rPr lang="ko-KR" altLang="en-US" sz="1100"/>
              <a:t>퇴근시간은 무사고확인서에 표시되는 시간으로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0263" y="154218"/>
            <a:ext cx="306301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ko-KR"/>
              <a:t>[</a:t>
            </a:r>
            <a:r>
              <a:rPr lang="ko-KR" altLang="en-US"/>
              <a:t> </a:t>
            </a:r>
            <a:r>
              <a:rPr lang="en-US" altLang="ko-KR"/>
              <a:t>‘</a:t>
            </a:r>
            <a:r>
              <a:rPr lang="ko-KR" altLang="en-US"/>
              <a:t>출퇴근 시간 넣기</a:t>
            </a:r>
            <a:r>
              <a:rPr lang="en-US" altLang="ko-KR"/>
              <a:t>’</a:t>
            </a:r>
            <a:r>
              <a:rPr lang="ko-KR" altLang="en-US"/>
              <a:t> </a:t>
            </a:r>
            <a:r>
              <a:rPr lang="en-US" altLang="ko-KR"/>
              <a:t>]</a:t>
            </a:r>
          </a:p>
          <a:p>
            <a:r>
              <a:rPr lang="en-US" altLang="ko-KR"/>
              <a:t> -&gt; </a:t>
            </a:r>
            <a:r>
              <a:rPr lang="ko-KR" altLang="en-US"/>
              <a:t>현장통 앱 </a:t>
            </a:r>
            <a:r>
              <a:rPr lang="en-US" altLang="ko-KR"/>
              <a:t>+ </a:t>
            </a:r>
            <a:r>
              <a:rPr lang="ko-KR" altLang="en-US"/>
              <a:t>관리자</a:t>
            </a:r>
            <a:r>
              <a:rPr lang="en-US" altLang="ko-KR"/>
              <a:t>pc</a:t>
            </a:r>
          </a:p>
        </p:txBody>
      </p:sp>
    </p:spTree>
    <p:extLst>
      <p:ext uri="{BB962C8B-B14F-4D97-AF65-F5344CB8AC3E}">
        <p14:creationId xmlns:p14="http://schemas.microsoft.com/office/powerpoint/2010/main" val="3383907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97" y="1010783"/>
            <a:ext cx="9524277" cy="40088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48138" y="2868227"/>
            <a:ext cx="18383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/>
              <a:t>출근  </a:t>
            </a:r>
            <a:r>
              <a:rPr lang="en-US" altLang="ko-KR" sz="800"/>
              <a:t>06:21  /  </a:t>
            </a:r>
            <a:r>
              <a:rPr lang="ko-KR" altLang="en-US" sz="800"/>
              <a:t>퇴근  </a:t>
            </a:r>
            <a:r>
              <a:rPr lang="en-US" altLang="ko-KR" sz="800"/>
              <a:t>15:30</a:t>
            </a:r>
            <a:endParaRPr lang="ko-KR" altLang="en-US" sz="800"/>
          </a:p>
        </p:txBody>
      </p:sp>
      <p:sp>
        <p:nvSpPr>
          <p:cNvPr id="10" name="TextBox 9"/>
          <p:cNvSpPr txBox="1"/>
          <p:nvPr/>
        </p:nvSpPr>
        <p:spPr>
          <a:xfrm>
            <a:off x="5648137" y="4001801"/>
            <a:ext cx="18383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/>
              <a:t>출근  </a:t>
            </a:r>
            <a:r>
              <a:rPr lang="en-US" altLang="ko-KR" sz="800"/>
              <a:t>06:21  /  </a:t>
            </a:r>
            <a:r>
              <a:rPr lang="ko-KR" altLang="en-US" sz="800"/>
              <a:t>퇴근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48136" y="4642300"/>
            <a:ext cx="18383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/>
              <a:t>출근  </a:t>
            </a:r>
            <a:r>
              <a:rPr lang="en-US" altLang="ko-KR" sz="800"/>
              <a:t>        /  </a:t>
            </a:r>
            <a:r>
              <a:rPr lang="ko-KR" altLang="en-US" sz="800"/>
              <a:t>퇴근  </a:t>
            </a:r>
          </a:p>
        </p:txBody>
      </p:sp>
      <p:sp>
        <p:nvSpPr>
          <p:cNvPr id="12" name="모서리가 둥근 직사각형 11"/>
          <p:cNvSpPr/>
          <p:nvPr/>
        </p:nvSpPr>
        <p:spPr>
          <a:xfrm>
            <a:off x="5443349" y="2746747"/>
            <a:ext cx="1929001" cy="2483162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5532041" y="5444730"/>
            <a:ext cx="4593433" cy="93871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100"/>
              <a:t>출퇴근 시간 표시 기준</a:t>
            </a:r>
            <a:endParaRPr lang="en-US" altLang="ko-KR" sz="1100"/>
          </a:p>
          <a:p>
            <a:pPr marL="228600" indent="-228600">
              <a:buAutoNum type="arabicParenR"/>
            </a:pPr>
            <a:r>
              <a:rPr lang="ko-KR" altLang="en-US" sz="1100"/>
              <a:t>출근대기부터 </a:t>
            </a:r>
            <a:r>
              <a:rPr lang="en-US" altLang="ko-KR" sz="1100"/>
              <a:t>‘</a:t>
            </a:r>
            <a:r>
              <a:rPr lang="ko-KR" altLang="en-US" sz="1100"/>
              <a:t>출근    </a:t>
            </a:r>
            <a:r>
              <a:rPr lang="en-US" altLang="ko-KR" sz="1100"/>
              <a:t>/   </a:t>
            </a:r>
            <a:r>
              <a:rPr lang="ko-KR" altLang="en-US" sz="1100"/>
              <a:t>퇴근</a:t>
            </a:r>
            <a:r>
              <a:rPr lang="en-US" altLang="ko-KR" sz="1100"/>
              <a:t>      ‘ </a:t>
            </a:r>
            <a:r>
              <a:rPr lang="ko-KR" altLang="en-US" sz="1100"/>
              <a:t>텍스트 생성</a:t>
            </a:r>
            <a:endParaRPr lang="en-US" altLang="ko-KR" sz="1100"/>
          </a:p>
          <a:p>
            <a:pPr marL="228600" indent="-228600">
              <a:buAutoNum type="arabicParenR"/>
            </a:pPr>
            <a:r>
              <a:rPr lang="ko-KR" altLang="en-US" sz="1100"/>
              <a:t>출근시 출근시간 생성 </a:t>
            </a:r>
            <a:r>
              <a:rPr lang="en-US" altLang="ko-KR" sz="1100"/>
              <a:t>-&gt; </a:t>
            </a:r>
            <a:r>
              <a:rPr lang="ko-KR" altLang="en-US" sz="1100"/>
              <a:t>출근처리된 시간</a:t>
            </a:r>
            <a:endParaRPr lang="en-US" altLang="ko-KR" sz="1100"/>
          </a:p>
          <a:p>
            <a:pPr marL="228600" indent="-228600">
              <a:buAutoNum type="arabicParenR"/>
            </a:pPr>
            <a:r>
              <a:rPr lang="ko-KR" altLang="en-US" sz="1100"/>
              <a:t>퇴근 처리시 </a:t>
            </a:r>
            <a:r>
              <a:rPr lang="en-US" altLang="ko-KR" sz="1100"/>
              <a:t>-&gt; </a:t>
            </a:r>
            <a:r>
              <a:rPr lang="ko-KR" altLang="en-US" sz="1100"/>
              <a:t>퇴근시간 생성</a:t>
            </a:r>
            <a:endParaRPr lang="en-US" altLang="ko-KR" sz="1100"/>
          </a:p>
          <a:p>
            <a:r>
              <a:rPr lang="en-US" altLang="ko-KR" sz="1100"/>
              <a:t>                        -&gt; </a:t>
            </a:r>
            <a:r>
              <a:rPr lang="ko-KR" altLang="en-US" sz="1100"/>
              <a:t>퇴근시간은 무사고확인서에 표시되는 시간으로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138425" y="100688"/>
            <a:ext cx="2138050" cy="3374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관리자 </a:t>
            </a:r>
            <a:r>
              <a:rPr lang="en-US" altLang="ko-KR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변경</a:t>
            </a:r>
            <a:endParaRPr lang="en-US" altLang="ko-KR" sz="16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8174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63" y="1781175"/>
            <a:ext cx="2281320" cy="42005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0262" y="154218"/>
            <a:ext cx="846368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ko-KR"/>
              <a:t>[</a:t>
            </a:r>
            <a:r>
              <a:rPr lang="ko-KR" altLang="en-US"/>
              <a:t> </a:t>
            </a:r>
            <a:r>
              <a:rPr lang="en-US" altLang="ko-KR"/>
              <a:t>‘</a:t>
            </a:r>
            <a:r>
              <a:rPr lang="ko-KR" altLang="en-US"/>
              <a:t>근로자 정보</a:t>
            </a:r>
            <a:r>
              <a:rPr lang="en-US" altLang="ko-KR"/>
              <a:t>‘ </a:t>
            </a:r>
            <a:r>
              <a:rPr lang="ko-KR" altLang="en-US"/>
              <a:t>출근처크에서 보이게 하기 </a:t>
            </a:r>
            <a:r>
              <a:rPr lang="en-US" altLang="ko-KR"/>
              <a:t>]</a:t>
            </a:r>
          </a:p>
          <a:p>
            <a:r>
              <a:rPr lang="en-US" altLang="ko-KR"/>
              <a:t> -&gt; </a:t>
            </a:r>
            <a:r>
              <a:rPr lang="ko-KR" altLang="en-US"/>
              <a:t>업데이트 이전 </a:t>
            </a:r>
            <a:r>
              <a:rPr lang="en-US" altLang="ko-KR"/>
              <a:t>‘</a:t>
            </a:r>
            <a:r>
              <a:rPr lang="ko-KR" altLang="en-US"/>
              <a:t>현장동료</a:t>
            </a:r>
            <a:r>
              <a:rPr lang="en-US" altLang="ko-KR"/>
              <a:t>‘ </a:t>
            </a:r>
            <a:r>
              <a:rPr lang="ko-KR" altLang="en-US"/>
              <a:t>의 근로자 정보를 </a:t>
            </a:r>
            <a:r>
              <a:rPr lang="en-US" altLang="ko-KR"/>
              <a:t>‘</a:t>
            </a:r>
            <a:r>
              <a:rPr lang="ko-KR" altLang="en-US"/>
              <a:t>출근체크</a:t>
            </a:r>
            <a:r>
              <a:rPr lang="en-US" altLang="ko-KR"/>
              <a:t>’</a:t>
            </a:r>
            <a:r>
              <a:rPr lang="ko-KR" altLang="en-US"/>
              <a:t>에서 보이게 하기 </a:t>
            </a:r>
            <a:endParaRPr lang="en-US" altLang="ko-KR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857064" y="4432619"/>
            <a:ext cx="1057462" cy="491806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Picture 5" descr="https://img.zeplin.io/https%3A%2F%2Fcdn.zeplin.io%2F5f4ef848081fab053b4ec1e9%2Fscreens%2F3bf613c0-1b17-4f38-8728-1f5dffb87eec.png?w=240&amp;cropTop=0&amp;cropLeft=0&amp;cropWidth=240&amp;cropHeight=45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290" y="1623481"/>
            <a:ext cx="2408485" cy="4515911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직선 화살표 연결선 2"/>
          <p:cNvCxnSpPr/>
          <p:nvPr/>
        </p:nvCxnSpPr>
        <p:spPr>
          <a:xfrm flipV="1">
            <a:off x="1914526" y="2819400"/>
            <a:ext cx="3267074" cy="1859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271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80262" y="154218"/>
            <a:ext cx="352021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ko-KR"/>
              <a:t>[</a:t>
            </a:r>
            <a:r>
              <a:rPr lang="ko-KR" altLang="en-US"/>
              <a:t> 쇼핑몰 연결 수정 </a:t>
            </a:r>
            <a:r>
              <a:rPr lang="en-US" altLang="ko-KR"/>
              <a:t>]</a:t>
            </a:r>
            <a:r>
              <a:rPr lang="ko-KR" altLang="en-US"/>
              <a:t> </a:t>
            </a:r>
            <a:endParaRPr lang="en-US" altLang="ko-KR"/>
          </a:p>
          <a:p>
            <a:r>
              <a:rPr lang="en-US" altLang="ko-KR"/>
              <a:t>  -&gt; </a:t>
            </a:r>
            <a:r>
              <a:rPr lang="ko-KR" altLang="en-US"/>
              <a:t>한동안 쇼핑몰 운영중단</a:t>
            </a:r>
            <a:endParaRPr lang="en-US" altLang="ko-KR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111" y="1483669"/>
            <a:ext cx="2131306" cy="433610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674" y="1483669"/>
            <a:ext cx="2166751" cy="440965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0" name="직사각형 9"/>
          <p:cNvSpPr/>
          <p:nvPr/>
        </p:nvSpPr>
        <p:spPr>
          <a:xfrm>
            <a:off x="7810056" y="4711340"/>
            <a:ext cx="2391219" cy="8607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>
                <a:solidFill>
                  <a:schemeClr val="tx1"/>
                </a:solidFill>
              </a:rPr>
              <a:t>준    비    중</a:t>
            </a:r>
            <a:endParaRPr lang="en-US" altLang="ko-KR" sz="1200">
              <a:solidFill>
                <a:schemeClr val="tx1"/>
              </a:solidFill>
            </a:endParaRPr>
          </a:p>
          <a:p>
            <a:pPr algn="ctr"/>
            <a:endParaRPr lang="en-US" altLang="ko-KR" sz="1200">
              <a:solidFill>
                <a:schemeClr val="tx1"/>
              </a:solidFill>
            </a:endParaRPr>
          </a:p>
          <a:p>
            <a:pPr algn="r"/>
            <a:r>
              <a:rPr lang="ko-KR" altLang="en-US" sz="1200">
                <a:solidFill>
                  <a:schemeClr val="tx1"/>
                </a:solidFill>
              </a:rPr>
              <a:t>닫기   </a:t>
            </a:r>
          </a:p>
        </p:txBody>
      </p:sp>
      <p:sp>
        <p:nvSpPr>
          <p:cNvPr id="11" name="모서리가 둥근 직사각형 10"/>
          <p:cNvSpPr/>
          <p:nvPr/>
        </p:nvSpPr>
        <p:spPr>
          <a:xfrm>
            <a:off x="2591337" y="1628422"/>
            <a:ext cx="447138" cy="333728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6391811" y="4666897"/>
            <a:ext cx="951963" cy="905228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369742" y="1163631"/>
            <a:ext cx="2173684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100"/>
              <a:t>1. </a:t>
            </a:r>
            <a:r>
              <a:rPr lang="ko-KR" altLang="en-US" sz="1100"/>
              <a:t>메인화면 쇼핑몰 이미지 삭제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34300" y="4305300"/>
            <a:ext cx="119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(</a:t>
            </a:r>
            <a:r>
              <a:rPr lang="ko-KR" altLang="en-US"/>
              <a:t>팝업</a:t>
            </a:r>
            <a:r>
              <a:rPr lang="en-US" altLang="ko-KR"/>
              <a:t>)</a:t>
            </a:r>
            <a:endParaRPr lang="ko-KR" altLang="en-US"/>
          </a:p>
        </p:txBody>
      </p:sp>
      <p:cxnSp>
        <p:nvCxnSpPr>
          <p:cNvPr id="16" name="직선 화살표 연결선 15"/>
          <p:cNvCxnSpPr/>
          <p:nvPr/>
        </p:nvCxnSpPr>
        <p:spPr>
          <a:xfrm flipV="1">
            <a:off x="7096125" y="4810125"/>
            <a:ext cx="638175" cy="114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421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74" y="805413"/>
            <a:ext cx="1706989" cy="326176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74" y="4067175"/>
            <a:ext cx="1706989" cy="238652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9520" y="361950"/>
            <a:ext cx="2392891" cy="133350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9520" y="1790700"/>
            <a:ext cx="438150" cy="22860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4245" y="2019300"/>
            <a:ext cx="2124075" cy="3429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9970" y="2090737"/>
            <a:ext cx="352425" cy="20002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6307" y="2090737"/>
            <a:ext cx="421051" cy="202104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4245" y="2457450"/>
            <a:ext cx="523875" cy="219075"/>
          </a:xfrm>
          <a:prstGeom prst="rect">
            <a:avLst/>
          </a:prstGeom>
        </p:spPr>
      </p:pic>
      <p:sp>
        <p:nvSpPr>
          <p:cNvPr id="16" name="모서리가 둥근 직사각형 15"/>
          <p:cNvSpPr/>
          <p:nvPr/>
        </p:nvSpPr>
        <p:spPr>
          <a:xfrm>
            <a:off x="3983732" y="2695575"/>
            <a:ext cx="438151" cy="1809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/>
              <a:t>수정</a:t>
            </a: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40869" y="2976562"/>
            <a:ext cx="428625" cy="190500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14395" y="3261597"/>
            <a:ext cx="752475" cy="152400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99970" y="3575922"/>
            <a:ext cx="295275" cy="219075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49520" y="4152185"/>
            <a:ext cx="2392891" cy="364136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87620" y="4574382"/>
            <a:ext cx="361950" cy="266700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14245" y="5203982"/>
            <a:ext cx="438150" cy="200025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03116" y="5470682"/>
            <a:ext cx="1733550" cy="457200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47006" y="6051706"/>
            <a:ext cx="304800" cy="228600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19788" y="505375"/>
            <a:ext cx="352425" cy="209550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819788" y="1208993"/>
            <a:ext cx="266700" cy="180975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29552" y="1876425"/>
            <a:ext cx="2392891" cy="335452"/>
          </a:xfrm>
          <a:prstGeom prst="rect">
            <a:avLst/>
          </a:prstGeom>
        </p:spPr>
      </p:pic>
      <p:sp>
        <p:nvSpPr>
          <p:cNvPr id="28" name="직사각형 27"/>
          <p:cNvSpPr/>
          <p:nvPr/>
        </p:nvSpPr>
        <p:spPr>
          <a:xfrm>
            <a:off x="3983732" y="3794997"/>
            <a:ext cx="1973626" cy="27217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3928531" y="4828460"/>
            <a:ext cx="870814" cy="1809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/>
              <a:t>우편번호 검색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3999970" y="6325949"/>
            <a:ext cx="1973626" cy="27217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3849520" y="361950"/>
            <a:ext cx="2392891" cy="63912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6629552" y="380284"/>
            <a:ext cx="2392891" cy="63912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6819788" y="797911"/>
            <a:ext cx="1973626" cy="27217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6819788" y="1487716"/>
            <a:ext cx="561768" cy="27217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400342" y="1585196"/>
            <a:ext cx="171450" cy="190500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816640" y="2351443"/>
            <a:ext cx="247650" cy="200025"/>
          </a:xfrm>
          <a:prstGeom prst="rect">
            <a:avLst/>
          </a:prstGeom>
        </p:spPr>
      </p:pic>
      <p:sp>
        <p:nvSpPr>
          <p:cNvPr id="37" name="직사각형 36"/>
          <p:cNvSpPr/>
          <p:nvPr/>
        </p:nvSpPr>
        <p:spPr>
          <a:xfrm>
            <a:off x="6816640" y="2576684"/>
            <a:ext cx="1973626" cy="27217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816640" y="2976562"/>
            <a:ext cx="285750" cy="190500"/>
          </a:xfrm>
          <a:prstGeom prst="rect">
            <a:avLst/>
          </a:prstGeom>
        </p:spPr>
      </p:pic>
      <p:sp>
        <p:nvSpPr>
          <p:cNvPr id="39" name="직사각형 38"/>
          <p:cNvSpPr/>
          <p:nvPr/>
        </p:nvSpPr>
        <p:spPr>
          <a:xfrm>
            <a:off x="6816640" y="3249269"/>
            <a:ext cx="1973626" cy="27217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" name="그림 3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16640" y="3646433"/>
            <a:ext cx="428625" cy="190500"/>
          </a:xfrm>
          <a:prstGeom prst="rect">
            <a:avLst/>
          </a:prstGeom>
        </p:spPr>
      </p:pic>
      <p:sp>
        <p:nvSpPr>
          <p:cNvPr id="41" name="직사각형 40"/>
          <p:cNvSpPr/>
          <p:nvPr/>
        </p:nvSpPr>
        <p:spPr>
          <a:xfrm>
            <a:off x="6816640" y="3941919"/>
            <a:ext cx="1973626" cy="27217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2" name="그림 4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629552" y="4365918"/>
            <a:ext cx="2392891" cy="349791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440252" y="1280018"/>
            <a:ext cx="2392891" cy="332786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816640" y="4828460"/>
            <a:ext cx="342900" cy="171450"/>
          </a:xfrm>
          <a:prstGeom prst="rect">
            <a:avLst/>
          </a:prstGeom>
        </p:spPr>
      </p:pic>
      <p:pic>
        <p:nvPicPr>
          <p:cNvPr id="45" name="그림 44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824447" y="5427345"/>
            <a:ext cx="552450" cy="190500"/>
          </a:xfrm>
          <a:prstGeom prst="rect">
            <a:avLst/>
          </a:prstGeom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812572" y="6131840"/>
            <a:ext cx="685800" cy="171450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580647" y="539748"/>
            <a:ext cx="704850" cy="180975"/>
          </a:xfrm>
          <a:prstGeom prst="rect">
            <a:avLst/>
          </a:prstGeom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523799" y="1715737"/>
            <a:ext cx="638175" cy="161925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523799" y="1970949"/>
            <a:ext cx="1057275" cy="228600"/>
          </a:xfrm>
          <a:prstGeom prst="rect">
            <a:avLst/>
          </a:prstGeom>
        </p:spPr>
      </p:pic>
      <p:pic>
        <p:nvPicPr>
          <p:cNvPr id="50" name="그림 49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9440252" y="2338546"/>
            <a:ext cx="2392891" cy="499179"/>
          </a:xfrm>
          <a:prstGeom prst="rect">
            <a:avLst/>
          </a:prstGeom>
        </p:spPr>
      </p:pic>
      <p:sp>
        <p:nvSpPr>
          <p:cNvPr id="51" name="직사각형 50"/>
          <p:cNvSpPr/>
          <p:nvPr/>
        </p:nvSpPr>
        <p:spPr>
          <a:xfrm>
            <a:off x="6816640" y="6343477"/>
            <a:ext cx="1973626" cy="27217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/>
          <p:cNvSpPr/>
          <p:nvPr/>
        </p:nvSpPr>
        <p:spPr>
          <a:xfrm>
            <a:off x="6824447" y="5699282"/>
            <a:ext cx="1973626" cy="27217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/>
          <p:cNvSpPr/>
          <p:nvPr/>
        </p:nvSpPr>
        <p:spPr>
          <a:xfrm>
            <a:off x="6839184" y="5048925"/>
            <a:ext cx="1973626" cy="27217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/>
          <p:cNvSpPr/>
          <p:nvPr/>
        </p:nvSpPr>
        <p:spPr>
          <a:xfrm>
            <a:off x="9580647" y="824185"/>
            <a:ext cx="1973626" cy="27217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/>
          <p:cNvSpPr/>
          <p:nvPr/>
        </p:nvSpPr>
        <p:spPr>
          <a:xfrm>
            <a:off x="9440252" y="380284"/>
            <a:ext cx="2392891" cy="245744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280262" y="154218"/>
            <a:ext cx="855893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ko-KR"/>
              <a:t>[</a:t>
            </a:r>
            <a:r>
              <a:rPr lang="ko-KR" altLang="en-US"/>
              <a:t> 인적사항 등록 디자인 변경 </a:t>
            </a:r>
            <a:r>
              <a:rPr lang="en-US" altLang="ko-KR"/>
              <a:t>] -&gt; </a:t>
            </a:r>
            <a:r>
              <a:rPr lang="ko-KR" altLang="en-US"/>
              <a:t>화면이 키워서 보는 사람은 오른쬭 내용 안보임</a:t>
            </a:r>
            <a:endParaRPr lang="en-US" altLang="ko-KR"/>
          </a:p>
        </p:txBody>
      </p:sp>
      <p:sp>
        <p:nvSpPr>
          <p:cNvPr id="2" name="오른쪽 화살표 1"/>
          <p:cNvSpPr/>
          <p:nvPr/>
        </p:nvSpPr>
        <p:spPr>
          <a:xfrm>
            <a:off x="2790825" y="2457450"/>
            <a:ext cx="504825" cy="7918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3126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16" y="1281724"/>
            <a:ext cx="8321005" cy="3464536"/>
          </a:xfrm>
          <a:prstGeom prst="rect">
            <a:avLst/>
          </a:prstGeom>
        </p:spPr>
      </p:pic>
      <p:sp>
        <p:nvSpPr>
          <p:cNvPr id="8" name="모서리가 둥근 직사각형 7"/>
          <p:cNvSpPr/>
          <p:nvPr/>
        </p:nvSpPr>
        <p:spPr>
          <a:xfrm>
            <a:off x="3848226" y="1023759"/>
            <a:ext cx="3330762" cy="941778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70713" y="157750"/>
            <a:ext cx="231740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[ 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팝업내용 한글로 바꾸기 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2705100"/>
            <a:ext cx="44196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59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545" y="1138465"/>
            <a:ext cx="2352159" cy="449457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70B3B75E-A247-4D90-822E-E2B363477A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44" y="1138465"/>
            <a:ext cx="2193616" cy="449457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모서리가 둥근 직사각형 5"/>
          <p:cNvSpPr/>
          <p:nvPr/>
        </p:nvSpPr>
        <p:spPr>
          <a:xfrm>
            <a:off x="5831975" y="4045022"/>
            <a:ext cx="2648059" cy="568167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720277" y="166642"/>
            <a:ext cx="2071759" cy="5877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ko-KR" altLang="en-US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회원가입시 입력하는</a:t>
            </a:r>
            <a:endParaRPr lang="en-US" altLang="ko-KR" sz="100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생년월일</a:t>
            </a:r>
            <a:r>
              <a:rPr lang="en-US" altLang="ko-KR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 </a:t>
            </a:r>
            <a:r>
              <a:rPr lang="ko-KR" altLang="en-US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자동으로 가져오기</a:t>
            </a:r>
            <a:endParaRPr lang="en-US" altLang="ko-KR" sz="100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849222" y="2615756"/>
            <a:ext cx="2648059" cy="568167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화살표 연결선 9"/>
          <p:cNvCxnSpPr>
            <a:endCxn id="6" idx="1"/>
          </p:cNvCxnSpPr>
          <p:nvPr/>
        </p:nvCxnSpPr>
        <p:spPr>
          <a:xfrm>
            <a:off x="3497281" y="2906368"/>
            <a:ext cx="2334694" cy="14227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50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0262" y="154218"/>
            <a:ext cx="584431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ko-KR"/>
              <a:t>[</a:t>
            </a:r>
            <a:r>
              <a:rPr lang="ko-KR" altLang="en-US"/>
              <a:t> 전달사항에서 </a:t>
            </a:r>
            <a:r>
              <a:rPr lang="en-US" altLang="ko-KR"/>
              <a:t>‘</a:t>
            </a:r>
            <a:r>
              <a:rPr lang="ko-KR" altLang="en-US"/>
              <a:t>파일</a:t>
            </a:r>
            <a:r>
              <a:rPr lang="en-US" altLang="ko-KR"/>
              <a:t>‘ </a:t>
            </a:r>
            <a:r>
              <a:rPr lang="ko-KR" altLang="en-US"/>
              <a:t>보낼수 있게 하기 </a:t>
            </a:r>
            <a:r>
              <a:rPr lang="en-US" altLang="ko-KR"/>
              <a:t>]</a:t>
            </a:r>
            <a:r>
              <a:rPr lang="ko-KR" altLang="en-US"/>
              <a:t> </a:t>
            </a:r>
            <a:endParaRPr lang="en-US" altLang="ko-KR"/>
          </a:p>
          <a:p>
            <a:r>
              <a:rPr lang="en-US" altLang="ko-KR"/>
              <a:t>  -&gt; 1) </a:t>
            </a:r>
            <a:r>
              <a:rPr lang="ko-KR" altLang="en-US"/>
              <a:t>본사시스템</a:t>
            </a:r>
            <a:r>
              <a:rPr lang="en-US" altLang="ko-KR"/>
              <a:t>(</a:t>
            </a:r>
            <a:r>
              <a:rPr lang="ko-KR" altLang="en-US"/>
              <a:t>본사 전달사항</a:t>
            </a:r>
            <a:r>
              <a:rPr lang="en-US" altLang="ko-KR"/>
              <a:t>)</a:t>
            </a:r>
            <a:r>
              <a:rPr lang="ko-KR" altLang="en-US"/>
              <a:t>  </a:t>
            </a:r>
            <a:r>
              <a:rPr lang="en-US" altLang="ko-KR"/>
              <a:t>2) pc</a:t>
            </a:r>
            <a:r>
              <a:rPr lang="ko-KR" altLang="en-US"/>
              <a:t>관리자 </a:t>
            </a:r>
            <a:r>
              <a:rPr lang="en-US" altLang="ko-KR"/>
              <a:t>3) </a:t>
            </a:r>
            <a:r>
              <a:rPr lang="ko-KR" altLang="en-US"/>
              <a:t>앱</a:t>
            </a:r>
            <a:endParaRPr lang="en-US" altLang="ko-KR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396" y="980167"/>
            <a:ext cx="4500410" cy="293776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396" y="4178720"/>
            <a:ext cx="4559789" cy="221887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5260" y="1323976"/>
            <a:ext cx="2108802" cy="39624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2" name="타원 11"/>
          <p:cNvSpPr/>
          <p:nvPr/>
        </p:nvSpPr>
        <p:spPr>
          <a:xfrm>
            <a:off x="280262" y="2605233"/>
            <a:ext cx="205034" cy="19455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000" b="1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1</a:t>
            </a:r>
            <a:endParaRPr lang="ko-KR" altLang="en-US" sz="1000" b="1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9410909" y="377021"/>
            <a:ext cx="2638216" cy="14613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본사시스템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 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관리자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pc’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에서는 파일 첨부가 가능하나 받는사람이 다운받을수 없음 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-&gt; 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다운 받을수 있게 하기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앱에 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파일추가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할수 있게 하기</a:t>
            </a:r>
            <a:endParaRPr lang="en-US" altLang="ko-KR" sz="8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874151" y="3229473"/>
            <a:ext cx="1634533" cy="571002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2377227" y="5764280"/>
            <a:ext cx="1634533" cy="571002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6408051" y="4801099"/>
            <a:ext cx="2431149" cy="113801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9544050" y="3647746"/>
            <a:ext cx="2219325" cy="2306705"/>
          </a:xfrm>
          <a:prstGeom prst="roundRect">
            <a:avLst>
              <a:gd name="adj" fmla="val 563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4" name="직선 화살표 연결선 23"/>
          <p:cNvCxnSpPr/>
          <p:nvPr/>
        </p:nvCxnSpPr>
        <p:spPr>
          <a:xfrm>
            <a:off x="10617941" y="4462737"/>
            <a:ext cx="0" cy="86256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그림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1616" y="4002953"/>
            <a:ext cx="1666875" cy="390525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6685" y="5389934"/>
            <a:ext cx="1666875" cy="390525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7723" y="5439213"/>
            <a:ext cx="1009650" cy="341246"/>
          </a:xfrm>
          <a:prstGeom prst="rect">
            <a:avLst/>
          </a:prstGeom>
        </p:spPr>
      </p:pic>
      <p:cxnSp>
        <p:nvCxnSpPr>
          <p:cNvPr id="34" name="직선 화살표 연결선 33"/>
          <p:cNvCxnSpPr>
            <a:stCxn id="21" idx="1"/>
            <a:endCxn id="16" idx="3"/>
          </p:cNvCxnSpPr>
          <p:nvPr/>
        </p:nvCxnSpPr>
        <p:spPr>
          <a:xfrm flipH="1">
            <a:off x="8839200" y="4801099"/>
            <a:ext cx="704850" cy="569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544050" y="3380717"/>
            <a:ext cx="703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/>
              <a:t>(</a:t>
            </a:r>
            <a:r>
              <a:rPr lang="ko-KR" altLang="en-US" sz="1200"/>
              <a:t>추가</a:t>
            </a:r>
            <a:r>
              <a:rPr lang="en-US" altLang="ko-KR" sz="1200"/>
              <a:t>)</a:t>
            </a:r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3639413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19249"/>
            <a:ext cx="5655469" cy="314325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3686" y="1772566"/>
            <a:ext cx="5201535" cy="312328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397635" y="231364"/>
            <a:ext cx="3336166" cy="8259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본사시스템</a:t>
            </a:r>
            <a:r>
              <a:rPr lang="en-US" altLang="ko-KR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보낸 내용 보기</a:t>
            </a:r>
            <a:endParaRPr lang="en-US" altLang="ko-KR" sz="100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-&gt; 1) </a:t>
            </a:r>
            <a:r>
              <a:rPr lang="ko-KR" altLang="en-US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이미지 첨부는 </a:t>
            </a:r>
            <a:r>
              <a:rPr lang="en-US" altLang="ko-KR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현재처럼 보이기</a:t>
            </a:r>
            <a:endParaRPr lang="en-US" altLang="ko-KR" sz="100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-&gt; 2) </a:t>
            </a:r>
            <a:r>
              <a:rPr lang="ko-KR" altLang="en-US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파일 첨부는 </a:t>
            </a:r>
            <a:r>
              <a:rPr lang="en-US" altLang="ko-KR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‘</a:t>
            </a:r>
            <a:r>
              <a:rPr lang="ko-KR" altLang="en-US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파일명</a:t>
            </a:r>
            <a:r>
              <a:rPr lang="en-US" altLang="ko-KR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 </a:t>
            </a:r>
            <a:r>
              <a:rPr lang="ko-KR" altLang="en-US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다운받게 하기</a:t>
            </a:r>
            <a:endParaRPr lang="en-US" altLang="ko-KR" sz="100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9628" y="3496442"/>
            <a:ext cx="663947" cy="224404"/>
          </a:xfrm>
          <a:prstGeom prst="rect">
            <a:avLst/>
          </a:prstGeom>
        </p:spPr>
      </p:pic>
      <p:sp>
        <p:nvSpPr>
          <p:cNvPr id="8" name="모서리가 둥근 직사각형 7"/>
          <p:cNvSpPr/>
          <p:nvPr/>
        </p:nvSpPr>
        <p:spPr>
          <a:xfrm>
            <a:off x="9500245" y="3532827"/>
            <a:ext cx="419100" cy="15163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/>
              <a:t>다운</a:t>
            </a:r>
          </a:p>
        </p:txBody>
      </p:sp>
      <p:sp>
        <p:nvSpPr>
          <p:cNvPr id="16" name="모서리가 둥근 직사각형 15"/>
          <p:cNvSpPr/>
          <p:nvPr/>
        </p:nvSpPr>
        <p:spPr>
          <a:xfrm>
            <a:off x="8650583" y="3323143"/>
            <a:ext cx="1634533" cy="571002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6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397635" y="231364"/>
            <a:ext cx="3336166" cy="8259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ko-KR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 ‘</a:t>
            </a:r>
            <a:r>
              <a:rPr lang="ko-KR" altLang="en-US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관리자</a:t>
            </a:r>
            <a:r>
              <a:rPr lang="en-US" altLang="ko-KR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pc’ </a:t>
            </a:r>
            <a:r>
              <a:rPr lang="ko-KR" altLang="en-US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보낸 내용 </a:t>
            </a:r>
            <a:r>
              <a:rPr lang="en-US" altLang="ko-KR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받은 내용 보기</a:t>
            </a:r>
            <a:endParaRPr lang="en-US" altLang="ko-KR" sz="100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-&gt; 1) </a:t>
            </a:r>
            <a:r>
              <a:rPr lang="ko-KR" altLang="en-US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이미지 첨부는 </a:t>
            </a:r>
            <a:r>
              <a:rPr lang="en-US" altLang="ko-KR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현재처럼 보이기</a:t>
            </a:r>
            <a:endParaRPr lang="en-US" altLang="ko-KR" sz="100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-&gt; 2) </a:t>
            </a:r>
            <a:r>
              <a:rPr lang="ko-KR" altLang="en-US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파일 첨부는 </a:t>
            </a:r>
            <a:r>
              <a:rPr lang="en-US" altLang="ko-KR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‘</a:t>
            </a:r>
            <a:r>
              <a:rPr lang="ko-KR" altLang="en-US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파일명</a:t>
            </a:r>
            <a:r>
              <a:rPr lang="en-US" altLang="ko-KR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 </a:t>
            </a:r>
            <a:r>
              <a:rPr lang="ko-KR" altLang="en-US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다운받게 하기</a:t>
            </a:r>
            <a:endParaRPr lang="en-US" altLang="ko-KR" sz="100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5410" y="1485900"/>
            <a:ext cx="6212715" cy="4624577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485901"/>
            <a:ext cx="4977546" cy="282892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0203" y="4115567"/>
            <a:ext cx="663947" cy="224404"/>
          </a:xfrm>
          <a:prstGeom prst="rect">
            <a:avLst/>
          </a:prstGeom>
        </p:spPr>
      </p:pic>
      <p:sp>
        <p:nvSpPr>
          <p:cNvPr id="8" name="모서리가 둥근 직사각형 7"/>
          <p:cNvSpPr/>
          <p:nvPr/>
        </p:nvSpPr>
        <p:spPr>
          <a:xfrm>
            <a:off x="10290820" y="4151952"/>
            <a:ext cx="419100" cy="15163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/>
              <a:t>다운</a:t>
            </a:r>
          </a:p>
        </p:txBody>
      </p:sp>
      <p:sp>
        <p:nvSpPr>
          <p:cNvPr id="9" name="모서리가 둥근 직사각형 8"/>
          <p:cNvSpPr/>
          <p:nvPr/>
        </p:nvSpPr>
        <p:spPr>
          <a:xfrm>
            <a:off x="9441158" y="4115566"/>
            <a:ext cx="1634533" cy="397703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3689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532" y="6149544"/>
            <a:ext cx="1666875" cy="39052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757" y="6149543"/>
            <a:ext cx="1009650" cy="39052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76" y="1362075"/>
            <a:ext cx="2156164" cy="320992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51" y="4572000"/>
            <a:ext cx="1734065" cy="406267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170" y="5065585"/>
            <a:ext cx="2151670" cy="349475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453676" y="1362075"/>
            <a:ext cx="2156164" cy="412016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직선 화살표 연결선 17"/>
          <p:cNvCxnSpPr/>
          <p:nvPr/>
        </p:nvCxnSpPr>
        <p:spPr>
          <a:xfrm>
            <a:off x="1654916" y="4963732"/>
            <a:ext cx="2434" cy="110394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374108" y="216044"/>
            <a:ext cx="3336166" cy="10587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ko-KR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  ‘</a:t>
            </a:r>
            <a:r>
              <a:rPr lang="ko-KR" altLang="en-US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앱</a:t>
            </a:r>
            <a:r>
              <a:rPr lang="en-US" altLang="ko-KR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전달사항</a:t>
            </a:r>
            <a:endParaRPr lang="en-US" altLang="ko-KR" sz="100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-&gt; 1) </a:t>
            </a:r>
            <a:r>
              <a:rPr lang="ko-KR" altLang="en-US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작성에 </a:t>
            </a:r>
            <a:r>
              <a:rPr lang="en-US" altLang="ko-KR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첨부파일</a:t>
            </a:r>
            <a:r>
              <a:rPr lang="en-US" altLang="ko-KR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부분 추가</a:t>
            </a:r>
            <a:endParaRPr lang="en-US" altLang="ko-KR" sz="100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-&gt; 2) </a:t>
            </a:r>
            <a:r>
              <a:rPr lang="ko-KR" altLang="en-US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이미지 첨부는 </a:t>
            </a:r>
            <a:r>
              <a:rPr lang="en-US" altLang="ko-KR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현재처럼 보이기</a:t>
            </a:r>
            <a:endParaRPr lang="en-US" altLang="ko-KR" sz="100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-&gt; 3) </a:t>
            </a:r>
            <a:r>
              <a:rPr lang="ko-KR" altLang="en-US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파일 첨부는 </a:t>
            </a:r>
            <a:r>
              <a:rPr lang="en-US" altLang="ko-KR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‘</a:t>
            </a:r>
            <a:r>
              <a:rPr lang="ko-KR" altLang="en-US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파일명</a:t>
            </a:r>
            <a:r>
              <a:rPr lang="en-US" altLang="ko-KR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 </a:t>
            </a:r>
            <a:r>
              <a:rPr lang="ko-KR" altLang="en-US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다운받게 하기</a:t>
            </a:r>
            <a:endParaRPr lang="en-US" altLang="ko-KR" sz="100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4839" y="1063193"/>
            <a:ext cx="3000375" cy="54768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8225" y="1063193"/>
            <a:ext cx="3009900" cy="1438275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582" y="2796744"/>
            <a:ext cx="1666875" cy="390525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3807" y="2796743"/>
            <a:ext cx="1009650" cy="390525"/>
          </a:xfrm>
          <a:prstGeom prst="rect">
            <a:avLst/>
          </a:prstGeom>
        </p:spPr>
      </p:pic>
      <p:sp>
        <p:nvSpPr>
          <p:cNvPr id="27" name="모서리가 둥근 직사각형 26"/>
          <p:cNvSpPr/>
          <p:nvPr/>
        </p:nvSpPr>
        <p:spPr>
          <a:xfrm>
            <a:off x="10613603" y="2916188"/>
            <a:ext cx="419100" cy="15163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/>
              <a:t>다운</a:t>
            </a:r>
          </a:p>
        </p:txBody>
      </p:sp>
      <p:sp>
        <p:nvSpPr>
          <p:cNvPr id="30" name="모서리가 둥근 직사각형 29"/>
          <p:cNvSpPr/>
          <p:nvPr/>
        </p:nvSpPr>
        <p:spPr>
          <a:xfrm>
            <a:off x="8364444" y="2739841"/>
            <a:ext cx="3446556" cy="527234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56583" y="3505448"/>
            <a:ext cx="3009900" cy="504825"/>
          </a:xfrm>
          <a:prstGeom prst="rect">
            <a:avLst/>
          </a:prstGeom>
        </p:spPr>
      </p:pic>
      <p:sp>
        <p:nvSpPr>
          <p:cNvPr id="32" name="직사각형 31"/>
          <p:cNvSpPr/>
          <p:nvPr/>
        </p:nvSpPr>
        <p:spPr>
          <a:xfrm>
            <a:off x="8656583" y="1063192"/>
            <a:ext cx="3011542" cy="54768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3460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77544" y="185474"/>
            <a:ext cx="569825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ko-KR"/>
              <a:t>[ </a:t>
            </a:r>
            <a:r>
              <a:rPr lang="ko-KR" altLang="en-US"/>
              <a:t>위험치워줘 신고방법 </a:t>
            </a:r>
            <a:r>
              <a:rPr lang="en-US" altLang="ko-KR"/>
              <a:t>‘2</a:t>
            </a:r>
            <a:r>
              <a:rPr lang="ko-KR" altLang="en-US"/>
              <a:t>가지</a:t>
            </a:r>
            <a:r>
              <a:rPr lang="en-US" altLang="ko-KR"/>
              <a:t>’</a:t>
            </a:r>
            <a:r>
              <a:rPr lang="ko-KR" altLang="en-US"/>
              <a:t>에서 </a:t>
            </a:r>
            <a:r>
              <a:rPr lang="en-US" altLang="ko-KR"/>
              <a:t>‘3</a:t>
            </a:r>
            <a:r>
              <a:rPr lang="ko-KR" altLang="en-US"/>
              <a:t>가지</a:t>
            </a:r>
            <a:r>
              <a:rPr lang="en-US" altLang="ko-KR"/>
              <a:t>’</a:t>
            </a:r>
            <a:r>
              <a:rPr lang="ko-KR" altLang="en-US"/>
              <a:t>로 변경 </a:t>
            </a:r>
            <a:r>
              <a:rPr lang="en-US" altLang="ko-KR"/>
              <a:t>]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988" y="1842332"/>
            <a:ext cx="2037237" cy="3836870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08" y="1842332"/>
            <a:ext cx="2080231" cy="38368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39281" y="1434931"/>
            <a:ext cx="1550084" cy="2616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1100"/>
              <a:t>현재 위험치워줘 화면</a:t>
            </a:r>
            <a:endParaRPr lang="en-US" altLang="ko-KR" sz="1100"/>
          </a:p>
        </p:txBody>
      </p:sp>
      <p:sp>
        <p:nvSpPr>
          <p:cNvPr id="16" name="TextBox 15"/>
          <p:cNvSpPr txBox="1"/>
          <p:nvPr/>
        </p:nvSpPr>
        <p:spPr>
          <a:xfrm>
            <a:off x="3595564" y="1434931"/>
            <a:ext cx="1550084" cy="2616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1100"/>
              <a:t>이전 위험치워줘 화면</a:t>
            </a:r>
            <a:endParaRPr lang="en-US" altLang="ko-KR" sz="1100"/>
          </a:p>
        </p:txBody>
      </p:sp>
      <p:sp>
        <p:nvSpPr>
          <p:cNvPr id="2" name="오른쪽 화살표 1"/>
          <p:cNvSpPr/>
          <p:nvPr/>
        </p:nvSpPr>
        <p:spPr>
          <a:xfrm>
            <a:off x="5803989" y="2910575"/>
            <a:ext cx="463640" cy="9659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1105" y="581578"/>
            <a:ext cx="3164722" cy="5971230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4418" y="1655655"/>
            <a:ext cx="2838095" cy="1596211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4418" y="3393533"/>
            <a:ext cx="2889102" cy="229244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824682" y="3559597"/>
            <a:ext cx="1923637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800" b="1">
                <a:solidFill>
                  <a:schemeClr val="bg1">
                    <a:lumMod val="50000"/>
                  </a:schemeClr>
                </a:solidFill>
              </a:rPr>
              <a:t>‘</a:t>
            </a:r>
            <a:r>
              <a:rPr lang="ko-KR" altLang="en-US" sz="800" b="1">
                <a:solidFill>
                  <a:schemeClr val="bg1">
                    <a:lumMod val="50000"/>
                  </a:schemeClr>
                </a:solidFill>
              </a:rPr>
              <a:t>신고 위치</a:t>
            </a:r>
            <a:r>
              <a:rPr lang="en-US" altLang="ko-KR" sz="800" b="1">
                <a:solidFill>
                  <a:schemeClr val="bg1">
                    <a:lumMod val="50000"/>
                  </a:schemeClr>
                </a:solidFill>
              </a:rPr>
              <a:t>‘</a:t>
            </a:r>
            <a:r>
              <a:rPr lang="ko-KR" altLang="en-US" sz="800" b="1">
                <a:solidFill>
                  <a:schemeClr val="bg1">
                    <a:lumMod val="50000"/>
                  </a:schemeClr>
                </a:solidFill>
              </a:rPr>
              <a:t>를 입력해주세요</a:t>
            </a:r>
            <a:endParaRPr lang="en-US" altLang="ko-KR" sz="8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04218" y="4110499"/>
            <a:ext cx="1923637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800" b="1">
                <a:solidFill>
                  <a:schemeClr val="bg1">
                    <a:lumMod val="50000"/>
                  </a:schemeClr>
                </a:solidFill>
              </a:rPr>
              <a:t>‘</a:t>
            </a:r>
            <a:r>
              <a:rPr lang="ko-KR" altLang="en-US" sz="800" b="1">
                <a:solidFill>
                  <a:schemeClr val="bg1">
                    <a:lumMod val="50000"/>
                  </a:schemeClr>
                </a:solidFill>
              </a:rPr>
              <a:t>신고 내용</a:t>
            </a:r>
            <a:r>
              <a:rPr lang="en-US" altLang="ko-KR" sz="800" b="1">
                <a:solidFill>
                  <a:schemeClr val="bg1">
                    <a:lumMod val="50000"/>
                  </a:schemeClr>
                </a:solidFill>
              </a:rPr>
              <a:t>‘</a:t>
            </a:r>
            <a:r>
              <a:rPr lang="ko-KR" altLang="en-US" sz="800" b="1">
                <a:solidFill>
                  <a:schemeClr val="bg1">
                    <a:lumMod val="50000"/>
                  </a:schemeClr>
                </a:solidFill>
              </a:rPr>
              <a:t>을 입력해주세요</a:t>
            </a:r>
            <a:endParaRPr lang="en-US" altLang="ko-KR" sz="8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44418" y="1349178"/>
            <a:ext cx="2718074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900" b="1">
                <a:solidFill>
                  <a:schemeClr val="bg1"/>
                </a:solidFill>
              </a:rPr>
              <a:t>3</a:t>
            </a:r>
            <a:r>
              <a:rPr lang="ko-KR" altLang="en-US" sz="900" b="1">
                <a:solidFill>
                  <a:schemeClr val="bg1"/>
                </a:solidFill>
              </a:rPr>
              <a:t>가지중 </a:t>
            </a:r>
            <a:r>
              <a:rPr lang="en-US" altLang="ko-KR" sz="900" b="1">
                <a:solidFill>
                  <a:schemeClr val="bg1"/>
                </a:solidFill>
              </a:rPr>
              <a:t>1</a:t>
            </a:r>
            <a:r>
              <a:rPr lang="ko-KR" altLang="en-US" sz="900" b="1">
                <a:solidFill>
                  <a:schemeClr val="bg1"/>
                </a:solidFill>
              </a:rPr>
              <a:t>가지만 작성해도 신고가 가능합니다</a:t>
            </a:r>
            <a:r>
              <a:rPr lang="en-US" altLang="ko-KR" sz="900" b="1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856175" y="200863"/>
            <a:ext cx="2163064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228600" indent="-228600">
              <a:buAutoNum type="arabicPeriod"/>
            </a:pPr>
            <a:r>
              <a:rPr lang="en-US" altLang="ko-KR" sz="1100"/>
              <a:t>‘</a:t>
            </a:r>
            <a:r>
              <a:rPr lang="ko-KR" altLang="en-US" sz="1100"/>
              <a:t>사진등록</a:t>
            </a:r>
            <a:r>
              <a:rPr lang="en-US" altLang="ko-KR" sz="1100"/>
              <a:t>’ </a:t>
            </a:r>
            <a:r>
              <a:rPr lang="ko-KR" altLang="en-US" sz="1100"/>
              <a:t>내용 넣기</a:t>
            </a:r>
            <a:endParaRPr lang="en-US" altLang="ko-KR" sz="1100"/>
          </a:p>
          <a:p>
            <a:pPr marL="228600" indent="-228600">
              <a:buAutoNum type="arabicPeriod"/>
            </a:pPr>
            <a:endParaRPr lang="en-US" altLang="ko-KR" sz="1100"/>
          </a:p>
          <a:p>
            <a:pPr marL="228600" indent="-228600">
              <a:buAutoNum type="arabicPeriod"/>
            </a:pPr>
            <a:r>
              <a:rPr lang="en-US" altLang="ko-KR" sz="1100"/>
              <a:t>‘</a:t>
            </a:r>
            <a:r>
              <a:rPr lang="ko-KR" altLang="en-US" sz="1100"/>
              <a:t>문구</a:t>
            </a:r>
            <a:r>
              <a:rPr lang="en-US" altLang="ko-KR" sz="1100"/>
              <a:t>’ </a:t>
            </a:r>
            <a:r>
              <a:rPr lang="ko-KR" altLang="en-US" sz="1100"/>
              <a:t>추가</a:t>
            </a:r>
            <a:endParaRPr lang="en-US" altLang="ko-KR" sz="1100"/>
          </a:p>
          <a:p>
            <a:pPr marL="228600" indent="-228600">
              <a:buAutoNum type="arabicPeriod"/>
            </a:pPr>
            <a:endParaRPr lang="en-US" altLang="ko-KR" sz="1100"/>
          </a:p>
          <a:p>
            <a:pPr marL="228600" indent="-228600">
              <a:buAutoNum type="arabicPeriod"/>
            </a:pPr>
            <a:r>
              <a:rPr lang="en-US" altLang="ko-KR" sz="1100"/>
              <a:t>‘</a:t>
            </a:r>
            <a:r>
              <a:rPr lang="ko-KR" altLang="en-US" sz="1100"/>
              <a:t>사진</a:t>
            </a:r>
            <a:r>
              <a:rPr lang="en-US" altLang="ko-KR" sz="1100"/>
              <a:t>’ ‘</a:t>
            </a:r>
            <a:r>
              <a:rPr lang="ko-KR" altLang="en-US" sz="1100"/>
              <a:t>위치</a:t>
            </a:r>
            <a:r>
              <a:rPr lang="en-US" altLang="ko-KR" sz="1100"/>
              <a:t>‘ ‘</a:t>
            </a:r>
            <a:r>
              <a:rPr lang="ko-KR" altLang="en-US" sz="1100"/>
              <a:t>내용</a:t>
            </a:r>
            <a:r>
              <a:rPr lang="en-US" altLang="ko-KR" sz="1100"/>
              <a:t>‘ 1</a:t>
            </a:r>
            <a:r>
              <a:rPr lang="ko-KR" altLang="en-US" sz="1100"/>
              <a:t>개만 써도 등록 가능하게 하기 </a:t>
            </a:r>
            <a:endParaRPr lang="en-US" altLang="ko-KR" sz="1100"/>
          </a:p>
        </p:txBody>
      </p:sp>
      <p:sp>
        <p:nvSpPr>
          <p:cNvPr id="26" name="모서리가 둥근 직사각형 25"/>
          <p:cNvSpPr/>
          <p:nvPr/>
        </p:nvSpPr>
        <p:spPr>
          <a:xfrm>
            <a:off x="6430942" y="1151155"/>
            <a:ext cx="3425233" cy="2242378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19953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7475806" y="173222"/>
            <a:ext cx="3068854" cy="16158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228600" indent="-228600">
              <a:buAutoNum type="arabicPeriod"/>
            </a:pPr>
            <a:r>
              <a:rPr lang="en-US" altLang="ko-KR" sz="1100"/>
              <a:t>‘</a:t>
            </a:r>
            <a:r>
              <a:rPr lang="ko-KR" altLang="en-US" sz="1100"/>
              <a:t>사진</a:t>
            </a:r>
            <a:r>
              <a:rPr lang="en-US" altLang="ko-KR" sz="1100"/>
              <a:t>’ ‘</a:t>
            </a:r>
            <a:r>
              <a:rPr lang="ko-KR" altLang="en-US" sz="1100"/>
              <a:t>위치</a:t>
            </a:r>
            <a:r>
              <a:rPr lang="en-US" altLang="ko-KR" sz="1100"/>
              <a:t>‘ ‘</a:t>
            </a:r>
            <a:r>
              <a:rPr lang="ko-KR" altLang="en-US" sz="1100"/>
              <a:t>내용</a:t>
            </a:r>
            <a:r>
              <a:rPr lang="en-US" altLang="ko-KR" sz="1100"/>
              <a:t>‘ 1</a:t>
            </a:r>
            <a:r>
              <a:rPr lang="ko-KR" altLang="en-US" sz="1100"/>
              <a:t>개만 써도 등록 가능하게 하기 </a:t>
            </a:r>
            <a:endParaRPr lang="en-US" altLang="ko-KR" sz="1100"/>
          </a:p>
          <a:p>
            <a:pPr marL="228600" indent="-228600">
              <a:buAutoNum type="arabicPeriod"/>
            </a:pPr>
            <a:endParaRPr lang="en-US" altLang="ko-KR" sz="1100"/>
          </a:p>
          <a:p>
            <a:pPr marL="228600" indent="-228600">
              <a:buAutoNum type="arabicPeriod"/>
            </a:pPr>
            <a:r>
              <a:rPr lang="ko-KR" altLang="en-US" sz="1100"/>
              <a:t>등록 안된 부분은 빈칸으로 남기기</a:t>
            </a:r>
            <a:endParaRPr lang="en-US" altLang="ko-KR" sz="1100"/>
          </a:p>
          <a:p>
            <a:pPr marL="228600" indent="-228600">
              <a:buAutoNum type="arabicPeriod"/>
            </a:pPr>
            <a:endParaRPr lang="en-US" altLang="ko-KR" sz="1100"/>
          </a:p>
          <a:p>
            <a:pPr marL="228600" indent="-228600">
              <a:buAutoNum type="arabicPeriod"/>
            </a:pPr>
            <a:r>
              <a:rPr lang="en-US" altLang="ko-KR" sz="1100"/>
              <a:t>‘</a:t>
            </a:r>
            <a:r>
              <a:rPr lang="ko-KR" altLang="en-US" sz="1100"/>
              <a:t>처리후</a:t>
            </a:r>
            <a:r>
              <a:rPr lang="en-US" altLang="ko-KR" sz="1100"/>
              <a:t>’</a:t>
            </a:r>
            <a:r>
              <a:rPr lang="ko-KR" altLang="en-US" sz="1100"/>
              <a:t>도 </a:t>
            </a:r>
            <a:r>
              <a:rPr lang="en-US" altLang="ko-KR" sz="1100"/>
              <a:t>‘</a:t>
            </a:r>
            <a:r>
              <a:rPr lang="ko-KR" altLang="en-US" sz="1100"/>
              <a:t>사진</a:t>
            </a:r>
            <a:r>
              <a:rPr lang="en-US" altLang="ko-KR" sz="1100"/>
              <a:t>‘ ‘</a:t>
            </a:r>
            <a:r>
              <a:rPr lang="ko-KR" altLang="en-US" sz="1100"/>
              <a:t>내용</a:t>
            </a:r>
            <a:r>
              <a:rPr lang="en-US" altLang="ko-KR" sz="1100"/>
              <a:t>‘ 1</a:t>
            </a:r>
            <a:r>
              <a:rPr lang="ko-KR" altLang="en-US" sz="1100"/>
              <a:t>개만 써도 등록 가능하게 하기</a:t>
            </a:r>
            <a:endParaRPr lang="en-US" altLang="ko-KR" sz="1100"/>
          </a:p>
          <a:p>
            <a:pPr marL="228600" indent="-228600">
              <a:buAutoNum type="arabicPeriod"/>
            </a:pPr>
            <a:endParaRPr lang="en-US" altLang="ko-KR" sz="1100"/>
          </a:p>
          <a:p>
            <a:pPr marL="228600" indent="-228600">
              <a:buAutoNum type="arabicPeriod"/>
            </a:pPr>
            <a:r>
              <a:rPr lang="en-US" altLang="ko-KR" sz="1100"/>
              <a:t>‘</a:t>
            </a:r>
            <a:r>
              <a:rPr lang="ko-KR" altLang="en-US" sz="1100"/>
              <a:t>사진</a:t>
            </a:r>
            <a:r>
              <a:rPr lang="en-US" altLang="ko-KR" sz="1100"/>
              <a:t>’ </a:t>
            </a:r>
            <a:r>
              <a:rPr lang="ko-KR" altLang="en-US" sz="1100"/>
              <a:t>클릭하면 확대화면 보이게</a:t>
            </a:r>
            <a:endParaRPr lang="en-US" altLang="ko-KR" sz="110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20" y="1509521"/>
            <a:ext cx="2361905" cy="4457143"/>
          </a:xfrm>
          <a:prstGeom prst="rect">
            <a:avLst/>
          </a:prstGeom>
        </p:spPr>
      </p:pic>
      <p:sp>
        <p:nvSpPr>
          <p:cNvPr id="9" name="오른쪽 화살표 8"/>
          <p:cNvSpPr/>
          <p:nvPr/>
        </p:nvSpPr>
        <p:spPr>
          <a:xfrm>
            <a:off x="3078050" y="3040456"/>
            <a:ext cx="347730" cy="1158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012" y="516336"/>
            <a:ext cx="3000375" cy="1457325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376" y="1810489"/>
            <a:ext cx="2352397" cy="1435488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2012" y="3326602"/>
            <a:ext cx="3000375" cy="2427055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6662" y="4783244"/>
            <a:ext cx="2990850" cy="1724025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1905" y="3040456"/>
            <a:ext cx="2470823" cy="1633396"/>
          </a:xfrm>
          <a:prstGeom prst="rect">
            <a:avLst/>
          </a:prstGeom>
        </p:spPr>
      </p:pic>
      <p:sp>
        <p:nvSpPr>
          <p:cNvPr id="31" name="직사각형 30"/>
          <p:cNvSpPr/>
          <p:nvPr/>
        </p:nvSpPr>
        <p:spPr>
          <a:xfrm>
            <a:off x="3562012" y="516336"/>
            <a:ext cx="3000375" cy="552810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6857137" y="2555929"/>
            <a:ext cx="3000375" cy="40163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9412" y="5917692"/>
            <a:ext cx="3560426" cy="217295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1678" y="2471323"/>
            <a:ext cx="3343226" cy="388035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09672" y="2106182"/>
            <a:ext cx="1374208" cy="2813854"/>
          </a:xfrm>
          <a:prstGeom prst="rect">
            <a:avLst/>
          </a:prstGeom>
        </p:spPr>
      </p:pic>
      <p:cxnSp>
        <p:nvCxnSpPr>
          <p:cNvPr id="39" name="직선 화살표 연결선 38"/>
          <p:cNvCxnSpPr/>
          <p:nvPr/>
        </p:nvCxnSpPr>
        <p:spPr>
          <a:xfrm>
            <a:off x="6228522" y="2337097"/>
            <a:ext cx="4316138" cy="248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413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8833910" y="1023057"/>
            <a:ext cx="2483447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228600" indent="-228600">
              <a:buAutoNum type="arabicPeriod"/>
            </a:pPr>
            <a:r>
              <a:rPr lang="en-US" altLang="ko-KR" sz="1100"/>
              <a:t>‘</a:t>
            </a:r>
            <a:r>
              <a:rPr lang="ko-KR" altLang="en-US" sz="1100"/>
              <a:t>사진</a:t>
            </a:r>
            <a:r>
              <a:rPr lang="en-US" altLang="ko-KR" sz="1100"/>
              <a:t>‘ </a:t>
            </a:r>
            <a:r>
              <a:rPr lang="ko-KR" altLang="en-US" sz="1100"/>
              <a:t>부분 추가</a:t>
            </a:r>
            <a:endParaRPr lang="en-US" altLang="ko-KR" sz="1100"/>
          </a:p>
          <a:p>
            <a:pPr marL="228600" indent="-228600">
              <a:buAutoNum type="arabicPeriod"/>
            </a:pPr>
            <a:endParaRPr lang="en-US" altLang="ko-KR" sz="1100"/>
          </a:p>
          <a:p>
            <a:pPr marL="228600" indent="-228600">
              <a:buAutoNum type="arabicPeriod"/>
            </a:pPr>
            <a:r>
              <a:rPr lang="en-US" altLang="ko-KR" sz="1100"/>
              <a:t>‘</a:t>
            </a:r>
            <a:r>
              <a:rPr lang="ko-KR" altLang="en-US" sz="1100"/>
              <a:t>공개</a:t>
            </a:r>
            <a:r>
              <a:rPr lang="en-US" altLang="ko-KR" sz="1100"/>
              <a:t>’ </a:t>
            </a:r>
            <a:r>
              <a:rPr lang="ko-KR" altLang="en-US" sz="1100"/>
              <a:t>는 </a:t>
            </a:r>
            <a:r>
              <a:rPr lang="en-US" altLang="ko-KR" sz="1100"/>
              <a:t>‘</a:t>
            </a:r>
            <a:r>
              <a:rPr lang="ko-KR" altLang="en-US" sz="1100"/>
              <a:t>신고내용</a:t>
            </a:r>
            <a:r>
              <a:rPr lang="en-US" altLang="ko-KR" sz="1100"/>
              <a:t>’ </a:t>
            </a:r>
            <a:r>
              <a:rPr lang="ko-KR" altLang="en-US" sz="1100"/>
              <a:t>보이게</a:t>
            </a:r>
            <a:endParaRPr lang="en-US" altLang="ko-KR" sz="1100"/>
          </a:p>
          <a:p>
            <a:pPr marL="228600" indent="-228600">
              <a:buAutoNum type="arabicPeriod"/>
            </a:pPr>
            <a:endParaRPr lang="en-US" altLang="ko-KR" sz="1100"/>
          </a:p>
          <a:p>
            <a:pPr marL="228600" indent="-228600">
              <a:buAutoNum type="arabicPeriod"/>
            </a:pPr>
            <a:r>
              <a:rPr lang="en-US" altLang="ko-KR" sz="1100"/>
              <a:t>‘</a:t>
            </a:r>
            <a:r>
              <a:rPr lang="ko-KR" altLang="en-US" sz="1100"/>
              <a:t>신고내용</a:t>
            </a:r>
            <a:r>
              <a:rPr lang="en-US" altLang="ko-KR" sz="1100"/>
              <a:t>’ </a:t>
            </a:r>
            <a:r>
              <a:rPr lang="ko-KR" altLang="en-US" sz="1100"/>
              <a:t>글자가 사진에 안가려지게 하기</a:t>
            </a:r>
            <a:endParaRPr lang="en-US" altLang="ko-KR" sz="110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27" y="840001"/>
            <a:ext cx="3000000" cy="5628571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975" y="840001"/>
            <a:ext cx="3000000" cy="5628571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975" y="1276972"/>
            <a:ext cx="3090787" cy="1930055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9419" y="3247539"/>
            <a:ext cx="949556" cy="1590260"/>
          </a:xfrm>
          <a:prstGeom prst="rect">
            <a:avLst/>
          </a:prstGeom>
        </p:spPr>
      </p:pic>
      <p:sp>
        <p:nvSpPr>
          <p:cNvPr id="11" name="오른쪽 화살표 10"/>
          <p:cNvSpPr/>
          <p:nvPr/>
        </p:nvSpPr>
        <p:spPr>
          <a:xfrm>
            <a:off x="4191001" y="2704200"/>
            <a:ext cx="609600" cy="10866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7139" y="1276972"/>
            <a:ext cx="1027229" cy="847152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0303" y="3247539"/>
            <a:ext cx="1027229" cy="84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460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07290" y="146929"/>
            <a:ext cx="459808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/>
              <a:t>‘</a:t>
            </a:r>
            <a:r>
              <a:rPr lang="ko-KR" altLang="en-US" sz="1600" b="1"/>
              <a:t>관리자</a:t>
            </a:r>
            <a:r>
              <a:rPr lang="en-US" altLang="ko-KR" sz="1600" b="1"/>
              <a:t>PC’ / ‘</a:t>
            </a:r>
            <a:r>
              <a:rPr lang="ko-KR" altLang="en-US" sz="1600" b="1"/>
              <a:t>본사시스템</a:t>
            </a:r>
            <a:r>
              <a:rPr lang="en-US" altLang="ko-KR" sz="1600" b="1"/>
              <a:t>’ </a:t>
            </a:r>
            <a:r>
              <a:rPr lang="ko-KR" altLang="en-US" sz="1600" b="1"/>
              <a:t>에서도 변경</a:t>
            </a:r>
            <a:endParaRPr lang="en-US" altLang="ko-KR" sz="1600" b="1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312" y="909380"/>
            <a:ext cx="8137598" cy="75392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837" y="1802555"/>
            <a:ext cx="3314700" cy="3429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7887" y="3686960"/>
            <a:ext cx="3295650" cy="21336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5928" y="1883517"/>
            <a:ext cx="3305175" cy="52387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9513" y="2211975"/>
            <a:ext cx="2352397" cy="1435488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8791" y="2554874"/>
            <a:ext cx="2352397" cy="1502008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1540312" y="1776310"/>
            <a:ext cx="3622813" cy="4211714"/>
          </a:xfrm>
          <a:prstGeom prst="rect">
            <a:avLst/>
          </a:prstGeom>
          <a:noFill/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1165" y="4204364"/>
            <a:ext cx="3314700" cy="1217173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91165" y="5554067"/>
            <a:ext cx="3248025" cy="371475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5737108" y="1776310"/>
            <a:ext cx="3622813" cy="4211714"/>
          </a:xfrm>
          <a:prstGeom prst="rect">
            <a:avLst/>
          </a:prstGeom>
          <a:noFill/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13537" y="6135506"/>
            <a:ext cx="1028571" cy="314286"/>
          </a:xfrm>
          <a:prstGeom prst="rect">
            <a:avLst/>
          </a:prstGeom>
        </p:spPr>
      </p:pic>
      <p:sp>
        <p:nvSpPr>
          <p:cNvPr id="21" name="직사각형 20"/>
          <p:cNvSpPr/>
          <p:nvPr/>
        </p:nvSpPr>
        <p:spPr>
          <a:xfrm>
            <a:off x="1123336" y="744977"/>
            <a:ext cx="8454887" cy="588396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54848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138425" y="100688"/>
            <a:ext cx="3733766" cy="3374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관리자 </a:t>
            </a:r>
            <a:r>
              <a:rPr lang="en-US" altLang="ko-KR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 &gt; </a:t>
            </a:r>
            <a:r>
              <a:rPr lang="ko-KR" altLang="en-US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위험치워줘 </a:t>
            </a:r>
            <a:r>
              <a:rPr lang="en-US" altLang="ko-KR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작성</a:t>
            </a:r>
            <a:r>
              <a:rPr lang="en-US" altLang="ko-KR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변경</a:t>
            </a:r>
            <a:endParaRPr lang="en-US" altLang="ko-KR" sz="16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96" y="2670934"/>
            <a:ext cx="3166995" cy="372986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91" y="646258"/>
            <a:ext cx="1530713" cy="1325201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2705" y="2164121"/>
            <a:ext cx="2484168" cy="139715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744418" y="1349178"/>
            <a:ext cx="2718074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900" b="1">
                <a:solidFill>
                  <a:schemeClr val="bg1"/>
                </a:solidFill>
              </a:rPr>
              <a:t>3</a:t>
            </a:r>
            <a:r>
              <a:rPr lang="ko-KR" altLang="en-US" sz="900" b="1">
                <a:solidFill>
                  <a:schemeClr val="bg1"/>
                </a:solidFill>
              </a:rPr>
              <a:t>가지중 </a:t>
            </a:r>
            <a:r>
              <a:rPr lang="en-US" altLang="ko-KR" sz="900" b="1">
                <a:solidFill>
                  <a:schemeClr val="bg1"/>
                </a:solidFill>
              </a:rPr>
              <a:t>1</a:t>
            </a:r>
            <a:r>
              <a:rPr lang="ko-KR" altLang="en-US" sz="900" b="1">
                <a:solidFill>
                  <a:schemeClr val="bg1"/>
                </a:solidFill>
              </a:rPr>
              <a:t>가지만 작성해도 신고가 가능합니다</a:t>
            </a:r>
            <a:r>
              <a:rPr lang="en-US" altLang="ko-KR" sz="900" b="1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64518" y="571075"/>
            <a:ext cx="2705561" cy="12772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altLang="ko-KR" sz="1100"/>
              <a:t>1. </a:t>
            </a:r>
            <a:r>
              <a:rPr lang="ko-KR" altLang="en-US" sz="1100"/>
              <a:t>문구변경</a:t>
            </a:r>
            <a:endParaRPr lang="en-US" altLang="ko-KR" sz="1100"/>
          </a:p>
          <a:p>
            <a:r>
              <a:rPr lang="ko-KR" altLang="en-US" sz="1100"/>
              <a:t>    </a:t>
            </a:r>
            <a:r>
              <a:rPr lang="en-US" altLang="ko-KR" sz="1100"/>
              <a:t>: </a:t>
            </a:r>
            <a:r>
              <a:rPr lang="ko-KR" altLang="en-US" sz="1100"/>
              <a:t>현장상세 </a:t>
            </a:r>
            <a:r>
              <a:rPr lang="en-US" altLang="ko-KR" sz="1100"/>
              <a:t>-&gt; </a:t>
            </a:r>
            <a:r>
              <a:rPr lang="ko-KR" altLang="en-US" sz="1100"/>
              <a:t>위험치워줘</a:t>
            </a:r>
            <a:endParaRPr lang="en-US" altLang="ko-KR" sz="1100"/>
          </a:p>
          <a:p>
            <a:pPr marL="228600" indent="-228600">
              <a:buAutoNum type="arabicPeriod"/>
            </a:pPr>
            <a:endParaRPr lang="en-US" altLang="ko-KR" sz="1100"/>
          </a:p>
          <a:p>
            <a:r>
              <a:rPr lang="en-US" altLang="ko-KR" sz="1100"/>
              <a:t>2. ‘</a:t>
            </a:r>
            <a:r>
              <a:rPr lang="ko-KR" altLang="en-US" sz="1100"/>
              <a:t>사진등록</a:t>
            </a:r>
            <a:r>
              <a:rPr lang="en-US" altLang="ko-KR" sz="1100"/>
              <a:t>’ </a:t>
            </a:r>
            <a:r>
              <a:rPr lang="ko-KR" altLang="en-US" sz="1100"/>
              <a:t>추가</a:t>
            </a:r>
            <a:endParaRPr lang="en-US" altLang="ko-KR" sz="1100"/>
          </a:p>
          <a:p>
            <a:pPr marL="228600" indent="-228600">
              <a:buAutoNum type="arabicPeriod"/>
            </a:pPr>
            <a:endParaRPr lang="en-US" altLang="ko-KR" sz="1100"/>
          </a:p>
          <a:p>
            <a:r>
              <a:rPr lang="en-US" altLang="ko-KR" sz="1100"/>
              <a:t>3. ‘</a:t>
            </a:r>
            <a:r>
              <a:rPr lang="ko-KR" altLang="en-US" sz="1100"/>
              <a:t>사진</a:t>
            </a:r>
            <a:r>
              <a:rPr lang="en-US" altLang="ko-KR" sz="1100"/>
              <a:t>’ ‘</a:t>
            </a:r>
            <a:r>
              <a:rPr lang="ko-KR" altLang="en-US" sz="1100"/>
              <a:t>위치</a:t>
            </a:r>
            <a:r>
              <a:rPr lang="en-US" altLang="ko-KR" sz="1100"/>
              <a:t>‘ ‘</a:t>
            </a:r>
            <a:r>
              <a:rPr lang="ko-KR" altLang="en-US" sz="1100"/>
              <a:t>내용</a:t>
            </a:r>
            <a:r>
              <a:rPr lang="en-US" altLang="ko-KR" sz="1100"/>
              <a:t>‘ 1</a:t>
            </a:r>
            <a:r>
              <a:rPr lang="ko-KR" altLang="en-US" sz="1100"/>
              <a:t>개만 써도 등록 가능하게 하기 </a:t>
            </a:r>
            <a:endParaRPr lang="en-US" altLang="ko-KR" sz="1100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1053393" y="1464594"/>
            <a:ext cx="1042108" cy="592806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1" name="직선 화살표 연결선 20"/>
          <p:cNvCxnSpPr/>
          <p:nvPr/>
        </p:nvCxnSpPr>
        <p:spPr>
          <a:xfrm>
            <a:off x="1626863" y="1906967"/>
            <a:ext cx="20962" cy="7639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오른쪽 화살표 22"/>
          <p:cNvSpPr/>
          <p:nvPr/>
        </p:nvSpPr>
        <p:spPr>
          <a:xfrm>
            <a:off x="4895850" y="3800475"/>
            <a:ext cx="314325" cy="8413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8724" y="1760997"/>
            <a:ext cx="2797538" cy="303805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868" y="3660594"/>
            <a:ext cx="2733394" cy="280828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758724" y="1725238"/>
            <a:ext cx="90487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000">
                <a:solidFill>
                  <a:schemeClr val="bg1">
                    <a:lumMod val="50000"/>
                  </a:schemeClr>
                </a:solidFill>
              </a:rPr>
              <a:t>위험치워줘</a:t>
            </a:r>
          </a:p>
        </p:txBody>
      </p:sp>
      <p:sp>
        <p:nvSpPr>
          <p:cNvPr id="27" name="모서리가 둥근 직사각형 26"/>
          <p:cNvSpPr/>
          <p:nvPr/>
        </p:nvSpPr>
        <p:spPr>
          <a:xfrm>
            <a:off x="5758724" y="1647825"/>
            <a:ext cx="2797538" cy="4924425"/>
          </a:xfrm>
          <a:prstGeom prst="roundRect">
            <a:avLst>
              <a:gd name="adj" fmla="val 226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모서리가 둥근 직사각형 27"/>
          <p:cNvSpPr/>
          <p:nvPr/>
        </p:nvSpPr>
        <p:spPr>
          <a:xfrm>
            <a:off x="5685346" y="1521656"/>
            <a:ext cx="1042108" cy="449803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5640542" y="2064802"/>
            <a:ext cx="3074833" cy="1564288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3037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40" y="1206814"/>
            <a:ext cx="6549759" cy="32460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72777" y="2298817"/>
            <a:ext cx="13754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/>
              <a:t>근로자등록 엑셀양식</a:t>
            </a:r>
          </a:p>
        </p:txBody>
      </p:sp>
      <p:sp>
        <p:nvSpPr>
          <p:cNvPr id="10" name="모서리가 둥근 직사각형 9"/>
          <p:cNvSpPr/>
          <p:nvPr/>
        </p:nvSpPr>
        <p:spPr>
          <a:xfrm>
            <a:off x="8315507" y="2246628"/>
            <a:ext cx="1221599" cy="335211"/>
          </a:xfrm>
          <a:prstGeom prst="roundRect">
            <a:avLst/>
          </a:prstGeom>
          <a:noFill/>
          <a:ln w="19050">
            <a:solidFill>
              <a:srgbClr val="340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81499" y="345254"/>
            <a:ext cx="508781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[ 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관리자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pc &gt; 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신규근로자등록 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&gt; ‘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엑셀다운받기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 텍스트 문구 바꾸기 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</a:p>
        </p:txBody>
      </p:sp>
      <p:cxnSp>
        <p:nvCxnSpPr>
          <p:cNvPr id="5" name="직선 화살표 연결선 4"/>
          <p:cNvCxnSpPr>
            <a:stCxn id="9" idx="1"/>
            <a:endCxn id="12" idx="3"/>
          </p:cNvCxnSpPr>
          <p:nvPr/>
        </p:nvCxnSpPr>
        <p:spPr>
          <a:xfrm flipH="1" flipV="1">
            <a:off x="7093629" y="2388139"/>
            <a:ext cx="1179148" cy="260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모서리가 둥근 직사각형 11"/>
          <p:cNvSpPr/>
          <p:nvPr/>
        </p:nvSpPr>
        <p:spPr>
          <a:xfrm>
            <a:off x="5924854" y="2246628"/>
            <a:ext cx="1168775" cy="283021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15599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00" y="532781"/>
            <a:ext cx="9592575" cy="18597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7291" y="146929"/>
            <a:ext cx="2152971" cy="3462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/>
              <a:t>‘</a:t>
            </a:r>
            <a:r>
              <a:rPr lang="ko-KR" altLang="en-US" sz="1100"/>
              <a:t>엑셀 저장</a:t>
            </a:r>
            <a:r>
              <a:rPr lang="en-US" altLang="ko-KR" sz="1100"/>
              <a:t>‘ </a:t>
            </a:r>
            <a:r>
              <a:rPr lang="ko-KR" altLang="en-US" sz="1100"/>
              <a:t>도 </a:t>
            </a:r>
            <a:r>
              <a:rPr lang="en-US" altLang="ko-KR" sz="1100"/>
              <a:t>‘</a:t>
            </a:r>
            <a:r>
              <a:rPr lang="ko-KR" altLang="en-US" sz="1100"/>
              <a:t>사진부분 추가  </a:t>
            </a:r>
            <a:endParaRPr lang="en-US" altLang="ko-KR" sz="1100"/>
          </a:p>
        </p:txBody>
      </p:sp>
      <p:sp>
        <p:nvSpPr>
          <p:cNvPr id="9" name="아래쪽 화살표 8"/>
          <p:cNvSpPr/>
          <p:nvPr/>
        </p:nvSpPr>
        <p:spPr>
          <a:xfrm>
            <a:off x="5210175" y="2555370"/>
            <a:ext cx="536493" cy="4634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18" y="3181727"/>
            <a:ext cx="11312193" cy="3299028"/>
          </a:xfrm>
          <a:prstGeom prst="rect">
            <a:avLst/>
          </a:prstGeom>
        </p:spPr>
      </p:pic>
      <p:sp>
        <p:nvSpPr>
          <p:cNvPr id="12" name="모서리가 둥근 직사각형 11"/>
          <p:cNvSpPr/>
          <p:nvPr/>
        </p:nvSpPr>
        <p:spPr>
          <a:xfrm>
            <a:off x="5746668" y="3181727"/>
            <a:ext cx="1068547" cy="3388598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9381620" y="3255022"/>
            <a:ext cx="1068547" cy="3388598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88938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237" y="1379253"/>
            <a:ext cx="2496998" cy="4683718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4911712" y="616361"/>
            <a:ext cx="3402947" cy="59061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모서리가 둥근 직사각형 21"/>
          <p:cNvSpPr/>
          <p:nvPr/>
        </p:nvSpPr>
        <p:spPr>
          <a:xfrm>
            <a:off x="5098860" y="1087109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모서리가 둥근 직사각형 24"/>
          <p:cNvSpPr/>
          <p:nvPr/>
        </p:nvSpPr>
        <p:spPr>
          <a:xfrm>
            <a:off x="6139557" y="1087108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모서리가 둥근 직사각형 25"/>
          <p:cNvSpPr/>
          <p:nvPr/>
        </p:nvSpPr>
        <p:spPr>
          <a:xfrm>
            <a:off x="7180254" y="1087108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4911712" y="616361"/>
            <a:ext cx="3402947" cy="3292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>
                <a:solidFill>
                  <a:schemeClr val="tx1"/>
                </a:solidFill>
              </a:rPr>
              <a:t>운영자 기능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4911712" y="2087035"/>
            <a:ext cx="3402947" cy="3292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>
                <a:solidFill>
                  <a:schemeClr val="tx1"/>
                </a:solidFill>
              </a:rPr>
              <a:t> 인력 관리</a:t>
            </a:r>
          </a:p>
        </p:txBody>
      </p:sp>
      <p:sp>
        <p:nvSpPr>
          <p:cNvPr id="33" name="모서리가 둥근 직사각형 32"/>
          <p:cNvSpPr/>
          <p:nvPr/>
        </p:nvSpPr>
        <p:spPr>
          <a:xfrm>
            <a:off x="5098860" y="2557782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모서리가 둥근 직사각형 33"/>
          <p:cNvSpPr/>
          <p:nvPr/>
        </p:nvSpPr>
        <p:spPr>
          <a:xfrm>
            <a:off x="6139557" y="2557781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모서리가 둥근 직사각형 34"/>
          <p:cNvSpPr/>
          <p:nvPr/>
        </p:nvSpPr>
        <p:spPr>
          <a:xfrm>
            <a:off x="7180254" y="2557781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4911711" y="3557708"/>
            <a:ext cx="3402947" cy="3292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>
                <a:solidFill>
                  <a:schemeClr val="tx1"/>
                </a:solidFill>
              </a:rPr>
              <a:t>교육 </a:t>
            </a:r>
            <a:r>
              <a:rPr lang="en-US" altLang="ko-KR" sz="1050" b="1">
                <a:solidFill>
                  <a:schemeClr val="tx1"/>
                </a:solidFill>
              </a:rPr>
              <a:t>/ </a:t>
            </a:r>
            <a:r>
              <a:rPr lang="ko-KR" altLang="en-US" sz="1050" b="1">
                <a:solidFill>
                  <a:schemeClr val="tx1"/>
                </a:solidFill>
              </a:rPr>
              <a:t>사이렌</a:t>
            </a:r>
          </a:p>
        </p:txBody>
      </p:sp>
      <p:sp>
        <p:nvSpPr>
          <p:cNvPr id="37" name="모서리가 둥근 직사각형 36"/>
          <p:cNvSpPr/>
          <p:nvPr/>
        </p:nvSpPr>
        <p:spPr>
          <a:xfrm>
            <a:off x="5098860" y="4028455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모서리가 둥근 직사각형 37"/>
          <p:cNvSpPr/>
          <p:nvPr/>
        </p:nvSpPr>
        <p:spPr>
          <a:xfrm>
            <a:off x="6139557" y="4028454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/>
          <p:cNvSpPr/>
          <p:nvPr/>
        </p:nvSpPr>
        <p:spPr>
          <a:xfrm>
            <a:off x="4911712" y="5028381"/>
            <a:ext cx="3402947" cy="3292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>
                <a:solidFill>
                  <a:schemeClr val="tx1"/>
                </a:solidFill>
              </a:rPr>
              <a:t>서류</a:t>
            </a:r>
          </a:p>
        </p:txBody>
      </p:sp>
      <p:sp>
        <p:nvSpPr>
          <p:cNvPr id="41" name="모서리가 둥근 직사각형 40"/>
          <p:cNvSpPr/>
          <p:nvPr/>
        </p:nvSpPr>
        <p:spPr>
          <a:xfrm>
            <a:off x="5098860" y="5499128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모서리가 둥근 직사각형 41"/>
          <p:cNvSpPr/>
          <p:nvPr/>
        </p:nvSpPr>
        <p:spPr>
          <a:xfrm>
            <a:off x="6139557" y="5499127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710" y="187790"/>
            <a:ext cx="3488009" cy="428571"/>
          </a:xfrm>
          <a:prstGeom prst="rect">
            <a:avLst/>
          </a:prstGeom>
        </p:spPr>
      </p:pic>
      <p:pic>
        <p:nvPicPr>
          <p:cNvPr id="69" name="그림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4517" y="1679171"/>
            <a:ext cx="609600" cy="209550"/>
          </a:xfrm>
          <a:prstGeom prst="rect">
            <a:avLst/>
          </a:prstGeom>
        </p:spPr>
      </p:pic>
      <p:pic>
        <p:nvPicPr>
          <p:cNvPr id="70" name="그림 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7867" y="3193207"/>
            <a:ext cx="476250" cy="161925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6111497" y="1226292"/>
            <a:ext cx="10003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/>
              <a:t>   기능선택</a:t>
            </a:r>
            <a:endParaRPr lang="en-US" altLang="ko-KR" sz="1000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∙</a:t>
            </a:r>
            <a:r>
              <a:rPr lang="en-US" altLang="ko-KR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위험치워줘</a:t>
            </a:r>
            <a:endParaRPr lang="ko-KR" altLang="en-US" sz="1000" b="1"/>
          </a:p>
        </p:txBody>
      </p:sp>
      <p:sp>
        <p:nvSpPr>
          <p:cNvPr id="73" name="TextBox 72"/>
          <p:cNvSpPr txBox="1"/>
          <p:nvPr/>
        </p:nvSpPr>
        <p:spPr>
          <a:xfrm>
            <a:off x="7082576" y="1425895"/>
            <a:ext cx="11268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/>
              <a:t>공동 운영자</a:t>
            </a:r>
            <a:endParaRPr lang="en-US" altLang="ko-KR" sz="1000" b="1"/>
          </a:p>
          <a:p>
            <a:pPr algn="ctr"/>
            <a:r>
              <a:rPr lang="en-US" altLang="ko-KR" sz="1000" b="1"/>
              <a:t>(</a:t>
            </a:r>
            <a:r>
              <a:rPr lang="ko-KR" altLang="en-US" sz="1000" b="1"/>
              <a:t>출근 </a:t>
            </a:r>
            <a:r>
              <a:rPr lang="en-US" altLang="ko-KR" sz="1000" b="1"/>
              <a:t>QR</a:t>
            </a:r>
            <a:r>
              <a:rPr lang="ko-KR" altLang="en-US" sz="1000" b="1"/>
              <a:t>리더기</a:t>
            </a:r>
            <a:endParaRPr lang="en-US" altLang="ko-KR" sz="1000" b="1"/>
          </a:p>
          <a:p>
            <a:pPr algn="ctr"/>
            <a:r>
              <a:rPr lang="ko-KR" altLang="en-US" sz="1000" b="1"/>
              <a:t>비밀번호</a:t>
            </a:r>
            <a:r>
              <a:rPr lang="en-US" altLang="ko-KR" sz="1000" b="1"/>
              <a:t>)</a:t>
            </a:r>
            <a:endParaRPr lang="ko-KR" altLang="en-US" sz="1000" b="1"/>
          </a:p>
        </p:txBody>
      </p:sp>
      <p:pic>
        <p:nvPicPr>
          <p:cNvPr id="74" name="그림 7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8342" y="4613013"/>
            <a:ext cx="485775" cy="180975"/>
          </a:xfrm>
          <a:prstGeom prst="rect">
            <a:avLst/>
          </a:prstGeom>
        </p:spPr>
      </p:pic>
      <p:pic>
        <p:nvPicPr>
          <p:cNvPr id="75" name="그림 7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4526" y="6062450"/>
            <a:ext cx="714375" cy="190500"/>
          </a:xfrm>
          <a:prstGeom prst="rect">
            <a:avLst/>
          </a:prstGeom>
        </p:spPr>
      </p:pic>
      <p:pic>
        <p:nvPicPr>
          <p:cNvPr id="76" name="그림 7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1716" y="6062450"/>
            <a:ext cx="819150" cy="200025"/>
          </a:xfrm>
          <a:prstGeom prst="rect">
            <a:avLst/>
          </a:prstGeom>
        </p:spPr>
      </p:pic>
      <p:pic>
        <p:nvPicPr>
          <p:cNvPr id="77" name="그림 7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19386" y="4537906"/>
            <a:ext cx="923810" cy="276190"/>
          </a:xfrm>
          <a:prstGeom prst="rect">
            <a:avLst/>
          </a:prstGeom>
        </p:spPr>
      </p:pic>
      <p:pic>
        <p:nvPicPr>
          <p:cNvPr id="78" name="그림 7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37313" y="3034711"/>
            <a:ext cx="714375" cy="152400"/>
          </a:xfrm>
          <a:prstGeom prst="rect">
            <a:avLst/>
          </a:prstGeom>
        </p:spPr>
      </p:pic>
      <p:pic>
        <p:nvPicPr>
          <p:cNvPr id="79" name="그림 7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19022" y="3222687"/>
            <a:ext cx="790575" cy="142875"/>
          </a:xfrm>
          <a:prstGeom prst="rect">
            <a:avLst/>
          </a:prstGeom>
        </p:spPr>
      </p:pic>
      <p:pic>
        <p:nvPicPr>
          <p:cNvPr id="80" name="그림 7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08752" y="4190409"/>
            <a:ext cx="320192" cy="257716"/>
          </a:xfrm>
          <a:prstGeom prst="rect">
            <a:avLst/>
          </a:prstGeom>
        </p:spPr>
      </p:pic>
      <p:pic>
        <p:nvPicPr>
          <p:cNvPr id="81" name="그림 8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40431" y="2683611"/>
            <a:ext cx="279345" cy="292042"/>
          </a:xfrm>
          <a:prstGeom prst="rect">
            <a:avLst/>
          </a:prstGeom>
        </p:spPr>
      </p:pic>
      <p:pic>
        <p:nvPicPr>
          <p:cNvPr id="82" name="그림 8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83522" y="2639673"/>
            <a:ext cx="279172" cy="287896"/>
          </a:xfrm>
          <a:prstGeom prst="rect">
            <a:avLst/>
          </a:prstGeom>
        </p:spPr>
      </p:pic>
      <p:pic>
        <p:nvPicPr>
          <p:cNvPr id="83" name="그림 8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08752" y="5643488"/>
            <a:ext cx="266700" cy="314325"/>
          </a:xfrm>
          <a:prstGeom prst="rect">
            <a:avLst/>
          </a:prstGeom>
        </p:spPr>
      </p:pic>
      <p:pic>
        <p:nvPicPr>
          <p:cNvPr id="84" name="그림 8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64859" y="5641165"/>
            <a:ext cx="285750" cy="314325"/>
          </a:xfrm>
          <a:prstGeom prst="rect">
            <a:avLst/>
          </a:prstGeom>
        </p:spPr>
      </p:pic>
      <p:pic>
        <p:nvPicPr>
          <p:cNvPr id="85" name="그림 8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18342" y="1307528"/>
            <a:ext cx="381000" cy="257175"/>
          </a:xfrm>
          <a:prstGeom prst="rect">
            <a:avLst/>
          </a:prstGeom>
        </p:spPr>
      </p:pic>
      <p:pic>
        <p:nvPicPr>
          <p:cNvPr id="86" name="그림 8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45809" y="4131714"/>
            <a:ext cx="323850" cy="333375"/>
          </a:xfrm>
          <a:prstGeom prst="rect">
            <a:avLst/>
          </a:prstGeom>
        </p:spPr>
      </p:pic>
      <p:pic>
        <p:nvPicPr>
          <p:cNvPr id="87" name="그림 8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459466" y="1114043"/>
            <a:ext cx="327283" cy="352459"/>
          </a:xfrm>
          <a:prstGeom prst="rect">
            <a:avLst/>
          </a:prstGeom>
        </p:spPr>
      </p:pic>
      <p:pic>
        <p:nvPicPr>
          <p:cNvPr id="88" name="그림 8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370652" y="2703445"/>
            <a:ext cx="304800" cy="295275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6125892" y="3035146"/>
            <a:ext cx="10003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/>
              <a:t>근로자 출근</a:t>
            </a:r>
            <a:endParaRPr lang="en-US" altLang="ko-KR" sz="1000" b="1"/>
          </a:p>
          <a:p>
            <a:pPr algn="ctr"/>
            <a:r>
              <a:rPr lang="en-US" altLang="ko-KR" sz="1000" b="1"/>
              <a:t>QR</a:t>
            </a:r>
            <a:r>
              <a:rPr lang="ko-KR" altLang="en-US" sz="1000" b="1"/>
              <a:t> 리더기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77545" y="185474"/>
            <a:ext cx="3826622" cy="86177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ko-KR"/>
              <a:t>[ </a:t>
            </a:r>
            <a:r>
              <a:rPr lang="ko-KR" altLang="en-US"/>
              <a:t>관리자 페이지 디자인 수정 </a:t>
            </a:r>
            <a:r>
              <a:rPr lang="en-US" altLang="ko-KR"/>
              <a:t>]</a:t>
            </a:r>
          </a:p>
          <a:p>
            <a:r>
              <a:rPr lang="en-US" altLang="ko-KR" sz="1600"/>
              <a:t> -&gt; </a:t>
            </a:r>
            <a:r>
              <a:rPr lang="ko-KR" altLang="en-US" sz="1600"/>
              <a:t>기능 구분후 사각형 디자인</a:t>
            </a:r>
            <a:br>
              <a:rPr lang="en-US" altLang="ko-KR" sz="1600"/>
            </a:br>
            <a:r>
              <a:rPr lang="en-US" altLang="ko-KR" sz="1600"/>
              <a:t> -&gt; </a:t>
            </a:r>
            <a:r>
              <a:rPr lang="ko-KR" altLang="en-US" sz="1600"/>
              <a:t>디자인후 제플린에 올릴것임</a:t>
            </a:r>
          </a:p>
        </p:txBody>
      </p:sp>
      <p:sp>
        <p:nvSpPr>
          <p:cNvPr id="94" name="오른쪽 화살표 93"/>
          <p:cNvSpPr/>
          <p:nvPr/>
        </p:nvSpPr>
        <p:spPr>
          <a:xfrm>
            <a:off x="3651017" y="2705552"/>
            <a:ext cx="850605" cy="12779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0" name="그림 4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942839" y="2583322"/>
            <a:ext cx="1976029" cy="4059382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9740228" y="2151376"/>
            <a:ext cx="1551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(</a:t>
            </a:r>
            <a:r>
              <a:rPr lang="ko-KR" altLang="en-US"/>
              <a:t>참고 디자인</a:t>
            </a:r>
            <a:r>
              <a:rPr lang="en-US" altLang="ko-KR"/>
              <a:t>)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01562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TextBox 50"/>
          <p:cNvSpPr txBox="1"/>
          <p:nvPr/>
        </p:nvSpPr>
        <p:spPr>
          <a:xfrm>
            <a:off x="455105" y="66304"/>
            <a:ext cx="1551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(</a:t>
            </a:r>
            <a:r>
              <a:rPr lang="ko-KR" altLang="en-US"/>
              <a:t>운영자</a:t>
            </a:r>
            <a:r>
              <a:rPr lang="en-US" altLang="ko-KR"/>
              <a:t>)</a:t>
            </a:r>
            <a:endParaRPr lang="ko-KR" altLang="en-US"/>
          </a:p>
        </p:txBody>
      </p:sp>
      <p:sp>
        <p:nvSpPr>
          <p:cNvPr id="53" name="직사각형 52"/>
          <p:cNvSpPr/>
          <p:nvPr/>
        </p:nvSpPr>
        <p:spPr>
          <a:xfrm>
            <a:off x="4371584" y="827522"/>
            <a:ext cx="3402947" cy="59061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/>
          <p:cNvSpPr/>
          <p:nvPr/>
        </p:nvSpPr>
        <p:spPr>
          <a:xfrm>
            <a:off x="4381322" y="818453"/>
            <a:ext cx="3402947" cy="3292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>
                <a:solidFill>
                  <a:schemeClr val="tx1"/>
                </a:solidFill>
              </a:rPr>
              <a:t> 인력 관리</a:t>
            </a:r>
          </a:p>
        </p:txBody>
      </p:sp>
      <p:sp>
        <p:nvSpPr>
          <p:cNvPr id="59" name="모서리가 둥근 직사각형 58"/>
          <p:cNvSpPr/>
          <p:nvPr/>
        </p:nvSpPr>
        <p:spPr>
          <a:xfrm>
            <a:off x="4568470" y="1289200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모서리가 둥근 직사각형 59"/>
          <p:cNvSpPr/>
          <p:nvPr/>
        </p:nvSpPr>
        <p:spPr>
          <a:xfrm>
            <a:off x="5609167" y="1289199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모서리가 둥근 직사각형 60"/>
          <p:cNvSpPr/>
          <p:nvPr/>
        </p:nvSpPr>
        <p:spPr>
          <a:xfrm>
            <a:off x="6649864" y="1289199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직사각형 89"/>
          <p:cNvSpPr/>
          <p:nvPr/>
        </p:nvSpPr>
        <p:spPr>
          <a:xfrm>
            <a:off x="4381322" y="2241555"/>
            <a:ext cx="3402947" cy="3292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>
                <a:solidFill>
                  <a:schemeClr val="tx1"/>
                </a:solidFill>
              </a:rPr>
              <a:t>교육 </a:t>
            </a:r>
            <a:r>
              <a:rPr lang="en-US" altLang="ko-KR" sz="1050" b="1">
                <a:solidFill>
                  <a:schemeClr val="tx1"/>
                </a:solidFill>
              </a:rPr>
              <a:t>/ </a:t>
            </a:r>
            <a:r>
              <a:rPr lang="ko-KR" altLang="en-US" sz="1050" b="1">
                <a:solidFill>
                  <a:schemeClr val="tx1"/>
                </a:solidFill>
              </a:rPr>
              <a:t>사이렌</a:t>
            </a:r>
          </a:p>
        </p:txBody>
      </p:sp>
      <p:pic>
        <p:nvPicPr>
          <p:cNvPr id="96" name="그림 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582" y="398951"/>
            <a:ext cx="3488009" cy="428571"/>
          </a:xfrm>
          <a:prstGeom prst="rect">
            <a:avLst/>
          </a:prstGeom>
        </p:spPr>
      </p:pic>
      <p:pic>
        <p:nvPicPr>
          <p:cNvPr id="101" name="그림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477" y="1924625"/>
            <a:ext cx="476250" cy="161925"/>
          </a:xfrm>
          <a:prstGeom prst="rect">
            <a:avLst/>
          </a:prstGeom>
        </p:spPr>
      </p:pic>
      <p:pic>
        <p:nvPicPr>
          <p:cNvPr id="109" name="그림 1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6923" y="1766129"/>
            <a:ext cx="714375" cy="152400"/>
          </a:xfrm>
          <a:prstGeom prst="rect">
            <a:avLst/>
          </a:prstGeom>
        </p:spPr>
      </p:pic>
      <p:pic>
        <p:nvPicPr>
          <p:cNvPr id="110" name="그림 10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8632" y="1954105"/>
            <a:ext cx="790575" cy="142875"/>
          </a:xfrm>
          <a:prstGeom prst="rect">
            <a:avLst/>
          </a:prstGeom>
        </p:spPr>
      </p:pic>
      <p:pic>
        <p:nvPicPr>
          <p:cNvPr id="112" name="그림 1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0041" y="1415029"/>
            <a:ext cx="279345" cy="292042"/>
          </a:xfrm>
          <a:prstGeom prst="rect">
            <a:avLst/>
          </a:prstGeom>
        </p:spPr>
      </p:pic>
      <p:pic>
        <p:nvPicPr>
          <p:cNvPr id="113" name="그림 1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3132" y="1371091"/>
            <a:ext cx="279172" cy="287896"/>
          </a:xfrm>
          <a:prstGeom prst="rect">
            <a:avLst/>
          </a:prstGeom>
        </p:spPr>
      </p:pic>
      <p:pic>
        <p:nvPicPr>
          <p:cNvPr id="119" name="그림 1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0262" y="1434863"/>
            <a:ext cx="304800" cy="295275"/>
          </a:xfrm>
          <a:prstGeom prst="rect">
            <a:avLst/>
          </a:prstGeom>
        </p:spPr>
      </p:pic>
      <p:sp>
        <p:nvSpPr>
          <p:cNvPr id="121" name="TextBox 120"/>
          <p:cNvSpPr txBox="1"/>
          <p:nvPr/>
        </p:nvSpPr>
        <p:spPr>
          <a:xfrm>
            <a:off x="5595502" y="1766564"/>
            <a:ext cx="10003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/>
              <a:t>근로자 출근</a:t>
            </a:r>
            <a:endParaRPr lang="en-US" altLang="ko-KR" sz="1000" b="1"/>
          </a:p>
          <a:p>
            <a:pPr algn="ctr"/>
            <a:r>
              <a:rPr lang="en-US" altLang="ko-KR" sz="1000" b="1"/>
              <a:t>QR</a:t>
            </a:r>
            <a:r>
              <a:rPr lang="ko-KR" altLang="en-US" sz="1000" b="1"/>
              <a:t> 리더기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348754" y="66304"/>
            <a:ext cx="1830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(</a:t>
            </a:r>
            <a:r>
              <a:rPr lang="ko-KR" altLang="en-US"/>
              <a:t>시공사 관리자</a:t>
            </a:r>
            <a:r>
              <a:rPr lang="en-US" altLang="ko-KR"/>
              <a:t>)</a:t>
            </a:r>
            <a:endParaRPr lang="ko-KR" altLang="en-US"/>
          </a:p>
        </p:txBody>
      </p:sp>
      <p:sp>
        <p:nvSpPr>
          <p:cNvPr id="165" name="TextBox 164"/>
          <p:cNvSpPr txBox="1"/>
          <p:nvPr/>
        </p:nvSpPr>
        <p:spPr>
          <a:xfrm>
            <a:off x="8422828" y="102989"/>
            <a:ext cx="1830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(</a:t>
            </a:r>
            <a:r>
              <a:rPr lang="ko-KR" altLang="en-US"/>
              <a:t>협력사 관리자</a:t>
            </a:r>
            <a:r>
              <a:rPr lang="en-US" altLang="ko-KR"/>
              <a:t>)</a:t>
            </a:r>
            <a:endParaRPr lang="ko-KR" altLang="en-US"/>
          </a:p>
        </p:txBody>
      </p:sp>
      <p:sp>
        <p:nvSpPr>
          <p:cNvPr id="166" name="직사각형 165"/>
          <p:cNvSpPr/>
          <p:nvPr/>
        </p:nvSpPr>
        <p:spPr>
          <a:xfrm>
            <a:off x="4381322" y="3757983"/>
            <a:ext cx="3402947" cy="3292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>
                <a:solidFill>
                  <a:schemeClr val="tx1"/>
                </a:solidFill>
              </a:rPr>
              <a:t>서류</a:t>
            </a:r>
          </a:p>
        </p:txBody>
      </p:sp>
      <p:sp>
        <p:nvSpPr>
          <p:cNvPr id="167" name="모서리가 둥근 직사각형 166"/>
          <p:cNvSpPr/>
          <p:nvPr/>
        </p:nvSpPr>
        <p:spPr>
          <a:xfrm>
            <a:off x="4568470" y="4228730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8" name="모서리가 둥근 직사각형 167"/>
          <p:cNvSpPr/>
          <p:nvPr/>
        </p:nvSpPr>
        <p:spPr>
          <a:xfrm>
            <a:off x="5609167" y="4228729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9" name="그림 16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54136" y="4792052"/>
            <a:ext cx="714375" cy="190500"/>
          </a:xfrm>
          <a:prstGeom prst="rect">
            <a:avLst/>
          </a:prstGeom>
        </p:spPr>
      </p:pic>
      <p:pic>
        <p:nvPicPr>
          <p:cNvPr id="170" name="그림 16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41326" y="4792052"/>
            <a:ext cx="819150" cy="200025"/>
          </a:xfrm>
          <a:prstGeom prst="rect">
            <a:avLst/>
          </a:prstGeom>
        </p:spPr>
      </p:pic>
      <p:pic>
        <p:nvPicPr>
          <p:cNvPr id="171" name="그림 17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78362" y="4373090"/>
            <a:ext cx="266700" cy="314325"/>
          </a:xfrm>
          <a:prstGeom prst="rect">
            <a:avLst/>
          </a:prstGeom>
        </p:spPr>
      </p:pic>
      <p:pic>
        <p:nvPicPr>
          <p:cNvPr id="172" name="그림 17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34469" y="4370767"/>
            <a:ext cx="285750" cy="314325"/>
          </a:xfrm>
          <a:prstGeom prst="rect">
            <a:avLst/>
          </a:prstGeom>
        </p:spPr>
      </p:pic>
      <p:sp>
        <p:nvSpPr>
          <p:cNvPr id="173" name="모서리가 둥근 직사각형 172"/>
          <p:cNvSpPr/>
          <p:nvPr/>
        </p:nvSpPr>
        <p:spPr>
          <a:xfrm>
            <a:off x="4568470" y="2712302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4" name="모서리가 둥근 직사각형 173"/>
          <p:cNvSpPr/>
          <p:nvPr/>
        </p:nvSpPr>
        <p:spPr>
          <a:xfrm>
            <a:off x="5609167" y="2712301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5" name="그림 17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87952" y="3296860"/>
            <a:ext cx="485775" cy="180975"/>
          </a:xfrm>
          <a:prstGeom prst="rect">
            <a:avLst/>
          </a:prstGeom>
        </p:spPr>
      </p:pic>
      <p:pic>
        <p:nvPicPr>
          <p:cNvPr id="176" name="그림 17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88996" y="3221753"/>
            <a:ext cx="923810" cy="276190"/>
          </a:xfrm>
          <a:prstGeom prst="rect">
            <a:avLst/>
          </a:prstGeom>
        </p:spPr>
      </p:pic>
      <p:pic>
        <p:nvPicPr>
          <p:cNvPr id="177" name="그림 17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78362" y="2874256"/>
            <a:ext cx="320192" cy="257716"/>
          </a:xfrm>
          <a:prstGeom prst="rect">
            <a:avLst/>
          </a:prstGeom>
        </p:spPr>
      </p:pic>
      <p:pic>
        <p:nvPicPr>
          <p:cNvPr id="178" name="그림 17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15419" y="2815561"/>
            <a:ext cx="323850" cy="333375"/>
          </a:xfrm>
          <a:prstGeom prst="rect">
            <a:avLst/>
          </a:prstGeom>
        </p:spPr>
      </p:pic>
      <p:sp>
        <p:nvSpPr>
          <p:cNvPr id="181" name="직사각형 180"/>
          <p:cNvSpPr/>
          <p:nvPr/>
        </p:nvSpPr>
        <p:spPr>
          <a:xfrm>
            <a:off x="8350294" y="864207"/>
            <a:ext cx="3402947" cy="59061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2" name="직사각형 181"/>
          <p:cNvSpPr/>
          <p:nvPr/>
        </p:nvSpPr>
        <p:spPr>
          <a:xfrm>
            <a:off x="8360032" y="855138"/>
            <a:ext cx="3402947" cy="3292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>
                <a:solidFill>
                  <a:schemeClr val="tx1"/>
                </a:solidFill>
              </a:rPr>
              <a:t> 인력 관리</a:t>
            </a:r>
          </a:p>
        </p:txBody>
      </p:sp>
      <p:sp>
        <p:nvSpPr>
          <p:cNvPr id="183" name="모서리가 둥근 직사각형 182"/>
          <p:cNvSpPr/>
          <p:nvPr/>
        </p:nvSpPr>
        <p:spPr>
          <a:xfrm>
            <a:off x="8547180" y="1325885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4" name="모서리가 둥근 직사각형 183"/>
          <p:cNvSpPr/>
          <p:nvPr/>
        </p:nvSpPr>
        <p:spPr>
          <a:xfrm>
            <a:off x="9587877" y="1325884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5" name="모서리가 둥근 직사각형 184"/>
          <p:cNvSpPr/>
          <p:nvPr/>
        </p:nvSpPr>
        <p:spPr>
          <a:xfrm>
            <a:off x="10628574" y="1325884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8" name="직사각형 187"/>
          <p:cNvSpPr/>
          <p:nvPr/>
        </p:nvSpPr>
        <p:spPr>
          <a:xfrm>
            <a:off x="8360032" y="2278240"/>
            <a:ext cx="3402947" cy="3292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>
                <a:solidFill>
                  <a:schemeClr val="tx1"/>
                </a:solidFill>
              </a:rPr>
              <a:t>사이렌</a:t>
            </a:r>
          </a:p>
        </p:txBody>
      </p:sp>
      <p:pic>
        <p:nvPicPr>
          <p:cNvPr id="189" name="그림 1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292" y="435636"/>
            <a:ext cx="3488009" cy="428571"/>
          </a:xfrm>
          <a:prstGeom prst="rect">
            <a:avLst/>
          </a:prstGeom>
        </p:spPr>
      </p:pic>
      <p:pic>
        <p:nvPicPr>
          <p:cNvPr id="191" name="그림 1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6187" y="1961310"/>
            <a:ext cx="476250" cy="161925"/>
          </a:xfrm>
          <a:prstGeom prst="rect">
            <a:avLst/>
          </a:prstGeom>
        </p:spPr>
      </p:pic>
      <p:pic>
        <p:nvPicPr>
          <p:cNvPr id="194" name="그림 19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8751" y="1451714"/>
            <a:ext cx="279345" cy="292042"/>
          </a:xfrm>
          <a:prstGeom prst="rect">
            <a:avLst/>
          </a:prstGeom>
        </p:spPr>
      </p:pic>
      <p:pic>
        <p:nvPicPr>
          <p:cNvPr id="196" name="그림 19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18972" y="1471548"/>
            <a:ext cx="304800" cy="295275"/>
          </a:xfrm>
          <a:prstGeom prst="rect">
            <a:avLst/>
          </a:prstGeom>
        </p:spPr>
      </p:pic>
      <p:sp>
        <p:nvSpPr>
          <p:cNvPr id="197" name="TextBox 196"/>
          <p:cNvSpPr txBox="1"/>
          <p:nvPr/>
        </p:nvSpPr>
        <p:spPr>
          <a:xfrm>
            <a:off x="9574212" y="1803249"/>
            <a:ext cx="10003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/>
              <a:t>근로자 출근</a:t>
            </a:r>
            <a:endParaRPr lang="en-US" altLang="ko-KR" sz="1000" b="1"/>
          </a:p>
          <a:p>
            <a:pPr algn="ctr"/>
            <a:r>
              <a:rPr lang="en-US" altLang="ko-KR" sz="1000" b="1"/>
              <a:t>QR</a:t>
            </a:r>
            <a:r>
              <a:rPr lang="ko-KR" altLang="en-US" sz="1000" b="1"/>
              <a:t> 리더기</a:t>
            </a:r>
          </a:p>
        </p:txBody>
      </p:sp>
      <p:sp>
        <p:nvSpPr>
          <p:cNvPr id="198" name="직사각형 197"/>
          <p:cNvSpPr/>
          <p:nvPr/>
        </p:nvSpPr>
        <p:spPr>
          <a:xfrm>
            <a:off x="8360032" y="3794668"/>
            <a:ext cx="3402947" cy="3292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>
                <a:solidFill>
                  <a:schemeClr val="tx1"/>
                </a:solidFill>
              </a:rPr>
              <a:t>서류</a:t>
            </a:r>
          </a:p>
        </p:txBody>
      </p:sp>
      <p:sp>
        <p:nvSpPr>
          <p:cNvPr id="199" name="모서리가 둥근 직사각형 198"/>
          <p:cNvSpPr/>
          <p:nvPr/>
        </p:nvSpPr>
        <p:spPr>
          <a:xfrm>
            <a:off x="8547180" y="4265415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0" name="모서리가 둥근 직사각형 199"/>
          <p:cNvSpPr/>
          <p:nvPr/>
        </p:nvSpPr>
        <p:spPr>
          <a:xfrm>
            <a:off x="9587877" y="4265414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1" name="그림 20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32846" y="4828737"/>
            <a:ext cx="714375" cy="190500"/>
          </a:xfrm>
          <a:prstGeom prst="rect">
            <a:avLst/>
          </a:prstGeom>
        </p:spPr>
      </p:pic>
      <p:pic>
        <p:nvPicPr>
          <p:cNvPr id="202" name="그림 20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20036" y="4828737"/>
            <a:ext cx="819150" cy="200025"/>
          </a:xfrm>
          <a:prstGeom prst="rect">
            <a:avLst/>
          </a:prstGeom>
        </p:spPr>
      </p:pic>
      <p:pic>
        <p:nvPicPr>
          <p:cNvPr id="203" name="그림 20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57072" y="4409775"/>
            <a:ext cx="266700" cy="314325"/>
          </a:xfrm>
          <a:prstGeom prst="rect">
            <a:avLst/>
          </a:prstGeom>
        </p:spPr>
      </p:pic>
      <p:pic>
        <p:nvPicPr>
          <p:cNvPr id="204" name="그림 20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13179" y="4407452"/>
            <a:ext cx="285750" cy="314325"/>
          </a:xfrm>
          <a:prstGeom prst="rect">
            <a:avLst/>
          </a:prstGeom>
        </p:spPr>
      </p:pic>
      <p:sp>
        <p:nvSpPr>
          <p:cNvPr id="206" name="모서리가 둥근 직사각형 205"/>
          <p:cNvSpPr/>
          <p:nvPr/>
        </p:nvSpPr>
        <p:spPr>
          <a:xfrm>
            <a:off x="8569260" y="2719706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8" name="그림 20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49089" y="3229158"/>
            <a:ext cx="923810" cy="276190"/>
          </a:xfrm>
          <a:prstGeom prst="rect">
            <a:avLst/>
          </a:prstGeom>
        </p:spPr>
      </p:pic>
      <p:pic>
        <p:nvPicPr>
          <p:cNvPr id="210" name="그림 20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75512" y="2822966"/>
            <a:ext cx="323850" cy="33337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743825" y="1743772"/>
            <a:ext cx="676190" cy="152381"/>
          </a:xfrm>
          <a:prstGeom prst="rect">
            <a:avLst/>
          </a:prstGeom>
        </p:spPr>
      </p:pic>
      <p:pic>
        <p:nvPicPr>
          <p:cNvPr id="213" name="그림 2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31842" y="1438552"/>
            <a:ext cx="279172" cy="28789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703294" y="1956657"/>
            <a:ext cx="723900" cy="161925"/>
          </a:xfrm>
          <a:prstGeom prst="rect">
            <a:avLst/>
          </a:prstGeom>
        </p:spPr>
      </p:pic>
      <p:sp>
        <p:nvSpPr>
          <p:cNvPr id="116" name="직사각형 115"/>
          <p:cNvSpPr/>
          <p:nvPr/>
        </p:nvSpPr>
        <p:spPr>
          <a:xfrm>
            <a:off x="376725" y="864207"/>
            <a:ext cx="3402947" cy="59061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모서리가 둥근 직사각형 116"/>
          <p:cNvSpPr/>
          <p:nvPr/>
        </p:nvSpPr>
        <p:spPr>
          <a:xfrm>
            <a:off x="563873" y="1334955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모서리가 둥근 직사각형 117"/>
          <p:cNvSpPr/>
          <p:nvPr/>
        </p:nvSpPr>
        <p:spPr>
          <a:xfrm>
            <a:off x="1604570" y="1334954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0" name="모서리가 둥근 직사각형 119"/>
          <p:cNvSpPr/>
          <p:nvPr/>
        </p:nvSpPr>
        <p:spPr>
          <a:xfrm>
            <a:off x="2645267" y="1334954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3" name="직사각형 122"/>
          <p:cNvSpPr/>
          <p:nvPr/>
        </p:nvSpPr>
        <p:spPr>
          <a:xfrm>
            <a:off x="376725" y="864207"/>
            <a:ext cx="3402947" cy="3292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>
                <a:solidFill>
                  <a:schemeClr val="tx1"/>
                </a:solidFill>
              </a:rPr>
              <a:t>운영자 기능</a:t>
            </a:r>
          </a:p>
        </p:txBody>
      </p:sp>
      <p:sp>
        <p:nvSpPr>
          <p:cNvPr id="124" name="직사각형 123"/>
          <p:cNvSpPr/>
          <p:nvPr/>
        </p:nvSpPr>
        <p:spPr>
          <a:xfrm>
            <a:off x="376725" y="2334881"/>
            <a:ext cx="3402947" cy="3292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>
                <a:solidFill>
                  <a:schemeClr val="tx1"/>
                </a:solidFill>
              </a:rPr>
              <a:t> 인력 관리</a:t>
            </a:r>
          </a:p>
        </p:txBody>
      </p:sp>
      <p:sp>
        <p:nvSpPr>
          <p:cNvPr id="125" name="모서리가 둥근 직사각형 124"/>
          <p:cNvSpPr/>
          <p:nvPr/>
        </p:nvSpPr>
        <p:spPr>
          <a:xfrm>
            <a:off x="563873" y="2805628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6" name="모서리가 둥근 직사각형 125"/>
          <p:cNvSpPr/>
          <p:nvPr/>
        </p:nvSpPr>
        <p:spPr>
          <a:xfrm>
            <a:off x="1604570" y="2805627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" name="모서리가 둥근 직사각형 126"/>
          <p:cNvSpPr/>
          <p:nvPr/>
        </p:nvSpPr>
        <p:spPr>
          <a:xfrm>
            <a:off x="2645267" y="2805627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8" name="직사각형 127"/>
          <p:cNvSpPr/>
          <p:nvPr/>
        </p:nvSpPr>
        <p:spPr>
          <a:xfrm>
            <a:off x="376724" y="3805554"/>
            <a:ext cx="3402947" cy="3292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>
                <a:solidFill>
                  <a:schemeClr val="tx1"/>
                </a:solidFill>
              </a:rPr>
              <a:t>교육 </a:t>
            </a:r>
            <a:r>
              <a:rPr lang="en-US" altLang="ko-KR" sz="1050" b="1">
                <a:solidFill>
                  <a:schemeClr val="tx1"/>
                </a:solidFill>
              </a:rPr>
              <a:t>/ </a:t>
            </a:r>
            <a:r>
              <a:rPr lang="ko-KR" altLang="en-US" sz="1050" b="1">
                <a:solidFill>
                  <a:schemeClr val="tx1"/>
                </a:solidFill>
              </a:rPr>
              <a:t>사이렌</a:t>
            </a:r>
          </a:p>
        </p:txBody>
      </p:sp>
      <p:sp>
        <p:nvSpPr>
          <p:cNvPr id="129" name="모서리가 둥근 직사각형 128"/>
          <p:cNvSpPr/>
          <p:nvPr/>
        </p:nvSpPr>
        <p:spPr>
          <a:xfrm>
            <a:off x="563873" y="4276301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0" name="모서리가 둥근 직사각형 129"/>
          <p:cNvSpPr/>
          <p:nvPr/>
        </p:nvSpPr>
        <p:spPr>
          <a:xfrm>
            <a:off x="1604570" y="4276300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직사각형 130"/>
          <p:cNvSpPr/>
          <p:nvPr/>
        </p:nvSpPr>
        <p:spPr>
          <a:xfrm>
            <a:off x="376725" y="5276227"/>
            <a:ext cx="3402947" cy="3292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>
                <a:solidFill>
                  <a:schemeClr val="tx1"/>
                </a:solidFill>
              </a:rPr>
              <a:t>서류</a:t>
            </a:r>
          </a:p>
        </p:txBody>
      </p:sp>
      <p:sp>
        <p:nvSpPr>
          <p:cNvPr id="132" name="모서리가 둥근 직사각형 131"/>
          <p:cNvSpPr/>
          <p:nvPr/>
        </p:nvSpPr>
        <p:spPr>
          <a:xfrm>
            <a:off x="563873" y="5746974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모서리가 둥근 직사각형 132"/>
          <p:cNvSpPr/>
          <p:nvPr/>
        </p:nvSpPr>
        <p:spPr>
          <a:xfrm>
            <a:off x="1604570" y="5746973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4" name="그림 1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23" y="435636"/>
            <a:ext cx="3488009" cy="428571"/>
          </a:xfrm>
          <a:prstGeom prst="rect">
            <a:avLst/>
          </a:prstGeom>
        </p:spPr>
      </p:pic>
      <p:pic>
        <p:nvPicPr>
          <p:cNvPr id="135" name="그림 13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9530" y="1927017"/>
            <a:ext cx="609600" cy="209550"/>
          </a:xfrm>
          <a:prstGeom prst="rect">
            <a:avLst/>
          </a:prstGeom>
        </p:spPr>
      </p:pic>
      <p:pic>
        <p:nvPicPr>
          <p:cNvPr id="136" name="그림 1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80" y="3441053"/>
            <a:ext cx="476250" cy="161925"/>
          </a:xfrm>
          <a:prstGeom prst="rect">
            <a:avLst/>
          </a:prstGeom>
        </p:spPr>
      </p:pic>
      <p:sp>
        <p:nvSpPr>
          <p:cNvPr id="138" name="TextBox 137"/>
          <p:cNvSpPr txBox="1"/>
          <p:nvPr/>
        </p:nvSpPr>
        <p:spPr>
          <a:xfrm>
            <a:off x="2547589" y="1673741"/>
            <a:ext cx="11268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/>
              <a:t>공동 운영자</a:t>
            </a:r>
            <a:endParaRPr lang="en-US" altLang="ko-KR" sz="1000" b="1"/>
          </a:p>
          <a:p>
            <a:pPr algn="ctr"/>
            <a:r>
              <a:rPr lang="en-US" altLang="ko-KR" sz="1000" b="1"/>
              <a:t>(</a:t>
            </a:r>
            <a:r>
              <a:rPr lang="ko-KR" altLang="en-US" sz="1000" b="1"/>
              <a:t>출근 </a:t>
            </a:r>
            <a:r>
              <a:rPr lang="en-US" altLang="ko-KR" sz="1000" b="1"/>
              <a:t>QR</a:t>
            </a:r>
            <a:r>
              <a:rPr lang="ko-KR" altLang="en-US" sz="1000" b="1"/>
              <a:t>리더기</a:t>
            </a:r>
            <a:endParaRPr lang="en-US" altLang="ko-KR" sz="1000" b="1"/>
          </a:p>
          <a:p>
            <a:pPr algn="ctr"/>
            <a:r>
              <a:rPr lang="ko-KR" altLang="en-US" sz="1000" b="1"/>
              <a:t>비밀번호</a:t>
            </a:r>
            <a:r>
              <a:rPr lang="en-US" altLang="ko-KR" sz="1000" b="1"/>
              <a:t>)</a:t>
            </a:r>
            <a:endParaRPr lang="ko-KR" altLang="en-US" sz="1000" b="1"/>
          </a:p>
        </p:txBody>
      </p:sp>
      <p:pic>
        <p:nvPicPr>
          <p:cNvPr id="139" name="그림 13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3355" y="4860859"/>
            <a:ext cx="485775" cy="180975"/>
          </a:xfrm>
          <a:prstGeom prst="rect">
            <a:avLst/>
          </a:prstGeom>
        </p:spPr>
      </p:pic>
      <p:pic>
        <p:nvPicPr>
          <p:cNvPr id="140" name="그림 1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9539" y="6310296"/>
            <a:ext cx="714375" cy="190500"/>
          </a:xfrm>
          <a:prstGeom prst="rect">
            <a:avLst/>
          </a:prstGeom>
        </p:spPr>
      </p:pic>
      <p:pic>
        <p:nvPicPr>
          <p:cNvPr id="141" name="그림 1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36729" y="6310296"/>
            <a:ext cx="819150" cy="200025"/>
          </a:xfrm>
          <a:prstGeom prst="rect">
            <a:avLst/>
          </a:prstGeom>
        </p:spPr>
      </p:pic>
      <p:pic>
        <p:nvPicPr>
          <p:cNvPr id="142" name="그림 14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84399" y="4785752"/>
            <a:ext cx="923810" cy="276190"/>
          </a:xfrm>
          <a:prstGeom prst="rect">
            <a:avLst/>
          </a:prstGeom>
        </p:spPr>
      </p:pic>
      <p:pic>
        <p:nvPicPr>
          <p:cNvPr id="143" name="그림 1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2326" y="3282557"/>
            <a:ext cx="714375" cy="152400"/>
          </a:xfrm>
          <a:prstGeom prst="rect">
            <a:avLst/>
          </a:prstGeom>
        </p:spPr>
      </p:pic>
      <p:pic>
        <p:nvPicPr>
          <p:cNvPr id="144" name="그림 1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4035" y="3470533"/>
            <a:ext cx="790575" cy="142875"/>
          </a:xfrm>
          <a:prstGeom prst="rect">
            <a:avLst/>
          </a:prstGeom>
        </p:spPr>
      </p:pic>
      <p:pic>
        <p:nvPicPr>
          <p:cNvPr id="145" name="그림 14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3765" y="4438255"/>
            <a:ext cx="320192" cy="257716"/>
          </a:xfrm>
          <a:prstGeom prst="rect">
            <a:avLst/>
          </a:prstGeom>
        </p:spPr>
      </p:pic>
      <p:pic>
        <p:nvPicPr>
          <p:cNvPr id="146" name="그림 1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444" y="2931457"/>
            <a:ext cx="279345" cy="292042"/>
          </a:xfrm>
          <a:prstGeom prst="rect">
            <a:avLst/>
          </a:prstGeom>
        </p:spPr>
      </p:pic>
      <p:pic>
        <p:nvPicPr>
          <p:cNvPr id="147" name="그림 1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8535" y="2887519"/>
            <a:ext cx="279172" cy="287896"/>
          </a:xfrm>
          <a:prstGeom prst="rect">
            <a:avLst/>
          </a:prstGeom>
        </p:spPr>
      </p:pic>
      <p:pic>
        <p:nvPicPr>
          <p:cNvPr id="148" name="그림 14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3765" y="5891334"/>
            <a:ext cx="266700" cy="314325"/>
          </a:xfrm>
          <a:prstGeom prst="rect">
            <a:avLst/>
          </a:prstGeom>
        </p:spPr>
      </p:pic>
      <p:pic>
        <p:nvPicPr>
          <p:cNvPr id="149" name="그림 1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29872" y="5889011"/>
            <a:ext cx="285750" cy="314325"/>
          </a:xfrm>
          <a:prstGeom prst="rect">
            <a:avLst/>
          </a:prstGeom>
        </p:spPr>
      </p:pic>
      <p:pic>
        <p:nvPicPr>
          <p:cNvPr id="150" name="그림 14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83355" y="1555374"/>
            <a:ext cx="381000" cy="257175"/>
          </a:xfrm>
          <a:prstGeom prst="rect">
            <a:avLst/>
          </a:prstGeom>
        </p:spPr>
      </p:pic>
      <p:pic>
        <p:nvPicPr>
          <p:cNvPr id="151" name="그림 15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10822" y="4379560"/>
            <a:ext cx="323850" cy="333375"/>
          </a:xfrm>
          <a:prstGeom prst="rect">
            <a:avLst/>
          </a:prstGeom>
        </p:spPr>
      </p:pic>
      <p:pic>
        <p:nvPicPr>
          <p:cNvPr id="152" name="그림 15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924479" y="1361889"/>
            <a:ext cx="327283" cy="352459"/>
          </a:xfrm>
          <a:prstGeom prst="rect">
            <a:avLst/>
          </a:prstGeom>
        </p:spPr>
      </p:pic>
      <p:pic>
        <p:nvPicPr>
          <p:cNvPr id="153" name="그림 1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665" y="2951291"/>
            <a:ext cx="304800" cy="295275"/>
          </a:xfrm>
          <a:prstGeom prst="rect">
            <a:avLst/>
          </a:prstGeom>
        </p:spPr>
      </p:pic>
      <p:sp>
        <p:nvSpPr>
          <p:cNvPr id="154" name="TextBox 153"/>
          <p:cNvSpPr txBox="1"/>
          <p:nvPr/>
        </p:nvSpPr>
        <p:spPr>
          <a:xfrm>
            <a:off x="1590905" y="3282992"/>
            <a:ext cx="10003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/>
              <a:t>근로자 출근</a:t>
            </a:r>
            <a:endParaRPr lang="en-US" altLang="ko-KR" sz="1000" b="1"/>
          </a:p>
          <a:p>
            <a:pPr algn="ctr"/>
            <a:r>
              <a:rPr lang="en-US" altLang="ko-KR" sz="1000" b="1"/>
              <a:t>QR</a:t>
            </a:r>
            <a:r>
              <a:rPr lang="ko-KR" altLang="en-US" sz="1000" b="1"/>
              <a:t> 리더기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615033" y="1508694"/>
            <a:ext cx="10003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/>
              <a:t>   기능선택</a:t>
            </a:r>
            <a:endParaRPr lang="en-US" altLang="ko-KR" sz="1000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∙</a:t>
            </a:r>
            <a:r>
              <a:rPr lang="en-US" altLang="ko-KR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위험치워줘</a:t>
            </a:r>
            <a:endParaRPr lang="ko-KR" altLang="en-US" sz="1000" b="1"/>
          </a:p>
        </p:txBody>
      </p:sp>
    </p:spTree>
    <p:extLst>
      <p:ext uri="{BB962C8B-B14F-4D97-AF65-F5344CB8AC3E}">
        <p14:creationId xmlns:p14="http://schemas.microsoft.com/office/powerpoint/2010/main" val="29029458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277545" y="185474"/>
            <a:ext cx="3826622" cy="86177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ko-KR"/>
              <a:t>[ ‘</a:t>
            </a:r>
            <a:r>
              <a:rPr lang="ko-KR" altLang="en-US"/>
              <a:t>운영자</a:t>
            </a:r>
            <a:r>
              <a:rPr lang="en-US" altLang="ko-KR"/>
              <a:t>’</a:t>
            </a:r>
            <a:r>
              <a:rPr lang="ko-KR" altLang="en-US"/>
              <a:t> 기능선택 추가 </a:t>
            </a:r>
            <a:r>
              <a:rPr lang="en-US" altLang="ko-KR"/>
              <a:t>]</a:t>
            </a:r>
          </a:p>
          <a:p>
            <a:r>
              <a:rPr lang="en-US" altLang="ko-KR" sz="1600"/>
              <a:t> -&gt; </a:t>
            </a:r>
            <a:r>
              <a:rPr lang="ko-KR" altLang="en-US" sz="1600"/>
              <a:t>위험치워줘</a:t>
            </a:r>
            <a:br>
              <a:rPr lang="en-US" altLang="ko-KR" sz="1600"/>
            </a:br>
            <a:r>
              <a:rPr lang="en-US" altLang="ko-KR" sz="1600"/>
              <a:t> -&gt; </a:t>
            </a:r>
            <a:r>
              <a:rPr lang="ko-KR" altLang="en-US" sz="1600"/>
              <a:t>디자인후 제플린에 올릴것임</a:t>
            </a:r>
          </a:p>
        </p:txBody>
      </p:sp>
      <p:sp>
        <p:nvSpPr>
          <p:cNvPr id="83" name="직사각형 82"/>
          <p:cNvSpPr/>
          <p:nvPr/>
        </p:nvSpPr>
        <p:spPr>
          <a:xfrm>
            <a:off x="5047489" y="695888"/>
            <a:ext cx="3402947" cy="3292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>
                <a:solidFill>
                  <a:schemeClr val="tx1"/>
                </a:solidFill>
              </a:rPr>
              <a:t>1. </a:t>
            </a:r>
            <a:r>
              <a:rPr lang="ko-KR" altLang="en-US" sz="1050" b="1">
                <a:solidFill>
                  <a:schemeClr val="tx1"/>
                </a:solidFill>
              </a:rPr>
              <a:t>위험치워줘 사진신고 선택</a:t>
            </a:r>
          </a:p>
        </p:txBody>
      </p:sp>
      <p:pic>
        <p:nvPicPr>
          <p:cNvPr id="85" name="그림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487" y="267317"/>
            <a:ext cx="3488009" cy="428571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5982603" y="340607"/>
            <a:ext cx="1967120" cy="29238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ko-KR" altLang="en-US" sz="1300" b="1">
                <a:solidFill>
                  <a:schemeClr val="bg1"/>
                </a:solidFill>
              </a:rPr>
              <a:t>운영자 기능선택</a:t>
            </a:r>
          </a:p>
        </p:txBody>
      </p:sp>
      <p:sp>
        <p:nvSpPr>
          <p:cNvPr id="89" name="모서리가 둥근 직사각형 88"/>
          <p:cNvSpPr/>
          <p:nvPr/>
        </p:nvSpPr>
        <p:spPr>
          <a:xfrm>
            <a:off x="5212122" y="1215613"/>
            <a:ext cx="1429965" cy="476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050" b="1"/>
              <a:t>위험요인</a:t>
            </a:r>
            <a:endParaRPr lang="en-US" altLang="ko-KR" sz="1050" b="1"/>
          </a:p>
          <a:p>
            <a:pPr algn="ctr">
              <a:lnSpc>
                <a:spcPct val="150000"/>
              </a:lnSpc>
            </a:pPr>
            <a:r>
              <a:rPr lang="en-US" altLang="ko-KR" sz="1050" b="1">
                <a:solidFill>
                  <a:srgbClr val="FF3B3B"/>
                </a:solidFill>
              </a:rPr>
              <a:t>‘</a:t>
            </a:r>
            <a:r>
              <a:rPr lang="ko-KR" altLang="en-US" sz="1050" b="1">
                <a:solidFill>
                  <a:srgbClr val="FF3B3B"/>
                </a:solidFill>
              </a:rPr>
              <a:t>사진</a:t>
            </a:r>
            <a:r>
              <a:rPr lang="en-US" altLang="ko-KR" sz="1050" b="1">
                <a:solidFill>
                  <a:srgbClr val="FF3B3B"/>
                </a:solidFill>
              </a:rPr>
              <a:t>’</a:t>
            </a:r>
            <a:r>
              <a:rPr lang="ko-KR" altLang="en-US" sz="1050" b="1"/>
              <a:t> 신고 가능</a:t>
            </a:r>
          </a:p>
        </p:txBody>
      </p:sp>
      <p:sp>
        <p:nvSpPr>
          <p:cNvPr id="90" name="모서리가 둥근 직사각형 89"/>
          <p:cNvSpPr/>
          <p:nvPr/>
        </p:nvSpPr>
        <p:spPr>
          <a:xfrm>
            <a:off x="6806718" y="1215613"/>
            <a:ext cx="1429965" cy="47625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050" b="1">
                <a:solidFill>
                  <a:srgbClr val="0070C0"/>
                </a:solidFill>
              </a:rPr>
              <a:t>위험요인</a:t>
            </a:r>
            <a:endParaRPr lang="en-US" altLang="ko-KR" sz="1050" b="1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1050" b="1">
                <a:solidFill>
                  <a:srgbClr val="FF3B3B"/>
                </a:solidFill>
              </a:rPr>
              <a:t>‘</a:t>
            </a:r>
            <a:r>
              <a:rPr lang="ko-KR" altLang="en-US" sz="1050" b="1">
                <a:solidFill>
                  <a:srgbClr val="FF3B3B"/>
                </a:solidFill>
              </a:rPr>
              <a:t>사진</a:t>
            </a:r>
            <a:r>
              <a:rPr lang="en-US" altLang="ko-KR" sz="1050" b="1">
                <a:solidFill>
                  <a:srgbClr val="FF3B3B"/>
                </a:solidFill>
              </a:rPr>
              <a:t>’</a:t>
            </a:r>
            <a:r>
              <a:rPr lang="ko-KR" altLang="en-US" sz="1050" b="1">
                <a:solidFill>
                  <a:srgbClr val="0070C0"/>
                </a:solidFill>
              </a:rPr>
              <a:t> 신고 불가능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835" y="1301497"/>
            <a:ext cx="2896042" cy="5300505"/>
          </a:xfrm>
          <a:prstGeom prst="rect">
            <a:avLst/>
          </a:prstGeom>
        </p:spPr>
      </p:pic>
      <p:sp>
        <p:nvSpPr>
          <p:cNvPr id="23" name="모서리가 둥근 직사각형 22"/>
          <p:cNvSpPr/>
          <p:nvPr/>
        </p:nvSpPr>
        <p:spPr>
          <a:xfrm>
            <a:off x="1686155" y="2012404"/>
            <a:ext cx="961352" cy="943447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4" name="직선 화살표 연결선 23"/>
          <p:cNvCxnSpPr>
            <a:stCxn id="23" idx="3"/>
          </p:cNvCxnSpPr>
          <p:nvPr/>
        </p:nvCxnSpPr>
        <p:spPr>
          <a:xfrm>
            <a:off x="2647507" y="2484128"/>
            <a:ext cx="19547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5047487" y="1841981"/>
            <a:ext cx="3402947" cy="5569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5047487" y="1854964"/>
            <a:ext cx="3662005" cy="481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00"/>
              <a:t>‘</a:t>
            </a:r>
            <a:r>
              <a:rPr lang="ko-KR" altLang="en-US" sz="900"/>
              <a:t>사진 신고 불가능</a:t>
            </a:r>
            <a:r>
              <a:rPr lang="en-US" altLang="ko-KR" sz="900"/>
              <a:t>‘ </a:t>
            </a:r>
            <a:r>
              <a:rPr lang="ko-KR" altLang="en-US" sz="900"/>
              <a:t>을 선택시</a:t>
            </a:r>
            <a:r>
              <a:rPr lang="en-US" altLang="ko-KR" sz="900"/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900"/>
              <a:t>위험치워줘에서의 </a:t>
            </a:r>
            <a:r>
              <a:rPr lang="en-US" altLang="ko-KR" sz="900"/>
              <a:t>‘</a:t>
            </a:r>
            <a:r>
              <a:rPr lang="ko-KR" altLang="en-US" sz="900"/>
              <a:t>사진등록</a:t>
            </a:r>
            <a:r>
              <a:rPr lang="en-US" altLang="ko-KR" sz="900"/>
              <a:t>’</a:t>
            </a:r>
            <a:r>
              <a:rPr lang="ko-KR" altLang="en-US" sz="900"/>
              <a:t>이 안됩니다</a:t>
            </a:r>
            <a:r>
              <a:rPr lang="en-US" altLang="ko-KR" sz="900"/>
              <a:t>.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5047489" y="695888"/>
            <a:ext cx="3402947" cy="590611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7088" y="481444"/>
            <a:ext cx="2521780" cy="1640105"/>
          </a:xfrm>
          <a:prstGeom prst="rect">
            <a:avLst/>
          </a:prstGeom>
        </p:spPr>
      </p:pic>
      <p:cxnSp>
        <p:nvCxnSpPr>
          <p:cNvPr id="8" name="직선 화살표 연결선 7"/>
          <p:cNvCxnSpPr/>
          <p:nvPr/>
        </p:nvCxnSpPr>
        <p:spPr>
          <a:xfrm>
            <a:off x="8546585" y="1440064"/>
            <a:ext cx="840826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8810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77544" y="185474"/>
            <a:ext cx="522790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ko-KR"/>
              <a:t>[ </a:t>
            </a:r>
            <a:r>
              <a:rPr lang="ko-KR" altLang="en-US"/>
              <a:t>운영자 기능 </a:t>
            </a:r>
            <a:r>
              <a:rPr lang="en-US" altLang="ko-KR"/>
              <a:t>&gt; 1. </a:t>
            </a:r>
            <a:r>
              <a:rPr lang="ko-KR" altLang="en-US"/>
              <a:t>위험치워줘 신고방법 </a:t>
            </a:r>
            <a:r>
              <a:rPr lang="en-US" altLang="ko-KR"/>
              <a:t>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7966" y="815146"/>
            <a:ext cx="2893617" cy="854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/>
              <a:t>1. ‘</a:t>
            </a:r>
            <a:r>
              <a:rPr lang="ko-KR" altLang="en-US" sz="1100"/>
              <a:t>사진</a:t>
            </a:r>
            <a:r>
              <a:rPr lang="en-US" altLang="ko-KR" sz="1100"/>
              <a:t>’</a:t>
            </a:r>
            <a:r>
              <a:rPr lang="ko-KR" altLang="en-US" sz="1100"/>
              <a:t>신고 불가능 선택시</a:t>
            </a:r>
            <a:endParaRPr lang="en-US" altLang="ko-KR" sz="1100"/>
          </a:p>
          <a:p>
            <a:pPr>
              <a:lnSpc>
                <a:spcPct val="150000"/>
              </a:lnSpc>
            </a:pPr>
            <a:r>
              <a:rPr lang="en-US" altLang="ko-KR" sz="1100"/>
              <a:t>  -&gt; ‘</a:t>
            </a:r>
            <a:r>
              <a:rPr lang="ko-KR" altLang="en-US" sz="1100"/>
              <a:t>해당현장</a:t>
            </a:r>
            <a:r>
              <a:rPr lang="en-US" altLang="ko-KR" sz="1100"/>
              <a:t>’</a:t>
            </a:r>
            <a:r>
              <a:rPr lang="ko-KR" altLang="en-US" sz="1100"/>
              <a:t>은 사진등록 안되게 하기</a:t>
            </a:r>
            <a:endParaRPr lang="en-US" altLang="ko-KR" sz="1100"/>
          </a:p>
          <a:p>
            <a:pPr>
              <a:lnSpc>
                <a:spcPct val="150000"/>
              </a:lnSpc>
            </a:pPr>
            <a:r>
              <a:rPr lang="en-US" altLang="ko-KR" sz="1100"/>
              <a:t>2. </a:t>
            </a:r>
            <a:r>
              <a:rPr lang="ko-KR" altLang="en-US" sz="1100"/>
              <a:t>사진 선택시 안내팝업 나오게 하기</a:t>
            </a:r>
            <a:endParaRPr lang="en-US" altLang="ko-KR" sz="110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47" y="2140191"/>
            <a:ext cx="2505075" cy="4619625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288" y="813361"/>
            <a:ext cx="3164722" cy="5971230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9601" y="1887438"/>
            <a:ext cx="2838095" cy="1596211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9601" y="3625316"/>
            <a:ext cx="2889102" cy="229244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889865" y="3791380"/>
            <a:ext cx="1923637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800" b="1">
                <a:solidFill>
                  <a:schemeClr val="bg1">
                    <a:lumMod val="50000"/>
                  </a:schemeClr>
                </a:solidFill>
              </a:rPr>
              <a:t>‘</a:t>
            </a:r>
            <a:r>
              <a:rPr lang="ko-KR" altLang="en-US" sz="800" b="1">
                <a:solidFill>
                  <a:schemeClr val="bg1">
                    <a:lumMod val="50000"/>
                  </a:schemeClr>
                </a:solidFill>
              </a:rPr>
              <a:t>신고 위치</a:t>
            </a:r>
            <a:r>
              <a:rPr lang="en-US" altLang="ko-KR" sz="800" b="1">
                <a:solidFill>
                  <a:schemeClr val="bg1">
                    <a:lumMod val="50000"/>
                  </a:schemeClr>
                </a:solidFill>
              </a:rPr>
              <a:t>‘</a:t>
            </a:r>
            <a:r>
              <a:rPr lang="ko-KR" altLang="en-US" sz="800" b="1">
                <a:solidFill>
                  <a:schemeClr val="bg1">
                    <a:lumMod val="50000"/>
                  </a:schemeClr>
                </a:solidFill>
              </a:rPr>
              <a:t>를 입력해주세요</a:t>
            </a:r>
            <a:endParaRPr lang="en-US" altLang="ko-KR" sz="8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69401" y="4342282"/>
            <a:ext cx="1923637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800" b="1">
                <a:solidFill>
                  <a:schemeClr val="bg1">
                    <a:lumMod val="50000"/>
                  </a:schemeClr>
                </a:solidFill>
              </a:rPr>
              <a:t>‘</a:t>
            </a:r>
            <a:r>
              <a:rPr lang="ko-KR" altLang="en-US" sz="800" b="1">
                <a:solidFill>
                  <a:schemeClr val="bg1">
                    <a:lumMod val="50000"/>
                  </a:schemeClr>
                </a:solidFill>
              </a:rPr>
              <a:t>신고 내용</a:t>
            </a:r>
            <a:r>
              <a:rPr lang="en-US" altLang="ko-KR" sz="800" b="1">
                <a:solidFill>
                  <a:schemeClr val="bg1">
                    <a:lumMod val="50000"/>
                  </a:schemeClr>
                </a:solidFill>
              </a:rPr>
              <a:t>‘</a:t>
            </a:r>
            <a:r>
              <a:rPr lang="ko-KR" altLang="en-US" sz="800" b="1">
                <a:solidFill>
                  <a:schemeClr val="bg1">
                    <a:lumMod val="50000"/>
                  </a:schemeClr>
                </a:solidFill>
              </a:rPr>
              <a:t>을 입력해주세요</a:t>
            </a:r>
            <a:endParaRPr lang="en-US" altLang="ko-KR" sz="8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09601" y="1580961"/>
            <a:ext cx="2718074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900" b="1">
                <a:solidFill>
                  <a:schemeClr val="bg1"/>
                </a:solidFill>
              </a:rPr>
              <a:t>3</a:t>
            </a:r>
            <a:r>
              <a:rPr lang="ko-KR" altLang="en-US" sz="900" b="1">
                <a:solidFill>
                  <a:schemeClr val="bg1"/>
                </a:solidFill>
              </a:rPr>
              <a:t>가지중 </a:t>
            </a:r>
            <a:r>
              <a:rPr lang="en-US" altLang="ko-KR" sz="900" b="1">
                <a:solidFill>
                  <a:schemeClr val="bg1"/>
                </a:solidFill>
              </a:rPr>
              <a:t>1</a:t>
            </a:r>
            <a:r>
              <a:rPr lang="ko-KR" altLang="en-US" sz="900" b="1">
                <a:solidFill>
                  <a:schemeClr val="bg1"/>
                </a:solidFill>
              </a:rPr>
              <a:t>가지만 작성해도 신고가 가능합니다</a:t>
            </a:r>
            <a:r>
              <a:rPr lang="en-US" altLang="ko-KR" sz="900" b="1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9" name="모서리가 둥근 직사각형 28"/>
          <p:cNvSpPr/>
          <p:nvPr/>
        </p:nvSpPr>
        <p:spPr>
          <a:xfrm>
            <a:off x="4496125" y="1382938"/>
            <a:ext cx="3425233" cy="2242378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8707215" y="1810008"/>
            <a:ext cx="3355704" cy="1332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>
                <a:solidFill>
                  <a:schemeClr val="tx1"/>
                </a:solidFill>
              </a:rPr>
              <a:t>해당 현장은 사진등록이 안되는 현장입니다</a:t>
            </a:r>
            <a:endParaRPr lang="en-US" altLang="ko-KR" sz="1200" b="1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200" b="1">
                <a:solidFill>
                  <a:schemeClr val="tx1"/>
                </a:solidFill>
              </a:rPr>
              <a:t>  (</a:t>
            </a:r>
            <a:r>
              <a:rPr lang="ko-KR" altLang="en-US" sz="1200" b="1">
                <a:solidFill>
                  <a:schemeClr val="tx1"/>
                </a:solidFill>
              </a:rPr>
              <a:t>위치와 내용으로 신고하세요</a:t>
            </a:r>
            <a:r>
              <a:rPr lang="en-US" altLang="ko-KR" sz="1200" b="1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altLang="ko-KR" sz="1200">
              <a:solidFill>
                <a:schemeClr val="tx1"/>
              </a:solidFill>
            </a:endParaRPr>
          </a:p>
          <a:p>
            <a:pPr algn="ctr"/>
            <a:r>
              <a:rPr lang="en-US" altLang="ko-KR" sz="1200">
                <a:solidFill>
                  <a:schemeClr val="tx1"/>
                </a:solidFill>
              </a:rPr>
              <a:t>              </a:t>
            </a:r>
          </a:p>
          <a:p>
            <a:pPr algn="ctr"/>
            <a:r>
              <a:rPr lang="en-US" altLang="ko-KR" sz="1200">
                <a:solidFill>
                  <a:schemeClr val="tx1"/>
                </a:solidFill>
              </a:rPr>
              <a:t>                                       </a:t>
            </a:r>
            <a:r>
              <a:rPr lang="ko-KR" altLang="en-US" sz="1200">
                <a:solidFill>
                  <a:schemeClr val="tx1"/>
                </a:solidFill>
              </a:rPr>
              <a:t>닫 기</a:t>
            </a:r>
          </a:p>
        </p:txBody>
      </p:sp>
      <p:cxnSp>
        <p:nvCxnSpPr>
          <p:cNvPr id="32" name="직선 화살표 연결선 31"/>
          <p:cNvCxnSpPr>
            <a:endCxn id="30" idx="1"/>
          </p:cNvCxnSpPr>
          <p:nvPr/>
        </p:nvCxnSpPr>
        <p:spPr>
          <a:xfrm>
            <a:off x="7262191" y="2476324"/>
            <a:ext cx="144502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모서리가 둥근 직사각형 32"/>
          <p:cNvSpPr/>
          <p:nvPr/>
        </p:nvSpPr>
        <p:spPr>
          <a:xfrm>
            <a:off x="1647208" y="2758481"/>
            <a:ext cx="1469851" cy="496130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4" name="직선 화살표 연결선 33"/>
          <p:cNvCxnSpPr/>
          <p:nvPr/>
        </p:nvCxnSpPr>
        <p:spPr>
          <a:xfrm>
            <a:off x="2891496" y="2984835"/>
            <a:ext cx="144502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9627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242631" y="2277661"/>
            <a:ext cx="5313631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ko-KR"/>
              <a:t>[ </a:t>
            </a:r>
            <a:r>
              <a:rPr lang="ko-KR" altLang="en-US"/>
              <a:t>위험성평가</a:t>
            </a:r>
            <a:r>
              <a:rPr lang="en-US" altLang="ko-KR"/>
              <a:t> ‘</a:t>
            </a:r>
            <a:r>
              <a:rPr lang="ko-KR" altLang="en-US"/>
              <a:t>만들기부터</a:t>
            </a:r>
            <a:r>
              <a:rPr lang="en-US" altLang="ko-KR"/>
              <a:t>’ </a:t>
            </a:r>
            <a:r>
              <a:rPr lang="ko-KR" altLang="en-US"/>
              <a:t>내용수정</a:t>
            </a:r>
            <a:r>
              <a:rPr lang="en-US" altLang="ko-KR"/>
              <a:t> ]</a:t>
            </a:r>
          </a:p>
          <a:p>
            <a:r>
              <a:rPr lang="en-US" altLang="ko-KR"/>
              <a:t> </a:t>
            </a:r>
          </a:p>
          <a:p>
            <a:r>
              <a:rPr lang="en-US" altLang="ko-KR"/>
              <a:t>  </a:t>
            </a:r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① </a:t>
            </a:r>
            <a:r>
              <a:rPr lang="ko-KR" altLang="en-US"/>
              <a:t>만들기 간소화</a:t>
            </a:r>
            <a:r>
              <a:rPr lang="en-US" altLang="ko-KR"/>
              <a:t> </a:t>
            </a:r>
          </a:p>
          <a:p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</a:p>
          <a:p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  ② 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위험요인 자동생성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489760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77543" y="185474"/>
            <a:ext cx="635981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ko-KR" altLang="en-US"/>
              <a:t>상태표시 바꾸기</a:t>
            </a:r>
            <a:endParaRPr lang="en-US" altLang="ko-KR"/>
          </a:p>
          <a:p>
            <a:r>
              <a:rPr lang="en-US" altLang="ko-KR"/>
              <a:t> -&gt; ‘</a:t>
            </a:r>
            <a:r>
              <a:rPr lang="ko-KR" altLang="en-US"/>
              <a:t>요청중</a:t>
            </a:r>
            <a:r>
              <a:rPr lang="en-US" altLang="ko-KR"/>
              <a:t>/</a:t>
            </a:r>
            <a:r>
              <a:rPr lang="ko-KR" altLang="en-US"/>
              <a:t>검토중</a:t>
            </a:r>
            <a:r>
              <a:rPr lang="en-US" altLang="ko-KR"/>
              <a:t>/</a:t>
            </a:r>
            <a:r>
              <a:rPr lang="ko-KR" altLang="en-US"/>
              <a:t>검토완료</a:t>
            </a:r>
            <a:r>
              <a:rPr lang="en-US" altLang="ko-KR"/>
              <a:t>‘ </a:t>
            </a:r>
            <a:r>
              <a:rPr lang="ko-KR" altLang="en-US"/>
              <a:t>모두 </a:t>
            </a:r>
            <a:r>
              <a:rPr lang="en-US" altLang="ko-KR"/>
              <a:t>‘</a:t>
            </a:r>
            <a:r>
              <a:rPr lang="ko-KR" altLang="en-US"/>
              <a:t>작업대기중</a:t>
            </a:r>
            <a:r>
              <a:rPr lang="en-US" altLang="ko-KR"/>
              <a:t>’</a:t>
            </a:r>
            <a:r>
              <a:rPr lang="ko-KR" altLang="en-US"/>
              <a:t>으로 합치기</a:t>
            </a:r>
            <a:endParaRPr lang="en-US" altLang="ko-KR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4048879" y="2007771"/>
            <a:ext cx="2032360" cy="548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요청중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→ ‘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위험요소 등록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 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대기 화면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971" y="1136082"/>
            <a:ext cx="1787671" cy="53454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950" y="2072645"/>
            <a:ext cx="435905" cy="43590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3386" y="3965098"/>
            <a:ext cx="427187" cy="43590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5950" y="4858099"/>
            <a:ext cx="444623" cy="43590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5950" y="3052394"/>
            <a:ext cx="435905" cy="435905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4085" y="5751462"/>
            <a:ext cx="444623" cy="453341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9342" y="1449906"/>
            <a:ext cx="479495" cy="383596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3419342" y="1449907"/>
            <a:ext cx="457841" cy="4802396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4048879" y="2929444"/>
            <a:ext cx="2032360" cy="548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검톻중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→ ‘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검토내용 등록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 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대기 화면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4048879" y="3851117"/>
            <a:ext cx="2032360" cy="548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검토완료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→ ‘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작업기간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 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대기 화면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4048879" y="4772790"/>
            <a:ext cx="2032360" cy="548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작업기간중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→ ‘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작업기간중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 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화면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4048879" y="5703988"/>
            <a:ext cx="2032360" cy="548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작업종료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→ ‘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위험성평가 완료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화면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2" name="오른쪽 화살표 1"/>
          <p:cNvSpPr/>
          <p:nvPr/>
        </p:nvSpPr>
        <p:spPr>
          <a:xfrm>
            <a:off x="6637360" y="2841427"/>
            <a:ext cx="295835" cy="1137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1761" y="4841887"/>
            <a:ext cx="444623" cy="435905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9896" y="5735250"/>
            <a:ext cx="444623" cy="453341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5153" y="1433694"/>
            <a:ext cx="479495" cy="383596"/>
          </a:xfrm>
          <a:prstGeom prst="rect">
            <a:avLst/>
          </a:prstGeom>
        </p:spPr>
      </p:pic>
      <p:sp>
        <p:nvSpPr>
          <p:cNvPr id="29" name="직사각형 28"/>
          <p:cNvSpPr/>
          <p:nvPr/>
        </p:nvSpPr>
        <p:spPr>
          <a:xfrm>
            <a:off x="7785153" y="1433695"/>
            <a:ext cx="457841" cy="4802396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8375652" y="2920081"/>
            <a:ext cx="2110435" cy="5290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작업대기중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→ ‘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작업기간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 모든화면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8414690" y="4756578"/>
            <a:ext cx="2032360" cy="548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작업기간중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→ ‘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작업기간중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 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화면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8414690" y="5687776"/>
            <a:ext cx="2032360" cy="548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작업종료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→ ‘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위험성평가 완료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화면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7807008" y="3036182"/>
            <a:ext cx="396946" cy="3752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700" b="1">
                <a:solidFill>
                  <a:schemeClr val="bg1"/>
                </a:solidFill>
              </a:rPr>
              <a:t>작업</a:t>
            </a:r>
            <a:endParaRPr lang="en-US" altLang="ko-KR" sz="700" b="1">
              <a:solidFill>
                <a:schemeClr val="bg1"/>
              </a:solidFill>
            </a:endParaRPr>
          </a:p>
          <a:p>
            <a:pPr algn="ctr"/>
            <a:r>
              <a:rPr lang="ko-KR" altLang="en-US" sz="700" b="1">
                <a:solidFill>
                  <a:schemeClr val="bg1"/>
                </a:solidFill>
              </a:rPr>
              <a:t>대기중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8665348" y="211708"/>
            <a:ext cx="2110435" cy="1429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*** 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구분 기준변경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(5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가지 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-&gt; 3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가지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1) ‘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작업기간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전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2)’ 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작업기간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중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3) ‘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잘업기간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종료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20490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249" y="641579"/>
            <a:ext cx="1088501" cy="173156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5880" y="641579"/>
            <a:ext cx="1192293" cy="173156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8249" y="107067"/>
            <a:ext cx="301105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ko-KR"/>
              <a:t>[ (</a:t>
            </a:r>
            <a:r>
              <a:rPr lang="ko-KR" altLang="en-US"/>
              <a:t>기존</a:t>
            </a:r>
            <a:r>
              <a:rPr lang="en-US" altLang="ko-KR"/>
              <a:t>)</a:t>
            </a:r>
            <a:r>
              <a:rPr lang="ko-KR" altLang="en-US"/>
              <a:t> </a:t>
            </a:r>
            <a:r>
              <a:rPr lang="en-US" altLang="ko-KR"/>
              <a:t>‘</a:t>
            </a:r>
            <a:r>
              <a:rPr lang="ko-KR" altLang="en-US"/>
              <a:t>만들기부터</a:t>
            </a:r>
            <a:r>
              <a:rPr lang="en-US" altLang="ko-KR"/>
              <a:t>’ </a:t>
            </a:r>
            <a:r>
              <a:rPr lang="ko-KR" altLang="en-US"/>
              <a:t>순서</a:t>
            </a:r>
            <a:r>
              <a:rPr lang="en-US" altLang="ko-KR"/>
              <a:t> ] </a:t>
            </a: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8303" y="641579"/>
            <a:ext cx="1300142" cy="1664868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5031" y="641579"/>
            <a:ext cx="1307175" cy="253498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8482" y="641580"/>
            <a:ext cx="1240312" cy="2648468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396" y="641579"/>
            <a:ext cx="1336554" cy="2442280"/>
          </a:xfrm>
          <a:prstGeom prst="rect">
            <a:avLst/>
          </a:prstGeom>
        </p:spPr>
      </p:pic>
      <p:sp>
        <p:nvSpPr>
          <p:cNvPr id="28" name="타원 27"/>
          <p:cNvSpPr/>
          <p:nvPr/>
        </p:nvSpPr>
        <p:spPr>
          <a:xfrm>
            <a:off x="1105453" y="2529033"/>
            <a:ext cx="205034" cy="19455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000" b="1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1</a:t>
            </a:r>
            <a:endParaRPr lang="ko-KR" altLang="en-US" sz="1000" b="1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1358800" y="2538322"/>
            <a:ext cx="1443079" cy="4379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위험성평가 대상 작성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8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8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시공</a:t>
            </a:r>
            <a:r>
              <a:rPr lang="en-US" altLang="ko-KR" sz="8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8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협력 관리자</a:t>
            </a:r>
            <a:r>
              <a:rPr lang="en-US" altLang="ko-KR" sz="8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8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타원 29"/>
          <p:cNvSpPr/>
          <p:nvPr/>
        </p:nvSpPr>
        <p:spPr>
          <a:xfrm>
            <a:off x="3384045" y="2566155"/>
            <a:ext cx="205034" cy="19455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000" b="1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2</a:t>
            </a:r>
            <a:endParaRPr lang="ko-KR" altLang="en-US" sz="1000" b="1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3702401" y="2404941"/>
            <a:ext cx="1029734" cy="7716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위험요소 등록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800" b="1">
                <a:solidFill>
                  <a:prstClr val="black"/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800" b="1">
                <a:solidFill>
                  <a:prstClr val="black"/>
                </a:solidFill>
                <a:latin typeface="맑은 고딕" panose="020B0503020000020004" pitchFamily="50" charset="-127"/>
              </a:rPr>
              <a:t>시공</a:t>
            </a:r>
            <a:r>
              <a:rPr lang="en-US" altLang="ko-KR" sz="800" b="1">
                <a:solidFill>
                  <a:prstClr val="black"/>
                </a:solidFill>
                <a:latin typeface="맑은 고딕" panose="020B0503020000020004" pitchFamily="50" charset="-127"/>
              </a:rPr>
              <a:t>/</a:t>
            </a:r>
            <a:r>
              <a:rPr lang="ko-KR" altLang="en-US" sz="800" b="1">
                <a:solidFill>
                  <a:prstClr val="black"/>
                </a:solidFill>
                <a:latin typeface="맑은 고딕" panose="020B0503020000020004" pitchFamily="50" charset="-127"/>
              </a:rPr>
              <a:t>협력 관리자</a:t>
            </a:r>
            <a:r>
              <a:rPr lang="en-US" altLang="ko-KR" sz="800" b="1">
                <a:solidFill>
                  <a:prstClr val="black"/>
                </a:solidFill>
                <a:latin typeface="맑은 고딕" panose="020B0503020000020004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800" b="1">
                <a:solidFill>
                  <a:prstClr val="black"/>
                </a:solidFill>
                <a:latin typeface="맑은 고딕" panose="020B0503020000020004" pitchFamily="50" charset="-127"/>
              </a:rPr>
              <a:t> -&gt; </a:t>
            </a:r>
            <a:r>
              <a:rPr lang="ko-KR" altLang="en-US" sz="800" b="1">
                <a:solidFill>
                  <a:prstClr val="black"/>
                </a:solidFill>
                <a:latin typeface="맑은 고딕" panose="020B0503020000020004" pitchFamily="50" charset="-127"/>
              </a:rPr>
              <a:t>위험요인</a:t>
            </a:r>
            <a:r>
              <a:rPr lang="en-US" altLang="ko-KR" sz="800" b="1">
                <a:solidFill>
                  <a:prstClr val="black"/>
                </a:solidFill>
                <a:latin typeface="맑은 고딕" panose="020B0503020000020004" pitchFamily="50" charset="-127"/>
              </a:rPr>
              <a:t>/</a:t>
            </a:r>
            <a:r>
              <a:rPr lang="ko-KR" altLang="en-US" sz="800" b="1">
                <a:solidFill>
                  <a:prstClr val="black"/>
                </a:solidFill>
                <a:latin typeface="맑은 고딕" panose="020B0503020000020004" pitchFamily="50" charset="-127"/>
              </a:rPr>
              <a:t>개선대책 직접 작성</a:t>
            </a:r>
            <a:endParaRPr lang="en-US" altLang="ko-KR" sz="800" b="1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cxnSp>
        <p:nvCxnSpPr>
          <p:cNvPr id="32" name="직선 화살표 연결선 31"/>
          <p:cNvCxnSpPr/>
          <p:nvPr/>
        </p:nvCxnSpPr>
        <p:spPr>
          <a:xfrm>
            <a:off x="2931459" y="2667193"/>
            <a:ext cx="30960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타원 34"/>
          <p:cNvSpPr/>
          <p:nvPr/>
        </p:nvSpPr>
        <p:spPr>
          <a:xfrm>
            <a:off x="5298043" y="2566155"/>
            <a:ext cx="205034" cy="19455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000" b="1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3</a:t>
            </a:r>
            <a:endParaRPr lang="ko-KR" altLang="en-US" sz="1000" b="1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5616398" y="2518425"/>
            <a:ext cx="1051187" cy="4578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검토내용 등록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8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8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시공 관리자</a:t>
            </a:r>
            <a:r>
              <a:rPr lang="en-US" altLang="ko-KR" sz="8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8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37" name="직선 화살표 연결선 36"/>
          <p:cNvCxnSpPr/>
          <p:nvPr/>
        </p:nvCxnSpPr>
        <p:spPr>
          <a:xfrm>
            <a:off x="4845457" y="2667193"/>
            <a:ext cx="30960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타원 37"/>
          <p:cNvSpPr/>
          <p:nvPr/>
        </p:nvSpPr>
        <p:spPr>
          <a:xfrm>
            <a:off x="7636011" y="2485995"/>
            <a:ext cx="205034" cy="19455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000" b="1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4</a:t>
            </a:r>
            <a:endParaRPr lang="ko-KR" altLang="en-US" sz="1000" b="1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7954366" y="2438265"/>
            <a:ext cx="1051187" cy="4578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결재란생성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8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8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시공 관리자</a:t>
            </a:r>
            <a:r>
              <a:rPr lang="en-US" altLang="ko-KR" sz="8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8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타원 39"/>
          <p:cNvSpPr/>
          <p:nvPr/>
        </p:nvSpPr>
        <p:spPr>
          <a:xfrm>
            <a:off x="9298786" y="1896321"/>
            <a:ext cx="205034" cy="19455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000" b="1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5</a:t>
            </a:r>
            <a:endParaRPr lang="ko-KR" altLang="en-US" sz="1000" b="1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9617141" y="1848590"/>
            <a:ext cx="2087970" cy="8186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작업기간 생성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b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확인대상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조치결과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추가개선대책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8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8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모든 관리자 </a:t>
            </a:r>
            <a:r>
              <a:rPr lang="en-US" altLang="ko-KR" sz="8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8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모든 근로자</a:t>
            </a:r>
            <a:r>
              <a:rPr lang="en-US" altLang="ko-KR" sz="8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8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0649" y="3377910"/>
            <a:ext cx="295510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ko-KR"/>
              <a:t>[ (</a:t>
            </a:r>
            <a:r>
              <a:rPr lang="ko-KR" altLang="en-US"/>
              <a:t>변경</a:t>
            </a:r>
            <a:r>
              <a:rPr lang="en-US" altLang="ko-KR"/>
              <a:t>)</a:t>
            </a:r>
            <a:r>
              <a:rPr lang="ko-KR" altLang="en-US"/>
              <a:t> </a:t>
            </a:r>
            <a:r>
              <a:rPr lang="en-US" altLang="ko-KR"/>
              <a:t>‘</a:t>
            </a:r>
            <a:r>
              <a:rPr lang="ko-KR" altLang="en-US"/>
              <a:t>만들기부터</a:t>
            </a:r>
            <a:r>
              <a:rPr lang="en-US" altLang="ko-KR"/>
              <a:t>’ </a:t>
            </a:r>
            <a:r>
              <a:rPr lang="ko-KR" altLang="en-US"/>
              <a:t>순서</a:t>
            </a:r>
            <a:r>
              <a:rPr lang="en-US" altLang="ko-KR"/>
              <a:t> ] </a:t>
            </a:r>
          </a:p>
        </p:txBody>
      </p:sp>
      <p:pic>
        <p:nvPicPr>
          <p:cNvPr id="47" name="그림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8482" y="3997166"/>
            <a:ext cx="1240312" cy="2648468"/>
          </a:xfrm>
          <a:prstGeom prst="rect">
            <a:avLst/>
          </a:prstGeom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396" y="3997165"/>
            <a:ext cx="1336554" cy="2442280"/>
          </a:xfrm>
          <a:prstGeom prst="rect">
            <a:avLst/>
          </a:prstGeom>
        </p:spPr>
      </p:pic>
      <p:sp>
        <p:nvSpPr>
          <p:cNvPr id="49" name="타원 48"/>
          <p:cNvSpPr/>
          <p:nvPr/>
        </p:nvSpPr>
        <p:spPr>
          <a:xfrm>
            <a:off x="148132" y="4732320"/>
            <a:ext cx="205034" cy="19455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000" b="1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1</a:t>
            </a:r>
            <a:endParaRPr lang="ko-KR" altLang="en-US" sz="1000" b="1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51" name="타원 50"/>
          <p:cNvSpPr/>
          <p:nvPr/>
        </p:nvSpPr>
        <p:spPr>
          <a:xfrm>
            <a:off x="3199835" y="6085482"/>
            <a:ext cx="205034" cy="19455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000" b="1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2</a:t>
            </a:r>
            <a:endParaRPr lang="ko-KR" altLang="en-US" sz="1000" b="1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cxnSp>
        <p:nvCxnSpPr>
          <p:cNvPr id="53" name="직선 화살표 연결선 52"/>
          <p:cNvCxnSpPr/>
          <p:nvPr/>
        </p:nvCxnSpPr>
        <p:spPr>
          <a:xfrm>
            <a:off x="2460262" y="5178583"/>
            <a:ext cx="30960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9617141" y="5204176"/>
            <a:ext cx="2087970" cy="8186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작업기간 생성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b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확인대상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조치결과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추가개선대책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8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8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모든 관리자 </a:t>
            </a:r>
            <a:r>
              <a:rPr lang="en-US" altLang="ko-KR" sz="8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8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모든 근로자</a:t>
            </a:r>
            <a:r>
              <a:rPr lang="en-US" altLang="ko-KR" sz="8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8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62" name="직선 연결선 61"/>
          <p:cNvCxnSpPr/>
          <p:nvPr/>
        </p:nvCxnSpPr>
        <p:spPr>
          <a:xfrm>
            <a:off x="98249" y="3290048"/>
            <a:ext cx="1170511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그림 6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8507" y="3733982"/>
            <a:ext cx="1129329" cy="2015268"/>
          </a:xfrm>
          <a:prstGeom prst="rect">
            <a:avLst/>
          </a:prstGeom>
        </p:spPr>
      </p:pic>
      <p:sp>
        <p:nvSpPr>
          <p:cNvPr id="66" name="직사각형 65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285120" y="4979822"/>
            <a:ext cx="1443079" cy="4379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위험성평가 대상 작성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8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8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시공</a:t>
            </a:r>
            <a:r>
              <a:rPr lang="en-US" altLang="ko-KR" sz="8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8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협력 관리자</a:t>
            </a:r>
            <a:r>
              <a:rPr lang="en-US" altLang="ko-KR" sz="8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8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3469182" y="5806683"/>
            <a:ext cx="5065218" cy="9751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srgbClr val="FF0000"/>
                </a:solidFill>
                <a:latin typeface="맑은 고딕" panose="020B0503020000020004" pitchFamily="50" charset="-127"/>
              </a:rPr>
              <a:t>-&gt; </a:t>
            </a:r>
            <a:r>
              <a:rPr lang="ko-KR" altLang="en-US" sz="1000" b="1">
                <a:solidFill>
                  <a:srgbClr val="FF0000"/>
                </a:solidFill>
                <a:latin typeface="맑은 고딕" panose="020B0503020000020004" pitchFamily="50" charset="-127"/>
              </a:rPr>
              <a:t>모든기능 생성되고</a:t>
            </a:r>
            <a:r>
              <a:rPr lang="en-US" altLang="ko-KR" sz="1000" b="1">
                <a:solidFill>
                  <a:srgbClr val="FF0000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000" b="1">
                <a:solidFill>
                  <a:srgbClr val="FF0000"/>
                </a:solidFill>
                <a:latin typeface="맑은 고딕" panose="020B0503020000020004" pitchFamily="50" charset="-127"/>
              </a:rPr>
              <a:t>순서 상관없이 작성가능</a:t>
            </a:r>
            <a:endParaRPr lang="en-US" altLang="ko-KR" sz="1000" b="1">
              <a:solidFill>
                <a:srgbClr val="FF0000"/>
              </a:solidFill>
              <a:latin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srgbClr val="FF0000"/>
                </a:solidFill>
                <a:latin typeface="맑은 고딕" panose="020B0503020000020004" pitchFamily="50" charset="-127"/>
              </a:rPr>
              <a:t> 1)) </a:t>
            </a:r>
            <a:r>
              <a:rPr lang="ko-KR" altLang="en-US" sz="1000" b="1">
                <a:solidFill>
                  <a:srgbClr val="FF0000"/>
                </a:solidFill>
                <a:latin typeface="맑은 고딕" panose="020B0503020000020004" pitchFamily="50" charset="-127"/>
              </a:rPr>
              <a:t>위험요소 등록 생성</a:t>
            </a:r>
            <a:r>
              <a:rPr lang="en-US" altLang="ko-KR" sz="1000" b="1">
                <a:solidFill>
                  <a:srgbClr val="FF0000"/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1000" b="1">
                <a:solidFill>
                  <a:srgbClr val="FF0000"/>
                </a:solidFill>
                <a:latin typeface="맑은 고딕" panose="020B0503020000020004" pitchFamily="50" charset="-127"/>
              </a:rPr>
              <a:t>시공</a:t>
            </a:r>
            <a:r>
              <a:rPr lang="en-US" altLang="ko-KR" sz="1000" b="1">
                <a:solidFill>
                  <a:srgbClr val="FF0000"/>
                </a:solidFill>
                <a:latin typeface="맑은 고딕" panose="020B0503020000020004" pitchFamily="50" charset="-127"/>
              </a:rPr>
              <a:t>/</a:t>
            </a:r>
            <a:r>
              <a:rPr lang="ko-KR" altLang="en-US" sz="1000" b="1">
                <a:solidFill>
                  <a:srgbClr val="FF0000"/>
                </a:solidFill>
                <a:latin typeface="맑은 고딕" panose="020B0503020000020004" pitchFamily="50" charset="-127"/>
              </a:rPr>
              <a:t>협력 관리자만 작성</a:t>
            </a:r>
            <a:r>
              <a:rPr lang="en-US" altLang="ko-KR" sz="1000" b="1">
                <a:solidFill>
                  <a:srgbClr val="FF0000"/>
                </a:solidFill>
                <a:latin typeface="맑은 고딕" panose="020B0503020000020004" pitchFamily="50" charset="-127"/>
              </a:rPr>
              <a:t>)    2) </a:t>
            </a:r>
            <a:r>
              <a:rPr lang="ko-KR" altLang="en-US" sz="1000" b="1">
                <a:solidFill>
                  <a:srgbClr val="FF0000"/>
                </a:solidFill>
                <a:latin typeface="맑은 고딕" panose="020B0503020000020004" pitchFamily="50" charset="-127"/>
              </a:rPr>
              <a:t>결재창</a:t>
            </a:r>
            <a:r>
              <a:rPr lang="en-US" altLang="ko-KR" sz="1000" b="1">
                <a:solidFill>
                  <a:srgbClr val="FF0000"/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1000" b="1">
                <a:solidFill>
                  <a:srgbClr val="FF0000"/>
                </a:solidFill>
                <a:latin typeface="맑은 고딕" panose="020B0503020000020004" pitchFamily="50" charset="-127"/>
              </a:rPr>
              <a:t>시공 관리자만 결재</a:t>
            </a:r>
            <a:r>
              <a:rPr lang="en-US" altLang="ko-KR" sz="1000" b="1">
                <a:solidFill>
                  <a:srgbClr val="FF0000"/>
                </a:solidFill>
                <a:latin typeface="맑은 고딕" panose="020B0503020000020004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srgbClr val="FF0000"/>
                </a:solidFill>
                <a:latin typeface="맑은 고딕" panose="020B0503020000020004" pitchFamily="50" charset="-127"/>
              </a:rPr>
              <a:t>3) </a:t>
            </a:r>
            <a:r>
              <a:rPr lang="ko-KR" altLang="en-US" sz="1000" b="1">
                <a:solidFill>
                  <a:srgbClr val="FF0000"/>
                </a:solidFill>
                <a:latin typeface="맑은 고딕" panose="020B0503020000020004" pitchFamily="50" charset="-127"/>
              </a:rPr>
              <a:t>검토내용 등록</a:t>
            </a:r>
            <a:r>
              <a:rPr lang="en-US" altLang="ko-KR" sz="1000" b="1">
                <a:solidFill>
                  <a:srgbClr val="FF0000"/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1000" b="1">
                <a:solidFill>
                  <a:srgbClr val="FF0000"/>
                </a:solidFill>
                <a:latin typeface="맑은 고딕" panose="020B0503020000020004" pitchFamily="50" charset="-127"/>
              </a:rPr>
              <a:t>시공 관리자만 작성</a:t>
            </a:r>
            <a:r>
              <a:rPr lang="en-US" altLang="ko-KR" sz="1000" b="1">
                <a:solidFill>
                  <a:srgbClr val="FF0000"/>
                </a:solidFill>
                <a:latin typeface="맑은 고딕" panose="020B0503020000020004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srgbClr val="FF0000"/>
                </a:solidFill>
                <a:latin typeface="맑은 고딕" panose="020B0503020000020004" pitchFamily="50" charset="-127"/>
              </a:rPr>
              <a:t>-&gt; </a:t>
            </a:r>
            <a:r>
              <a:rPr lang="ko-KR" altLang="en-US" sz="1000" b="1">
                <a:solidFill>
                  <a:srgbClr val="FF0000"/>
                </a:solidFill>
                <a:latin typeface="맑은 고딕" panose="020B0503020000020004" pitchFamily="50" charset="-127"/>
              </a:rPr>
              <a:t>모든내용 등록없어도</a:t>
            </a:r>
            <a:r>
              <a:rPr lang="en-US" altLang="ko-KR" sz="1000" b="1">
                <a:solidFill>
                  <a:srgbClr val="FF0000"/>
                </a:solidFill>
                <a:latin typeface="맑은 고딕" panose="020B0503020000020004" pitchFamily="50" charset="-127"/>
              </a:rPr>
              <a:t>,</a:t>
            </a:r>
            <a:r>
              <a:rPr lang="ko-KR" altLang="en-US" sz="1000" b="1">
                <a:solidFill>
                  <a:srgbClr val="FF0000"/>
                </a:solidFill>
                <a:latin typeface="맑은 고딕" panose="020B0503020000020004" pitchFamily="50" charset="-127"/>
              </a:rPr>
              <a:t> 작업기간 되면 작업기간중으로 넘어가기</a:t>
            </a:r>
            <a:endParaRPr lang="en-US" altLang="ko-KR" sz="1000" b="1">
              <a:solidFill>
                <a:srgbClr val="FF0000"/>
              </a:solidFill>
              <a:latin typeface="맑은 고딕" panose="020B0503020000020004" pitchFamily="50" charset="-127"/>
            </a:endParaRPr>
          </a:p>
        </p:txBody>
      </p:sp>
      <p:cxnSp>
        <p:nvCxnSpPr>
          <p:cNvPr id="69" name="직선 화살표 연결선 68"/>
          <p:cNvCxnSpPr/>
          <p:nvPr/>
        </p:nvCxnSpPr>
        <p:spPr>
          <a:xfrm>
            <a:off x="7971079" y="4990219"/>
            <a:ext cx="30960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타원 70"/>
          <p:cNvSpPr/>
          <p:nvPr/>
        </p:nvSpPr>
        <p:spPr>
          <a:xfrm>
            <a:off x="9298786" y="5179978"/>
            <a:ext cx="205034" cy="19455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000" b="1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3</a:t>
            </a:r>
            <a:endParaRPr lang="ko-KR" altLang="en-US" sz="1000" b="1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pic>
        <p:nvPicPr>
          <p:cNvPr id="72" name="그림 7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8250" y="3771528"/>
            <a:ext cx="1129653" cy="201840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3" name="그림 7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5683" y="3771528"/>
            <a:ext cx="1133293" cy="1682767"/>
          </a:xfrm>
          <a:prstGeom prst="rect">
            <a:avLst/>
          </a:prstGeom>
        </p:spPr>
      </p:pic>
      <p:sp>
        <p:nvSpPr>
          <p:cNvPr id="74" name="직사각형 73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7346623" y="3813027"/>
            <a:ext cx="1029734" cy="7716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위험요인 및 개선대책 자동생성</a:t>
            </a:r>
            <a:r>
              <a:rPr lang="en-US" altLang="ko-KR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선택으로</a:t>
            </a:r>
            <a:r>
              <a:rPr lang="en-US" altLang="ko-KR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800" b="1">
              <a:solidFill>
                <a:srgbClr val="FF0000"/>
              </a:solidFill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666553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112" y="1227571"/>
            <a:ext cx="2193449" cy="345084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112" y="4678410"/>
            <a:ext cx="2194741" cy="192913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3703112" y="1227571"/>
            <a:ext cx="2193449" cy="537997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>
            <a:off x="6406450" y="3618455"/>
            <a:ext cx="358923" cy="5982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2870" y="4745407"/>
            <a:ext cx="2193449" cy="104813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870" y="1227571"/>
            <a:ext cx="2193449" cy="3450840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7442870" y="1227571"/>
            <a:ext cx="2193449" cy="462794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10313816" y="4554669"/>
            <a:ext cx="1459107" cy="2474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08000" rIns="180000" rtlCol="0" anchor="ctr"/>
          <a:lstStyle/>
          <a:p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1) ‘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작업내용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빠짐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7070429" y="4706062"/>
            <a:ext cx="3079129" cy="55383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269699" y="272760"/>
            <a:ext cx="341221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ko-KR"/>
              <a:t>[ (</a:t>
            </a:r>
            <a:r>
              <a:rPr lang="ko-KR" altLang="en-US"/>
              <a:t>변경</a:t>
            </a:r>
            <a:r>
              <a:rPr lang="en-US" altLang="ko-KR"/>
              <a:t>)</a:t>
            </a:r>
            <a:r>
              <a:rPr lang="ko-KR" altLang="en-US"/>
              <a:t> </a:t>
            </a:r>
            <a:r>
              <a:rPr lang="en-US" altLang="ko-KR"/>
              <a:t>‘</a:t>
            </a:r>
            <a:r>
              <a:rPr lang="ko-KR" altLang="en-US"/>
              <a:t>만들기부터</a:t>
            </a:r>
            <a:r>
              <a:rPr lang="en-US" altLang="ko-KR"/>
              <a:t>’ </a:t>
            </a:r>
            <a:r>
              <a:rPr lang="ko-KR" altLang="en-US"/>
              <a:t>상세내용</a:t>
            </a:r>
            <a:r>
              <a:rPr lang="en-US" altLang="ko-KR"/>
              <a:t> ] </a:t>
            </a: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900" y="1448051"/>
            <a:ext cx="1738903" cy="1855571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900" y="3303622"/>
            <a:ext cx="1738903" cy="1622607"/>
          </a:xfrm>
          <a:prstGeom prst="rect">
            <a:avLst/>
          </a:prstGeom>
        </p:spPr>
      </p:pic>
      <p:sp>
        <p:nvSpPr>
          <p:cNvPr id="25" name="직사각형 24"/>
          <p:cNvSpPr/>
          <p:nvPr/>
        </p:nvSpPr>
        <p:spPr>
          <a:xfrm>
            <a:off x="417900" y="1448051"/>
            <a:ext cx="1738903" cy="347817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모서리가 둥근 직사각형 25"/>
          <p:cNvSpPr/>
          <p:nvPr/>
        </p:nvSpPr>
        <p:spPr>
          <a:xfrm>
            <a:off x="359168" y="3241267"/>
            <a:ext cx="1823539" cy="1619299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7" name="직선 화살표 연결선 26"/>
          <p:cNvCxnSpPr/>
          <p:nvPr/>
        </p:nvCxnSpPr>
        <p:spPr>
          <a:xfrm flipV="1">
            <a:off x="1671028" y="2642532"/>
            <a:ext cx="1965150" cy="1268702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타원 27"/>
          <p:cNvSpPr/>
          <p:nvPr/>
        </p:nvSpPr>
        <p:spPr>
          <a:xfrm>
            <a:off x="552898" y="4331274"/>
            <a:ext cx="205034" cy="19455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000" b="1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1</a:t>
            </a:r>
            <a:endParaRPr lang="ko-KR" altLang="en-US" sz="1000" b="1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814493" y="4270917"/>
            <a:ext cx="1238722" cy="2701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만들기부터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선택</a:t>
            </a:r>
            <a:endParaRPr lang="en-US" altLang="ko-KR" sz="10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타원 29"/>
          <p:cNvSpPr/>
          <p:nvPr/>
        </p:nvSpPr>
        <p:spPr>
          <a:xfrm>
            <a:off x="7480627" y="897910"/>
            <a:ext cx="205034" cy="19455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000" b="1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2</a:t>
            </a:r>
            <a:endParaRPr lang="ko-KR" altLang="en-US" sz="1000" b="1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7723376" y="803252"/>
            <a:ext cx="1538169" cy="2701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위험성평가 대상 작성</a:t>
            </a:r>
            <a:endParaRPr lang="en-US" altLang="ko-KR" sz="10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" name="모서리가 둥근 직사각형 33"/>
          <p:cNvSpPr/>
          <p:nvPr/>
        </p:nvSpPr>
        <p:spPr>
          <a:xfrm>
            <a:off x="3025615" y="1836573"/>
            <a:ext cx="820396" cy="282011"/>
          </a:xfrm>
          <a:prstGeom prst="roundRect">
            <a:avLst/>
          </a:prstGeom>
          <a:solidFill>
            <a:srgbClr val="FF3B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/>
              <a:t>현재 화면</a:t>
            </a:r>
          </a:p>
        </p:txBody>
      </p:sp>
      <p:sp>
        <p:nvSpPr>
          <p:cNvPr id="35" name="모서리가 둥근 직사각형 34"/>
          <p:cNvSpPr/>
          <p:nvPr/>
        </p:nvSpPr>
        <p:spPr>
          <a:xfrm>
            <a:off x="6660231" y="1836572"/>
            <a:ext cx="820396" cy="282011"/>
          </a:xfrm>
          <a:prstGeom prst="roundRect">
            <a:avLst/>
          </a:prstGeom>
          <a:solidFill>
            <a:srgbClr val="3407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/>
              <a:t>수정 화면</a:t>
            </a:r>
          </a:p>
        </p:txBody>
      </p:sp>
    </p:spTree>
    <p:extLst>
      <p:ext uri="{BB962C8B-B14F-4D97-AF65-F5344CB8AC3E}">
        <p14:creationId xmlns:p14="http://schemas.microsoft.com/office/powerpoint/2010/main" val="42434377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1910904" y="397923"/>
            <a:ext cx="205034" cy="19455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000" b="1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3</a:t>
            </a:r>
            <a:endParaRPr lang="ko-KR" altLang="en-US" sz="1000" b="1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2217376" y="370812"/>
            <a:ext cx="1538169" cy="2701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위험성평가 내용 작성</a:t>
            </a:r>
            <a:endParaRPr lang="en-US" altLang="ko-KR" sz="10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627" y="884022"/>
            <a:ext cx="2934753" cy="202815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627" y="2912179"/>
            <a:ext cx="2934753" cy="3037236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4989722" y="2992550"/>
            <a:ext cx="1459107" cy="2474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08000" rIns="180000" rtlCol="0" anchor="ctr"/>
          <a:lstStyle/>
          <a:p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1) ‘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작업내용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빠짐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1910593" y="2853023"/>
            <a:ext cx="3079129" cy="55383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1974626" y="884022"/>
            <a:ext cx="2934753" cy="506916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6813" y="3724083"/>
            <a:ext cx="1737824" cy="222533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1985" y="5301127"/>
            <a:ext cx="1114425" cy="342900"/>
          </a:xfrm>
          <a:prstGeom prst="rect">
            <a:avLst/>
          </a:prstGeom>
        </p:spPr>
      </p:pic>
      <p:sp>
        <p:nvSpPr>
          <p:cNvPr id="29" name="모서리가 둥근 직사각형 28"/>
          <p:cNvSpPr/>
          <p:nvPr/>
        </p:nvSpPr>
        <p:spPr>
          <a:xfrm>
            <a:off x="3575704" y="5217882"/>
            <a:ext cx="1150706" cy="633225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3226073" y="5968742"/>
            <a:ext cx="2537734" cy="8447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08000" rIns="180000" rtlCol="0" anchor="ctr"/>
          <a:lstStyle/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2) 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내용 변경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: 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검토 신청 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-&gt; 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검토내용 등록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순서 없이 이 화면에서 작성되게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cxnSp>
        <p:nvCxnSpPr>
          <p:cNvPr id="31" name="직선 화살표 연결선 30"/>
          <p:cNvCxnSpPr/>
          <p:nvPr/>
        </p:nvCxnSpPr>
        <p:spPr>
          <a:xfrm flipV="1">
            <a:off x="4494940" y="4906352"/>
            <a:ext cx="3210785" cy="566225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/>
          <p:nvPr/>
        </p:nvCxnSpPr>
        <p:spPr>
          <a:xfrm flipH="1">
            <a:off x="2648543" y="5550057"/>
            <a:ext cx="8266" cy="1205695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5719275" y="400785"/>
            <a:ext cx="5359971" cy="9664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srgbClr val="FF0000"/>
                </a:solidFill>
                <a:latin typeface="맑은 고딕" panose="020B0503020000020004" pitchFamily="50" charset="-127"/>
              </a:rPr>
              <a:t>-&gt; </a:t>
            </a:r>
            <a:r>
              <a:rPr lang="ko-KR" altLang="en-US" sz="1000" b="1">
                <a:solidFill>
                  <a:srgbClr val="FF0000"/>
                </a:solidFill>
                <a:latin typeface="맑은 고딕" panose="020B0503020000020004" pitchFamily="50" charset="-127"/>
              </a:rPr>
              <a:t>모든기능 생성되고</a:t>
            </a:r>
            <a:r>
              <a:rPr lang="en-US" altLang="ko-KR" sz="1000" b="1">
                <a:solidFill>
                  <a:srgbClr val="FF0000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000" b="1">
                <a:solidFill>
                  <a:srgbClr val="FF0000"/>
                </a:solidFill>
                <a:latin typeface="맑은 고딕" panose="020B0503020000020004" pitchFamily="50" charset="-127"/>
              </a:rPr>
              <a:t>순서 상관없이 모두 작성가능</a:t>
            </a:r>
            <a:endParaRPr lang="en-US" altLang="ko-KR" sz="1000" b="1">
              <a:solidFill>
                <a:srgbClr val="FF0000"/>
              </a:solidFill>
              <a:latin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1) </a:t>
            </a:r>
            <a:r>
              <a:rPr lang="ko-KR" altLang="en-US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결재창생성</a:t>
            </a:r>
            <a:r>
              <a:rPr lang="en-US" altLang="ko-KR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시공 관리자만 결재</a:t>
            </a:r>
            <a:r>
              <a:rPr lang="en-US" altLang="ko-KR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   2) </a:t>
            </a:r>
            <a:r>
              <a:rPr lang="ko-KR" altLang="en-US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위험요소 등록 생성</a:t>
            </a:r>
            <a:r>
              <a:rPr lang="en-US" altLang="ko-KR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시공</a:t>
            </a:r>
            <a:r>
              <a:rPr lang="en-US" altLang="ko-KR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협력 관리자만 작성</a:t>
            </a:r>
            <a:r>
              <a:rPr lang="en-US" altLang="ko-KR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3) </a:t>
            </a:r>
            <a:r>
              <a:rPr lang="ko-KR" altLang="en-US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검토내용 등록 생성</a:t>
            </a:r>
            <a:r>
              <a:rPr lang="en-US" altLang="ko-KR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시공 관리자만 결재</a:t>
            </a:r>
            <a:r>
              <a:rPr lang="en-US" altLang="ko-KR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-&gt; </a:t>
            </a:r>
            <a:r>
              <a:rPr lang="ko-KR" altLang="en-US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검토내용 등록없어도 작업기간 되면 작업기간중으로 넘어가기</a:t>
            </a:r>
            <a:endParaRPr lang="en-US" altLang="ko-KR" sz="1000" b="1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6068" y="3553636"/>
            <a:ext cx="1513018" cy="270337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39" name="직선 화살표 연결선 38"/>
          <p:cNvCxnSpPr/>
          <p:nvPr/>
        </p:nvCxnSpPr>
        <p:spPr>
          <a:xfrm>
            <a:off x="9379429" y="4899726"/>
            <a:ext cx="650943" cy="5598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모서리가 둥근 직사각형 32"/>
          <p:cNvSpPr/>
          <p:nvPr/>
        </p:nvSpPr>
        <p:spPr>
          <a:xfrm>
            <a:off x="989621" y="1085248"/>
            <a:ext cx="820396" cy="282011"/>
          </a:xfrm>
          <a:prstGeom prst="roundRect">
            <a:avLst/>
          </a:prstGeom>
          <a:solidFill>
            <a:srgbClr val="3407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/>
              <a:t>수정 화면</a:t>
            </a:r>
          </a:p>
        </p:txBody>
      </p:sp>
    </p:spTree>
    <p:extLst>
      <p:ext uri="{BB962C8B-B14F-4D97-AF65-F5344CB8AC3E}">
        <p14:creationId xmlns:p14="http://schemas.microsoft.com/office/powerpoint/2010/main" val="2494605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81499" y="345254"/>
            <a:ext cx="508781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[ 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현장통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 &gt; 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안전교육 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&gt; ‘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참석관리자 명단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 텍스트 문구 바꾸기 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597" y="1128350"/>
            <a:ext cx="2552699" cy="4958126"/>
          </a:xfrm>
          <a:prstGeom prst="rect">
            <a:avLst/>
          </a:prstGeom>
        </p:spPr>
      </p:pic>
      <p:sp>
        <p:nvSpPr>
          <p:cNvPr id="12" name="모서리가 둥근 직사각형 11"/>
          <p:cNvSpPr/>
          <p:nvPr/>
        </p:nvSpPr>
        <p:spPr>
          <a:xfrm>
            <a:off x="1178597" y="4511263"/>
            <a:ext cx="1479333" cy="314911"/>
          </a:xfrm>
          <a:prstGeom prst="roundRect">
            <a:avLst/>
          </a:prstGeom>
          <a:noFill/>
          <a:ln w="31750">
            <a:solidFill>
              <a:srgbClr val="3407D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212934" y="4456842"/>
            <a:ext cx="2290273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/>
              <a:t>참석자 명단</a:t>
            </a:r>
            <a:r>
              <a:rPr lang="en-US" altLang="ko-KR"/>
              <a:t>(</a:t>
            </a:r>
            <a:r>
              <a:rPr lang="ko-KR" altLang="en-US"/>
              <a:t>총 </a:t>
            </a:r>
            <a:r>
              <a:rPr lang="en-US" altLang="ko-KR"/>
              <a:t>4</a:t>
            </a:r>
            <a:r>
              <a:rPr lang="ko-KR" altLang="en-US"/>
              <a:t>명</a:t>
            </a:r>
            <a:r>
              <a:rPr lang="en-US" altLang="ko-KR"/>
              <a:t>)</a:t>
            </a:r>
            <a:endParaRPr lang="ko-KR" altLang="en-US"/>
          </a:p>
        </p:txBody>
      </p:sp>
      <p:cxnSp>
        <p:nvCxnSpPr>
          <p:cNvPr id="14" name="직선 화살표 연결선 13"/>
          <p:cNvCxnSpPr>
            <a:stCxn id="13" idx="1"/>
            <a:endCxn id="12" idx="3"/>
          </p:cNvCxnSpPr>
          <p:nvPr/>
        </p:nvCxnSpPr>
        <p:spPr>
          <a:xfrm flipH="1">
            <a:off x="2657930" y="4641508"/>
            <a:ext cx="2555004" cy="2721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1154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98" y="798693"/>
            <a:ext cx="1774640" cy="330779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98" y="4106487"/>
            <a:ext cx="1774640" cy="2486757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490299" y="798693"/>
            <a:ext cx="1774640" cy="587789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262" y="58634"/>
            <a:ext cx="989401" cy="314461"/>
          </a:xfrm>
          <a:prstGeom prst="rect">
            <a:avLst/>
          </a:prstGeom>
        </p:spPr>
      </p:pic>
      <p:cxnSp>
        <p:nvCxnSpPr>
          <p:cNvPr id="18" name="직선 화살표 연결선 17"/>
          <p:cNvCxnSpPr/>
          <p:nvPr/>
        </p:nvCxnSpPr>
        <p:spPr>
          <a:xfrm>
            <a:off x="1448515" y="360477"/>
            <a:ext cx="0" cy="305006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오른쪽 화살표 4"/>
          <p:cNvSpPr/>
          <p:nvPr/>
        </p:nvSpPr>
        <p:spPr>
          <a:xfrm>
            <a:off x="2567221" y="1125360"/>
            <a:ext cx="240643" cy="595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8" name="그림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7355" y="1487539"/>
            <a:ext cx="3048000" cy="4467225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327400" y="1688831"/>
            <a:ext cx="150552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800" b="1"/>
              <a:t>위험요인 내용</a:t>
            </a:r>
            <a:r>
              <a:rPr lang="en-US" altLang="ko-KR" sz="800" b="1"/>
              <a:t>(</a:t>
            </a:r>
            <a:r>
              <a:rPr lang="ko-KR" altLang="en-US" sz="800" b="1"/>
              <a:t>중복가능</a:t>
            </a:r>
            <a:r>
              <a:rPr lang="en-US" altLang="ko-KR" sz="800" b="1"/>
              <a:t>)</a:t>
            </a:r>
          </a:p>
        </p:txBody>
      </p:sp>
      <p:pic>
        <p:nvPicPr>
          <p:cNvPr id="50" name="그림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1654" y="1904275"/>
            <a:ext cx="2779415" cy="3476292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4954" y="1991348"/>
            <a:ext cx="200025" cy="200025"/>
          </a:xfrm>
          <a:prstGeom prst="rect">
            <a:avLst/>
          </a:prstGeom>
        </p:spPr>
      </p:pic>
      <p:sp>
        <p:nvSpPr>
          <p:cNvPr id="52" name="직사각형 51"/>
          <p:cNvSpPr/>
          <p:nvPr/>
        </p:nvSpPr>
        <p:spPr>
          <a:xfrm>
            <a:off x="3574979" y="1934668"/>
            <a:ext cx="2392001" cy="437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/>
              <a:t>안전모 등 개인 보호구 미착용 상태에서 머리가 </a:t>
            </a:r>
            <a:endParaRPr lang="en-US" altLang="ko-KR" sz="800"/>
          </a:p>
          <a:p>
            <a:pPr>
              <a:lnSpc>
                <a:spcPct val="150000"/>
              </a:lnSpc>
            </a:pPr>
            <a:r>
              <a:rPr lang="ko-KR" altLang="en-US" sz="800"/>
              <a:t>동바리 등에 부딪힘</a:t>
            </a:r>
          </a:p>
        </p:txBody>
      </p:sp>
      <p:cxnSp>
        <p:nvCxnSpPr>
          <p:cNvPr id="53" name="직선 연결선 52"/>
          <p:cNvCxnSpPr/>
          <p:nvPr/>
        </p:nvCxnSpPr>
        <p:spPr>
          <a:xfrm>
            <a:off x="3327401" y="2383948"/>
            <a:ext cx="263957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그림 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7356" y="2516298"/>
            <a:ext cx="200025" cy="200025"/>
          </a:xfrm>
          <a:prstGeom prst="rect">
            <a:avLst/>
          </a:prstGeom>
        </p:spPr>
      </p:pic>
      <p:sp>
        <p:nvSpPr>
          <p:cNvPr id="55" name="직사각형 54"/>
          <p:cNvSpPr/>
          <p:nvPr/>
        </p:nvSpPr>
        <p:spPr>
          <a:xfrm>
            <a:off x="3587381" y="2459618"/>
            <a:ext cx="2392001" cy="437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/>
              <a:t>안전모 등 개인 보호구 미착용 상태에서 머리가 </a:t>
            </a:r>
            <a:endParaRPr lang="en-US" altLang="ko-KR" sz="800"/>
          </a:p>
          <a:p>
            <a:pPr>
              <a:lnSpc>
                <a:spcPct val="150000"/>
              </a:lnSpc>
            </a:pPr>
            <a:r>
              <a:rPr lang="ko-KR" altLang="en-US" sz="800"/>
              <a:t>동바리 등에 부딪힘</a:t>
            </a:r>
          </a:p>
        </p:txBody>
      </p:sp>
      <p:cxnSp>
        <p:nvCxnSpPr>
          <p:cNvPr id="56" name="직선 연결선 55"/>
          <p:cNvCxnSpPr/>
          <p:nvPr/>
        </p:nvCxnSpPr>
        <p:spPr>
          <a:xfrm>
            <a:off x="3339803" y="2908898"/>
            <a:ext cx="263957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그림 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2205" y="3046009"/>
            <a:ext cx="200025" cy="200025"/>
          </a:xfrm>
          <a:prstGeom prst="rect">
            <a:avLst/>
          </a:prstGeom>
        </p:spPr>
      </p:pic>
      <p:sp>
        <p:nvSpPr>
          <p:cNvPr id="58" name="직사각형 57"/>
          <p:cNvSpPr/>
          <p:nvPr/>
        </p:nvSpPr>
        <p:spPr>
          <a:xfrm>
            <a:off x="3552230" y="2989329"/>
            <a:ext cx="2392001" cy="437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/>
              <a:t>안전모 등 개인 보호구 미착용 상태에서 머리가 </a:t>
            </a:r>
            <a:endParaRPr lang="en-US" altLang="ko-KR" sz="800"/>
          </a:p>
          <a:p>
            <a:pPr>
              <a:lnSpc>
                <a:spcPct val="150000"/>
              </a:lnSpc>
            </a:pPr>
            <a:r>
              <a:rPr lang="ko-KR" altLang="en-US" sz="800"/>
              <a:t>동바리 등에 부딪힘</a:t>
            </a:r>
          </a:p>
        </p:txBody>
      </p:sp>
      <p:cxnSp>
        <p:nvCxnSpPr>
          <p:cNvPr id="59" name="직선 연결선 58"/>
          <p:cNvCxnSpPr/>
          <p:nvPr/>
        </p:nvCxnSpPr>
        <p:spPr>
          <a:xfrm>
            <a:off x="3304652" y="3438609"/>
            <a:ext cx="263957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그림 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8652" y="3584770"/>
            <a:ext cx="200025" cy="200025"/>
          </a:xfrm>
          <a:prstGeom prst="rect">
            <a:avLst/>
          </a:prstGeom>
        </p:spPr>
      </p:pic>
      <p:sp>
        <p:nvSpPr>
          <p:cNvPr id="61" name="직사각형 60"/>
          <p:cNvSpPr/>
          <p:nvPr/>
        </p:nvSpPr>
        <p:spPr>
          <a:xfrm>
            <a:off x="3568677" y="3528090"/>
            <a:ext cx="2392001" cy="437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/>
              <a:t>안전모 등 개인 보호구 미착용 상태에서 머리가 </a:t>
            </a:r>
            <a:endParaRPr lang="en-US" altLang="ko-KR" sz="800"/>
          </a:p>
          <a:p>
            <a:pPr>
              <a:lnSpc>
                <a:spcPct val="150000"/>
              </a:lnSpc>
            </a:pPr>
            <a:r>
              <a:rPr lang="ko-KR" altLang="en-US" sz="800"/>
              <a:t>동바리 등에 부딪힘</a:t>
            </a:r>
          </a:p>
        </p:txBody>
      </p:sp>
      <p:cxnSp>
        <p:nvCxnSpPr>
          <p:cNvPr id="62" name="직선 연결선 61"/>
          <p:cNvCxnSpPr/>
          <p:nvPr/>
        </p:nvCxnSpPr>
        <p:spPr>
          <a:xfrm>
            <a:off x="3321099" y="3977370"/>
            <a:ext cx="263957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그림 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8652" y="4105457"/>
            <a:ext cx="200025" cy="200025"/>
          </a:xfrm>
          <a:prstGeom prst="rect">
            <a:avLst/>
          </a:prstGeom>
        </p:spPr>
      </p:pic>
      <p:sp>
        <p:nvSpPr>
          <p:cNvPr id="64" name="직사각형 63"/>
          <p:cNvSpPr/>
          <p:nvPr/>
        </p:nvSpPr>
        <p:spPr>
          <a:xfrm>
            <a:off x="3568677" y="4048777"/>
            <a:ext cx="2392001" cy="437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/>
              <a:t>안전모 등 개인 보호구 미착용 상태에서 머리가 </a:t>
            </a:r>
            <a:endParaRPr lang="en-US" altLang="ko-KR" sz="800"/>
          </a:p>
          <a:p>
            <a:pPr>
              <a:lnSpc>
                <a:spcPct val="150000"/>
              </a:lnSpc>
            </a:pPr>
            <a:r>
              <a:rPr lang="ko-KR" altLang="en-US" sz="800"/>
              <a:t>동바리 등에 부딪힘</a:t>
            </a:r>
          </a:p>
        </p:txBody>
      </p:sp>
      <p:cxnSp>
        <p:nvCxnSpPr>
          <p:cNvPr id="65" name="직선 연결선 64"/>
          <p:cNvCxnSpPr/>
          <p:nvPr/>
        </p:nvCxnSpPr>
        <p:spPr>
          <a:xfrm>
            <a:off x="3321099" y="4498057"/>
            <a:ext cx="263957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그림 6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8652" y="4618109"/>
            <a:ext cx="200025" cy="200025"/>
          </a:xfrm>
          <a:prstGeom prst="rect">
            <a:avLst/>
          </a:prstGeom>
        </p:spPr>
      </p:pic>
      <p:cxnSp>
        <p:nvCxnSpPr>
          <p:cNvPr id="67" name="직선 연결선 66"/>
          <p:cNvCxnSpPr/>
          <p:nvPr/>
        </p:nvCxnSpPr>
        <p:spPr>
          <a:xfrm>
            <a:off x="3321099" y="5010709"/>
            <a:ext cx="263957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직사각형 67"/>
          <p:cNvSpPr/>
          <p:nvPr/>
        </p:nvSpPr>
        <p:spPr>
          <a:xfrm>
            <a:off x="3385454" y="2000506"/>
            <a:ext cx="179025" cy="177395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직사각형 68"/>
          <p:cNvSpPr/>
          <p:nvPr/>
        </p:nvSpPr>
        <p:spPr>
          <a:xfrm>
            <a:off x="3374954" y="3076229"/>
            <a:ext cx="179025" cy="177395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타원 69"/>
          <p:cNvSpPr/>
          <p:nvPr/>
        </p:nvSpPr>
        <p:spPr>
          <a:xfrm>
            <a:off x="3261967" y="869435"/>
            <a:ext cx="256617" cy="19455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000" b="1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4</a:t>
            </a:r>
            <a:endParaRPr lang="ko-KR" altLang="en-US" sz="1000" b="1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3633497" y="798693"/>
            <a:ext cx="2310733" cy="5504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위험요인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선택시 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-&gt; 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개별 위험요인 내용 선택창 생성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2" name="모서리가 둥근 직사각형 71"/>
          <p:cNvSpPr/>
          <p:nvPr/>
        </p:nvSpPr>
        <p:spPr>
          <a:xfrm>
            <a:off x="3311762" y="1934203"/>
            <a:ext cx="337355" cy="351833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모서리가 둥근 직사각형 72"/>
          <p:cNvSpPr/>
          <p:nvPr/>
        </p:nvSpPr>
        <p:spPr>
          <a:xfrm>
            <a:off x="3304652" y="3009783"/>
            <a:ext cx="337355" cy="351833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직사각형 73"/>
          <p:cNvSpPr/>
          <p:nvPr/>
        </p:nvSpPr>
        <p:spPr>
          <a:xfrm>
            <a:off x="3642008" y="4580635"/>
            <a:ext cx="2302224" cy="30447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800" b="1">
                <a:solidFill>
                  <a:schemeClr val="tx1"/>
                </a:solidFill>
              </a:rPr>
              <a:t>직접입력</a:t>
            </a:r>
          </a:p>
        </p:txBody>
      </p:sp>
      <p:pic>
        <p:nvPicPr>
          <p:cNvPr id="77" name="그림 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8366" y="94050"/>
            <a:ext cx="989401" cy="314461"/>
          </a:xfrm>
          <a:prstGeom prst="rect">
            <a:avLst/>
          </a:prstGeom>
        </p:spPr>
      </p:pic>
      <p:cxnSp>
        <p:nvCxnSpPr>
          <p:cNvPr id="78" name="직선 화살표 연결선 77"/>
          <p:cNvCxnSpPr/>
          <p:nvPr/>
        </p:nvCxnSpPr>
        <p:spPr>
          <a:xfrm>
            <a:off x="4721619" y="395893"/>
            <a:ext cx="0" cy="305006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그림 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1936" y="1260571"/>
            <a:ext cx="2341076" cy="2527468"/>
          </a:xfrm>
          <a:prstGeom prst="rect">
            <a:avLst/>
          </a:prstGeom>
        </p:spPr>
      </p:pic>
      <p:pic>
        <p:nvPicPr>
          <p:cNvPr id="80" name="그림 7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9676" y="6385069"/>
            <a:ext cx="2332475" cy="329997"/>
          </a:xfrm>
          <a:prstGeom prst="rect">
            <a:avLst/>
          </a:prstGeom>
        </p:spPr>
      </p:pic>
      <p:pic>
        <p:nvPicPr>
          <p:cNvPr id="81" name="그림 8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74087" y="76437"/>
            <a:ext cx="2425482" cy="1178091"/>
          </a:xfrm>
          <a:prstGeom prst="rect">
            <a:avLst/>
          </a:prstGeom>
        </p:spPr>
      </p:pic>
      <p:pic>
        <p:nvPicPr>
          <p:cNvPr id="82" name="그림 8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7189" y="3816021"/>
            <a:ext cx="2341076" cy="2527468"/>
          </a:xfrm>
          <a:prstGeom prst="rect">
            <a:avLst/>
          </a:prstGeom>
        </p:spPr>
      </p:pic>
      <p:sp>
        <p:nvSpPr>
          <p:cNvPr id="83" name="직사각형 82"/>
          <p:cNvSpPr/>
          <p:nvPr/>
        </p:nvSpPr>
        <p:spPr>
          <a:xfrm>
            <a:off x="7169676" y="76436"/>
            <a:ext cx="2416558" cy="668021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직사각형 83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9687839" y="1868217"/>
            <a:ext cx="2165806" cy="9174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08000" rIns="180000" rtlCol="0" anchor="ctr"/>
          <a:lstStyle/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</a:rPr>
              <a:t>‘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</a:rPr>
              <a:t>위험요인 내용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</a:rPr>
              <a:t>’ 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</a:rPr>
              <a:t>선택시 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</a:rPr>
              <a:t> -&gt; 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</a:rPr>
              <a:t>위험요인별 작성표 생성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</a:rPr>
              <a:t> -&gt; 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</a:rPr>
              <a:t>위험요인에 따른 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</a:rPr>
              <a:t>‘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</a:rPr>
              <a:t>개선대책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</a:rPr>
              <a:t>’ </a:t>
            </a:r>
          </a:p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</a:rPr>
              <a:t>     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</a:rPr>
              <a:t>자동생성</a:t>
            </a:r>
            <a:endParaRPr lang="en-US" altLang="ko-KR" sz="10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85" name="모서리가 둥근 직사각형 84"/>
          <p:cNvSpPr/>
          <p:nvPr/>
        </p:nvSpPr>
        <p:spPr>
          <a:xfrm>
            <a:off x="7116626" y="1218990"/>
            <a:ext cx="2518162" cy="2569049"/>
          </a:xfrm>
          <a:prstGeom prst="roundRect">
            <a:avLst>
              <a:gd name="adj" fmla="val 6435"/>
            </a:avLst>
          </a:prstGeom>
          <a:noFill/>
          <a:ln w="1905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모서리가 둥근 직사각형 85"/>
          <p:cNvSpPr/>
          <p:nvPr/>
        </p:nvSpPr>
        <p:spPr>
          <a:xfrm>
            <a:off x="7140004" y="3816019"/>
            <a:ext cx="2518162" cy="2569049"/>
          </a:xfrm>
          <a:prstGeom prst="roundRect">
            <a:avLst>
              <a:gd name="adj" fmla="val 6435"/>
            </a:avLst>
          </a:prstGeom>
          <a:noFill/>
          <a:ln w="1905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7" name="직선 화살표 연결선 86"/>
          <p:cNvCxnSpPr/>
          <p:nvPr/>
        </p:nvCxnSpPr>
        <p:spPr>
          <a:xfrm flipV="1">
            <a:off x="3538762" y="1784224"/>
            <a:ext cx="3557089" cy="272974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직선 화살표 연결선 87"/>
          <p:cNvCxnSpPr/>
          <p:nvPr/>
        </p:nvCxnSpPr>
        <p:spPr>
          <a:xfrm>
            <a:off x="3549149" y="3200571"/>
            <a:ext cx="3567477" cy="1096875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모서리가 둥근 직사각형 89"/>
          <p:cNvSpPr/>
          <p:nvPr/>
        </p:nvSpPr>
        <p:spPr>
          <a:xfrm>
            <a:off x="175487" y="371974"/>
            <a:ext cx="820396" cy="282011"/>
          </a:xfrm>
          <a:prstGeom prst="roundRect">
            <a:avLst/>
          </a:prstGeom>
          <a:solidFill>
            <a:srgbClr val="FF3B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/>
              <a:t>현재 화면</a:t>
            </a:r>
          </a:p>
        </p:txBody>
      </p:sp>
      <p:sp>
        <p:nvSpPr>
          <p:cNvPr id="91" name="모서리가 둥근 직사각형 90"/>
          <p:cNvSpPr/>
          <p:nvPr/>
        </p:nvSpPr>
        <p:spPr>
          <a:xfrm>
            <a:off x="5490126" y="232089"/>
            <a:ext cx="820396" cy="282011"/>
          </a:xfrm>
          <a:prstGeom prst="roundRect">
            <a:avLst/>
          </a:prstGeom>
          <a:solidFill>
            <a:srgbClr val="3407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/>
              <a:t>수정 화면</a:t>
            </a:r>
          </a:p>
        </p:txBody>
      </p:sp>
    </p:spTree>
    <p:extLst>
      <p:ext uri="{BB962C8B-B14F-4D97-AF65-F5344CB8AC3E}">
        <p14:creationId xmlns:p14="http://schemas.microsoft.com/office/powerpoint/2010/main" val="33826365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4" name="그림 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637" y="1692374"/>
            <a:ext cx="3048000" cy="4467225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1810682" y="1893666"/>
            <a:ext cx="150552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800" b="1"/>
              <a:t>위험요인 내용</a:t>
            </a:r>
            <a:r>
              <a:rPr lang="en-US" altLang="ko-KR" sz="800" b="1"/>
              <a:t>(</a:t>
            </a:r>
            <a:r>
              <a:rPr lang="ko-KR" altLang="en-US" sz="800" b="1"/>
              <a:t>중복가능</a:t>
            </a:r>
            <a:r>
              <a:rPr lang="en-US" altLang="ko-KR" sz="800" b="1"/>
              <a:t>)</a:t>
            </a:r>
          </a:p>
        </p:txBody>
      </p:sp>
      <p:pic>
        <p:nvPicPr>
          <p:cNvPr id="76" name="그림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936" y="2109110"/>
            <a:ext cx="2779415" cy="3476292"/>
          </a:xfrm>
          <a:prstGeom prst="rect">
            <a:avLst/>
          </a:prstGeom>
        </p:spPr>
      </p:pic>
      <p:pic>
        <p:nvPicPr>
          <p:cNvPr id="77" name="그림 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236" y="2196183"/>
            <a:ext cx="200025" cy="200025"/>
          </a:xfrm>
          <a:prstGeom prst="rect">
            <a:avLst/>
          </a:prstGeom>
        </p:spPr>
      </p:pic>
      <p:sp>
        <p:nvSpPr>
          <p:cNvPr id="78" name="직사각형 77"/>
          <p:cNvSpPr/>
          <p:nvPr/>
        </p:nvSpPr>
        <p:spPr>
          <a:xfrm>
            <a:off x="2058261" y="2139503"/>
            <a:ext cx="2392001" cy="437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/>
              <a:t>안전모 등 개인 보호구 미착용 상태에서 머리가 </a:t>
            </a:r>
            <a:endParaRPr lang="en-US" altLang="ko-KR" sz="800"/>
          </a:p>
          <a:p>
            <a:pPr>
              <a:lnSpc>
                <a:spcPct val="150000"/>
              </a:lnSpc>
            </a:pPr>
            <a:r>
              <a:rPr lang="ko-KR" altLang="en-US" sz="800"/>
              <a:t>동바리 등에 부딪힘</a:t>
            </a:r>
          </a:p>
        </p:txBody>
      </p:sp>
      <p:cxnSp>
        <p:nvCxnSpPr>
          <p:cNvPr id="79" name="직선 연결선 78"/>
          <p:cNvCxnSpPr/>
          <p:nvPr/>
        </p:nvCxnSpPr>
        <p:spPr>
          <a:xfrm>
            <a:off x="1810683" y="2588783"/>
            <a:ext cx="263957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그림 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0638" y="2721133"/>
            <a:ext cx="200025" cy="200025"/>
          </a:xfrm>
          <a:prstGeom prst="rect">
            <a:avLst/>
          </a:prstGeom>
        </p:spPr>
      </p:pic>
      <p:sp>
        <p:nvSpPr>
          <p:cNvPr id="81" name="직사각형 80"/>
          <p:cNvSpPr/>
          <p:nvPr/>
        </p:nvSpPr>
        <p:spPr>
          <a:xfrm>
            <a:off x="2070663" y="2664453"/>
            <a:ext cx="2392001" cy="437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/>
              <a:t>안전모 등 개인 보호구 미착용 상태에서 머리가 </a:t>
            </a:r>
            <a:endParaRPr lang="en-US" altLang="ko-KR" sz="800"/>
          </a:p>
          <a:p>
            <a:pPr>
              <a:lnSpc>
                <a:spcPct val="150000"/>
              </a:lnSpc>
            </a:pPr>
            <a:r>
              <a:rPr lang="ko-KR" altLang="en-US" sz="800"/>
              <a:t>동바리 등에 부딪힘</a:t>
            </a:r>
          </a:p>
        </p:txBody>
      </p:sp>
      <p:cxnSp>
        <p:nvCxnSpPr>
          <p:cNvPr id="82" name="직선 연결선 81"/>
          <p:cNvCxnSpPr/>
          <p:nvPr/>
        </p:nvCxnSpPr>
        <p:spPr>
          <a:xfrm>
            <a:off x="1823085" y="3113733"/>
            <a:ext cx="263957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그림 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487" y="3250844"/>
            <a:ext cx="200025" cy="200025"/>
          </a:xfrm>
          <a:prstGeom prst="rect">
            <a:avLst/>
          </a:prstGeom>
        </p:spPr>
      </p:pic>
      <p:sp>
        <p:nvSpPr>
          <p:cNvPr id="84" name="직사각형 83"/>
          <p:cNvSpPr/>
          <p:nvPr/>
        </p:nvSpPr>
        <p:spPr>
          <a:xfrm>
            <a:off x="2035512" y="3194164"/>
            <a:ext cx="2392001" cy="437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/>
              <a:t>안전모 등 개인 보호구 미착용 상태에서 머리가 </a:t>
            </a:r>
            <a:endParaRPr lang="en-US" altLang="ko-KR" sz="800"/>
          </a:p>
          <a:p>
            <a:pPr>
              <a:lnSpc>
                <a:spcPct val="150000"/>
              </a:lnSpc>
            </a:pPr>
            <a:r>
              <a:rPr lang="ko-KR" altLang="en-US" sz="800"/>
              <a:t>동바리 등에 부딪힘</a:t>
            </a:r>
          </a:p>
        </p:txBody>
      </p:sp>
      <p:cxnSp>
        <p:nvCxnSpPr>
          <p:cNvPr id="85" name="직선 연결선 84"/>
          <p:cNvCxnSpPr/>
          <p:nvPr/>
        </p:nvCxnSpPr>
        <p:spPr>
          <a:xfrm>
            <a:off x="1787934" y="3643444"/>
            <a:ext cx="263957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그림 8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934" y="3789605"/>
            <a:ext cx="200025" cy="200025"/>
          </a:xfrm>
          <a:prstGeom prst="rect">
            <a:avLst/>
          </a:prstGeom>
        </p:spPr>
      </p:pic>
      <p:sp>
        <p:nvSpPr>
          <p:cNvPr id="87" name="직사각형 86"/>
          <p:cNvSpPr/>
          <p:nvPr/>
        </p:nvSpPr>
        <p:spPr>
          <a:xfrm>
            <a:off x="2051959" y="3732925"/>
            <a:ext cx="2392001" cy="437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/>
              <a:t>안전모 등 개인 보호구 미착용 상태에서 머리가 </a:t>
            </a:r>
            <a:endParaRPr lang="en-US" altLang="ko-KR" sz="800"/>
          </a:p>
          <a:p>
            <a:pPr>
              <a:lnSpc>
                <a:spcPct val="150000"/>
              </a:lnSpc>
            </a:pPr>
            <a:r>
              <a:rPr lang="ko-KR" altLang="en-US" sz="800"/>
              <a:t>동바리 등에 부딪힘</a:t>
            </a:r>
          </a:p>
        </p:txBody>
      </p:sp>
      <p:cxnSp>
        <p:nvCxnSpPr>
          <p:cNvPr id="88" name="직선 연결선 87"/>
          <p:cNvCxnSpPr/>
          <p:nvPr/>
        </p:nvCxnSpPr>
        <p:spPr>
          <a:xfrm>
            <a:off x="1804381" y="4182205"/>
            <a:ext cx="263957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그림 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934" y="4310292"/>
            <a:ext cx="200025" cy="200025"/>
          </a:xfrm>
          <a:prstGeom prst="rect">
            <a:avLst/>
          </a:prstGeom>
        </p:spPr>
      </p:pic>
      <p:sp>
        <p:nvSpPr>
          <p:cNvPr id="90" name="직사각형 89"/>
          <p:cNvSpPr/>
          <p:nvPr/>
        </p:nvSpPr>
        <p:spPr>
          <a:xfrm>
            <a:off x="2051959" y="4253612"/>
            <a:ext cx="2392001" cy="437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/>
              <a:t>안전모 등 개인 보호구 미착용 상태에서 머리가 </a:t>
            </a:r>
            <a:endParaRPr lang="en-US" altLang="ko-KR" sz="800"/>
          </a:p>
          <a:p>
            <a:pPr>
              <a:lnSpc>
                <a:spcPct val="150000"/>
              </a:lnSpc>
            </a:pPr>
            <a:r>
              <a:rPr lang="ko-KR" altLang="en-US" sz="800"/>
              <a:t>동바리 등에 부딪힘</a:t>
            </a:r>
          </a:p>
        </p:txBody>
      </p:sp>
      <p:cxnSp>
        <p:nvCxnSpPr>
          <p:cNvPr id="91" name="직선 연결선 90"/>
          <p:cNvCxnSpPr/>
          <p:nvPr/>
        </p:nvCxnSpPr>
        <p:spPr>
          <a:xfrm>
            <a:off x="1804381" y="4702892"/>
            <a:ext cx="263957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직선 연결선 93"/>
          <p:cNvCxnSpPr/>
          <p:nvPr/>
        </p:nvCxnSpPr>
        <p:spPr>
          <a:xfrm>
            <a:off x="1804381" y="5215544"/>
            <a:ext cx="263957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직사각형 136"/>
          <p:cNvSpPr/>
          <p:nvPr/>
        </p:nvSpPr>
        <p:spPr>
          <a:xfrm>
            <a:off x="1868736" y="2205341"/>
            <a:ext cx="179025" cy="177395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직사각형 137"/>
          <p:cNvSpPr/>
          <p:nvPr/>
        </p:nvSpPr>
        <p:spPr>
          <a:xfrm>
            <a:off x="1858236" y="3281064"/>
            <a:ext cx="179025" cy="177395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0" name="직선 화살표 연결선 149"/>
          <p:cNvCxnSpPr/>
          <p:nvPr/>
        </p:nvCxnSpPr>
        <p:spPr>
          <a:xfrm flipV="1">
            <a:off x="4812936" y="2588783"/>
            <a:ext cx="1751890" cy="2196688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직사각형 144"/>
          <p:cNvSpPr/>
          <p:nvPr/>
        </p:nvSpPr>
        <p:spPr>
          <a:xfrm>
            <a:off x="2125290" y="4785470"/>
            <a:ext cx="2302224" cy="30447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800" b="1">
                <a:solidFill>
                  <a:schemeClr val="tx1"/>
                </a:solidFill>
              </a:rPr>
              <a:t>직접입력</a:t>
            </a:r>
          </a:p>
        </p:txBody>
      </p:sp>
      <p:sp>
        <p:nvSpPr>
          <p:cNvPr id="57" name="직사각형 56"/>
          <p:cNvSpPr/>
          <p:nvPr/>
        </p:nvSpPr>
        <p:spPr>
          <a:xfrm>
            <a:off x="1845986" y="4861225"/>
            <a:ext cx="179025" cy="177395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모서리가 둥근 직사각형 57"/>
          <p:cNvSpPr/>
          <p:nvPr/>
        </p:nvSpPr>
        <p:spPr>
          <a:xfrm>
            <a:off x="1581150" y="4659906"/>
            <a:ext cx="3377011" cy="655274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TextBox 60"/>
          <p:cNvSpPr txBox="1"/>
          <p:nvPr/>
        </p:nvSpPr>
        <p:spPr>
          <a:xfrm>
            <a:off x="6856899" y="1671117"/>
            <a:ext cx="19358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/>
              <a:t>위험요인</a:t>
            </a:r>
          </a:p>
        </p:txBody>
      </p:sp>
      <p:sp>
        <p:nvSpPr>
          <p:cNvPr id="62" name="직사각형 61"/>
          <p:cNvSpPr/>
          <p:nvPr/>
        </p:nvSpPr>
        <p:spPr>
          <a:xfrm>
            <a:off x="6929938" y="1947576"/>
            <a:ext cx="3514162" cy="43206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000">
                <a:solidFill>
                  <a:schemeClr val="bg1">
                    <a:lumMod val="50000"/>
                  </a:schemeClr>
                </a:solidFill>
              </a:rPr>
              <a:t>'</a:t>
            </a:r>
            <a:r>
              <a:rPr lang="ko-KR" altLang="en-US" sz="1000">
                <a:solidFill>
                  <a:schemeClr val="bg1">
                    <a:lumMod val="50000"/>
                  </a:schemeClr>
                </a:solidFill>
              </a:rPr>
              <a:t>위험요인</a:t>
            </a:r>
            <a:r>
              <a:rPr lang="en-US" altLang="ko-KR" sz="1000">
                <a:solidFill>
                  <a:schemeClr val="bg1">
                    <a:lumMod val="50000"/>
                  </a:schemeClr>
                </a:solidFill>
              </a:rPr>
              <a:t>'</a:t>
            </a:r>
            <a:r>
              <a:rPr lang="ko-KR" altLang="en-US" sz="1000">
                <a:solidFill>
                  <a:schemeClr val="bg1">
                    <a:lumMod val="50000"/>
                  </a:schemeClr>
                </a:solidFill>
              </a:rPr>
              <a:t>을 입럭하세요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898210" y="2531230"/>
            <a:ext cx="19358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/>
              <a:t>개선대책</a:t>
            </a:r>
          </a:p>
        </p:txBody>
      </p:sp>
      <p:sp>
        <p:nvSpPr>
          <p:cNvPr id="64" name="직사각형 63"/>
          <p:cNvSpPr/>
          <p:nvPr/>
        </p:nvSpPr>
        <p:spPr>
          <a:xfrm>
            <a:off x="6947606" y="2838955"/>
            <a:ext cx="3496494" cy="43206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>
                <a:solidFill>
                  <a:schemeClr val="bg1">
                    <a:lumMod val="50000"/>
                  </a:schemeClr>
                </a:solidFill>
              </a:rPr>
              <a:t>'</a:t>
            </a:r>
            <a:r>
              <a:rPr lang="ko-KR" altLang="en-US" sz="1000">
                <a:solidFill>
                  <a:schemeClr val="bg1">
                    <a:lumMod val="50000"/>
                  </a:schemeClr>
                </a:solidFill>
              </a:rPr>
              <a:t>개선대책</a:t>
            </a:r>
            <a:r>
              <a:rPr lang="en-US" altLang="ko-KR" sz="1000">
                <a:solidFill>
                  <a:schemeClr val="bg1">
                    <a:lumMod val="50000"/>
                  </a:schemeClr>
                </a:solidFill>
              </a:rPr>
              <a:t>'</a:t>
            </a:r>
            <a:r>
              <a:rPr lang="ko-KR" altLang="en-US" sz="1000">
                <a:solidFill>
                  <a:schemeClr val="bg1">
                    <a:lumMod val="50000"/>
                  </a:schemeClr>
                </a:solidFill>
              </a:rPr>
              <a:t>을 입력하세요</a:t>
            </a:r>
          </a:p>
        </p:txBody>
      </p:sp>
      <p:sp>
        <p:nvSpPr>
          <p:cNvPr id="65" name="직사각형 64"/>
          <p:cNvSpPr/>
          <p:nvPr/>
        </p:nvSpPr>
        <p:spPr>
          <a:xfrm>
            <a:off x="6790224" y="1556817"/>
            <a:ext cx="3763476" cy="460278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6" name="그림 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607" y="3339027"/>
            <a:ext cx="3534981" cy="735951"/>
          </a:xfrm>
          <a:prstGeom prst="rect">
            <a:avLst/>
          </a:prstGeom>
        </p:spPr>
      </p:pic>
      <p:pic>
        <p:nvPicPr>
          <p:cNvPr id="67" name="그림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8210" y="4562185"/>
            <a:ext cx="3607416" cy="800280"/>
          </a:xfrm>
          <a:prstGeom prst="rect">
            <a:avLst/>
          </a:prstGeom>
        </p:spPr>
      </p:pic>
      <p:sp>
        <p:nvSpPr>
          <p:cNvPr id="68" name="직사각형 67"/>
          <p:cNvSpPr/>
          <p:nvPr/>
        </p:nvSpPr>
        <p:spPr>
          <a:xfrm>
            <a:off x="6898210" y="4551718"/>
            <a:ext cx="3607416" cy="80915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ko-KR" altLang="en-US" sz="700">
              <a:solidFill>
                <a:schemeClr val="tx1"/>
              </a:solidFill>
            </a:endParaRPr>
          </a:p>
        </p:txBody>
      </p:sp>
      <p:pic>
        <p:nvPicPr>
          <p:cNvPr id="69" name="그림 6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2814" y="5066551"/>
            <a:ext cx="310881" cy="216265"/>
          </a:xfrm>
          <a:prstGeom prst="rect">
            <a:avLst/>
          </a:prstGeom>
        </p:spPr>
      </p:pic>
      <p:pic>
        <p:nvPicPr>
          <p:cNvPr id="70" name="그림 6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8980" y="5067426"/>
            <a:ext cx="310881" cy="216265"/>
          </a:xfrm>
          <a:prstGeom prst="rect">
            <a:avLst/>
          </a:prstGeom>
        </p:spPr>
      </p:pic>
      <p:pic>
        <p:nvPicPr>
          <p:cNvPr id="71" name="그림 7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80015" y="4987543"/>
            <a:ext cx="724988" cy="320899"/>
          </a:xfrm>
          <a:prstGeom prst="rect">
            <a:avLst/>
          </a:prstGeom>
        </p:spPr>
      </p:pic>
      <p:pic>
        <p:nvPicPr>
          <p:cNvPr id="72" name="그림 7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19700" y="5014233"/>
            <a:ext cx="724988" cy="320899"/>
          </a:xfrm>
          <a:prstGeom prst="rect">
            <a:avLst/>
          </a:prstGeom>
        </p:spPr>
      </p:pic>
      <p:sp>
        <p:nvSpPr>
          <p:cNvPr id="97" name="TextBox 96"/>
          <p:cNvSpPr txBox="1"/>
          <p:nvPr/>
        </p:nvSpPr>
        <p:spPr>
          <a:xfrm>
            <a:off x="6927742" y="4212048"/>
            <a:ext cx="91570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100" b="1">
                <a:solidFill>
                  <a:srgbClr val="FF0000"/>
                </a:solidFill>
              </a:rPr>
              <a:t>[ </a:t>
            </a:r>
            <a:r>
              <a:rPr lang="ko-KR" altLang="en-US" sz="1100" b="1">
                <a:solidFill>
                  <a:srgbClr val="FF0000"/>
                </a:solidFill>
              </a:rPr>
              <a:t>위험도 </a:t>
            </a:r>
            <a:r>
              <a:rPr lang="en-US" altLang="ko-KR" sz="1100" b="1">
                <a:solidFill>
                  <a:srgbClr val="FF0000"/>
                </a:solidFill>
              </a:rPr>
              <a:t>]</a:t>
            </a:r>
            <a:endParaRPr lang="ko-KR" altLang="en-US" sz="1100" b="1">
              <a:solidFill>
                <a:srgbClr val="FF0000"/>
              </a:solidFill>
            </a:endParaRPr>
          </a:p>
        </p:txBody>
      </p:sp>
      <p:sp>
        <p:nvSpPr>
          <p:cNvPr id="98" name="모서리가 둥근 직사각형 97"/>
          <p:cNvSpPr/>
          <p:nvPr/>
        </p:nvSpPr>
        <p:spPr>
          <a:xfrm>
            <a:off x="7385595" y="5554522"/>
            <a:ext cx="1189798" cy="358641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bg1"/>
                </a:solidFill>
              </a:rPr>
              <a:t>근로자 확인대상</a:t>
            </a:r>
          </a:p>
        </p:txBody>
      </p:sp>
      <p:sp>
        <p:nvSpPr>
          <p:cNvPr id="99" name="모서리가 둥근 직사각형 98"/>
          <p:cNvSpPr/>
          <p:nvPr/>
        </p:nvSpPr>
        <p:spPr>
          <a:xfrm>
            <a:off x="8941166" y="5581169"/>
            <a:ext cx="1189798" cy="3586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rgbClr val="0070C0"/>
                </a:solidFill>
              </a:rPr>
              <a:t>근로자 비확인</a:t>
            </a:r>
          </a:p>
        </p:txBody>
      </p:sp>
      <p:sp>
        <p:nvSpPr>
          <p:cNvPr id="102" name="모서리가 둥근 직사각형 101"/>
          <p:cNvSpPr/>
          <p:nvPr/>
        </p:nvSpPr>
        <p:spPr>
          <a:xfrm>
            <a:off x="6635938" y="1464976"/>
            <a:ext cx="4317812" cy="1949938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1845986" y="1078997"/>
            <a:ext cx="2577404" cy="3554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08000" rIns="180000" rtlCol="0" anchor="t"/>
          <a:lstStyle/>
          <a:p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</a:rPr>
              <a:t>제일 마지막에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</a:rPr>
              <a:t> ‘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</a:rPr>
              <a:t>직접입력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</a:rPr>
              <a:t>’ 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</a:rPr>
              <a:t>선택 넣기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7163091" y="613504"/>
            <a:ext cx="3259414" cy="6751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08000" rIns="180000" rtlCol="0" anchor="t"/>
          <a:lstStyle/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</a:rPr>
              <a:t>'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</a:rPr>
              <a:t>직접입력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</a:rPr>
              <a:t>‘ 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</a:rPr>
              <a:t>선택시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</a:rPr>
              <a:t> -&gt; ‘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</a:rPr>
              <a:t>위험요인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</a:rPr>
              <a:t>’ ‘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</a:rPr>
              <a:t>개선대책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</a:rPr>
              <a:t>’ 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</a:rPr>
              <a:t>직접 입력하게 하기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829888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6252804" y="500184"/>
            <a:ext cx="15947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b="1"/>
              <a:t>위험요인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6343510" y="715628"/>
            <a:ext cx="2699509" cy="30447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700">
                <a:solidFill>
                  <a:schemeClr val="tx1"/>
                </a:solidFill>
              </a:rPr>
              <a:t>작업중 파일 등에 머리 발 등 신체 부위 접촉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52804" y="1149468"/>
            <a:ext cx="15947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b="1"/>
              <a:t>개선대책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6343511" y="1364912"/>
            <a:ext cx="2699508" cy="30447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700">
                <a:solidFill>
                  <a:schemeClr val="tx1"/>
                </a:solidFill>
              </a:rPr>
              <a:t>파일 하역 작업시 안전모</a:t>
            </a:r>
            <a:r>
              <a:rPr lang="en-US" altLang="ko-KR" sz="700">
                <a:solidFill>
                  <a:schemeClr val="tx1"/>
                </a:solidFill>
              </a:rPr>
              <a:t>, </a:t>
            </a:r>
            <a:r>
              <a:rPr lang="ko-KR" altLang="en-US" sz="700">
                <a:solidFill>
                  <a:schemeClr val="tx1"/>
                </a:solidFill>
              </a:rPr>
              <a:t>안전화 착용 철저</a:t>
            </a:r>
          </a:p>
        </p:txBody>
      </p:sp>
      <p:pic>
        <p:nvPicPr>
          <p:cNvPr id="54" name="그림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136" y="4944732"/>
            <a:ext cx="2790825" cy="619125"/>
          </a:xfrm>
          <a:prstGeom prst="rect">
            <a:avLst/>
          </a:prstGeom>
        </p:spPr>
      </p:pic>
      <p:sp>
        <p:nvSpPr>
          <p:cNvPr id="53" name="직사각형 52"/>
          <p:cNvSpPr/>
          <p:nvPr/>
        </p:nvSpPr>
        <p:spPr>
          <a:xfrm>
            <a:off x="6186129" y="385884"/>
            <a:ext cx="2990476" cy="343364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5" name="그림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603" y="1798752"/>
            <a:ext cx="2804156" cy="583800"/>
          </a:xfrm>
          <a:prstGeom prst="rect">
            <a:avLst/>
          </a:prstGeom>
        </p:spPr>
      </p:pic>
      <p:sp>
        <p:nvSpPr>
          <p:cNvPr id="58" name="직사각형 57"/>
          <p:cNvSpPr/>
          <p:nvPr/>
        </p:nvSpPr>
        <p:spPr>
          <a:xfrm>
            <a:off x="6420135" y="4940673"/>
            <a:ext cx="2790825" cy="61641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ko-KR" altLang="en-US" sz="700">
              <a:solidFill>
                <a:schemeClr val="tx1"/>
              </a:solidFill>
            </a:endParaRPr>
          </a:p>
        </p:txBody>
      </p:sp>
      <p:pic>
        <p:nvPicPr>
          <p:cNvPr id="59" name="그림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804" y="2635200"/>
            <a:ext cx="2790825" cy="619125"/>
          </a:xfrm>
          <a:prstGeom prst="rect">
            <a:avLst/>
          </a:prstGeom>
        </p:spPr>
      </p:pic>
      <p:sp>
        <p:nvSpPr>
          <p:cNvPr id="60" name="직사각형 59"/>
          <p:cNvSpPr/>
          <p:nvPr/>
        </p:nvSpPr>
        <p:spPr>
          <a:xfrm>
            <a:off x="6252804" y="2637906"/>
            <a:ext cx="2790825" cy="61641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ko-KR" altLang="en-US" sz="700">
              <a:solidFill>
                <a:schemeClr val="tx1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2328" y="3042850"/>
            <a:ext cx="219075" cy="1524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5316" y="3042850"/>
            <a:ext cx="219075" cy="152400"/>
          </a:xfrm>
          <a:prstGeom prst="rect">
            <a:avLst/>
          </a:prstGeom>
        </p:spPr>
      </p:pic>
      <p:pic>
        <p:nvPicPr>
          <p:cNvPr id="61" name="그림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1106" y="3025183"/>
            <a:ext cx="510891" cy="226134"/>
          </a:xfrm>
          <a:prstGeom prst="rect">
            <a:avLst/>
          </a:prstGeom>
        </p:spPr>
      </p:pic>
      <p:pic>
        <p:nvPicPr>
          <p:cNvPr id="62" name="그림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8118" y="3005983"/>
            <a:ext cx="510891" cy="226134"/>
          </a:xfrm>
          <a:prstGeom prst="rect">
            <a:avLst/>
          </a:prstGeom>
        </p:spPr>
      </p:pic>
      <p:sp>
        <p:nvSpPr>
          <p:cNvPr id="67" name="모서리가 둥근 직사각형 66"/>
          <p:cNvSpPr/>
          <p:nvPr/>
        </p:nvSpPr>
        <p:spPr>
          <a:xfrm>
            <a:off x="7599696" y="2656517"/>
            <a:ext cx="1524869" cy="675119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8" name="직선 화살표 연결선 67"/>
          <p:cNvCxnSpPr/>
          <p:nvPr/>
        </p:nvCxnSpPr>
        <p:spPr>
          <a:xfrm>
            <a:off x="8886879" y="1957926"/>
            <a:ext cx="580971" cy="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모서리가 둥근 직사각형 68"/>
          <p:cNvSpPr/>
          <p:nvPr/>
        </p:nvSpPr>
        <p:spPr>
          <a:xfrm>
            <a:off x="6380697" y="2891339"/>
            <a:ext cx="441260" cy="464978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모서리가 둥근 직사각형 69"/>
          <p:cNvSpPr/>
          <p:nvPr/>
        </p:nvSpPr>
        <p:spPr>
          <a:xfrm>
            <a:off x="7052385" y="2879236"/>
            <a:ext cx="441260" cy="464978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모서리가 둥근 직사각형 72"/>
          <p:cNvSpPr/>
          <p:nvPr/>
        </p:nvSpPr>
        <p:spPr>
          <a:xfrm>
            <a:off x="8404228" y="1788504"/>
            <a:ext cx="806732" cy="416155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5140" y="830975"/>
            <a:ext cx="2276475" cy="3363637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289" y="586054"/>
            <a:ext cx="1911148" cy="377375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0051" y="2735513"/>
            <a:ext cx="1900776" cy="37834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35" name="직선 화살표 연결선 34"/>
          <p:cNvCxnSpPr/>
          <p:nvPr/>
        </p:nvCxnSpPr>
        <p:spPr>
          <a:xfrm flipH="1" flipV="1">
            <a:off x="2724997" y="1020100"/>
            <a:ext cx="3787331" cy="2091625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/>
          <p:cNvCxnSpPr>
            <a:stCxn id="5" idx="1"/>
          </p:cNvCxnSpPr>
          <p:nvPr/>
        </p:nvCxnSpPr>
        <p:spPr>
          <a:xfrm flipH="1">
            <a:off x="5380253" y="3119050"/>
            <a:ext cx="1815063" cy="1145472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/>
          <p:nvPr/>
        </p:nvCxnSpPr>
        <p:spPr>
          <a:xfrm flipH="1">
            <a:off x="7663878" y="3189995"/>
            <a:ext cx="104914" cy="1743913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186129" y="2400762"/>
            <a:ext cx="75435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800" b="1">
                <a:solidFill>
                  <a:srgbClr val="FF0000"/>
                </a:solidFill>
              </a:rPr>
              <a:t>[ </a:t>
            </a:r>
            <a:r>
              <a:rPr lang="ko-KR" altLang="en-US" sz="800" b="1">
                <a:solidFill>
                  <a:srgbClr val="FF0000"/>
                </a:solidFill>
              </a:rPr>
              <a:t>위험도 </a:t>
            </a:r>
            <a:r>
              <a:rPr lang="en-US" altLang="ko-KR" sz="800" b="1">
                <a:solidFill>
                  <a:srgbClr val="FF0000"/>
                </a:solidFill>
              </a:rPr>
              <a:t>]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6563702" y="3445084"/>
            <a:ext cx="980149" cy="252731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bg1"/>
                </a:solidFill>
              </a:rPr>
              <a:t>근로자 확인대상</a:t>
            </a:r>
          </a:p>
        </p:txBody>
      </p:sp>
      <p:sp>
        <p:nvSpPr>
          <p:cNvPr id="38" name="모서리가 둥근 직사각형 37"/>
          <p:cNvSpPr/>
          <p:nvPr/>
        </p:nvSpPr>
        <p:spPr>
          <a:xfrm>
            <a:off x="7857676" y="3436115"/>
            <a:ext cx="980149" cy="2527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rgbClr val="0070C0"/>
                </a:solidFill>
              </a:rPr>
              <a:t>근로자 비확인</a:t>
            </a: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886289" y="250823"/>
            <a:ext cx="902516" cy="2701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기존 팝업창</a:t>
            </a:r>
            <a:endParaRPr lang="en-US" altLang="ko-KR" sz="10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3380051" y="2382552"/>
            <a:ext cx="902516" cy="2701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기존 팝업창</a:t>
            </a:r>
            <a:endParaRPr lang="en-US" altLang="ko-KR" sz="10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9541772" y="486714"/>
            <a:ext cx="902516" cy="2701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기존 팝업창</a:t>
            </a:r>
            <a:endParaRPr lang="en-US" altLang="ko-KR" sz="10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6457960" y="5725832"/>
            <a:ext cx="2944831" cy="8489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변경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내용이 길어지기 때문에 자동 표 바로 생성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-&gt; ‘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등급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 / ‘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관리대상여부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 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값 자동 생성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0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079711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92" y="1293869"/>
            <a:ext cx="3028950" cy="1476375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191" y="6163686"/>
            <a:ext cx="2747803" cy="463801"/>
          </a:xfrm>
          <a:prstGeom prst="rect">
            <a:avLst/>
          </a:prstGeom>
        </p:spPr>
      </p:pic>
      <p:sp>
        <p:nvSpPr>
          <p:cNvPr id="28" name="직사각형 27"/>
          <p:cNvSpPr/>
          <p:nvPr/>
        </p:nvSpPr>
        <p:spPr>
          <a:xfrm>
            <a:off x="142892" y="1293868"/>
            <a:ext cx="3028950" cy="478408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TextBox 52"/>
          <p:cNvSpPr txBox="1"/>
          <p:nvPr/>
        </p:nvSpPr>
        <p:spPr>
          <a:xfrm>
            <a:off x="248228" y="2880723"/>
            <a:ext cx="15947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b="1"/>
              <a:t>위험요인</a:t>
            </a:r>
          </a:p>
        </p:txBody>
      </p:sp>
      <p:sp>
        <p:nvSpPr>
          <p:cNvPr id="54" name="직사각형 53"/>
          <p:cNvSpPr/>
          <p:nvPr/>
        </p:nvSpPr>
        <p:spPr>
          <a:xfrm>
            <a:off x="338934" y="3096167"/>
            <a:ext cx="2604531" cy="30447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700">
                <a:solidFill>
                  <a:schemeClr val="tx1"/>
                </a:solidFill>
              </a:rPr>
              <a:t>작업중 파일 등에 머리 발 등 신체 부위 접촉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48228" y="3530007"/>
            <a:ext cx="15947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b="1"/>
              <a:t>개선대책</a:t>
            </a:r>
          </a:p>
        </p:txBody>
      </p:sp>
      <p:sp>
        <p:nvSpPr>
          <p:cNvPr id="56" name="직사각형 55"/>
          <p:cNvSpPr/>
          <p:nvPr/>
        </p:nvSpPr>
        <p:spPr>
          <a:xfrm>
            <a:off x="338935" y="3745451"/>
            <a:ext cx="2604530" cy="30447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700">
                <a:solidFill>
                  <a:schemeClr val="tx1"/>
                </a:solidFill>
              </a:rPr>
              <a:t>파일 하역 작업시 안전모</a:t>
            </a:r>
            <a:r>
              <a:rPr lang="en-US" altLang="ko-KR" sz="700">
                <a:solidFill>
                  <a:schemeClr val="tx1"/>
                </a:solidFill>
              </a:rPr>
              <a:t>, </a:t>
            </a:r>
            <a:r>
              <a:rPr lang="ko-KR" altLang="en-US" sz="700">
                <a:solidFill>
                  <a:schemeClr val="tx1"/>
                </a:solidFill>
              </a:rPr>
              <a:t>안전화 착용 철저</a:t>
            </a:r>
          </a:p>
        </p:txBody>
      </p:sp>
      <p:sp>
        <p:nvSpPr>
          <p:cNvPr id="57" name="직사각형 56"/>
          <p:cNvSpPr/>
          <p:nvPr/>
        </p:nvSpPr>
        <p:spPr>
          <a:xfrm>
            <a:off x="181552" y="2766423"/>
            <a:ext cx="2951815" cy="3162153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8" name="그림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27" y="4179291"/>
            <a:ext cx="2691438" cy="560333"/>
          </a:xfrm>
          <a:prstGeom prst="rect">
            <a:avLst/>
          </a:prstGeom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272" y="4872016"/>
            <a:ext cx="2759009" cy="612067"/>
          </a:xfrm>
          <a:prstGeom prst="rect">
            <a:avLst/>
          </a:prstGeom>
        </p:spPr>
      </p:pic>
      <p:sp>
        <p:nvSpPr>
          <p:cNvPr id="60" name="직사각형 59"/>
          <p:cNvSpPr/>
          <p:nvPr/>
        </p:nvSpPr>
        <p:spPr>
          <a:xfrm>
            <a:off x="284272" y="4874722"/>
            <a:ext cx="2759009" cy="61641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ko-KR" altLang="en-US" sz="700">
              <a:solidFill>
                <a:schemeClr val="tx1"/>
              </a:solidFill>
            </a:endParaRPr>
          </a:p>
        </p:txBody>
      </p:sp>
      <p:pic>
        <p:nvPicPr>
          <p:cNvPr id="63" name="그림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2574" y="5261999"/>
            <a:ext cx="510891" cy="226134"/>
          </a:xfrm>
          <a:prstGeom prst="rect">
            <a:avLst/>
          </a:prstGeom>
        </p:spPr>
      </p:pic>
      <p:sp>
        <p:nvSpPr>
          <p:cNvPr id="81" name="직사각형 80"/>
          <p:cNvSpPr/>
          <p:nvPr/>
        </p:nvSpPr>
        <p:spPr>
          <a:xfrm>
            <a:off x="3258528" y="2770244"/>
            <a:ext cx="3028950" cy="398947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TextBox 81"/>
          <p:cNvSpPr txBox="1"/>
          <p:nvPr/>
        </p:nvSpPr>
        <p:spPr>
          <a:xfrm>
            <a:off x="3350485" y="3049734"/>
            <a:ext cx="15947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b="1"/>
              <a:t>위험요인</a:t>
            </a:r>
          </a:p>
        </p:txBody>
      </p:sp>
      <p:sp>
        <p:nvSpPr>
          <p:cNvPr id="83" name="직사각형 82"/>
          <p:cNvSpPr/>
          <p:nvPr/>
        </p:nvSpPr>
        <p:spPr>
          <a:xfrm>
            <a:off x="3441191" y="3265178"/>
            <a:ext cx="2604531" cy="30447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700">
                <a:solidFill>
                  <a:schemeClr val="tx1"/>
                </a:solidFill>
              </a:rPr>
              <a:t>작업중 파일 등에 머리 발 등 신체 부위 접촉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350485" y="3699018"/>
            <a:ext cx="15947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b="1"/>
              <a:t>개선대책</a:t>
            </a:r>
          </a:p>
        </p:txBody>
      </p:sp>
      <p:sp>
        <p:nvSpPr>
          <p:cNvPr id="85" name="직사각형 84"/>
          <p:cNvSpPr/>
          <p:nvPr/>
        </p:nvSpPr>
        <p:spPr>
          <a:xfrm>
            <a:off x="3441192" y="3914462"/>
            <a:ext cx="2604530" cy="30447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700">
                <a:solidFill>
                  <a:schemeClr val="tx1"/>
                </a:solidFill>
              </a:rPr>
              <a:t>파일 하역 작업시 안전모</a:t>
            </a:r>
            <a:r>
              <a:rPr lang="en-US" altLang="ko-KR" sz="700">
                <a:solidFill>
                  <a:schemeClr val="tx1"/>
                </a:solidFill>
              </a:rPr>
              <a:t>, </a:t>
            </a:r>
            <a:r>
              <a:rPr lang="ko-KR" altLang="en-US" sz="700">
                <a:solidFill>
                  <a:schemeClr val="tx1"/>
                </a:solidFill>
              </a:rPr>
              <a:t>안전화 착용 철저</a:t>
            </a:r>
          </a:p>
        </p:txBody>
      </p:sp>
      <p:sp>
        <p:nvSpPr>
          <p:cNvPr id="86" name="직사각형 85"/>
          <p:cNvSpPr/>
          <p:nvPr/>
        </p:nvSpPr>
        <p:spPr>
          <a:xfrm>
            <a:off x="3283809" y="2935434"/>
            <a:ext cx="2951815" cy="3162153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7" name="그림 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284" y="4348302"/>
            <a:ext cx="2691438" cy="560333"/>
          </a:xfrm>
          <a:prstGeom prst="rect">
            <a:avLst/>
          </a:prstGeom>
        </p:spPr>
      </p:pic>
      <p:pic>
        <p:nvPicPr>
          <p:cNvPr id="88" name="그림 8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6529" y="5041027"/>
            <a:ext cx="2759009" cy="612067"/>
          </a:xfrm>
          <a:prstGeom prst="rect">
            <a:avLst/>
          </a:prstGeom>
        </p:spPr>
      </p:pic>
      <p:sp>
        <p:nvSpPr>
          <p:cNvPr id="89" name="직사각형 88"/>
          <p:cNvSpPr/>
          <p:nvPr/>
        </p:nvSpPr>
        <p:spPr>
          <a:xfrm>
            <a:off x="3386529" y="5043733"/>
            <a:ext cx="2759009" cy="61641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ko-KR" altLang="en-US" sz="700">
              <a:solidFill>
                <a:schemeClr val="tx1"/>
              </a:solidFill>
            </a:endParaRPr>
          </a:p>
        </p:txBody>
      </p:sp>
      <p:pic>
        <p:nvPicPr>
          <p:cNvPr id="90" name="그림 8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6053" y="5448677"/>
            <a:ext cx="219075" cy="152400"/>
          </a:xfrm>
          <a:prstGeom prst="rect">
            <a:avLst/>
          </a:prstGeom>
        </p:spPr>
      </p:pic>
      <p:pic>
        <p:nvPicPr>
          <p:cNvPr id="91" name="그림 9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9041" y="5448677"/>
            <a:ext cx="219075" cy="152400"/>
          </a:xfrm>
          <a:prstGeom prst="rect">
            <a:avLst/>
          </a:prstGeom>
        </p:spPr>
      </p:pic>
      <p:pic>
        <p:nvPicPr>
          <p:cNvPr id="92" name="그림 9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4831" y="5431010"/>
            <a:ext cx="510891" cy="226134"/>
          </a:xfrm>
          <a:prstGeom prst="rect">
            <a:avLst/>
          </a:prstGeom>
        </p:spPr>
      </p:pic>
      <p:pic>
        <p:nvPicPr>
          <p:cNvPr id="93" name="그림 9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1843" y="5411810"/>
            <a:ext cx="510891" cy="226134"/>
          </a:xfrm>
          <a:prstGeom prst="rect">
            <a:avLst/>
          </a:prstGeom>
        </p:spPr>
      </p:pic>
      <p:sp>
        <p:nvSpPr>
          <p:cNvPr id="41" name="모서리가 둥근 직사각형 40"/>
          <p:cNvSpPr/>
          <p:nvPr/>
        </p:nvSpPr>
        <p:spPr>
          <a:xfrm>
            <a:off x="3646053" y="5742349"/>
            <a:ext cx="980149" cy="252731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bg1"/>
                </a:solidFill>
              </a:rPr>
              <a:t>근로자 확인대상</a:t>
            </a:r>
          </a:p>
        </p:txBody>
      </p:sp>
      <p:sp>
        <p:nvSpPr>
          <p:cNvPr id="42" name="모서리가 둥근 직사각형 41"/>
          <p:cNvSpPr/>
          <p:nvPr/>
        </p:nvSpPr>
        <p:spPr>
          <a:xfrm>
            <a:off x="4940027" y="5733380"/>
            <a:ext cx="980149" cy="2527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rgbClr val="0070C0"/>
                </a:solidFill>
              </a:rPr>
              <a:t>근로자 비확인</a:t>
            </a:r>
          </a:p>
        </p:txBody>
      </p:sp>
      <p:sp>
        <p:nvSpPr>
          <p:cNvPr id="43" name="모서리가 둥근 직사각형 42"/>
          <p:cNvSpPr/>
          <p:nvPr/>
        </p:nvSpPr>
        <p:spPr>
          <a:xfrm>
            <a:off x="476428" y="5573045"/>
            <a:ext cx="980149" cy="252731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bg1"/>
                </a:solidFill>
              </a:rPr>
              <a:t>근로자 확인대상</a:t>
            </a:r>
          </a:p>
        </p:txBody>
      </p:sp>
      <p:sp>
        <p:nvSpPr>
          <p:cNvPr id="44" name="모서리가 둥근 직사각형 43"/>
          <p:cNvSpPr/>
          <p:nvPr/>
        </p:nvSpPr>
        <p:spPr>
          <a:xfrm>
            <a:off x="1770402" y="5564076"/>
            <a:ext cx="980149" cy="2527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rgbClr val="0070C0"/>
                </a:solidFill>
              </a:rPr>
              <a:t>근로자 비확인</a:t>
            </a:r>
          </a:p>
        </p:txBody>
      </p:sp>
      <p:pic>
        <p:nvPicPr>
          <p:cNvPr id="47" name="그림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9671" y="3838026"/>
            <a:ext cx="2446112" cy="1146615"/>
          </a:xfrm>
          <a:prstGeom prst="rect">
            <a:avLst/>
          </a:prstGeom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63451" y="5439730"/>
            <a:ext cx="2446112" cy="1142258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9375980" y="5493330"/>
            <a:ext cx="14450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>
                <a:solidFill>
                  <a:srgbClr val="FF0000"/>
                </a:solidFill>
              </a:rPr>
              <a:t>[ </a:t>
            </a:r>
            <a:r>
              <a:rPr lang="ko-KR" altLang="en-US" sz="800" b="1">
                <a:solidFill>
                  <a:srgbClr val="FF0000"/>
                </a:solidFill>
              </a:rPr>
              <a:t>위험도 </a:t>
            </a:r>
            <a:r>
              <a:rPr lang="en-US" altLang="ko-KR" sz="800" b="1">
                <a:solidFill>
                  <a:srgbClr val="FF0000"/>
                </a:solidFill>
              </a:rPr>
              <a:t>]</a:t>
            </a:r>
            <a:endParaRPr lang="ko-KR" altLang="en-US" sz="800" b="1">
              <a:solidFill>
                <a:srgbClr val="FF0000"/>
              </a:solidFill>
            </a:endParaRPr>
          </a:p>
        </p:txBody>
      </p:sp>
      <p:pic>
        <p:nvPicPr>
          <p:cNvPr id="50" name="그림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8133" y="5746791"/>
            <a:ext cx="2297919" cy="480361"/>
          </a:xfrm>
          <a:prstGeom prst="rect">
            <a:avLst/>
          </a:prstGeom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63451" y="6296330"/>
            <a:ext cx="2446112" cy="382205"/>
          </a:xfrm>
          <a:prstGeom prst="rect">
            <a:avLst/>
          </a:prstGeom>
        </p:spPr>
      </p:pic>
      <p:pic>
        <p:nvPicPr>
          <p:cNvPr id="67" name="그림 6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59671" y="4984641"/>
            <a:ext cx="2453671" cy="465743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9438133" y="5015328"/>
            <a:ext cx="390594" cy="1077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700" b="1"/>
              <a:t>개선 대책</a:t>
            </a:r>
          </a:p>
        </p:txBody>
      </p:sp>
      <p:cxnSp>
        <p:nvCxnSpPr>
          <p:cNvPr id="69" name="직선 화살표 연결선 68"/>
          <p:cNvCxnSpPr>
            <a:stCxn id="64" idx="3"/>
          </p:cNvCxnSpPr>
          <p:nvPr/>
        </p:nvCxnSpPr>
        <p:spPr>
          <a:xfrm flipV="1">
            <a:off x="1565725" y="5047401"/>
            <a:ext cx="7793946" cy="6545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모서리가 둥근 직사각형 70"/>
          <p:cNvSpPr/>
          <p:nvPr/>
        </p:nvSpPr>
        <p:spPr>
          <a:xfrm>
            <a:off x="4818204" y="5655800"/>
            <a:ext cx="1156255" cy="376026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3700098" y="65845"/>
            <a:ext cx="3241536" cy="26120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 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근로자 확인대상 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근로자 확인대상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 기본값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시공사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협력사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관리자 화면에서 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-&gt; 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관리자화면에는 표로 노출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-&gt; 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근로자 확인대상 부분에 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확인대상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＇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으로 표시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근로자 화면에는 다른 디자인으로 내용 노출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 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근로자 비확인 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시공사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협력사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관리자 화면에만 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내용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나오고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-&gt; 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근로자 확인대상에서 아무런 표기 없음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근로자 확인대상 내용에서 안보임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0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8344179" y="223398"/>
            <a:ext cx="1015492" cy="4520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시공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협력사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10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관리자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8262167" y="5062057"/>
            <a:ext cx="870104" cy="3109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모든 근로자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75979" y="65844"/>
            <a:ext cx="2429803" cy="3677473"/>
          </a:xfrm>
          <a:prstGeom prst="rect">
            <a:avLst/>
          </a:prstGeom>
        </p:spPr>
      </p:pic>
      <p:cxnSp>
        <p:nvCxnSpPr>
          <p:cNvPr id="74" name="직선 화살표 연결선 73"/>
          <p:cNvCxnSpPr>
            <a:stCxn id="64" idx="3"/>
          </p:cNvCxnSpPr>
          <p:nvPr/>
        </p:nvCxnSpPr>
        <p:spPr>
          <a:xfrm flipV="1">
            <a:off x="1565725" y="2181567"/>
            <a:ext cx="9799535" cy="3520357"/>
          </a:xfrm>
          <a:prstGeom prst="straightConnector1">
            <a:avLst/>
          </a:prstGeom>
          <a:ln>
            <a:solidFill>
              <a:srgbClr val="FF3B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모서리가 둥근 직사각형 74"/>
          <p:cNvSpPr/>
          <p:nvPr/>
        </p:nvSpPr>
        <p:spPr>
          <a:xfrm>
            <a:off x="11365260" y="2013668"/>
            <a:ext cx="440522" cy="443781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모서리가 둥근 직사각형 63"/>
          <p:cNvSpPr/>
          <p:nvPr/>
        </p:nvSpPr>
        <p:spPr>
          <a:xfrm>
            <a:off x="409470" y="5513911"/>
            <a:ext cx="1156255" cy="376026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5" name="직선 화살표 연결선 64"/>
          <p:cNvCxnSpPr>
            <a:stCxn id="71" idx="3"/>
          </p:cNvCxnSpPr>
          <p:nvPr/>
        </p:nvCxnSpPr>
        <p:spPr>
          <a:xfrm flipV="1">
            <a:off x="5974459" y="2795509"/>
            <a:ext cx="5582803" cy="3048304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화살표 연결선 65"/>
          <p:cNvCxnSpPr/>
          <p:nvPr/>
        </p:nvCxnSpPr>
        <p:spPr>
          <a:xfrm>
            <a:off x="5978239" y="5830941"/>
            <a:ext cx="963395" cy="318547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6969590" y="6075369"/>
            <a:ext cx="1231435" cy="3109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근로자 생성 없음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83885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139" y="6268520"/>
            <a:ext cx="1580518" cy="195931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1672" y="478967"/>
            <a:ext cx="2891153" cy="1292058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4246" y="3318842"/>
            <a:ext cx="2653562" cy="1414302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6204" y="4769401"/>
            <a:ext cx="2653564" cy="1417034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4246" y="1831668"/>
            <a:ext cx="2653562" cy="1450917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939523" y="620507"/>
            <a:ext cx="3293828" cy="617081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600" y="620508"/>
            <a:ext cx="3299751" cy="3543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6103" y="2000357"/>
            <a:ext cx="2251706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00"/>
              <a:t>현장명 </a:t>
            </a:r>
            <a:r>
              <a:rPr lang="en-US" altLang="ko-KR" sz="700"/>
              <a:t>: </a:t>
            </a:r>
            <a:r>
              <a:rPr lang="ko-KR" altLang="en-US" sz="700"/>
              <a:t>마포상암 </a:t>
            </a:r>
            <a:r>
              <a:rPr lang="en-US" altLang="ko-KR" sz="700"/>
              <a:t>239</a:t>
            </a:r>
          </a:p>
          <a:p>
            <a:endParaRPr lang="en-US" altLang="ko-KR" sz="700"/>
          </a:p>
          <a:p>
            <a:r>
              <a:rPr lang="ko-KR" altLang="en-US" sz="700"/>
              <a:t>작업기간 </a:t>
            </a:r>
            <a:r>
              <a:rPr lang="en-US" altLang="ko-KR" sz="700"/>
              <a:t>: 2022-02-07~2022-07-31</a:t>
            </a:r>
          </a:p>
          <a:p>
            <a:endParaRPr lang="en-US" altLang="ko-KR" sz="700"/>
          </a:p>
          <a:p>
            <a:r>
              <a:rPr lang="ko-KR" altLang="en-US" sz="700"/>
              <a:t>작업장소 </a:t>
            </a:r>
            <a:r>
              <a:rPr lang="en-US" altLang="ko-KR" sz="700"/>
              <a:t>: 203</a:t>
            </a:r>
            <a:r>
              <a:rPr lang="ko-KR" altLang="en-US" sz="700"/>
              <a:t>동 놀이터</a:t>
            </a:r>
            <a:endParaRPr lang="en-US" altLang="ko-KR" sz="700"/>
          </a:p>
          <a:p>
            <a:endParaRPr lang="en-US" altLang="ko-KR" sz="700"/>
          </a:p>
          <a:p>
            <a:r>
              <a:rPr lang="ko-KR" altLang="en-US" sz="700"/>
              <a:t>작업공종</a:t>
            </a:r>
            <a:r>
              <a:rPr lang="en-US" altLang="ko-KR" sz="700"/>
              <a:t>(</a:t>
            </a:r>
            <a:r>
              <a:rPr lang="ko-KR" altLang="en-US" sz="700"/>
              <a:t>대분류</a:t>
            </a:r>
            <a:r>
              <a:rPr lang="en-US" altLang="ko-KR" sz="700"/>
              <a:t>): </a:t>
            </a:r>
            <a:r>
              <a:rPr lang="ko-KR" altLang="en-US" sz="700"/>
              <a:t>거푸집 작업</a:t>
            </a:r>
            <a:endParaRPr lang="en-US" altLang="ko-KR" sz="700"/>
          </a:p>
          <a:p>
            <a:endParaRPr lang="en-US" altLang="ko-KR" sz="700"/>
          </a:p>
          <a:p>
            <a:r>
              <a:rPr lang="ko-KR" altLang="en-US" sz="700"/>
              <a:t>작업공종</a:t>
            </a:r>
            <a:r>
              <a:rPr lang="en-US" altLang="ko-KR" sz="700"/>
              <a:t>((</a:t>
            </a:r>
            <a:r>
              <a:rPr lang="ko-KR" altLang="en-US" sz="700"/>
              <a:t>소분류</a:t>
            </a:r>
            <a:r>
              <a:rPr lang="en-US" altLang="ko-KR" sz="700"/>
              <a:t>): </a:t>
            </a:r>
            <a:r>
              <a:rPr lang="ko-KR" altLang="en-US" sz="700"/>
              <a:t>거푸집 등바레 조립</a:t>
            </a:r>
            <a:endParaRPr lang="en-US" altLang="ko-KR" sz="700"/>
          </a:p>
          <a:p>
            <a:endParaRPr lang="en-US" altLang="ko-KR" sz="700"/>
          </a:p>
          <a:p>
            <a:r>
              <a:rPr lang="ko-KR" altLang="en-US" sz="700"/>
              <a:t>조치자</a:t>
            </a:r>
            <a:r>
              <a:rPr lang="en-US" altLang="ko-KR" sz="700"/>
              <a:t>: </a:t>
            </a:r>
            <a:r>
              <a:rPr lang="ko-KR" altLang="en-US" sz="700"/>
              <a:t>김상동</a:t>
            </a:r>
            <a:r>
              <a:rPr lang="en-US" altLang="ko-KR" sz="700"/>
              <a:t>, </a:t>
            </a:r>
            <a:r>
              <a:rPr lang="ko-KR" altLang="en-US" sz="700"/>
              <a:t>장사동</a:t>
            </a:r>
            <a:endParaRPr lang="en-US" altLang="ko-KR" sz="700"/>
          </a:p>
          <a:p>
            <a:endParaRPr lang="en-US" altLang="ko-KR" sz="700"/>
          </a:p>
          <a:p>
            <a:r>
              <a:rPr lang="ko-KR" altLang="en-US" sz="700"/>
              <a:t>대상근로자 </a:t>
            </a:r>
            <a:r>
              <a:rPr lang="en-US" altLang="ko-KR" sz="700"/>
              <a:t>: </a:t>
            </a:r>
            <a:r>
              <a:rPr lang="ko-KR" altLang="en-US" sz="700"/>
              <a:t>소속 모든 근로자</a:t>
            </a:r>
            <a:endParaRPr lang="en-US" altLang="ko-KR" sz="700"/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6103" y="6390264"/>
            <a:ext cx="3153081" cy="350958"/>
          </a:xfrm>
          <a:prstGeom prst="rect">
            <a:avLst/>
          </a:prstGeom>
        </p:spPr>
      </p:pic>
      <p:pic>
        <p:nvPicPr>
          <p:cNvPr id="45" name="그림 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2283" y="1030379"/>
            <a:ext cx="3163353" cy="972518"/>
          </a:xfrm>
          <a:prstGeom prst="rect">
            <a:avLst/>
          </a:prstGeom>
        </p:spPr>
      </p:pic>
      <p:graphicFrame>
        <p:nvGraphicFramePr>
          <p:cNvPr id="46" name="표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32070"/>
              </p:ext>
            </p:extLst>
          </p:nvPr>
        </p:nvGraphicFramePr>
        <p:xfrm>
          <a:off x="1023466" y="3470892"/>
          <a:ext cx="3120017" cy="2901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2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3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5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3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03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03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5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4909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  <a:p>
                      <a:pPr algn="ctr" latinLnBrk="1"/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O</a:t>
                      </a:r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구분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내용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재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해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형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태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빈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도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강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도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등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급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조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정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등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급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근로자</a:t>
                      </a:r>
                      <a:br>
                        <a:rPr lang="en-US" altLang="ko-KR" sz="70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확인대상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692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위험요인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안전모 등 개인 보호구 미착용 상태에서 머리가 동바리 등에 부딪힘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협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착</a:t>
                      </a: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전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도</a:t>
                      </a: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베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임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5</a:t>
                      </a:r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rgbClr val="FF0000"/>
                          </a:solidFill>
                        </a:rPr>
                        <a:t>고</a:t>
                      </a:r>
                      <a:endParaRPr lang="en-US" altLang="ko-KR" sz="700">
                        <a:solidFill>
                          <a:srgbClr val="FF0000"/>
                        </a:solidFill>
                      </a:endParaRPr>
                    </a:p>
                    <a:p>
                      <a:pPr algn="ctr" latinLnBrk="1"/>
                      <a:endParaRPr lang="en-US" altLang="ko-KR" sz="700">
                        <a:solidFill>
                          <a:srgbClr val="FF0000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rgbClr val="FF0000"/>
                          </a:solidFill>
                        </a:rPr>
                        <a:t>등</a:t>
                      </a:r>
                      <a:endParaRPr lang="en-US" altLang="ko-KR" sz="700">
                        <a:solidFill>
                          <a:srgbClr val="FF0000"/>
                        </a:solidFill>
                      </a:endParaRPr>
                    </a:p>
                    <a:p>
                      <a:pPr algn="ctr" latinLnBrk="1"/>
                      <a:endParaRPr lang="en-US" altLang="ko-KR" sz="700">
                        <a:solidFill>
                          <a:srgbClr val="FF0000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rgbClr val="FF0000"/>
                          </a:solidFill>
                        </a:rPr>
                        <a:t>급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rgbClr val="FF0000"/>
                          </a:solidFill>
                        </a:rPr>
                        <a:t>중</a:t>
                      </a:r>
                      <a:endParaRPr lang="en-US" altLang="ko-KR" sz="700">
                        <a:solidFill>
                          <a:srgbClr val="FF0000"/>
                        </a:solidFill>
                      </a:endParaRPr>
                    </a:p>
                    <a:p>
                      <a:pPr algn="ctr" latinLnBrk="1"/>
                      <a:endParaRPr lang="en-US" altLang="ko-KR" sz="700">
                        <a:solidFill>
                          <a:srgbClr val="FF0000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rgbClr val="FF0000"/>
                          </a:solidFill>
                        </a:rPr>
                        <a:t>점</a:t>
                      </a:r>
                      <a:endParaRPr lang="en-US" altLang="ko-KR" sz="700">
                        <a:solidFill>
                          <a:srgbClr val="FF0000"/>
                        </a:solidFill>
                      </a:endParaRPr>
                    </a:p>
                    <a:p>
                      <a:pPr algn="ctr" latinLnBrk="1"/>
                      <a:endParaRPr lang="en-US" altLang="ko-KR" sz="700">
                        <a:solidFill>
                          <a:srgbClr val="FF0000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rgbClr val="FF0000"/>
                          </a:solidFill>
                        </a:rPr>
                        <a:t>관</a:t>
                      </a:r>
                      <a:endParaRPr lang="en-US" altLang="ko-KR" sz="700">
                        <a:solidFill>
                          <a:srgbClr val="FF0000"/>
                        </a:solidFill>
                      </a:endParaRPr>
                    </a:p>
                    <a:p>
                      <a:pPr algn="ctr" latinLnBrk="1"/>
                      <a:endParaRPr lang="en-US" altLang="ko-KR" sz="700">
                        <a:solidFill>
                          <a:srgbClr val="FF0000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rgbClr val="FF0000"/>
                          </a:solidFill>
                        </a:rPr>
                        <a:t>리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1">
                          <a:solidFill>
                            <a:srgbClr val="FF0000"/>
                          </a:solidFill>
                        </a:rPr>
                        <a:t>확인</a:t>
                      </a:r>
                      <a:endParaRPr lang="en-US" altLang="ko-KR" sz="700" b="1">
                        <a:solidFill>
                          <a:srgbClr val="FF0000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 b="1">
                          <a:solidFill>
                            <a:srgbClr val="FF0000"/>
                          </a:solidFill>
                        </a:rPr>
                        <a:t>대상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32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개선대책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거푸집 동바리 조립 작업시 안전모 등 개인보호구 착용 철저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229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위험요인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안전모 등 개인 보호구 미착용 상태에서 머리가 동바리 등에 부딪힘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협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착</a:t>
                      </a: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전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도</a:t>
                      </a: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베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임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5</a:t>
                      </a:r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rgbClr val="3407D7"/>
                          </a:solidFill>
                        </a:rPr>
                        <a:t>중</a:t>
                      </a:r>
                      <a:endParaRPr lang="en-US" altLang="ko-KR" sz="700">
                        <a:solidFill>
                          <a:srgbClr val="3407D7"/>
                        </a:solidFill>
                      </a:endParaRPr>
                    </a:p>
                    <a:p>
                      <a:pPr algn="ctr" latinLnBrk="1"/>
                      <a:endParaRPr lang="en-US" altLang="ko-KR" sz="700">
                        <a:solidFill>
                          <a:srgbClr val="3407D7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rgbClr val="3407D7"/>
                          </a:solidFill>
                        </a:rPr>
                        <a:t>등</a:t>
                      </a:r>
                      <a:endParaRPr lang="en-US" altLang="ko-KR" sz="700">
                        <a:solidFill>
                          <a:srgbClr val="3407D7"/>
                        </a:solidFill>
                      </a:endParaRPr>
                    </a:p>
                    <a:p>
                      <a:pPr algn="ctr" latinLnBrk="1"/>
                      <a:endParaRPr lang="en-US" altLang="ko-KR" sz="700">
                        <a:solidFill>
                          <a:srgbClr val="3407D7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rgbClr val="3407D7"/>
                          </a:solidFill>
                        </a:rPr>
                        <a:t>급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rgbClr val="3407D7"/>
                          </a:solidFill>
                        </a:rPr>
                        <a:t>점</a:t>
                      </a:r>
                      <a:endParaRPr lang="en-US" altLang="ko-KR" sz="700">
                        <a:solidFill>
                          <a:srgbClr val="3407D7"/>
                        </a:solidFill>
                      </a:endParaRPr>
                    </a:p>
                    <a:p>
                      <a:pPr algn="ctr" latinLnBrk="1"/>
                      <a:endParaRPr lang="en-US" altLang="ko-KR" sz="700">
                        <a:solidFill>
                          <a:srgbClr val="3407D7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rgbClr val="3407D7"/>
                          </a:solidFill>
                        </a:rPr>
                        <a:t>검</a:t>
                      </a:r>
                      <a:endParaRPr lang="en-US" altLang="ko-KR" sz="700">
                        <a:solidFill>
                          <a:srgbClr val="3407D7"/>
                        </a:solidFill>
                      </a:endParaRPr>
                    </a:p>
                    <a:p>
                      <a:pPr algn="ctr" latinLnBrk="1"/>
                      <a:endParaRPr lang="en-US" altLang="ko-KR" sz="700">
                        <a:solidFill>
                          <a:srgbClr val="3407D7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rgbClr val="3407D7"/>
                          </a:solidFill>
                        </a:rPr>
                        <a:t>관</a:t>
                      </a:r>
                      <a:endParaRPr lang="en-US" altLang="ko-KR" sz="700">
                        <a:solidFill>
                          <a:srgbClr val="3407D7"/>
                        </a:solidFill>
                      </a:endParaRPr>
                    </a:p>
                    <a:p>
                      <a:pPr algn="ctr" latinLnBrk="1"/>
                      <a:endParaRPr lang="en-US" altLang="ko-KR" sz="700">
                        <a:solidFill>
                          <a:srgbClr val="3407D7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rgbClr val="3407D7"/>
                          </a:solidFill>
                        </a:rPr>
                        <a:t>리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endParaRPr lang="ko-KR" altLang="en-US" sz="700" b="1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21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개선대책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거푸집 동바리 조립 작업시 안전모 등 개인보호구 착용 철저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519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위험요인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안전모 등 개인 보호구 미착용 상태에서 머리가 동바리 등에 부딪힘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협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착</a:t>
                      </a: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전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도</a:t>
                      </a: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베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임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5</a:t>
                      </a:r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하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등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급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일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상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관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리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endParaRPr lang="ko-KR" altLang="en-US" sz="700" b="1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4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개선대책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거푸집 동바리 조립 작업시 안전모 등 개인보호구 착용 철저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7" name="타원 46"/>
          <p:cNvSpPr/>
          <p:nvPr/>
        </p:nvSpPr>
        <p:spPr>
          <a:xfrm>
            <a:off x="3167338" y="4468846"/>
            <a:ext cx="102154" cy="1020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타원 47"/>
          <p:cNvSpPr/>
          <p:nvPr/>
        </p:nvSpPr>
        <p:spPr>
          <a:xfrm>
            <a:off x="3298215" y="4517245"/>
            <a:ext cx="102154" cy="1020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타원 48"/>
          <p:cNvSpPr/>
          <p:nvPr/>
        </p:nvSpPr>
        <p:spPr>
          <a:xfrm>
            <a:off x="3140783" y="5135075"/>
            <a:ext cx="102154" cy="1020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타원 49"/>
          <p:cNvSpPr/>
          <p:nvPr/>
        </p:nvSpPr>
        <p:spPr>
          <a:xfrm>
            <a:off x="3294014" y="5209485"/>
            <a:ext cx="102154" cy="1020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타원 50"/>
          <p:cNvSpPr/>
          <p:nvPr/>
        </p:nvSpPr>
        <p:spPr>
          <a:xfrm>
            <a:off x="3145560" y="5770108"/>
            <a:ext cx="102154" cy="1020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타원 51"/>
          <p:cNvSpPr/>
          <p:nvPr/>
        </p:nvSpPr>
        <p:spPr>
          <a:xfrm>
            <a:off x="3299001" y="5668027"/>
            <a:ext cx="102154" cy="1020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4" name="그림 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2279" y="3466750"/>
            <a:ext cx="3153081" cy="350958"/>
          </a:xfrm>
          <a:prstGeom prst="rect">
            <a:avLst/>
          </a:prstGeom>
        </p:spPr>
      </p:pic>
      <p:graphicFrame>
        <p:nvGraphicFramePr>
          <p:cNvPr id="55" name="표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14520"/>
              </p:ext>
            </p:extLst>
          </p:nvPr>
        </p:nvGraphicFramePr>
        <p:xfrm>
          <a:off x="4646009" y="501589"/>
          <a:ext cx="3120017" cy="2901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2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3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5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3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03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03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5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4909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  <a:p>
                      <a:pPr algn="ctr" latinLnBrk="1"/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O</a:t>
                      </a:r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구분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내용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재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해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형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태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빈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도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강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도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등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급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조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정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등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급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근로자</a:t>
                      </a:r>
                      <a:br>
                        <a:rPr lang="en-US" altLang="ko-KR" sz="70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확인대상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692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위험요인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안전모 등 개인 보호구 미착용 상태에서 머리가 동바리 등에 부딪힘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협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착</a:t>
                      </a: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전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도</a:t>
                      </a: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베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임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5</a:t>
                      </a:r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rgbClr val="FF0000"/>
                          </a:solidFill>
                        </a:rPr>
                        <a:t>고</a:t>
                      </a:r>
                      <a:endParaRPr lang="en-US" altLang="ko-KR" sz="700">
                        <a:solidFill>
                          <a:srgbClr val="FF0000"/>
                        </a:solidFill>
                      </a:endParaRPr>
                    </a:p>
                    <a:p>
                      <a:pPr algn="ctr" latinLnBrk="1"/>
                      <a:endParaRPr lang="en-US" altLang="ko-KR" sz="700">
                        <a:solidFill>
                          <a:srgbClr val="FF0000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rgbClr val="FF0000"/>
                          </a:solidFill>
                        </a:rPr>
                        <a:t>등</a:t>
                      </a:r>
                      <a:endParaRPr lang="en-US" altLang="ko-KR" sz="700">
                        <a:solidFill>
                          <a:srgbClr val="FF0000"/>
                        </a:solidFill>
                      </a:endParaRPr>
                    </a:p>
                    <a:p>
                      <a:pPr algn="ctr" latinLnBrk="1"/>
                      <a:endParaRPr lang="en-US" altLang="ko-KR" sz="700">
                        <a:solidFill>
                          <a:srgbClr val="FF0000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rgbClr val="FF0000"/>
                          </a:solidFill>
                        </a:rPr>
                        <a:t>급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rgbClr val="FF0000"/>
                          </a:solidFill>
                        </a:rPr>
                        <a:t>중</a:t>
                      </a:r>
                      <a:endParaRPr lang="en-US" altLang="ko-KR" sz="700">
                        <a:solidFill>
                          <a:srgbClr val="FF0000"/>
                        </a:solidFill>
                      </a:endParaRPr>
                    </a:p>
                    <a:p>
                      <a:pPr algn="ctr" latinLnBrk="1"/>
                      <a:endParaRPr lang="en-US" altLang="ko-KR" sz="700">
                        <a:solidFill>
                          <a:srgbClr val="FF0000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rgbClr val="FF0000"/>
                          </a:solidFill>
                        </a:rPr>
                        <a:t>점</a:t>
                      </a:r>
                      <a:endParaRPr lang="en-US" altLang="ko-KR" sz="700">
                        <a:solidFill>
                          <a:srgbClr val="FF0000"/>
                        </a:solidFill>
                      </a:endParaRPr>
                    </a:p>
                    <a:p>
                      <a:pPr algn="ctr" latinLnBrk="1"/>
                      <a:endParaRPr lang="en-US" altLang="ko-KR" sz="700">
                        <a:solidFill>
                          <a:srgbClr val="FF0000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rgbClr val="FF0000"/>
                          </a:solidFill>
                        </a:rPr>
                        <a:t>관</a:t>
                      </a:r>
                      <a:endParaRPr lang="en-US" altLang="ko-KR" sz="700">
                        <a:solidFill>
                          <a:srgbClr val="FF0000"/>
                        </a:solidFill>
                      </a:endParaRPr>
                    </a:p>
                    <a:p>
                      <a:pPr algn="ctr" latinLnBrk="1"/>
                      <a:endParaRPr lang="en-US" altLang="ko-KR" sz="700">
                        <a:solidFill>
                          <a:srgbClr val="FF0000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rgbClr val="FF0000"/>
                          </a:solidFill>
                        </a:rPr>
                        <a:t>리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1">
                          <a:solidFill>
                            <a:srgbClr val="FF0000"/>
                          </a:solidFill>
                        </a:rPr>
                        <a:t>확인</a:t>
                      </a:r>
                      <a:endParaRPr lang="en-US" altLang="ko-KR" sz="700" b="1">
                        <a:solidFill>
                          <a:srgbClr val="FF0000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 b="1">
                          <a:solidFill>
                            <a:srgbClr val="FF0000"/>
                          </a:solidFill>
                        </a:rPr>
                        <a:t>대상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32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개선대책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거푸집 동바리 조립 작업시 안전모 등 개인보호구 착용 철저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229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위험요인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안전모 등 개인 보호구 미착용 상태에서 머리가 동바리 등에 부딪힘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협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착</a:t>
                      </a: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전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도</a:t>
                      </a: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베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임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5</a:t>
                      </a:r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rgbClr val="3407D7"/>
                          </a:solidFill>
                        </a:rPr>
                        <a:t>중</a:t>
                      </a:r>
                      <a:endParaRPr lang="en-US" altLang="ko-KR" sz="700">
                        <a:solidFill>
                          <a:srgbClr val="3407D7"/>
                        </a:solidFill>
                      </a:endParaRPr>
                    </a:p>
                    <a:p>
                      <a:pPr algn="ctr" latinLnBrk="1"/>
                      <a:endParaRPr lang="en-US" altLang="ko-KR" sz="700">
                        <a:solidFill>
                          <a:srgbClr val="3407D7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rgbClr val="3407D7"/>
                          </a:solidFill>
                        </a:rPr>
                        <a:t>등</a:t>
                      </a:r>
                      <a:endParaRPr lang="en-US" altLang="ko-KR" sz="700">
                        <a:solidFill>
                          <a:srgbClr val="3407D7"/>
                        </a:solidFill>
                      </a:endParaRPr>
                    </a:p>
                    <a:p>
                      <a:pPr algn="ctr" latinLnBrk="1"/>
                      <a:endParaRPr lang="en-US" altLang="ko-KR" sz="700">
                        <a:solidFill>
                          <a:srgbClr val="3407D7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rgbClr val="3407D7"/>
                          </a:solidFill>
                        </a:rPr>
                        <a:t>급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rgbClr val="3407D7"/>
                          </a:solidFill>
                        </a:rPr>
                        <a:t>점</a:t>
                      </a:r>
                      <a:endParaRPr lang="en-US" altLang="ko-KR" sz="700">
                        <a:solidFill>
                          <a:srgbClr val="3407D7"/>
                        </a:solidFill>
                      </a:endParaRPr>
                    </a:p>
                    <a:p>
                      <a:pPr algn="ctr" latinLnBrk="1"/>
                      <a:endParaRPr lang="en-US" altLang="ko-KR" sz="700">
                        <a:solidFill>
                          <a:srgbClr val="3407D7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rgbClr val="3407D7"/>
                          </a:solidFill>
                        </a:rPr>
                        <a:t>검</a:t>
                      </a:r>
                      <a:endParaRPr lang="en-US" altLang="ko-KR" sz="700">
                        <a:solidFill>
                          <a:srgbClr val="3407D7"/>
                        </a:solidFill>
                      </a:endParaRPr>
                    </a:p>
                    <a:p>
                      <a:pPr algn="ctr" latinLnBrk="1"/>
                      <a:endParaRPr lang="en-US" altLang="ko-KR" sz="700">
                        <a:solidFill>
                          <a:srgbClr val="3407D7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rgbClr val="3407D7"/>
                          </a:solidFill>
                        </a:rPr>
                        <a:t>관</a:t>
                      </a:r>
                      <a:endParaRPr lang="en-US" altLang="ko-KR" sz="700">
                        <a:solidFill>
                          <a:srgbClr val="3407D7"/>
                        </a:solidFill>
                      </a:endParaRPr>
                    </a:p>
                    <a:p>
                      <a:pPr algn="ctr" latinLnBrk="1"/>
                      <a:endParaRPr lang="en-US" altLang="ko-KR" sz="700">
                        <a:solidFill>
                          <a:srgbClr val="3407D7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rgbClr val="3407D7"/>
                          </a:solidFill>
                        </a:rPr>
                        <a:t>리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endParaRPr lang="ko-KR" altLang="en-US" sz="700" b="1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21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개선대책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거푸집 동바리 조립 작업시 안전모 등 개인보호구 착용 철저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519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위험요인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안전모 등 개인 보호구 미착용 상태에서 머리가 동바리 등에 부딪힘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협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착</a:t>
                      </a: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전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도</a:t>
                      </a: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베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임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5</a:t>
                      </a:r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하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등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급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일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상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관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리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endParaRPr lang="ko-KR" altLang="en-US" sz="700" b="1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4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개선대책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거푸집 동바리 조립 작업시 안전모 등 개인보호구 착용 철저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6" name="타원 55"/>
          <p:cNvSpPr/>
          <p:nvPr/>
        </p:nvSpPr>
        <p:spPr>
          <a:xfrm>
            <a:off x="6805031" y="1466979"/>
            <a:ext cx="102154" cy="1020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6"/>
          <p:cNvSpPr/>
          <p:nvPr/>
        </p:nvSpPr>
        <p:spPr>
          <a:xfrm>
            <a:off x="6935908" y="1515378"/>
            <a:ext cx="102154" cy="1020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타원 57"/>
          <p:cNvSpPr/>
          <p:nvPr/>
        </p:nvSpPr>
        <p:spPr>
          <a:xfrm>
            <a:off x="6778476" y="2133208"/>
            <a:ext cx="102154" cy="1020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타원 58"/>
          <p:cNvSpPr/>
          <p:nvPr/>
        </p:nvSpPr>
        <p:spPr>
          <a:xfrm>
            <a:off x="6931707" y="2207618"/>
            <a:ext cx="102154" cy="1020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타원 59"/>
          <p:cNvSpPr/>
          <p:nvPr/>
        </p:nvSpPr>
        <p:spPr>
          <a:xfrm>
            <a:off x="6783253" y="2768241"/>
            <a:ext cx="102154" cy="1020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타원 60"/>
          <p:cNvSpPr/>
          <p:nvPr/>
        </p:nvSpPr>
        <p:spPr>
          <a:xfrm>
            <a:off x="6936694" y="2666160"/>
            <a:ext cx="102154" cy="1020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/>
          <p:cNvSpPr/>
          <p:nvPr/>
        </p:nvSpPr>
        <p:spPr>
          <a:xfrm>
            <a:off x="4555535" y="390901"/>
            <a:ext cx="3293828" cy="628249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/>
          <p:cNvSpPr/>
          <p:nvPr/>
        </p:nvSpPr>
        <p:spPr>
          <a:xfrm>
            <a:off x="8281672" y="478966"/>
            <a:ext cx="2891153" cy="619442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6676" y="2052445"/>
            <a:ext cx="364581" cy="8524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73900" y="6132380"/>
            <a:ext cx="326115" cy="224538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39245" y="3114339"/>
            <a:ext cx="326115" cy="224538"/>
          </a:xfrm>
          <a:prstGeom prst="rect">
            <a:avLst/>
          </a:prstGeom>
        </p:spPr>
      </p:pic>
      <p:sp>
        <p:nvSpPr>
          <p:cNvPr id="37" name="직사각형 36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201262" y="122094"/>
            <a:ext cx="5704238" cy="4428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운영</a:t>
            </a:r>
            <a:r>
              <a:rPr lang="en-US" altLang="ko-KR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시공사</a:t>
            </a:r>
            <a:r>
              <a:rPr lang="en-US" altLang="ko-KR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협력사</a:t>
            </a:r>
            <a:r>
              <a:rPr lang="en-US" altLang="ko-KR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관리자 </a:t>
            </a:r>
            <a:r>
              <a:rPr lang="en-US" altLang="ko-KR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위험성평가</a:t>
            </a:r>
            <a:r>
              <a:rPr lang="en-US" altLang="ko-KR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r>
              <a:rPr lang="ko-KR" altLang="en-US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만들기부터</a:t>
            </a:r>
            <a:r>
              <a:rPr lang="en-US" altLang="ko-KR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화면</a:t>
            </a:r>
            <a:endParaRPr lang="en-US" altLang="ko-KR" sz="16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15678" y="6240947"/>
            <a:ext cx="2288843" cy="33017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51347" y="3849081"/>
            <a:ext cx="3114012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947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556" y="6412136"/>
            <a:ext cx="1896986" cy="282038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526" y="4666961"/>
            <a:ext cx="3153080" cy="2027213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4851" y="2310400"/>
            <a:ext cx="3184893" cy="2035858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4850" y="4346257"/>
            <a:ext cx="3184894" cy="2039791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4851" y="244522"/>
            <a:ext cx="3184893" cy="2088565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911416" y="590551"/>
            <a:ext cx="3293828" cy="610362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5493" y="590551"/>
            <a:ext cx="3299751" cy="354309"/>
          </a:xfrm>
          <a:prstGeom prst="rect">
            <a:avLst/>
          </a:prstGeom>
        </p:spPr>
      </p:pic>
      <p:pic>
        <p:nvPicPr>
          <p:cNvPr id="45" name="그림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4176" y="1000422"/>
            <a:ext cx="3163353" cy="972518"/>
          </a:xfrm>
          <a:prstGeom prst="rect">
            <a:avLst/>
          </a:prstGeom>
        </p:spPr>
      </p:pic>
      <p:sp>
        <p:nvSpPr>
          <p:cNvPr id="62" name="직사각형 61"/>
          <p:cNvSpPr/>
          <p:nvPr/>
        </p:nvSpPr>
        <p:spPr>
          <a:xfrm>
            <a:off x="4453201" y="1553001"/>
            <a:ext cx="3293828" cy="51411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/>
          <p:cNvSpPr/>
          <p:nvPr/>
        </p:nvSpPr>
        <p:spPr>
          <a:xfrm>
            <a:off x="8204850" y="211137"/>
            <a:ext cx="3177525" cy="648303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691" y="3566588"/>
            <a:ext cx="3163353" cy="3127586"/>
          </a:xfrm>
          <a:prstGeom prst="rect">
            <a:avLst/>
          </a:prstGeom>
        </p:spPr>
      </p:pic>
      <p:pic>
        <p:nvPicPr>
          <p:cNvPr id="67" name="그림 6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8438" y="1553001"/>
            <a:ext cx="3163353" cy="3127586"/>
          </a:xfrm>
          <a:prstGeom prst="rect">
            <a:avLst/>
          </a:prstGeom>
        </p:spPr>
      </p:pic>
      <p:sp>
        <p:nvSpPr>
          <p:cNvPr id="68" name="직사각형 67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199606" y="25331"/>
            <a:ext cx="3917923" cy="4383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근로자 </a:t>
            </a:r>
            <a:r>
              <a:rPr lang="en-US" altLang="ko-KR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위험성평가</a:t>
            </a:r>
            <a:r>
              <a:rPr lang="en-US" altLang="ko-KR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r>
              <a:rPr lang="ko-KR" altLang="en-US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만들기부터</a:t>
            </a:r>
            <a:r>
              <a:rPr lang="en-US" altLang="ko-KR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화면</a:t>
            </a:r>
            <a:endParaRPr lang="en-US" altLang="ko-KR" sz="16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2714" y="2028502"/>
            <a:ext cx="2251706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00"/>
              <a:t>현장명 </a:t>
            </a:r>
            <a:r>
              <a:rPr lang="en-US" altLang="ko-KR" sz="700"/>
              <a:t>: </a:t>
            </a:r>
            <a:r>
              <a:rPr lang="ko-KR" altLang="en-US" sz="700"/>
              <a:t>마포상암 </a:t>
            </a:r>
            <a:r>
              <a:rPr lang="en-US" altLang="ko-KR" sz="700"/>
              <a:t>239</a:t>
            </a:r>
          </a:p>
          <a:p>
            <a:endParaRPr lang="en-US" altLang="ko-KR" sz="700"/>
          </a:p>
          <a:p>
            <a:r>
              <a:rPr lang="ko-KR" altLang="en-US" sz="700"/>
              <a:t>작업기간 </a:t>
            </a:r>
            <a:r>
              <a:rPr lang="en-US" altLang="ko-KR" sz="700"/>
              <a:t>: 2022-02-07~2022-07-31</a:t>
            </a:r>
          </a:p>
          <a:p>
            <a:endParaRPr lang="en-US" altLang="ko-KR" sz="700"/>
          </a:p>
          <a:p>
            <a:r>
              <a:rPr lang="ko-KR" altLang="en-US" sz="700"/>
              <a:t>작업장소 </a:t>
            </a:r>
            <a:r>
              <a:rPr lang="en-US" altLang="ko-KR" sz="700"/>
              <a:t>: 203</a:t>
            </a:r>
            <a:r>
              <a:rPr lang="ko-KR" altLang="en-US" sz="700"/>
              <a:t>동 놀이터</a:t>
            </a:r>
            <a:endParaRPr lang="en-US" altLang="ko-KR" sz="700"/>
          </a:p>
          <a:p>
            <a:endParaRPr lang="en-US" altLang="ko-KR" sz="700"/>
          </a:p>
          <a:p>
            <a:r>
              <a:rPr lang="ko-KR" altLang="en-US" sz="700"/>
              <a:t>작업공종</a:t>
            </a:r>
            <a:r>
              <a:rPr lang="en-US" altLang="ko-KR" sz="700"/>
              <a:t>(</a:t>
            </a:r>
            <a:r>
              <a:rPr lang="ko-KR" altLang="en-US" sz="700"/>
              <a:t>대분류</a:t>
            </a:r>
            <a:r>
              <a:rPr lang="en-US" altLang="ko-KR" sz="700"/>
              <a:t>): </a:t>
            </a:r>
            <a:r>
              <a:rPr lang="ko-KR" altLang="en-US" sz="700"/>
              <a:t>거푸집 작업</a:t>
            </a:r>
            <a:endParaRPr lang="en-US" altLang="ko-KR" sz="700"/>
          </a:p>
          <a:p>
            <a:endParaRPr lang="en-US" altLang="ko-KR" sz="700"/>
          </a:p>
          <a:p>
            <a:r>
              <a:rPr lang="ko-KR" altLang="en-US" sz="700"/>
              <a:t>작업공종</a:t>
            </a:r>
            <a:r>
              <a:rPr lang="en-US" altLang="ko-KR" sz="700"/>
              <a:t>((</a:t>
            </a:r>
            <a:r>
              <a:rPr lang="ko-KR" altLang="en-US" sz="700"/>
              <a:t>소분류</a:t>
            </a:r>
            <a:r>
              <a:rPr lang="en-US" altLang="ko-KR" sz="700"/>
              <a:t>): </a:t>
            </a:r>
            <a:r>
              <a:rPr lang="ko-KR" altLang="en-US" sz="700"/>
              <a:t>거푸집 등바레 조립</a:t>
            </a:r>
            <a:endParaRPr lang="en-US" altLang="ko-KR" sz="700"/>
          </a:p>
          <a:p>
            <a:endParaRPr lang="en-US" altLang="ko-KR" sz="700"/>
          </a:p>
          <a:p>
            <a:r>
              <a:rPr lang="ko-KR" altLang="en-US" sz="700"/>
              <a:t>조치자</a:t>
            </a:r>
            <a:r>
              <a:rPr lang="en-US" altLang="ko-KR" sz="700"/>
              <a:t>: </a:t>
            </a:r>
            <a:r>
              <a:rPr lang="ko-KR" altLang="en-US" sz="700"/>
              <a:t>김상동</a:t>
            </a:r>
            <a:r>
              <a:rPr lang="en-US" altLang="ko-KR" sz="700"/>
              <a:t>, </a:t>
            </a:r>
            <a:r>
              <a:rPr lang="ko-KR" altLang="en-US" sz="700"/>
              <a:t>장사동</a:t>
            </a:r>
            <a:endParaRPr lang="en-US" altLang="ko-KR" sz="700"/>
          </a:p>
          <a:p>
            <a:endParaRPr lang="en-US" altLang="ko-KR" sz="700"/>
          </a:p>
          <a:p>
            <a:r>
              <a:rPr lang="ko-KR" altLang="en-US" sz="700"/>
              <a:t>대상근로자 </a:t>
            </a:r>
            <a:r>
              <a:rPr lang="en-US" altLang="ko-KR" sz="700"/>
              <a:t>: </a:t>
            </a:r>
            <a:r>
              <a:rPr lang="ko-KR" altLang="en-US" sz="700"/>
              <a:t>소속 모든 근로자</a:t>
            </a:r>
            <a:endParaRPr lang="en-US" altLang="ko-KR" sz="700"/>
          </a:p>
        </p:txBody>
      </p:sp>
    </p:spTree>
    <p:extLst>
      <p:ext uri="{BB962C8B-B14F-4D97-AF65-F5344CB8AC3E}">
        <p14:creationId xmlns:p14="http://schemas.microsoft.com/office/powerpoint/2010/main" val="11639673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3" name="직사각형 142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8410065" y="368157"/>
            <a:ext cx="709837" cy="2701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출력물</a:t>
            </a:r>
            <a:endParaRPr lang="en-US" altLang="ko-KR" sz="10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9" name="직사각형 118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3303118" y="193140"/>
            <a:ext cx="3459629" cy="2701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조치자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는 출력물에 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조치자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 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부분에 나오게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중복 노출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10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948627" y="638278"/>
            <a:ext cx="3293828" cy="617081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704" y="638279"/>
            <a:ext cx="3299751" cy="35430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25207" y="2018128"/>
            <a:ext cx="2251706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00"/>
              <a:t>현장명 </a:t>
            </a:r>
            <a:r>
              <a:rPr lang="en-US" altLang="ko-KR" sz="700"/>
              <a:t>: </a:t>
            </a:r>
            <a:r>
              <a:rPr lang="ko-KR" altLang="en-US" sz="700"/>
              <a:t>마포상암 </a:t>
            </a:r>
            <a:r>
              <a:rPr lang="en-US" altLang="ko-KR" sz="700"/>
              <a:t>239</a:t>
            </a:r>
          </a:p>
          <a:p>
            <a:endParaRPr lang="en-US" altLang="ko-KR" sz="700"/>
          </a:p>
          <a:p>
            <a:r>
              <a:rPr lang="ko-KR" altLang="en-US" sz="700"/>
              <a:t>작업기간 </a:t>
            </a:r>
            <a:r>
              <a:rPr lang="en-US" altLang="ko-KR" sz="700"/>
              <a:t>: 2022-02-07~2022-07-31</a:t>
            </a:r>
          </a:p>
          <a:p>
            <a:endParaRPr lang="en-US" altLang="ko-KR" sz="700"/>
          </a:p>
          <a:p>
            <a:r>
              <a:rPr lang="ko-KR" altLang="en-US" sz="700"/>
              <a:t>작업장소 </a:t>
            </a:r>
            <a:r>
              <a:rPr lang="en-US" altLang="ko-KR" sz="700"/>
              <a:t>: 203</a:t>
            </a:r>
            <a:r>
              <a:rPr lang="ko-KR" altLang="en-US" sz="700"/>
              <a:t>동 놀이터</a:t>
            </a:r>
            <a:endParaRPr lang="en-US" altLang="ko-KR" sz="700"/>
          </a:p>
          <a:p>
            <a:endParaRPr lang="en-US" altLang="ko-KR" sz="700"/>
          </a:p>
          <a:p>
            <a:r>
              <a:rPr lang="ko-KR" altLang="en-US" sz="700"/>
              <a:t>작업공종</a:t>
            </a:r>
            <a:r>
              <a:rPr lang="en-US" altLang="ko-KR" sz="700"/>
              <a:t>(</a:t>
            </a:r>
            <a:r>
              <a:rPr lang="ko-KR" altLang="en-US" sz="700"/>
              <a:t>대분류</a:t>
            </a:r>
            <a:r>
              <a:rPr lang="en-US" altLang="ko-KR" sz="700"/>
              <a:t>): </a:t>
            </a:r>
            <a:r>
              <a:rPr lang="ko-KR" altLang="en-US" sz="700"/>
              <a:t>거푸집 작업</a:t>
            </a:r>
            <a:endParaRPr lang="en-US" altLang="ko-KR" sz="700"/>
          </a:p>
          <a:p>
            <a:endParaRPr lang="en-US" altLang="ko-KR" sz="700"/>
          </a:p>
          <a:p>
            <a:r>
              <a:rPr lang="ko-KR" altLang="en-US" sz="700"/>
              <a:t>작업공종</a:t>
            </a:r>
            <a:r>
              <a:rPr lang="en-US" altLang="ko-KR" sz="700"/>
              <a:t>((</a:t>
            </a:r>
            <a:r>
              <a:rPr lang="ko-KR" altLang="en-US" sz="700"/>
              <a:t>소분류</a:t>
            </a:r>
            <a:r>
              <a:rPr lang="en-US" altLang="ko-KR" sz="700"/>
              <a:t>): </a:t>
            </a:r>
            <a:r>
              <a:rPr lang="ko-KR" altLang="en-US" sz="700"/>
              <a:t>거푸집 등바레 조립</a:t>
            </a:r>
            <a:endParaRPr lang="en-US" altLang="ko-KR" sz="700"/>
          </a:p>
          <a:p>
            <a:endParaRPr lang="en-US" altLang="ko-KR" sz="700"/>
          </a:p>
          <a:p>
            <a:r>
              <a:rPr lang="ko-KR" altLang="en-US" sz="700"/>
              <a:t>담당자</a:t>
            </a:r>
            <a:r>
              <a:rPr lang="en-US" altLang="ko-KR" sz="700"/>
              <a:t>: </a:t>
            </a:r>
            <a:r>
              <a:rPr lang="ko-KR" altLang="en-US" sz="700"/>
              <a:t>김상동</a:t>
            </a:r>
            <a:r>
              <a:rPr lang="en-US" altLang="ko-KR" sz="700"/>
              <a:t>, </a:t>
            </a:r>
            <a:r>
              <a:rPr lang="ko-KR" altLang="en-US" sz="700"/>
              <a:t>장사동</a:t>
            </a:r>
            <a:endParaRPr lang="en-US" altLang="ko-KR" sz="700"/>
          </a:p>
          <a:p>
            <a:endParaRPr lang="en-US" altLang="ko-KR" sz="700"/>
          </a:p>
          <a:p>
            <a:r>
              <a:rPr lang="ko-KR" altLang="en-US" sz="700"/>
              <a:t>대상근로자 </a:t>
            </a:r>
            <a:r>
              <a:rPr lang="en-US" altLang="ko-KR" sz="700"/>
              <a:t>: </a:t>
            </a:r>
            <a:r>
              <a:rPr lang="ko-KR" altLang="en-US" sz="700"/>
              <a:t>소속 모든 근로자</a:t>
            </a:r>
            <a:endParaRPr lang="en-US" altLang="ko-KR" sz="700"/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207" y="6408035"/>
            <a:ext cx="3153081" cy="350958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387" y="1048150"/>
            <a:ext cx="3163353" cy="972518"/>
          </a:xfrm>
          <a:prstGeom prst="rect">
            <a:avLst/>
          </a:prstGeom>
        </p:spPr>
      </p:pic>
      <p:graphicFrame>
        <p:nvGraphicFramePr>
          <p:cNvPr id="36" name="표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090889"/>
              </p:ext>
            </p:extLst>
          </p:nvPr>
        </p:nvGraphicFramePr>
        <p:xfrm>
          <a:off x="1032570" y="3488663"/>
          <a:ext cx="3120017" cy="2901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2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3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5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3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03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03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5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4909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  <a:p>
                      <a:pPr algn="ctr" latinLnBrk="1"/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O</a:t>
                      </a:r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구분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내용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재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해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형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태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빈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도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강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도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등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급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조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정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등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급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근로자</a:t>
                      </a:r>
                      <a:br>
                        <a:rPr lang="en-US" altLang="ko-KR" sz="70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확인대상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692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위험요인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안전모 등 개인 보호구 미착용 상태에서 머리가 동바리 등에 부딪힘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협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착</a:t>
                      </a: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전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도</a:t>
                      </a: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베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임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5</a:t>
                      </a:r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rgbClr val="FF0000"/>
                          </a:solidFill>
                        </a:rPr>
                        <a:t>고</a:t>
                      </a:r>
                      <a:endParaRPr lang="en-US" altLang="ko-KR" sz="700">
                        <a:solidFill>
                          <a:srgbClr val="FF0000"/>
                        </a:solidFill>
                      </a:endParaRPr>
                    </a:p>
                    <a:p>
                      <a:pPr algn="ctr" latinLnBrk="1"/>
                      <a:endParaRPr lang="en-US" altLang="ko-KR" sz="700">
                        <a:solidFill>
                          <a:srgbClr val="FF0000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rgbClr val="FF0000"/>
                          </a:solidFill>
                        </a:rPr>
                        <a:t>등</a:t>
                      </a:r>
                      <a:endParaRPr lang="en-US" altLang="ko-KR" sz="700">
                        <a:solidFill>
                          <a:srgbClr val="FF0000"/>
                        </a:solidFill>
                      </a:endParaRPr>
                    </a:p>
                    <a:p>
                      <a:pPr algn="ctr" latinLnBrk="1"/>
                      <a:endParaRPr lang="en-US" altLang="ko-KR" sz="700">
                        <a:solidFill>
                          <a:srgbClr val="FF0000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rgbClr val="FF0000"/>
                          </a:solidFill>
                        </a:rPr>
                        <a:t>급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rgbClr val="FF0000"/>
                          </a:solidFill>
                        </a:rPr>
                        <a:t>중</a:t>
                      </a:r>
                      <a:endParaRPr lang="en-US" altLang="ko-KR" sz="700">
                        <a:solidFill>
                          <a:srgbClr val="FF0000"/>
                        </a:solidFill>
                      </a:endParaRPr>
                    </a:p>
                    <a:p>
                      <a:pPr algn="ctr" latinLnBrk="1"/>
                      <a:endParaRPr lang="en-US" altLang="ko-KR" sz="700">
                        <a:solidFill>
                          <a:srgbClr val="FF0000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rgbClr val="FF0000"/>
                          </a:solidFill>
                        </a:rPr>
                        <a:t>점</a:t>
                      </a:r>
                      <a:endParaRPr lang="en-US" altLang="ko-KR" sz="700">
                        <a:solidFill>
                          <a:srgbClr val="FF0000"/>
                        </a:solidFill>
                      </a:endParaRPr>
                    </a:p>
                    <a:p>
                      <a:pPr algn="ctr" latinLnBrk="1"/>
                      <a:endParaRPr lang="en-US" altLang="ko-KR" sz="700">
                        <a:solidFill>
                          <a:srgbClr val="FF0000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rgbClr val="FF0000"/>
                          </a:solidFill>
                        </a:rPr>
                        <a:t>관</a:t>
                      </a:r>
                      <a:endParaRPr lang="en-US" altLang="ko-KR" sz="700">
                        <a:solidFill>
                          <a:srgbClr val="FF0000"/>
                        </a:solidFill>
                      </a:endParaRPr>
                    </a:p>
                    <a:p>
                      <a:pPr algn="ctr" latinLnBrk="1"/>
                      <a:endParaRPr lang="en-US" altLang="ko-KR" sz="700">
                        <a:solidFill>
                          <a:srgbClr val="FF0000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rgbClr val="FF0000"/>
                          </a:solidFill>
                        </a:rPr>
                        <a:t>리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1">
                          <a:solidFill>
                            <a:srgbClr val="FF0000"/>
                          </a:solidFill>
                        </a:rPr>
                        <a:t>확인</a:t>
                      </a:r>
                      <a:endParaRPr lang="en-US" altLang="ko-KR" sz="700" b="1">
                        <a:solidFill>
                          <a:srgbClr val="FF0000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 b="1">
                          <a:solidFill>
                            <a:srgbClr val="FF0000"/>
                          </a:solidFill>
                        </a:rPr>
                        <a:t>대상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32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개선대책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거푸집 동바리 조립 작업시 안전모 등 개인보호구 착용 철저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229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위험요인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안전모 등 개인 보호구 미착용 상태에서 머리가 동바리 등에 부딪힘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협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착</a:t>
                      </a: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전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도</a:t>
                      </a: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베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임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5</a:t>
                      </a:r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rgbClr val="3407D7"/>
                          </a:solidFill>
                        </a:rPr>
                        <a:t>중</a:t>
                      </a:r>
                      <a:endParaRPr lang="en-US" altLang="ko-KR" sz="700">
                        <a:solidFill>
                          <a:srgbClr val="3407D7"/>
                        </a:solidFill>
                      </a:endParaRPr>
                    </a:p>
                    <a:p>
                      <a:pPr algn="ctr" latinLnBrk="1"/>
                      <a:endParaRPr lang="en-US" altLang="ko-KR" sz="700">
                        <a:solidFill>
                          <a:srgbClr val="3407D7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rgbClr val="3407D7"/>
                          </a:solidFill>
                        </a:rPr>
                        <a:t>등</a:t>
                      </a:r>
                      <a:endParaRPr lang="en-US" altLang="ko-KR" sz="700">
                        <a:solidFill>
                          <a:srgbClr val="3407D7"/>
                        </a:solidFill>
                      </a:endParaRPr>
                    </a:p>
                    <a:p>
                      <a:pPr algn="ctr" latinLnBrk="1"/>
                      <a:endParaRPr lang="en-US" altLang="ko-KR" sz="700">
                        <a:solidFill>
                          <a:srgbClr val="3407D7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rgbClr val="3407D7"/>
                          </a:solidFill>
                        </a:rPr>
                        <a:t>급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rgbClr val="3407D7"/>
                          </a:solidFill>
                        </a:rPr>
                        <a:t>점</a:t>
                      </a:r>
                      <a:endParaRPr lang="en-US" altLang="ko-KR" sz="700">
                        <a:solidFill>
                          <a:srgbClr val="3407D7"/>
                        </a:solidFill>
                      </a:endParaRPr>
                    </a:p>
                    <a:p>
                      <a:pPr algn="ctr" latinLnBrk="1"/>
                      <a:endParaRPr lang="en-US" altLang="ko-KR" sz="700">
                        <a:solidFill>
                          <a:srgbClr val="3407D7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rgbClr val="3407D7"/>
                          </a:solidFill>
                        </a:rPr>
                        <a:t>검</a:t>
                      </a:r>
                      <a:endParaRPr lang="en-US" altLang="ko-KR" sz="700">
                        <a:solidFill>
                          <a:srgbClr val="3407D7"/>
                        </a:solidFill>
                      </a:endParaRPr>
                    </a:p>
                    <a:p>
                      <a:pPr algn="ctr" latinLnBrk="1"/>
                      <a:endParaRPr lang="en-US" altLang="ko-KR" sz="700">
                        <a:solidFill>
                          <a:srgbClr val="3407D7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rgbClr val="3407D7"/>
                          </a:solidFill>
                        </a:rPr>
                        <a:t>관</a:t>
                      </a:r>
                      <a:endParaRPr lang="en-US" altLang="ko-KR" sz="700">
                        <a:solidFill>
                          <a:srgbClr val="3407D7"/>
                        </a:solidFill>
                      </a:endParaRPr>
                    </a:p>
                    <a:p>
                      <a:pPr algn="ctr" latinLnBrk="1"/>
                      <a:endParaRPr lang="en-US" altLang="ko-KR" sz="700">
                        <a:solidFill>
                          <a:srgbClr val="3407D7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rgbClr val="3407D7"/>
                          </a:solidFill>
                        </a:rPr>
                        <a:t>리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endParaRPr lang="ko-KR" altLang="en-US" sz="700" b="1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21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개선대책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거푸집 동바리 조립 작업시 안전모 등 개인보호구 착용 철저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519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위험요인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안전모 등 개인 보호구 미착용 상태에서 머리가 동바리 등에 부딪힘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협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착</a:t>
                      </a: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전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도</a:t>
                      </a: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베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임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5</a:t>
                      </a:r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하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등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급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일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상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관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리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endParaRPr lang="ko-KR" altLang="en-US" sz="700" b="1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4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개선대책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거푸집 동바리 조립 작업시 안전모 등 개인보호구 착용 철저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7" name="타원 36"/>
          <p:cNvSpPr/>
          <p:nvPr/>
        </p:nvSpPr>
        <p:spPr>
          <a:xfrm>
            <a:off x="3176442" y="4486617"/>
            <a:ext cx="102154" cy="1020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/>
          <p:cNvSpPr/>
          <p:nvPr/>
        </p:nvSpPr>
        <p:spPr>
          <a:xfrm>
            <a:off x="3307319" y="4535016"/>
            <a:ext cx="102154" cy="1020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/>
          <p:cNvSpPr/>
          <p:nvPr/>
        </p:nvSpPr>
        <p:spPr>
          <a:xfrm>
            <a:off x="3149887" y="5152846"/>
            <a:ext cx="102154" cy="1020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/>
          <p:cNvSpPr/>
          <p:nvPr/>
        </p:nvSpPr>
        <p:spPr>
          <a:xfrm>
            <a:off x="3303118" y="5227256"/>
            <a:ext cx="102154" cy="1020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/>
          <p:cNvSpPr/>
          <p:nvPr/>
        </p:nvSpPr>
        <p:spPr>
          <a:xfrm>
            <a:off x="3154664" y="5787879"/>
            <a:ext cx="102154" cy="1020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41"/>
          <p:cNvSpPr/>
          <p:nvPr/>
        </p:nvSpPr>
        <p:spPr>
          <a:xfrm>
            <a:off x="3308105" y="5685798"/>
            <a:ext cx="102154" cy="1020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3" name="그림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5780" y="2070216"/>
            <a:ext cx="364581" cy="852400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3004" y="6150151"/>
            <a:ext cx="326115" cy="224538"/>
          </a:xfrm>
          <a:prstGeom prst="rect">
            <a:avLst/>
          </a:prstGeom>
        </p:spPr>
      </p:pic>
      <p:sp>
        <p:nvSpPr>
          <p:cNvPr id="45" name="모서리가 둥근 직사각형 44"/>
          <p:cNvSpPr/>
          <p:nvPr/>
        </p:nvSpPr>
        <p:spPr>
          <a:xfrm>
            <a:off x="805307" y="3069369"/>
            <a:ext cx="3613872" cy="264140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6946" y="653090"/>
            <a:ext cx="4336077" cy="6105903"/>
          </a:xfrm>
          <a:prstGeom prst="rect">
            <a:avLst/>
          </a:prstGeom>
        </p:spPr>
      </p:pic>
      <p:sp>
        <p:nvSpPr>
          <p:cNvPr id="50" name="모서리가 둥근 직사각형 49"/>
          <p:cNvSpPr/>
          <p:nvPr/>
        </p:nvSpPr>
        <p:spPr>
          <a:xfrm>
            <a:off x="10002386" y="2512531"/>
            <a:ext cx="684608" cy="4174019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2" name="직선 화살표 연결선 51"/>
          <p:cNvCxnSpPr/>
          <p:nvPr/>
        </p:nvCxnSpPr>
        <p:spPr>
          <a:xfrm>
            <a:off x="4385775" y="3201439"/>
            <a:ext cx="5616611" cy="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4430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111123" y="82777"/>
            <a:ext cx="2908274" cy="7106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위험성평가 등록부</a:t>
            </a:r>
            <a:r>
              <a:rPr lang="en-US" altLang="ko-KR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 </a:t>
            </a:r>
            <a:r>
              <a:rPr lang="ko-KR" altLang="en-US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출력양식</a:t>
            </a:r>
            <a:endParaRPr lang="en-US" altLang="ko-KR" sz="16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lang="ko-KR" altLang="en-US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파일 첨부</a:t>
            </a:r>
            <a:r>
              <a:rPr lang="en-US" altLang="ko-KR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16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394" y="82777"/>
            <a:ext cx="4799432" cy="6775223"/>
          </a:xfrm>
          <a:prstGeom prst="rect">
            <a:avLst/>
          </a:prstGeom>
        </p:spPr>
      </p:pic>
      <p:sp>
        <p:nvSpPr>
          <p:cNvPr id="55" name="모서리가 둥근 직사각형 54"/>
          <p:cNvSpPr/>
          <p:nvPr/>
        </p:nvSpPr>
        <p:spPr>
          <a:xfrm>
            <a:off x="3737755" y="1812028"/>
            <a:ext cx="4348970" cy="288850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596252" y="2752725"/>
            <a:ext cx="2875814" cy="5016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빈도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강도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등급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조정등급 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-&gt; 1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개만 나오게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(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기존 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현재 위험도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 ‘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개선후 위험도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개였음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10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1369929" y="1795896"/>
            <a:ext cx="2124576" cy="2701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작업내용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 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대신 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작업장소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 변경</a:t>
            </a:r>
            <a:endParaRPr lang="en-US" altLang="ko-KR" sz="10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8" name="타원 57"/>
          <p:cNvSpPr/>
          <p:nvPr/>
        </p:nvSpPr>
        <p:spPr>
          <a:xfrm>
            <a:off x="3536394" y="1844232"/>
            <a:ext cx="205034" cy="19455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000" b="1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1</a:t>
            </a:r>
            <a:endParaRPr lang="ko-KR" altLang="en-US" sz="1000" b="1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59" name="모서리가 둥근 직사각형 58"/>
          <p:cNvSpPr/>
          <p:nvPr/>
        </p:nvSpPr>
        <p:spPr>
          <a:xfrm>
            <a:off x="6502956" y="2682410"/>
            <a:ext cx="703278" cy="2737315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0" name="직선 화살표 연결선 59"/>
          <p:cNvCxnSpPr/>
          <p:nvPr/>
        </p:nvCxnSpPr>
        <p:spPr>
          <a:xfrm>
            <a:off x="3466496" y="2847606"/>
            <a:ext cx="3036460" cy="57519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타원 60"/>
          <p:cNvSpPr/>
          <p:nvPr/>
        </p:nvSpPr>
        <p:spPr>
          <a:xfrm>
            <a:off x="3299196" y="2487852"/>
            <a:ext cx="205034" cy="19455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000" b="1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2</a:t>
            </a:r>
            <a:endParaRPr lang="ko-KR" altLang="en-US" sz="1000" b="1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62" name="타원 61"/>
          <p:cNvSpPr/>
          <p:nvPr/>
        </p:nvSpPr>
        <p:spPr>
          <a:xfrm>
            <a:off x="8673168" y="849827"/>
            <a:ext cx="205034" cy="19455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000" b="1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3</a:t>
            </a:r>
            <a:endParaRPr lang="ko-KR" altLang="en-US" sz="1000" b="1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8999883" y="849827"/>
            <a:ext cx="1341608" cy="5233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나머지는 동일</a:t>
            </a:r>
            <a:endParaRPr lang="en-US" altLang="ko-KR" sz="10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154" y="1508222"/>
            <a:ext cx="3680935" cy="519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568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249218" y="1052249"/>
            <a:ext cx="5485081" cy="34163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ko-KR"/>
              <a:t>[ </a:t>
            </a:r>
            <a:r>
              <a:rPr lang="ko-KR" altLang="en-US"/>
              <a:t>위험성평가</a:t>
            </a:r>
            <a:r>
              <a:rPr lang="en-US" altLang="ko-KR"/>
              <a:t> ‘</a:t>
            </a:r>
            <a:r>
              <a:rPr lang="ko-KR" altLang="en-US"/>
              <a:t>적용부터</a:t>
            </a:r>
            <a:r>
              <a:rPr lang="en-US" altLang="ko-KR"/>
              <a:t>’ </a:t>
            </a:r>
            <a:r>
              <a:rPr lang="ko-KR" altLang="en-US"/>
              <a:t>내용수정</a:t>
            </a:r>
            <a:r>
              <a:rPr lang="en-US" altLang="ko-KR"/>
              <a:t> ] </a:t>
            </a:r>
          </a:p>
          <a:p>
            <a:endParaRPr lang="en-US" altLang="ko-KR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① 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순서는 똑같음</a:t>
            </a:r>
            <a:endParaRPr lang="en-US" altLang="ko-KR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평가대상 작성내용 </a:t>
            </a:r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-&gt; 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변경</a:t>
            </a:r>
            <a:endParaRPr lang="en-US" altLang="ko-KR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③ </a:t>
            </a:r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위험성평가 등록부</a:t>
            </a:r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‘ -&gt; 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추가가능</a:t>
            </a:r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(30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개까지</a:t>
            </a:r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endParaRPr lang="en-US" altLang="ko-KR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④</a:t>
            </a:r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위험요인 작성 </a:t>
            </a:r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-&gt; 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변경</a:t>
            </a:r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자동작성</a:t>
            </a:r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endParaRPr lang="en-US" altLang="ko-KR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⑤ 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처음 작성자가 모든내용 </a:t>
            </a:r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번에 작성</a:t>
            </a:r>
            <a:endParaRPr lang="en-US" altLang="ko-KR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    (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조치결과등록 </a:t>
            </a:r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추가 개선대책등록 제외</a:t>
            </a:r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264831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98249" y="107067"/>
            <a:ext cx="301105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ko-KR"/>
              <a:t>[ (</a:t>
            </a:r>
            <a:r>
              <a:rPr lang="ko-KR" altLang="en-US"/>
              <a:t>기존</a:t>
            </a:r>
            <a:r>
              <a:rPr lang="en-US" altLang="ko-KR"/>
              <a:t>)</a:t>
            </a:r>
            <a:r>
              <a:rPr lang="ko-KR" altLang="en-US"/>
              <a:t> </a:t>
            </a:r>
            <a:r>
              <a:rPr lang="en-US" altLang="ko-KR"/>
              <a:t>‘</a:t>
            </a:r>
            <a:r>
              <a:rPr lang="ko-KR" altLang="en-US"/>
              <a:t>적용부터</a:t>
            </a:r>
            <a:r>
              <a:rPr lang="en-US" altLang="ko-KR"/>
              <a:t>’ </a:t>
            </a:r>
            <a:r>
              <a:rPr lang="ko-KR" altLang="en-US"/>
              <a:t>순서</a:t>
            </a:r>
            <a:r>
              <a:rPr lang="en-US" altLang="ko-KR"/>
              <a:t> ] 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88" y="2395372"/>
            <a:ext cx="1071850" cy="64310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49" y="636822"/>
            <a:ext cx="1071851" cy="1766002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334" y="2503268"/>
            <a:ext cx="1028559" cy="53520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1" name="직사각형 10"/>
          <p:cNvSpPr/>
          <p:nvPr/>
        </p:nvSpPr>
        <p:spPr>
          <a:xfrm>
            <a:off x="337849" y="636822"/>
            <a:ext cx="1071849" cy="257962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334" y="3086050"/>
            <a:ext cx="981075" cy="130396"/>
          </a:xfrm>
          <a:prstGeom prst="rect">
            <a:avLst/>
          </a:prstGeom>
        </p:spPr>
      </p:pic>
      <p:sp>
        <p:nvSpPr>
          <p:cNvPr id="13" name="타원 12"/>
          <p:cNvSpPr/>
          <p:nvPr/>
        </p:nvSpPr>
        <p:spPr>
          <a:xfrm>
            <a:off x="1113062" y="1847679"/>
            <a:ext cx="205034" cy="19455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000" b="1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1</a:t>
            </a:r>
            <a:endParaRPr lang="ko-KR" altLang="en-US" sz="1000" b="1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1366409" y="1856967"/>
            <a:ext cx="1167241" cy="9748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적용 위험성평가 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대상 및 등록부 첨부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8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8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시공</a:t>
            </a:r>
            <a:r>
              <a:rPr lang="en-US" altLang="ko-KR" sz="8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8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협력 관리자</a:t>
            </a:r>
            <a:r>
              <a:rPr lang="en-US" altLang="ko-KR" sz="8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8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3903413" y="2459942"/>
            <a:ext cx="205034" cy="19455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000" b="1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2</a:t>
            </a:r>
            <a:endParaRPr lang="ko-KR" altLang="en-US" sz="1000" b="1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4213205" y="2433809"/>
            <a:ext cx="1756791" cy="7716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근로자 확인 위험요소 등록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800" b="1">
                <a:solidFill>
                  <a:prstClr val="black"/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800" b="1">
                <a:solidFill>
                  <a:prstClr val="black"/>
                </a:solidFill>
                <a:latin typeface="맑은 고딕" panose="020B0503020000020004" pitchFamily="50" charset="-127"/>
              </a:rPr>
              <a:t>시공</a:t>
            </a:r>
            <a:r>
              <a:rPr lang="en-US" altLang="ko-KR" sz="800" b="1">
                <a:solidFill>
                  <a:prstClr val="black"/>
                </a:solidFill>
                <a:latin typeface="맑은 고딕" panose="020B0503020000020004" pitchFamily="50" charset="-127"/>
              </a:rPr>
              <a:t>/</a:t>
            </a:r>
            <a:r>
              <a:rPr lang="ko-KR" altLang="en-US" sz="800" b="1">
                <a:solidFill>
                  <a:prstClr val="black"/>
                </a:solidFill>
                <a:latin typeface="맑은 고딕" panose="020B0503020000020004" pitchFamily="50" charset="-127"/>
              </a:rPr>
              <a:t>협력 관리자</a:t>
            </a:r>
            <a:r>
              <a:rPr lang="en-US" altLang="ko-KR" sz="800" b="1">
                <a:solidFill>
                  <a:prstClr val="black"/>
                </a:solidFill>
                <a:latin typeface="맑은 고딕" panose="020B0503020000020004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800" b="1">
                <a:solidFill>
                  <a:prstClr val="black"/>
                </a:solidFill>
                <a:latin typeface="맑은 고딕" panose="020B0503020000020004" pitchFamily="50" charset="-127"/>
              </a:rPr>
              <a:t> -&gt; </a:t>
            </a:r>
            <a:r>
              <a:rPr lang="ko-KR" altLang="en-US" sz="800" b="1">
                <a:solidFill>
                  <a:prstClr val="black"/>
                </a:solidFill>
                <a:latin typeface="맑은 고딕" panose="020B0503020000020004" pitchFamily="50" charset="-127"/>
              </a:rPr>
              <a:t>위험요인</a:t>
            </a:r>
            <a:r>
              <a:rPr lang="en-US" altLang="ko-KR" sz="800" b="1">
                <a:solidFill>
                  <a:prstClr val="black"/>
                </a:solidFill>
                <a:latin typeface="맑은 고딕" panose="020B0503020000020004" pitchFamily="50" charset="-127"/>
              </a:rPr>
              <a:t>/</a:t>
            </a:r>
            <a:r>
              <a:rPr lang="ko-KR" altLang="en-US" sz="800" b="1">
                <a:solidFill>
                  <a:prstClr val="black"/>
                </a:solidFill>
                <a:latin typeface="맑은 고딕" panose="020B0503020000020004" pitchFamily="50" charset="-127"/>
              </a:rPr>
              <a:t>개선대책 직접 작성</a:t>
            </a:r>
            <a:endParaRPr lang="en-US" altLang="ko-KR" sz="800" b="1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cxnSp>
        <p:nvCxnSpPr>
          <p:cNvPr id="17" name="직선 화살표 연결선 16"/>
          <p:cNvCxnSpPr/>
          <p:nvPr/>
        </p:nvCxnSpPr>
        <p:spPr>
          <a:xfrm>
            <a:off x="2112864" y="1327126"/>
            <a:ext cx="107095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213757" y="3267480"/>
            <a:ext cx="1056854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그림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8307" y="660248"/>
            <a:ext cx="1192293" cy="1731563"/>
          </a:xfrm>
          <a:prstGeom prst="rect">
            <a:avLst/>
          </a:prstGeom>
        </p:spPr>
      </p:pic>
      <p:cxnSp>
        <p:nvCxnSpPr>
          <p:cNvPr id="27" name="직선 화살표 연결선 26"/>
          <p:cNvCxnSpPr/>
          <p:nvPr/>
        </p:nvCxnSpPr>
        <p:spPr>
          <a:xfrm>
            <a:off x="5714954" y="1327126"/>
            <a:ext cx="107095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그림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8108" y="592220"/>
            <a:ext cx="1240312" cy="2648468"/>
          </a:xfrm>
          <a:prstGeom prst="rect">
            <a:avLst/>
          </a:prstGeom>
        </p:spPr>
      </p:pic>
      <p:sp>
        <p:nvSpPr>
          <p:cNvPr id="29" name="타원 28"/>
          <p:cNvSpPr/>
          <p:nvPr/>
        </p:nvSpPr>
        <p:spPr>
          <a:xfrm>
            <a:off x="8523874" y="856361"/>
            <a:ext cx="205034" cy="19455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000" b="1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3</a:t>
            </a:r>
            <a:endParaRPr lang="ko-KR" altLang="en-US" sz="1000" b="1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8842229" y="808630"/>
            <a:ext cx="2087970" cy="8186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작업기간 생성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b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확인대상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조치결과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추가개선대책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8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8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모든 관리자 </a:t>
            </a:r>
            <a:r>
              <a:rPr lang="en-US" altLang="ko-KR" sz="8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8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모든 근로자</a:t>
            </a:r>
            <a:r>
              <a:rPr lang="en-US" altLang="ko-KR" sz="8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8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0649" y="3377910"/>
            <a:ext cx="295510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ko-KR"/>
              <a:t>[ (</a:t>
            </a:r>
            <a:r>
              <a:rPr lang="ko-KR" altLang="en-US"/>
              <a:t>변경</a:t>
            </a:r>
            <a:r>
              <a:rPr lang="en-US" altLang="ko-KR"/>
              <a:t>)</a:t>
            </a:r>
            <a:r>
              <a:rPr lang="ko-KR" altLang="en-US"/>
              <a:t> </a:t>
            </a:r>
            <a:r>
              <a:rPr lang="en-US" altLang="ko-KR"/>
              <a:t>‘</a:t>
            </a:r>
            <a:r>
              <a:rPr lang="ko-KR" altLang="en-US"/>
              <a:t>적용부터</a:t>
            </a:r>
            <a:r>
              <a:rPr lang="en-US" altLang="ko-KR"/>
              <a:t>’ </a:t>
            </a:r>
            <a:r>
              <a:rPr lang="ko-KR" altLang="en-US"/>
              <a:t>순서</a:t>
            </a:r>
            <a:r>
              <a:rPr lang="en-US" altLang="ko-KR"/>
              <a:t> ] </a:t>
            </a: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13" y="5725582"/>
            <a:ext cx="1071850" cy="643103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74" y="3967032"/>
            <a:ext cx="1071851" cy="1766002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959" y="5833478"/>
            <a:ext cx="1028559" cy="53520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5" name="직사각형 34"/>
          <p:cNvSpPr/>
          <p:nvPr/>
        </p:nvSpPr>
        <p:spPr>
          <a:xfrm>
            <a:off x="370474" y="3967032"/>
            <a:ext cx="1071849" cy="257962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959" y="6416260"/>
            <a:ext cx="981075" cy="130396"/>
          </a:xfrm>
          <a:prstGeom prst="rect">
            <a:avLst/>
          </a:prstGeom>
        </p:spPr>
      </p:pic>
      <p:sp>
        <p:nvSpPr>
          <p:cNvPr id="37" name="타원 36"/>
          <p:cNvSpPr/>
          <p:nvPr/>
        </p:nvSpPr>
        <p:spPr>
          <a:xfrm>
            <a:off x="1145687" y="5177889"/>
            <a:ext cx="205034" cy="19455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000" b="1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1</a:t>
            </a:r>
            <a:endParaRPr lang="ko-KR" altLang="en-US" sz="1000" b="1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39" name="타원 38"/>
          <p:cNvSpPr/>
          <p:nvPr/>
        </p:nvSpPr>
        <p:spPr>
          <a:xfrm>
            <a:off x="3805329" y="5704009"/>
            <a:ext cx="205034" cy="19455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000" b="1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2</a:t>
            </a:r>
            <a:endParaRPr lang="ko-KR" altLang="en-US" sz="1000" b="1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cxnSp>
        <p:nvCxnSpPr>
          <p:cNvPr id="41" name="직선 화살표 연결선 40"/>
          <p:cNvCxnSpPr/>
          <p:nvPr/>
        </p:nvCxnSpPr>
        <p:spPr>
          <a:xfrm>
            <a:off x="2086318" y="4682031"/>
            <a:ext cx="107095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그림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8307" y="3979898"/>
            <a:ext cx="1192293" cy="1731563"/>
          </a:xfrm>
          <a:prstGeom prst="rect">
            <a:avLst/>
          </a:prstGeom>
        </p:spPr>
      </p:pic>
      <p:cxnSp>
        <p:nvCxnSpPr>
          <p:cNvPr id="43" name="직선 화살표 연결선 42"/>
          <p:cNvCxnSpPr/>
          <p:nvPr/>
        </p:nvCxnSpPr>
        <p:spPr>
          <a:xfrm>
            <a:off x="6027761" y="4610113"/>
            <a:ext cx="107095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그림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0915" y="3875207"/>
            <a:ext cx="1240312" cy="2648468"/>
          </a:xfrm>
          <a:prstGeom prst="rect">
            <a:avLst/>
          </a:prstGeom>
        </p:spPr>
      </p:pic>
      <p:sp>
        <p:nvSpPr>
          <p:cNvPr id="45" name="타원 44"/>
          <p:cNvSpPr/>
          <p:nvPr/>
        </p:nvSpPr>
        <p:spPr>
          <a:xfrm>
            <a:off x="8761491" y="3969500"/>
            <a:ext cx="205034" cy="19455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000" b="1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3</a:t>
            </a:r>
            <a:endParaRPr lang="ko-KR" altLang="en-US" sz="1000" b="1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9079846" y="3921769"/>
            <a:ext cx="2087970" cy="8186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작업기간 생성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b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확인대상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조치결과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추가개선대책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8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8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모든 관리자 </a:t>
            </a:r>
            <a:r>
              <a:rPr lang="en-US" altLang="ko-KR" sz="8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8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모든 근로자</a:t>
            </a:r>
            <a:r>
              <a:rPr lang="en-US" altLang="ko-KR" sz="8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8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1442323" y="5132917"/>
            <a:ext cx="1167241" cy="9748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적용 위험성평가 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대상 및 등록부 첨부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8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8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시공</a:t>
            </a:r>
            <a:r>
              <a:rPr lang="en-US" altLang="ko-KR" sz="8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8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협력 관리자</a:t>
            </a:r>
            <a:r>
              <a:rPr lang="en-US" altLang="ko-KR" sz="8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8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4067259" y="5811905"/>
            <a:ext cx="2743759" cy="7716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근로자 확인 위험요소 등록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800" b="1">
                <a:solidFill>
                  <a:prstClr val="black"/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800" b="1">
                <a:solidFill>
                  <a:prstClr val="black"/>
                </a:solidFill>
                <a:latin typeface="맑은 고딕" panose="020B0503020000020004" pitchFamily="50" charset="-127"/>
              </a:rPr>
              <a:t>시공</a:t>
            </a:r>
            <a:r>
              <a:rPr lang="en-US" altLang="ko-KR" sz="800" b="1">
                <a:solidFill>
                  <a:prstClr val="black"/>
                </a:solidFill>
                <a:latin typeface="맑은 고딕" panose="020B0503020000020004" pitchFamily="50" charset="-127"/>
              </a:rPr>
              <a:t>/</a:t>
            </a:r>
            <a:r>
              <a:rPr lang="ko-KR" altLang="en-US" sz="800" b="1">
                <a:solidFill>
                  <a:prstClr val="black"/>
                </a:solidFill>
                <a:latin typeface="맑은 고딕" panose="020B0503020000020004" pitchFamily="50" charset="-127"/>
              </a:rPr>
              <a:t>협력 관리자</a:t>
            </a:r>
            <a:r>
              <a:rPr lang="en-US" altLang="ko-KR" sz="800" b="1">
                <a:solidFill>
                  <a:prstClr val="black"/>
                </a:solidFill>
                <a:latin typeface="맑은 고딕" panose="020B0503020000020004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800" b="1">
                <a:solidFill>
                  <a:prstClr val="black"/>
                </a:solidFill>
                <a:latin typeface="맑은 고딕" panose="020B0503020000020004" pitchFamily="50" charset="-127"/>
              </a:rPr>
              <a:t> -&gt; </a:t>
            </a:r>
            <a:r>
              <a:rPr lang="ko-KR" altLang="en-US" sz="1000" b="1">
                <a:solidFill>
                  <a:srgbClr val="FF0000"/>
                </a:solidFill>
                <a:latin typeface="맑은 고딕" panose="020B0503020000020004" pitchFamily="50" charset="-127"/>
              </a:rPr>
              <a:t>위험요인 및 개선대책 자동생성</a:t>
            </a:r>
            <a:r>
              <a:rPr lang="en-US" altLang="ko-KR" sz="1000" b="1">
                <a:solidFill>
                  <a:srgbClr val="FF0000"/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1000" b="1">
                <a:solidFill>
                  <a:srgbClr val="FF0000"/>
                </a:solidFill>
                <a:latin typeface="맑은 고딕" panose="020B0503020000020004" pitchFamily="50" charset="-127"/>
              </a:rPr>
              <a:t>선택으로</a:t>
            </a:r>
            <a:r>
              <a:rPr lang="en-US" altLang="ko-KR" sz="1000" b="1">
                <a:solidFill>
                  <a:srgbClr val="FF0000"/>
                </a:solidFill>
                <a:latin typeface="맑은 고딕" panose="020B0503020000020004" pitchFamily="50" charset="-127"/>
              </a:rPr>
              <a:t>)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2189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80263" y="154217"/>
            <a:ext cx="4214825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ko-KR"/>
              <a:t>[</a:t>
            </a:r>
            <a:r>
              <a:rPr lang="ko-KR" altLang="en-US"/>
              <a:t> 서명할때 팝업으로 </a:t>
            </a:r>
            <a:r>
              <a:rPr lang="en-US" altLang="ko-KR"/>
              <a:t>1</a:t>
            </a:r>
            <a:r>
              <a:rPr lang="ko-KR" altLang="en-US"/>
              <a:t>번 더 물어보기 </a:t>
            </a:r>
            <a:r>
              <a:rPr lang="en-US" altLang="ko-KR"/>
              <a:t>]</a:t>
            </a:r>
          </a:p>
          <a:p>
            <a:r>
              <a:rPr lang="en-US" altLang="ko-KR"/>
              <a:t>  1) </a:t>
            </a:r>
            <a:r>
              <a:rPr lang="ko-KR" altLang="en-US"/>
              <a:t>위험성평가</a:t>
            </a:r>
            <a:r>
              <a:rPr lang="en-US" altLang="ko-KR"/>
              <a:t>  2) tbm  3) </a:t>
            </a:r>
            <a:r>
              <a:rPr lang="ko-KR" altLang="en-US"/>
              <a:t>안전교육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104" y="2681552"/>
            <a:ext cx="1918888" cy="384392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834" y="1443933"/>
            <a:ext cx="2208464" cy="433956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0" name="모서리가 둥근 직사각형 9"/>
          <p:cNvSpPr/>
          <p:nvPr/>
        </p:nvSpPr>
        <p:spPr>
          <a:xfrm>
            <a:off x="358200" y="1665514"/>
            <a:ext cx="2376453" cy="864041"/>
          </a:xfrm>
          <a:prstGeom prst="roundRect">
            <a:avLst/>
          </a:prstGeom>
          <a:noFill/>
          <a:ln w="19050">
            <a:solidFill>
              <a:srgbClr val="3407D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102124" y="1025496"/>
            <a:ext cx="2905568" cy="8607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‘</a:t>
            </a:r>
            <a:r>
              <a:rPr lang="ko-KR" altLang="en-US" sz="1200" b="1">
                <a:solidFill>
                  <a:schemeClr val="tx1"/>
                </a:solidFill>
              </a:rPr>
              <a:t>담당</a:t>
            </a:r>
            <a:r>
              <a:rPr lang="en-US" altLang="ko-KR" sz="1200" b="1">
                <a:solidFill>
                  <a:schemeClr val="tx1"/>
                </a:solidFill>
              </a:rPr>
              <a:t>’ </a:t>
            </a:r>
            <a:r>
              <a:rPr lang="ko-KR" altLang="en-US" sz="1200">
                <a:solidFill>
                  <a:schemeClr val="tx1"/>
                </a:solidFill>
              </a:rPr>
              <a:t>결재에 서명을 하시겠습니까</a:t>
            </a:r>
            <a:r>
              <a:rPr lang="en-US" altLang="ko-KR" sz="1200">
                <a:solidFill>
                  <a:schemeClr val="tx1"/>
                </a:solidFill>
              </a:rPr>
              <a:t>?</a:t>
            </a:r>
          </a:p>
          <a:p>
            <a:pPr algn="ctr"/>
            <a:endParaRPr lang="en-US" altLang="ko-KR" sz="1200">
              <a:solidFill>
                <a:schemeClr val="tx1"/>
              </a:solidFill>
            </a:endParaRPr>
          </a:p>
          <a:p>
            <a:pPr algn="ctr"/>
            <a:r>
              <a:rPr lang="ko-KR" altLang="en-US" sz="1200">
                <a:solidFill>
                  <a:schemeClr val="tx1"/>
                </a:solidFill>
              </a:rPr>
              <a:t>예       아니요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3102123" y="2194846"/>
            <a:ext cx="2905569" cy="8607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‘</a:t>
            </a:r>
            <a:r>
              <a:rPr lang="ko-KR" altLang="en-US" sz="1200" b="1">
                <a:solidFill>
                  <a:schemeClr val="tx1"/>
                </a:solidFill>
              </a:rPr>
              <a:t>공사책임</a:t>
            </a:r>
            <a:r>
              <a:rPr lang="en-US" altLang="ko-KR" sz="1200" b="1">
                <a:solidFill>
                  <a:schemeClr val="tx1"/>
                </a:solidFill>
              </a:rPr>
              <a:t>’ </a:t>
            </a:r>
            <a:r>
              <a:rPr lang="ko-KR" altLang="en-US" sz="1200">
                <a:solidFill>
                  <a:schemeClr val="tx1"/>
                </a:solidFill>
              </a:rPr>
              <a:t>결재에 서명을 하시겠습니까</a:t>
            </a:r>
            <a:r>
              <a:rPr lang="en-US" altLang="ko-KR" sz="1200">
                <a:solidFill>
                  <a:schemeClr val="tx1"/>
                </a:solidFill>
              </a:rPr>
              <a:t>?</a:t>
            </a:r>
          </a:p>
          <a:p>
            <a:pPr algn="ctr"/>
            <a:endParaRPr lang="en-US" altLang="ko-KR" sz="1200">
              <a:solidFill>
                <a:schemeClr val="tx1"/>
              </a:solidFill>
            </a:endParaRPr>
          </a:p>
          <a:p>
            <a:pPr algn="ctr"/>
            <a:r>
              <a:rPr lang="ko-KR" altLang="en-US" sz="1200">
                <a:solidFill>
                  <a:schemeClr val="tx1"/>
                </a:solidFill>
              </a:rPr>
              <a:t>예       아니요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3102124" y="3364196"/>
            <a:ext cx="2905568" cy="8607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‘</a:t>
            </a:r>
            <a:r>
              <a:rPr lang="ko-KR" altLang="en-US" sz="1200" b="1">
                <a:solidFill>
                  <a:schemeClr val="tx1"/>
                </a:solidFill>
              </a:rPr>
              <a:t>안전관리</a:t>
            </a:r>
            <a:r>
              <a:rPr lang="en-US" altLang="ko-KR" sz="1200" b="1">
                <a:solidFill>
                  <a:schemeClr val="tx1"/>
                </a:solidFill>
              </a:rPr>
              <a:t>’ </a:t>
            </a:r>
            <a:r>
              <a:rPr lang="ko-KR" altLang="en-US" sz="1200">
                <a:solidFill>
                  <a:schemeClr val="tx1"/>
                </a:solidFill>
              </a:rPr>
              <a:t>결재에 서명을 하시겠습니까</a:t>
            </a:r>
            <a:r>
              <a:rPr lang="en-US" altLang="ko-KR" sz="1200">
                <a:solidFill>
                  <a:schemeClr val="tx1"/>
                </a:solidFill>
              </a:rPr>
              <a:t>?</a:t>
            </a:r>
          </a:p>
          <a:p>
            <a:pPr algn="ctr"/>
            <a:endParaRPr lang="en-US" altLang="ko-KR" sz="1200">
              <a:solidFill>
                <a:schemeClr val="tx1"/>
              </a:solidFill>
            </a:endParaRPr>
          </a:p>
          <a:p>
            <a:pPr algn="ctr"/>
            <a:r>
              <a:rPr lang="ko-KR" altLang="en-US" sz="1200">
                <a:solidFill>
                  <a:schemeClr val="tx1"/>
                </a:solidFill>
              </a:rPr>
              <a:t>예       아니요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3102124" y="4533546"/>
            <a:ext cx="2905568" cy="8607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‘</a:t>
            </a:r>
            <a:r>
              <a:rPr lang="ko-KR" altLang="en-US" sz="1200" b="1">
                <a:solidFill>
                  <a:schemeClr val="tx1"/>
                </a:solidFill>
              </a:rPr>
              <a:t>보건담당</a:t>
            </a:r>
            <a:r>
              <a:rPr lang="en-US" altLang="ko-KR" sz="1200" b="1">
                <a:solidFill>
                  <a:schemeClr val="tx1"/>
                </a:solidFill>
              </a:rPr>
              <a:t>’ </a:t>
            </a:r>
            <a:r>
              <a:rPr lang="ko-KR" altLang="en-US" sz="1200">
                <a:solidFill>
                  <a:schemeClr val="tx1"/>
                </a:solidFill>
              </a:rPr>
              <a:t>결재에 서명을 하시겠습니까</a:t>
            </a:r>
            <a:r>
              <a:rPr lang="en-US" altLang="ko-KR" sz="1200">
                <a:solidFill>
                  <a:schemeClr val="tx1"/>
                </a:solidFill>
              </a:rPr>
              <a:t>?</a:t>
            </a:r>
          </a:p>
          <a:p>
            <a:pPr algn="ctr"/>
            <a:endParaRPr lang="en-US" altLang="ko-KR" sz="1200">
              <a:solidFill>
                <a:schemeClr val="tx1"/>
              </a:solidFill>
            </a:endParaRPr>
          </a:p>
          <a:p>
            <a:pPr algn="ctr"/>
            <a:r>
              <a:rPr lang="ko-KR" altLang="en-US" sz="1200">
                <a:solidFill>
                  <a:schemeClr val="tx1"/>
                </a:solidFill>
              </a:rPr>
              <a:t>예       아니요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3102124" y="5702896"/>
            <a:ext cx="2905568" cy="8607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‘</a:t>
            </a:r>
            <a:r>
              <a:rPr lang="ko-KR" altLang="en-US" sz="1200" b="1">
                <a:solidFill>
                  <a:schemeClr val="tx1"/>
                </a:solidFill>
              </a:rPr>
              <a:t>총괄책임</a:t>
            </a:r>
            <a:r>
              <a:rPr lang="en-US" altLang="ko-KR" sz="1200" b="1">
                <a:solidFill>
                  <a:schemeClr val="tx1"/>
                </a:solidFill>
              </a:rPr>
              <a:t>’ </a:t>
            </a:r>
            <a:r>
              <a:rPr lang="ko-KR" altLang="en-US" sz="1200">
                <a:solidFill>
                  <a:schemeClr val="tx1"/>
                </a:solidFill>
              </a:rPr>
              <a:t>결재에 서명을 하시겠습니까</a:t>
            </a:r>
            <a:r>
              <a:rPr lang="en-US" altLang="ko-KR" sz="1200">
                <a:solidFill>
                  <a:schemeClr val="tx1"/>
                </a:solidFill>
              </a:rPr>
              <a:t>?</a:t>
            </a:r>
          </a:p>
          <a:p>
            <a:pPr algn="ctr"/>
            <a:endParaRPr lang="en-US" altLang="ko-KR" sz="1200">
              <a:solidFill>
                <a:schemeClr val="tx1"/>
              </a:solidFill>
            </a:endParaRPr>
          </a:p>
          <a:p>
            <a:pPr algn="ctr"/>
            <a:r>
              <a:rPr lang="ko-KR" altLang="en-US" sz="1200">
                <a:solidFill>
                  <a:schemeClr val="tx1"/>
                </a:solidFill>
              </a:rPr>
              <a:t>예       아니요</a:t>
            </a:r>
          </a:p>
        </p:txBody>
      </p:sp>
      <p:cxnSp>
        <p:nvCxnSpPr>
          <p:cNvPr id="21" name="직선 화살표 연결선 20"/>
          <p:cNvCxnSpPr>
            <a:endCxn id="5" idx="1"/>
          </p:cNvCxnSpPr>
          <p:nvPr/>
        </p:nvCxnSpPr>
        <p:spPr>
          <a:xfrm flipV="1">
            <a:off x="790575" y="1455889"/>
            <a:ext cx="2311549" cy="7389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>
            <a:endCxn id="12" idx="1"/>
          </p:cNvCxnSpPr>
          <p:nvPr/>
        </p:nvCxnSpPr>
        <p:spPr>
          <a:xfrm>
            <a:off x="1168046" y="2156113"/>
            <a:ext cx="1934077" cy="4691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>
            <a:endCxn id="13" idx="1"/>
          </p:cNvCxnSpPr>
          <p:nvPr/>
        </p:nvCxnSpPr>
        <p:spPr>
          <a:xfrm>
            <a:off x="1545519" y="2220150"/>
            <a:ext cx="1556605" cy="15744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>
            <a:endCxn id="14" idx="1"/>
          </p:cNvCxnSpPr>
          <p:nvPr/>
        </p:nvCxnSpPr>
        <p:spPr>
          <a:xfrm>
            <a:off x="1939643" y="2155265"/>
            <a:ext cx="1162481" cy="28086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>
            <a:endCxn id="18" idx="1"/>
          </p:cNvCxnSpPr>
          <p:nvPr/>
        </p:nvCxnSpPr>
        <p:spPr>
          <a:xfrm>
            <a:off x="2300464" y="2196512"/>
            <a:ext cx="801660" cy="39367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3527" y="2705104"/>
            <a:ext cx="2018666" cy="131818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8" name="모서리가 둥근 직사각형 27"/>
          <p:cNvSpPr/>
          <p:nvPr/>
        </p:nvSpPr>
        <p:spPr>
          <a:xfrm>
            <a:off x="7305417" y="2978621"/>
            <a:ext cx="2105031" cy="724130"/>
          </a:xfrm>
          <a:prstGeom prst="roundRect">
            <a:avLst/>
          </a:prstGeom>
          <a:noFill/>
          <a:ln w="19050">
            <a:solidFill>
              <a:srgbClr val="3407D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7116955" y="312786"/>
            <a:ext cx="3145979" cy="8607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‘</a:t>
            </a:r>
            <a:r>
              <a:rPr lang="ko-KR" altLang="en-US" sz="1200" b="1">
                <a:solidFill>
                  <a:schemeClr val="tx1"/>
                </a:solidFill>
              </a:rPr>
              <a:t>안전관리자</a:t>
            </a:r>
            <a:r>
              <a:rPr lang="en-US" altLang="ko-KR" sz="1200" b="1">
                <a:solidFill>
                  <a:schemeClr val="tx1"/>
                </a:solidFill>
              </a:rPr>
              <a:t>’ </a:t>
            </a:r>
            <a:r>
              <a:rPr lang="ko-KR" altLang="en-US" sz="1200">
                <a:solidFill>
                  <a:schemeClr val="tx1"/>
                </a:solidFill>
              </a:rPr>
              <a:t>결재에 서명을 하시겠습니까</a:t>
            </a:r>
            <a:r>
              <a:rPr lang="en-US" altLang="ko-KR" sz="1200">
                <a:solidFill>
                  <a:schemeClr val="tx1"/>
                </a:solidFill>
              </a:rPr>
              <a:t>?</a:t>
            </a:r>
          </a:p>
          <a:p>
            <a:pPr algn="ctr"/>
            <a:endParaRPr lang="en-US" altLang="ko-KR" sz="1200">
              <a:solidFill>
                <a:schemeClr val="tx1"/>
              </a:solidFill>
            </a:endParaRPr>
          </a:p>
          <a:p>
            <a:pPr algn="ctr"/>
            <a:r>
              <a:rPr lang="ko-KR" altLang="en-US" sz="1200">
                <a:solidFill>
                  <a:schemeClr val="tx1"/>
                </a:solidFill>
              </a:rPr>
              <a:t>예       아니요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9134031" y="1443933"/>
            <a:ext cx="2905568" cy="8607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‘</a:t>
            </a:r>
            <a:r>
              <a:rPr lang="ko-KR" altLang="en-US" sz="1200" b="1">
                <a:solidFill>
                  <a:schemeClr val="tx1"/>
                </a:solidFill>
              </a:rPr>
              <a:t>총괄책임</a:t>
            </a:r>
            <a:r>
              <a:rPr lang="en-US" altLang="ko-KR" sz="1200" b="1">
                <a:solidFill>
                  <a:schemeClr val="tx1"/>
                </a:solidFill>
              </a:rPr>
              <a:t>’ </a:t>
            </a:r>
            <a:r>
              <a:rPr lang="ko-KR" altLang="en-US" sz="1200">
                <a:solidFill>
                  <a:schemeClr val="tx1"/>
                </a:solidFill>
              </a:rPr>
              <a:t>결재에 서명을 하시겠습니까</a:t>
            </a:r>
            <a:r>
              <a:rPr lang="en-US" altLang="ko-KR" sz="1200">
                <a:solidFill>
                  <a:schemeClr val="tx1"/>
                </a:solidFill>
              </a:rPr>
              <a:t>?</a:t>
            </a:r>
          </a:p>
          <a:p>
            <a:pPr algn="ctr"/>
            <a:endParaRPr lang="en-US" altLang="ko-KR" sz="1200">
              <a:solidFill>
                <a:schemeClr val="tx1"/>
              </a:solidFill>
            </a:endParaRPr>
          </a:p>
          <a:p>
            <a:pPr algn="ctr"/>
            <a:r>
              <a:rPr lang="ko-KR" altLang="en-US" sz="1200">
                <a:solidFill>
                  <a:schemeClr val="tx1"/>
                </a:solidFill>
              </a:rPr>
              <a:t>예       아니요</a:t>
            </a:r>
          </a:p>
        </p:txBody>
      </p:sp>
      <p:cxnSp>
        <p:nvCxnSpPr>
          <p:cNvPr id="31" name="직선 화살표 연결선 30"/>
          <p:cNvCxnSpPr/>
          <p:nvPr/>
        </p:nvCxnSpPr>
        <p:spPr>
          <a:xfrm flipV="1">
            <a:off x="7992470" y="1182842"/>
            <a:ext cx="1" cy="21417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/>
          <p:nvPr/>
        </p:nvCxnSpPr>
        <p:spPr>
          <a:xfrm flipV="1">
            <a:off x="11324396" y="2304718"/>
            <a:ext cx="0" cy="12388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모서리가 둥근 직사각형 32"/>
          <p:cNvSpPr/>
          <p:nvPr/>
        </p:nvSpPr>
        <p:spPr>
          <a:xfrm>
            <a:off x="9813837" y="3340686"/>
            <a:ext cx="2105031" cy="724130"/>
          </a:xfrm>
          <a:prstGeom prst="roundRect">
            <a:avLst/>
          </a:prstGeom>
          <a:noFill/>
          <a:ln w="19050">
            <a:solidFill>
              <a:srgbClr val="3407D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5" name="직선 화살표 연결선 34"/>
          <p:cNvCxnSpPr/>
          <p:nvPr/>
        </p:nvCxnSpPr>
        <p:spPr>
          <a:xfrm flipH="1" flipV="1">
            <a:off x="8137140" y="1173571"/>
            <a:ext cx="2263834" cy="24401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/>
          <p:cNvCxnSpPr/>
          <p:nvPr/>
        </p:nvCxnSpPr>
        <p:spPr>
          <a:xfrm flipV="1">
            <a:off x="8844692" y="2304718"/>
            <a:ext cx="1273529" cy="10198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409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6033970" y="2368980"/>
            <a:ext cx="614480" cy="59329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000" b="1">
                <a:solidFill>
                  <a:schemeClr val="bg1"/>
                </a:solidFill>
              </a:rPr>
              <a:t>작업</a:t>
            </a:r>
            <a:endParaRPr lang="en-US" altLang="ko-KR" sz="1000" b="1">
              <a:solidFill>
                <a:schemeClr val="bg1"/>
              </a:solidFill>
            </a:endParaRPr>
          </a:p>
          <a:p>
            <a:pPr algn="ctr"/>
            <a:r>
              <a:rPr lang="ko-KR" altLang="en-US" sz="1000" b="1">
                <a:solidFill>
                  <a:schemeClr val="bg1"/>
                </a:solidFill>
              </a:rPr>
              <a:t>대기중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85" y="1662232"/>
            <a:ext cx="717297" cy="141349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72" y="1485983"/>
            <a:ext cx="2360212" cy="444809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10" name="직선 화살표 연결선 9"/>
          <p:cNvCxnSpPr/>
          <p:nvPr/>
        </p:nvCxnSpPr>
        <p:spPr>
          <a:xfrm>
            <a:off x="5180540" y="2665627"/>
            <a:ext cx="580971" cy="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모서리가 둥근 직사각형 10"/>
          <p:cNvSpPr/>
          <p:nvPr/>
        </p:nvSpPr>
        <p:spPr>
          <a:xfrm>
            <a:off x="2460262" y="1868472"/>
            <a:ext cx="806732" cy="416155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5438693" y="1868472"/>
            <a:ext cx="2457531" cy="2701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검토 완료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 -&gt; ‘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작업 대기중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으로 변경</a:t>
            </a:r>
            <a:endParaRPr lang="en-US" altLang="ko-KR" sz="10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80588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125" y="2720615"/>
            <a:ext cx="993966" cy="255932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" y="116472"/>
            <a:ext cx="2557463" cy="261090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13923" y="2798347"/>
            <a:ext cx="417690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700" b="1">
                <a:solidFill>
                  <a:srgbClr val="FF0000"/>
                </a:solidFill>
              </a:rPr>
              <a:t>추가 하기</a:t>
            </a: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952" y="6140240"/>
            <a:ext cx="1959936" cy="368864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165" y="5719502"/>
            <a:ext cx="1819792" cy="241871"/>
          </a:xfrm>
          <a:prstGeom prst="rect">
            <a:avLst/>
          </a:prstGeom>
        </p:spPr>
      </p:pic>
      <p:sp>
        <p:nvSpPr>
          <p:cNvPr id="22" name="직사각형 21"/>
          <p:cNvSpPr/>
          <p:nvPr/>
        </p:nvSpPr>
        <p:spPr>
          <a:xfrm>
            <a:off x="94743" y="116472"/>
            <a:ext cx="2562227" cy="647482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3" name="직선 연결선 22"/>
          <p:cNvCxnSpPr/>
          <p:nvPr/>
        </p:nvCxnSpPr>
        <p:spPr>
          <a:xfrm flipV="1">
            <a:off x="95249" y="5588124"/>
            <a:ext cx="2561721" cy="781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 flipV="1">
            <a:off x="95248" y="6036112"/>
            <a:ext cx="2561722" cy="75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그림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615" y="3005985"/>
            <a:ext cx="2532860" cy="2029588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015" y="5019053"/>
            <a:ext cx="2353685" cy="576884"/>
          </a:xfrm>
          <a:prstGeom prst="rect">
            <a:avLst/>
          </a:prstGeom>
        </p:spPr>
      </p:pic>
      <p:sp>
        <p:nvSpPr>
          <p:cNvPr id="31" name="모서리가 둥근 직사각형 30"/>
          <p:cNvSpPr/>
          <p:nvPr/>
        </p:nvSpPr>
        <p:spPr>
          <a:xfrm>
            <a:off x="94743" y="4984896"/>
            <a:ext cx="2835866" cy="50677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오른쪽 화살표 31"/>
          <p:cNvSpPr/>
          <p:nvPr/>
        </p:nvSpPr>
        <p:spPr>
          <a:xfrm>
            <a:off x="3203920" y="2798347"/>
            <a:ext cx="314325" cy="794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0383" y="916670"/>
            <a:ext cx="2251706" cy="241776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15572" y="2646464"/>
            <a:ext cx="2294907" cy="1505348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4456" y="2922671"/>
            <a:ext cx="2137916" cy="115518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4456" y="4151812"/>
            <a:ext cx="2137916" cy="115518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4456" y="5380953"/>
            <a:ext cx="2137916" cy="115518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43445" y="1201712"/>
            <a:ext cx="364581" cy="852400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84854" y="5025154"/>
            <a:ext cx="3046154" cy="339056"/>
          </a:xfrm>
          <a:prstGeom prst="rect">
            <a:avLst/>
          </a:prstGeom>
        </p:spPr>
      </p:pic>
      <p:graphicFrame>
        <p:nvGraphicFramePr>
          <p:cNvPr id="41" name="표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899474"/>
              </p:ext>
            </p:extLst>
          </p:nvPr>
        </p:nvGraphicFramePr>
        <p:xfrm>
          <a:off x="6111582" y="2716197"/>
          <a:ext cx="2996525" cy="2275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2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3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5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3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03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03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5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534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  <a:p>
                      <a:pPr algn="ctr" latinLnBrk="1"/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O</a:t>
                      </a:r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구분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내용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재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해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형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태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빈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도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강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도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등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급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조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정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등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급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근로자</a:t>
                      </a:r>
                      <a:br>
                        <a:rPr lang="en-US" altLang="ko-KR" sz="70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확인대상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937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위험요인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안전모 등 개인 보호구 미착용 상태에서 머리가 동바리 등에 부딪힘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협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착</a:t>
                      </a: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전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도</a:t>
                      </a: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베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임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5</a:t>
                      </a:r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rgbClr val="FF0000"/>
                          </a:solidFill>
                        </a:rPr>
                        <a:t>고</a:t>
                      </a:r>
                      <a:endParaRPr lang="en-US" altLang="ko-KR" sz="700">
                        <a:solidFill>
                          <a:srgbClr val="FF0000"/>
                        </a:solidFill>
                      </a:endParaRPr>
                    </a:p>
                    <a:p>
                      <a:pPr algn="ctr" latinLnBrk="1"/>
                      <a:endParaRPr lang="en-US" altLang="ko-KR" sz="700">
                        <a:solidFill>
                          <a:srgbClr val="FF0000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rgbClr val="FF0000"/>
                          </a:solidFill>
                        </a:rPr>
                        <a:t>등</a:t>
                      </a:r>
                      <a:endParaRPr lang="en-US" altLang="ko-KR" sz="700">
                        <a:solidFill>
                          <a:srgbClr val="FF0000"/>
                        </a:solidFill>
                      </a:endParaRPr>
                    </a:p>
                    <a:p>
                      <a:pPr algn="ctr" latinLnBrk="1"/>
                      <a:endParaRPr lang="en-US" altLang="ko-KR" sz="700">
                        <a:solidFill>
                          <a:srgbClr val="FF0000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rgbClr val="FF0000"/>
                          </a:solidFill>
                        </a:rPr>
                        <a:t>급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rgbClr val="FF0000"/>
                          </a:solidFill>
                        </a:rPr>
                        <a:t>중</a:t>
                      </a:r>
                      <a:endParaRPr lang="en-US" altLang="ko-KR" sz="700">
                        <a:solidFill>
                          <a:srgbClr val="FF0000"/>
                        </a:solidFill>
                      </a:endParaRPr>
                    </a:p>
                    <a:p>
                      <a:pPr algn="ctr" latinLnBrk="1"/>
                      <a:endParaRPr lang="en-US" altLang="ko-KR" sz="700">
                        <a:solidFill>
                          <a:srgbClr val="FF0000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rgbClr val="FF0000"/>
                          </a:solidFill>
                        </a:rPr>
                        <a:t>점</a:t>
                      </a:r>
                      <a:endParaRPr lang="en-US" altLang="ko-KR" sz="700">
                        <a:solidFill>
                          <a:srgbClr val="FF0000"/>
                        </a:solidFill>
                      </a:endParaRPr>
                    </a:p>
                    <a:p>
                      <a:pPr algn="ctr" latinLnBrk="1"/>
                      <a:endParaRPr lang="en-US" altLang="ko-KR" sz="700">
                        <a:solidFill>
                          <a:srgbClr val="FF0000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rgbClr val="FF0000"/>
                          </a:solidFill>
                        </a:rPr>
                        <a:t>관</a:t>
                      </a:r>
                      <a:endParaRPr lang="en-US" altLang="ko-KR" sz="700">
                        <a:solidFill>
                          <a:srgbClr val="FF0000"/>
                        </a:solidFill>
                      </a:endParaRPr>
                    </a:p>
                    <a:p>
                      <a:pPr algn="ctr" latinLnBrk="1"/>
                      <a:endParaRPr lang="en-US" altLang="ko-KR" sz="700">
                        <a:solidFill>
                          <a:srgbClr val="FF0000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rgbClr val="FF0000"/>
                          </a:solidFill>
                        </a:rPr>
                        <a:t>리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1">
                          <a:solidFill>
                            <a:srgbClr val="FF0000"/>
                          </a:solidFill>
                        </a:rPr>
                        <a:t>확인</a:t>
                      </a:r>
                      <a:endParaRPr lang="en-US" altLang="ko-KR" sz="700" b="1">
                        <a:solidFill>
                          <a:srgbClr val="FF0000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 b="1">
                          <a:solidFill>
                            <a:srgbClr val="FF0000"/>
                          </a:solidFill>
                        </a:rPr>
                        <a:t>대상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46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개선대책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거푸집 동바리 조립 작업시 안전모 등 개인보호구 착용 철저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465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위험요인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안전모 등 개인 보호구 미착용 상태에서 머리가 동바리 등에 부딪힘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협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착</a:t>
                      </a: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전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도</a:t>
                      </a: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베</a:t>
                      </a:r>
                      <a:endParaRPr lang="en-US" altLang="ko-KR" sz="70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임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5</a:t>
                      </a:r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70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rgbClr val="3407D7"/>
                          </a:solidFill>
                        </a:rPr>
                        <a:t>중</a:t>
                      </a:r>
                      <a:endParaRPr lang="en-US" altLang="ko-KR" sz="700">
                        <a:solidFill>
                          <a:srgbClr val="3407D7"/>
                        </a:solidFill>
                      </a:endParaRPr>
                    </a:p>
                    <a:p>
                      <a:pPr algn="ctr" latinLnBrk="1"/>
                      <a:endParaRPr lang="en-US" altLang="ko-KR" sz="700">
                        <a:solidFill>
                          <a:srgbClr val="3407D7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rgbClr val="3407D7"/>
                          </a:solidFill>
                        </a:rPr>
                        <a:t>등</a:t>
                      </a:r>
                      <a:endParaRPr lang="en-US" altLang="ko-KR" sz="700">
                        <a:solidFill>
                          <a:srgbClr val="3407D7"/>
                        </a:solidFill>
                      </a:endParaRPr>
                    </a:p>
                    <a:p>
                      <a:pPr algn="ctr" latinLnBrk="1"/>
                      <a:endParaRPr lang="en-US" altLang="ko-KR" sz="700">
                        <a:solidFill>
                          <a:srgbClr val="3407D7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rgbClr val="3407D7"/>
                          </a:solidFill>
                        </a:rPr>
                        <a:t>급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rgbClr val="3407D7"/>
                          </a:solidFill>
                        </a:rPr>
                        <a:t>점</a:t>
                      </a:r>
                      <a:endParaRPr lang="en-US" altLang="ko-KR" sz="700">
                        <a:solidFill>
                          <a:srgbClr val="3407D7"/>
                        </a:solidFill>
                      </a:endParaRPr>
                    </a:p>
                    <a:p>
                      <a:pPr algn="ctr" latinLnBrk="1"/>
                      <a:endParaRPr lang="en-US" altLang="ko-KR" sz="700">
                        <a:solidFill>
                          <a:srgbClr val="3407D7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rgbClr val="3407D7"/>
                          </a:solidFill>
                        </a:rPr>
                        <a:t>검</a:t>
                      </a:r>
                      <a:endParaRPr lang="en-US" altLang="ko-KR" sz="700">
                        <a:solidFill>
                          <a:srgbClr val="3407D7"/>
                        </a:solidFill>
                      </a:endParaRPr>
                    </a:p>
                    <a:p>
                      <a:pPr algn="ctr" latinLnBrk="1"/>
                      <a:endParaRPr lang="en-US" altLang="ko-KR" sz="700">
                        <a:solidFill>
                          <a:srgbClr val="3407D7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rgbClr val="3407D7"/>
                          </a:solidFill>
                        </a:rPr>
                        <a:t>관</a:t>
                      </a:r>
                      <a:endParaRPr lang="en-US" altLang="ko-KR" sz="700">
                        <a:solidFill>
                          <a:srgbClr val="3407D7"/>
                        </a:solidFill>
                      </a:endParaRPr>
                    </a:p>
                    <a:p>
                      <a:pPr algn="ctr" latinLnBrk="1"/>
                      <a:endParaRPr lang="en-US" altLang="ko-KR" sz="700">
                        <a:solidFill>
                          <a:srgbClr val="3407D7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>
                          <a:solidFill>
                            <a:srgbClr val="3407D7"/>
                          </a:solidFill>
                        </a:rPr>
                        <a:t>리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1">
                          <a:solidFill>
                            <a:srgbClr val="FF0000"/>
                          </a:solidFill>
                        </a:rPr>
                        <a:t>확인</a:t>
                      </a:r>
                      <a:endParaRPr lang="en-US" altLang="ko-KR" sz="700" b="1">
                        <a:solidFill>
                          <a:srgbClr val="FF0000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 b="1">
                          <a:solidFill>
                            <a:srgbClr val="FF0000"/>
                          </a:solidFill>
                        </a:rPr>
                        <a:t>대상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46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개선대책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>
                          <a:solidFill>
                            <a:schemeClr val="tx1"/>
                          </a:solidFill>
                        </a:rPr>
                        <a:t>거푸집 동바리 조립 작업시 안전모 등 개인보호구 착용 철저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2" name="타원 41"/>
          <p:cNvSpPr/>
          <p:nvPr/>
        </p:nvSpPr>
        <p:spPr>
          <a:xfrm>
            <a:off x="8129062" y="3747301"/>
            <a:ext cx="102154" cy="1020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/>
          <p:cNvSpPr/>
          <p:nvPr/>
        </p:nvSpPr>
        <p:spPr>
          <a:xfrm>
            <a:off x="8242949" y="3826732"/>
            <a:ext cx="102154" cy="1020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/>
          <p:cNvSpPr/>
          <p:nvPr/>
        </p:nvSpPr>
        <p:spPr>
          <a:xfrm>
            <a:off x="8129062" y="4508600"/>
            <a:ext cx="87800" cy="1233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/>
          <p:cNvSpPr/>
          <p:nvPr/>
        </p:nvSpPr>
        <p:spPr>
          <a:xfrm>
            <a:off x="8242949" y="4580915"/>
            <a:ext cx="102154" cy="1020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6" name="그림 4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64010" y="5342628"/>
            <a:ext cx="3046154" cy="1166476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83262" y="6104231"/>
            <a:ext cx="1411344" cy="195931"/>
          </a:xfrm>
          <a:prstGeom prst="rect">
            <a:avLst/>
          </a:prstGeom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38368" y="3154553"/>
            <a:ext cx="2369533" cy="1414302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310327" y="4605112"/>
            <a:ext cx="2369534" cy="1417034"/>
          </a:xfrm>
          <a:prstGeom prst="rect">
            <a:avLst/>
          </a:prstGeom>
        </p:spPr>
      </p:pic>
      <p:pic>
        <p:nvPicPr>
          <p:cNvPr id="50" name="그림 4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38368" y="1667379"/>
            <a:ext cx="2369533" cy="1450917"/>
          </a:xfrm>
          <a:prstGeom prst="rect">
            <a:avLst/>
          </a:prstGeom>
        </p:spPr>
      </p:pic>
      <p:sp>
        <p:nvSpPr>
          <p:cNvPr id="51" name="직사각형 50"/>
          <p:cNvSpPr/>
          <p:nvPr/>
        </p:nvSpPr>
        <p:spPr>
          <a:xfrm>
            <a:off x="9255795" y="1606736"/>
            <a:ext cx="2581693" cy="490236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/>
          <p:cNvSpPr/>
          <p:nvPr/>
        </p:nvSpPr>
        <p:spPr>
          <a:xfrm>
            <a:off x="3737003" y="935818"/>
            <a:ext cx="2230180" cy="568622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/>
          <p:cNvSpPr/>
          <p:nvPr/>
        </p:nvSpPr>
        <p:spPr>
          <a:xfrm>
            <a:off x="6064010" y="2609155"/>
            <a:ext cx="3094958" cy="389994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3669084" y="166509"/>
            <a:ext cx="5528883" cy="4428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6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운영</a:t>
            </a:r>
            <a:r>
              <a:rPr lang="en-US" altLang="ko-KR" sz="16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6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시공사</a:t>
            </a:r>
            <a:r>
              <a:rPr lang="en-US" altLang="ko-KR" sz="16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6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협력사</a:t>
            </a:r>
            <a:r>
              <a:rPr lang="en-US" altLang="ko-KR" sz="16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6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관리자 </a:t>
            </a:r>
            <a:r>
              <a:rPr lang="en-US" altLang="ko-KR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위험성평가</a:t>
            </a:r>
            <a:r>
              <a:rPr lang="en-US" altLang="ko-KR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r>
              <a:rPr lang="ko-KR" altLang="en-US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적용부터</a:t>
            </a:r>
            <a:r>
              <a:rPr lang="en-US" altLang="ko-KR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화면</a:t>
            </a:r>
            <a:endParaRPr lang="en-US" altLang="ko-KR" sz="16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26240" y="1177594"/>
            <a:ext cx="2251706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00"/>
              <a:t>현장명 </a:t>
            </a:r>
            <a:r>
              <a:rPr lang="en-US" altLang="ko-KR" sz="700"/>
              <a:t>: </a:t>
            </a:r>
            <a:r>
              <a:rPr lang="ko-KR" altLang="en-US" sz="700"/>
              <a:t>마포상암 </a:t>
            </a:r>
            <a:r>
              <a:rPr lang="en-US" altLang="ko-KR" sz="700"/>
              <a:t>239</a:t>
            </a:r>
          </a:p>
          <a:p>
            <a:endParaRPr lang="en-US" altLang="ko-KR" sz="700"/>
          </a:p>
          <a:p>
            <a:r>
              <a:rPr lang="ko-KR" altLang="en-US" sz="700"/>
              <a:t>작업기간 </a:t>
            </a:r>
            <a:r>
              <a:rPr lang="en-US" altLang="ko-KR" sz="700"/>
              <a:t>: 2022-02-07~2022-07-31</a:t>
            </a:r>
          </a:p>
          <a:p>
            <a:endParaRPr lang="en-US" altLang="ko-KR" sz="700"/>
          </a:p>
          <a:p>
            <a:r>
              <a:rPr lang="ko-KR" altLang="en-US" sz="700"/>
              <a:t>작업장소 </a:t>
            </a:r>
            <a:r>
              <a:rPr lang="en-US" altLang="ko-KR" sz="700"/>
              <a:t>: 203</a:t>
            </a:r>
            <a:r>
              <a:rPr lang="ko-KR" altLang="en-US" sz="700"/>
              <a:t>동 놀이터</a:t>
            </a:r>
            <a:endParaRPr lang="en-US" altLang="ko-KR" sz="700"/>
          </a:p>
          <a:p>
            <a:endParaRPr lang="en-US" altLang="ko-KR" sz="700"/>
          </a:p>
          <a:p>
            <a:r>
              <a:rPr lang="ko-KR" altLang="en-US" sz="700"/>
              <a:t>작업공종</a:t>
            </a:r>
            <a:r>
              <a:rPr lang="en-US" altLang="ko-KR" sz="700"/>
              <a:t>(</a:t>
            </a:r>
            <a:r>
              <a:rPr lang="ko-KR" altLang="en-US" sz="700"/>
              <a:t>대분류</a:t>
            </a:r>
            <a:r>
              <a:rPr lang="en-US" altLang="ko-KR" sz="700"/>
              <a:t>): </a:t>
            </a:r>
            <a:r>
              <a:rPr lang="ko-KR" altLang="en-US" sz="700"/>
              <a:t>거푸집 작업</a:t>
            </a:r>
            <a:endParaRPr lang="en-US" altLang="ko-KR" sz="700"/>
          </a:p>
          <a:p>
            <a:endParaRPr lang="en-US" altLang="ko-KR" sz="700"/>
          </a:p>
          <a:p>
            <a:r>
              <a:rPr lang="ko-KR" altLang="en-US" sz="700"/>
              <a:t>작업공종</a:t>
            </a:r>
            <a:r>
              <a:rPr lang="en-US" altLang="ko-KR" sz="700"/>
              <a:t>((</a:t>
            </a:r>
            <a:r>
              <a:rPr lang="ko-KR" altLang="en-US" sz="700"/>
              <a:t>소분류</a:t>
            </a:r>
            <a:r>
              <a:rPr lang="en-US" altLang="ko-KR" sz="700"/>
              <a:t>): </a:t>
            </a:r>
            <a:r>
              <a:rPr lang="ko-KR" altLang="en-US" sz="700"/>
              <a:t>거푸집 등바레 조립</a:t>
            </a:r>
            <a:endParaRPr lang="en-US" altLang="ko-KR" sz="700"/>
          </a:p>
          <a:p>
            <a:endParaRPr lang="en-US" altLang="ko-KR" sz="700"/>
          </a:p>
          <a:p>
            <a:r>
              <a:rPr lang="ko-KR" altLang="en-US" sz="700"/>
              <a:t>담당자</a:t>
            </a:r>
            <a:r>
              <a:rPr lang="en-US" altLang="ko-KR" sz="700"/>
              <a:t>: </a:t>
            </a:r>
            <a:r>
              <a:rPr lang="ko-KR" altLang="en-US" sz="700"/>
              <a:t>김상동</a:t>
            </a:r>
            <a:r>
              <a:rPr lang="en-US" altLang="ko-KR" sz="700"/>
              <a:t>, </a:t>
            </a:r>
            <a:r>
              <a:rPr lang="ko-KR" altLang="en-US" sz="700"/>
              <a:t>장사동</a:t>
            </a:r>
            <a:endParaRPr lang="en-US" altLang="ko-KR" sz="700"/>
          </a:p>
          <a:p>
            <a:endParaRPr lang="en-US" altLang="ko-KR" sz="700"/>
          </a:p>
          <a:p>
            <a:r>
              <a:rPr lang="ko-KR" altLang="en-US" sz="700"/>
              <a:t>대상근로자 </a:t>
            </a:r>
            <a:r>
              <a:rPr lang="en-US" altLang="ko-KR" sz="700"/>
              <a:t>: </a:t>
            </a:r>
            <a:r>
              <a:rPr lang="ko-KR" altLang="en-US" sz="700"/>
              <a:t>소속 모든 근로자</a:t>
            </a:r>
            <a:endParaRPr lang="en-US" altLang="ko-KR" sz="700"/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2593312" y="5095143"/>
            <a:ext cx="1099394" cy="2474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1) ‘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작업내용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빠짐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45531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615977" y="226714"/>
            <a:ext cx="3771226" cy="4383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6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근로자</a:t>
            </a:r>
            <a:r>
              <a:rPr lang="ko-KR" altLang="en-US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위험성평가</a:t>
            </a:r>
            <a:r>
              <a:rPr lang="en-US" altLang="ko-KR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r>
              <a:rPr lang="ko-KR" altLang="en-US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적용부터</a:t>
            </a:r>
            <a:r>
              <a:rPr lang="en-US" altLang="ko-KR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화면</a:t>
            </a:r>
            <a:endParaRPr lang="en-US" altLang="ko-KR" sz="16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587" y="902226"/>
            <a:ext cx="2283043" cy="2257229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587" y="3159455"/>
            <a:ext cx="2283043" cy="2257229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586" y="5416685"/>
            <a:ext cx="2283044" cy="1306692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5031" y="6404099"/>
            <a:ext cx="1581430" cy="282038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5326" y="2302363"/>
            <a:ext cx="2655099" cy="2035858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5325" y="4338220"/>
            <a:ext cx="2655100" cy="2039791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5326" y="236485"/>
            <a:ext cx="2655099" cy="2088565"/>
          </a:xfrm>
          <a:prstGeom prst="rect">
            <a:avLst/>
          </a:prstGeom>
        </p:spPr>
      </p:pic>
      <p:sp>
        <p:nvSpPr>
          <p:cNvPr id="36" name="직사각형 35"/>
          <p:cNvSpPr/>
          <p:nvPr/>
        </p:nvSpPr>
        <p:spPr>
          <a:xfrm>
            <a:off x="8195325" y="203100"/>
            <a:ext cx="2648957" cy="648303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4612443" y="902226"/>
            <a:ext cx="2289187" cy="578391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7042" y="902226"/>
            <a:ext cx="2251706" cy="241776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2231" y="2632020"/>
            <a:ext cx="2294907" cy="1505348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1115" y="2908227"/>
            <a:ext cx="2137916" cy="115518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1115" y="4137368"/>
            <a:ext cx="2137916" cy="115518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1115" y="5366509"/>
            <a:ext cx="2137916" cy="115518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2" name="직사각형 41"/>
          <p:cNvSpPr/>
          <p:nvPr/>
        </p:nvSpPr>
        <p:spPr>
          <a:xfrm>
            <a:off x="1073662" y="921374"/>
            <a:ext cx="2230180" cy="568622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102885" y="1192398"/>
            <a:ext cx="2251706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00"/>
              <a:t>현장명 </a:t>
            </a:r>
            <a:r>
              <a:rPr lang="en-US" altLang="ko-KR" sz="700"/>
              <a:t>: </a:t>
            </a:r>
            <a:r>
              <a:rPr lang="ko-KR" altLang="en-US" sz="700"/>
              <a:t>마포상암 </a:t>
            </a:r>
            <a:r>
              <a:rPr lang="en-US" altLang="ko-KR" sz="700"/>
              <a:t>239</a:t>
            </a:r>
          </a:p>
          <a:p>
            <a:endParaRPr lang="en-US" altLang="ko-KR" sz="700"/>
          </a:p>
          <a:p>
            <a:r>
              <a:rPr lang="ko-KR" altLang="en-US" sz="700"/>
              <a:t>작업기간 </a:t>
            </a:r>
            <a:r>
              <a:rPr lang="en-US" altLang="ko-KR" sz="700"/>
              <a:t>: 2022-02-07~2022-07-31</a:t>
            </a:r>
          </a:p>
          <a:p>
            <a:endParaRPr lang="en-US" altLang="ko-KR" sz="700"/>
          </a:p>
          <a:p>
            <a:r>
              <a:rPr lang="ko-KR" altLang="en-US" sz="700"/>
              <a:t>작업장소 </a:t>
            </a:r>
            <a:r>
              <a:rPr lang="en-US" altLang="ko-KR" sz="700"/>
              <a:t>: 203</a:t>
            </a:r>
            <a:r>
              <a:rPr lang="ko-KR" altLang="en-US" sz="700"/>
              <a:t>동 놀이터</a:t>
            </a:r>
            <a:endParaRPr lang="en-US" altLang="ko-KR" sz="700"/>
          </a:p>
          <a:p>
            <a:endParaRPr lang="en-US" altLang="ko-KR" sz="700"/>
          </a:p>
          <a:p>
            <a:r>
              <a:rPr lang="ko-KR" altLang="en-US" sz="700"/>
              <a:t>작업공종</a:t>
            </a:r>
            <a:r>
              <a:rPr lang="en-US" altLang="ko-KR" sz="700"/>
              <a:t>(</a:t>
            </a:r>
            <a:r>
              <a:rPr lang="ko-KR" altLang="en-US" sz="700"/>
              <a:t>대분류</a:t>
            </a:r>
            <a:r>
              <a:rPr lang="en-US" altLang="ko-KR" sz="700"/>
              <a:t>): </a:t>
            </a:r>
            <a:r>
              <a:rPr lang="ko-KR" altLang="en-US" sz="700"/>
              <a:t>거푸집 작업</a:t>
            </a:r>
            <a:endParaRPr lang="en-US" altLang="ko-KR" sz="700"/>
          </a:p>
          <a:p>
            <a:endParaRPr lang="en-US" altLang="ko-KR" sz="700"/>
          </a:p>
          <a:p>
            <a:r>
              <a:rPr lang="ko-KR" altLang="en-US" sz="700"/>
              <a:t>작업공종</a:t>
            </a:r>
            <a:r>
              <a:rPr lang="en-US" altLang="ko-KR" sz="700"/>
              <a:t>((</a:t>
            </a:r>
            <a:r>
              <a:rPr lang="ko-KR" altLang="en-US" sz="700"/>
              <a:t>소분류</a:t>
            </a:r>
            <a:r>
              <a:rPr lang="en-US" altLang="ko-KR" sz="700"/>
              <a:t>): </a:t>
            </a:r>
            <a:r>
              <a:rPr lang="ko-KR" altLang="en-US" sz="700"/>
              <a:t>거푸집 등바레 조립</a:t>
            </a:r>
            <a:endParaRPr lang="en-US" altLang="ko-KR" sz="700"/>
          </a:p>
          <a:p>
            <a:endParaRPr lang="en-US" altLang="ko-KR" sz="700"/>
          </a:p>
          <a:p>
            <a:r>
              <a:rPr lang="ko-KR" altLang="en-US" sz="700"/>
              <a:t>조치자</a:t>
            </a:r>
            <a:r>
              <a:rPr lang="en-US" altLang="ko-KR" sz="700"/>
              <a:t>: </a:t>
            </a:r>
            <a:r>
              <a:rPr lang="ko-KR" altLang="en-US" sz="700"/>
              <a:t>김상동</a:t>
            </a:r>
            <a:r>
              <a:rPr lang="en-US" altLang="ko-KR" sz="700"/>
              <a:t>, </a:t>
            </a:r>
            <a:r>
              <a:rPr lang="ko-KR" altLang="en-US" sz="700"/>
              <a:t>장사동</a:t>
            </a:r>
            <a:endParaRPr lang="en-US" altLang="ko-KR" sz="700"/>
          </a:p>
          <a:p>
            <a:endParaRPr lang="en-US" altLang="ko-KR" sz="700"/>
          </a:p>
          <a:p>
            <a:r>
              <a:rPr lang="ko-KR" altLang="en-US" sz="700"/>
              <a:t>대상근로자 </a:t>
            </a:r>
            <a:r>
              <a:rPr lang="en-US" altLang="ko-KR" sz="700"/>
              <a:t>: </a:t>
            </a:r>
            <a:r>
              <a:rPr lang="ko-KR" altLang="en-US" sz="700"/>
              <a:t>소속 모든 근로자</a:t>
            </a:r>
            <a:endParaRPr lang="en-US" altLang="ko-KR" sz="700"/>
          </a:p>
        </p:txBody>
      </p:sp>
    </p:spTree>
    <p:extLst>
      <p:ext uri="{BB962C8B-B14F-4D97-AF65-F5344CB8AC3E}">
        <p14:creationId xmlns:p14="http://schemas.microsoft.com/office/powerpoint/2010/main" val="7449469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229128" y="166091"/>
            <a:ext cx="3772707" cy="7106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위험성평가 등록부 조치결과</a:t>
            </a:r>
            <a:r>
              <a:rPr lang="en-US" altLang="ko-KR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 </a:t>
            </a:r>
            <a:r>
              <a:rPr lang="ko-KR" altLang="en-US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출력양식</a:t>
            </a:r>
            <a:endParaRPr lang="en-US" altLang="ko-KR" sz="16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lang="ko-KR" altLang="en-US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파일 첨부</a:t>
            </a:r>
            <a:r>
              <a:rPr lang="en-US" altLang="ko-KR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16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781" y="304800"/>
            <a:ext cx="4427481" cy="6271101"/>
          </a:xfrm>
          <a:prstGeom prst="rect">
            <a:avLst/>
          </a:prstGeom>
        </p:spPr>
      </p:pic>
      <p:sp>
        <p:nvSpPr>
          <p:cNvPr id="18" name="모서리가 둥근 직사각형 17"/>
          <p:cNvSpPr/>
          <p:nvPr/>
        </p:nvSpPr>
        <p:spPr>
          <a:xfrm>
            <a:off x="3948419" y="1870698"/>
            <a:ext cx="4328806" cy="177177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4001835" y="4207210"/>
            <a:ext cx="4328806" cy="2234015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1530997" y="2090348"/>
            <a:ext cx="2124576" cy="2701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작업내용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 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대신 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작업장소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 변경</a:t>
            </a:r>
            <a:endParaRPr lang="en-US" altLang="ko-KR" sz="10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3684350" y="1895790"/>
            <a:ext cx="205034" cy="19455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000" b="1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1</a:t>
            </a:r>
            <a:endParaRPr lang="ko-KR" altLang="en-US" sz="1000" b="1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1182616" y="4758952"/>
            <a:ext cx="2670780" cy="3492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위험성평가 등록부 추가내용 계속 나오게</a:t>
            </a:r>
            <a:endParaRPr lang="en-US" altLang="ko-KR" sz="10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3665507" y="4488831"/>
            <a:ext cx="205034" cy="19455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000" b="1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3</a:t>
            </a:r>
            <a:endParaRPr lang="ko-KR" altLang="en-US" sz="1000" b="1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5056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310" y="352425"/>
            <a:ext cx="4455000" cy="6296025"/>
          </a:xfrm>
          <a:prstGeom prst="rect">
            <a:avLst/>
          </a:prstGeom>
        </p:spPr>
      </p:pic>
      <p:sp>
        <p:nvSpPr>
          <p:cNvPr id="30" name="직사각형 29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127820" y="3619281"/>
            <a:ext cx="2875814" cy="5016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빈도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강도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등급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조정등급 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-&gt; 1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개만 나오게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(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기존 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현재 위험도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 ‘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개선후 위험도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개였음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10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5693544" y="3326385"/>
            <a:ext cx="703278" cy="1724079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2" name="직선 화살표 연결선 31"/>
          <p:cNvCxnSpPr>
            <a:stCxn id="30" idx="3"/>
          </p:cNvCxnSpPr>
          <p:nvPr/>
        </p:nvCxnSpPr>
        <p:spPr>
          <a:xfrm>
            <a:off x="3003634" y="3870125"/>
            <a:ext cx="2605477" cy="4847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타원 32"/>
          <p:cNvSpPr/>
          <p:nvPr/>
        </p:nvSpPr>
        <p:spPr>
          <a:xfrm>
            <a:off x="219192" y="3241808"/>
            <a:ext cx="205034" cy="19455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000" b="1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4</a:t>
            </a:r>
            <a:endParaRPr lang="ko-KR" altLang="en-US" sz="1000" b="1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37" name="타원 36"/>
          <p:cNvSpPr/>
          <p:nvPr/>
        </p:nvSpPr>
        <p:spPr>
          <a:xfrm>
            <a:off x="8119071" y="642563"/>
            <a:ext cx="205034" cy="19455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000" b="1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5</a:t>
            </a:r>
            <a:endParaRPr lang="ko-KR" altLang="en-US" sz="1000" b="1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8445786" y="566709"/>
            <a:ext cx="1341608" cy="3462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나머지는 동일</a:t>
            </a:r>
            <a:endParaRPr lang="en-US" altLang="ko-KR" sz="10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0" name="그림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7775" y="1011730"/>
            <a:ext cx="3999237" cy="563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721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850" y="1533480"/>
            <a:ext cx="1996771" cy="3720967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8" name="모서리가 둥근 직사각형 7"/>
          <p:cNvSpPr/>
          <p:nvPr/>
        </p:nvSpPr>
        <p:spPr>
          <a:xfrm>
            <a:off x="2464670" y="2253189"/>
            <a:ext cx="498793" cy="377431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624200" y="348338"/>
            <a:ext cx="2671450" cy="5701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미리보기 </a:t>
            </a:r>
            <a:r>
              <a:rPr lang="en-US" altLang="ko-KR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 모두 변경</a:t>
            </a:r>
            <a:endParaRPr lang="en-US" altLang="ko-KR" sz="16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868" y="1127013"/>
            <a:ext cx="2457383" cy="4883262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5216" y="1127013"/>
            <a:ext cx="2500990" cy="4883262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12" name="모서리가 둥근 직사각형 11"/>
          <p:cNvSpPr/>
          <p:nvPr/>
        </p:nvSpPr>
        <p:spPr>
          <a:xfrm>
            <a:off x="8556262" y="1533479"/>
            <a:ext cx="559163" cy="377432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5306213" y="1533480"/>
            <a:ext cx="1180312" cy="377431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74497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249" y="1103625"/>
            <a:ext cx="8685748" cy="467638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98249" y="107067"/>
            <a:ext cx="5789803" cy="7848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ko-KR"/>
              <a:t>[ </a:t>
            </a:r>
            <a:r>
              <a:rPr lang="ko-KR" altLang="en-US"/>
              <a:t>홈페이지</a:t>
            </a:r>
            <a:r>
              <a:rPr lang="en-US" altLang="ko-KR"/>
              <a:t>(hongtong.kr) </a:t>
            </a:r>
            <a:r>
              <a:rPr lang="ko-KR" altLang="en-US"/>
              <a:t>앱 다운받을수 있게 하기</a:t>
            </a:r>
            <a:r>
              <a:rPr lang="en-US" altLang="ko-KR"/>
              <a:t> ] </a:t>
            </a:r>
          </a:p>
          <a:p>
            <a:pPr>
              <a:lnSpc>
                <a:spcPct val="150000"/>
              </a:lnSpc>
            </a:pPr>
            <a:r>
              <a:rPr lang="en-US" altLang="ko-KR"/>
              <a:t>  -&gt; </a:t>
            </a:r>
            <a:r>
              <a:rPr lang="ko-KR" altLang="en-US"/>
              <a:t>중국폰에서도 다운이 가능</a:t>
            </a:r>
            <a:r>
              <a:rPr lang="en-US" altLang="ko-KR"/>
              <a:t>?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662" y="1936872"/>
            <a:ext cx="1536484" cy="558500"/>
          </a:xfrm>
          <a:prstGeom prst="rect">
            <a:avLst/>
          </a:prstGeom>
        </p:spPr>
      </p:pic>
      <p:sp>
        <p:nvSpPr>
          <p:cNvPr id="15" name="모서리가 둥근 직사각형 14"/>
          <p:cNvSpPr/>
          <p:nvPr/>
        </p:nvSpPr>
        <p:spPr>
          <a:xfrm>
            <a:off x="1188128" y="1848283"/>
            <a:ext cx="1888358" cy="818005"/>
          </a:xfrm>
          <a:prstGeom prst="roundRect">
            <a:avLst>
              <a:gd name="adj" fmla="val 11905"/>
            </a:avLst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55897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3527" y="363441"/>
            <a:ext cx="578980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ko-KR"/>
              <a:t>[ </a:t>
            </a:r>
            <a:r>
              <a:rPr lang="ko-KR" altLang="en-US"/>
              <a:t>앱에서 사진 업로드시 너무 오래 걸림</a:t>
            </a:r>
            <a:r>
              <a:rPr lang="en-US" altLang="ko-KR"/>
              <a:t>? ] 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2785562" y="995722"/>
            <a:ext cx="3051216" cy="25080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사진 업로드시</a:t>
            </a:r>
            <a:b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근로자 사진등록</a:t>
            </a:r>
            <a:b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-tbm</a:t>
            </a:r>
            <a:b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위험성평가 등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너무 오래걸린다고 함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(3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초 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~ 10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초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10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743370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3527" y="363441"/>
            <a:ext cx="578980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ko-KR"/>
              <a:t>[ </a:t>
            </a:r>
            <a:r>
              <a:rPr lang="ko-KR" altLang="en-US"/>
              <a:t>본사시스템에서 </a:t>
            </a:r>
            <a:r>
              <a:rPr lang="en-US" altLang="ko-KR"/>
              <a:t>‘</a:t>
            </a:r>
            <a:r>
              <a:rPr lang="ko-KR" altLang="en-US"/>
              <a:t>비밀번호 찾기</a:t>
            </a:r>
            <a:r>
              <a:rPr lang="en-US" altLang="ko-KR"/>
              <a:t>’ </a:t>
            </a:r>
            <a:r>
              <a:rPr lang="ko-KR" altLang="en-US"/>
              <a:t>넣기</a:t>
            </a:r>
            <a:r>
              <a:rPr lang="en-US" altLang="ko-KR"/>
              <a:t> ]</a:t>
            </a:r>
          </a:p>
          <a:p>
            <a:r>
              <a:rPr lang="en-US" altLang="ko-KR"/>
              <a:t>  -&gt; </a:t>
            </a:r>
            <a:r>
              <a:rPr lang="ko-KR" altLang="en-US"/>
              <a:t>비밀번호 잊어버리면</a:t>
            </a:r>
            <a:r>
              <a:rPr lang="en-US" altLang="ko-KR"/>
              <a:t>, </a:t>
            </a:r>
            <a:r>
              <a:rPr lang="ko-KR" altLang="en-US"/>
              <a:t>찾을 방법이 없음</a:t>
            </a:r>
            <a:r>
              <a:rPr lang="en-US" altLang="ko-KR"/>
              <a:t> 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950" y="1617094"/>
            <a:ext cx="5435259" cy="427613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9200" y="5364753"/>
            <a:ext cx="904875" cy="228600"/>
          </a:xfrm>
          <a:prstGeom prst="rect">
            <a:avLst/>
          </a:prstGeom>
        </p:spPr>
      </p:pic>
      <p:sp>
        <p:nvSpPr>
          <p:cNvPr id="11" name="모서리가 둥근 직사각형 10"/>
          <p:cNvSpPr/>
          <p:nvPr/>
        </p:nvSpPr>
        <p:spPr>
          <a:xfrm>
            <a:off x="7691478" y="5184351"/>
            <a:ext cx="1392701" cy="599176"/>
          </a:xfrm>
          <a:prstGeom prst="roundRect">
            <a:avLst>
              <a:gd name="adj" fmla="val 11905"/>
            </a:avLst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91934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3527" y="363441"/>
            <a:ext cx="745623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ko-KR"/>
              <a:t>[ </a:t>
            </a:r>
            <a:r>
              <a:rPr lang="ko-KR" altLang="en-US"/>
              <a:t>관리자</a:t>
            </a:r>
            <a:r>
              <a:rPr lang="en-US" altLang="ko-KR"/>
              <a:t>pc</a:t>
            </a:r>
            <a:r>
              <a:rPr lang="ko-KR" altLang="en-US"/>
              <a:t>에서ㅗ 근로자등록시 </a:t>
            </a:r>
            <a:r>
              <a:rPr lang="en-US" altLang="ko-KR"/>
              <a:t>‘</a:t>
            </a:r>
            <a:r>
              <a:rPr lang="ko-KR" altLang="en-US"/>
              <a:t>근로자사진</a:t>
            </a:r>
            <a:r>
              <a:rPr lang="en-US" altLang="ko-KR"/>
              <a:t>‘</a:t>
            </a:r>
            <a:r>
              <a:rPr lang="ko-KR" altLang="en-US"/>
              <a:t>까지 등록 못시킬까</a:t>
            </a:r>
            <a:r>
              <a:rPr lang="en-US" altLang="ko-KR"/>
              <a:t>? ]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547" y="1152184"/>
            <a:ext cx="5458406" cy="5240070"/>
          </a:xfrm>
          <a:prstGeom prst="rect">
            <a:avLst/>
          </a:prstGeom>
        </p:spPr>
      </p:pic>
      <p:sp>
        <p:nvSpPr>
          <p:cNvPr id="15" name="모서리가 둥근 직사각형 14"/>
          <p:cNvSpPr/>
          <p:nvPr/>
        </p:nvSpPr>
        <p:spPr>
          <a:xfrm>
            <a:off x="2706168" y="1152184"/>
            <a:ext cx="3455350" cy="5504990"/>
          </a:xfrm>
          <a:prstGeom prst="roundRect">
            <a:avLst>
              <a:gd name="adj" fmla="val 7383"/>
            </a:avLst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7584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138425" y="100688"/>
            <a:ext cx="4168532" cy="3374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관리자 </a:t>
            </a:r>
            <a:r>
              <a:rPr lang="en-US" altLang="ko-KR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변경 </a:t>
            </a:r>
            <a:r>
              <a:rPr lang="en-US" altLang="ko-KR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-&gt; </a:t>
            </a:r>
            <a:r>
              <a:rPr lang="ko-KR" altLang="en-US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구체적인 서명내용 넣기</a:t>
            </a:r>
            <a:endParaRPr lang="en-US" altLang="ko-KR" sz="16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16" y="852697"/>
            <a:ext cx="5309609" cy="19153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16" y="4839157"/>
            <a:ext cx="5309609" cy="17828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16" y="3015950"/>
            <a:ext cx="5309609" cy="157013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1" name="모서리가 둥근 직사각형 10"/>
          <p:cNvSpPr/>
          <p:nvPr/>
        </p:nvSpPr>
        <p:spPr>
          <a:xfrm>
            <a:off x="1853625" y="686015"/>
            <a:ext cx="2766000" cy="1028485"/>
          </a:xfrm>
          <a:prstGeom prst="roundRect">
            <a:avLst/>
          </a:prstGeom>
          <a:noFill/>
          <a:ln w="19050">
            <a:solidFill>
              <a:srgbClr val="3407D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1853625" y="2921311"/>
            <a:ext cx="2766000" cy="1028485"/>
          </a:xfrm>
          <a:prstGeom prst="roundRect">
            <a:avLst/>
          </a:prstGeom>
          <a:noFill/>
          <a:ln w="19050">
            <a:solidFill>
              <a:srgbClr val="3407D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2091749" y="4711903"/>
            <a:ext cx="3118425" cy="1028485"/>
          </a:xfrm>
          <a:prstGeom prst="roundRect">
            <a:avLst/>
          </a:prstGeom>
          <a:noFill/>
          <a:ln w="19050">
            <a:solidFill>
              <a:srgbClr val="3407D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8112274" y="852697"/>
            <a:ext cx="2905568" cy="8607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‘</a:t>
            </a:r>
            <a:r>
              <a:rPr lang="ko-KR" altLang="en-US" sz="1200" b="1">
                <a:solidFill>
                  <a:schemeClr val="tx1"/>
                </a:solidFill>
              </a:rPr>
              <a:t>담당</a:t>
            </a:r>
            <a:r>
              <a:rPr lang="en-US" altLang="ko-KR" sz="1200" b="1">
                <a:solidFill>
                  <a:schemeClr val="tx1"/>
                </a:solidFill>
              </a:rPr>
              <a:t>’ </a:t>
            </a:r>
            <a:r>
              <a:rPr lang="ko-KR" altLang="en-US" sz="1200">
                <a:solidFill>
                  <a:schemeClr val="tx1"/>
                </a:solidFill>
              </a:rPr>
              <a:t>결재에 서명을 하시겠습니까</a:t>
            </a:r>
            <a:r>
              <a:rPr lang="en-US" altLang="ko-KR" sz="1200">
                <a:solidFill>
                  <a:schemeClr val="tx1"/>
                </a:solidFill>
              </a:rPr>
              <a:t>?</a:t>
            </a:r>
          </a:p>
          <a:p>
            <a:pPr algn="ctr"/>
            <a:endParaRPr lang="en-US" altLang="ko-KR" sz="1200">
              <a:solidFill>
                <a:schemeClr val="tx1"/>
              </a:solidFill>
            </a:endParaRPr>
          </a:p>
          <a:p>
            <a:pPr algn="ctr"/>
            <a:r>
              <a:rPr lang="ko-KR" altLang="en-US" sz="1200">
                <a:solidFill>
                  <a:schemeClr val="tx1"/>
                </a:solidFill>
              </a:rPr>
              <a:t>예       아니요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8112273" y="2022047"/>
            <a:ext cx="2905569" cy="8607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‘</a:t>
            </a:r>
            <a:r>
              <a:rPr lang="ko-KR" altLang="en-US" sz="1200" b="1">
                <a:solidFill>
                  <a:schemeClr val="tx1"/>
                </a:solidFill>
              </a:rPr>
              <a:t>공사책임</a:t>
            </a:r>
            <a:r>
              <a:rPr lang="en-US" altLang="ko-KR" sz="1200" b="1">
                <a:solidFill>
                  <a:schemeClr val="tx1"/>
                </a:solidFill>
              </a:rPr>
              <a:t>’ </a:t>
            </a:r>
            <a:r>
              <a:rPr lang="ko-KR" altLang="en-US" sz="1200">
                <a:solidFill>
                  <a:schemeClr val="tx1"/>
                </a:solidFill>
              </a:rPr>
              <a:t>결재에 서명을 하시겠습니까</a:t>
            </a:r>
            <a:r>
              <a:rPr lang="en-US" altLang="ko-KR" sz="1200">
                <a:solidFill>
                  <a:schemeClr val="tx1"/>
                </a:solidFill>
              </a:rPr>
              <a:t>?</a:t>
            </a:r>
          </a:p>
          <a:p>
            <a:pPr algn="ctr"/>
            <a:endParaRPr lang="en-US" altLang="ko-KR" sz="1200">
              <a:solidFill>
                <a:schemeClr val="tx1"/>
              </a:solidFill>
            </a:endParaRPr>
          </a:p>
          <a:p>
            <a:pPr algn="ctr"/>
            <a:r>
              <a:rPr lang="ko-KR" altLang="en-US" sz="1200">
                <a:solidFill>
                  <a:schemeClr val="tx1"/>
                </a:solidFill>
              </a:rPr>
              <a:t>예       아니요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8112274" y="3191397"/>
            <a:ext cx="2905568" cy="8607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‘</a:t>
            </a:r>
            <a:r>
              <a:rPr lang="ko-KR" altLang="en-US" sz="1200" b="1">
                <a:solidFill>
                  <a:schemeClr val="tx1"/>
                </a:solidFill>
              </a:rPr>
              <a:t>안전관리</a:t>
            </a:r>
            <a:r>
              <a:rPr lang="en-US" altLang="ko-KR" sz="1200" b="1">
                <a:solidFill>
                  <a:schemeClr val="tx1"/>
                </a:solidFill>
              </a:rPr>
              <a:t>’ </a:t>
            </a:r>
            <a:r>
              <a:rPr lang="ko-KR" altLang="en-US" sz="1200">
                <a:solidFill>
                  <a:schemeClr val="tx1"/>
                </a:solidFill>
              </a:rPr>
              <a:t>결재에 서명을 하시겠습니까</a:t>
            </a:r>
            <a:r>
              <a:rPr lang="en-US" altLang="ko-KR" sz="1200">
                <a:solidFill>
                  <a:schemeClr val="tx1"/>
                </a:solidFill>
              </a:rPr>
              <a:t>?</a:t>
            </a:r>
          </a:p>
          <a:p>
            <a:pPr algn="ctr"/>
            <a:endParaRPr lang="en-US" altLang="ko-KR" sz="1200">
              <a:solidFill>
                <a:schemeClr val="tx1"/>
              </a:solidFill>
            </a:endParaRPr>
          </a:p>
          <a:p>
            <a:pPr algn="ctr"/>
            <a:r>
              <a:rPr lang="ko-KR" altLang="en-US" sz="1200">
                <a:solidFill>
                  <a:schemeClr val="tx1"/>
                </a:solidFill>
              </a:rPr>
              <a:t>예       아니요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8112274" y="4360747"/>
            <a:ext cx="2905568" cy="8607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‘</a:t>
            </a:r>
            <a:r>
              <a:rPr lang="ko-KR" altLang="en-US" sz="1200" b="1">
                <a:solidFill>
                  <a:schemeClr val="tx1"/>
                </a:solidFill>
              </a:rPr>
              <a:t>보건담당</a:t>
            </a:r>
            <a:r>
              <a:rPr lang="en-US" altLang="ko-KR" sz="1200" b="1">
                <a:solidFill>
                  <a:schemeClr val="tx1"/>
                </a:solidFill>
              </a:rPr>
              <a:t>’ </a:t>
            </a:r>
            <a:r>
              <a:rPr lang="ko-KR" altLang="en-US" sz="1200">
                <a:solidFill>
                  <a:schemeClr val="tx1"/>
                </a:solidFill>
              </a:rPr>
              <a:t>결재에 서명을 하시겠습니까</a:t>
            </a:r>
            <a:r>
              <a:rPr lang="en-US" altLang="ko-KR" sz="1200">
                <a:solidFill>
                  <a:schemeClr val="tx1"/>
                </a:solidFill>
              </a:rPr>
              <a:t>?</a:t>
            </a:r>
          </a:p>
          <a:p>
            <a:pPr algn="ctr"/>
            <a:endParaRPr lang="en-US" altLang="ko-KR" sz="1200">
              <a:solidFill>
                <a:schemeClr val="tx1"/>
              </a:solidFill>
            </a:endParaRPr>
          </a:p>
          <a:p>
            <a:pPr algn="ctr"/>
            <a:r>
              <a:rPr lang="ko-KR" altLang="en-US" sz="1200">
                <a:solidFill>
                  <a:schemeClr val="tx1"/>
                </a:solidFill>
              </a:rPr>
              <a:t>예       아니요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8112274" y="5530097"/>
            <a:ext cx="2905568" cy="8607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‘</a:t>
            </a:r>
            <a:r>
              <a:rPr lang="ko-KR" altLang="en-US" sz="1200" b="1">
                <a:solidFill>
                  <a:schemeClr val="tx1"/>
                </a:solidFill>
              </a:rPr>
              <a:t>총괄책임</a:t>
            </a:r>
            <a:r>
              <a:rPr lang="en-US" altLang="ko-KR" sz="1200" b="1">
                <a:solidFill>
                  <a:schemeClr val="tx1"/>
                </a:solidFill>
              </a:rPr>
              <a:t>’ </a:t>
            </a:r>
            <a:r>
              <a:rPr lang="ko-KR" altLang="en-US" sz="1200">
                <a:solidFill>
                  <a:schemeClr val="tx1"/>
                </a:solidFill>
              </a:rPr>
              <a:t>결재에 서명을 하시겠습니까</a:t>
            </a:r>
            <a:r>
              <a:rPr lang="en-US" altLang="ko-KR" sz="1200">
                <a:solidFill>
                  <a:schemeClr val="tx1"/>
                </a:solidFill>
              </a:rPr>
              <a:t>?</a:t>
            </a:r>
          </a:p>
          <a:p>
            <a:pPr algn="ctr"/>
            <a:endParaRPr lang="en-US" altLang="ko-KR" sz="1200">
              <a:solidFill>
                <a:schemeClr val="tx1"/>
              </a:solidFill>
            </a:endParaRPr>
          </a:p>
          <a:p>
            <a:pPr algn="ctr"/>
            <a:r>
              <a:rPr lang="ko-KR" altLang="en-US" sz="1200">
                <a:solidFill>
                  <a:schemeClr val="tx1"/>
                </a:solidFill>
              </a:rPr>
              <a:t>예       아니요</a:t>
            </a:r>
          </a:p>
        </p:txBody>
      </p:sp>
      <p:sp>
        <p:nvSpPr>
          <p:cNvPr id="19" name="오른쪽 화살표 18"/>
          <p:cNvSpPr/>
          <p:nvPr/>
        </p:nvSpPr>
        <p:spPr>
          <a:xfrm>
            <a:off x="6702573" y="2664067"/>
            <a:ext cx="381000" cy="1136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2932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2365695" y="1669409"/>
            <a:ext cx="7331978" cy="3112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/>
              <a:t>2022.03.30</a:t>
            </a:r>
            <a:r>
              <a:rPr lang="ko-KR" altLang="en-US"/>
              <a:t>일 이후 수정사항 </a:t>
            </a:r>
          </a:p>
        </p:txBody>
      </p:sp>
    </p:spTree>
    <p:extLst>
      <p:ext uri="{BB962C8B-B14F-4D97-AF65-F5344CB8AC3E}">
        <p14:creationId xmlns:p14="http://schemas.microsoft.com/office/powerpoint/2010/main" val="5755625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3526" y="363441"/>
            <a:ext cx="776795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ko-KR"/>
              <a:t>[ </a:t>
            </a:r>
            <a:r>
              <a:rPr lang="ko-KR" altLang="en-US"/>
              <a:t>텍스트 수정 </a:t>
            </a:r>
            <a:r>
              <a:rPr lang="en-US" altLang="ko-KR"/>
              <a:t>: </a:t>
            </a:r>
            <a:r>
              <a:rPr lang="ko-KR" altLang="en-US"/>
              <a:t>내현장 </a:t>
            </a:r>
            <a:r>
              <a:rPr lang="en-US" altLang="ko-KR"/>
              <a:t>&gt; </a:t>
            </a:r>
            <a:r>
              <a:rPr lang="ko-KR" altLang="en-US"/>
              <a:t>채용자서류 </a:t>
            </a:r>
            <a:r>
              <a:rPr lang="en-US" altLang="ko-KR"/>
              <a:t>&gt; </a:t>
            </a:r>
            <a:r>
              <a:rPr lang="ko-KR" altLang="en-US"/>
              <a:t>교육이수 및 보호구 수령확인서 </a:t>
            </a:r>
            <a:r>
              <a:rPr lang="en-US" altLang="ko-KR"/>
              <a:t>]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895" y="1780825"/>
            <a:ext cx="2310163" cy="445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585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67358" y="103382"/>
            <a:ext cx="592262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ko-KR"/>
              <a:t>[ </a:t>
            </a:r>
            <a:r>
              <a:rPr lang="ko-KR" altLang="en-US"/>
              <a:t>퇴근한 관리자</a:t>
            </a:r>
            <a:r>
              <a:rPr lang="en-US" altLang="ko-KR"/>
              <a:t>/</a:t>
            </a:r>
            <a:r>
              <a:rPr lang="ko-KR" altLang="en-US"/>
              <a:t>근로자에게는 사이렌 안울리게 하기</a:t>
            </a:r>
            <a:r>
              <a:rPr lang="en-US" altLang="ko-KR"/>
              <a:t> ]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228" y="1197458"/>
            <a:ext cx="2700424" cy="5082645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5291058" y="1976383"/>
            <a:ext cx="3216837" cy="16679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퇴근처리한 근로자들에게 사이렌이 울린다고 하네요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... 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확인 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번 부탁드립니다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09238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직사각형 52"/>
          <p:cNvSpPr/>
          <p:nvPr/>
        </p:nvSpPr>
        <p:spPr>
          <a:xfrm>
            <a:off x="4371584" y="827522"/>
            <a:ext cx="3402947" cy="59061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/>
          <p:cNvSpPr/>
          <p:nvPr/>
        </p:nvSpPr>
        <p:spPr>
          <a:xfrm>
            <a:off x="4381322" y="818453"/>
            <a:ext cx="3402947" cy="3292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>
                <a:solidFill>
                  <a:schemeClr val="tx1"/>
                </a:solidFill>
              </a:rPr>
              <a:t> 인력 관리</a:t>
            </a:r>
          </a:p>
        </p:txBody>
      </p:sp>
      <p:sp>
        <p:nvSpPr>
          <p:cNvPr id="59" name="모서리가 둥근 직사각형 58"/>
          <p:cNvSpPr/>
          <p:nvPr/>
        </p:nvSpPr>
        <p:spPr>
          <a:xfrm>
            <a:off x="4568470" y="1289200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모서리가 둥근 직사각형 59"/>
          <p:cNvSpPr/>
          <p:nvPr/>
        </p:nvSpPr>
        <p:spPr>
          <a:xfrm>
            <a:off x="5609167" y="1289199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모서리가 둥근 직사각형 60"/>
          <p:cNvSpPr/>
          <p:nvPr/>
        </p:nvSpPr>
        <p:spPr>
          <a:xfrm>
            <a:off x="6649864" y="1289199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직사각형 89"/>
          <p:cNvSpPr/>
          <p:nvPr/>
        </p:nvSpPr>
        <p:spPr>
          <a:xfrm>
            <a:off x="4381322" y="2241555"/>
            <a:ext cx="3402947" cy="3292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>
                <a:solidFill>
                  <a:schemeClr val="tx1"/>
                </a:solidFill>
              </a:rPr>
              <a:t>교육 </a:t>
            </a:r>
            <a:r>
              <a:rPr lang="en-US" altLang="ko-KR" sz="1050" b="1">
                <a:solidFill>
                  <a:schemeClr val="tx1"/>
                </a:solidFill>
              </a:rPr>
              <a:t>/ </a:t>
            </a:r>
            <a:r>
              <a:rPr lang="ko-KR" altLang="en-US" sz="1050" b="1">
                <a:solidFill>
                  <a:schemeClr val="tx1"/>
                </a:solidFill>
              </a:rPr>
              <a:t>사이렌</a:t>
            </a:r>
          </a:p>
        </p:txBody>
      </p:sp>
      <p:pic>
        <p:nvPicPr>
          <p:cNvPr id="101" name="그림 1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477" y="1924625"/>
            <a:ext cx="476250" cy="161925"/>
          </a:xfrm>
          <a:prstGeom prst="rect">
            <a:avLst/>
          </a:prstGeom>
        </p:spPr>
      </p:pic>
      <p:pic>
        <p:nvPicPr>
          <p:cNvPr id="109" name="그림 1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923" y="1766129"/>
            <a:ext cx="714375" cy="152400"/>
          </a:xfrm>
          <a:prstGeom prst="rect">
            <a:avLst/>
          </a:prstGeom>
        </p:spPr>
      </p:pic>
      <p:pic>
        <p:nvPicPr>
          <p:cNvPr id="110" name="그림 1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8632" y="1954105"/>
            <a:ext cx="790575" cy="142875"/>
          </a:xfrm>
          <a:prstGeom prst="rect">
            <a:avLst/>
          </a:prstGeom>
        </p:spPr>
      </p:pic>
      <p:pic>
        <p:nvPicPr>
          <p:cNvPr id="112" name="그림 1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0041" y="1415029"/>
            <a:ext cx="279345" cy="292042"/>
          </a:xfrm>
          <a:prstGeom prst="rect">
            <a:avLst/>
          </a:prstGeom>
        </p:spPr>
      </p:pic>
      <p:pic>
        <p:nvPicPr>
          <p:cNvPr id="113" name="그림 1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3132" y="1371091"/>
            <a:ext cx="279172" cy="287896"/>
          </a:xfrm>
          <a:prstGeom prst="rect">
            <a:avLst/>
          </a:prstGeom>
        </p:spPr>
      </p:pic>
      <p:pic>
        <p:nvPicPr>
          <p:cNvPr id="119" name="그림 1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0262" y="1434863"/>
            <a:ext cx="304800" cy="295275"/>
          </a:xfrm>
          <a:prstGeom prst="rect">
            <a:avLst/>
          </a:prstGeom>
        </p:spPr>
      </p:pic>
      <p:sp>
        <p:nvSpPr>
          <p:cNvPr id="121" name="TextBox 120"/>
          <p:cNvSpPr txBox="1"/>
          <p:nvPr/>
        </p:nvSpPr>
        <p:spPr>
          <a:xfrm>
            <a:off x="5595502" y="1766564"/>
            <a:ext cx="10003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/>
              <a:t>근로자 출근</a:t>
            </a:r>
            <a:endParaRPr lang="en-US" altLang="ko-KR" sz="1000" b="1"/>
          </a:p>
          <a:p>
            <a:pPr algn="ctr"/>
            <a:r>
              <a:rPr lang="en-US" altLang="ko-KR" sz="1000" b="1"/>
              <a:t>QR</a:t>
            </a:r>
            <a:r>
              <a:rPr lang="ko-KR" altLang="en-US" sz="1000" b="1"/>
              <a:t> 리더기</a:t>
            </a:r>
          </a:p>
        </p:txBody>
      </p:sp>
      <p:sp>
        <p:nvSpPr>
          <p:cNvPr id="166" name="직사각형 165"/>
          <p:cNvSpPr/>
          <p:nvPr/>
        </p:nvSpPr>
        <p:spPr>
          <a:xfrm>
            <a:off x="4381322" y="3757983"/>
            <a:ext cx="3402947" cy="3292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>
                <a:solidFill>
                  <a:schemeClr val="tx1"/>
                </a:solidFill>
              </a:rPr>
              <a:t>서류</a:t>
            </a:r>
          </a:p>
        </p:txBody>
      </p:sp>
      <p:sp>
        <p:nvSpPr>
          <p:cNvPr id="167" name="모서리가 둥근 직사각형 166"/>
          <p:cNvSpPr/>
          <p:nvPr/>
        </p:nvSpPr>
        <p:spPr>
          <a:xfrm>
            <a:off x="4568470" y="4228730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8" name="모서리가 둥근 직사각형 167"/>
          <p:cNvSpPr/>
          <p:nvPr/>
        </p:nvSpPr>
        <p:spPr>
          <a:xfrm>
            <a:off x="5609167" y="4228729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9" name="그림 16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4136" y="4792052"/>
            <a:ext cx="714375" cy="190500"/>
          </a:xfrm>
          <a:prstGeom prst="rect">
            <a:avLst/>
          </a:prstGeom>
        </p:spPr>
      </p:pic>
      <p:pic>
        <p:nvPicPr>
          <p:cNvPr id="170" name="그림 16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1326" y="4792052"/>
            <a:ext cx="819150" cy="200025"/>
          </a:xfrm>
          <a:prstGeom prst="rect">
            <a:avLst/>
          </a:prstGeom>
        </p:spPr>
      </p:pic>
      <p:pic>
        <p:nvPicPr>
          <p:cNvPr id="171" name="그림 17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78362" y="4373090"/>
            <a:ext cx="266700" cy="314325"/>
          </a:xfrm>
          <a:prstGeom prst="rect">
            <a:avLst/>
          </a:prstGeom>
        </p:spPr>
      </p:pic>
      <p:pic>
        <p:nvPicPr>
          <p:cNvPr id="172" name="그림 17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34469" y="4370767"/>
            <a:ext cx="285750" cy="314325"/>
          </a:xfrm>
          <a:prstGeom prst="rect">
            <a:avLst/>
          </a:prstGeom>
        </p:spPr>
      </p:pic>
      <p:sp>
        <p:nvSpPr>
          <p:cNvPr id="173" name="모서리가 둥근 직사각형 172"/>
          <p:cNvSpPr/>
          <p:nvPr/>
        </p:nvSpPr>
        <p:spPr>
          <a:xfrm>
            <a:off x="4568470" y="2712302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4" name="모서리가 둥근 직사각형 173"/>
          <p:cNvSpPr/>
          <p:nvPr/>
        </p:nvSpPr>
        <p:spPr>
          <a:xfrm>
            <a:off x="5609167" y="2712301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5" name="그림 17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87952" y="3296860"/>
            <a:ext cx="485775" cy="180975"/>
          </a:xfrm>
          <a:prstGeom prst="rect">
            <a:avLst/>
          </a:prstGeom>
        </p:spPr>
      </p:pic>
      <p:pic>
        <p:nvPicPr>
          <p:cNvPr id="176" name="그림 17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88996" y="3221753"/>
            <a:ext cx="923810" cy="276190"/>
          </a:xfrm>
          <a:prstGeom prst="rect">
            <a:avLst/>
          </a:prstGeom>
        </p:spPr>
      </p:pic>
      <p:pic>
        <p:nvPicPr>
          <p:cNvPr id="177" name="그림 17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78362" y="2874256"/>
            <a:ext cx="320192" cy="257716"/>
          </a:xfrm>
          <a:prstGeom prst="rect">
            <a:avLst/>
          </a:prstGeom>
        </p:spPr>
      </p:pic>
      <p:pic>
        <p:nvPicPr>
          <p:cNvPr id="178" name="그림 17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15419" y="2815561"/>
            <a:ext cx="323850" cy="333375"/>
          </a:xfrm>
          <a:prstGeom prst="rect">
            <a:avLst/>
          </a:prstGeom>
        </p:spPr>
      </p:pic>
      <p:sp>
        <p:nvSpPr>
          <p:cNvPr id="116" name="직사각형 115"/>
          <p:cNvSpPr/>
          <p:nvPr/>
        </p:nvSpPr>
        <p:spPr>
          <a:xfrm>
            <a:off x="376725" y="864207"/>
            <a:ext cx="3402947" cy="59061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모서리가 둥근 직사각형 116"/>
          <p:cNvSpPr/>
          <p:nvPr/>
        </p:nvSpPr>
        <p:spPr>
          <a:xfrm>
            <a:off x="563873" y="1334955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모서리가 둥근 직사각형 117"/>
          <p:cNvSpPr/>
          <p:nvPr/>
        </p:nvSpPr>
        <p:spPr>
          <a:xfrm>
            <a:off x="1604570" y="1334954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0" name="모서리가 둥근 직사각형 119"/>
          <p:cNvSpPr/>
          <p:nvPr/>
        </p:nvSpPr>
        <p:spPr>
          <a:xfrm>
            <a:off x="2645267" y="1334954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3" name="직사각형 122"/>
          <p:cNvSpPr/>
          <p:nvPr/>
        </p:nvSpPr>
        <p:spPr>
          <a:xfrm>
            <a:off x="376725" y="864207"/>
            <a:ext cx="3402947" cy="3292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>
                <a:solidFill>
                  <a:schemeClr val="tx1"/>
                </a:solidFill>
              </a:rPr>
              <a:t>운영자 기능</a:t>
            </a:r>
          </a:p>
        </p:txBody>
      </p:sp>
      <p:sp>
        <p:nvSpPr>
          <p:cNvPr id="124" name="직사각형 123"/>
          <p:cNvSpPr/>
          <p:nvPr/>
        </p:nvSpPr>
        <p:spPr>
          <a:xfrm>
            <a:off x="376725" y="2334881"/>
            <a:ext cx="3402947" cy="3292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>
                <a:solidFill>
                  <a:schemeClr val="tx1"/>
                </a:solidFill>
              </a:rPr>
              <a:t> 인력 관리</a:t>
            </a:r>
          </a:p>
        </p:txBody>
      </p:sp>
      <p:sp>
        <p:nvSpPr>
          <p:cNvPr id="125" name="모서리가 둥근 직사각형 124"/>
          <p:cNvSpPr/>
          <p:nvPr/>
        </p:nvSpPr>
        <p:spPr>
          <a:xfrm>
            <a:off x="563873" y="2805628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6" name="모서리가 둥근 직사각형 125"/>
          <p:cNvSpPr/>
          <p:nvPr/>
        </p:nvSpPr>
        <p:spPr>
          <a:xfrm>
            <a:off x="1604570" y="2805627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" name="모서리가 둥근 직사각형 126"/>
          <p:cNvSpPr/>
          <p:nvPr/>
        </p:nvSpPr>
        <p:spPr>
          <a:xfrm>
            <a:off x="2645267" y="2805627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8" name="직사각형 127"/>
          <p:cNvSpPr/>
          <p:nvPr/>
        </p:nvSpPr>
        <p:spPr>
          <a:xfrm>
            <a:off x="376724" y="3805554"/>
            <a:ext cx="3402947" cy="3292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>
                <a:solidFill>
                  <a:schemeClr val="tx1"/>
                </a:solidFill>
              </a:rPr>
              <a:t>교육 </a:t>
            </a:r>
            <a:r>
              <a:rPr lang="en-US" altLang="ko-KR" sz="1050" b="1">
                <a:solidFill>
                  <a:schemeClr val="tx1"/>
                </a:solidFill>
              </a:rPr>
              <a:t>/ </a:t>
            </a:r>
            <a:r>
              <a:rPr lang="ko-KR" altLang="en-US" sz="1050" b="1">
                <a:solidFill>
                  <a:schemeClr val="tx1"/>
                </a:solidFill>
              </a:rPr>
              <a:t>사이렌</a:t>
            </a:r>
          </a:p>
        </p:txBody>
      </p:sp>
      <p:sp>
        <p:nvSpPr>
          <p:cNvPr id="129" name="모서리가 둥근 직사각형 128"/>
          <p:cNvSpPr/>
          <p:nvPr/>
        </p:nvSpPr>
        <p:spPr>
          <a:xfrm>
            <a:off x="563873" y="4276301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0" name="모서리가 둥근 직사각형 129"/>
          <p:cNvSpPr/>
          <p:nvPr/>
        </p:nvSpPr>
        <p:spPr>
          <a:xfrm>
            <a:off x="1604570" y="4276300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직사각형 130"/>
          <p:cNvSpPr/>
          <p:nvPr/>
        </p:nvSpPr>
        <p:spPr>
          <a:xfrm>
            <a:off x="376725" y="5276227"/>
            <a:ext cx="3402947" cy="3292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>
                <a:solidFill>
                  <a:schemeClr val="tx1"/>
                </a:solidFill>
              </a:rPr>
              <a:t>서류</a:t>
            </a:r>
          </a:p>
        </p:txBody>
      </p:sp>
      <p:sp>
        <p:nvSpPr>
          <p:cNvPr id="132" name="모서리가 둥근 직사각형 131"/>
          <p:cNvSpPr/>
          <p:nvPr/>
        </p:nvSpPr>
        <p:spPr>
          <a:xfrm>
            <a:off x="563873" y="5746974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모서리가 둥근 직사각형 132"/>
          <p:cNvSpPr/>
          <p:nvPr/>
        </p:nvSpPr>
        <p:spPr>
          <a:xfrm>
            <a:off x="1604570" y="5746973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4" name="그림 13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6723" y="435636"/>
            <a:ext cx="3488009" cy="428571"/>
          </a:xfrm>
          <a:prstGeom prst="rect">
            <a:avLst/>
          </a:prstGeom>
        </p:spPr>
      </p:pic>
      <p:pic>
        <p:nvPicPr>
          <p:cNvPr id="135" name="그림 13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9530" y="1927017"/>
            <a:ext cx="609600" cy="209550"/>
          </a:xfrm>
          <a:prstGeom prst="rect">
            <a:avLst/>
          </a:prstGeom>
        </p:spPr>
      </p:pic>
      <p:pic>
        <p:nvPicPr>
          <p:cNvPr id="136" name="그림 1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880" y="3441053"/>
            <a:ext cx="476250" cy="161925"/>
          </a:xfrm>
          <a:prstGeom prst="rect">
            <a:avLst/>
          </a:prstGeom>
        </p:spPr>
      </p:pic>
      <p:sp>
        <p:nvSpPr>
          <p:cNvPr id="138" name="TextBox 137"/>
          <p:cNvSpPr txBox="1"/>
          <p:nvPr/>
        </p:nvSpPr>
        <p:spPr>
          <a:xfrm>
            <a:off x="2547589" y="1673741"/>
            <a:ext cx="11268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/>
              <a:t>공동 운영자</a:t>
            </a:r>
            <a:endParaRPr lang="en-US" altLang="ko-KR" sz="1000" b="1"/>
          </a:p>
          <a:p>
            <a:pPr algn="ctr"/>
            <a:r>
              <a:rPr lang="en-US" altLang="ko-KR" sz="1000" b="1"/>
              <a:t>(</a:t>
            </a:r>
            <a:r>
              <a:rPr lang="ko-KR" altLang="en-US" sz="1000" b="1"/>
              <a:t>출근 </a:t>
            </a:r>
            <a:r>
              <a:rPr lang="en-US" altLang="ko-KR" sz="1000" b="1"/>
              <a:t>QR</a:t>
            </a:r>
            <a:r>
              <a:rPr lang="ko-KR" altLang="en-US" sz="1000" b="1"/>
              <a:t>리더기</a:t>
            </a:r>
            <a:endParaRPr lang="en-US" altLang="ko-KR" sz="1000" b="1"/>
          </a:p>
          <a:p>
            <a:pPr algn="ctr"/>
            <a:r>
              <a:rPr lang="ko-KR" altLang="en-US" sz="1000" b="1"/>
              <a:t>비밀번호</a:t>
            </a:r>
            <a:r>
              <a:rPr lang="en-US" altLang="ko-KR" sz="1000" b="1"/>
              <a:t>)</a:t>
            </a:r>
            <a:endParaRPr lang="ko-KR" altLang="en-US" sz="1000" b="1"/>
          </a:p>
        </p:txBody>
      </p:sp>
      <p:pic>
        <p:nvPicPr>
          <p:cNvPr id="139" name="그림 1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3355" y="4860859"/>
            <a:ext cx="485775" cy="180975"/>
          </a:xfrm>
          <a:prstGeom prst="rect">
            <a:avLst/>
          </a:prstGeom>
        </p:spPr>
      </p:pic>
      <p:pic>
        <p:nvPicPr>
          <p:cNvPr id="140" name="그림 1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539" y="6310296"/>
            <a:ext cx="714375" cy="190500"/>
          </a:xfrm>
          <a:prstGeom prst="rect">
            <a:avLst/>
          </a:prstGeom>
        </p:spPr>
      </p:pic>
      <p:pic>
        <p:nvPicPr>
          <p:cNvPr id="141" name="그림 1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6729" y="6310296"/>
            <a:ext cx="819150" cy="200025"/>
          </a:xfrm>
          <a:prstGeom prst="rect">
            <a:avLst/>
          </a:prstGeom>
        </p:spPr>
      </p:pic>
      <p:pic>
        <p:nvPicPr>
          <p:cNvPr id="142" name="그림 14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84399" y="4785752"/>
            <a:ext cx="923810" cy="276190"/>
          </a:xfrm>
          <a:prstGeom prst="rect">
            <a:avLst/>
          </a:prstGeom>
        </p:spPr>
      </p:pic>
      <p:pic>
        <p:nvPicPr>
          <p:cNvPr id="143" name="그림 1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326" y="3282557"/>
            <a:ext cx="714375" cy="152400"/>
          </a:xfrm>
          <a:prstGeom prst="rect">
            <a:avLst/>
          </a:prstGeom>
        </p:spPr>
      </p:pic>
      <p:pic>
        <p:nvPicPr>
          <p:cNvPr id="144" name="그림 1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4035" y="3470533"/>
            <a:ext cx="790575" cy="142875"/>
          </a:xfrm>
          <a:prstGeom prst="rect">
            <a:avLst/>
          </a:prstGeom>
        </p:spPr>
      </p:pic>
      <p:pic>
        <p:nvPicPr>
          <p:cNvPr id="145" name="그림 14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3765" y="4438255"/>
            <a:ext cx="320192" cy="257716"/>
          </a:xfrm>
          <a:prstGeom prst="rect">
            <a:avLst/>
          </a:prstGeom>
        </p:spPr>
      </p:pic>
      <p:pic>
        <p:nvPicPr>
          <p:cNvPr id="146" name="그림 1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444" y="2931457"/>
            <a:ext cx="279345" cy="292042"/>
          </a:xfrm>
          <a:prstGeom prst="rect">
            <a:avLst/>
          </a:prstGeom>
        </p:spPr>
      </p:pic>
      <p:pic>
        <p:nvPicPr>
          <p:cNvPr id="147" name="그림 1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8535" y="2887519"/>
            <a:ext cx="279172" cy="287896"/>
          </a:xfrm>
          <a:prstGeom prst="rect">
            <a:avLst/>
          </a:prstGeom>
        </p:spPr>
      </p:pic>
      <p:pic>
        <p:nvPicPr>
          <p:cNvPr id="148" name="그림 14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3765" y="5891334"/>
            <a:ext cx="266700" cy="314325"/>
          </a:xfrm>
          <a:prstGeom prst="rect">
            <a:avLst/>
          </a:prstGeom>
        </p:spPr>
      </p:pic>
      <p:pic>
        <p:nvPicPr>
          <p:cNvPr id="149" name="그림 1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29872" y="5889011"/>
            <a:ext cx="285750" cy="314325"/>
          </a:xfrm>
          <a:prstGeom prst="rect">
            <a:avLst/>
          </a:prstGeom>
        </p:spPr>
      </p:pic>
      <p:pic>
        <p:nvPicPr>
          <p:cNvPr id="150" name="그림 14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3355" y="1555374"/>
            <a:ext cx="381000" cy="257175"/>
          </a:xfrm>
          <a:prstGeom prst="rect">
            <a:avLst/>
          </a:prstGeom>
        </p:spPr>
      </p:pic>
      <p:pic>
        <p:nvPicPr>
          <p:cNvPr id="151" name="그림 15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10822" y="4379560"/>
            <a:ext cx="323850" cy="333375"/>
          </a:xfrm>
          <a:prstGeom prst="rect">
            <a:avLst/>
          </a:prstGeom>
        </p:spPr>
      </p:pic>
      <p:pic>
        <p:nvPicPr>
          <p:cNvPr id="152" name="그림 15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24479" y="1361889"/>
            <a:ext cx="327283" cy="352459"/>
          </a:xfrm>
          <a:prstGeom prst="rect">
            <a:avLst/>
          </a:prstGeom>
        </p:spPr>
      </p:pic>
      <p:pic>
        <p:nvPicPr>
          <p:cNvPr id="153" name="그림 1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665" y="2951291"/>
            <a:ext cx="304800" cy="295275"/>
          </a:xfrm>
          <a:prstGeom prst="rect">
            <a:avLst/>
          </a:prstGeom>
        </p:spPr>
      </p:pic>
      <p:sp>
        <p:nvSpPr>
          <p:cNvPr id="154" name="TextBox 153"/>
          <p:cNvSpPr txBox="1"/>
          <p:nvPr/>
        </p:nvSpPr>
        <p:spPr>
          <a:xfrm>
            <a:off x="1590905" y="3282992"/>
            <a:ext cx="10003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/>
              <a:t>근로자 출근</a:t>
            </a:r>
            <a:endParaRPr lang="en-US" altLang="ko-KR" sz="1000" b="1"/>
          </a:p>
          <a:p>
            <a:pPr algn="ctr"/>
            <a:r>
              <a:rPr lang="en-US" altLang="ko-KR" sz="1000" b="1"/>
              <a:t>QR</a:t>
            </a:r>
            <a:r>
              <a:rPr lang="ko-KR" altLang="en-US" sz="1000" b="1"/>
              <a:t> 리더기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615033" y="1508694"/>
            <a:ext cx="10003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/>
              <a:t>   기능선택</a:t>
            </a:r>
            <a:endParaRPr lang="en-US" altLang="ko-KR" sz="1000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∙</a:t>
            </a:r>
            <a:r>
              <a:rPr lang="en-US" altLang="ko-KR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위험치워줘</a:t>
            </a:r>
            <a:endParaRPr lang="ko-KR" altLang="en-US" sz="1000" b="1"/>
          </a:p>
        </p:txBody>
      </p:sp>
      <p:sp>
        <p:nvSpPr>
          <p:cNvPr id="97" name="모서리가 둥근 직사각형 96"/>
          <p:cNvSpPr/>
          <p:nvPr/>
        </p:nvSpPr>
        <p:spPr>
          <a:xfrm>
            <a:off x="2534714" y="2692505"/>
            <a:ext cx="1386282" cy="1113048"/>
          </a:xfrm>
          <a:prstGeom prst="roundRect">
            <a:avLst>
              <a:gd name="adj" fmla="val 11905"/>
            </a:avLst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모서리가 둥근 직사각형 97"/>
          <p:cNvSpPr/>
          <p:nvPr/>
        </p:nvSpPr>
        <p:spPr>
          <a:xfrm>
            <a:off x="6490260" y="1123973"/>
            <a:ext cx="1386282" cy="1113048"/>
          </a:xfrm>
          <a:prstGeom prst="roundRect">
            <a:avLst>
              <a:gd name="adj" fmla="val 11905"/>
            </a:avLst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모서리가 둥근 직사각형 98"/>
          <p:cNvSpPr/>
          <p:nvPr/>
        </p:nvSpPr>
        <p:spPr>
          <a:xfrm>
            <a:off x="9021852" y="2887519"/>
            <a:ext cx="1305272" cy="1272372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3" name="그림 1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7599" y="2998715"/>
            <a:ext cx="413777" cy="4267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14125" y="3550220"/>
            <a:ext cx="1372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/>
              <a:t>시공사 팀등록</a:t>
            </a:r>
            <a:endParaRPr lang="en-US" altLang="ko-KR" sz="1200"/>
          </a:p>
          <a:p>
            <a:r>
              <a:rPr lang="en-US" altLang="ko-KR" sz="1200"/>
              <a:t>/ </a:t>
            </a:r>
            <a:r>
              <a:rPr lang="ko-KR" altLang="en-US" sz="1200"/>
              <a:t>팀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∙직종 변경</a:t>
            </a:r>
            <a:endParaRPr lang="ko-KR" altLang="en-US" sz="1200"/>
          </a:p>
        </p:txBody>
      </p:sp>
      <p:cxnSp>
        <p:nvCxnSpPr>
          <p:cNvPr id="9" name="직선 화살표 연결선 8"/>
          <p:cNvCxnSpPr/>
          <p:nvPr/>
        </p:nvCxnSpPr>
        <p:spPr>
          <a:xfrm>
            <a:off x="7774531" y="1954105"/>
            <a:ext cx="1247321" cy="12924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>
            <a:endCxn id="99" idx="1"/>
          </p:cNvCxnSpPr>
          <p:nvPr/>
        </p:nvCxnSpPr>
        <p:spPr>
          <a:xfrm>
            <a:off x="3779671" y="3477835"/>
            <a:ext cx="5242181" cy="458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직사각형 106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8456740" y="1950740"/>
            <a:ext cx="2099351" cy="570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운영자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시공사 관리자 화면 변경</a:t>
            </a:r>
            <a:endParaRPr lang="en-US" altLang="ko-KR" sz="10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8" name="그림 10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71582" y="398951"/>
            <a:ext cx="3488009" cy="428571"/>
          </a:xfrm>
          <a:prstGeom prst="rect">
            <a:avLst/>
          </a:prstGeom>
        </p:spPr>
      </p:pic>
      <p:sp>
        <p:nvSpPr>
          <p:cNvPr id="111" name="TextBox 110"/>
          <p:cNvSpPr txBox="1"/>
          <p:nvPr/>
        </p:nvSpPr>
        <p:spPr>
          <a:xfrm>
            <a:off x="6148663" y="65525"/>
            <a:ext cx="1830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(</a:t>
            </a:r>
            <a:r>
              <a:rPr lang="ko-KR" altLang="en-US"/>
              <a:t>시공사 관리자</a:t>
            </a:r>
            <a:r>
              <a:rPr lang="en-US" altLang="ko-KR"/>
              <a:t>)</a:t>
            </a:r>
            <a:endParaRPr lang="ko-KR" altLang="en-US"/>
          </a:p>
        </p:txBody>
      </p:sp>
      <p:sp>
        <p:nvSpPr>
          <p:cNvPr id="114" name="TextBox 113"/>
          <p:cNvSpPr txBox="1"/>
          <p:nvPr/>
        </p:nvSpPr>
        <p:spPr>
          <a:xfrm>
            <a:off x="2948535" y="57423"/>
            <a:ext cx="1551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(</a:t>
            </a:r>
            <a:r>
              <a:rPr lang="ko-KR" altLang="en-US"/>
              <a:t>운영자</a:t>
            </a:r>
            <a:r>
              <a:rPr lang="en-US" altLang="ko-KR"/>
              <a:t>)</a:t>
            </a:r>
            <a:endParaRPr lang="ko-KR" altLang="en-US"/>
          </a:p>
        </p:txBody>
      </p:sp>
      <p:sp>
        <p:nvSpPr>
          <p:cNvPr id="115" name="TextBox 114"/>
          <p:cNvSpPr txBox="1"/>
          <p:nvPr/>
        </p:nvSpPr>
        <p:spPr>
          <a:xfrm>
            <a:off x="115844" y="-45787"/>
            <a:ext cx="252942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ko-KR"/>
              <a:t>[ </a:t>
            </a:r>
            <a:r>
              <a:rPr lang="ko-KR" altLang="en-US"/>
              <a:t>위 </a:t>
            </a:r>
            <a:r>
              <a:rPr lang="en-US" altLang="ko-KR"/>
              <a:t>36</a:t>
            </a:r>
            <a:r>
              <a:rPr lang="ko-KR" altLang="en-US"/>
              <a:t>페이지 변경 </a:t>
            </a:r>
            <a:r>
              <a:rPr lang="en-US" altLang="ko-KR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3048313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3526" y="363441"/>
            <a:ext cx="776795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ko-KR"/>
              <a:t>[ </a:t>
            </a:r>
            <a:r>
              <a:rPr lang="ko-KR" altLang="en-US"/>
              <a:t>시공사 소속팀 구분에 </a:t>
            </a:r>
            <a:r>
              <a:rPr lang="en-US" altLang="ko-KR"/>
              <a:t>‘</a:t>
            </a:r>
            <a:r>
              <a:rPr lang="ko-KR" altLang="en-US"/>
              <a:t>품질팀</a:t>
            </a:r>
            <a:r>
              <a:rPr lang="en-US" altLang="ko-KR"/>
              <a:t>‘ </a:t>
            </a:r>
            <a:r>
              <a:rPr lang="ko-KR" altLang="en-US"/>
              <a:t>추가 및 팀추가  </a:t>
            </a:r>
            <a:r>
              <a:rPr lang="en-US" altLang="ko-KR"/>
              <a:t>]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416" y="1662507"/>
            <a:ext cx="2468391" cy="4654403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5291058" y="1976383"/>
            <a:ext cx="3216837" cy="16679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업데이트 이후에는 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출근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신청자 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-&gt; ‘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품질팀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생성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선택할수 있게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업데이트 이전 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출근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 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신청자는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-&gt; ‘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팀변경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가능하게</a:t>
            </a:r>
            <a:endParaRPr lang="en-US" altLang="ko-KR" sz="10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5486389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89" y="627240"/>
            <a:ext cx="2397637" cy="482631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513" y="21284"/>
            <a:ext cx="3341825" cy="229883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3042" y="1359249"/>
            <a:ext cx="3062069" cy="4363204"/>
          </a:xfrm>
          <a:prstGeom prst="rect">
            <a:avLst/>
          </a:prstGeom>
        </p:spPr>
      </p:pic>
      <p:sp>
        <p:nvSpPr>
          <p:cNvPr id="11" name="오른쪽 화살표 10"/>
          <p:cNvSpPr/>
          <p:nvPr/>
        </p:nvSpPr>
        <p:spPr>
          <a:xfrm>
            <a:off x="3356040" y="2224585"/>
            <a:ext cx="535782" cy="1023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2677775" y="150308"/>
            <a:ext cx="1312396" cy="1794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화면 변경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협력사 관리자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시공팀 등록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근로자 팀변경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직종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변경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 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화면처럼 바꾸기</a:t>
            </a:r>
            <a:endParaRPr lang="en-US" altLang="ko-KR" sz="10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1198" y="21284"/>
            <a:ext cx="2209413" cy="46135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07776" y="98072"/>
            <a:ext cx="3003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>
                <a:solidFill>
                  <a:schemeClr val="bg1"/>
                </a:solidFill>
              </a:rPr>
              <a:t>시공사 팀등록</a:t>
            </a:r>
            <a:r>
              <a:rPr lang="en-US" altLang="ko-KR" sz="1400" b="1">
                <a:solidFill>
                  <a:schemeClr val="bg1"/>
                </a:solidFill>
              </a:rPr>
              <a:t> / </a:t>
            </a:r>
            <a:r>
              <a:rPr lang="ko-KR" altLang="en-US" sz="1400" b="1">
                <a:solidFill>
                  <a:schemeClr val="bg1"/>
                </a:solidFill>
              </a:rPr>
              <a:t>팀</a:t>
            </a:r>
            <a:r>
              <a:rPr lang="ko-KR" altLang="en-US" sz="14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∙직종 변경</a:t>
            </a:r>
            <a:endParaRPr lang="ko-KR" altLang="en-US" sz="1400" b="1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07776" y="670517"/>
            <a:ext cx="1227397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100"/>
              <a:t>시공사 팀등록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21423" y="670517"/>
            <a:ext cx="122739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100">
                <a:solidFill>
                  <a:srgbClr val="FF0000"/>
                </a:solidFill>
              </a:rPr>
              <a:t>팀</a:t>
            </a:r>
            <a:r>
              <a:rPr lang="ko-KR" altLang="en-US" sz="110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∙직종 변경</a:t>
            </a:r>
            <a:endParaRPr lang="ko-KR" altLang="en-US" sz="1100">
              <a:solidFill>
                <a:srgbClr val="FF0000"/>
              </a:solidFill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2683" y="2968389"/>
            <a:ext cx="2580384" cy="2754064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8104139" y="70959"/>
            <a:ext cx="1077805" cy="292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텍스트 바꾸기</a:t>
            </a:r>
            <a:endParaRPr lang="en-US" altLang="ko-KR" sz="10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8474428" y="688117"/>
            <a:ext cx="628997" cy="2703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추가</a:t>
            </a:r>
            <a:endParaRPr lang="en-US" altLang="ko-KR" sz="10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6" name="직선 화살표 연결선 25"/>
          <p:cNvCxnSpPr>
            <a:stCxn id="23" idx="1"/>
          </p:cNvCxnSpPr>
          <p:nvPr/>
        </p:nvCxnSpPr>
        <p:spPr>
          <a:xfrm flipH="1">
            <a:off x="7069540" y="217268"/>
            <a:ext cx="1034599" cy="34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/>
          <p:nvPr/>
        </p:nvCxnSpPr>
        <p:spPr>
          <a:xfrm flipH="1">
            <a:off x="7330648" y="841708"/>
            <a:ext cx="11437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/>
          <p:nvPr/>
        </p:nvCxnSpPr>
        <p:spPr>
          <a:xfrm>
            <a:off x="5104263" y="932127"/>
            <a:ext cx="272955" cy="2036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/>
          <p:nvPr/>
        </p:nvCxnSpPr>
        <p:spPr>
          <a:xfrm>
            <a:off x="6865148" y="932127"/>
            <a:ext cx="1777165" cy="719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059076" y="3162872"/>
            <a:ext cx="186611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000">
                <a:solidFill>
                  <a:schemeClr val="bg1">
                    <a:lumMod val="65000"/>
                  </a:schemeClr>
                </a:solidFill>
              </a:rPr>
              <a:t>팀 이름을 입력하세요</a:t>
            </a: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3455472" y="3663858"/>
            <a:ext cx="1077805" cy="292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텍스트 바꾸기</a:t>
            </a:r>
            <a:endParaRPr lang="en-US" altLang="ko-KR" sz="10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39" name="직선 화살표 연결선 38"/>
          <p:cNvCxnSpPr>
            <a:stCxn id="38" idx="0"/>
          </p:cNvCxnSpPr>
          <p:nvPr/>
        </p:nvCxnSpPr>
        <p:spPr>
          <a:xfrm flipV="1">
            <a:off x="3994375" y="3322586"/>
            <a:ext cx="1109888" cy="341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0784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67357" y="103382"/>
            <a:ext cx="708006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ko-KR"/>
              <a:t>[ </a:t>
            </a:r>
            <a:r>
              <a:rPr lang="ko-KR" altLang="en-US"/>
              <a:t>안전보건 교육일지 </a:t>
            </a:r>
            <a:r>
              <a:rPr lang="en-US" altLang="ko-KR"/>
              <a:t>&gt; </a:t>
            </a:r>
            <a:r>
              <a:rPr lang="ko-KR" altLang="en-US"/>
              <a:t>참석자명단 다른 페이지로 출력되게 하기 </a:t>
            </a:r>
            <a:r>
              <a:rPr lang="en-US" altLang="ko-KR"/>
              <a:t>]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73" y="1677220"/>
            <a:ext cx="2989991" cy="4203462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331" y="1677220"/>
            <a:ext cx="3139172" cy="4413187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518" y="1966738"/>
            <a:ext cx="2896107" cy="3692982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8418" y="1966738"/>
            <a:ext cx="2665957" cy="2875247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493" y="1677220"/>
            <a:ext cx="3139172" cy="4413187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5680" y="1966738"/>
            <a:ext cx="2896107" cy="3692982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0965" y="1966738"/>
            <a:ext cx="2614227" cy="625460"/>
          </a:xfrm>
          <a:prstGeom prst="rect">
            <a:avLst/>
          </a:prstGeom>
        </p:spPr>
      </p:pic>
      <p:sp>
        <p:nvSpPr>
          <p:cNvPr id="11" name="오른쪽 화살표 10"/>
          <p:cNvSpPr/>
          <p:nvPr/>
        </p:nvSpPr>
        <p:spPr>
          <a:xfrm>
            <a:off x="4026716" y="3397541"/>
            <a:ext cx="511728" cy="1359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1800671" y="1147018"/>
            <a:ext cx="1032194" cy="2701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현재 출력화면</a:t>
            </a:r>
            <a:endParaRPr lang="en-US" altLang="ko-KR" sz="10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5287528" y="967706"/>
            <a:ext cx="3719784" cy="5576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수정 출력화면 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-&gt; ‘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안전보건 교육일지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와 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참석자명단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따로 출력되게 하기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0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025152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67357" y="103382"/>
            <a:ext cx="708006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ko-KR"/>
              <a:t>[ </a:t>
            </a:r>
            <a:r>
              <a:rPr lang="ko-KR" altLang="en-US"/>
              <a:t>안전보건 교육일지 </a:t>
            </a:r>
            <a:r>
              <a:rPr lang="en-US" altLang="ko-KR"/>
              <a:t>‘</a:t>
            </a:r>
            <a:r>
              <a:rPr lang="ko-KR" altLang="en-US"/>
              <a:t>출력물</a:t>
            </a:r>
            <a:r>
              <a:rPr lang="en-US" altLang="ko-KR"/>
              <a:t>‘ </a:t>
            </a:r>
            <a:r>
              <a:rPr lang="ko-KR" altLang="en-US"/>
              <a:t>결재간 수정</a:t>
            </a:r>
            <a:r>
              <a:rPr lang="en-US" altLang="ko-KR"/>
              <a:t>  ]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014" y="870856"/>
            <a:ext cx="5050377" cy="5446855"/>
          </a:xfrm>
          <a:prstGeom prst="rect">
            <a:avLst/>
          </a:prstGeom>
        </p:spPr>
      </p:pic>
      <p:sp>
        <p:nvSpPr>
          <p:cNvPr id="9" name="모서리가 둥근 직사각형 8"/>
          <p:cNvSpPr/>
          <p:nvPr/>
        </p:nvSpPr>
        <p:spPr>
          <a:xfrm>
            <a:off x="10179758" y="834197"/>
            <a:ext cx="847633" cy="346017"/>
          </a:xfrm>
          <a:prstGeom prst="roundRect">
            <a:avLst>
              <a:gd name="adj" fmla="val 11905"/>
            </a:avLst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10087477" y="18322"/>
            <a:ext cx="1032194" cy="4505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텍스트 수정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총괄책임자</a:t>
            </a:r>
            <a:endParaRPr lang="en-US" altLang="ko-KR" sz="10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화살표 연결선 4"/>
          <p:cNvCxnSpPr>
            <a:stCxn id="10" idx="2"/>
            <a:endCxn id="9" idx="0"/>
          </p:cNvCxnSpPr>
          <p:nvPr/>
        </p:nvCxnSpPr>
        <p:spPr>
          <a:xfrm>
            <a:off x="10603574" y="468861"/>
            <a:ext cx="1" cy="365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992" y="3618013"/>
            <a:ext cx="6665185" cy="1776978"/>
          </a:xfrm>
          <a:prstGeom prst="rect">
            <a:avLst/>
          </a:prstGeom>
        </p:spPr>
      </p:pic>
      <p:sp>
        <p:nvSpPr>
          <p:cNvPr id="15" name="모서리가 둥근 직사각형 14"/>
          <p:cNvSpPr/>
          <p:nvPr/>
        </p:nvSpPr>
        <p:spPr>
          <a:xfrm>
            <a:off x="5706995" y="4160485"/>
            <a:ext cx="847633" cy="346017"/>
          </a:xfrm>
          <a:prstGeom prst="roundRect">
            <a:avLst>
              <a:gd name="adj" fmla="val 11905"/>
            </a:avLst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직선 화살표 연결선 15"/>
          <p:cNvCxnSpPr/>
          <p:nvPr/>
        </p:nvCxnSpPr>
        <p:spPr>
          <a:xfrm flipV="1">
            <a:off x="6554628" y="1180214"/>
            <a:ext cx="3625130" cy="2980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98824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4" name="그림 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637" y="1692374"/>
            <a:ext cx="3048000" cy="4467225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1810682" y="1893666"/>
            <a:ext cx="150552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800" b="1"/>
              <a:t>위험요인 내용</a:t>
            </a:r>
            <a:r>
              <a:rPr lang="en-US" altLang="ko-KR" sz="800" b="1"/>
              <a:t>(</a:t>
            </a:r>
            <a:r>
              <a:rPr lang="ko-KR" altLang="en-US" sz="800" b="1"/>
              <a:t>중복가능</a:t>
            </a:r>
            <a:r>
              <a:rPr lang="en-US" altLang="ko-KR" sz="800" b="1"/>
              <a:t>)</a:t>
            </a:r>
          </a:p>
        </p:txBody>
      </p:sp>
      <p:pic>
        <p:nvPicPr>
          <p:cNvPr id="76" name="그림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936" y="2109110"/>
            <a:ext cx="2779415" cy="3476292"/>
          </a:xfrm>
          <a:prstGeom prst="rect">
            <a:avLst/>
          </a:prstGeom>
        </p:spPr>
      </p:pic>
      <p:pic>
        <p:nvPicPr>
          <p:cNvPr id="77" name="그림 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236" y="2196183"/>
            <a:ext cx="200025" cy="200025"/>
          </a:xfrm>
          <a:prstGeom prst="rect">
            <a:avLst/>
          </a:prstGeom>
        </p:spPr>
      </p:pic>
      <p:sp>
        <p:nvSpPr>
          <p:cNvPr id="78" name="직사각형 77"/>
          <p:cNvSpPr/>
          <p:nvPr/>
        </p:nvSpPr>
        <p:spPr>
          <a:xfrm>
            <a:off x="2058261" y="2139503"/>
            <a:ext cx="2392001" cy="437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/>
              <a:t>안전모 등 개인 보호구 미착용 상태에서 머리가 </a:t>
            </a:r>
            <a:endParaRPr lang="en-US" altLang="ko-KR" sz="800"/>
          </a:p>
          <a:p>
            <a:pPr>
              <a:lnSpc>
                <a:spcPct val="150000"/>
              </a:lnSpc>
            </a:pPr>
            <a:r>
              <a:rPr lang="ko-KR" altLang="en-US" sz="800"/>
              <a:t>동바리 등에 부딪힘</a:t>
            </a:r>
          </a:p>
        </p:txBody>
      </p:sp>
      <p:cxnSp>
        <p:nvCxnSpPr>
          <p:cNvPr id="79" name="직선 연결선 78"/>
          <p:cNvCxnSpPr/>
          <p:nvPr/>
        </p:nvCxnSpPr>
        <p:spPr>
          <a:xfrm>
            <a:off x="1810683" y="2588783"/>
            <a:ext cx="263957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그림 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0638" y="2721133"/>
            <a:ext cx="200025" cy="200025"/>
          </a:xfrm>
          <a:prstGeom prst="rect">
            <a:avLst/>
          </a:prstGeom>
        </p:spPr>
      </p:pic>
      <p:sp>
        <p:nvSpPr>
          <p:cNvPr id="81" name="직사각형 80"/>
          <p:cNvSpPr/>
          <p:nvPr/>
        </p:nvSpPr>
        <p:spPr>
          <a:xfrm>
            <a:off x="2070663" y="2664453"/>
            <a:ext cx="2392001" cy="437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/>
              <a:t>안전모 등 개인 보호구 미착용 상태에서 머리가 </a:t>
            </a:r>
            <a:endParaRPr lang="en-US" altLang="ko-KR" sz="800"/>
          </a:p>
          <a:p>
            <a:pPr>
              <a:lnSpc>
                <a:spcPct val="150000"/>
              </a:lnSpc>
            </a:pPr>
            <a:r>
              <a:rPr lang="ko-KR" altLang="en-US" sz="800"/>
              <a:t>동바리 등에 부딪힘</a:t>
            </a:r>
          </a:p>
        </p:txBody>
      </p:sp>
      <p:cxnSp>
        <p:nvCxnSpPr>
          <p:cNvPr id="82" name="직선 연결선 81"/>
          <p:cNvCxnSpPr/>
          <p:nvPr/>
        </p:nvCxnSpPr>
        <p:spPr>
          <a:xfrm>
            <a:off x="1823085" y="3113733"/>
            <a:ext cx="263957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그림 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487" y="3250844"/>
            <a:ext cx="200025" cy="200025"/>
          </a:xfrm>
          <a:prstGeom prst="rect">
            <a:avLst/>
          </a:prstGeom>
        </p:spPr>
      </p:pic>
      <p:sp>
        <p:nvSpPr>
          <p:cNvPr id="84" name="직사각형 83"/>
          <p:cNvSpPr/>
          <p:nvPr/>
        </p:nvSpPr>
        <p:spPr>
          <a:xfrm>
            <a:off x="2035512" y="3194164"/>
            <a:ext cx="2392001" cy="437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/>
              <a:t>안전모 등 개인 보호구 미착용 상태에서 머리가 </a:t>
            </a:r>
            <a:endParaRPr lang="en-US" altLang="ko-KR" sz="800"/>
          </a:p>
          <a:p>
            <a:pPr>
              <a:lnSpc>
                <a:spcPct val="150000"/>
              </a:lnSpc>
            </a:pPr>
            <a:r>
              <a:rPr lang="ko-KR" altLang="en-US" sz="800"/>
              <a:t>동바리 등에 부딪힘</a:t>
            </a:r>
          </a:p>
        </p:txBody>
      </p:sp>
      <p:cxnSp>
        <p:nvCxnSpPr>
          <p:cNvPr id="85" name="직선 연결선 84"/>
          <p:cNvCxnSpPr/>
          <p:nvPr/>
        </p:nvCxnSpPr>
        <p:spPr>
          <a:xfrm>
            <a:off x="1787934" y="3643444"/>
            <a:ext cx="263957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그림 8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934" y="3789605"/>
            <a:ext cx="200025" cy="200025"/>
          </a:xfrm>
          <a:prstGeom prst="rect">
            <a:avLst/>
          </a:prstGeom>
        </p:spPr>
      </p:pic>
      <p:sp>
        <p:nvSpPr>
          <p:cNvPr id="87" name="직사각형 86"/>
          <p:cNvSpPr/>
          <p:nvPr/>
        </p:nvSpPr>
        <p:spPr>
          <a:xfrm>
            <a:off x="2051959" y="3732925"/>
            <a:ext cx="2392001" cy="437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/>
              <a:t>안전모 등 개인 보호구 미착용 상태에서 머리가 </a:t>
            </a:r>
            <a:endParaRPr lang="en-US" altLang="ko-KR" sz="800"/>
          </a:p>
          <a:p>
            <a:pPr>
              <a:lnSpc>
                <a:spcPct val="150000"/>
              </a:lnSpc>
            </a:pPr>
            <a:r>
              <a:rPr lang="ko-KR" altLang="en-US" sz="800"/>
              <a:t>동바리 등에 부딪힘</a:t>
            </a:r>
          </a:p>
        </p:txBody>
      </p:sp>
      <p:cxnSp>
        <p:nvCxnSpPr>
          <p:cNvPr id="88" name="직선 연결선 87"/>
          <p:cNvCxnSpPr/>
          <p:nvPr/>
        </p:nvCxnSpPr>
        <p:spPr>
          <a:xfrm>
            <a:off x="1804381" y="4182205"/>
            <a:ext cx="263957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그림 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934" y="4310292"/>
            <a:ext cx="200025" cy="200025"/>
          </a:xfrm>
          <a:prstGeom prst="rect">
            <a:avLst/>
          </a:prstGeom>
        </p:spPr>
      </p:pic>
      <p:sp>
        <p:nvSpPr>
          <p:cNvPr id="90" name="직사각형 89"/>
          <p:cNvSpPr/>
          <p:nvPr/>
        </p:nvSpPr>
        <p:spPr>
          <a:xfrm>
            <a:off x="2051959" y="4253612"/>
            <a:ext cx="2392001" cy="437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/>
              <a:t>안전모 등 개인 보호구 미착용 상태에서 머리가 </a:t>
            </a:r>
            <a:endParaRPr lang="en-US" altLang="ko-KR" sz="800"/>
          </a:p>
          <a:p>
            <a:pPr>
              <a:lnSpc>
                <a:spcPct val="150000"/>
              </a:lnSpc>
            </a:pPr>
            <a:r>
              <a:rPr lang="ko-KR" altLang="en-US" sz="800"/>
              <a:t>동바리 등에 부딪힘</a:t>
            </a:r>
          </a:p>
        </p:txBody>
      </p:sp>
      <p:cxnSp>
        <p:nvCxnSpPr>
          <p:cNvPr id="91" name="직선 연결선 90"/>
          <p:cNvCxnSpPr/>
          <p:nvPr/>
        </p:nvCxnSpPr>
        <p:spPr>
          <a:xfrm>
            <a:off x="1804381" y="4702892"/>
            <a:ext cx="263957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직선 연결선 93"/>
          <p:cNvCxnSpPr/>
          <p:nvPr/>
        </p:nvCxnSpPr>
        <p:spPr>
          <a:xfrm>
            <a:off x="1804381" y="5215544"/>
            <a:ext cx="263957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직사각형 136"/>
          <p:cNvSpPr/>
          <p:nvPr/>
        </p:nvSpPr>
        <p:spPr>
          <a:xfrm>
            <a:off x="1868736" y="2205341"/>
            <a:ext cx="179025" cy="177395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직사각형 137"/>
          <p:cNvSpPr/>
          <p:nvPr/>
        </p:nvSpPr>
        <p:spPr>
          <a:xfrm>
            <a:off x="1858236" y="3281064"/>
            <a:ext cx="179025" cy="177395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5" name="직사각형 144"/>
          <p:cNvSpPr/>
          <p:nvPr/>
        </p:nvSpPr>
        <p:spPr>
          <a:xfrm>
            <a:off x="2125290" y="4785470"/>
            <a:ext cx="2302224" cy="30447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800" b="1">
                <a:solidFill>
                  <a:schemeClr val="tx1"/>
                </a:solidFill>
              </a:rPr>
              <a:t>직접입력</a:t>
            </a:r>
          </a:p>
        </p:txBody>
      </p:sp>
      <p:sp>
        <p:nvSpPr>
          <p:cNvPr id="57" name="직사각형 56"/>
          <p:cNvSpPr/>
          <p:nvPr/>
        </p:nvSpPr>
        <p:spPr>
          <a:xfrm>
            <a:off x="1845986" y="4861225"/>
            <a:ext cx="179025" cy="177395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모서리가 둥근 직사각형 57"/>
          <p:cNvSpPr/>
          <p:nvPr/>
        </p:nvSpPr>
        <p:spPr>
          <a:xfrm>
            <a:off x="1581150" y="4659906"/>
            <a:ext cx="3377011" cy="655274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1845986" y="1078997"/>
            <a:ext cx="2577404" cy="3554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08000" rIns="180000" rtlCol="0" anchor="t"/>
          <a:lstStyle/>
          <a:p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</a:rPr>
              <a:t>제일 마지막에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</a:rPr>
              <a:t> ‘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</a:rPr>
              <a:t>직접입력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</a:rPr>
              <a:t>’ 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</a:rPr>
              <a:t>선택 넣기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7357" y="103382"/>
            <a:ext cx="708006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ko-KR"/>
              <a:t>[ </a:t>
            </a:r>
            <a:r>
              <a:rPr lang="ko-KR" altLang="en-US"/>
              <a:t>위 </a:t>
            </a:r>
            <a:r>
              <a:rPr lang="en-US" altLang="ko-KR"/>
              <a:t>45</a:t>
            </a:r>
            <a:r>
              <a:rPr lang="ko-KR" altLang="en-US"/>
              <a:t>페이지 수정</a:t>
            </a:r>
            <a:r>
              <a:rPr lang="en-US" altLang="ko-KR"/>
              <a:t>  ]</a:t>
            </a:r>
          </a:p>
        </p:txBody>
      </p:sp>
      <p:sp>
        <p:nvSpPr>
          <p:cNvPr id="2" name="오른쪽 화살표 1"/>
          <p:cNvSpPr/>
          <p:nvPr/>
        </p:nvSpPr>
        <p:spPr>
          <a:xfrm>
            <a:off x="5293217" y="2721133"/>
            <a:ext cx="772732" cy="15891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3" name="그림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071" y="1692374"/>
            <a:ext cx="3048000" cy="4467225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7112116" y="1893666"/>
            <a:ext cx="150552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800" b="1"/>
              <a:t>위험요인 내용</a:t>
            </a:r>
            <a:r>
              <a:rPr lang="en-US" altLang="ko-KR" sz="800" b="1"/>
              <a:t>(</a:t>
            </a:r>
            <a:r>
              <a:rPr lang="ko-KR" altLang="en-US" sz="800" b="1"/>
              <a:t>중복가능</a:t>
            </a:r>
            <a:r>
              <a:rPr lang="en-US" altLang="ko-KR" sz="800" b="1"/>
              <a:t>)</a:t>
            </a:r>
          </a:p>
        </p:txBody>
      </p:sp>
      <p:pic>
        <p:nvPicPr>
          <p:cNvPr id="55" name="그림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116" y="2109110"/>
            <a:ext cx="2779415" cy="3476291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5416" y="2710788"/>
            <a:ext cx="200025" cy="200025"/>
          </a:xfrm>
          <a:prstGeom prst="rect">
            <a:avLst/>
          </a:prstGeom>
        </p:spPr>
      </p:pic>
      <p:sp>
        <p:nvSpPr>
          <p:cNvPr id="59" name="직사각형 58"/>
          <p:cNvSpPr/>
          <p:nvPr/>
        </p:nvSpPr>
        <p:spPr>
          <a:xfrm>
            <a:off x="7405441" y="2654108"/>
            <a:ext cx="2392001" cy="437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/>
              <a:t>안전모 등 개인 보호구 미착용 상태에서 머리가 </a:t>
            </a:r>
            <a:endParaRPr lang="en-US" altLang="ko-KR" sz="800"/>
          </a:p>
          <a:p>
            <a:pPr>
              <a:lnSpc>
                <a:spcPct val="150000"/>
              </a:lnSpc>
            </a:pPr>
            <a:r>
              <a:rPr lang="ko-KR" altLang="en-US" sz="800"/>
              <a:t>동바리 등에 부딪힘</a:t>
            </a:r>
          </a:p>
        </p:txBody>
      </p:sp>
      <p:cxnSp>
        <p:nvCxnSpPr>
          <p:cNvPr id="60" name="직선 연결선 59"/>
          <p:cNvCxnSpPr/>
          <p:nvPr/>
        </p:nvCxnSpPr>
        <p:spPr>
          <a:xfrm>
            <a:off x="7157863" y="3103388"/>
            <a:ext cx="263957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그림 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7818" y="3235738"/>
            <a:ext cx="200025" cy="200025"/>
          </a:xfrm>
          <a:prstGeom prst="rect">
            <a:avLst/>
          </a:prstGeom>
        </p:spPr>
      </p:pic>
      <p:sp>
        <p:nvSpPr>
          <p:cNvPr id="92" name="직사각형 91"/>
          <p:cNvSpPr/>
          <p:nvPr/>
        </p:nvSpPr>
        <p:spPr>
          <a:xfrm>
            <a:off x="7417843" y="3179058"/>
            <a:ext cx="2392001" cy="437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/>
              <a:t>안전모 등 개인 보호구 미착용 상태에서 머리가 </a:t>
            </a:r>
            <a:endParaRPr lang="en-US" altLang="ko-KR" sz="800"/>
          </a:p>
          <a:p>
            <a:pPr>
              <a:lnSpc>
                <a:spcPct val="150000"/>
              </a:lnSpc>
            </a:pPr>
            <a:r>
              <a:rPr lang="ko-KR" altLang="en-US" sz="800"/>
              <a:t>동바리 등에 부딪힘</a:t>
            </a:r>
          </a:p>
        </p:txBody>
      </p:sp>
      <p:cxnSp>
        <p:nvCxnSpPr>
          <p:cNvPr id="93" name="직선 연결선 92"/>
          <p:cNvCxnSpPr/>
          <p:nvPr/>
        </p:nvCxnSpPr>
        <p:spPr>
          <a:xfrm>
            <a:off x="7170265" y="3628338"/>
            <a:ext cx="263957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그림 9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2667" y="3765449"/>
            <a:ext cx="200025" cy="200025"/>
          </a:xfrm>
          <a:prstGeom prst="rect">
            <a:avLst/>
          </a:prstGeom>
        </p:spPr>
      </p:pic>
      <p:sp>
        <p:nvSpPr>
          <p:cNvPr id="96" name="직사각형 95"/>
          <p:cNvSpPr/>
          <p:nvPr/>
        </p:nvSpPr>
        <p:spPr>
          <a:xfrm>
            <a:off x="7382692" y="3708769"/>
            <a:ext cx="2392001" cy="437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/>
              <a:t>안전모 등 개인 보호구 미착용 상태에서 머리가 </a:t>
            </a:r>
            <a:endParaRPr lang="en-US" altLang="ko-KR" sz="800"/>
          </a:p>
          <a:p>
            <a:pPr>
              <a:lnSpc>
                <a:spcPct val="150000"/>
              </a:lnSpc>
            </a:pPr>
            <a:r>
              <a:rPr lang="ko-KR" altLang="en-US" sz="800"/>
              <a:t>동바리 등에 부딪힘</a:t>
            </a:r>
          </a:p>
        </p:txBody>
      </p:sp>
      <p:cxnSp>
        <p:nvCxnSpPr>
          <p:cNvPr id="100" name="직선 연결선 99"/>
          <p:cNvCxnSpPr/>
          <p:nvPr/>
        </p:nvCxnSpPr>
        <p:spPr>
          <a:xfrm>
            <a:off x="7135114" y="4158049"/>
            <a:ext cx="263957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그림 1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114" y="4304210"/>
            <a:ext cx="200025" cy="200025"/>
          </a:xfrm>
          <a:prstGeom prst="rect">
            <a:avLst/>
          </a:prstGeom>
        </p:spPr>
      </p:pic>
      <p:sp>
        <p:nvSpPr>
          <p:cNvPr id="103" name="직사각형 102"/>
          <p:cNvSpPr/>
          <p:nvPr/>
        </p:nvSpPr>
        <p:spPr>
          <a:xfrm>
            <a:off x="7399139" y="4247530"/>
            <a:ext cx="2392001" cy="437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/>
              <a:t>안전모 등 개인 보호구 미착용 상태에서 머리가 </a:t>
            </a:r>
            <a:endParaRPr lang="en-US" altLang="ko-KR" sz="800"/>
          </a:p>
          <a:p>
            <a:pPr>
              <a:lnSpc>
                <a:spcPct val="150000"/>
              </a:lnSpc>
            </a:pPr>
            <a:r>
              <a:rPr lang="ko-KR" altLang="en-US" sz="800"/>
              <a:t>동바리 등에 부딪힘</a:t>
            </a:r>
          </a:p>
        </p:txBody>
      </p:sp>
      <p:cxnSp>
        <p:nvCxnSpPr>
          <p:cNvPr id="104" name="직선 연결선 103"/>
          <p:cNvCxnSpPr/>
          <p:nvPr/>
        </p:nvCxnSpPr>
        <p:spPr>
          <a:xfrm>
            <a:off x="7151561" y="4696810"/>
            <a:ext cx="263957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그림 1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114" y="4824897"/>
            <a:ext cx="200025" cy="200025"/>
          </a:xfrm>
          <a:prstGeom prst="rect">
            <a:avLst/>
          </a:prstGeom>
        </p:spPr>
      </p:pic>
      <p:sp>
        <p:nvSpPr>
          <p:cNvPr id="106" name="직사각형 105"/>
          <p:cNvSpPr/>
          <p:nvPr/>
        </p:nvSpPr>
        <p:spPr>
          <a:xfrm>
            <a:off x="7399139" y="4768217"/>
            <a:ext cx="2392001" cy="437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/>
              <a:t>안전모 등 개인 보호구 미착용 상태에서 머리가 </a:t>
            </a:r>
            <a:endParaRPr lang="en-US" altLang="ko-KR" sz="800"/>
          </a:p>
          <a:p>
            <a:pPr>
              <a:lnSpc>
                <a:spcPct val="150000"/>
              </a:lnSpc>
            </a:pPr>
            <a:r>
              <a:rPr lang="ko-KR" altLang="en-US" sz="800"/>
              <a:t>동바리 등에 부딪힘</a:t>
            </a:r>
          </a:p>
        </p:txBody>
      </p:sp>
      <p:cxnSp>
        <p:nvCxnSpPr>
          <p:cNvPr id="107" name="직선 연결선 106"/>
          <p:cNvCxnSpPr/>
          <p:nvPr/>
        </p:nvCxnSpPr>
        <p:spPr>
          <a:xfrm>
            <a:off x="7095639" y="5206094"/>
            <a:ext cx="263957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직선 연결선 107"/>
          <p:cNvCxnSpPr/>
          <p:nvPr/>
        </p:nvCxnSpPr>
        <p:spPr>
          <a:xfrm>
            <a:off x="7112085" y="2644874"/>
            <a:ext cx="263957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직사각형 108"/>
          <p:cNvSpPr/>
          <p:nvPr/>
        </p:nvSpPr>
        <p:spPr>
          <a:xfrm>
            <a:off x="7215916" y="2719946"/>
            <a:ext cx="179025" cy="177395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직사각형 109"/>
          <p:cNvSpPr/>
          <p:nvPr/>
        </p:nvSpPr>
        <p:spPr>
          <a:xfrm>
            <a:off x="7205416" y="3795669"/>
            <a:ext cx="179025" cy="177395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직사각형 110"/>
          <p:cNvSpPr/>
          <p:nvPr/>
        </p:nvSpPr>
        <p:spPr>
          <a:xfrm>
            <a:off x="7495220" y="2214177"/>
            <a:ext cx="2302224" cy="30447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800" b="1">
                <a:solidFill>
                  <a:schemeClr val="tx1"/>
                </a:solidFill>
              </a:rPr>
              <a:t>직접입력</a:t>
            </a:r>
          </a:p>
        </p:txBody>
      </p:sp>
      <p:sp>
        <p:nvSpPr>
          <p:cNvPr id="112" name="직사각형 111"/>
          <p:cNvSpPr/>
          <p:nvPr/>
        </p:nvSpPr>
        <p:spPr>
          <a:xfrm>
            <a:off x="7215916" y="2289932"/>
            <a:ext cx="179025" cy="177395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3" name="모서리가 둥근 직사각형 112"/>
          <p:cNvSpPr/>
          <p:nvPr/>
        </p:nvSpPr>
        <p:spPr>
          <a:xfrm>
            <a:off x="6813317" y="2022655"/>
            <a:ext cx="3377011" cy="874686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4" name="직사각형 113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7147420" y="1078997"/>
            <a:ext cx="2577404" cy="3554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08000" rIns="180000" rtlCol="0" anchor="t"/>
          <a:lstStyle/>
          <a:p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</a:rPr>
              <a:t>‘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</a:rPr>
              <a:t>직접입력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</a:rPr>
              <a:t>’ 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</a:rPr>
              <a:t>선택 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</a:rPr>
              <a:t>-&gt; 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</a:rPr>
              <a:t>맨위로 가게 하기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026485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직사각형 52"/>
          <p:cNvSpPr/>
          <p:nvPr/>
        </p:nvSpPr>
        <p:spPr>
          <a:xfrm>
            <a:off x="4371584" y="827522"/>
            <a:ext cx="3402947" cy="59061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/>
          <p:cNvSpPr/>
          <p:nvPr/>
        </p:nvSpPr>
        <p:spPr>
          <a:xfrm>
            <a:off x="4381322" y="818453"/>
            <a:ext cx="3402947" cy="3292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>
                <a:solidFill>
                  <a:schemeClr val="tx1"/>
                </a:solidFill>
              </a:rPr>
              <a:t> 인력 관리</a:t>
            </a:r>
          </a:p>
        </p:txBody>
      </p:sp>
      <p:sp>
        <p:nvSpPr>
          <p:cNvPr id="59" name="모서리가 둥근 직사각형 58"/>
          <p:cNvSpPr/>
          <p:nvPr/>
        </p:nvSpPr>
        <p:spPr>
          <a:xfrm>
            <a:off x="4568470" y="1289200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모서리가 둥근 직사각형 59"/>
          <p:cNvSpPr/>
          <p:nvPr/>
        </p:nvSpPr>
        <p:spPr>
          <a:xfrm>
            <a:off x="5609167" y="1289199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모서리가 둥근 직사각형 60"/>
          <p:cNvSpPr/>
          <p:nvPr/>
        </p:nvSpPr>
        <p:spPr>
          <a:xfrm>
            <a:off x="6649864" y="1289199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직사각형 89"/>
          <p:cNvSpPr/>
          <p:nvPr/>
        </p:nvSpPr>
        <p:spPr>
          <a:xfrm>
            <a:off x="4381322" y="2241555"/>
            <a:ext cx="3402947" cy="3292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>
                <a:solidFill>
                  <a:schemeClr val="tx1"/>
                </a:solidFill>
              </a:rPr>
              <a:t>교육 </a:t>
            </a:r>
            <a:r>
              <a:rPr lang="en-US" altLang="ko-KR" sz="1050" b="1">
                <a:solidFill>
                  <a:schemeClr val="tx1"/>
                </a:solidFill>
              </a:rPr>
              <a:t>/ </a:t>
            </a:r>
            <a:r>
              <a:rPr lang="ko-KR" altLang="en-US" sz="1050" b="1">
                <a:solidFill>
                  <a:schemeClr val="tx1"/>
                </a:solidFill>
              </a:rPr>
              <a:t>사이렌</a:t>
            </a:r>
          </a:p>
        </p:txBody>
      </p:sp>
      <p:pic>
        <p:nvPicPr>
          <p:cNvPr id="96" name="그림 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582" y="398951"/>
            <a:ext cx="3488009" cy="428571"/>
          </a:xfrm>
          <a:prstGeom prst="rect">
            <a:avLst/>
          </a:prstGeom>
        </p:spPr>
      </p:pic>
      <p:pic>
        <p:nvPicPr>
          <p:cNvPr id="101" name="그림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477" y="1924625"/>
            <a:ext cx="476250" cy="161925"/>
          </a:xfrm>
          <a:prstGeom prst="rect">
            <a:avLst/>
          </a:prstGeom>
        </p:spPr>
      </p:pic>
      <p:pic>
        <p:nvPicPr>
          <p:cNvPr id="109" name="그림 1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6923" y="1766129"/>
            <a:ext cx="714375" cy="152400"/>
          </a:xfrm>
          <a:prstGeom prst="rect">
            <a:avLst/>
          </a:prstGeom>
        </p:spPr>
      </p:pic>
      <p:pic>
        <p:nvPicPr>
          <p:cNvPr id="110" name="그림 10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8632" y="1954105"/>
            <a:ext cx="790575" cy="142875"/>
          </a:xfrm>
          <a:prstGeom prst="rect">
            <a:avLst/>
          </a:prstGeom>
        </p:spPr>
      </p:pic>
      <p:pic>
        <p:nvPicPr>
          <p:cNvPr id="112" name="그림 1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0041" y="1415029"/>
            <a:ext cx="279345" cy="292042"/>
          </a:xfrm>
          <a:prstGeom prst="rect">
            <a:avLst/>
          </a:prstGeom>
        </p:spPr>
      </p:pic>
      <p:pic>
        <p:nvPicPr>
          <p:cNvPr id="113" name="그림 1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3132" y="1371091"/>
            <a:ext cx="279172" cy="287896"/>
          </a:xfrm>
          <a:prstGeom prst="rect">
            <a:avLst/>
          </a:prstGeom>
        </p:spPr>
      </p:pic>
      <p:pic>
        <p:nvPicPr>
          <p:cNvPr id="119" name="그림 1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0262" y="1434863"/>
            <a:ext cx="304800" cy="295275"/>
          </a:xfrm>
          <a:prstGeom prst="rect">
            <a:avLst/>
          </a:prstGeom>
        </p:spPr>
      </p:pic>
      <p:sp>
        <p:nvSpPr>
          <p:cNvPr id="121" name="TextBox 120"/>
          <p:cNvSpPr txBox="1"/>
          <p:nvPr/>
        </p:nvSpPr>
        <p:spPr>
          <a:xfrm>
            <a:off x="5595502" y="1766564"/>
            <a:ext cx="10003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/>
              <a:t>근로자 출근</a:t>
            </a:r>
            <a:endParaRPr lang="en-US" altLang="ko-KR" sz="1000" b="1"/>
          </a:p>
          <a:p>
            <a:pPr algn="ctr"/>
            <a:r>
              <a:rPr lang="en-US" altLang="ko-KR" sz="1000" b="1"/>
              <a:t>QR</a:t>
            </a:r>
            <a:r>
              <a:rPr lang="ko-KR" altLang="en-US" sz="1000" b="1"/>
              <a:t> 리더기</a:t>
            </a:r>
          </a:p>
        </p:txBody>
      </p:sp>
      <p:sp>
        <p:nvSpPr>
          <p:cNvPr id="166" name="직사각형 165"/>
          <p:cNvSpPr/>
          <p:nvPr/>
        </p:nvSpPr>
        <p:spPr>
          <a:xfrm>
            <a:off x="4381322" y="3757983"/>
            <a:ext cx="3402947" cy="3292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>
                <a:solidFill>
                  <a:schemeClr val="tx1"/>
                </a:solidFill>
              </a:rPr>
              <a:t>서류</a:t>
            </a:r>
          </a:p>
        </p:txBody>
      </p:sp>
      <p:sp>
        <p:nvSpPr>
          <p:cNvPr id="167" name="모서리가 둥근 직사각형 166"/>
          <p:cNvSpPr/>
          <p:nvPr/>
        </p:nvSpPr>
        <p:spPr>
          <a:xfrm>
            <a:off x="4568470" y="4228730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8" name="모서리가 둥근 직사각형 167"/>
          <p:cNvSpPr/>
          <p:nvPr/>
        </p:nvSpPr>
        <p:spPr>
          <a:xfrm>
            <a:off x="5609167" y="4228729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9" name="그림 16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54136" y="4792052"/>
            <a:ext cx="714375" cy="190500"/>
          </a:xfrm>
          <a:prstGeom prst="rect">
            <a:avLst/>
          </a:prstGeom>
        </p:spPr>
      </p:pic>
      <p:pic>
        <p:nvPicPr>
          <p:cNvPr id="170" name="그림 16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41326" y="4792052"/>
            <a:ext cx="819150" cy="200025"/>
          </a:xfrm>
          <a:prstGeom prst="rect">
            <a:avLst/>
          </a:prstGeom>
        </p:spPr>
      </p:pic>
      <p:pic>
        <p:nvPicPr>
          <p:cNvPr id="171" name="그림 17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78362" y="4373090"/>
            <a:ext cx="266700" cy="314325"/>
          </a:xfrm>
          <a:prstGeom prst="rect">
            <a:avLst/>
          </a:prstGeom>
        </p:spPr>
      </p:pic>
      <p:pic>
        <p:nvPicPr>
          <p:cNvPr id="172" name="그림 17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34469" y="4370767"/>
            <a:ext cx="285750" cy="314325"/>
          </a:xfrm>
          <a:prstGeom prst="rect">
            <a:avLst/>
          </a:prstGeom>
        </p:spPr>
      </p:pic>
      <p:sp>
        <p:nvSpPr>
          <p:cNvPr id="173" name="모서리가 둥근 직사각형 172"/>
          <p:cNvSpPr/>
          <p:nvPr/>
        </p:nvSpPr>
        <p:spPr>
          <a:xfrm>
            <a:off x="5606694" y="2704928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4" name="모서리가 둥근 직사각형 173"/>
          <p:cNvSpPr/>
          <p:nvPr/>
        </p:nvSpPr>
        <p:spPr>
          <a:xfrm>
            <a:off x="6647391" y="2704927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6" name="그림 17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27220" y="3214379"/>
            <a:ext cx="923810" cy="276190"/>
          </a:xfrm>
          <a:prstGeom prst="rect">
            <a:avLst/>
          </a:prstGeom>
        </p:spPr>
      </p:pic>
      <p:pic>
        <p:nvPicPr>
          <p:cNvPr id="177" name="그림 17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16586" y="2866882"/>
            <a:ext cx="320192" cy="257716"/>
          </a:xfrm>
          <a:prstGeom prst="rect">
            <a:avLst/>
          </a:prstGeom>
        </p:spPr>
      </p:pic>
      <p:pic>
        <p:nvPicPr>
          <p:cNvPr id="178" name="그림 17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53643" y="2808187"/>
            <a:ext cx="323850" cy="333375"/>
          </a:xfrm>
          <a:prstGeom prst="rect">
            <a:avLst/>
          </a:prstGeom>
        </p:spPr>
      </p:pic>
      <p:sp>
        <p:nvSpPr>
          <p:cNvPr id="181" name="직사각형 180"/>
          <p:cNvSpPr/>
          <p:nvPr/>
        </p:nvSpPr>
        <p:spPr>
          <a:xfrm>
            <a:off x="8350294" y="864207"/>
            <a:ext cx="3402947" cy="59061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2" name="직사각형 181"/>
          <p:cNvSpPr/>
          <p:nvPr/>
        </p:nvSpPr>
        <p:spPr>
          <a:xfrm>
            <a:off x="8360032" y="855138"/>
            <a:ext cx="3402947" cy="3292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>
                <a:solidFill>
                  <a:schemeClr val="tx1"/>
                </a:solidFill>
              </a:rPr>
              <a:t> 인력 관리</a:t>
            </a:r>
          </a:p>
        </p:txBody>
      </p:sp>
      <p:sp>
        <p:nvSpPr>
          <p:cNvPr id="183" name="모서리가 둥근 직사각형 182"/>
          <p:cNvSpPr/>
          <p:nvPr/>
        </p:nvSpPr>
        <p:spPr>
          <a:xfrm>
            <a:off x="8547180" y="1325885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4" name="모서리가 둥근 직사각형 183"/>
          <p:cNvSpPr/>
          <p:nvPr/>
        </p:nvSpPr>
        <p:spPr>
          <a:xfrm>
            <a:off x="9587877" y="1325884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5" name="모서리가 둥근 직사각형 184"/>
          <p:cNvSpPr/>
          <p:nvPr/>
        </p:nvSpPr>
        <p:spPr>
          <a:xfrm>
            <a:off x="10628574" y="1325884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8" name="직사각형 187"/>
          <p:cNvSpPr/>
          <p:nvPr/>
        </p:nvSpPr>
        <p:spPr>
          <a:xfrm>
            <a:off x="8360032" y="2278240"/>
            <a:ext cx="3402947" cy="3292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>
                <a:solidFill>
                  <a:schemeClr val="tx1"/>
                </a:solidFill>
              </a:rPr>
              <a:t>사이렌</a:t>
            </a:r>
          </a:p>
        </p:txBody>
      </p:sp>
      <p:pic>
        <p:nvPicPr>
          <p:cNvPr id="189" name="그림 1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294" y="518024"/>
            <a:ext cx="3488009" cy="428571"/>
          </a:xfrm>
          <a:prstGeom prst="rect">
            <a:avLst/>
          </a:prstGeom>
        </p:spPr>
      </p:pic>
      <p:pic>
        <p:nvPicPr>
          <p:cNvPr id="191" name="그림 1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6187" y="1961310"/>
            <a:ext cx="476250" cy="161925"/>
          </a:xfrm>
          <a:prstGeom prst="rect">
            <a:avLst/>
          </a:prstGeom>
        </p:spPr>
      </p:pic>
      <p:pic>
        <p:nvPicPr>
          <p:cNvPr id="194" name="그림 19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8751" y="1451714"/>
            <a:ext cx="279345" cy="292042"/>
          </a:xfrm>
          <a:prstGeom prst="rect">
            <a:avLst/>
          </a:prstGeom>
        </p:spPr>
      </p:pic>
      <p:pic>
        <p:nvPicPr>
          <p:cNvPr id="196" name="그림 19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18972" y="1471548"/>
            <a:ext cx="304800" cy="295275"/>
          </a:xfrm>
          <a:prstGeom prst="rect">
            <a:avLst/>
          </a:prstGeom>
        </p:spPr>
      </p:pic>
      <p:sp>
        <p:nvSpPr>
          <p:cNvPr id="197" name="TextBox 196"/>
          <p:cNvSpPr txBox="1"/>
          <p:nvPr/>
        </p:nvSpPr>
        <p:spPr>
          <a:xfrm>
            <a:off x="9574212" y="1803249"/>
            <a:ext cx="10003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/>
              <a:t>근로자 출근</a:t>
            </a:r>
            <a:endParaRPr lang="en-US" altLang="ko-KR" sz="1000" b="1"/>
          </a:p>
          <a:p>
            <a:pPr algn="ctr"/>
            <a:r>
              <a:rPr lang="en-US" altLang="ko-KR" sz="1000" b="1"/>
              <a:t>QR</a:t>
            </a:r>
            <a:r>
              <a:rPr lang="ko-KR" altLang="en-US" sz="1000" b="1"/>
              <a:t> 리더기</a:t>
            </a:r>
          </a:p>
        </p:txBody>
      </p:sp>
      <p:sp>
        <p:nvSpPr>
          <p:cNvPr id="198" name="직사각형 197"/>
          <p:cNvSpPr/>
          <p:nvPr/>
        </p:nvSpPr>
        <p:spPr>
          <a:xfrm>
            <a:off x="8360032" y="3794668"/>
            <a:ext cx="3402947" cy="3292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>
                <a:solidFill>
                  <a:schemeClr val="tx1"/>
                </a:solidFill>
              </a:rPr>
              <a:t>서류</a:t>
            </a:r>
          </a:p>
        </p:txBody>
      </p:sp>
      <p:sp>
        <p:nvSpPr>
          <p:cNvPr id="199" name="모서리가 둥근 직사각형 198"/>
          <p:cNvSpPr/>
          <p:nvPr/>
        </p:nvSpPr>
        <p:spPr>
          <a:xfrm>
            <a:off x="8547180" y="4265415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0" name="모서리가 둥근 직사각형 199"/>
          <p:cNvSpPr/>
          <p:nvPr/>
        </p:nvSpPr>
        <p:spPr>
          <a:xfrm>
            <a:off x="9587877" y="4265414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1" name="그림 20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32846" y="4828737"/>
            <a:ext cx="714375" cy="190500"/>
          </a:xfrm>
          <a:prstGeom prst="rect">
            <a:avLst/>
          </a:prstGeom>
        </p:spPr>
      </p:pic>
      <p:pic>
        <p:nvPicPr>
          <p:cNvPr id="202" name="그림 20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20036" y="4828737"/>
            <a:ext cx="819150" cy="200025"/>
          </a:xfrm>
          <a:prstGeom prst="rect">
            <a:avLst/>
          </a:prstGeom>
        </p:spPr>
      </p:pic>
      <p:pic>
        <p:nvPicPr>
          <p:cNvPr id="203" name="그림 20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57072" y="4409775"/>
            <a:ext cx="266700" cy="314325"/>
          </a:xfrm>
          <a:prstGeom prst="rect">
            <a:avLst/>
          </a:prstGeom>
        </p:spPr>
      </p:pic>
      <p:pic>
        <p:nvPicPr>
          <p:cNvPr id="204" name="그림 20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13179" y="4407452"/>
            <a:ext cx="285750" cy="314325"/>
          </a:xfrm>
          <a:prstGeom prst="rect">
            <a:avLst/>
          </a:prstGeom>
        </p:spPr>
      </p:pic>
      <p:sp>
        <p:nvSpPr>
          <p:cNvPr id="206" name="모서리가 둥근 직사각형 205"/>
          <p:cNvSpPr/>
          <p:nvPr/>
        </p:nvSpPr>
        <p:spPr>
          <a:xfrm>
            <a:off x="9634581" y="2747666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8" name="그림 20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14410" y="3257118"/>
            <a:ext cx="923810" cy="276190"/>
          </a:xfrm>
          <a:prstGeom prst="rect">
            <a:avLst/>
          </a:prstGeom>
        </p:spPr>
      </p:pic>
      <p:pic>
        <p:nvPicPr>
          <p:cNvPr id="210" name="그림 20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940833" y="2850926"/>
            <a:ext cx="323850" cy="33337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743825" y="1743772"/>
            <a:ext cx="676190" cy="152381"/>
          </a:xfrm>
          <a:prstGeom prst="rect">
            <a:avLst/>
          </a:prstGeom>
        </p:spPr>
      </p:pic>
      <p:pic>
        <p:nvPicPr>
          <p:cNvPr id="213" name="그림 2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31842" y="1438552"/>
            <a:ext cx="279172" cy="28789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703294" y="1956657"/>
            <a:ext cx="723900" cy="161925"/>
          </a:xfrm>
          <a:prstGeom prst="rect">
            <a:avLst/>
          </a:prstGeom>
        </p:spPr>
      </p:pic>
      <p:sp>
        <p:nvSpPr>
          <p:cNvPr id="116" name="직사각형 115"/>
          <p:cNvSpPr/>
          <p:nvPr/>
        </p:nvSpPr>
        <p:spPr>
          <a:xfrm>
            <a:off x="376725" y="864207"/>
            <a:ext cx="3402947" cy="59061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모서리가 둥근 직사각형 116"/>
          <p:cNvSpPr/>
          <p:nvPr/>
        </p:nvSpPr>
        <p:spPr>
          <a:xfrm>
            <a:off x="563873" y="1334955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모서리가 둥근 직사각형 117"/>
          <p:cNvSpPr/>
          <p:nvPr/>
        </p:nvSpPr>
        <p:spPr>
          <a:xfrm>
            <a:off x="1604570" y="1334954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0" name="모서리가 둥근 직사각형 119"/>
          <p:cNvSpPr/>
          <p:nvPr/>
        </p:nvSpPr>
        <p:spPr>
          <a:xfrm>
            <a:off x="2645267" y="1334954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3" name="직사각형 122"/>
          <p:cNvSpPr/>
          <p:nvPr/>
        </p:nvSpPr>
        <p:spPr>
          <a:xfrm>
            <a:off x="376725" y="864207"/>
            <a:ext cx="3402947" cy="3292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>
                <a:solidFill>
                  <a:schemeClr val="tx1"/>
                </a:solidFill>
              </a:rPr>
              <a:t>운영자 기능</a:t>
            </a:r>
          </a:p>
        </p:txBody>
      </p:sp>
      <p:sp>
        <p:nvSpPr>
          <p:cNvPr id="124" name="직사각형 123"/>
          <p:cNvSpPr/>
          <p:nvPr/>
        </p:nvSpPr>
        <p:spPr>
          <a:xfrm>
            <a:off x="376725" y="2334881"/>
            <a:ext cx="3402947" cy="3292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>
                <a:solidFill>
                  <a:schemeClr val="tx1"/>
                </a:solidFill>
              </a:rPr>
              <a:t> 인력 관리</a:t>
            </a:r>
          </a:p>
        </p:txBody>
      </p:sp>
      <p:sp>
        <p:nvSpPr>
          <p:cNvPr id="125" name="모서리가 둥근 직사각형 124"/>
          <p:cNvSpPr/>
          <p:nvPr/>
        </p:nvSpPr>
        <p:spPr>
          <a:xfrm>
            <a:off x="563873" y="2805628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6" name="모서리가 둥근 직사각형 125"/>
          <p:cNvSpPr/>
          <p:nvPr/>
        </p:nvSpPr>
        <p:spPr>
          <a:xfrm>
            <a:off x="1604570" y="2805627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" name="모서리가 둥근 직사각형 126"/>
          <p:cNvSpPr/>
          <p:nvPr/>
        </p:nvSpPr>
        <p:spPr>
          <a:xfrm>
            <a:off x="2645267" y="2805627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8" name="직사각형 127"/>
          <p:cNvSpPr/>
          <p:nvPr/>
        </p:nvSpPr>
        <p:spPr>
          <a:xfrm>
            <a:off x="376724" y="3805554"/>
            <a:ext cx="3402947" cy="3292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>
                <a:solidFill>
                  <a:schemeClr val="tx1"/>
                </a:solidFill>
              </a:rPr>
              <a:t>교육 </a:t>
            </a:r>
            <a:r>
              <a:rPr lang="en-US" altLang="ko-KR" sz="1050" b="1">
                <a:solidFill>
                  <a:schemeClr val="tx1"/>
                </a:solidFill>
              </a:rPr>
              <a:t>/ </a:t>
            </a:r>
            <a:r>
              <a:rPr lang="ko-KR" altLang="en-US" sz="1050" b="1">
                <a:solidFill>
                  <a:schemeClr val="tx1"/>
                </a:solidFill>
              </a:rPr>
              <a:t>사이렌</a:t>
            </a:r>
          </a:p>
        </p:txBody>
      </p:sp>
      <p:sp>
        <p:nvSpPr>
          <p:cNvPr id="129" name="모서리가 둥근 직사각형 128"/>
          <p:cNvSpPr/>
          <p:nvPr/>
        </p:nvSpPr>
        <p:spPr>
          <a:xfrm>
            <a:off x="1627984" y="4261814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0" name="모서리가 둥근 직사각형 129"/>
          <p:cNvSpPr/>
          <p:nvPr/>
        </p:nvSpPr>
        <p:spPr>
          <a:xfrm>
            <a:off x="2668681" y="4261813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직사각형 130"/>
          <p:cNvSpPr/>
          <p:nvPr/>
        </p:nvSpPr>
        <p:spPr>
          <a:xfrm>
            <a:off x="376725" y="5276227"/>
            <a:ext cx="3402947" cy="3292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>
                <a:solidFill>
                  <a:schemeClr val="tx1"/>
                </a:solidFill>
              </a:rPr>
              <a:t>서류</a:t>
            </a:r>
          </a:p>
        </p:txBody>
      </p:sp>
      <p:sp>
        <p:nvSpPr>
          <p:cNvPr id="132" name="모서리가 둥근 직사각형 131"/>
          <p:cNvSpPr/>
          <p:nvPr/>
        </p:nvSpPr>
        <p:spPr>
          <a:xfrm>
            <a:off x="563873" y="5746974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모서리가 둥근 직사각형 132"/>
          <p:cNvSpPr/>
          <p:nvPr/>
        </p:nvSpPr>
        <p:spPr>
          <a:xfrm>
            <a:off x="1604570" y="5746973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4" name="그림 1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23" y="435636"/>
            <a:ext cx="3488009" cy="428571"/>
          </a:xfrm>
          <a:prstGeom prst="rect">
            <a:avLst/>
          </a:prstGeom>
        </p:spPr>
      </p:pic>
      <p:pic>
        <p:nvPicPr>
          <p:cNvPr id="135" name="그림 13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59530" y="1927017"/>
            <a:ext cx="609600" cy="209550"/>
          </a:xfrm>
          <a:prstGeom prst="rect">
            <a:avLst/>
          </a:prstGeom>
        </p:spPr>
      </p:pic>
      <p:pic>
        <p:nvPicPr>
          <p:cNvPr id="136" name="그림 1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80" y="3441053"/>
            <a:ext cx="476250" cy="161925"/>
          </a:xfrm>
          <a:prstGeom prst="rect">
            <a:avLst/>
          </a:prstGeom>
        </p:spPr>
      </p:pic>
      <p:sp>
        <p:nvSpPr>
          <p:cNvPr id="138" name="TextBox 137"/>
          <p:cNvSpPr txBox="1"/>
          <p:nvPr/>
        </p:nvSpPr>
        <p:spPr>
          <a:xfrm>
            <a:off x="2547589" y="1673741"/>
            <a:ext cx="11268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/>
              <a:t>공동 운영자</a:t>
            </a:r>
            <a:endParaRPr lang="en-US" altLang="ko-KR" sz="1000" b="1"/>
          </a:p>
          <a:p>
            <a:pPr algn="ctr"/>
            <a:r>
              <a:rPr lang="en-US" altLang="ko-KR" sz="1000" b="1"/>
              <a:t>(</a:t>
            </a:r>
            <a:r>
              <a:rPr lang="ko-KR" altLang="en-US" sz="1000" b="1"/>
              <a:t>출근 </a:t>
            </a:r>
            <a:r>
              <a:rPr lang="en-US" altLang="ko-KR" sz="1000" b="1"/>
              <a:t>QR</a:t>
            </a:r>
            <a:r>
              <a:rPr lang="ko-KR" altLang="en-US" sz="1000" b="1"/>
              <a:t>리더기</a:t>
            </a:r>
            <a:endParaRPr lang="en-US" altLang="ko-KR" sz="1000" b="1"/>
          </a:p>
          <a:p>
            <a:pPr algn="ctr"/>
            <a:r>
              <a:rPr lang="ko-KR" altLang="en-US" sz="1000" b="1"/>
              <a:t>비밀번호</a:t>
            </a:r>
            <a:r>
              <a:rPr lang="en-US" altLang="ko-KR" sz="1000" b="1"/>
              <a:t>)</a:t>
            </a:r>
            <a:endParaRPr lang="ko-KR" altLang="en-US" sz="1000" b="1"/>
          </a:p>
        </p:txBody>
      </p:sp>
      <p:pic>
        <p:nvPicPr>
          <p:cNvPr id="140" name="그림 1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9539" y="6310296"/>
            <a:ext cx="714375" cy="190500"/>
          </a:xfrm>
          <a:prstGeom prst="rect">
            <a:avLst/>
          </a:prstGeom>
        </p:spPr>
      </p:pic>
      <p:pic>
        <p:nvPicPr>
          <p:cNvPr id="141" name="그림 1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36729" y="6310296"/>
            <a:ext cx="819150" cy="200025"/>
          </a:xfrm>
          <a:prstGeom prst="rect">
            <a:avLst/>
          </a:prstGeom>
        </p:spPr>
      </p:pic>
      <p:pic>
        <p:nvPicPr>
          <p:cNvPr id="142" name="그림 14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48510" y="4771265"/>
            <a:ext cx="923810" cy="276190"/>
          </a:xfrm>
          <a:prstGeom prst="rect">
            <a:avLst/>
          </a:prstGeom>
        </p:spPr>
      </p:pic>
      <p:pic>
        <p:nvPicPr>
          <p:cNvPr id="143" name="그림 1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2326" y="3282557"/>
            <a:ext cx="714375" cy="152400"/>
          </a:xfrm>
          <a:prstGeom prst="rect">
            <a:avLst/>
          </a:prstGeom>
        </p:spPr>
      </p:pic>
      <p:pic>
        <p:nvPicPr>
          <p:cNvPr id="144" name="그림 1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4035" y="3470533"/>
            <a:ext cx="790575" cy="142875"/>
          </a:xfrm>
          <a:prstGeom prst="rect">
            <a:avLst/>
          </a:prstGeom>
        </p:spPr>
      </p:pic>
      <p:pic>
        <p:nvPicPr>
          <p:cNvPr id="145" name="그림 14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37876" y="4423768"/>
            <a:ext cx="320192" cy="257716"/>
          </a:xfrm>
          <a:prstGeom prst="rect">
            <a:avLst/>
          </a:prstGeom>
        </p:spPr>
      </p:pic>
      <p:pic>
        <p:nvPicPr>
          <p:cNvPr id="146" name="그림 1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444" y="2931457"/>
            <a:ext cx="279345" cy="292042"/>
          </a:xfrm>
          <a:prstGeom prst="rect">
            <a:avLst/>
          </a:prstGeom>
        </p:spPr>
      </p:pic>
      <p:pic>
        <p:nvPicPr>
          <p:cNvPr id="147" name="그림 1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8535" y="2887519"/>
            <a:ext cx="279172" cy="287896"/>
          </a:xfrm>
          <a:prstGeom prst="rect">
            <a:avLst/>
          </a:prstGeom>
        </p:spPr>
      </p:pic>
      <p:pic>
        <p:nvPicPr>
          <p:cNvPr id="148" name="그림 14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3765" y="5891334"/>
            <a:ext cx="266700" cy="314325"/>
          </a:xfrm>
          <a:prstGeom prst="rect">
            <a:avLst/>
          </a:prstGeom>
        </p:spPr>
      </p:pic>
      <p:pic>
        <p:nvPicPr>
          <p:cNvPr id="149" name="그림 1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29872" y="5889011"/>
            <a:ext cx="285750" cy="314325"/>
          </a:xfrm>
          <a:prstGeom prst="rect">
            <a:avLst/>
          </a:prstGeom>
        </p:spPr>
      </p:pic>
      <p:pic>
        <p:nvPicPr>
          <p:cNvPr id="150" name="그림 14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3355" y="1555374"/>
            <a:ext cx="381000" cy="257175"/>
          </a:xfrm>
          <a:prstGeom prst="rect">
            <a:avLst/>
          </a:prstGeom>
        </p:spPr>
      </p:pic>
      <p:pic>
        <p:nvPicPr>
          <p:cNvPr id="151" name="그림 15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74933" y="4365073"/>
            <a:ext cx="323850" cy="333375"/>
          </a:xfrm>
          <a:prstGeom prst="rect">
            <a:avLst/>
          </a:prstGeom>
        </p:spPr>
      </p:pic>
      <p:pic>
        <p:nvPicPr>
          <p:cNvPr id="152" name="그림 15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924479" y="1361889"/>
            <a:ext cx="327283" cy="352459"/>
          </a:xfrm>
          <a:prstGeom prst="rect">
            <a:avLst/>
          </a:prstGeom>
        </p:spPr>
      </p:pic>
      <p:pic>
        <p:nvPicPr>
          <p:cNvPr id="153" name="그림 1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665" y="2951291"/>
            <a:ext cx="304800" cy="295275"/>
          </a:xfrm>
          <a:prstGeom prst="rect">
            <a:avLst/>
          </a:prstGeom>
        </p:spPr>
      </p:pic>
      <p:sp>
        <p:nvSpPr>
          <p:cNvPr id="154" name="TextBox 153"/>
          <p:cNvSpPr txBox="1"/>
          <p:nvPr/>
        </p:nvSpPr>
        <p:spPr>
          <a:xfrm>
            <a:off x="1590905" y="3282992"/>
            <a:ext cx="10003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/>
              <a:t>근로자 출근</a:t>
            </a:r>
            <a:endParaRPr lang="en-US" altLang="ko-KR" sz="1000" b="1"/>
          </a:p>
          <a:p>
            <a:pPr algn="ctr"/>
            <a:r>
              <a:rPr lang="en-US" altLang="ko-KR" sz="1000" b="1"/>
              <a:t>QR</a:t>
            </a:r>
            <a:r>
              <a:rPr lang="ko-KR" altLang="en-US" sz="1000" b="1"/>
              <a:t> 리더기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615033" y="1508694"/>
            <a:ext cx="10003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/>
              <a:t>   기능선택</a:t>
            </a:r>
            <a:endParaRPr lang="en-US" altLang="ko-KR" sz="1000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∙</a:t>
            </a:r>
            <a:r>
              <a:rPr lang="en-US" altLang="ko-KR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위험치워줘</a:t>
            </a:r>
            <a:endParaRPr lang="ko-KR" altLang="en-US" sz="1000" b="1"/>
          </a:p>
        </p:txBody>
      </p:sp>
      <p:sp>
        <p:nvSpPr>
          <p:cNvPr id="97" name="TextBox 96"/>
          <p:cNvSpPr txBox="1"/>
          <p:nvPr/>
        </p:nvSpPr>
        <p:spPr>
          <a:xfrm>
            <a:off x="2977142" y="214562"/>
            <a:ext cx="1551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(</a:t>
            </a:r>
            <a:r>
              <a:rPr lang="ko-KR" altLang="en-US"/>
              <a:t>운영자</a:t>
            </a:r>
            <a:r>
              <a:rPr lang="en-US" altLang="ko-KR"/>
              <a:t>)</a:t>
            </a:r>
            <a:endParaRPr lang="ko-KR" altLang="en-US"/>
          </a:p>
        </p:txBody>
      </p:sp>
      <p:sp>
        <p:nvSpPr>
          <p:cNvPr id="98" name="TextBox 97"/>
          <p:cNvSpPr txBox="1"/>
          <p:nvPr/>
        </p:nvSpPr>
        <p:spPr>
          <a:xfrm>
            <a:off x="4324093" y="36153"/>
            <a:ext cx="1830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(</a:t>
            </a:r>
            <a:r>
              <a:rPr lang="ko-KR" altLang="en-US"/>
              <a:t>시공사 관리자</a:t>
            </a:r>
            <a:r>
              <a:rPr lang="en-US" altLang="ko-KR"/>
              <a:t>)</a:t>
            </a:r>
            <a:endParaRPr lang="ko-KR" altLang="en-US"/>
          </a:p>
        </p:txBody>
      </p:sp>
      <p:sp>
        <p:nvSpPr>
          <p:cNvPr id="99" name="TextBox 98"/>
          <p:cNvSpPr txBox="1"/>
          <p:nvPr/>
        </p:nvSpPr>
        <p:spPr>
          <a:xfrm>
            <a:off x="8216638" y="62458"/>
            <a:ext cx="1830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(</a:t>
            </a:r>
            <a:r>
              <a:rPr lang="ko-KR" altLang="en-US"/>
              <a:t>협력사 관리자</a:t>
            </a:r>
            <a:r>
              <a:rPr lang="en-US" altLang="ko-KR"/>
              <a:t>)</a:t>
            </a:r>
            <a:endParaRPr lang="ko-KR" altLang="en-US"/>
          </a:p>
        </p:txBody>
      </p:sp>
      <p:sp>
        <p:nvSpPr>
          <p:cNvPr id="100" name="TextBox 99"/>
          <p:cNvSpPr txBox="1"/>
          <p:nvPr/>
        </p:nvSpPr>
        <p:spPr>
          <a:xfrm>
            <a:off x="115843" y="-45787"/>
            <a:ext cx="285909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ko-KR"/>
              <a:t>[ </a:t>
            </a:r>
            <a:r>
              <a:rPr lang="ko-KR" altLang="en-US"/>
              <a:t>위 </a:t>
            </a:r>
            <a:r>
              <a:rPr lang="en-US" altLang="ko-KR"/>
              <a:t>36</a:t>
            </a:r>
            <a:r>
              <a:rPr lang="ko-KR" altLang="en-US"/>
              <a:t>페이지 변경</a:t>
            </a:r>
            <a:endParaRPr lang="en-US" altLang="ko-KR"/>
          </a:p>
          <a:p>
            <a:r>
              <a:rPr lang="en-US" altLang="ko-KR"/>
              <a:t>_</a:t>
            </a:r>
            <a:r>
              <a:rPr lang="ko-KR" altLang="en-US"/>
              <a:t>안전교육 메뉴추가</a:t>
            </a:r>
            <a:r>
              <a:rPr lang="en-US" altLang="ko-KR"/>
              <a:t>/</a:t>
            </a:r>
            <a:r>
              <a:rPr lang="ko-KR" altLang="en-US"/>
              <a:t>변경 </a:t>
            </a:r>
            <a:r>
              <a:rPr lang="en-US" altLang="ko-KR"/>
              <a:t>]</a:t>
            </a:r>
          </a:p>
        </p:txBody>
      </p:sp>
      <p:sp>
        <p:nvSpPr>
          <p:cNvPr id="102" name="모서리가 둥근 직사각형 101"/>
          <p:cNvSpPr/>
          <p:nvPr/>
        </p:nvSpPr>
        <p:spPr>
          <a:xfrm>
            <a:off x="557438" y="4252880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3" name="그림 10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7330" y="4414834"/>
            <a:ext cx="320192" cy="257716"/>
          </a:xfrm>
          <a:prstGeom prst="rect">
            <a:avLst/>
          </a:prstGeom>
        </p:spPr>
      </p:pic>
      <p:sp>
        <p:nvSpPr>
          <p:cNvPr id="104" name="TextBox 103"/>
          <p:cNvSpPr txBox="1"/>
          <p:nvPr/>
        </p:nvSpPr>
        <p:spPr>
          <a:xfrm>
            <a:off x="498052" y="4703021"/>
            <a:ext cx="1004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/>
              <a:t>실외 안전교육</a:t>
            </a:r>
            <a:endParaRPr lang="en-US" altLang="ko-KR" sz="1000"/>
          </a:p>
          <a:p>
            <a:pPr algn="ctr"/>
            <a:r>
              <a:rPr lang="en-US" altLang="ko-KR" sz="1000"/>
              <a:t>(</a:t>
            </a:r>
            <a:r>
              <a:rPr lang="ko-KR" altLang="en-US" sz="1000"/>
              <a:t>업체별</a:t>
            </a:r>
            <a:r>
              <a:rPr lang="en-US" altLang="ko-KR" sz="1000"/>
              <a:t>)</a:t>
            </a:r>
            <a:endParaRPr lang="ko-KR" altLang="en-US" sz="1000"/>
          </a:p>
        </p:txBody>
      </p:sp>
      <p:sp>
        <p:nvSpPr>
          <p:cNvPr id="105" name="TextBox 104"/>
          <p:cNvSpPr txBox="1"/>
          <p:nvPr/>
        </p:nvSpPr>
        <p:spPr>
          <a:xfrm>
            <a:off x="1570568" y="4719457"/>
            <a:ext cx="991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/>
              <a:t>실내 안전교육</a:t>
            </a:r>
            <a:endParaRPr lang="en-US" altLang="ko-KR" sz="1000"/>
          </a:p>
          <a:p>
            <a:pPr algn="ctr"/>
            <a:r>
              <a:rPr lang="en-US" altLang="ko-KR" sz="1000"/>
              <a:t>(</a:t>
            </a:r>
            <a:r>
              <a:rPr lang="ko-KR" altLang="en-US" sz="1000"/>
              <a:t>시공사</a:t>
            </a:r>
            <a:r>
              <a:rPr lang="en-US" altLang="ko-KR" sz="1000"/>
              <a:t>)</a:t>
            </a:r>
            <a:endParaRPr lang="ko-KR" altLang="en-US" sz="1000"/>
          </a:p>
        </p:txBody>
      </p:sp>
      <p:sp>
        <p:nvSpPr>
          <p:cNvPr id="106" name="TextBox 105"/>
          <p:cNvSpPr txBox="1"/>
          <p:nvPr/>
        </p:nvSpPr>
        <p:spPr>
          <a:xfrm>
            <a:off x="5569214" y="3151535"/>
            <a:ext cx="991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/>
              <a:t>실내 안전교육</a:t>
            </a:r>
            <a:endParaRPr lang="en-US" altLang="ko-KR" sz="1000"/>
          </a:p>
          <a:p>
            <a:pPr algn="ctr"/>
            <a:r>
              <a:rPr lang="en-US" altLang="ko-KR" sz="1000"/>
              <a:t>(</a:t>
            </a:r>
            <a:r>
              <a:rPr lang="ko-KR" altLang="en-US" sz="1000"/>
              <a:t>시공사</a:t>
            </a:r>
            <a:r>
              <a:rPr lang="en-US" altLang="ko-KR" sz="1000"/>
              <a:t>)</a:t>
            </a:r>
            <a:endParaRPr lang="ko-KR" altLang="en-US" sz="1000"/>
          </a:p>
        </p:txBody>
      </p:sp>
      <p:sp>
        <p:nvSpPr>
          <p:cNvPr id="107" name="모서리가 둥근 직사각형 106"/>
          <p:cNvSpPr/>
          <p:nvPr/>
        </p:nvSpPr>
        <p:spPr>
          <a:xfrm>
            <a:off x="4588077" y="2674849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8" name="그림 10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97969" y="2836803"/>
            <a:ext cx="320192" cy="257716"/>
          </a:xfrm>
          <a:prstGeom prst="rect">
            <a:avLst/>
          </a:prstGeom>
        </p:spPr>
      </p:pic>
      <p:sp>
        <p:nvSpPr>
          <p:cNvPr id="111" name="TextBox 110"/>
          <p:cNvSpPr txBox="1"/>
          <p:nvPr/>
        </p:nvSpPr>
        <p:spPr>
          <a:xfrm>
            <a:off x="4528691" y="3124990"/>
            <a:ext cx="1004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/>
              <a:t>실외 안전교육</a:t>
            </a:r>
            <a:endParaRPr lang="en-US" altLang="ko-KR" sz="1000"/>
          </a:p>
          <a:p>
            <a:pPr algn="ctr"/>
            <a:r>
              <a:rPr lang="en-US" altLang="ko-KR" sz="1000"/>
              <a:t>(</a:t>
            </a:r>
            <a:r>
              <a:rPr lang="ko-KR" altLang="en-US" sz="1000"/>
              <a:t>업체별</a:t>
            </a:r>
            <a:r>
              <a:rPr lang="en-US" altLang="ko-KR" sz="1000"/>
              <a:t>)</a:t>
            </a:r>
            <a:endParaRPr lang="ko-KR" altLang="en-US" sz="1000"/>
          </a:p>
        </p:txBody>
      </p:sp>
      <p:sp>
        <p:nvSpPr>
          <p:cNvPr id="114" name="모서리가 둥근 직사각형 113"/>
          <p:cNvSpPr/>
          <p:nvPr/>
        </p:nvSpPr>
        <p:spPr>
          <a:xfrm>
            <a:off x="8598332" y="2729547"/>
            <a:ext cx="885708" cy="858459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5" name="그림 1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08224" y="2891501"/>
            <a:ext cx="320192" cy="257716"/>
          </a:xfrm>
          <a:prstGeom prst="rect">
            <a:avLst/>
          </a:prstGeom>
        </p:spPr>
      </p:pic>
      <p:sp>
        <p:nvSpPr>
          <p:cNvPr id="137" name="TextBox 136"/>
          <p:cNvSpPr txBox="1"/>
          <p:nvPr/>
        </p:nvSpPr>
        <p:spPr>
          <a:xfrm>
            <a:off x="8538946" y="3179688"/>
            <a:ext cx="1004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/>
              <a:t>실외 안전교육</a:t>
            </a:r>
            <a:endParaRPr lang="en-US" altLang="ko-KR" sz="1000"/>
          </a:p>
          <a:p>
            <a:pPr algn="ctr"/>
            <a:r>
              <a:rPr lang="en-US" altLang="ko-KR" sz="1000"/>
              <a:t>(</a:t>
            </a:r>
            <a:r>
              <a:rPr lang="ko-KR" altLang="en-US" sz="1000"/>
              <a:t>업체별</a:t>
            </a:r>
            <a:r>
              <a:rPr lang="en-US" altLang="ko-KR" sz="1000"/>
              <a:t>)</a:t>
            </a:r>
            <a:endParaRPr lang="ko-KR" altLang="en-US" sz="1000"/>
          </a:p>
        </p:txBody>
      </p:sp>
      <p:sp>
        <p:nvSpPr>
          <p:cNvPr id="155" name="모서리가 둥근 직사각형 154"/>
          <p:cNvSpPr/>
          <p:nvPr/>
        </p:nvSpPr>
        <p:spPr>
          <a:xfrm>
            <a:off x="290912" y="4123947"/>
            <a:ext cx="1303054" cy="1113048"/>
          </a:xfrm>
          <a:prstGeom prst="roundRect">
            <a:avLst>
              <a:gd name="adj" fmla="val 11905"/>
            </a:avLst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7" name="직사각형 156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137527" y="3869388"/>
            <a:ext cx="458917" cy="2959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추가</a:t>
            </a:r>
            <a:endParaRPr lang="en-US" altLang="ko-KR" sz="10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8" name="모서리가 둥근 직사각형 157"/>
          <p:cNvSpPr/>
          <p:nvPr/>
        </p:nvSpPr>
        <p:spPr>
          <a:xfrm>
            <a:off x="4345697" y="2558250"/>
            <a:ext cx="1303054" cy="1113048"/>
          </a:xfrm>
          <a:prstGeom prst="roundRect">
            <a:avLst>
              <a:gd name="adj" fmla="val 11905"/>
            </a:avLst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9" name="모서리가 둥근 직사각형 158"/>
          <p:cNvSpPr/>
          <p:nvPr/>
        </p:nvSpPr>
        <p:spPr>
          <a:xfrm>
            <a:off x="8319845" y="2570834"/>
            <a:ext cx="1303054" cy="1113048"/>
          </a:xfrm>
          <a:prstGeom prst="roundRect">
            <a:avLst>
              <a:gd name="adj" fmla="val 11905"/>
            </a:avLst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0" name="직사각형 159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8109722" y="2422891"/>
            <a:ext cx="458917" cy="2959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추가</a:t>
            </a:r>
            <a:endParaRPr lang="en-US" altLang="ko-KR" sz="10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1" name="직사각형 160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4282999" y="2342255"/>
            <a:ext cx="458917" cy="2959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추가</a:t>
            </a:r>
            <a:endParaRPr lang="en-US" altLang="ko-KR" sz="10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2" name="직사각형 161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1532631" y="5060162"/>
            <a:ext cx="1298918" cy="4017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텍스트변경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-&gt; (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기존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안전교육</a:t>
            </a:r>
            <a:endParaRPr lang="en-US" altLang="ko-KR" sz="10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3" name="직사각형 162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5655749" y="3560714"/>
            <a:ext cx="1589642" cy="4017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텍스트변경</a:t>
            </a:r>
            <a:endParaRPr lang="en-US" altLang="ko-KR" sz="10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-&gt; (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기존</a:t>
            </a:r>
            <a:r>
              <a:rPr lang="en-US" altLang="ko-KR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안전교육 내용</a:t>
            </a:r>
            <a:endParaRPr lang="en-US" altLang="ko-KR" sz="10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8783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80263" y="154217"/>
            <a:ext cx="5727429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ko-KR"/>
              <a:t>[</a:t>
            </a:r>
            <a:r>
              <a:rPr lang="ko-KR" altLang="en-US"/>
              <a:t> 서명 내용 다시 클릭시 </a:t>
            </a:r>
            <a:r>
              <a:rPr lang="en-US" altLang="ko-KR"/>
              <a:t>-&gt; </a:t>
            </a:r>
            <a:r>
              <a:rPr lang="ko-KR" altLang="en-US"/>
              <a:t>서명 없어지기</a:t>
            </a:r>
            <a:r>
              <a:rPr lang="en-US" altLang="ko-KR"/>
              <a:t>(</a:t>
            </a:r>
            <a:r>
              <a:rPr lang="ko-KR" altLang="en-US"/>
              <a:t>서명취소</a:t>
            </a:r>
            <a:r>
              <a:rPr lang="en-US" altLang="ko-KR"/>
              <a:t>)</a:t>
            </a:r>
            <a:r>
              <a:rPr lang="ko-KR" altLang="en-US"/>
              <a:t> </a:t>
            </a:r>
            <a:r>
              <a:rPr lang="en-US" altLang="ko-KR"/>
              <a:t>]</a:t>
            </a:r>
          </a:p>
          <a:p>
            <a:r>
              <a:rPr lang="en-US" altLang="ko-KR"/>
              <a:t>  1) </a:t>
            </a:r>
            <a:r>
              <a:rPr lang="ko-KR" altLang="en-US"/>
              <a:t>위험성평가</a:t>
            </a:r>
            <a:r>
              <a:rPr lang="en-US" altLang="ko-KR"/>
              <a:t>  2) tbm  3) </a:t>
            </a:r>
            <a:r>
              <a:rPr lang="ko-KR" altLang="en-US"/>
              <a:t>안전교육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888" y="2215458"/>
            <a:ext cx="1918888" cy="384392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97" y="2215458"/>
            <a:ext cx="2208464" cy="433956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0" name="모서리가 둥근 직사각형 9"/>
          <p:cNvSpPr/>
          <p:nvPr/>
        </p:nvSpPr>
        <p:spPr>
          <a:xfrm>
            <a:off x="280263" y="2437039"/>
            <a:ext cx="2376453" cy="864041"/>
          </a:xfrm>
          <a:prstGeom prst="roundRect">
            <a:avLst/>
          </a:prstGeom>
          <a:noFill/>
          <a:ln w="19050">
            <a:solidFill>
              <a:srgbClr val="3407D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3010201" y="2512527"/>
            <a:ext cx="2105031" cy="724130"/>
          </a:xfrm>
          <a:prstGeom prst="roundRect">
            <a:avLst/>
          </a:prstGeom>
          <a:noFill/>
          <a:ln w="19050">
            <a:solidFill>
              <a:srgbClr val="3407D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1174" y="2215458"/>
            <a:ext cx="2024811" cy="384392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8" name="모서리가 둥근 직사각형 27"/>
          <p:cNvSpPr/>
          <p:nvPr/>
        </p:nvSpPr>
        <p:spPr>
          <a:xfrm>
            <a:off x="5561233" y="2874592"/>
            <a:ext cx="2105031" cy="724130"/>
          </a:xfrm>
          <a:prstGeom prst="roundRect">
            <a:avLst/>
          </a:prstGeom>
          <a:noFill/>
          <a:ln w="19050">
            <a:solidFill>
              <a:srgbClr val="3407D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오른쪽 화살표 14"/>
          <p:cNvSpPr/>
          <p:nvPr/>
        </p:nvSpPr>
        <p:spPr>
          <a:xfrm>
            <a:off x="7915835" y="3661338"/>
            <a:ext cx="238125" cy="723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8596677" y="800548"/>
            <a:ext cx="3193968" cy="5037255"/>
          </a:xfrm>
          <a:prstGeom prst="roundRect">
            <a:avLst>
              <a:gd name="adj" fmla="val 563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6824" y="904469"/>
            <a:ext cx="2867025" cy="857250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6824" y="4889600"/>
            <a:ext cx="2867025" cy="904570"/>
          </a:xfrm>
          <a:prstGeom prst="rect">
            <a:avLst/>
          </a:prstGeom>
        </p:spPr>
      </p:pic>
      <p:cxnSp>
        <p:nvCxnSpPr>
          <p:cNvPr id="35" name="직선 화살표 연결선 34"/>
          <p:cNvCxnSpPr/>
          <p:nvPr/>
        </p:nvCxnSpPr>
        <p:spPr>
          <a:xfrm>
            <a:off x="9492254" y="3762375"/>
            <a:ext cx="0" cy="108359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/>
          <p:nvPr/>
        </p:nvCxnSpPr>
        <p:spPr>
          <a:xfrm>
            <a:off x="10885753" y="3762375"/>
            <a:ext cx="0" cy="108359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/>
          <p:nvPr/>
        </p:nvCxnSpPr>
        <p:spPr>
          <a:xfrm>
            <a:off x="9492254" y="1836252"/>
            <a:ext cx="0" cy="84979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>
            <a:off x="10885753" y="1836252"/>
            <a:ext cx="0" cy="84979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8876927" y="2793820"/>
            <a:ext cx="2756643" cy="8607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>
                <a:solidFill>
                  <a:schemeClr val="tx1"/>
                </a:solidFill>
              </a:rPr>
              <a:t>결재한 서명을 취소 하시겠습니까</a:t>
            </a:r>
            <a:r>
              <a:rPr lang="en-US" altLang="ko-KR" sz="1200">
                <a:solidFill>
                  <a:schemeClr val="tx1"/>
                </a:solidFill>
              </a:rPr>
              <a:t>?</a:t>
            </a:r>
          </a:p>
          <a:p>
            <a:pPr algn="ctr"/>
            <a:endParaRPr lang="en-US" altLang="ko-KR" sz="1200">
              <a:solidFill>
                <a:schemeClr val="tx1"/>
              </a:solidFill>
            </a:endParaRPr>
          </a:p>
          <a:p>
            <a:pPr algn="ctr"/>
            <a:r>
              <a:rPr lang="ko-KR" altLang="en-US" sz="1200">
                <a:solidFill>
                  <a:schemeClr val="tx1"/>
                </a:solidFill>
              </a:rPr>
              <a:t>예       아니요</a:t>
            </a:r>
          </a:p>
        </p:txBody>
      </p:sp>
    </p:spTree>
    <p:extLst>
      <p:ext uri="{BB962C8B-B14F-4D97-AF65-F5344CB8AC3E}">
        <p14:creationId xmlns:p14="http://schemas.microsoft.com/office/powerpoint/2010/main" val="129591322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67357" y="103382"/>
            <a:ext cx="708006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ko-KR"/>
              <a:t>[ </a:t>
            </a:r>
            <a:r>
              <a:rPr lang="ko-KR" altLang="en-US"/>
              <a:t>안전교육 타이틀 변경</a:t>
            </a:r>
            <a:r>
              <a:rPr lang="en-US" altLang="ko-KR"/>
              <a:t>: </a:t>
            </a:r>
            <a:r>
              <a:rPr lang="ko-KR" altLang="en-US"/>
              <a:t>안전교육 </a:t>
            </a:r>
            <a:r>
              <a:rPr lang="en-US" altLang="ko-KR"/>
              <a:t>-&gt; </a:t>
            </a:r>
            <a:r>
              <a:rPr lang="ko-KR" altLang="en-US"/>
              <a:t>실내 안전교육</a:t>
            </a:r>
            <a:r>
              <a:rPr lang="en-US" altLang="ko-KR"/>
              <a:t>(</a:t>
            </a:r>
            <a:r>
              <a:rPr lang="ko-KR" altLang="en-US"/>
              <a:t>시공사</a:t>
            </a:r>
            <a:r>
              <a:rPr lang="en-US" altLang="ko-KR"/>
              <a:t>) ]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389" y="985340"/>
            <a:ext cx="1962340" cy="2713203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027" y="1003393"/>
            <a:ext cx="1962340" cy="2572846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0071" y="4028791"/>
            <a:ext cx="1961705" cy="261766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9" name="모서리가 둥근 직사각형 8"/>
          <p:cNvSpPr/>
          <p:nvPr/>
        </p:nvSpPr>
        <p:spPr>
          <a:xfrm>
            <a:off x="1534259" y="813908"/>
            <a:ext cx="949634" cy="523573"/>
          </a:xfrm>
          <a:prstGeom prst="roundRect">
            <a:avLst>
              <a:gd name="adj" fmla="val 11905"/>
            </a:avLst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3992380" y="897128"/>
            <a:ext cx="949634" cy="523573"/>
          </a:xfrm>
          <a:prstGeom prst="roundRect">
            <a:avLst>
              <a:gd name="adj" fmla="val 11905"/>
            </a:avLst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3826106" y="3809369"/>
            <a:ext cx="949634" cy="523573"/>
          </a:xfrm>
          <a:prstGeom prst="roundRect">
            <a:avLst>
              <a:gd name="adj" fmla="val 11905"/>
            </a:avLst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2257" y="1607896"/>
            <a:ext cx="3818700" cy="469203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4615" y="1615744"/>
            <a:ext cx="2209413" cy="46135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937731" y="1596275"/>
            <a:ext cx="30031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>
                <a:solidFill>
                  <a:schemeClr val="bg1"/>
                </a:solidFill>
              </a:rPr>
              <a:t>실내 안전교육</a:t>
            </a:r>
            <a:r>
              <a:rPr lang="en-US" altLang="ko-KR" sz="1400" b="1">
                <a:solidFill>
                  <a:schemeClr val="bg1"/>
                </a:solidFill>
              </a:rPr>
              <a:t>(</a:t>
            </a:r>
            <a:r>
              <a:rPr lang="ko-KR" altLang="en-US" sz="1400" b="1">
                <a:solidFill>
                  <a:schemeClr val="bg1"/>
                </a:solidFill>
              </a:rPr>
              <a:t>시공사</a:t>
            </a:r>
            <a:r>
              <a:rPr lang="en-US" altLang="ko-KR" sz="1400" b="1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ko-KR" altLang="en-US" sz="1200" b="1">
                <a:solidFill>
                  <a:schemeClr val="bg1"/>
                </a:solidFill>
              </a:rPr>
              <a:t>신규</a:t>
            </a:r>
            <a:r>
              <a:rPr lang="en-US" altLang="ko-KR" sz="1200" b="1">
                <a:solidFill>
                  <a:schemeClr val="bg1"/>
                </a:solidFill>
              </a:rPr>
              <a:t>/</a:t>
            </a:r>
            <a:r>
              <a:rPr lang="ko-KR" altLang="en-US" sz="1200" b="1">
                <a:solidFill>
                  <a:schemeClr val="bg1"/>
                </a:solidFill>
              </a:rPr>
              <a:t>특별</a:t>
            </a:r>
            <a:r>
              <a:rPr lang="en-US" altLang="ko-KR" sz="1200" b="1">
                <a:solidFill>
                  <a:schemeClr val="bg1"/>
                </a:solidFill>
              </a:rPr>
              <a:t>/</a:t>
            </a:r>
            <a:r>
              <a:rPr lang="ko-KR" altLang="en-US" sz="1200" b="1">
                <a:solidFill>
                  <a:schemeClr val="bg1"/>
                </a:solidFill>
              </a:rPr>
              <a:t>정기</a:t>
            </a:r>
            <a:r>
              <a:rPr lang="en-US" altLang="ko-KR" sz="1200" b="1">
                <a:solidFill>
                  <a:schemeClr val="bg1"/>
                </a:solidFill>
              </a:rPr>
              <a:t>/</a:t>
            </a:r>
            <a:r>
              <a:rPr lang="ko-KR" altLang="en-US" sz="1200" b="1">
                <a:solidFill>
                  <a:schemeClr val="bg1"/>
                </a:solidFill>
              </a:rPr>
              <a:t>관리감독자 교육</a:t>
            </a:r>
          </a:p>
        </p:txBody>
      </p:sp>
      <p:cxnSp>
        <p:nvCxnSpPr>
          <p:cNvPr id="16" name="직선 화살표 연결선 15"/>
          <p:cNvCxnSpPr>
            <a:endCxn id="12" idx="1"/>
          </p:cNvCxnSpPr>
          <p:nvPr/>
        </p:nvCxnSpPr>
        <p:spPr>
          <a:xfrm>
            <a:off x="2460262" y="1337481"/>
            <a:ext cx="4351995" cy="505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>
            <a:stCxn id="10" idx="3"/>
          </p:cNvCxnSpPr>
          <p:nvPr/>
        </p:nvCxnSpPr>
        <p:spPr>
          <a:xfrm>
            <a:off x="4942014" y="1158915"/>
            <a:ext cx="1870243" cy="519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 flipV="1">
            <a:off x="4775740" y="1948763"/>
            <a:ext cx="2036517" cy="1979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6398001" y="1144936"/>
            <a:ext cx="458917" cy="2959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변경</a:t>
            </a:r>
            <a:endParaRPr lang="en-US" altLang="ko-KR" sz="10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6627459" y="2957309"/>
            <a:ext cx="2257234" cy="7412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내용은 그대로</a:t>
            </a:r>
            <a:endParaRPr lang="en-US" altLang="ko-KR" sz="10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33701" y="1691229"/>
            <a:ext cx="629181" cy="30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592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995405" y="690235"/>
            <a:ext cx="7288785" cy="392415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/>
          </a:p>
          <a:p>
            <a:pPr>
              <a:lnSpc>
                <a:spcPct val="150000"/>
              </a:lnSpc>
            </a:pPr>
            <a:r>
              <a:rPr lang="en-US" altLang="ko-KR"/>
              <a:t>  [ </a:t>
            </a:r>
            <a:r>
              <a:rPr lang="ko-KR" altLang="en-US"/>
              <a:t>실외 안전교육</a:t>
            </a:r>
            <a:r>
              <a:rPr lang="en-US" altLang="ko-KR"/>
              <a:t>(</a:t>
            </a:r>
            <a:r>
              <a:rPr lang="ko-KR" altLang="en-US"/>
              <a:t>업체별</a:t>
            </a:r>
            <a:r>
              <a:rPr lang="en-US" altLang="ko-KR"/>
              <a:t>) -&gt; </a:t>
            </a:r>
            <a:r>
              <a:rPr lang="ko-KR" altLang="en-US"/>
              <a:t>메뉴 추가 </a:t>
            </a:r>
            <a:r>
              <a:rPr lang="en-US" altLang="ko-KR"/>
              <a:t>]</a:t>
            </a:r>
          </a:p>
          <a:p>
            <a:pPr>
              <a:lnSpc>
                <a:spcPct val="150000"/>
              </a:lnSpc>
            </a:pPr>
            <a:endParaRPr lang="en-US" altLang="ko-KR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600"/>
              <a:t>실외 안전교육은 시공사</a:t>
            </a:r>
            <a:r>
              <a:rPr lang="en-US" altLang="ko-KR" sz="1600"/>
              <a:t>/</a:t>
            </a:r>
            <a:r>
              <a:rPr lang="ko-KR" altLang="en-US" sz="1600"/>
              <a:t>협력사 관리자 모두 작성가능</a:t>
            </a:r>
            <a:endParaRPr lang="en-US" altLang="ko-KR" sz="1600"/>
          </a:p>
          <a:p>
            <a:pPr>
              <a:lnSpc>
                <a:spcPct val="150000"/>
              </a:lnSpc>
            </a:pPr>
            <a:r>
              <a:rPr lang="en-US" altLang="ko-KR" sz="1600"/>
              <a:t>   1) </a:t>
            </a:r>
            <a:r>
              <a:rPr lang="ko-KR" altLang="en-US" sz="1600"/>
              <a:t>협력사 관리자는 본인 소속사 것만 작성가능</a:t>
            </a:r>
            <a:endParaRPr lang="en-US" altLang="ko-KR" sz="1600"/>
          </a:p>
          <a:p>
            <a:pPr>
              <a:lnSpc>
                <a:spcPct val="150000"/>
              </a:lnSpc>
            </a:pPr>
            <a:r>
              <a:rPr lang="en-US" altLang="ko-KR" sz="1600"/>
              <a:t>   2) </a:t>
            </a:r>
            <a:r>
              <a:rPr lang="ko-KR" altLang="en-US" sz="1600"/>
              <a:t>시공사는 위험성평가 처럼 모든 소속의 실외 안전교육 작성가능</a:t>
            </a:r>
            <a:endParaRPr lang="en-US" altLang="ko-KR" sz="1600"/>
          </a:p>
          <a:p>
            <a:pPr>
              <a:lnSpc>
                <a:spcPct val="150000"/>
              </a:lnSpc>
            </a:pPr>
            <a:endParaRPr lang="en-US" altLang="ko-KR" sz="1600"/>
          </a:p>
          <a:p>
            <a:pPr>
              <a:lnSpc>
                <a:spcPct val="150000"/>
              </a:lnSpc>
            </a:pPr>
            <a:r>
              <a:rPr lang="en-US" altLang="ko-KR" sz="1600"/>
              <a:t>2. </a:t>
            </a:r>
            <a:r>
              <a:rPr lang="ko-KR" altLang="en-US" sz="1600"/>
              <a:t>실외 안전교육 방식은 기존 안전교육</a:t>
            </a:r>
            <a:r>
              <a:rPr lang="en-US" altLang="ko-KR" sz="1600"/>
              <a:t>(</a:t>
            </a:r>
            <a:r>
              <a:rPr lang="ko-KR" altLang="en-US" sz="1600"/>
              <a:t>실내 안전교육</a:t>
            </a:r>
            <a:r>
              <a:rPr lang="en-US" altLang="ko-KR" sz="1600"/>
              <a:t>)</a:t>
            </a:r>
            <a:r>
              <a:rPr lang="ko-KR" altLang="en-US" sz="1600"/>
              <a:t>과</a:t>
            </a:r>
            <a:r>
              <a:rPr lang="en-US" altLang="ko-KR" sz="1600"/>
              <a:t> </a:t>
            </a:r>
            <a:r>
              <a:rPr lang="ko-KR" altLang="en-US" sz="1600"/>
              <a:t>방식과 동일</a:t>
            </a:r>
            <a:endParaRPr lang="en-US" altLang="ko-KR" sz="1600"/>
          </a:p>
          <a:p>
            <a:pPr>
              <a:lnSpc>
                <a:spcPct val="150000"/>
              </a:lnSpc>
            </a:pPr>
            <a:r>
              <a:rPr lang="en-US" altLang="ko-KR" sz="1600"/>
              <a:t>   1) </a:t>
            </a:r>
            <a:r>
              <a:rPr lang="ko-KR" altLang="en-US" sz="1600"/>
              <a:t>작성내용은 다름</a:t>
            </a:r>
            <a:endParaRPr lang="en-US" altLang="ko-KR" sz="1600"/>
          </a:p>
          <a:p>
            <a:pPr>
              <a:lnSpc>
                <a:spcPct val="150000"/>
              </a:lnSpc>
            </a:pPr>
            <a:endParaRPr lang="en-US" altLang="ko-KR" sz="1600"/>
          </a:p>
        </p:txBody>
      </p:sp>
    </p:spTree>
    <p:extLst>
      <p:ext uri="{BB962C8B-B14F-4D97-AF65-F5344CB8AC3E}">
        <p14:creationId xmlns:p14="http://schemas.microsoft.com/office/powerpoint/2010/main" val="392361900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0" name="그림 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102" y="829350"/>
            <a:ext cx="3818700" cy="469203"/>
          </a:xfrm>
          <a:prstGeom prst="rect">
            <a:avLst/>
          </a:prstGeom>
        </p:spPr>
      </p:pic>
      <p:pic>
        <p:nvPicPr>
          <p:cNvPr id="71" name="그림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460" y="837198"/>
            <a:ext cx="2209413" cy="461355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951878" y="829471"/>
            <a:ext cx="300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>
                <a:solidFill>
                  <a:schemeClr val="bg1"/>
                </a:solidFill>
              </a:rPr>
              <a:t>실외 안전교육</a:t>
            </a:r>
            <a:r>
              <a:rPr lang="en-US" altLang="ko-KR" sz="1200" b="1">
                <a:solidFill>
                  <a:schemeClr val="bg1"/>
                </a:solidFill>
              </a:rPr>
              <a:t>(</a:t>
            </a:r>
            <a:r>
              <a:rPr lang="ko-KR" altLang="en-US" sz="1200" b="1">
                <a:solidFill>
                  <a:schemeClr val="bg1"/>
                </a:solidFill>
              </a:rPr>
              <a:t>업체별</a:t>
            </a:r>
            <a:r>
              <a:rPr lang="en-US" altLang="ko-KR" sz="1200" b="1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ko-KR" altLang="en-US" sz="1200" b="1">
                <a:solidFill>
                  <a:schemeClr val="bg1"/>
                </a:solidFill>
              </a:rPr>
              <a:t>일일</a:t>
            </a:r>
            <a:r>
              <a:rPr lang="en-US" altLang="ko-KR" sz="1200" b="1">
                <a:solidFill>
                  <a:schemeClr val="bg1"/>
                </a:solidFill>
              </a:rPr>
              <a:t>/</a:t>
            </a:r>
            <a:r>
              <a:rPr lang="ko-KR" altLang="en-US" sz="1200" b="1">
                <a:solidFill>
                  <a:schemeClr val="bg1"/>
                </a:solidFill>
              </a:rPr>
              <a:t>일상</a:t>
            </a:r>
            <a:r>
              <a:rPr lang="en-US" altLang="ko-KR" sz="1200" b="1">
                <a:solidFill>
                  <a:schemeClr val="bg1"/>
                </a:solidFill>
              </a:rPr>
              <a:t>/</a:t>
            </a:r>
            <a:r>
              <a:rPr lang="ko-KR" altLang="en-US" sz="1200" b="1">
                <a:solidFill>
                  <a:schemeClr val="bg1"/>
                </a:solidFill>
              </a:rPr>
              <a:t>불안전작업 안전교육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965" y="168370"/>
            <a:ext cx="2245712" cy="404571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6102" y="1298552"/>
            <a:ext cx="3818700" cy="3600489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1879" y="1773781"/>
            <a:ext cx="3236685" cy="382563"/>
          </a:xfrm>
          <a:prstGeom prst="rect">
            <a:avLst/>
          </a:prstGeom>
        </p:spPr>
      </p:pic>
      <p:pic>
        <p:nvPicPr>
          <p:cNvPr id="76" name="그림 7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7759" y="2743241"/>
            <a:ext cx="3236685" cy="382563"/>
          </a:xfrm>
          <a:prstGeom prst="rect">
            <a:avLst/>
          </a:prstGeom>
        </p:spPr>
      </p:pic>
      <p:pic>
        <p:nvPicPr>
          <p:cNvPr id="77" name="그림 7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1878" y="3629859"/>
            <a:ext cx="3236685" cy="382563"/>
          </a:xfrm>
          <a:prstGeom prst="rect">
            <a:avLst/>
          </a:prstGeom>
        </p:spPr>
      </p:pic>
      <p:pic>
        <p:nvPicPr>
          <p:cNvPr id="80" name="그림 7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6070" y="1944571"/>
            <a:ext cx="114300" cy="123825"/>
          </a:xfrm>
          <a:prstGeom prst="rect">
            <a:avLst/>
          </a:prstGeom>
        </p:spPr>
      </p:pic>
      <p:pic>
        <p:nvPicPr>
          <p:cNvPr id="83" name="그림 8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3419" y="1954096"/>
            <a:ext cx="95250" cy="114300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4530370" y="1885450"/>
            <a:ext cx="12282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/>
              <a:t>미결재</a:t>
            </a:r>
            <a:r>
              <a:rPr lang="en-US" altLang="ko-KR" sz="1000"/>
              <a:t>: 3</a:t>
            </a:r>
            <a:r>
              <a:rPr lang="ko-KR" altLang="en-US" sz="1000"/>
              <a:t>건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168669" y="1886479"/>
            <a:ext cx="12282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/>
              <a:t>결재완료</a:t>
            </a:r>
            <a:r>
              <a:rPr lang="en-US" altLang="ko-KR" sz="1000"/>
              <a:t>: 113</a:t>
            </a:r>
            <a:r>
              <a:rPr lang="ko-KR" altLang="en-US" sz="1000"/>
              <a:t>건</a:t>
            </a:r>
          </a:p>
        </p:txBody>
      </p:sp>
      <p:pic>
        <p:nvPicPr>
          <p:cNvPr id="88" name="그림 8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1879" y="2671706"/>
            <a:ext cx="3236685" cy="382563"/>
          </a:xfrm>
          <a:prstGeom prst="rect">
            <a:avLst/>
          </a:prstGeom>
        </p:spPr>
      </p:pic>
      <p:pic>
        <p:nvPicPr>
          <p:cNvPr id="89" name="그림 8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6070" y="2842496"/>
            <a:ext cx="114300" cy="123825"/>
          </a:xfrm>
          <a:prstGeom prst="rect">
            <a:avLst/>
          </a:prstGeom>
        </p:spPr>
      </p:pic>
      <p:pic>
        <p:nvPicPr>
          <p:cNvPr id="90" name="그림 8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3419" y="2852021"/>
            <a:ext cx="95250" cy="114300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4530370" y="2783375"/>
            <a:ext cx="12282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/>
              <a:t>미결재</a:t>
            </a:r>
            <a:r>
              <a:rPr lang="en-US" altLang="ko-KR" sz="1000"/>
              <a:t>: 3</a:t>
            </a:r>
            <a:r>
              <a:rPr lang="ko-KR" altLang="en-US" sz="1000"/>
              <a:t>건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168669" y="2784404"/>
            <a:ext cx="12282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/>
              <a:t>결재완료</a:t>
            </a:r>
            <a:r>
              <a:rPr lang="en-US" altLang="ko-KR" sz="1000"/>
              <a:t>: 113</a:t>
            </a:r>
            <a:r>
              <a:rPr lang="ko-KR" altLang="en-US" sz="1000"/>
              <a:t>건</a:t>
            </a:r>
          </a:p>
        </p:txBody>
      </p:sp>
      <p:pic>
        <p:nvPicPr>
          <p:cNvPr id="93" name="그림 9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1878" y="3641166"/>
            <a:ext cx="3236685" cy="382563"/>
          </a:xfrm>
          <a:prstGeom prst="rect">
            <a:avLst/>
          </a:prstGeom>
        </p:spPr>
      </p:pic>
      <p:pic>
        <p:nvPicPr>
          <p:cNvPr id="94" name="그림 9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6069" y="3811956"/>
            <a:ext cx="114300" cy="123825"/>
          </a:xfrm>
          <a:prstGeom prst="rect">
            <a:avLst/>
          </a:prstGeom>
        </p:spPr>
      </p:pic>
      <p:pic>
        <p:nvPicPr>
          <p:cNvPr id="95" name="그림 9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3418" y="3821481"/>
            <a:ext cx="95250" cy="114300"/>
          </a:xfrm>
          <a:prstGeom prst="rect">
            <a:avLst/>
          </a:prstGeom>
        </p:spPr>
      </p:pic>
      <p:sp>
        <p:nvSpPr>
          <p:cNvPr id="96" name="TextBox 95"/>
          <p:cNvSpPr txBox="1"/>
          <p:nvPr/>
        </p:nvSpPr>
        <p:spPr>
          <a:xfrm>
            <a:off x="4530369" y="3752835"/>
            <a:ext cx="12282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/>
              <a:t>미결재</a:t>
            </a:r>
            <a:r>
              <a:rPr lang="en-US" altLang="ko-KR" sz="1000"/>
              <a:t>: 3</a:t>
            </a:r>
            <a:r>
              <a:rPr lang="ko-KR" altLang="en-US" sz="1000"/>
              <a:t>건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168668" y="3753864"/>
            <a:ext cx="12282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/>
              <a:t>결재완료</a:t>
            </a:r>
            <a:r>
              <a:rPr lang="en-US" altLang="ko-KR" sz="1000"/>
              <a:t>: 113</a:t>
            </a:r>
            <a:r>
              <a:rPr lang="ko-KR" altLang="en-US" sz="1000"/>
              <a:t>건</a:t>
            </a:r>
          </a:p>
        </p:txBody>
      </p:sp>
      <p:sp>
        <p:nvSpPr>
          <p:cNvPr id="98" name="직사각형 97"/>
          <p:cNvSpPr/>
          <p:nvPr/>
        </p:nvSpPr>
        <p:spPr>
          <a:xfrm>
            <a:off x="3796102" y="829350"/>
            <a:ext cx="3818700" cy="558509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직사각형 98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3829237" y="284171"/>
            <a:ext cx="2175659" cy="4211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운영자</a:t>
            </a:r>
            <a:r>
              <a:rPr lang="en-US" altLang="ko-KR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시공사 관리자 화면</a:t>
            </a:r>
            <a:endParaRPr lang="en-US" altLang="ko-KR" sz="10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0" name="그림 9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1965" y="4779915"/>
            <a:ext cx="1844978" cy="1839249"/>
          </a:xfrm>
          <a:prstGeom prst="rect">
            <a:avLst/>
          </a:prstGeom>
        </p:spPr>
      </p:pic>
      <p:cxnSp>
        <p:nvCxnSpPr>
          <p:cNvPr id="102" name="직선 화살표 연결선 101"/>
          <p:cNvCxnSpPr>
            <a:endCxn id="100" idx="3"/>
          </p:cNvCxnSpPr>
          <p:nvPr/>
        </p:nvCxnSpPr>
        <p:spPr>
          <a:xfrm flipH="1">
            <a:off x="2066943" y="2388358"/>
            <a:ext cx="1729159" cy="3311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직사각형 102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2422009" y="5264032"/>
            <a:ext cx="1529870" cy="4211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위험성평가와 같은화면</a:t>
            </a:r>
            <a:endParaRPr lang="en-US" altLang="ko-KR" sz="10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4" name="그림 1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603" y="856358"/>
            <a:ext cx="3712265" cy="469203"/>
          </a:xfrm>
          <a:prstGeom prst="rect">
            <a:avLst/>
          </a:prstGeom>
        </p:spPr>
      </p:pic>
      <p:pic>
        <p:nvPicPr>
          <p:cNvPr id="105" name="그림 1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961" y="864206"/>
            <a:ext cx="2209413" cy="461355"/>
          </a:xfrm>
          <a:prstGeom prst="rect">
            <a:avLst/>
          </a:prstGeom>
        </p:spPr>
      </p:pic>
      <p:sp>
        <p:nvSpPr>
          <p:cNvPr id="106" name="직사각형 105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8239739" y="311179"/>
            <a:ext cx="1354638" cy="4211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협력사 관리자 화면</a:t>
            </a:r>
            <a:endParaRPr lang="en-US" altLang="ko-KR" sz="10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8332077" y="837198"/>
            <a:ext cx="30031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>
                <a:solidFill>
                  <a:schemeClr val="bg1"/>
                </a:solidFill>
              </a:rPr>
              <a:t>실외 안전교육</a:t>
            </a:r>
            <a:r>
              <a:rPr lang="en-US" altLang="ko-KR" sz="1400" b="1">
                <a:solidFill>
                  <a:schemeClr val="bg1"/>
                </a:solidFill>
              </a:rPr>
              <a:t>(</a:t>
            </a:r>
            <a:r>
              <a:rPr lang="ko-KR" altLang="en-US" sz="1400" b="1">
                <a:solidFill>
                  <a:schemeClr val="bg1"/>
                </a:solidFill>
              </a:rPr>
              <a:t>업체별</a:t>
            </a:r>
            <a:r>
              <a:rPr lang="en-US" altLang="ko-KR" sz="1400" b="1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ko-KR" altLang="en-US" sz="1200" b="1">
                <a:solidFill>
                  <a:schemeClr val="bg1"/>
                </a:solidFill>
              </a:rPr>
              <a:t>일일</a:t>
            </a:r>
            <a:r>
              <a:rPr lang="en-US" altLang="ko-KR" sz="1200" b="1">
                <a:solidFill>
                  <a:schemeClr val="bg1"/>
                </a:solidFill>
              </a:rPr>
              <a:t>/</a:t>
            </a:r>
            <a:r>
              <a:rPr lang="ko-KR" altLang="en-US" sz="1200" b="1">
                <a:solidFill>
                  <a:schemeClr val="bg1"/>
                </a:solidFill>
              </a:rPr>
              <a:t>일상</a:t>
            </a:r>
            <a:r>
              <a:rPr lang="en-US" altLang="ko-KR" sz="1200" b="1">
                <a:solidFill>
                  <a:schemeClr val="bg1"/>
                </a:solidFill>
              </a:rPr>
              <a:t>/</a:t>
            </a:r>
            <a:r>
              <a:rPr lang="ko-KR" altLang="en-US" sz="1200" b="1">
                <a:solidFill>
                  <a:schemeClr val="bg1"/>
                </a:solidFill>
              </a:rPr>
              <a:t>불안전작업 안전교육</a:t>
            </a:r>
          </a:p>
        </p:txBody>
      </p:sp>
      <p:pic>
        <p:nvPicPr>
          <p:cNvPr id="109" name="그림 10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06603" y="1340866"/>
            <a:ext cx="3712265" cy="4957594"/>
          </a:xfrm>
          <a:prstGeom prst="rect">
            <a:avLst/>
          </a:prstGeom>
        </p:spPr>
      </p:pic>
      <p:cxnSp>
        <p:nvCxnSpPr>
          <p:cNvPr id="111" name="직선 화살표 연결선 110"/>
          <p:cNvCxnSpPr/>
          <p:nvPr/>
        </p:nvCxnSpPr>
        <p:spPr>
          <a:xfrm flipV="1">
            <a:off x="6892119" y="1665027"/>
            <a:ext cx="1314484" cy="8871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그림 1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73936" y="893300"/>
            <a:ext cx="773587" cy="38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1918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525557" y="461811"/>
            <a:ext cx="1439720" cy="4211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실외 안전교육 만들기</a:t>
            </a:r>
            <a:endParaRPr lang="en-US" altLang="ko-KR" sz="10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801" y="952604"/>
            <a:ext cx="2717286" cy="3676328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947" y="213956"/>
            <a:ext cx="3320813" cy="3320813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9946" y="3534769"/>
            <a:ext cx="3320813" cy="737958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6871" y="187780"/>
            <a:ext cx="3320814" cy="3267765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6870" y="3455545"/>
            <a:ext cx="3320815" cy="3141596"/>
          </a:xfrm>
          <a:prstGeom prst="rect">
            <a:avLst/>
          </a:prstGeom>
        </p:spPr>
      </p:pic>
      <p:sp>
        <p:nvSpPr>
          <p:cNvPr id="32" name="직사각형 31"/>
          <p:cNvSpPr/>
          <p:nvPr/>
        </p:nvSpPr>
        <p:spPr>
          <a:xfrm>
            <a:off x="3849946" y="213956"/>
            <a:ext cx="3320813" cy="41260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7606869" y="187779"/>
            <a:ext cx="3320813" cy="640936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3927212" y="3491852"/>
            <a:ext cx="158314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100"/>
              <a:t>교육 실시자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025971" y="3840193"/>
            <a:ext cx="158314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100">
                <a:solidFill>
                  <a:schemeClr val="bg1">
                    <a:lumMod val="65000"/>
                  </a:schemeClr>
                </a:solidFill>
              </a:rPr>
              <a:t>교육 실시자</a:t>
            </a:r>
          </a:p>
        </p:txBody>
      </p:sp>
      <p:cxnSp>
        <p:nvCxnSpPr>
          <p:cNvPr id="36" name="직선 화살표 연결선 35"/>
          <p:cNvCxnSpPr/>
          <p:nvPr/>
        </p:nvCxnSpPr>
        <p:spPr>
          <a:xfrm flipV="1">
            <a:off x="2974649" y="4339988"/>
            <a:ext cx="1314484" cy="8871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오른쪽 화살표 36"/>
          <p:cNvSpPr/>
          <p:nvPr/>
        </p:nvSpPr>
        <p:spPr>
          <a:xfrm>
            <a:off x="2976557" y="1056132"/>
            <a:ext cx="288262" cy="255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8" name="직선 화살표 연결선 37"/>
          <p:cNvCxnSpPr/>
          <p:nvPr/>
        </p:nvCxnSpPr>
        <p:spPr>
          <a:xfrm flipV="1">
            <a:off x="6254739" y="4315644"/>
            <a:ext cx="1314484" cy="8871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5822868" y="5202748"/>
            <a:ext cx="992883" cy="4211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내용 같음</a:t>
            </a:r>
            <a:endParaRPr lang="en-US" altLang="ko-KR" sz="10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2460262" y="5131559"/>
            <a:ext cx="2016204" cy="16284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내용 변경</a:t>
            </a:r>
            <a:endParaRPr lang="en-US" altLang="ko-KR" sz="1000" b="1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교육시간</a:t>
            </a:r>
            <a:r>
              <a:rPr lang="en-US" altLang="ko-KR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삭제</a:t>
            </a:r>
            <a:r>
              <a:rPr lang="en-US" altLang="ko-KR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교육장소</a:t>
            </a:r>
            <a:r>
              <a:rPr lang="en-US" altLang="ko-KR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삭제</a:t>
            </a:r>
            <a:r>
              <a:rPr lang="en-US" altLang="ko-KR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교육주관</a:t>
            </a:r>
            <a:r>
              <a:rPr lang="en-US" altLang="ko-KR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텍스트 변경</a:t>
            </a:r>
            <a:r>
              <a:rPr lang="en-US" altLang="ko-KR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교육방법</a:t>
            </a:r>
            <a:r>
              <a:rPr lang="en-US" altLang="ko-KR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삭제</a:t>
            </a:r>
            <a:r>
              <a:rPr lang="en-US" altLang="ko-KR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대상공종</a:t>
            </a:r>
            <a:r>
              <a:rPr lang="en-US" altLang="ko-KR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삭제</a:t>
            </a:r>
            <a:r>
              <a:rPr lang="en-US" altLang="ko-KR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pic>
        <p:nvPicPr>
          <p:cNvPr id="42" name="그림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4464" y="240964"/>
            <a:ext cx="2209413" cy="46135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927212" y="307922"/>
            <a:ext cx="3003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>
                <a:solidFill>
                  <a:schemeClr val="bg1"/>
                </a:solidFill>
              </a:rPr>
              <a:t>실외 안전교육</a:t>
            </a:r>
            <a:r>
              <a:rPr lang="en-US" altLang="ko-KR" sz="1400" b="1">
                <a:solidFill>
                  <a:schemeClr val="bg1"/>
                </a:solidFill>
              </a:rPr>
              <a:t>(</a:t>
            </a:r>
            <a:r>
              <a:rPr lang="ko-KR" altLang="en-US" sz="1400" b="1">
                <a:solidFill>
                  <a:schemeClr val="bg1"/>
                </a:solidFill>
              </a:rPr>
              <a:t>업체별</a:t>
            </a:r>
            <a:r>
              <a:rPr lang="en-US" altLang="ko-KR" sz="1400" b="1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6621382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214" y="334318"/>
            <a:ext cx="3009900" cy="381952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214" y="4295581"/>
            <a:ext cx="3009900" cy="61912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4670" y="1248718"/>
            <a:ext cx="2990850" cy="45720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2125" y="2647922"/>
            <a:ext cx="3000000" cy="36095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57214" y="4295581"/>
            <a:ext cx="158314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100"/>
              <a:t>교육 실시자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157215" y="334317"/>
            <a:ext cx="3009900" cy="468631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5374670" y="1248717"/>
            <a:ext cx="3009900" cy="468631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8611174" y="2550386"/>
            <a:ext cx="3009900" cy="382137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9575" y="334316"/>
            <a:ext cx="1816015" cy="381139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7355" y="3372813"/>
            <a:ext cx="1462999" cy="13291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627257" y="1380729"/>
            <a:ext cx="76319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900"/>
              <a:t>관리감독자</a:t>
            </a:r>
          </a:p>
        </p:txBody>
      </p:sp>
      <p:sp>
        <p:nvSpPr>
          <p:cNvPr id="18" name="모서리가 둥근 직사각형 17"/>
          <p:cNvSpPr/>
          <p:nvPr/>
        </p:nvSpPr>
        <p:spPr>
          <a:xfrm>
            <a:off x="2579574" y="1258775"/>
            <a:ext cx="1014229" cy="442436"/>
          </a:xfrm>
          <a:prstGeom prst="roundRect">
            <a:avLst>
              <a:gd name="adj" fmla="val 11905"/>
            </a:avLst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2059220" y="4203192"/>
            <a:ext cx="1151812" cy="353999"/>
          </a:xfrm>
          <a:prstGeom prst="roundRect">
            <a:avLst>
              <a:gd name="adj" fmla="val 11905"/>
            </a:avLst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365697" y="1282652"/>
            <a:ext cx="1164879" cy="33361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텍스트 수정</a:t>
            </a:r>
            <a:endParaRPr lang="en-US" altLang="ko-KR" sz="12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5392" y="4263049"/>
            <a:ext cx="1164879" cy="33361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텍스트 수정</a:t>
            </a:r>
            <a:endParaRPr lang="en-US" altLang="ko-KR" sz="12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5450375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914" y="962861"/>
            <a:ext cx="2686050" cy="320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10318" y="1140274"/>
            <a:ext cx="1583559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800"/>
              <a:t>작성할 교육을 선택해 주세요</a:t>
            </a:r>
            <a:endParaRPr lang="en-US" altLang="ko-KR" sz="800"/>
          </a:p>
        </p:txBody>
      </p:sp>
      <p:sp>
        <p:nvSpPr>
          <p:cNvPr id="9" name="TextBox 8"/>
          <p:cNvSpPr txBox="1"/>
          <p:nvPr/>
        </p:nvSpPr>
        <p:spPr>
          <a:xfrm>
            <a:off x="4027977" y="1436270"/>
            <a:ext cx="182940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∙</a:t>
            </a:r>
            <a:r>
              <a:rPr lang="ko-KR" altLang="en-US" sz="800" b="1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800">
                <a:solidFill>
                  <a:srgbClr val="3407D7"/>
                </a:solidFill>
              </a:rPr>
              <a:t>일일안전교육</a:t>
            </a:r>
            <a:r>
              <a:rPr lang="en-US" altLang="ko-KR" sz="800">
                <a:solidFill>
                  <a:srgbClr val="3407D7"/>
                </a:solidFill>
              </a:rPr>
              <a:t>(TBM)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27977" y="1712503"/>
            <a:ext cx="182940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∙</a:t>
            </a:r>
            <a:r>
              <a:rPr lang="ko-KR" altLang="en-US" sz="800" b="1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800">
                <a:solidFill>
                  <a:srgbClr val="FF0000"/>
                </a:solidFill>
              </a:rPr>
              <a:t>불안전작업</a:t>
            </a:r>
            <a:r>
              <a:rPr lang="en-US" altLang="ko-KR" sz="800">
                <a:solidFill>
                  <a:srgbClr val="FF0000"/>
                </a:solidFill>
              </a:rPr>
              <a:t>(</a:t>
            </a:r>
            <a:r>
              <a:rPr lang="ko-KR" altLang="en-US" sz="800">
                <a:solidFill>
                  <a:srgbClr val="FF0000"/>
                </a:solidFill>
              </a:rPr>
              <a:t>근로자</a:t>
            </a:r>
            <a:r>
              <a:rPr lang="en-US" altLang="ko-KR" sz="800">
                <a:solidFill>
                  <a:srgbClr val="FF0000"/>
                </a:solidFill>
              </a:rPr>
              <a:t>)</a:t>
            </a:r>
            <a:r>
              <a:rPr lang="ko-KR" altLang="en-US" sz="800">
                <a:solidFill>
                  <a:srgbClr val="FF0000"/>
                </a:solidFill>
              </a:rPr>
              <a:t>교육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621" y="2530369"/>
            <a:ext cx="2118093" cy="6619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50876" y="3106513"/>
            <a:ext cx="1998632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000"/>
              <a:t>교육 종류에 따라 색</a:t>
            </a:r>
            <a:r>
              <a:rPr lang="en-US" altLang="ko-KR" sz="1000"/>
              <a:t>(3</a:t>
            </a:r>
            <a:r>
              <a:rPr lang="ko-KR" altLang="en-US" sz="1000"/>
              <a:t>가지</a:t>
            </a:r>
            <a:r>
              <a:rPr lang="en-US" altLang="ko-KR" sz="1000"/>
              <a:t>)</a:t>
            </a:r>
            <a:r>
              <a:rPr lang="ko-KR" altLang="en-US" sz="1000"/>
              <a:t>을 구분하기</a:t>
            </a: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886" y="581724"/>
            <a:ext cx="3009900" cy="3819525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886" y="4542987"/>
            <a:ext cx="3009900" cy="6191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1886" y="4542987"/>
            <a:ext cx="158314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100"/>
              <a:t>교육 실시자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221887" y="581723"/>
            <a:ext cx="3009900" cy="468631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247" y="581722"/>
            <a:ext cx="1816015" cy="381139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027" y="3620219"/>
            <a:ext cx="1462999" cy="132916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7978" y="2012718"/>
            <a:ext cx="2222408" cy="527218"/>
          </a:xfrm>
          <a:prstGeom prst="rect">
            <a:avLst/>
          </a:prstGeom>
        </p:spPr>
      </p:pic>
      <p:cxnSp>
        <p:nvCxnSpPr>
          <p:cNvPr id="23" name="직선 화살표 연결선 22"/>
          <p:cNvCxnSpPr/>
          <p:nvPr/>
        </p:nvCxnSpPr>
        <p:spPr>
          <a:xfrm flipV="1">
            <a:off x="2316154" y="2108622"/>
            <a:ext cx="1321266" cy="1532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그림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13668" y="2671068"/>
            <a:ext cx="2611755" cy="3653945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93589" y="964028"/>
            <a:ext cx="2827198" cy="3974467"/>
          </a:xfrm>
          <a:prstGeom prst="rect">
            <a:avLst/>
          </a:prstGeom>
        </p:spPr>
      </p:pic>
      <p:sp>
        <p:nvSpPr>
          <p:cNvPr id="27" name="모서리가 둥근 직사각형 26"/>
          <p:cNvSpPr/>
          <p:nvPr/>
        </p:nvSpPr>
        <p:spPr>
          <a:xfrm>
            <a:off x="7738888" y="1216856"/>
            <a:ext cx="1674780" cy="523573"/>
          </a:xfrm>
          <a:prstGeom prst="roundRect">
            <a:avLst>
              <a:gd name="adj" fmla="val 11905"/>
            </a:avLst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9" name="직선 화살표 연결선 28"/>
          <p:cNvCxnSpPr/>
          <p:nvPr/>
        </p:nvCxnSpPr>
        <p:spPr>
          <a:xfrm flipV="1">
            <a:off x="5167423" y="1436270"/>
            <a:ext cx="2796363" cy="126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그림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49508" y="5350022"/>
            <a:ext cx="2518762" cy="856822"/>
          </a:xfrm>
          <a:prstGeom prst="rect">
            <a:avLst/>
          </a:prstGeom>
        </p:spPr>
      </p:pic>
      <p:sp>
        <p:nvSpPr>
          <p:cNvPr id="32" name="모서리가 둥근 직사각형 31"/>
          <p:cNvSpPr/>
          <p:nvPr/>
        </p:nvSpPr>
        <p:spPr>
          <a:xfrm>
            <a:off x="6149508" y="5350022"/>
            <a:ext cx="1674780" cy="523573"/>
          </a:xfrm>
          <a:prstGeom prst="roundRect">
            <a:avLst>
              <a:gd name="adj" fmla="val 11905"/>
            </a:avLst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7" name="직선 화살표 연결선 36"/>
          <p:cNvCxnSpPr/>
          <p:nvPr/>
        </p:nvCxnSpPr>
        <p:spPr>
          <a:xfrm>
            <a:off x="5221656" y="2151231"/>
            <a:ext cx="1418185" cy="3198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719545" y="216944"/>
            <a:ext cx="1164879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실외안전교육일지 양식은 첨부</a:t>
            </a:r>
            <a:endParaRPr lang="en-US" altLang="ko-KR" sz="12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65604" y="56822"/>
            <a:ext cx="173644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교육 구분에 따라 출력양식 타이틀이 바뀜</a:t>
            </a:r>
            <a:endParaRPr lang="en-US" altLang="ko-KR" sz="12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내용은 동일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cxnSp>
        <p:nvCxnSpPr>
          <p:cNvPr id="34" name="직선 화살표 연결선 33"/>
          <p:cNvCxnSpPr/>
          <p:nvPr/>
        </p:nvCxnSpPr>
        <p:spPr>
          <a:xfrm flipV="1">
            <a:off x="4864733" y="2012718"/>
            <a:ext cx="0" cy="1110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66568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52" y="4076700"/>
            <a:ext cx="1325181" cy="25717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37752" y="142976"/>
            <a:ext cx="509426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교육참가자는 </a:t>
            </a:r>
            <a:r>
              <a:rPr lang="en-US" altLang="ko-KR" sz="1200"/>
              <a:t>‘QR</a:t>
            </a:r>
            <a:r>
              <a:rPr lang="ko-KR" altLang="en-US" sz="1200"/>
              <a:t>코드 출퇴근</a:t>
            </a:r>
            <a:r>
              <a:rPr lang="en-US" altLang="ko-KR" sz="1200"/>
              <a:t>‘ </a:t>
            </a:r>
            <a:r>
              <a:rPr lang="ko-KR" altLang="en-US" sz="1200"/>
              <a:t>메뉴의 </a:t>
            </a:r>
            <a:r>
              <a:rPr lang="en-US" altLang="ko-KR" sz="1200"/>
              <a:t>QR</a:t>
            </a:r>
            <a:r>
              <a:rPr lang="ko-KR" altLang="en-US" sz="1200"/>
              <a:t>코드를 통해 교육참석 확인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379" y="942770"/>
            <a:ext cx="1427082" cy="2876550"/>
          </a:xfrm>
          <a:prstGeom prst="rect">
            <a:avLst/>
          </a:prstGeom>
        </p:spPr>
      </p:pic>
      <p:sp>
        <p:nvSpPr>
          <p:cNvPr id="8" name="모서리가 둥근 직사각형 7"/>
          <p:cNvSpPr/>
          <p:nvPr/>
        </p:nvSpPr>
        <p:spPr>
          <a:xfrm>
            <a:off x="984210" y="5858281"/>
            <a:ext cx="839268" cy="330066"/>
          </a:xfrm>
          <a:prstGeom prst="roundRect">
            <a:avLst/>
          </a:prstGeom>
          <a:noFill/>
          <a:ln w="19050">
            <a:solidFill>
              <a:srgbClr val="3407D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191" y="971979"/>
            <a:ext cx="1377299" cy="2847975"/>
          </a:xfrm>
          <a:prstGeom prst="rect">
            <a:avLst/>
          </a:prstGeom>
        </p:spPr>
      </p:pic>
      <p:cxnSp>
        <p:nvCxnSpPr>
          <p:cNvPr id="9" name="직선 화살표 연결선 8"/>
          <p:cNvCxnSpPr/>
          <p:nvPr/>
        </p:nvCxnSpPr>
        <p:spPr>
          <a:xfrm flipV="1">
            <a:off x="1337841" y="2866797"/>
            <a:ext cx="43284" cy="29976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 flipV="1">
            <a:off x="1714391" y="2371725"/>
            <a:ext cx="1352659" cy="93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 flipV="1">
            <a:off x="4167264" y="2310378"/>
            <a:ext cx="4583473" cy="613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19670" y="703244"/>
            <a:ext cx="2372689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/>
              <a:t>QR</a:t>
            </a:r>
            <a:r>
              <a:rPr lang="ko-KR" altLang="en-US" sz="1200"/>
              <a:t>코드 교육참석이 확인되면 ①해당 안전교육 </a:t>
            </a:r>
            <a:r>
              <a:rPr lang="en-US" altLang="ko-KR" sz="1200"/>
              <a:t>‘</a:t>
            </a:r>
            <a:r>
              <a:rPr lang="ko-KR" altLang="en-US" sz="1200"/>
              <a:t>참석근로자 명단</a:t>
            </a:r>
            <a:r>
              <a:rPr lang="en-US" altLang="ko-KR" sz="1200"/>
              <a:t>’</a:t>
            </a:r>
            <a:r>
              <a:rPr lang="ko-KR" altLang="en-US" sz="1200"/>
              <a:t>에 </a:t>
            </a:r>
            <a:r>
              <a:rPr lang="en-US" altLang="ko-KR" sz="1200"/>
              <a:t>‘</a:t>
            </a:r>
            <a:r>
              <a:rPr lang="ko-KR" altLang="en-US" sz="1200"/>
              <a:t>확인</a:t>
            </a:r>
            <a:r>
              <a:rPr lang="en-US" altLang="ko-KR" sz="1200"/>
              <a:t>(</a:t>
            </a:r>
            <a:r>
              <a:rPr lang="ko-KR" altLang="en-US" sz="1200"/>
              <a:t>서명</a:t>
            </a:r>
            <a:r>
              <a:rPr lang="en-US" altLang="ko-KR" sz="1200"/>
              <a:t>)</a:t>
            </a:r>
            <a:r>
              <a:rPr lang="ko-KR" altLang="en-US" sz="1200"/>
              <a:t>자 생성</a:t>
            </a:r>
            <a:r>
              <a:rPr lang="en-US" altLang="ko-KR" sz="1200"/>
              <a:t>’</a:t>
            </a:r>
            <a:endParaRPr lang="ko-KR" altLang="en-US" sz="1200"/>
          </a:p>
        </p:txBody>
      </p:sp>
      <p:sp>
        <p:nvSpPr>
          <p:cNvPr id="24" name="TextBox 23"/>
          <p:cNvSpPr txBox="1"/>
          <p:nvPr/>
        </p:nvSpPr>
        <p:spPr>
          <a:xfrm>
            <a:off x="5060037" y="1962847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90723" y="3968385"/>
            <a:ext cx="530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>
                <a:solidFill>
                  <a:srgbClr val="FF0000"/>
                </a:solidFill>
              </a:rPr>
              <a:t>②</a:t>
            </a: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0737" y="93768"/>
            <a:ext cx="2818287" cy="3642897"/>
          </a:xfrm>
          <a:prstGeom prst="rect">
            <a:avLst/>
          </a:prstGeom>
        </p:spPr>
      </p:pic>
      <p:sp>
        <p:nvSpPr>
          <p:cNvPr id="21" name="모서리가 둥근 직사각형 20"/>
          <p:cNvSpPr/>
          <p:nvPr/>
        </p:nvSpPr>
        <p:spPr>
          <a:xfrm>
            <a:off x="10159880" y="3108563"/>
            <a:ext cx="1476933" cy="628101"/>
          </a:xfrm>
          <a:prstGeom prst="roundRect">
            <a:avLst/>
          </a:prstGeom>
          <a:noFill/>
          <a:ln w="19050">
            <a:solidFill>
              <a:srgbClr val="3407D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2572903" y="4675677"/>
            <a:ext cx="2663207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② 안전교육 리스트에 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en-US" altLang="ko-KR" sz="1200"/>
              <a:t>‘</a:t>
            </a:r>
            <a:r>
              <a:rPr lang="ko-KR" altLang="en-US" sz="1200"/>
              <a:t>실외 안전교육 내용</a:t>
            </a:r>
            <a:r>
              <a:rPr lang="en-US" altLang="ko-KR" sz="1200"/>
              <a:t>‘</a:t>
            </a:r>
            <a:r>
              <a:rPr lang="ko-KR" altLang="en-US" sz="1200"/>
              <a:t>은 </a:t>
            </a:r>
            <a:r>
              <a:rPr lang="en-US" altLang="ko-KR" sz="1200"/>
              <a:t> </a:t>
            </a:r>
            <a:r>
              <a:rPr lang="ko-KR" altLang="en-US" sz="1200"/>
              <a:t>생성 안됨 </a:t>
            </a: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2523" y="3237283"/>
            <a:ext cx="1662113" cy="3411167"/>
          </a:xfrm>
          <a:prstGeom prst="rect">
            <a:avLst/>
          </a:prstGeom>
        </p:spPr>
      </p:pic>
      <p:sp>
        <p:nvSpPr>
          <p:cNvPr id="27" name="모서리가 둥근 직사각형 26"/>
          <p:cNvSpPr/>
          <p:nvPr/>
        </p:nvSpPr>
        <p:spPr>
          <a:xfrm>
            <a:off x="5678463" y="5072270"/>
            <a:ext cx="1882815" cy="1785729"/>
          </a:xfrm>
          <a:prstGeom prst="roundRect">
            <a:avLst/>
          </a:prstGeom>
          <a:noFill/>
          <a:ln w="19050">
            <a:solidFill>
              <a:srgbClr val="3407D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8" name="직선 화살표 연결선 27"/>
          <p:cNvCxnSpPr/>
          <p:nvPr/>
        </p:nvCxnSpPr>
        <p:spPr>
          <a:xfrm>
            <a:off x="4287903" y="2678775"/>
            <a:ext cx="1352659" cy="22640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 flipH="1">
            <a:off x="4843864" y="3581034"/>
            <a:ext cx="203028" cy="6447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>
            <a:off x="4594481" y="3699787"/>
            <a:ext cx="629392" cy="2685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8508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2365695" y="1669409"/>
            <a:ext cx="7331978" cy="3112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/>
              <a:t>2022.04.05</a:t>
            </a:r>
            <a:r>
              <a:rPr lang="ko-KR" altLang="en-US"/>
              <a:t>일 이후 수정사항 </a:t>
            </a:r>
          </a:p>
        </p:txBody>
      </p:sp>
    </p:spTree>
    <p:extLst>
      <p:ext uri="{BB962C8B-B14F-4D97-AF65-F5344CB8AC3E}">
        <p14:creationId xmlns:p14="http://schemas.microsoft.com/office/powerpoint/2010/main" val="218053579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67357" y="103382"/>
            <a:ext cx="783839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ko-KR"/>
              <a:t>[ </a:t>
            </a:r>
            <a:r>
              <a:rPr lang="en-US" altLang="ko-KR">
                <a:solidFill>
                  <a:srgbClr val="FF0000"/>
                </a:solidFill>
              </a:rPr>
              <a:t>(p. 74</a:t>
            </a:r>
            <a:r>
              <a:rPr lang="ko-KR" altLang="en-US">
                <a:solidFill>
                  <a:srgbClr val="FF0000"/>
                </a:solidFill>
              </a:rPr>
              <a:t>변경</a:t>
            </a:r>
            <a:r>
              <a:rPr lang="en-US" altLang="ko-KR">
                <a:solidFill>
                  <a:srgbClr val="FF0000"/>
                </a:solidFill>
              </a:rPr>
              <a:t>) </a:t>
            </a:r>
            <a:r>
              <a:rPr lang="ko-KR" altLang="en-US"/>
              <a:t>안전교육 타이틀 변경</a:t>
            </a:r>
            <a:r>
              <a:rPr lang="en-US" altLang="ko-KR"/>
              <a:t>: </a:t>
            </a:r>
            <a:r>
              <a:rPr lang="ko-KR" altLang="en-US"/>
              <a:t>안전교육 </a:t>
            </a:r>
            <a:r>
              <a:rPr lang="en-US" altLang="ko-KR"/>
              <a:t>-&gt; </a:t>
            </a:r>
            <a:r>
              <a:rPr lang="ko-KR" altLang="en-US"/>
              <a:t>실내 안전교육</a:t>
            </a:r>
            <a:r>
              <a:rPr lang="en-US" altLang="ko-KR"/>
              <a:t>(</a:t>
            </a:r>
            <a:r>
              <a:rPr lang="ko-KR" altLang="en-US"/>
              <a:t>시공사</a:t>
            </a:r>
            <a:r>
              <a:rPr lang="en-US" altLang="ko-KR"/>
              <a:t>) ]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619" y="1443226"/>
            <a:ext cx="3517201" cy="486301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9" name="모서리가 둥근 직사각형 8"/>
          <p:cNvSpPr/>
          <p:nvPr/>
        </p:nvSpPr>
        <p:spPr>
          <a:xfrm>
            <a:off x="660393" y="1306429"/>
            <a:ext cx="3975157" cy="1122372"/>
          </a:xfrm>
          <a:prstGeom prst="roundRect">
            <a:avLst>
              <a:gd name="adj" fmla="val 11905"/>
            </a:avLst>
          </a:prstGeom>
          <a:noFill/>
          <a:ln w="25400">
            <a:solidFill>
              <a:srgbClr val="3407D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741" y="838969"/>
            <a:ext cx="3818700" cy="469203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7099" y="846817"/>
            <a:ext cx="2209413" cy="46135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671514" y="913001"/>
            <a:ext cx="3003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>
                <a:solidFill>
                  <a:schemeClr val="bg1"/>
                </a:solidFill>
              </a:rPr>
              <a:t>실내 안전교육</a:t>
            </a:r>
            <a:r>
              <a:rPr lang="en-US" altLang="ko-KR" sz="1400" b="1">
                <a:solidFill>
                  <a:schemeClr val="bg1"/>
                </a:solidFill>
              </a:rPr>
              <a:t>(</a:t>
            </a:r>
            <a:r>
              <a:rPr lang="ko-KR" altLang="en-US" sz="1400" b="1">
                <a:solidFill>
                  <a:schemeClr val="bg1"/>
                </a:solidFill>
              </a:rPr>
              <a:t>시공사</a:t>
            </a:r>
            <a:r>
              <a:rPr lang="en-US" altLang="ko-KR" sz="1400" b="1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6185" y="922302"/>
            <a:ext cx="629181" cy="309258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4741" y="1306429"/>
            <a:ext cx="3818700" cy="1401269"/>
          </a:xfrm>
          <a:prstGeom prst="rect">
            <a:avLst/>
          </a:prstGeom>
        </p:spPr>
      </p:pic>
      <p:sp>
        <p:nvSpPr>
          <p:cNvPr id="19" name="모서리가 둥근 직사각형 18"/>
          <p:cNvSpPr/>
          <p:nvPr/>
        </p:nvSpPr>
        <p:spPr>
          <a:xfrm>
            <a:off x="6671515" y="1391505"/>
            <a:ext cx="3625151" cy="3256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>
                <a:solidFill>
                  <a:srgbClr val="FF0000"/>
                </a:solidFill>
              </a:rPr>
              <a:t>신규</a:t>
            </a:r>
            <a:r>
              <a:rPr lang="en-US" altLang="ko-KR" sz="1200" b="1">
                <a:solidFill>
                  <a:srgbClr val="FF0000"/>
                </a:solidFill>
              </a:rPr>
              <a:t>/</a:t>
            </a:r>
            <a:r>
              <a:rPr lang="ko-KR" altLang="en-US" sz="1200" b="1">
                <a:solidFill>
                  <a:srgbClr val="FF0000"/>
                </a:solidFill>
              </a:rPr>
              <a:t>특별</a:t>
            </a:r>
            <a:r>
              <a:rPr lang="en-US" altLang="ko-KR" sz="1200" b="1">
                <a:solidFill>
                  <a:srgbClr val="FF0000"/>
                </a:solidFill>
              </a:rPr>
              <a:t>/</a:t>
            </a:r>
            <a:r>
              <a:rPr lang="ko-KR" altLang="en-US" sz="1200" b="1">
                <a:solidFill>
                  <a:srgbClr val="FF0000"/>
                </a:solidFill>
              </a:rPr>
              <a:t>정기</a:t>
            </a:r>
            <a:r>
              <a:rPr lang="en-US" altLang="ko-KR" sz="1200" b="1">
                <a:solidFill>
                  <a:srgbClr val="FF0000"/>
                </a:solidFill>
              </a:rPr>
              <a:t>/</a:t>
            </a:r>
            <a:r>
              <a:rPr lang="ko-KR" altLang="en-US" sz="1200" b="1">
                <a:solidFill>
                  <a:srgbClr val="FF0000"/>
                </a:solidFill>
              </a:rPr>
              <a:t>관리감독자 교육</a:t>
            </a:r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2250" y="1775631"/>
            <a:ext cx="3821191" cy="4763257"/>
          </a:xfrm>
          <a:prstGeom prst="rect">
            <a:avLst/>
          </a:prstGeom>
        </p:spPr>
      </p:pic>
      <p:sp>
        <p:nvSpPr>
          <p:cNvPr id="38" name="모서리가 둥근 직사각형 37"/>
          <p:cNvSpPr/>
          <p:nvPr/>
        </p:nvSpPr>
        <p:spPr>
          <a:xfrm>
            <a:off x="6401135" y="697844"/>
            <a:ext cx="4143040" cy="1122372"/>
          </a:xfrm>
          <a:prstGeom prst="roundRect">
            <a:avLst>
              <a:gd name="adj" fmla="val 11905"/>
            </a:avLst>
          </a:prstGeom>
          <a:noFill/>
          <a:ln w="25400">
            <a:solidFill>
              <a:srgbClr val="3407D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9799651" y="1938730"/>
            <a:ext cx="2257234" cy="7412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타이틀 밑에 교육내용 넣어주기</a:t>
            </a:r>
            <a:endParaRPr lang="en-US" altLang="ko-KR" sz="1000" b="1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84968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027" y="1003393"/>
            <a:ext cx="1962340" cy="2572846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071" y="4028791"/>
            <a:ext cx="1961705" cy="261766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10" name="모서리가 둥근 직사각형 9"/>
          <p:cNvSpPr/>
          <p:nvPr/>
        </p:nvSpPr>
        <p:spPr>
          <a:xfrm>
            <a:off x="3992380" y="897128"/>
            <a:ext cx="949634" cy="523573"/>
          </a:xfrm>
          <a:prstGeom prst="roundRect">
            <a:avLst>
              <a:gd name="adj" fmla="val 11905"/>
            </a:avLst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3826106" y="3809369"/>
            <a:ext cx="949634" cy="523573"/>
          </a:xfrm>
          <a:prstGeom prst="roundRect">
            <a:avLst>
              <a:gd name="adj" fmla="val 11905"/>
            </a:avLst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2257" y="1607896"/>
            <a:ext cx="3818700" cy="469203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4615" y="1615744"/>
            <a:ext cx="2209413" cy="46135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930522" y="1700558"/>
            <a:ext cx="3003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>
                <a:solidFill>
                  <a:schemeClr val="bg1"/>
                </a:solidFill>
              </a:rPr>
              <a:t>실내 안전교육</a:t>
            </a:r>
            <a:r>
              <a:rPr lang="en-US" altLang="ko-KR" sz="1400" b="1">
                <a:solidFill>
                  <a:schemeClr val="bg1"/>
                </a:solidFill>
              </a:rPr>
              <a:t>(</a:t>
            </a:r>
            <a:r>
              <a:rPr lang="ko-KR" altLang="en-US" sz="1400" b="1">
                <a:solidFill>
                  <a:schemeClr val="bg1"/>
                </a:solidFill>
              </a:rPr>
              <a:t>시공사</a:t>
            </a:r>
            <a:r>
              <a:rPr lang="en-US" altLang="ko-KR" sz="1400" b="1">
                <a:solidFill>
                  <a:schemeClr val="bg1"/>
                </a:solidFill>
              </a:rPr>
              <a:t>)</a:t>
            </a:r>
          </a:p>
        </p:txBody>
      </p:sp>
      <p:cxnSp>
        <p:nvCxnSpPr>
          <p:cNvPr id="18" name="직선 화살표 연결선 17"/>
          <p:cNvCxnSpPr>
            <a:stCxn id="10" idx="3"/>
          </p:cNvCxnSpPr>
          <p:nvPr/>
        </p:nvCxnSpPr>
        <p:spPr>
          <a:xfrm>
            <a:off x="4942014" y="1158915"/>
            <a:ext cx="1870243" cy="519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 flipV="1">
            <a:off x="4775740" y="1948763"/>
            <a:ext cx="2036517" cy="1979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993520" y="1637718"/>
            <a:ext cx="2257234" cy="7412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 페이지는 타이틀만 바꾸기</a:t>
            </a:r>
            <a:endParaRPr lang="en-US" altLang="ko-KR" sz="10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3701" y="1691229"/>
            <a:ext cx="629181" cy="30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03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138425" y="100688"/>
            <a:ext cx="2138050" cy="3374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관리자 </a:t>
            </a:r>
            <a:r>
              <a:rPr lang="en-US" altLang="ko-KR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변경</a:t>
            </a:r>
            <a:endParaRPr lang="en-US" altLang="ko-KR" sz="16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16" y="852697"/>
            <a:ext cx="5309609" cy="191538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16" y="4839157"/>
            <a:ext cx="5309609" cy="1782836"/>
          </a:xfrm>
          <a:prstGeom prst="rect">
            <a:avLst/>
          </a:prstGeom>
        </p:spPr>
      </p:pic>
      <p:sp>
        <p:nvSpPr>
          <p:cNvPr id="9" name="오른쪽 화살표 8"/>
          <p:cNvSpPr/>
          <p:nvPr/>
        </p:nvSpPr>
        <p:spPr>
          <a:xfrm>
            <a:off x="6784363" y="3439067"/>
            <a:ext cx="238125" cy="723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7567977" y="876719"/>
            <a:ext cx="3193968" cy="5037255"/>
          </a:xfrm>
          <a:prstGeom prst="roundRect">
            <a:avLst>
              <a:gd name="adj" fmla="val 563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8124" y="980640"/>
            <a:ext cx="2867025" cy="85725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8124" y="4965771"/>
            <a:ext cx="2867025" cy="904570"/>
          </a:xfrm>
          <a:prstGeom prst="rect">
            <a:avLst/>
          </a:prstGeom>
        </p:spPr>
      </p:pic>
      <p:cxnSp>
        <p:nvCxnSpPr>
          <p:cNvPr id="13" name="직선 화살표 연결선 12"/>
          <p:cNvCxnSpPr/>
          <p:nvPr/>
        </p:nvCxnSpPr>
        <p:spPr>
          <a:xfrm>
            <a:off x="8463554" y="3838546"/>
            <a:ext cx="0" cy="108359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/>
          <p:nvPr/>
        </p:nvCxnSpPr>
        <p:spPr>
          <a:xfrm>
            <a:off x="9857053" y="3838546"/>
            <a:ext cx="0" cy="108359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/>
          <p:nvPr/>
        </p:nvCxnSpPr>
        <p:spPr>
          <a:xfrm>
            <a:off x="8463554" y="1912423"/>
            <a:ext cx="0" cy="84979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>
            <a:off x="9857053" y="1912423"/>
            <a:ext cx="0" cy="84979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/>
          <p:cNvSpPr/>
          <p:nvPr/>
        </p:nvSpPr>
        <p:spPr>
          <a:xfrm>
            <a:off x="7848227" y="2869991"/>
            <a:ext cx="2756643" cy="8607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>
                <a:solidFill>
                  <a:schemeClr val="tx1"/>
                </a:solidFill>
              </a:rPr>
              <a:t>결재한 서명을 취소 하시겠습니까</a:t>
            </a:r>
            <a:r>
              <a:rPr lang="en-US" altLang="ko-KR" sz="1200">
                <a:solidFill>
                  <a:schemeClr val="tx1"/>
                </a:solidFill>
              </a:rPr>
              <a:t>?</a:t>
            </a:r>
          </a:p>
          <a:p>
            <a:pPr algn="ctr"/>
            <a:endParaRPr lang="en-US" altLang="ko-KR" sz="1200">
              <a:solidFill>
                <a:schemeClr val="tx1"/>
              </a:solidFill>
            </a:endParaRPr>
          </a:p>
          <a:p>
            <a:pPr algn="ctr"/>
            <a:r>
              <a:rPr lang="ko-KR" altLang="en-US" sz="1200">
                <a:solidFill>
                  <a:schemeClr val="tx1"/>
                </a:solidFill>
              </a:rPr>
              <a:t>예       아니요</a:t>
            </a: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216" y="3015950"/>
            <a:ext cx="5309609" cy="157013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0" name="모서리가 둥근 직사각형 19"/>
          <p:cNvSpPr/>
          <p:nvPr/>
        </p:nvSpPr>
        <p:spPr>
          <a:xfrm>
            <a:off x="1853625" y="686015"/>
            <a:ext cx="2766000" cy="1028485"/>
          </a:xfrm>
          <a:prstGeom prst="roundRect">
            <a:avLst/>
          </a:prstGeom>
          <a:noFill/>
          <a:ln w="19050">
            <a:solidFill>
              <a:srgbClr val="3407D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1853625" y="2921311"/>
            <a:ext cx="2766000" cy="1028485"/>
          </a:xfrm>
          <a:prstGeom prst="roundRect">
            <a:avLst/>
          </a:prstGeom>
          <a:noFill/>
          <a:ln w="19050">
            <a:solidFill>
              <a:srgbClr val="3407D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모서리가 둥근 직사각형 21"/>
          <p:cNvSpPr/>
          <p:nvPr/>
        </p:nvSpPr>
        <p:spPr>
          <a:xfrm>
            <a:off x="2091749" y="4711903"/>
            <a:ext cx="3118425" cy="1028485"/>
          </a:xfrm>
          <a:prstGeom prst="roundRect">
            <a:avLst/>
          </a:prstGeom>
          <a:noFill/>
          <a:ln w="19050">
            <a:solidFill>
              <a:srgbClr val="3407D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242964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39" y="1083418"/>
            <a:ext cx="1753803" cy="3159523"/>
          </a:xfrm>
          <a:prstGeom prst="rect">
            <a:avLst/>
          </a:prstGeom>
        </p:spPr>
      </p:pic>
      <p:sp>
        <p:nvSpPr>
          <p:cNvPr id="99" name="직사각형 98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3516737" y="555177"/>
            <a:ext cx="2175659" cy="4211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운영자</a:t>
            </a:r>
            <a:r>
              <a:rPr lang="en-US" altLang="ko-KR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시공사 관리자 화면</a:t>
            </a:r>
            <a:endParaRPr lang="en-US" altLang="ko-KR" sz="10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0" name="그림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65" y="4779915"/>
            <a:ext cx="1844978" cy="1839249"/>
          </a:xfrm>
          <a:prstGeom prst="rect">
            <a:avLst/>
          </a:prstGeom>
        </p:spPr>
      </p:pic>
      <p:sp>
        <p:nvSpPr>
          <p:cNvPr id="106" name="직사각형 105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10492885" y="253851"/>
            <a:ext cx="1354638" cy="4211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협력사 관리자 화면</a:t>
            </a:r>
            <a:endParaRPr lang="en-US" altLang="ko-KR" sz="10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357" y="103382"/>
            <a:ext cx="783839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ko-KR"/>
              <a:t>[ </a:t>
            </a:r>
            <a:r>
              <a:rPr lang="en-US" altLang="ko-KR">
                <a:solidFill>
                  <a:srgbClr val="FF0000"/>
                </a:solidFill>
              </a:rPr>
              <a:t>(p. 76</a:t>
            </a:r>
            <a:r>
              <a:rPr lang="ko-KR" altLang="en-US">
                <a:solidFill>
                  <a:srgbClr val="FF0000"/>
                </a:solidFill>
              </a:rPr>
              <a:t>변경</a:t>
            </a:r>
            <a:r>
              <a:rPr lang="en-US" altLang="ko-KR">
                <a:solidFill>
                  <a:srgbClr val="FF0000"/>
                </a:solidFill>
              </a:rPr>
              <a:t>) </a:t>
            </a:r>
            <a:r>
              <a:rPr lang="ko-KR" altLang="en-US"/>
              <a:t>안전교육 타이틀 변경</a:t>
            </a:r>
            <a:r>
              <a:rPr lang="en-US" altLang="ko-KR"/>
              <a:t>: </a:t>
            </a:r>
            <a:r>
              <a:rPr lang="ko-KR" altLang="en-US"/>
              <a:t>안전교육 </a:t>
            </a:r>
            <a:r>
              <a:rPr lang="en-US" altLang="ko-KR"/>
              <a:t>-&gt; </a:t>
            </a:r>
            <a:r>
              <a:rPr lang="ko-KR" altLang="en-US"/>
              <a:t>실내 안전교육</a:t>
            </a:r>
            <a:r>
              <a:rPr lang="en-US" altLang="ko-KR"/>
              <a:t>(</a:t>
            </a:r>
            <a:r>
              <a:rPr lang="ko-KR" altLang="en-US"/>
              <a:t>시공사</a:t>
            </a:r>
            <a:r>
              <a:rPr lang="en-US" altLang="ko-KR"/>
              <a:t>) ]</a:t>
            </a:r>
          </a:p>
        </p:txBody>
      </p:sp>
      <p:pic>
        <p:nvPicPr>
          <p:cNvPr id="42" name="그림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0385" y="742147"/>
            <a:ext cx="3818700" cy="469203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2743" y="749995"/>
            <a:ext cx="2209413" cy="46135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8367158" y="816179"/>
            <a:ext cx="3003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>
                <a:solidFill>
                  <a:schemeClr val="bg1"/>
                </a:solidFill>
              </a:rPr>
              <a:t>실외 안전교육</a:t>
            </a:r>
            <a:r>
              <a:rPr lang="en-US" altLang="ko-KR" sz="1400" b="1">
                <a:solidFill>
                  <a:schemeClr val="bg1"/>
                </a:solidFill>
              </a:rPr>
              <a:t>(</a:t>
            </a:r>
            <a:r>
              <a:rPr lang="ko-KR" altLang="en-US" sz="1400" b="1">
                <a:solidFill>
                  <a:schemeClr val="bg1"/>
                </a:solidFill>
              </a:rPr>
              <a:t>업체별</a:t>
            </a:r>
            <a:r>
              <a:rPr lang="en-US" altLang="ko-KR" sz="1400" b="1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91829" y="825480"/>
            <a:ext cx="629181" cy="309258"/>
          </a:xfrm>
          <a:prstGeom prst="rect">
            <a:avLst/>
          </a:prstGeom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0385" y="1209607"/>
            <a:ext cx="3818700" cy="1401269"/>
          </a:xfrm>
          <a:prstGeom prst="rect">
            <a:avLst/>
          </a:prstGeom>
        </p:spPr>
      </p:pic>
      <p:sp>
        <p:nvSpPr>
          <p:cNvPr id="47" name="모서리가 둥근 직사각형 46"/>
          <p:cNvSpPr/>
          <p:nvPr/>
        </p:nvSpPr>
        <p:spPr>
          <a:xfrm>
            <a:off x="8367159" y="1294683"/>
            <a:ext cx="3625151" cy="3256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>
                <a:solidFill>
                  <a:srgbClr val="FF0000"/>
                </a:solidFill>
              </a:rPr>
              <a:t>일일 </a:t>
            </a:r>
            <a:r>
              <a:rPr lang="en-US" altLang="ko-KR" sz="1200" b="1">
                <a:solidFill>
                  <a:srgbClr val="FF0000"/>
                </a:solidFill>
              </a:rPr>
              <a:t>/ </a:t>
            </a:r>
            <a:r>
              <a:rPr lang="ko-KR" altLang="en-US" sz="1200" b="1">
                <a:solidFill>
                  <a:srgbClr val="FF0000"/>
                </a:solidFill>
              </a:rPr>
              <a:t>불안전작업 안전교육</a:t>
            </a:r>
          </a:p>
        </p:txBody>
      </p:sp>
      <p:pic>
        <p:nvPicPr>
          <p:cNvPr id="48" name="그림 4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67894" y="1661391"/>
            <a:ext cx="3821191" cy="4763257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6102" y="1034066"/>
            <a:ext cx="3818700" cy="469203"/>
          </a:xfrm>
          <a:prstGeom prst="rect">
            <a:avLst/>
          </a:prstGeom>
        </p:spPr>
      </p:pic>
      <p:pic>
        <p:nvPicPr>
          <p:cNvPr id="50" name="그림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8460" y="1041914"/>
            <a:ext cx="2209413" cy="461355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3906670" y="1148448"/>
            <a:ext cx="30031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>
                <a:solidFill>
                  <a:schemeClr val="bg1"/>
                </a:solidFill>
              </a:rPr>
              <a:t>실외 안전교육</a:t>
            </a:r>
            <a:r>
              <a:rPr lang="en-US" altLang="ko-KR" sz="1200" b="1">
                <a:solidFill>
                  <a:schemeClr val="bg1"/>
                </a:solidFill>
              </a:rPr>
              <a:t>(</a:t>
            </a:r>
            <a:r>
              <a:rPr lang="ko-KR" altLang="en-US" sz="1200" b="1">
                <a:solidFill>
                  <a:schemeClr val="bg1"/>
                </a:solidFill>
              </a:rPr>
              <a:t>업체별</a:t>
            </a:r>
            <a:r>
              <a:rPr lang="en-US" altLang="ko-KR" sz="1200" b="1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96102" y="1913977"/>
            <a:ext cx="3818700" cy="3600489"/>
          </a:xfrm>
          <a:prstGeom prst="rect">
            <a:avLst/>
          </a:prstGeom>
        </p:spPr>
      </p:pic>
      <p:pic>
        <p:nvPicPr>
          <p:cNvPr id="53" name="그림 5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51879" y="2389206"/>
            <a:ext cx="3236685" cy="382563"/>
          </a:xfrm>
          <a:prstGeom prst="rect">
            <a:avLst/>
          </a:prstGeom>
        </p:spPr>
      </p:pic>
      <p:pic>
        <p:nvPicPr>
          <p:cNvPr id="54" name="그림 5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97759" y="3358666"/>
            <a:ext cx="3236685" cy="382563"/>
          </a:xfrm>
          <a:prstGeom prst="rect">
            <a:avLst/>
          </a:prstGeom>
        </p:spPr>
      </p:pic>
      <p:pic>
        <p:nvPicPr>
          <p:cNvPr id="55" name="그림 5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51878" y="4245284"/>
            <a:ext cx="3236685" cy="382563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16070" y="2559996"/>
            <a:ext cx="114300" cy="123825"/>
          </a:xfrm>
          <a:prstGeom prst="rect">
            <a:avLst/>
          </a:prstGeom>
        </p:spPr>
      </p:pic>
      <p:pic>
        <p:nvPicPr>
          <p:cNvPr id="57" name="그림 5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73419" y="2569521"/>
            <a:ext cx="95250" cy="11430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4530370" y="2500875"/>
            <a:ext cx="12282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/>
              <a:t>미결재</a:t>
            </a:r>
            <a:r>
              <a:rPr lang="en-US" altLang="ko-KR" sz="1000"/>
              <a:t>: 3</a:t>
            </a:r>
            <a:r>
              <a:rPr lang="ko-KR" altLang="en-US" sz="1000"/>
              <a:t>건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168669" y="2501904"/>
            <a:ext cx="12282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/>
              <a:t>결재완료</a:t>
            </a:r>
            <a:r>
              <a:rPr lang="en-US" altLang="ko-KR" sz="1000"/>
              <a:t>: 113</a:t>
            </a:r>
            <a:r>
              <a:rPr lang="ko-KR" altLang="en-US" sz="1000"/>
              <a:t>건</a:t>
            </a:r>
          </a:p>
        </p:txBody>
      </p:sp>
      <p:pic>
        <p:nvPicPr>
          <p:cNvPr id="60" name="그림 5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51879" y="3287131"/>
            <a:ext cx="3236685" cy="382563"/>
          </a:xfrm>
          <a:prstGeom prst="rect">
            <a:avLst/>
          </a:prstGeom>
        </p:spPr>
      </p:pic>
      <p:pic>
        <p:nvPicPr>
          <p:cNvPr id="61" name="그림 6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16070" y="3457921"/>
            <a:ext cx="114300" cy="123825"/>
          </a:xfrm>
          <a:prstGeom prst="rect">
            <a:avLst/>
          </a:prstGeom>
        </p:spPr>
      </p:pic>
      <p:pic>
        <p:nvPicPr>
          <p:cNvPr id="62" name="그림 6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73419" y="3467446"/>
            <a:ext cx="95250" cy="114300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4530370" y="3398800"/>
            <a:ext cx="12282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/>
              <a:t>미결재</a:t>
            </a:r>
            <a:r>
              <a:rPr lang="en-US" altLang="ko-KR" sz="1000"/>
              <a:t>: 3</a:t>
            </a:r>
            <a:r>
              <a:rPr lang="ko-KR" altLang="en-US" sz="1000"/>
              <a:t>건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68669" y="3399829"/>
            <a:ext cx="12282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/>
              <a:t>결재완료</a:t>
            </a:r>
            <a:r>
              <a:rPr lang="en-US" altLang="ko-KR" sz="1000"/>
              <a:t>: 113</a:t>
            </a:r>
            <a:r>
              <a:rPr lang="ko-KR" altLang="en-US" sz="1000"/>
              <a:t>건</a:t>
            </a:r>
          </a:p>
        </p:txBody>
      </p:sp>
      <p:pic>
        <p:nvPicPr>
          <p:cNvPr id="65" name="그림 6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51878" y="4256591"/>
            <a:ext cx="3236685" cy="382563"/>
          </a:xfrm>
          <a:prstGeom prst="rect">
            <a:avLst/>
          </a:prstGeom>
        </p:spPr>
      </p:pic>
      <p:pic>
        <p:nvPicPr>
          <p:cNvPr id="66" name="그림 6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16069" y="4427381"/>
            <a:ext cx="114300" cy="123825"/>
          </a:xfrm>
          <a:prstGeom prst="rect">
            <a:avLst/>
          </a:prstGeom>
        </p:spPr>
      </p:pic>
      <p:pic>
        <p:nvPicPr>
          <p:cNvPr id="67" name="그림 6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73418" y="4436906"/>
            <a:ext cx="95250" cy="114300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4530369" y="4368260"/>
            <a:ext cx="12282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/>
              <a:t>미결재</a:t>
            </a:r>
            <a:r>
              <a:rPr lang="en-US" altLang="ko-KR" sz="1000"/>
              <a:t>: 3</a:t>
            </a:r>
            <a:r>
              <a:rPr lang="ko-KR" altLang="en-US" sz="1000"/>
              <a:t>건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168668" y="4369289"/>
            <a:ext cx="12282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/>
              <a:t>결재완료</a:t>
            </a:r>
            <a:r>
              <a:rPr lang="en-US" altLang="ko-KR" sz="1000"/>
              <a:t>: 113</a:t>
            </a:r>
            <a:r>
              <a:rPr lang="ko-KR" altLang="en-US" sz="1000"/>
              <a:t>건</a:t>
            </a:r>
          </a:p>
        </p:txBody>
      </p:sp>
      <p:sp>
        <p:nvSpPr>
          <p:cNvPr id="73" name="직사각형 72"/>
          <p:cNvSpPr/>
          <p:nvPr/>
        </p:nvSpPr>
        <p:spPr>
          <a:xfrm>
            <a:off x="3796102" y="1034066"/>
            <a:ext cx="3818700" cy="558509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모서리가 둥근 직사각형 73"/>
          <p:cNvSpPr/>
          <p:nvPr/>
        </p:nvSpPr>
        <p:spPr>
          <a:xfrm>
            <a:off x="3906670" y="1580528"/>
            <a:ext cx="3625151" cy="32560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>
                <a:solidFill>
                  <a:srgbClr val="FF0000"/>
                </a:solidFill>
              </a:rPr>
              <a:t>일일 </a:t>
            </a:r>
            <a:r>
              <a:rPr lang="en-US" altLang="ko-KR" sz="1200" b="1">
                <a:solidFill>
                  <a:srgbClr val="FF0000"/>
                </a:solidFill>
              </a:rPr>
              <a:t>/ </a:t>
            </a:r>
            <a:r>
              <a:rPr lang="ko-KR" altLang="en-US" sz="1200" b="1">
                <a:solidFill>
                  <a:srgbClr val="FF0000"/>
                </a:solidFill>
              </a:rPr>
              <a:t>불안전작업 안전교육</a:t>
            </a:r>
          </a:p>
        </p:txBody>
      </p:sp>
      <p:cxnSp>
        <p:nvCxnSpPr>
          <p:cNvPr id="75" name="직선 화살표 연결선 74"/>
          <p:cNvCxnSpPr/>
          <p:nvPr/>
        </p:nvCxnSpPr>
        <p:spPr>
          <a:xfrm flipV="1">
            <a:off x="6941322" y="2131329"/>
            <a:ext cx="1314484" cy="8871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화살표 연결선 77"/>
          <p:cNvCxnSpPr/>
          <p:nvPr/>
        </p:nvCxnSpPr>
        <p:spPr>
          <a:xfrm flipH="1">
            <a:off x="2066943" y="2388358"/>
            <a:ext cx="1729159" cy="3311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09FA57E7-7B6B-9441-9860-8FF9BD655C27}"/>
              </a:ext>
            </a:extLst>
          </p:cNvPr>
          <p:cNvSpPr/>
          <p:nvPr/>
        </p:nvSpPr>
        <p:spPr>
          <a:xfrm>
            <a:off x="2335948" y="5278341"/>
            <a:ext cx="1529870" cy="4211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위험성평가와 같은화면</a:t>
            </a:r>
            <a:endParaRPr lang="en-US" altLang="ko-KR" sz="10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4985460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67357" y="103382"/>
            <a:ext cx="708006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ko-KR"/>
              <a:t>[  ]</a:t>
            </a:r>
          </a:p>
        </p:txBody>
      </p:sp>
    </p:spTree>
    <p:extLst>
      <p:ext uri="{BB962C8B-B14F-4D97-AF65-F5344CB8AC3E}">
        <p14:creationId xmlns:p14="http://schemas.microsoft.com/office/powerpoint/2010/main" val="403830720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912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56610" y="244482"/>
            <a:ext cx="7730115" cy="15220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[ ‘</a:t>
            </a:r>
            <a:r>
              <a:rPr lang="ko-KR" altLang="en-US" sz="1600"/>
              <a:t>안전교육 처럼 </a:t>
            </a:r>
            <a:r>
              <a:rPr lang="en-US" altLang="ko-KR" sz="1600"/>
              <a:t>‘</a:t>
            </a:r>
            <a:r>
              <a:rPr lang="ko-KR" altLang="en-US" sz="1600"/>
              <a:t>결재완료 </a:t>
            </a:r>
            <a:r>
              <a:rPr lang="en-US" altLang="ko-KR" sz="1600"/>
              <a:t>/ </a:t>
            </a:r>
            <a:r>
              <a:rPr lang="ko-KR" altLang="en-US" sz="1600"/>
              <a:t>미결재</a:t>
            </a:r>
            <a:r>
              <a:rPr lang="en-US" altLang="ko-KR" sz="1600"/>
              <a:t>’</a:t>
            </a:r>
            <a:r>
              <a:rPr lang="ko-KR" altLang="en-US" sz="1600"/>
              <a:t> 내용 나오게 </a:t>
            </a:r>
            <a:r>
              <a:rPr lang="en-US" altLang="ko-KR" sz="1600"/>
              <a:t>]</a:t>
            </a:r>
          </a:p>
          <a:p>
            <a:pPr>
              <a:lnSpc>
                <a:spcPct val="150000"/>
              </a:lnSpc>
            </a:pPr>
            <a:r>
              <a:rPr lang="en-US" altLang="ko-KR" sz="1600"/>
              <a:t>  1) </a:t>
            </a:r>
            <a:r>
              <a:rPr lang="ko-KR" altLang="en-US" sz="1600"/>
              <a:t>위험성평가</a:t>
            </a:r>
            <a:r>
              <a:rPr lang="en-US" altLang="ko-KR" sz="1600"/>
              <a:t>      2) tbm</a:t>
            </a:r>
          </a:p>
          <a:p>
            <a:pPr>
              <a:lnSpc>
                <a:spcPct val="150000"/>
              </a:lnSpc>
            </a:pPr>
            <a:r>
              <a:rPr lang="en-US" altLang="ko-KR" sz="1600"/>
              <a:t> -&gt; 1</a:t>
            </a:r>
            <a:r>
              <a:rPr lang="ko-KR" altLang="en-US" sz="1600"/>
              <a:t>개라도 결재가 안되어 있으면 </a:t>
            </a:r>
            <a:r>
              <a:rPr lang="en-US" altLang="ko-KR" sz="1600"/>
              <a:t>＇</a:t>
            </a:r>
            <a:r>
              <a:rPr lang="ko-KR" altLang="en-US" sz="1600"/>
              <a:t>미결재</a:t>
            </a:r>
            <a:r>
              <a:rPr lang="en-US" altLang="ko-KR" sz="1600"/>
              <a:t>’</a:t>
            </a:r>
            <a:r>
              <a:rPr lang="ko-KR" altLang="en-US" sz="1600"/>
              <a:t>로 나오게 하기</a:t>
            </a:r>
            <a:endParaRPr lang="en-US" altLang="ko-KR" sz="1600"/>
          </a:p>
          <a:p>
            <a:pPr>
              <a:lnSpc>
                <a:spcPct val="150000"/>
              </a:lnSpc>
            </a:pPr>
            <a:r>
              <a:rPr lang="en-US" altLang="ko-KR" sz="1600"/>
              <a:t> -&gt; ‘</a:t>
            </a:r>
            <a:r>
              <a:rPr lang="ko-KR" altLang="en-US" sz="1600"/>
              <a:t>결재완료 </a:t>
            </a:r>
            <a:r>
              <a:rPr lang="en-US" altLang="ko-KR" sz="1600"/>
              <a:t>/ </a:t>
            </a:r>
            <a:r>
              <a:rPr lang="ko-KR" altLang="en-US" sz="1600"/>
              <a:t>미결재</a:t>
            </a:r>
            <a:r>
              <a:rPr lang="en-US" altLang="ko-KR" sz="1600"/>
              <a:t>‘</a:t>
            </a:r>
            <a:r>
              <a:rPr lang="ko-KR" altLang="en-US" sz="1600"/>
              <a:t>는 필히 시공사</a:t>
            </a:r>
            <a:r>
              <a:rPr lang="en-US" altLang="ko-KR" sz="1600"/>
              <a:t>(</a:t>
            </a:r>
            <a:r>
              <a:rPr lang="ko-KR" altLang="en-US" sz="1600"/>
              <a:t>운영자포함</a:t>
            </a:r>
            <a:r>
              <a:rPr lang="en-US" altLang="ko-KR" sz="1600"/>
              <a:t>) </a:t>
            </a:r>
            <a:r>
              <a:rPr lang="ko-KR" altLang="en-US" sz="1600"/>
              <a:t>관리자만 나오게 하기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598" y="2114547"/>
            <a:ext cx="2276288" cy="432059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198" y="2114548"/>
            <a:ext cx="2247000" cy="432059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3294" y="3395681"/>
            <a:ext cx="857143" cy="314286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3293" y="5167331"/>
            <a:ext cx="857143" cy="314286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9386" y="6158920"/>
            <a:ext cx="781050" cy="276225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9958" y="2903649"/>
            <a:ext cx="857143" cy="314286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6725" y="4512790"/>
            <a:ext cx="857143" cy="314286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6725" y="5236691"/>
            <a:ext cx="857143" cy="314286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4771" y="3734404"/>
            <a:ext cx="781050" cy="276225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4771" y="6035095"/>
            <a:ext cx="781050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07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8266</TotalTime>
  <Words>4275</Words>
  <Application>Microsoft Office PowerPoint</Application>
  <PresentationFormat>와이드스크린</PresentationFormat>
  <Paragraphs>1194</Paragraphs>
  <Slides>82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82</vt:i4>
      </vt:variant>
    </vt:vector>
  </HeadingPairs>
  <TitlesOfParts>
    <vt:vector size="85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홍 영대</dc:creator>
  <cp:lastModifiedBy>cngkq@naver.com</cp:lastModifiedBy>
  <cp:revision>479</cp:revision>
  <cp:lastPrinted>2022-03-08T05:04:13Z</cp:lastPrinted>
  <dcterms:created xsi:type="dcterms:W3CDTF">2021-03-28T06:47:49Z</dcterms:created>
  <dcterms:modified xsi:type="dcterms:W3CDTF">2022-04-08T07:25:16Z</dcterms:modified>
</cp:coreProperties>
</file>