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7" r:id="rId3"/>
    <p:sldId id="264" r:id="rId4"/>
    <p:sldId id="258" r:id="rId5"/>
    <p:sldId id="263" r:id="rId6"/>
    <p:sldId id="265" r:id="rId7"/>
    <p:sldId id="266" r:id="rId8"/>
    <p:sldId id="259" r:id="rId9"/>
    <p:sldId id="260" r:id="rId10"/>
    <p:sldId id="261" r:id="rId11"/>
    <p:sldId id="262" r:id="rId12"/>
    <p:sldId id="267" r:id="rId1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  <a:srgbClr val="F4F4F4"/>
    <a:srgbClr val="EBEBEB"/>
    <a:srgbClr val="D4D4D4"/>
    <a:srgbClr val="E5E5E5"/>
    <a:srgbClr val="212526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22" d="100"/>
          <a:sy n="122" d="100"/>
        </p:scale>
        <p:origin x="96" y="31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67CF3-997E-4E12-99FA-6F0B3EC6F33F}" type="datetimeFigureOut">
              <a:rPr lang="ko-KR" altLang="en-US" smtClean="0"/>
              <a:t>2023-07-21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51BA-644E-4620-B15E-67E09465B81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1032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67CF3-997E-4E12-99FA-6F0B3EC6F33F}" type="datetimeFigureOut">
              <a:rPr lang="ko-KR" altLang="en-US" smtClean="0"/>
              <a:t>2023-07-21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51BA-644E-4620-B15E-67E09465B81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7268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67CF3-997E-4E12-99FA-6F0B3EC6F33F}" type="datetimeFigureOut">
              <a:rPr lang="ko-KR" altLang="en-US" smtClean="0"/>
              <a:t>2023-07-21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51BA-644E-4620-B15E-67E09465B81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3841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67CF3-997E-4E12-99FA-6F0B3EC6F33F}" type="datetimeFigureOut">
              <a:rPr lang="ko-KR" altLang="en-US" smtClean="0"/>
              <a:t>2023-07-21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51BA-644E-4620-B15E-67E09465B81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4260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67CF3-997E-4E12-99FA-6F0B3EC6F33F}" type="datetimeFigureOut">
              <a:rPr lang="ko-KR" altLang="en-US" smtClean="0"/>
              <a:t>2023-07-21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51BA-644E-4620-B15E-67E09465B81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492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67CF3-997E-4E12-99FA-6F0B3EC6F33F}" type="datetimeFigureOut">
              <a:rPr lang="ko-KR" altLang="en-US" smtClean="0"/>
              <a:t>2023-07-21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51BA-644E-4620-B15E-67E09465B81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4615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67CF3-997E-4E12-99FA-6F0B3EC6F33F}" type="datetimeFigureOut">
              <a:rPr lang="ko-KR" altLang="en-US" smtClean="0"/>
              <a:t>2023-07-21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51BA-644E-4620-B15E-67E09465B81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9486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67CF3-997E-4E12-99FA-6F0B3EC6F33F}" type="datetimeFigureOut">
              <a:rPr lang="ko-KR" altLang="en-US" smtClean="0"/>
              <a:t>2023-07-21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51BA-644E-4620-B15E-67E09465B81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2847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67CF3-997E-4E12-99FA-6F0B3EC6F33F}" type="datetimeFigureOut">
              <a:rPr lang="ko-KR" altLang="en-US" smtClean="0"/>
              <a:t>2023-07-21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51BA-644E-4620-B15E-67E09465B81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2469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67CF3-997E-4E12-99FA-6F0B3EC6F33F}" type="datetimeFigureOut">
              <a:rPr lang="ko-KR" altLang="en-US" smtClean="0"/>
              <a:t>2023-07-21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51BA-644E-4620-B15E-67E09465B81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8337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67CF3-997E-4E12-99FA-6F0B3EC6F33F}" type="datetimeFigureOut">
              <a:rPr lang="ko-KR" altLang="en-US" smtClean="0"/>
              <a:t>2023-07-21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51BA-644E-4620-B15E-67E09465B81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6722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67CF3-997E-4E12-99FA-6F0B3EC6F33F}" type="datetimeFigureOut">
              <a:rPr lang="ko-KR" altLang="en-US" smtClean="0"/>
              <a:t>2023-07-21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551BA-644E-4620-B15E-67E09465B81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8150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hongtong.kr/hq/login.php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4C607F3-5649-CE01-365B-A05E2F790CEA}"/>
              </a:ext>
            </a:extLst>
          </p:cNvPr>
          <p:cNvSpPr txBox="1"/>
          <p:nvPr/>
        </p:nvSpPr>
        <p:spPr>
          <a:xfrm>
            <a:off x="1364239" y="1486460"/>
            <a:ext cx="86196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800" dirty="0" err="1"/>
              <a:t>현장통</a:t>
            </a:r>
            <a:r>
              <a:rPr lang="ko-KR" altLang="en-US" sz="4800" dirty="0"/>
              <a:t> </a:t>
            </a:r>
            <a:r>
              <a:rPr lang="ko-KR" altLang="en-US" sz="4800" dirty="0" err="1"/>
              <a:t>본사시스템</a:t>
            </a:r>
            <a:r>
              <a:rPr lang="ko-KR" altLang="en-US" sz="4800" dirty="0"/>
              <a:t> </a:t>
            </a:r>
            <a:r>
              <a:rPr lang="ko-KR" altLang="en-US" sz="4800" dirty="0" err="1" smtClean="0"/>
              <a:t>누락디자인</a:t>
            </a:r>
            <a:endParaRPr lang="ko-KR" altLang="en-US" sz="4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1BF3D6-DAAE-93F1-60D1-14CAA5D96443}"/>
              </a:ext>
            </a:extLst>
          </p:cNvPr>
          <p:cNvSpPr txBox="1"/>
          <p:nvPr/>
        </p:nvSpPr>
        <p:spPr>
          <a:xfrm>
            <a:off x="755735" y="4061203"/>
            <a:ext cx="56675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err="1"/>
              <a:t>현장통</a:t>
            </a:r>
            <a:r>
              <a:rPr lang="ko-KR" altLang="en-US" sz="2400" dirty="0"/>
              <a:t> </a:t>
            </a:r>
            <a:r>
              <a:rPr lang="en-US" altLang="ko-KR" sz="2400" dirty="0"/>
              <a:t>- </a:t>
            </a:r>
            <a:r>
              <a:rPr lang="ko-KR" altLang="en-US" sz="2400" dirty="0"/>
              <a:t>본사 확인용 </a:t>
            </a:r>
            <a:r>
              <a:rPr lang="en-US" altLang="ko-KR" sz="2400" dirty="0"/>
              <a:t>PC </a:t>
            </a:r>
            <a:r>
              <a:rPr lang="ko-KR" altLang="en-US" sz="2400" dirty="0"/>
              <a:t>버전</a:t>
            </a:r>
          </a:p>
          <a:p>
            <a:r>
              <a:rPr lang="en-US" altLang="ko-KR" sz="2400" dirty="0">
                <a:hlinkClick r:id="rId2"/>
              </a:rPr>
              <a:t>https://hongtong.kr/hq/login.php</a:t>
            </a:r>
            <a:endParaRPr lang="en-US" altLang="ko-KR" sz="2400" dirty="0"/>
          </a:p>
          <a:p>
            <a:r>
              <a:rPr lang="ko-KR" altLang="en-US" sz="2400" dirty="0"/>
              <a:t>아이디</a:t>
            </a:r>
            <a:r>
              <a:rPr lang="en-US" altLang="ko-KR" sz="2400" dirty="0"/>
              <a:t>: tong1</a:t>
            </a:r>
          </a:p>
          <a:p>
            <a:r>
              <a:rPr lang="ko-KR" altLang="en-US" sz="2400" dirty="0"/>
              <a:t>비밀번호 </a:t>
            </a:r>
            <a:r>
              <a:rPr lang="en-US" altLang="ko-KR" sz="2400" dirty="0"/>
              <a:t>: 1234</a:t>
            </a:r>
            <a:endParaRPr lang="ko-KR" alt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2649C8-AC6E-BF13-F404-67092799F257}"/>
              </a:ext>
            </a:extLst>
          </p:cNvPr>
          <p:cNvSpPr txBox="1"/>
          <p:nvPr/>
        </p:nvSpPr>
        <p:spPr>
          <a:xfrm>
            <a:off x="5134109" y="2447300"/>
            <a:ext cx="15247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800" dirty="0" smtClean="0"/>
              <a:t>23.07.21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537484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9A7EF8C8-9176-157C-7611-730FFCBB3903}"/>
              </a:ext>
            </a:extLst>
          </p:cNvPr>
          <p:cNvSpPr/>
          <p:nvPr/>
        </p:nvSpPr>
        <p:spPr>
          <a:xfrm>
            <a:off x="0" y="-46767"/>
            <a:ext cx="12192000" cy="51199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ore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0" y="86916"/>
            <a:ext cx="5317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</a:rPr>
              <a:t>5. </a:t>
            </a:r>
            <a:r>
              <a:rPr lang="ko-KR" altLang="en-US" dirty="0" smtClean="0">
                <a:solidFill>
                  <a:schemeClr val="bg1"/>
                </a:solidFill>
              </a:rPr>
              <a:t>근로자 관리</a:t>
            </a:r>
            <a:r>
              <a:rPr lang="en-US" altLang="ko-KR" dirty="0" smtClean="0">
                <a:solidFill>
                  <a:schemeClr val="bg1"/>
                </a:solidFill>
              </a:rPr>
              <a:t>-</a:t>
            </a:r>
            <a:r>
              <a:rPr lang="ko-KR" altLang="en-US" dirty="0" smtClean="0">
                <a:solidFill>
                  <a:schemeClr val="bg1"/>
                </a:solidFill>
              </a:rPr>
              <a:t>근로자 서류 </a:t>
            </a:r>
            <a:r>
              <a:rPr lang="en-US" altLang="ko-KR" dirty="0" smtClean="0">
                <a:solidFill>
                  <a:schemeClr val="bg1"/>
                </a:solidFill>
              </a:rPr>
              <a:t>: </a:t>
            </a:r>
            <a:r>
              <a:rPr lang="ko-KR" altLang="en-US" dirty="0" smtClean="0">
                <a:solidFill>
                  <a:schemeClr val="bg1"/>
                </a:solidFill>
              </a:rPr>
              <a:t>서류 숫자 합계 누락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38749" y="61730"/>
            <a:ext cx="6746537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ko-KR" altLang="en-US" sz="1600" dirty="0" smtClean="0"/>
              <a:t>→ </a:t>
            </a:r>
            <a:r>
              <a:rPr lang="ko-KR" altLang="en-US" sz="1600" dirty="0" err="1" smtClean="0"/>
              <a:t>페이징</a:t>
            </a:r>
            <a:r>
              <a:rPr lang="en-US" altLang="ko-KR" sz="1600" dirty="0" smtClean="0"/>
              <a:t>X, </a:t>
            </a:r>
            <a:r>
              <a:rPr lang="ko-KR" altLang="en-US" sz="1600" dirty="0" smtClean="0"/>
              <a:t>합계로 진행</a:t>
            </a:r>
            <a:endParaRPr lang="en-US" altLang="ko-KR" sz="1600" dirty="0" smtClean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 rotWithShape="1">
          <a:blip r:embed="rId2"/>
          <a:srcRect b="13714"/>
          <a:stretch/>
        </p:blipFill>
        <p:spPr>
          <a:xfrm>
            <a:off x="426130" y="733425"/>
            <a:ext cx="10994346" cy="3181350"/>
          </a:xfrm>
          <a:prstGeom prst="rect">
            <a:avLst/>
          </a:prstGeom>
        </p:spPr>
      </p:pic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911272"/>
              </p:ext>
            </p:extLst>
          </p:nvPr>
        </p:nvGraphicFramePr>
        <p:xfrm>
          <a:off x="612775" y="3859355"/>
          <a:ext cx="1069340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3225">
                  <a:extLst>
                    <a:ext uri="{9D8B030D-6E8A-4147-A177-3AD203B41FA5}">
                      <a16:colId xmlns:a16="http://schemas.microsoft.com/office/drawing/2014/main" val="3294038889"/>
                    </a:ext>
                  </a:extLst>
                </a:gridCol>
                <a:gridCol w="5210176">
                  <a:extLst>
                    <a:ext uri="{9D8B030D-6E8A-4147-A177-3AD203B41FA5}">
                      <a16:colId xmlns:a16="http://schemas.microsoft.com/office/drawing/2014/main" val="24713223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8598496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12774" y="3903419"/>
            <a:ext cx="54832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9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합 계</a:t>
            </a:r>
            <a:endParaRPr lang="ko-KR" altLang="en-US" sz="9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96000" y="3897026"/>
            <a:ext cx="305752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</a:t>
            </a:r>
            <a:endParaRPr lang="ko-KR" altLang="en-US" sz="9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951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9A7EF8C8-9176-157C-7611-730FFCBB3903}"/>
              </a:ext>
            </a:extLst>
          </p:cNvPr>
          <p:cNvSpPr/>
          <p:nvPr/>
        </p:nvSpPr>
        <p:spPr>
          <a:xfrm>
            <a:off x="0" y="-46767"/>
            <a:ext cx="12192000" cy="51199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ore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0" y="86916"/>
            <a:ext cx="2141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</a:rPr>
              <a:t>6. </a:t>
            </a:r>
            <a:r>
              <a:rPr lang="ko-KR" altLang="en-US" dirty="0" err="1" smtClean="0">
                <a:solidFill>
                  <a:schemeClr val="bg1"/>
                </a:solidFill>
              </a:rPr>
              <a:t>마이페이지</a:t>
            </a:r>
            <a:r>
              <a:rPr lang="ko-KR" altLang="en-US" dirty="0" smtClean="0">
                <a:solidFill>
                  <a:schemeClr val="bg1"/>
                </a:solidFill>
              </a:rPr>
              <a:t> 누락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1933" y="61730"/>
            <a:ext cx="9843353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ko-KR" altLang="en-US" sz="1600" dirty="0" smtClean="0"/>
              <a:t>→ </a:t>
            </a:r>
            <a:r>
              <a:rPr lang="ko-KR" altLang="en-US" sz="1600" dirty="0" err="1" smtClean="0"/>
              <a:t>마이페이지</a:t>
            </a:r>
            <a:r>
              <a:rPr lang="ko-KR" altLang="en-US" sz="1600" dirty="0" smtClean="0"/>
              <a:t> </a:t>
            </a:r>
            <a:r>
              <a:rPr lang="ko-KR" altLang="en-US" sz="1600" dirty="0" err="1" smtClean="0"/>
              <a:t>미구현</a:t>
            </a:r>
            <a:r>
              <a:rPr lang="ko-KR" altLang="en-US" sz="1600" dirty="0" smtClean="0"/>
              <a:t> 디자인</a:t>
            </a:r>
            <a:endParaRPr lang="en-US" altLang="ko-KR" sz="1600" dirty="0" smtClean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505" y="598912"/>
            <a:ext cx="11997008" cy="5848780"/>
          </a:xfrm>
          <a:prstGeom prst="rect">
            <a:avLst/>
          </a:prstGeom>
        </p:spPr>
      </p:pic>
      <p:sp>
        <p:nvSpPr>
          <p:cNvPr id="12" name="직사각형 11"/>
          <p:cNvSpPr/>
          <p:nvPr/>
        </p:nvSpPr>
        <p:spPr>
          <a:xfrm>
            <a:off x="2727663" y="2399323"/>
            <a:ext cx="922122" cy="2344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3" name="그룹 12"/>
          <p:cNvGrpSpPr/>
          <p:nvPr/>
        </p:nvGrpSpPr>
        <p:grpSpPr>
          <a:xfrm>
            <a:off x="6537815" y="5122785"/>
            <a:ext cx="633700" cy="257908"/>
            <a:chOff x="11129107" y="2701680"/>
            <a:chExt cx="633700" cy="257908"/>
          </a:xfrm>
        </p:grpSpPr>
        <p:sp>
          <p:nvSpPr>
            <p:cNvPr id="14" name="모서리가 둥근 직사각형 13"/>
            <p:cNvSpPr/>
            <p:nvPr/>
          </p:nvSpPr>
          <p:spPr>
            <a:xfrm>
              <a:off x="11129107" y="2701680"/>
              <a:ext cx="625231" cy="257908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직사각형 14"/>
            <p:cNvSpPr/>
            <p:nvPr/>
          </p:nvSpPr>
          <p:spPr>
            <a:xfrm>
              <a:off x="11129107" y="2728756"/>
              <a:ext cx="633700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sz="900" b="1" dirty="0" smtClean="0">
                  <a:solidFill>
                    <a:schemeClr val="bg1"/>
                  </a:solidFill>
                </a:rPr>
                <a:t>수정</a:t>
              </a:r>
              <a:endParaRPr lang="ko-KR" altLang="en-US" sz="9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" name="그룹 15"/>
          <p:cNvGrpSpPr/>
          <p:nvPr/>
        </p:nvGrpSpPr>
        <p:grpSpPr>
          <a:xfrm>
            <a:off x="7257118" y="5119154"/>
            <a:ext cx="633700" cy="257908"/>
            <a:chOff x="11129107" y="2701680"/>
            <a:chExt cx="633700" cy="257908"/>
          </a:xfrm>
        </p:grpSpPr>
        <p:sp>
          <p:nvSpPr>
            <p:cNvPr id="17" name="모서리가 둥근 직사각형 16"/>
            <p:cNvSpPr/>
            <p:nvPr/>
          </p:nvSpPr>
          <p:spPr>
            <a:xfrm>
              <a:off x="11129107" y="2701680"/>
              <a:ext cx="625231" cy="257908"/>
            </a:xfrm>
            <a:prstGeom prst="roundRect">
              <a:avLst>
                <a:gd name="adj" fmla="val 50000"/>
              </a:avLst>
            </a:prstGeom>
            <a:solidFill>
              <a:srgbClr val="8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직사각형 17"/>
            <p:cNvSpPr/>
            <p:nvPr/>
          </p:nvSpPr>
          <p:spPr>
            <a:xfrm>
              <a:off x="11129107" y="2728756"/>
              <a:ext cx="633700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sz="900" b="1" dirty="0" smtClean="0">
                  <a:solidFill>
                    <a:schemeClr val="bg1"/>
                  </a:solidFill>
                </a:rPr>
                <a:t>취소</a:t>
              </a:r>
              <a:endParaRPr lang="ko-KR" altLang="en-US" sz="900" dirty="0">
                <a:solidFill>
                  <a:schemeClr val="bg1"/>
                </a:solidFill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2801444" y="1411063"/>
            <a:ext cx="454261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1200" b="1" dirty="0" err="1" smtClean="0"/>
              <a:t>마이페이지</a:t>
            </a:r>
            <a:r>
              <a:rPr lang="ko-KR" altLang="en-US" sz="1200" b="1" dirty="0" smtClean="0"/>
              <a:t> </a:t>
            </a:r>
            <a:endParaRPr lang="ko-KR" altLang="en-US" sz="1200" b="1" dirty="0"/>
          </a:p>
        </p:txBody>
      </p:sp>
      <p:pic>
        <p:nvPicPr>
          <p:cNvPr id="20" name="그림 19"/>
          <p:cNvPicPr>
            <a:picLocks noChangeAspect="1"/>
          </p:cNvPicPr>
          <p:nvPr/>
        </p:nvPicPr>
        <p:blipFill rotWithShape="1">
          <a:blip r:embed="rId2"/>
          <a:srcRect l="22171" t="36011" r="3278" b="31418"/>
          <a:stretch/>
        </p:blipFill>
        <p:spPr>
          <a:xfrm>
            <a:off x="2801444" y="1804532"/>
            <a:ext cx="8943976" cy="1905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48019" y="2232204"/>
            <a:ext cx="8856297" cy="2031325"/>
          </a:xfrm>
          <a:prstGeom prst="rect">
            <a:avLst/>
          </a:prstGeom>
          <a:solidFill>
            <a:schemeClr val="bg1"/>
          </a:solidFill>
          <a:ln>
            <a:solidFill>
              <a:srgbClr val="EBEBEB"/>
            </a:solidFill>
          </a:ln>
        </p:spPr>
        <p:txBody>
          <a:bodyPr wrap="square" rtlCol="0">
            <a:spAutoFit/>
          </a:bodyPr>
          <a:lstStyle/>
          <a:p>
            <a:endParaRPr lang="en-US" altLang="ko-KR" sz="900" b="1" dirty="0" smtClean="0"/>
          </a:p>
          <a:p>
            <a:r>
              <a:rPr lang="ko-KR" altLang="en-US" sz="900" b="1" dirty="0" smtClean="0"/>
              <a:t>        </a:t>
            </a:r>
            <a:r>
              <a:rPr lang="ko-KR" altLang="en-US" sz="900" b="1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∙</a:t>
            </a:r>
            <a:r>
              <a:rPr lang="ko-KR" altLang="en-US" sz="900" b="1" dirty="0" smtClean="0"/>
              <a:t>   부 서</a:t>
            </a:r>
            <a:r>
              <a:rPr lang="en-US" altLang="ko-KR" sz="900" b="1" dirty="0" smtClean="0"/>
              <a:t>	: </a:t>
            </a:r>
            <a:r>
              <a:rPr lang="ko-KR" altLang="en-US" sz="900" b="1" dirty="0" err="1" smtClean="0"/>
              <a:t>안전팀</a:t>
            </a:r>
            <a:endParaRPr lang="en-US" altLang="ko-KR" sz="900" b="1" dirty="0" smtClean="0"/>
          </a:p>
          <a:p>
            <a:endParaRPr lang="en-US" altLang="ko-KR" sz="900" b="1" dirty="0" smtClean="0"/>
          </a:p>
          <a:p>
            <a:r>
              <a:rPr lang="en-US" altLang="ko-KR" sz="900" b="1" dirty="0" smtClean="0"/>
              <a:t>        </a:t>
            </a:r>
            <a:r>
              <a:rPr lang="ko-KR" altLang="en-US" sz="900" b="1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∙</a:t>
            </a:r>
            <a:r>
              <a:rPr lang="ko-KR" altLang="en-US" sz="900" b="1" dirty="0" smtClean="0"/>
              <a:t>   </a:t>
            </a:r>
            <a:r>
              <a:rPr lang="ko-KR" altLang="en-US" sz="900" b="1" dirty="0" smtClean="0"/>
              <a:t>이 </a:t>
            </a:r>
            <a:r>
              <a:rPr lang="ko-KR" altLang="en-US" sz="900" b="1" dirty="0" err="1" smtClean="0"/>
              <a:t>름</a:t>
            </a:r>
            <a:r>
              <a:rPr lang="en-US" altLang="ko-KR" sz="900" b="1" dirty="0" smtClean="0"/>
              <a:t>	: </a:t>
            </a:r>
            <a:r>
              <a:rPr lang="ko-KR" altLang="en-US" sz="900" b="1" dirty="0" err="1" smtClean="0"/>
              <a:t>이일동</a:t>
            </a:r>
            <a:endParaRPr lang="en-US" altLang="ko-KR" sz="900" b="1" dirty="0" smtClean="0"/>
          </a:p>
          <a:p>
            <a:endParaRPr lang="en-US" altLang="ko-KR" sz="900" b="1" dirty="0" smtClean="0"/>
          </a:p>
          <a:p>
            <a:r>
              <a:rPr lang="en-US" altLang="ko-KR" sz="900" b="1" dirty="0" smtClean="0"/>
              <a:t>        </a:t>
            </a:r>
            <a:r>
              <a:rPr lang="ko-KR" altLang="en-US" sz="900" b="1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∙</a:t>
            </a:r>
            <a:r>
              <a:rPr lang="ko-KR" altLang="en-US" sz="900" b="1" dirty="0" smtClean="0"/>
              <a:t>   직 책</a:t>
            </a:r>
            <a:r>
              <a:rPr lang="en-US" altLang="ko-KR" sz="900" b="1" dirty="0" smtClean="0"/>
              <a:t>	: </a:t>
            </a:r>
            <a:r>
              <a:rPr lang="ko-KR" altLang="en-US" sz="900" b="1" dirty="0" smtClean="0"/>
              <a:t>부장</a:t>
            </a:r>
            <a:endParaRPr lang="en-US" altLang="ko-KR" sz="900" b="1" dirty="0" smtClean="0"/>
          </a:p>
          <a:p>
            <a:endParaRPr lang="en-US" altLang="ko-KR" sz="900" b="1" dirty="0" smtClean="0"/>
          </a:p>
          <a:p>
            <a:r>
              <a:rPr lang="en-US" altLang="ko-KR" sz="900" b="1" dirty="0" smtClean="0"/>
              <a:t>        </a:t>
            </a:r>
            <a:r>
              <a:rPr lang="ko-KR" altLang="en-US" sz="900" b="1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∙</a:t>
            </a:r>
            <a:r>
              <a:rPr lang="ko-KR" altLang="en-US" sz="900" b="1" dirty="0" smtClean="0"/>
              <a:t>   전 화 번 호</a:t>
            </a:r>
            <a:r>
              <a:rPr lang="en-US" altLang="ko-KR" sz="900" b="1" dirty="0"/>
              <a:t> </a:t>
            </a:r>
            <a:r>
              <a:rPr lang="en-US" altLang="ko-KR" sz="900" b="1" dirty="0" smtClean="0"/>
              <a:t>: 010-2589-1111</a:t>
            </a:r>
          </a:p>
          <a:p>
            <a:endParaRPr lang="en-US" altLang="ko-KR" sz="900" b="1" dirty="0" smtClean="0"/>
          </a:p>
          <a:p>
            <a:r>
              <a:rPr lang="en-US" altLang="ko-KR" sz="900" b="1" dirty="0" smtClean="0"/>
              <a:t>        </a:t>
            </a:r>
            <a:r>
              <a:rPr lang="ko-KR" altLang="en-US" sz="900" b="1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∙</a:t>
            </a:r>
            <a:r>
              <a:rPr lang="ko-KR" altLang="en-US" sz="900" b="1" dirty="0" smtClean="0"/>
              <a:t>   </a:t>
            </a:r>
            <a:r>
              <a:rPr lang="en-US" altLang="ko-KR" sz="900" b="1" dirty="0" smtClean="0"/>
              <a:t>ID(</a:t>
            </a:r>
            <a:r>
              <a:rPr lang="ko-KR" altLang="en-US" sz="900" b="1" dirty="0" smtClean="0"/>
              <a:t>아이디</a:t>
            </a:r>
            <a:r>
              <a:rPr lang="en-US" altLang="ko-KR" sz="900" b="1" dirty="0" smtClean="0"/>
              <a:t>) : tong1</a:t>
            </a:r>
          </a:p>
          <a:p>
            <a:endParaRPr lang="en-US" altLang="ko-KR" sz="900" b="1" dirty="0"/>
          </a:p>
          <a:p>
            <a:r>
              <a:rPr lang="en-US" altLang="ko-KR" sz="900" b="1" dirty="0" smtClean="0"/>
              <a:t>        </a:t>
            </a:r>
            <a:r>
              <a:rPr lang="ko-KR" altLang="en-US" sz="900" b="1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∙</a:t>
            </a:r>
            <a:r>
              <a:rPr lang="ko-KR" altLang="en-US" sz="900" b="1" dirty="0" smtClean="0"/>
              <a:t>   </a:t>
            </a:r>
            <a:r>
              <a:rPr lang="en-US" altLang="ko-KR" sz="900" b="1" dirty="0" smtClean="0"/>
              <a:t>PW(</a:t>
            </a:r>
            <a:r>
              <a:rPr lang="ko-KR" altLang="en-US" sz="900" b="1" dirty="0" smtClean="0"/>
              <a:t>비밀번호</a:t>
            </a:r>
            <a:r>
              <a:rPr lang="en-US" altLang="ko-KR" sz="900" b="1" dirty="0" smtClean="0"/>
              <a:t>) : ******</a:t>
            </a:r>
          </a:p>
          <a:p>
            <a:endParaRPr lang="en-US" altLang="ko-KR" sz="900" b="1" dirty="0"/>
          </a:p>
          <a:p>
            <a:r>
              <a:rPr lang="en-US" altLang="ko-KR" sz="900" b="1" dirty="0" smtClean="0"/>
              <a:t>        </a:t>
            </a:r>
            <a:r>
              <a:rPr lang="ko-KR" altLang="en-US" sz="900" b="1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∙</a:t>
            </a:r>
            <a:r>
              <a:rPr lang="ko-KR" altLang="en-US" sz="900" b="1" dirty="0" smtClean="0"/>
              <a:t>   회 사 로 고</a:t>
            </a:r>
            <a:r>
              <a:rPr lang="en-US" altLang="ko-KR" sz="900" b="1" dirty="0" smtClean="0"/>
              <a:t> :  </a:t>
            </a:r>
            <a:endParaRPr lang="en-US" altLang="ko-KR" sz="9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828970" y="1893487"/>
            <a:ext cx="8743905" cy="230832"/>
          </a:xfrm>
          <a:prstGeom prst="rect">
            <a:avLst/>
          </a:prstGeom>
          <a:solidFill>
            <a:srgbClr val="F4F4F4"/>
          </a:solidFill>
        </p:spPr>
        <p:txBody>
          <a:bodyPr wrap="square" rtlCol="0">
            <a:spAutoFit/>
          </a:bodyPr>
          <a:lstStyle/>
          <a:p>
            <a:r>
              <a:rPr lang="ko-KR" altLang="en-US" sz="900" b="1" dirty="0" err="1" smtClean="0"/>
              <a:t>마이페이지</a:t>
            </a:r>
            <a:r>
              <a:rPr lang="ko-KR" altLang="en-US" sz="900" b="1" dirty="0" smtClean="0"/>
              <a:t> </a:t>
            </a:r>
            <a:r>
              <a:rPr lang="en-US" altLang="ko-KR" sz="900" b="1" dirty="0" smtClean="0"/>
              <a:t>(</a:t>
            </a:r>
            <a:r>
              <a:rPr lang="ko-KR" altLang="en-US" sz="900" b="1" dirty="0" err="1" smtClean="0"/>
              <a:t>내정보</a:t>
            </a:r>
            <a:r>
              <a:rPr lang="en-US" altLang="ko-KR" sz="900" b="1" dirty="0" smtClean="0"/>
              <a:t>)</a:t>
            </a:r>
            <a:endParaRPr lang="ko-KR" altLang="en-US" sz="900" b="1" dirty="0"/>
          </a:p>
        </p:txBody>
      </p:sp>
      <p:grpSp>
        <p:nvGrpSpPr>
          <p:cNvPr id="23" name="그룹 22"/>
          <p:cNvGrpSpPr/>
          <p:nvPr/>
        </p:nvGrpSpPr>
        <p:grpSpPr>
          <a:xfrm>
            <a:off x="4651286" y="3718280"/>
            <a:ext cx="421465" cy="215444"/>
            <a:chOff x="4689796" y="3723445"/>
            <a:chExt cx="421465" cy="215444"/>
          </a:xfrm>
        </p:grpSpPr>
        <p:sp>
          <p:nvSpPr>
            <p:cNvPr id="21" name="모서리가 둥근 직사각형 20"/>
            <p:cNvSpPr/>
            <p:nvPr/>
          </p:nvSpPr>
          <p:spPr>
            <a:xfrm>
              <a:off x="4689796" y="3739075"/>
              <a:ext cx="421465" cy="17385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직사각형 21"/>
            <p:cNvSpPr/>
            <p:nvPr/>
          </p:nvSpPr>
          <p:spPr>
            <a:xfrm>
              <a:off x="4697611" y="3723445"/>
              <a:ext cx="389851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ko-KR" altLang="en-US" sz="800" b="1" dirty="0" smtClean="0">
                  <a:solidFill>
                    <a:srgbClr val="212526"/>
                  </a:solidFill>
                </a:rPr>
                <a:t>수정</a:t>
              </a:r>
              <a:endParaRPr lang="ko-KR" altLang="en-US" sz="800" dirty="0">
                <a:solidFill>
                  <a:srgbClr val="212526"/>
                </a:solidFill>
              </a:endParaRPr>
            </a:p>
          </p:txBody>
        </p:sp>
      </p:grpSp>
      <p:grpSp>
        <p:nvGrpSpPr>
          <p:cNvPr id="24" name="그룹 23"/>
          <p:cNvGrpSpPr/>
          <p:nvPr/>
        </p:nvGrpSpPr>
        <p:grpSpPr>
          <a:xfrm>
            <a:off x="4143285" y="4024214"/>
            <a:ext cx="421465" cy="215444"/>
            <a:chOff x="4689796" y="3723445"/>
            <a:chExt cx="421465" cy="215444"/>
          </a:xfrm>
          <a:solidFill>
            <a:srgbClr val="FF0000"/>
          </a:solidFill>
        </p:grpSpPr>
        <p:sp>
          <p:nvSpPr>
            <p:cNvPr id="25" name="모서리가 둥근 직사각형 24"/>
            <p:cNvSpPr/>
            <p:nvPr/>
          </p:nvSpPr>
          <p:spPr>
            <a:xfrm>
              <a:off x="4689796" y="3739075"/>
              <a:ext cx="421465" cy="173854"/>
            </a:xfrm>
            <a:prstGeom prst="roundRect">
              <a:avLst>
                <a:gd name="adj" fmla="val 50000"/>
              </a:avLst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직사각형 25"/>
            <p:cNvSpPr/>
            <p:nvPr/>
          </p:nvSpPr>
          <p:spPr>
            <a:xfrm>
              <a:off x="4697610" y="3723445"/>
              <a:ext cx="389851" cy="21544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/>
              <a:r>
                <a:rPr lang="ko-KR" altLang="en-US" sz="800" b="1" dirty="0" smtClean="0">
                  <a:solidFill>
                    <a:schemeClr val="bg1"/>
                  </a:solidFill>
                </a:rPr>
                <a:t>등록</a:t>
              </a:r>
              <a:endParaRPr lang="ko-KR" altLang="en-US" sz="8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54979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9A7EF8C8-9176-157C-7611-730FFCBB3903}"/>
              </a:ext>
            </a:extLst>
          </p:cNvPr>
          <p:cNvSpPr/>
          <p:nvPr/>
        </p:nvSpPr>
        <p:spPr>
          <a:xfrm>
            <a:off x="0" y="-46767"/>
            <a:ext cx="12192000" cy="51199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ore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86916"/>
            <a:ext cx="1829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</a:rPr>
              <a:t>7</a:t>
            </a:r>
            <a:r>
              <a:rPr lang="en-US" altLang="ko-KR" dirty="0" smtClean="0">
                <a:solidFill>
                  <a:schemeClr val="bg1"/>
                </a:solidFill>
              </a:rPr>
              <a:t>. </a:t>
            </a:r>
            <a:r>
              <a:rPr lang="ko-KR" altLang="en-US" dirty="0" smtClean="0">
                <a:solidFill>
                  <a:schemeClr val="bg1"/>
                </a:solidFill>
              </a:rPr>
              <a:t>상단로고이슈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1933" y="61730"/>
            <a:ext cx="9843353" cy="30777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ko-KR" altLang="en-US" sz="1400" dirty="0" smtClean="0"/>
              <a:t>→ 개별 회사 본사 시스템 담당자만 </a:t>
            </a:r>
            <a:r>
              <a:rPr lang="en-US" altLang="ko-KR" sz="1400" dirty="0" smtClean="0"/>
              <a:t>: </a:t>
            </a:r>
            <a:r>
              <a:rPr lang="ko-KR" altLang="en-US" sz="1400" dirty="0" smtClean="0"/>
              <a:t>회사로고 업데이트 권한 내용 삽입</a:t>
            </a:r>
            <a:r>
              <a:rPr lang="en-US" altLang="ko-KR" sz="1400" dirty="0" smtClean="0"/>
              <a:t>, </a:t>
            </a:r>
            <a:r>
              <a:rPr lang="ko-KR" altLang="en-US" sz="1400" dirty="0" err="1" smtClean="0"/>
              <a:t>등록시</a:t>
            </a:r>
            <a:r>
              <a:rPr lang="ko-KR" altLang="en-US" sz="1400" dirty="0" smtClean="0"/>
              <a:t> 회사로고 자동 노출</a:t>
            </a:r>
            <a:r>
              <a:rPr lang="en-US" altLang="ko-KR" sz="1400" dirty="0" smtClean="0"/>
              <a:t>(</a:t>
            </a:r>
            <a:r>
              <a:rPr lang="ko-KR" altLang="en-US" sz="1400" dirty="0" err="1" smtClean="0"/>
              <a:t>미구현</a:t>
            </a:r>
            <a:r>
              <a:rPr lang="ko-KR" altLang="en-US" sz="1400" dirty="0" smtClean="0"/>
              <a:t> </a:t>
            </a:r>
            <a:r>
              <a:rPr lang="ko-KR" altLang="en-US" sz="1400" dirty="0" err="1" smtClean="0"/>
              <a:t>개발내용</a:t>
            </a:r>
            <a:r>
              <a:rPr lang="en-US" altLang="ko-KR" sz="1400" dirty="0" smtClean="0"/>
              <a:t>) </a:t>
            </a: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 rotWithShape="1">
          <a:blip r:embed="rId2"/>
          <a:srcRect b="70361"/>
          <a:stretch/>
        </p:blipFill>
        <p:spPr>
          <a:xfrm>
            <a:off x="577361" y="1093967"/>
            <a:ext cx="11223869" cy="1313171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 rotWithShape="1">
          <a:blip r:embed="rId2"/>
          <a:srcRect b="70361"/>
          <a:stretch/>
        </p:blipFill>
        <p:spPr>
          <a:xfrm>
            <a:off x="484065" y="4490133"/>
            <a:ext cx="11223869" cy="1313171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52" t="13346" r="36884" b="43573"/>
          <a:stretch/>
        </p:blipFill>
        <p:spPr>
          <a:xfrm>
            <a:off x="4533414" y="4547128"/>
            <a:ext cx="1469291" cy="24370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48676" y="804528"/>
            <a:ext cx="2727571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ko-KR" altLang="en-US" sz="1600" dirty="0" smtClean="0"/>
              <a:t>→ 회사로고 없는 </a:t>
            </a:r>
            <a:r>
              <a:rPr lang="ko-KR" altLang="en-US" sz="1600" dirty="0" err="1" smtClean="0"/>
              <a:t>기본버전</a:t>
            </a:r>
            <a:endParaRPr lang="en-US" altLang="ko-KR" sz="16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555381" y="4115143"/>
            <a:ext cx="2727571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ko-KR" altLang="en-US" sz="1600" dirty="0" smtClean="0"/>
              <a:t>→ 회사로고 </a:t>
            </a:r>
            <a:r>
              <a:rPr lang="ko-KR" altLang="en-US" sz="1600" dirty="0" err="1" smtClean="0"/>
              <a:t>등록시</a:t>
            </a:r>
            <a:endParaRPr lang="en-US" altLang="ko-KR" sz="16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4474797" y="4219983"/>
            <a:ext cx="1527908" cy="338554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dirty="0" smtClean="0"/>
              <a:t>회사로고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그림</a:t>
            </a:r>
            <a:r>
              <a:rPr lang="en-US" altLang="ko-KR" sz="1600" dirty="0" smtClean="0"/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02705" y="4219983"/>
            <a:ext cx="976434" cy="338554"/>
          </a:xfrm>
          <a:prstGeom prst="rect">
            <a:avLst/>
          </a:prstGeom>
          <a:solidFill>
            <a:srgbClr val="FFFF00">
              <a:alpha val="50196"/>
            </a:srgb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dirty="0" smtClean="0"/>
              <a:t>회사명</a:t>
            </a:r>
            <a:endParaRPr lang="en-US" altLang="ko-KR" sz="1600" dirty="0" smtClean="0"/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055" t="13346" r="8675" b="41500"/>
          <a:stretch/>
        </p:blipFill>
        <p:spPr>
          <a:xfrm>
            <a:off x="6116216" y="4569176"/>
            <a:ext cx="667841" cy="211015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357526" y="3668266"/>
            <a:ext cx="70846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/>
              <a:t>회사로고 </a:t>
            </a:r>
            <a:r>
              <a:rPr lang="en-US" altLang="ko-KR" sz="1400" dirty="0" smtClean="0"/>
              <a:t>:</a:t>
            </a:r>
            <a:r>
              <a:rPr lang="ko-KR" altLang="en-US" sz="1400" dirty="0" smtClean="0"/>
              <a:t> 담당자가 올린 그림파일 노출 </a:t>
            </a:r>
            <a:r>
              <a:rPr lang="en-US" altLang="ko-KR" sz="1400" dirty="0" smtClean="0"/>
              <a:t>(PNG,JPG</a:t>
            </a:r>
            <a:r>
              <a:rPr lang="ko-KR" altLang="en-US" sz="1400" dirty="0" smtClean="0"/>
              <a:t>파일</a:t>
            </a:r>
            <a:r>
              <a:rPr lang="en-US" altLang="ko-KR" sz="1400" dirty="0" smtClean="0"/>
              <a:t>),</a:t>
            </a:r>
            <a:r>
              <a:rPr lang="ko-KR" altLang="en-US" sz="1400" dirty="0" smtClean="0"/>
              <a:t>너무 크지 않도록 사이즈 조절</a:t>
            </a:r>
            <a:endParaRPr lang="en-US" altLang="ko-KR" sz="1400" dirty="0" smtClean="0"/>
          </a:p>
          <a:p>
            <a:r>
              <a:rPr lang="ko-KR" altLang="en-US" sz="1400" dirty="0" smtClean="0"/>
              <a:t>회사명 </a:t>
            </a:r>
            <a:r>
              <a:rPr lang="en-US" altLang="ko-KR" sz="1400" dirty="0" smtClean="0"/>
              <a:t>: </a:t>
            </a:r>
            <a:r>
              <a:rPr lang="ko-KR" altLang="en-US" sz="1400" dirty="0" smtClean="0"/>
              <a:t>시스템상 등록된 회사명 노출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876522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9A7EF8C8-9176-157C-7611-730FFCBB3903}"/>
              </a:ext>
            </a:extLst>
          </p:cNvPr>
          <p:cNvSpPr/>
          <p:nvPr/>
        </p:nvSpPr>
        <p:spPr>
          <a:xfrm>
            <a:off x="0" y="-46767"/>
            <a:ext cx="12192000" cy="51199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ore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258552-DBD4-C461-F85D-B38518CC6521}"/>
              </a:ext>
            </a:extLst>
          </p:cNvPr>
          <p:cNvSpPr txBox="1"/>
          <p:nvPr/>
        </p:nvSpPr>
        <p:spPr>
          <a:xfrm>
            <a:off x="0" y="-15389"/>
            <a:ext cx="3651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>
                <a:solidFill>
                  <a:schemeClr val="bg1"/>
                </a:solidFill>
              </a:rPr>
              <a:t>1. </a:t>
            </a:r>
            <a:r>
              <a:rPr lang="ko-KR" altLang="en-US" sz="2000" dirty="0" smtClean="0">
                <a:solidFill>
                  <a:schemeClr val="bg1"/>
                </a:solidFill>
              </a:rPr>
              <a:t>전체 페이지 로딩 화면 누락</a:t>
            </a:r>
            <a:endParaRPr lang="ko-KR" altLang="en-US" sz="2000" dirty="0">
              <a:solidFill>
                <a:schemeClr val="bg1"/>
              </a:solidFill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765" b="27114"/>
          <a:stretch/>
        </p:blipFill>
        <p:spPr>
          <a:xfrm>
            <a:off x="835634" y="1500553"/>
            <a:ext cx="10748798" cy="329809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651962" y="0"/>
            <a:ext cx="3337773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→기존로딩이미지 그대로 적용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887519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9A7EF8C8-9176-157C-7611-730FFCBB3903}"/>
              </a:ext>
            </a:extLst>
          </p:cNvPr>
          <p:cNvSpPr/>
          <p:nvPr/>
        </p:nvSpPr>
        <p:spPr>
          <a:xfrm>
            <a:off x="0" y="-46767"/>
            <a:ext cx="12192000" cy="51199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ore-KR" altLang="en-US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505" y="598912"/>
            <a:ext cx="11997008" cy="584878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86916"/>
            <a:ext cx="4838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</a:rPr>
              <a:t>2</a:t>
            </a:r>
            <a:r>
              <a:rPr lang="en-US" altLang="ko-KR" dirty="0" smtClean="0">
                <a:solidFill>
                  <a:schemeClr val="bg1"/>
                </a:solidFill>
              </a:rPr>
              <a:t>. </a:t>
            </a:r>
            <a:r>
              <a:rPr lang="ko-KR" altLang="en-US" dirty="0" err="1" smtClean="0">
                <a:solidFill>
                  <a:schemeClr val="bg1"/>
                </a:solidFill>
              </a:rPr>
              <a:t>본사시스템</a:t>
            </a:r>
            <a:r>
              <a:rPr lang="ko-KR" altLang="en-US" dirty="0" smtClean="0">
                <a:solidFill>
                  <a:schemeClr val="bg1"/>
                </a:solidFill>
              </a:rPr>
              <a:t> 관리 </a:t>
            </a:r>
            <a:r>
              <a:rPr lang="en-US" altLang="ko-KR" dirty="0" smtClean="0">
                <a:solidFill>
                  <a:schemeClr val="bg1"/>
                </a:solidFill>
              </a:rPr>
              <a:t>: </a:t>
            </a:r>
            <a:r>
              <a:rPr lang="ko-KR" altLang="en-US" dirty="0" err="1" smtClean="0">
                <a:solidFill>
                  <a:schemeClr val="bg1"/>
                </a:solidFill>
              </a:rPr>
              <a:t>현장추가</a:t>
            </a:r>
            <a:r>
              <a:rPr lang="en-US" altLang="ko-KR" dirty="0" smtClean="0">
                <a:solidFill>
                  <a:schemeClr val="bg1"/>
                </a:solidFill>
              </a:rPr>
              <a:t>/</a:t>
            </a:r>
            <a:r>
              <a:rPr lang="ko-KR" altLang="en-US" dirty="0" smtClean="0">
                <a:solidFill>
                  <a:schemeClr val="bg1"/>
                </a:solidFill>
              </a:rPr>
              <a:t>수정 </a:t>
            </a:r>
            <a:r>
              <a:rPr lang="ko-KR" altLang="en-US" dirty="0" err="1" smtClean="0">
                <a:solidFill>
                  <a:schemeClr val="bg1"/>
                </a:solidFill>
              </a:rPr>
              <a:t>팝업누락</a:t>
            </a:r>
            <a:endParaRPr lang="ko-KR" altLang="en-US" dirty="0">
              <a:solidFill>
                <a:schemeClr val="bg1"/>
              </a:solidFill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 rotWithShape="1">
          <a:blip r:embed="rId2"/>
          <a:srcRect l="21300" t="45548" r="4566" b="45633"/>
          <a:stretch/>
        </p:blipFill>
        <p:spPr>
          <a:xfrm>
            <a:off x="2727663" y="5384800"/>
            <a:ext cx="8893908" cy="51581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227753" y="2819917"/>
            <a:ext cx="7643447" cy="230832"/>
          </a:xfrm>
          <a:prstGeom prst="rect">
            <a:avLst/>
          </a:prstGeom>
          <a:solidFill>
            <a:srgbClr val="F4F4F4"/>
          </a:solidFill>
        </p:spPr>
        <p:txBody>
          <a:bodyPr wrap="square" rtlCol="0">
            <a:spAutoFit/>
          </a:bodyPr>
          <a:lstStyle/>
          <a:p>
            <a:r>
              <a:rPr lang="ko-KR" altLang="en-US" sz="900" b="1" dirty="0" smtClean="0"/>
              <a:t>현장추가하기</a:t>
            </a:r>
            <a:endParaRPr lang="ko-KR" altLang="en-US" sz="9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828970" y="3139621"/>
            <a:ext cx="8856297" cy="1477328"/>
          </a:xfrm>
          <a:prstGeom prst="rect">
            <a:avLst/>
          </a:prstGeom>
          <a:solidFill>
            <a:schemeClr val="bg1"/>
          </a:solidFill>
          <a:ln>
            <a:solidFill>
              <a:srgbClr val="EBEBEB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900" b="1" dirty="0" smtClean="0"/>
              <a:t>        </a:t>
            </a:r>
            <a:r>
              <a:rPr lang="ko-KR" altLang="en-US" sz="900" b="1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∙</a:t>
            </a:r>
            <a:r>
              <a:rPr lang="ko-KR" altLang="en-US" sz="900" b="1" dirty="0" smtClean="0"/>
              <a:t>   현 장 명 </a:t>
            </a:r>
            <a:r>
              <a:rPr lang="en-US" altLang="ko-KR" sz="900" b="1" dirty="0" smtClean="0"/>
              <a:t>: </a:t>
            </a:r>
            <a:r>
              <a:rPr lang="ko-KR" altLang="en-US" sz="900" b="1" dirty="0" smtClean="0"/>
              <a:t>약수초등학교 이전 </a:t>
            </a:r>
            <a:r>
              <a:rPr lang="ko-KR" altLang="en-US" sz="900" b="1" dirty="0" err="1" smtClean="0"/>
              <a:t>설립공사</a:t>
            </a:r>
            <a:endParaRPr lang="en-US" altLang="ko-KR" sz="900" b="1" dirty="0" smtClean="0"/>
          </a:p>
          <a:p>
            <a:endParaRPr lang="en-US" altLang="ko-KR" sz="900" b="1" dirty="0" smtClean="0"/>
          </a:p>
          <a:p>
            <a:r>
              <a:rPr lang="en-US" altLang="ko-KR" sz="900" b="1" dirty="0" smtClean="0"/>
              <a:t>        </a:t>
            </a:r>
            <a:r>
              <a:rPr lang="ko-KR" altLang="en-US" sz="900" b="1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∙</a:t>
            </a:r>
            <a:r>
              <a:rPr lang="ko-KR" altLang="en-US" sz="900" b="1" dirty="0" smtClean="0"/>
              <a:t>   </a:t>
            </a:r>
            <a:r>
              <a:rPr lang="ko-KR" altLang="en-US" sz="900" b="1" dirty="0"/>
              <a:t>운</a:t>
            </a:r>
            <a:r>
              <a:rPr lang="ko-KR" altLang="en-US" sz="900" b="1" dirty="0" smtClean="0"/>
              <a:t> </a:t>
            </a:r>
            <a:r>
              <a:rPr lang="ko-KR" altLang="en-US" sz="900" b="1" dirty="0"/>
              <a:t>영</a:t>
            </a:r>
            <a:r>
              <a:rPr lang="ko-KR" altLang="en-US" sz="900" b="1" dirty="0" smtClean="0"/>
              <a:t> </a:t>
            </a:r>
            <a:r>
              <a:rPr lang="ko-KR" altLang="en-US" sz="900" b="1" dirty="0" smtClean="0"/>
              <a:t>자 </a:t>
            </a:r>
            <a:r>
              <a:rPr lang="en-US" altLang="ko-KR" sz="900" b="1" dirty="0" smtClean="0"/>
              <a:t>: </a:t>
            </a:r>
            <a:r>
              <a:rPr lang="ko-KR" altLang="en-US" sz="900" b="1" dirty="0" err="1" smtClean="0"/>
              <a:t>조동규</a:t>
            </a:r>
            <a:r>
              <a:rPr lang="en-US" altLang="ko-KR" sz="900" b="1" dirty="0" smtClean="0"/>
              <a:t>(01083696040)</a:t>
            </a:r>
          </a:p>
          <a:p>
            <a:endParaRPr lang="en-US" altLang="ko-KR" sz="900" b="1" dirty="0" smtClean="0"/>
          </a:p>
          <a:p>
            <a:r>
              <a:rPr lang="en-US" altLang="ko-KR" sz="900" b="1" dirty="0" smtClean="0"/>
              <a:t>        </a:t>
            </a:r>
            <a:r>
              <a:rPr lang="ko-KR" altLang="en-US" sz="900" b="1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∙</a:t>
            </a:r>
            <a:r>
              <a:rPr lang="ko-KR" altLang="en-US" sz="900" b="1" dirty="0" smtClean="0"/>
              <a:t>   생 </a:t>
            </a:r>
            <a:r>
              <a:rPr lang="ko-KR" altLang="en-US" sz="900" b="1" dirty="0"/>
              <a:t>성</a:t>
            </a:r>
            <a:r>
              <a:rPr lang="ko-KR" altLang="en-US" sz="900" b="1" dirty="0" smtClean="0"/>
              <a:t> </a:t>
            </a:r>
            <a:r>
              <a:rPr lang="ko-KR" altLang="en-US" sz="900" b="1" dirty="0"/>
              <a:t>일</a:t>
            </a:r>
            <a:r>
              <a:rPr lang="ko-KR" altLang="en-US" sz="900" b="1" dirty="0" smtClean="0"/>
              <a:t> </a:t>
            </a:r>
            <a:r>
              <a:rPr lang="en-US" altLang="ko-KR" sz="900" b="1" dirty="0" smtClean="0"/>
              <a:t>: 2023.7.19</a:t>
            </a:r>
          </a:p>
          <a:p>
            <a:endParaRPr lang="en-US" altLang="ko-KR" sz="900" b="1" dirty="0" smtClean="0"/>
          </a:p>
          <a:p>
            <a:r>
              <a:rPr lang="en-US" altLang="ko-KR" sz="900" b="1" dirty="0" smtClean="0"/>
              <a:t>        </a:t>
            </a:r>
            <a:r>
              <a:rPr lang="ko-KR" altLang="en-US" sz="900" b="1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∙</a:t>
            </a:r>
            <a:r>
              <a:rPr lang="ko-KR" altLang="en-US" sz="900" b="1" dirty="0" smtClean="0"/>
              <a:t>   현 장 구 분 </a:t>
            </a:r>
            <a:r>
              <a:rPr lang="en-US" altLang="ko-KR" sz="900" b="1" dirty="0" smtClean="0"/>
              <a:t>:</a:t>
            </a:r>
          </a:p>
          <a:p>
            <a:endParaRPr lang="en-US" altLang="ko-KR" sz="900" b="1" dirty="0" smtClean="0"/>
          </a:p>
          <a:p>
            <a:r>
              <a:rPr lang="en-US" altLang="ko-KR" sz="900" b="1" dirty="0" smtClean="0"/>
              <a:t>        </a:t>
            </a:r>
            <a:r>
              <a:rPr lang="ko-KR" altLang="en-US" sz="900" b="1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∙</a:t>
            </a:r>
            <a:r>
              <a:rPr lang="ko-KR" altLang="en-US" sz="900" b="1" dirty="0" smtClean="0"/>
              <a:t>   현장 </a:t>
            </a:r>
            <a:r>
              <a:rPr lang="en-US" altLang="ko-KR" sz="900" b="1" dirty="0" smtClean="0"/>
              <a:t>‘</a:t>
            </a:r>
            <a:r>
              <a:rPr lang="ko-KR" altLang="en-US" sz="900" b="1" dirty="0" smtClean="0"/>
              <a:t>출근 </a:t>
            </a:r>
            <a:r>
              <a:rPr lang="en-US" altLang="ko-KR" sz="900" b="1" dirty="0" smtClean="0"/>
              <a:t>QR </a:t>
            </a:r>
            <a:r>
              <a:rPr lang="ko-KR" altLang="en-US" sz="900" b="1" dirty="0" smtClean="0"/>
              <a:t>리더기 비밀번호</a:t>
            </a:r>
            <a:r>
              <a:rPr lang="en-US" altLang="ko-KR" sz="900" b="1" dirty="0" smtClean="0"/>
              <a:t>＇</a:t>
            </a:r>
            <a:r>
              <a:rPr lang="ko-KR" altLang="en-US" sz="900" b="1" dirty="0" smtClean="0"/>
              <a:t> </a:t>
            </a:r>
            <a:r>
              <a:rPr lang="en-US" altLang="ko-KR" sz="900" b="1" dirty="0" smtClean="0"/>
              <a:t>: 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    (</a:t>
            </a:r>
            <a:r>
              <a:rPr lang="ko-KR" altLang="en-US" sz="900" dirty="0" smtClean="0"/>
              <a:t>출근 </a:t>
            </a:r>
            <a:r>
              <a:rPr lang="en-US" altLang="ko-KR" sz="900" dirty="0" smtClean="0"/>
              <a:t>QR </a:t>
            </a:r>
            <a:r>
              <a:rPr lang="ko-KR" altLang="en-US" sz="900" dirty="0" smtClean="0"/>
              <a:t>리더기 비밀번호는 </a:t>
            </a:r>
            <a:r>
              <a:rPr lang="en-US" altLang="ko-KR" sz="900" dirty="0" smtClean="0"/>
              <a:t>‘</a:t>
            </a:r>
            <a:r>
              <a:rPr lang="ko-KR" altLang="en-US" sz="900" dirty="0" err="1" smtClean="0"/>
              <a:t>현장별</a:t>
            </a:r>
            <a:r>
              <a:rPr lang="ko-KR" altLang="en-US" sz="900" dirty="0" smtClean="0"/>
              <a:t> 운영자 관리자 메뉴</a:t>
            </a:r>
            <a:r>
              <a:rPr lang="en-US" altLang="ko-KR" sz="900" dirty="0" smtClean="0"/>
              <a:t>＇</a:t>
            </a:r>
            <a:r>
              <a:rPr lang="ko-KR" altLang="en-US" sz="900" dirty="0" smtClean="0"/>
              <a:t>에 있습니다</a:t>
            </a:r>
            <a:r>
              <a:rPr lang="en-US" altLang="ko-KR" sz="900" dirty="0" smtClean="0"/>
              <a:t>.)</a:t>
            </a:r>
            <a:endParaRPr lang="en-US" altLang="ko-KR" sz="900" dirty="0" smtClean="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 rotWithShape="1">
          <a:blip r:embed="rId2"/>
          <a:srcRect l="80581" t="31385" r="3524" b="64339"/>
          <a:stretch/>
        </p:blipFill>
        <p:spPr>
          <a:xfrm>
            <a:off x="4119275" y="3962399"/>
            <a:ext cx="1906954" cy="250093"/>
          </a:xfrm>
          <a:prstGeom prst="rect">
            <a:avLst/>
          </a:prstGeom>
        </p:spPr>
      </p:pic>
      <p:sp>
        <p:nvSpPr>
          <p:cNvPr id="15" name="직사각형 14"/>
          <p:cNvSpPr/>
          <p:nvPr/>
        </p:nvSpPr>
        <p:spPr>
          <a:xfrm>
            <a:off x="4119275" y="3994150"/>
            <a:ext cx="633700" cy="1841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4145469" y="3970809"/>
            <a:ext cx="63370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850" b="1" dirty="0" smtClean="0">
                <a:solidFill>
                  <a:schemeClr val="bg1"/>
                </a:solidFill>
              </a:rPr>
              <a:t> </a:t>
            </a:r>
            <a:r>
              <a:rPr lang="ko-KR" altLang="en-US" sz="850" b="1" dirty="0" err="1" smtClean="0">
                <a:solidFill>
                  <a:schemeClr val="bg1"/>
                </a:solidFill>
              </a:rPr>
              <a:t>운영중</a:t>
            </a:r>
            <a:endParaRPr lang="ko-KR" altLang="en-US" sz="850" dirty="0">
              <a:solidFill>
                <a:schemeClr val="bg1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2727663" y="2399323"/>
            <a:ext cx="922122" cy="2344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7" name="그림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6724" y="818117"/>
            <a:ext cx="9480788" cy="54103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729092" y="2975686"/>
            <a:ext cx="5112297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순서</a:t>
            </a:r>
            <a:r>
              <a:rPr lang="en-US" altLang="ko-KR" dirty="0" smtClean="0"/>
              <a:t>: </a:t>
            </a:r>
            <a:r>
              <a:rPr lang="ko-KR" altLang="en-US" dirty="0" smtClean="0"/>
              <a:t>리스트 선택 시 </a:t>
            </a:r>
            <a:r>
              <a:rPr lang="ko-KR" altLang="en-US" dirty="0" err="1" smtClean="0"/>
              <a:t>현장추가</a:t>
            </a:r>
            <a:r>
              <a:rPr lang="ko-KR" altLang="en-US" dirty="0" smtClean="0"/>
              <a:t> 상세페이지 노출</a:t>
            </a:r>
            <a:endParaRPr lang="en-US" altLang="ko-KR" dirty="0" smtClean="0"/>
          </a:p>
          <a:p>
            <a:r>
              <a:rPr lang="ko-KR" altLang="en-US" dirty="0" smtClean="0"/>
              <a:t>구현된 곳 </a:t>
            </a:r>
            <a:r>
              <a:rPr lang="en-US" altLang="ko-KR" dirty="0" smtClean="0"/>
              <a:t>: 0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80705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9A7EF8C8-9176-157C-7611-730FFCBB3903}"/>
              </a:ext>
            </a:extLst>
          </p:cNvPr>
          <p:cNvSpPr/>
          <p:nvPr/>
        </p:nvSpPr>
        <p:spPr>
          <a:xfrm>
            <a:off x="0" y="-46767"/>
            <a:ext cx="12192000" cy="51199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ore-KR" altLang="en-US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505" y="598912"/>
            <a:ext cx="11997008" cy="584878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86916"/>
            <a:ext cx="4838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</a:rPr>
              <a:t>2</a:t>
            </a:r>
            <a:r>
              <a:rPr lang="en-US" altLang="ko-KR" dirty="0" smtClean="0">
                <a:solidFill>
                  <a:schemeClr val="bg1"/>
                </a:solidFill>
              </a:rPr>
              <a:t>. </a:t>
            </a:r>
            <a:r>
              <a:rPr lang="ko-KR" altLang="en-US" dirty="0" err="1" smtClean="0">
                <a:solidFill>
                  <a:schemeClr val="bg1"/>
                </a:solidFill>
              </a:rPr>
              <a:t>본사시스템</a:t>
            </a:r>
            <a:r>
              <a:rPr lang="ko-KR" altLang="en-US" dirty="0" smtClean="0">
                <a:solidFill>
                  <a:schemeClr val="bg1"/>
                </a:solidFill>
              </a:rPr>
              <a:t> 관리 </a:t>
            </a:r>
            <a:r>
              <a:rPr lang="en-US" altLang="ko-KR" dirty="0" smtClean="0">
                <a:solidFill>
                  <a:schemeClr val="bg1"/>
                </a:solidFill>
              </a:rPr>
              <a:t>: </a:t>
            </a:r>
            <a:r>
              <a:rPr lang="ko-KR" altLang="en-US" dirty="0" err="1" smtClean="0">
                <a:solidFill>
                  <a:schemeClr val="bg1"/>
                </a:solidFill>
              </a:rPr>
              <a:t>현장추가</a:t>
            </a:r>
            <a:r>
              <a:rPr lang="en-US" altLang="ko-KR" dirty="0" smtClean="0">
                <a:solidFill>
                  <a:schemeClr val="bg1"/>
                </a:solidFill>
              </a:rPr>
              <a:t>/</a:t>
            </a:r>
            <a:r>
              <a:rPr lang="ko-KR" altLang="en-US" dirty="0" smtClean="0">
                <a:solidFill>
                  <a:schemeClr val="bg1"/>
                </a:solidFill>
              </a:rPr>
              <a:t>수정 </a:t>
            </a:r>
            <a:r>
              <a:rPr lang="ko-KR" altLang="en-US" dirty="0" err="1" smtClean="0">
                <a:solidFill>
                  <a:schemeClr val="bg1"/>
                </a:solidFill>
              </a:rPr>
              <a:t>팝업누락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27753" y="2819917"/>
            <a:ext cx="7643447" cy="230832"/>
          </a:xfrm>
          <a:prstGeom prst="rect">
            <a:avLst/>
          </a:prstGeom>
          <a:solidFill>
            <a:srgbClr val="F4F4F4"/>
          </a:solidFill>
        </p:spPr>
        <p:txBody>
          <a:bodyPr wrap="square" rtlCol="0">
            <a:spAutoFit/>
          </a:bodyPr>
          <a:lstStyle/>
          <a:p>
            <a:r>
              <a:rPr lang="ko-KR" altLang="en-US" sz="900" b="1" dirty="0" smtClean="0"/>
              <a:t>현장 추가하기</a:t>
            </a:r>
            <a:endParaRPr lang="ko-KR" altLang="en-US" sz="9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828970" y="3139621"/>
            <a:ext cx="8856297" cy="1477328"/>
          </a:xfrm>
          <a:prstGeom prst="rect">
            <a:avLst/>
          </a:prstGeom>
          <a:solidFill>
            <a:schemeClr val="bg1"/>
          </a:solidFill>
          <a:ln>
            <a:solidFill>
              <a:srgbClr val="EBEBEB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900" b="1" dirty="0" smtClean="0"/>
              <a:t>        </a:t>
            </a:r>
            <a:r>
              <a:rPr lang="ko-KR" altLang="en-US" sz="900" b="1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∙</a:t>
            </a:r>
            <a:r>
              <a:rPr lang="ko-KR" altLang="en-US" sz="900" b="1" dirty="0" smtClean="0"/>
              <a:t>   현 장 명 </a:t>
            </a:r>
            <a:r>
              <a:rPr lang="en-US" altLang="ko-KR" sz="900" b="1" dirty="0" smtClean="0"/>
              <a:t>: </a:t>
            </a:r>
            <a:r>
              <a:rPr lang="ko-KR" altLang="en-US" sz="900" b="1" dirty="0" smtClean="0"/>
              <a:t>약수초등학교 이전 </a:t>
            </a:r>
            <a:r>
              <a:rPr lang="ko-KR" altLang="en-US" sz="900" b="1" dirty="0" err="1" smtClean="0"/>
              <a:t>설립공사</a:t>
            </a:r>
            <a:endParaRPr lang="en-US" altLang="ko-KR" sz="900" b="1" dirty="0" smtClean="0"/>
          </a:p>
          <a:p>
            <a:endParaRPr lang="en-US" altLang="ko-KR" sz="900" b="1" dirty="0" smtClean="0"/>
          </a:p>
          <a:p>
            <a:r>
              <a:rPr lang="en-US" altLang="ko-KR" sz="900" b="1" dirty="0" smtClean="0"/>
              <a:t>        </a:t>
            </a:r>
            <a:r>
              <a:rPr lang="ko-KR" altLang="en-US" sz="900" b="1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∙</a:t>
            </a:r>
            <a:r>
              <a:rPr lang="ko-KR" altLang="en-US" sz="900" b="1" dirty="0" smtClean="0"/>
              <a:t>   </a:t>
            </a:r>
            <a:r>
              <a:rPr lang="ko-KR" altLang="en-US" sz="900" b="1" dirty="0"/>
              <a:t>운</a:t>
            </a:r>
            <a:r>
              <a:rPr lang="ko-KR" altLang="en-US" sz="900" b="1" dirty="0" smtClean="0"/>
              <a:t> </a:t>
            </a:r>
            <a:r>
              <a:rPr lang="ko-KR" altLang="en-US" sz="900" b="1" dirty="0"/>
              <a:t>영</a:t>
            </a:r>
            <a:r>
              <a:rPr lang="ko-KR" altLang="en-US" sz="900" b="1" dirty="0" smtClean="0"/>
              <a:t> </a:t>
            </a:r>
            <a:r>
              <a:rPr lang="ko-KR" altLang="en-US" sz="900" b="1" dirty="0" smtClean="0"/>
              <a:t>자 </a:t>
            </a:r>
            <a:r>
              <a:rPr lang="en-US" altLang="ko-KR" sz="900" b="1" dirty="0" smtClean="0"/>
              <a:t>: </a:t>
            </a:r>
            <a:r>
              <a:rPr lang="ko-KR" altLang="en-US" sz="900" b="1" dirty="0" err="1" smtClean="0"/>
              <a:t>조동규</a:t>
            </a:r>
            <a:r>
              <a:rPr lang="en-US" altLang="ko-KR" sz="900" b="1" dirty="0" smtClean="0"/>
              <a:t>(01083696040)</a:t>
            </a:r>
          </a:p>
          <a:p>
            <a:endParaRPr lang="en-US" altLang="ko-KR" sz="900" b="1" dirty="0" smtClean="0"/>
          </a:p>
          <a:p>
            <a:r>
              <a:rPr lang="en-US" altLang="ko-KR" sz="900" b="1" dirty="0" smtClean="0"/>
              <a:t>        </a:t>
            </a:r>
            <a:r>
              <a:rPr lang="ko-KR" altLang="en-US" sz="900" b="1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∙</a:t>
            </a:r>
            <a:r>
              <a:rPr lang="ko-KR" altLang="en-US" sz="900" b="1" dirty="0" smtClean="0"/>
              <a:t>   생 </a:t>
            </a:r>
            <a:r>
              <a:rPr lang="ko-KR" altLang="en-US" sz="900" b="1" dirty="0"/>
              <a:t>성</a:t>
            </a:r>
            <a:r>
              <a:rPr lang="ko-KR" altLang="en-US" sz="900" b="1" dirty="0" smtClean="0"/>
              <a:t> </a:t>
            </a:r>
            <a:r>
              <a:rPr lang="ko-KR" altLang="en-US" sz="900" b="1" dirty="0"/>
              <a:t>일</a:t>
            </a:r>
            <a:r>
              <a:rPr lang="ko-KR" altLang="en-US" sz="900" b="1" dirty="0" smtClean="0"/>
              <a:t> </a:t>
            </a:r>
            <a:r>
              <a:rPr lang="en-US" altLang="ko-KR" sz="900" b="1" dirty="0" smtClean="0"/>
              <a:t>: 2023.7.19</a:t>
            </a:r>
          </a:p>
          <a:p>
            <a:endParaRPr lang="en-US" altLang="ko-KR" sz="900" b="1" dirty="0" smtClean="0"/>
          </a:p>
          <a:p>
            <a:r>
              <a:rPr lang="en-US" altLang="ko-KR" sz="900" b="1" dirty="0" smtClean="0"/>
              <a:t>        </a:t>
            </a:r>
            <a:r>
              <a:rPr lang="ko-KR" altLang="en-US" sz="900" b="1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∙</a:t>
            </a:r>
            <a:r>
              <a:rPr lang="ko-KR" altLang="en-US" sz="900" b="1" dirty="0" smtClean="0"/>
              <a:t>   현 장 구 분 </a:t>
            </a:r>
            <a:r>
              <a:rPr lang="en-US" altLang="ko-KR" sz="900" b="1" dirty="0" smtClean="0"/>
              <a:t>:</a:t>
            </a:r>
          </a:p>
          <a:p>
            <a:endParaRPr lang="en-US" altLang="ko-KR" sz="900" b="1" dirty="0" smtClean="0"/>
          </a:p>
          <a:p>
            <a:r>
              <a:rPr lang="en-US" altLang="ko-KR" sz="900" b="1" dirty="0" smtClean="0"/>
              <a:t>        </a:t>
            </a:r>
            <a:r>
              <a:rPr lang="ko-KR" altLang="en-US" sz="900" b="1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∙</a:t>
            </a:r>
            <a:r>
              <a:rPr lang="ko-KR" altLang="en-US" sz="900" b="1" dirty="0" smtClean="0"/>
              <a:t>   현장 </a:t>
            </a:r>
            <a:r>
              <a:rPr lang="en-US" altLang="ko-KR" sz="900" b="1" dirty="0" smtClean="0"/>
              <a:t>‘</a:t>
            </a:r>
            <a:r>
              <a:rPr lang="ko-KR" altLang="en-US" sz="900" b="1" dirty="0" smtClean="0"/>
              <a:t>출근 </a:t>
            </a:r>
            <a:r>
              <a:rPr lang="en-US" altLang="ko-KR" sz="900" b="1" dirty="0" smtClean="0"/>
              <a:t>QR </a:t>
            </a:r>
            <a:r>
              <a:rPr lang="ko-KR" altLang="en-US" sz="900" b="1" dirty="0" smtClean="0"/>
              <a:t>리더기 비밀번호</a:t>
            </a:r>
            <a:r>
              <a:rPr lang="en-US" altLang="ko-KR" sz="900" b="1" dirty="0" smtClean="0"/>
              <a:t>＇</a:t>
            </a:r>
            <a:r>
              <a:rPr lang="ko-KR" altLang="en-US" sz="900" b="1" dirty="0" smtClean="0"/>
              <a:t> </a:t>
            </a:r>
            <a:r>
              <a:rPr lang="en-US" altLang="ko-KR" sz="900" b="1" dirty="0" smtClean="0"/>
              <a:t>: 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      (</a:t>
            </a:r>
            <a:r>
              <a:rPr lang="ko-KR" altLang="en-US" sz="900" dirty="0" smtClean="0"/>
              <a:t>출근 </a:t>
            </a:r>
            <a:r>
              <a:rPr lang="en-US" altLang="ko-KR" sz="900" dirty="0" smtClean="0"/>
              <a:t>QR </a:t>
            </a:r>
            <a:r>
              <a:rPr lang="ko-KR" altLang="en-US" sz="900" dirty="0" smtClean="0"/>
              <a:t>리더기 비밀번호는 </a:t>
            </a:r>
            <a:r>
              <a:rPr lang="en-US" altLang="ko-KR" sz="900" dirty="0" smtClean="0"/>
              <a:t>‘</a:t>
            </a:r>
            <a:r>
              <a:rPr lang="ko-KR" altLang="en-US" sz="900" dirty="0" err="1" smtClean="0"/>
              <a:t>현장별</a:t>
            </a:r>
            <a:r>
              <a:rPr lang="ko-KR" altLang="en-US" sz="900" dirty="0" smtClean="0"/>
              <a:t> 운영자 관리자 메뉴</a:t>
            </a:r>
            <a:r>
              <a:rPr lang="en-US" altLang="ko-KR" sz="900" dirty="0" smtClean="0"/>
              <a:t>＇</a:t>
            </a:r>
            <a:r>
              <a:rPr lang="ko-KR" altLang="en-US" sz="900" dirty="0" smtClean="0"/>
              <a:t>에 있습니다</a:t>
            </a:r>
            <a:r>
              <a:rPr lang="en-US" altLang="ko-KR" sz="900" dirty="0" smtClean="0"/>
              <a:t>.)</a:t>
            </a:r>
            <a:endParaRPr lang="en-US" altLang="ko-KR" sz="900" dirty="0" smtClean="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 rotWithShape="1">
          <a:blip r:embed="rId2"/>
          <a:srcRect l="80581" t="31385" r="3524" b="64339"/>
          <a:stretch/>
        </p:blipFill>
        <p:spPr>
          <a:xfrm>
            <a:off x="4119275" y="3962399"/>
            <a:ext cx="1906954" cy="250093"/>
          </a:xfrm>
          <a:prstGeom prst="rect">
            <a:avLst/>
          </a:prstGeom>
        </p:spPr>
      </p:pic>
      <p:sp>
        <p:nvSpPr>
          <p:cNvPr id="15" name="직사각형 14"/>
          <p:cNvSpPr/>
          <p:nvPr/>
        </p:nvSpPr>
        <p:spPr>
          <a:xfrm>
            <a:off x="4119275" y="3994150"/>
            <a:ext cx="633700" cy="1841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4145469" y="3970809"/>
            <a:ext cx="63370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850" b="1" dirty="0" smtClean="0">
                <a:solidFill>
                  <a:schemeClr val="bg1"/>
                </a:solidFill>
              </a:rPr>
              <a:t> </a:t>
            </a:r>
            <a:r>
              <a:rPr lang="ko-KR" altLang="en-US" sz="850" b="1" dirty="0" err="1" smtClean="0">
                <a:solidFill>
                  <a:schemeClr val="bg1"/>
                </a:solidFill>
              </a:rPr>
              <a:t>운영중</a:t>
            </a:r>
            <a:endParaRPr lang="ko-KR" altLang="en-US" sz="850" dirty="0">
              <a:solidFill>
                <a:schemeClr val="bg1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2727663" y="2399323"/>
            <a:ext cx="922122" cy="2344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4838184" y="95897"/>
            <a:ext cx="4666662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→</a:t>
            </a:r>
            <a:r>
              <a:rPr lang="ko-KR" altLang="en-US" dirty="0" err="1" smtClean="0"/>
              <a:t>현장추가</a:t>
            </a:r>
            <a:r>
              <a:rPr lang="ko-KR" altLang="en-US" dirty="0" smtClean="0"/>
              <a:t> 상세페이지 노출 </a:t>
            </a:r>
            <a:r>
              <a:rPr lang="ko-KR" altLang="en-US" dirty="0" err="1" smtClean="0"/>
              <a:t>미구현</a:t>
            </a:r>
            <a:r>
              <a:rPr lang="ko-KR" altLang="en-US" dirty="0" smtClean="0"/>
              <a:t> 디자인</a:t>
            </a:r>
            <a:endParaRPr lang="en-US" altLang="ko-KR" dirty="0" smtClean="0"/>
          </a:p>
        </p:txBody>
      </p:sp>
      <p:grpSp>
        <p:nvGrpSpPr>
          <p:cNvPr id="19" name="그룹 18"/>
          <p:cNvGrpSpPr/>
          <p:nvPr/>
        </p:nvGrpSpPr>
        <p:grpSpPr>
          <a:xfrm>
            <a:off x="6537815" y="5122785"/>
            <a:ext cx="633700" cy="257908"/>
            <a:chOff x="11129107" y="2701680"/>
            <a:chExt cx="633700" cy="257908"/>
          </a:xfrm>
        </p:grpSpPr>
        <p:sp>
          <p:nvSpPr>
            <p:cNvPr id="20" name="모서리가 둥근 직사각형 19"/>
            <p:cNvSpPr/>
            <p:nvPr/>
          </p:nvSpPr>
          <p:spPr>
            <a:xfrm>
              <a:off x="11129107" y="2701680"/>
              <a:ext cx="625231" cy="257908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직사각형 20"/>
            <p:cNvSpPr/>
            <p:nvPr/>
          </p:nvSpPr>
          <p:spPr>
            <a:xfrm>
              <a:off x="11129107" y="2728756"/>
              <a:ext cx="633700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sz="900" b="1" dirty="0" smtClean="0">
                  <a:solidFill>
                    <a:schemeClr val="bg1"/>
                  </a:solidFill>
                </a:rPr>
                <a:t>추가</a:t>
              </a:r>
              <a:endParaRPr lang="ko-KR" altLang="en-US" sz="9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7257118" y="5119154"/>
            <a:ext cx="633700" cy="257908"/>
            <a:chOff x="11129107" y="2701680"/>
            <a:chExt cx="633700" cy="257908"/>
          </a:xfrm>
        </p:grpSpPr>
        <p:sp>
          <p:nvSpPr>
            <p:cNvPr id="23" name="모서리가 둥근 직사각형 22"/>
            <p:cNvSpPr/>
            <p:nvPr/>
          </p:nvSpPr>
          <p:spPr>
            <a:xfrm>
              <a:off x="11129107" y="2701680"/>
              <a:ext cx="625231" cy="257908"/>
            </a:xfrm>
            <a:prstGeom prst="roundRect">
              <a:avLst>
                <a:gd name="adj" fmla="val 50000"/>
              </a:avLst>
            </a:prstGeom>
            <a:solidFill>
              <a:srgbClr val="8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직사각형 23"/>
            <p:cNvSpPr/>
            <p:nvPr/>
          </p:nvSpPr>
          <p:spPr>
            <a:xfrm>
              <a:off x="11129107" y="2728756"/>
              <a:ext cx="633700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sz="900" b="1" dirty="0" smtClean="0">
                  <a:solidFill>
                    <a:schemeClr val="bg1"/>
                  </a:solidFill>
                </a:rPr>
                <a:t>취소</a:t>
              </a:r>
              <a:endParaRPr lang="ko-KR" altLang="en-US" sz="9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5851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9A7EF8C8-9176-157C-7611-730FFCBB3903}"/>
              </a:ext>
            </a:extLst>
          </p:cNvPr>
          <p:cNvSpPr/>
          <p:nvPr/>
        </p:nvSpPr>
        <p:spPr>
          <a:xfrm>
            <a:off x="0" y="-46767"/>
            <a:ext cx="12192000" cy="51199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ore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86916"/>
            <a:ext cx="5602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</a:rPr>
              <a:t>2</a:t>
            </a:r>
            <a:r>
              <a:rPr lang="en-US" altLang="ko-KR" dirty="0" smtClean="0">
                <a:solidFill>
                  <a:schemeClr val="bg1"/>
                </a:solidFill>
              </a:rPr>
              <a:t>. </a:t>
            </a:r>
            <a:r>
              <a:rPr lang="ko-KR" altLang="en-US" dirty="0" err="1" smtClean="0">
                <a:solidFill>
                  <a:schemeClr val="bg1"/>
                </a:solidFill>
              </a:rPr>
              <a:t>본사시스템</a:t>
            </a:r>
            <a:r>
              <a:rPr lang="ko-KR" altLang="en-US" dirty="0" smtClean="0">
                <a:solidFill>
                  <a:schemeClr val="bg1"/>
                </a:solidFill>
              </a:rPr>
              <a:t> 관리 </a:t>
            </a:r>
            <a:r>
              <a:rPr lang="en-US" altLang="ko-KR" dirty="0" smtClean="0">
                <a:solidFill>
                  <a:schemeClr val="bg1"/>
                </a:solidFill>
              </a:rPr>
              <a:t>: </a:t>
            </a:r>
            <a:r>
              <a:rPr lang="ko-KR" altLang="en-US" dirty="0" smtClean="0">
                <a:solidFill>
                  <a:schemeClr val="bg1"/>
                </a:solidFill>
              </a:rPr>
              <a:t>현장 리스트에서 </a:t>
            </a:r>
            <a:r>
              <a:rPr lang="ko-KR" altLang="en-US" dirty="0" err="1" smtClean="0">
                <a:solidFill>
                  <a:schemeClr val="bg1"/>
                </a:solidFill>
              </a:rPr>
              <a:t>수정버튼</a:t>
            </a:r>
            <a:r>
              <a:rPr lang="ko-KR" altLang="en-US" dirty="0" smtClean="0">
                <a:solidFill>
                  <a:schemeClr val="bg1"/>
                </a:solidFill>
              </a:rPr>
              <a:t> 누락</a:t>
            </a:r>
            <a:endParaRPr lang="ko-KR" altLang="en-US" dirty="0">
              <a:solidFill>
                <a:schemeClr val="bg1"/>
              </a:solidFill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6727"/>
            <a:ext cx="12192000" cy="580454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964985" y="2186872"/>
            <a:ext cx="883138" cy="261610"/>
          </a:xfrm>
          <a:prstGeom prst="rect">
            <a:avLst/>
          </a:prstGeom>
          <a:solidFill>
            <a:srgbClr val="F4F4F4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b="1" smtClean="0"/>
              <a:t>상세보기</a:t>
            </a:r>
            <a:endParaRPr lang="ko-KR" altLang="en-US" sz="1100" b="1" dirty="0"/>
          </a:p>
        </p:txBody>
      </p:sp>
      <p:grpSp>
        <p:nvGrpSpPr>
          <p:cNvPr id="10" name="그룹 9"/>
          <p:cNvGrpSpPr/>
          <p:nvPr/>
        </p:nvGrpSpPr>
        <p:grpSpPr>
          <a:xfrm>
            <a:off x="11129107" y="2701680"/>
            <a:ext cx="633700" cy="257908"/>
            <a:chOff x="11129107" y="2701680"/>
            <a:chExt cx="633700" cy="257908"/>
          </a:xfrm>
        </p:grpSpPr>
        <p:sp>
          <p:nvSpPr>
            <p:cNvPr id="8" name="모서리가 둥근 직사각형 7"/>
            <p:cNvSpPr/>
            <p:nvPr/>
          </p:nvSpPr>
          <p:spPr>
            <a:xfrm>
              <a:off x="11129107" y="2701680"/>
              <a:ext cx="625231" cy="257908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11129107" y="2728756"/>
              <a:ext cx="633700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sz="900" b="1" dirty="0" smtClean="0">
                  <a:solidFill>
                    <a:schemeClr val="bg1"/>
                  </a:solidFill>
                </a:rPr>
                <a:t>수정</a:t>
              </a:r>
              <a:endParaRPr lang="ko-KR" altLang="en-US" sz="9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그룹 10"/>
          <p:cNvGrpSpPr/>
          <p:nvPr/>
        </p:nvGrpSpPr>
        <p:grpSpPr>
          <a:xfrm>
            <a:off x="11129107" y="3160915"/>
            <a:ext cx="633700" cy="257908"/>
            <a:chOff x="11129107" y="2701680"/>
            <a:chExt cx="633700" cy="257908"/>
          </a:xfrm>
        </p:grpSpPr>
        <p:sp>
          <p:nvSpPr>
            <p:cNvPr id="12" name="모서리가 둥근 직사각형 11"/>
            <p:cNvSpPr/>
            <p:nvPr/>
          </p:nvSpPr>
          <p:spPr>
            <a:xfrm>
              <a:off x="11129107" y="2701680"/>
              <a:ext cx="625231" cy="257908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11129107" y="2728756"/>
              <a:ext cx="633700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sz="900" b="1" dirty="0" smtClean="0">
                  <a:solidFill>
                    <a:schemeClr val="bg1"/>
                  </a:solidFill>
                </a:rPr>
                <a:t>수정</a:t>
              </a:r>
              <a:endParaRPr lang="ko-KR" altLang="en-US" sz="9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그룹 13"/>
          <p:cNvGrpSpPr/>
          <p:nvPr/>
        </p:nvGrpSpPr>
        <p:grpSpPr>
          <a:xfrm>
            <a:off x="11129107" y="3620150"/>
            <a:ext cx="633700" cy="257908"/>
            <a:chOff x="11129107" y="2701680"/>
            <a:chExt cx="633700" cy="257908"/>
          </a:xfrm>
        </p:grpSpPr>
        <p:sp>
          <p:nvSpPr>
            <p:cNvPr id="15" name="모서리가 둥근 직사각형 14"/>
            <p:cNvSpPr/>
            <p:nvPr/>
          </p:nvSpPr>
          <p:spPr>
            <a:xfrm>
              <a:off x="11129107" y="2701680"/>
              <a:ext cx="625231" cy="257908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11129107" y="2728756"/>
              <a:ext cx="633700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sz="900" b="1" dirty="0" smtClean="0">
                  <a:solidFill>
                    <a:schemeClr val="bg1"/>
                  </a:solidFill>
                </a:rPr>
                <a:t>수정</a:t>
              </a:r>
              <a:endParaRPr lang="ko-KR" altLang="en-US" sz="9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그룹 16"/>
          <p:cNvGrpSpPr/>
          <p:nvPr/>
        </p:nvGrpSpPr>
        <p:grpSpPr>
          <a:xfrm>
            <a:off x="11129107" y="4079385"/>
            <a:ext cx="633700" cy="257908"/>
            <a:chOff x="11129107" y="2701680"/>
            <a:chExt cx="633700" cy="257908"/>
          </a:xfrm>
        </p:grpSpPr>
        <p:sp>
          <p:nvSpPr>
            <p:cNvPr id="18" name="모서리가 둥근 직사각형 17"/>
            <p:cNvSpPr/>
            <p:nvPr/>
          </p:nvSpPr>
          <p:spPr>
            <a:xfrm>
              <a:off x="11129107" y="2701680"/>
              <a:ext cx="625231" cy="257908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직사각형 18"/>
            <p:cNvSpPr/>
            <p:nvPr/>
          </p:nvSpPr>
          <p:spPr>
            <a:xfrm>
              <a:off x="11129107" y="2728756"/>
              <a:ext cx="633700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sz="900" b="1" dirty="0" smtClean="0">
                  <a:solidFill>
                    <a:schemeClr val="bg1"/>
                  </a:solidFill>
                </a:rPr>
                <a:t>수정</a:t>
              </a:r>
              <a:endParaRPr lang="ko-KR" altLang="en-US" sz="9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" name="그룹 19"/>
          <p:cNvGrpSpPr/>
          <p:nvPr/>
        </p:nvGrpSpPr>
        <p:grpSpPr>
          <a:xfrm>
            <a:off x="11129107" y="4538620"/>
            <a:ext cx="633700" cy="257908"/>
            <a:chOff x="11129107" y="2701680"/>
            <a:chExt cx="633700" cy="257908"/>
          </a:xfrm>
        </p:grpSpPr>
        <p:sp>
          <p:nvSpPr>
            <p:cNvPr id="21" name="모서리가 둥근 직사각형 20"/>
            <p:cNvSpPr/>
            <p:nvPr/>
          </p:nvSpPr>
          <p:spPr>
            <a:xfrm>
              <a:off x="11129107" y="2701680"/>
              <a:ext cx="625231" cy="257908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직사각형 21"/>
            <p:cNvSpPr/>
            <p:nvPr/>
          </p:nvSpPr>
          <p:spPr>
            <a:xfrm>
              <a:off x="11129107" y="2728756"/>
              <a:ext cx="633700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sz="900" b="1" dirty="0" smtClean="0">
                  <a:solidFill>
                    <a:schemeClr val="bg1"/>
                  </a:solidFill>
                </a:rPr>
                <a:t>수정</a:t>
              </a:r>
              <a:endParaRPr lang="ko-KR" altLang="en-US" sz="9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그룹 22"/>
          <p:cNvGrpSpPr/>
          <p:nvPr/>
        </p:nvGrpSpPr>
        <p:grpSpPr>
          <a:xfrm>
            <a:off x="11129107" y="4997855"/>
            <a:ext cx="633700" cy="257908"/>
            <a:chOff x="11129107" y="2701680"/>
            <a:chExt cx="633700" cy="257908"/>
          </a:xfrm>
        </p:grpSpPr>
        <p:sp>
          <p:nvSpPr>
            <p:cNvPr id="24" name="모서리가 둥근 직사각형 23"/>
            <p:cNvSpPr/>
            <p:nvPr/>
          </p:nvSpPr>
          <p:spPr>
            <a:xfrm>
              <a:off x="11129107" y="2701680"/>
              <a:ext cx="625231" cy="257908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11129107" y="2728756"/>
              <a:ext cx="633700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sz="900" b="1" dirty="0" smtClean="0">
                  <a:solidFill>
                    <a:schemeClr val="bg1"/>
                  </a:solidFill>
                </a:rPr>
                <a:t>수정</a:t>
              </a:r>
              <a:endParaRPr lang="ko-KR" altLang="en-US" sz="9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그룹 25"/>
          <p:cNvGrpSpPr/>
          <p:nvPr/>
        </p:nvGrpSpPr>
        <p:grpSpPr>
          <a:xfrm>
            <a:off x="11129107" y="5457090"/>
            <a:ext cx="633700" cy="257908"/>
            <a:chOff x="11129107" y="2701680"/>
            <a:chExt cx="633700" cy="257908"/>
          </a:xfrm>
        </p:grpSpPr>
        <p:sp>
          <p:nvSpPr>
            <p:cNvPr id="27" name="모서리가 둥근 직사각형 26"/>
            <p:cNvSpPr/>
            <p:nvPr/>
          </p:nvSpPr>
          <p:spPr>
            <a:xfrm>
              <a:off x="11129107" y="2701680"/>
              <a:ext cx="625231" cy="257908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직사각형 27"/>
            <p:cNvSpPr/>
            <p:nvPr/>
          </p:nvSpPr>
          <p:spPr>
            <a:xfrm>
              <a:off x="11129107" y="2728756"/>
              <a:ext cx="633700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sz="900" b="1" dirty="0" smtClean="0">
                  <a:solidFill>
                    <a:schemeClr val="bg1"/>
                  </a:solidFill>
                </a:rPr>
                <a:t>수정</a:t>
              </a:r>
              <a:endParaRPr lang="ko-KR" altLang="en-US" sz="900" dirty="0">
                <a:solidFill>
                  <a:schemeClr val="bg1"/>
                </a:solidFill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5533753" y="77935"/>
            <a:ext cx="295786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→ </a:t>
            </a:r>
            <a:r>
              <a:rPr lang="ko-KR" altLang="en-US" dirty="0" err="1" smtClean="0"/>
              <a:t>수정버튼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미구현</a:t>
            </a:r>
            <a:r>
              <a:rPr lang="ko-KR" altLang="en-US" dirty="0" smtClean="0"/>
              <a:t> 디자인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56905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9A7EF8C8-9176-157C-7611-730FFCBB3903}"/>
              </a:ext>
            </a:extLst>
          </p:cNvPr>
          <p:cNvSpPr/>
          <p:nvPr/>
        </p:nvSpPr>
        <p:spPr>
          <a:xfrm>
            <a:off x="0" y="-46767"/>
            <a:ext cx="12192000" cy="51199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ore-KR" altLang="en-US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505" y="598912"/>
            <a:ext cx="11997008" cy="584878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227753" y="2819917"/>
            <a:ext cx="7643447" cy="230832"/>
          </a:xfrm>
          <a:prstGeom prst="rect">
            <a:avLst/>
          </a:prstGeom>
          <a:solidFill>
            <a:srgbClr val="F4F4F4"/>
          </a:solidFill>
        </p:spPr>
        <p:txBody>
          <a:bodyPr wrap="square" rtlCol="0">
            <a:spAutoFit/>
          </a:bodyPr>
          <a:lstStyle/>
          <a:p>
            <a:r>
              <a:rPr lang="ko-KR" altLang="en-US" sz="900" b="1" dirty="0" smtClean="0"/>
              <a:t>현장 수정하기</a:t>
            </a:r>
            <a:endParaRPr lang="ko-KR" altLang="en-US" sz="9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828970" y="3139621"/>
            <a:ext cx="8856297" cy="1061829"/>
          </a:xfrm>
          <a:prstGeom prst="rect">
            <a:avLst/>
          </a:prstGeom>
          <a:solidFill>
            <a:schemeClr val="bg1"/>
          </a:solidFill>
          <a:ln>
            <a:solidFill>
              <a:srgbClr val="EBEBEB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900" b="1" dirty="0" smtClean="0"/>
              <a:t>        </a:t>
            </a:r>
            <a:r>
              <a:rPr lang="ko-KR" altLang="en-US" sz="900" b="1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∙</a:t>
            </a:r>
            <a:r>
              <a:rPr lang="ko-KR" altLang="en-US" sz="900" b="1" dirty="0" smtClean="0"/>
              <a:t>   현 장 명 </a:t>
            </a:r>
            <a:r>
              <a:rPr lang="en-US" altLang="ko-KR" sz="900" b="1" dirty="0" smtClean="0"/>
              <a:t>: </a:t>
            </a:r>
            <a:r>
              <a:rPr lang="ko-KR" altLang="en-US" sz="900" b="1" dirty="0" smtClean="0"/>
              <a:t>약수초등학교 이전 </a:t>
            </a:r>
            <a:r>
              <a:rPr lang="ko-KR" altLang="en-US" sz="900" b="1" dirty="0" err="1" smtClean="0"/>
              <a:t>설립공사</a:t>
            </a:r>
            <a:endParaRPr lang="en-US" altLang="ko-KR" sz="900" b="1" dirty="0" smtClean="0"/>
          </a:p>
          <a:p>
            <a:endParaRPr lang="en-US" altLang="ko-KR" sz="900" b="1" dirty="0" smtClean="0"/>
          </a:p>
          <a:p>
            <a:r>
              <a:rPr lang="en-US" altLang="ko-KR" sz="900" b="1" dirty="0" smtClean="0"/>
              <a:t>        </a:t>
            </a:r>
            <a:r>
              <a:rPr lang="ko-KR" altLang="en-US" sz="900" b="1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∙</a:t>
            </a:r>
            <a:r>
              <a:rPr lang="ko-KR" altLang="en-US" sz="900" b="1" dirty="0" smtClean="0"/>
              <a:t>   </a:t>
            </a:r>
            <a:r>
              <a:rPr lang="ko-KR" altLang="en-US" sz="900" b="1" dirty="0"/>
              <a:t>운</a:t>
            </a:r>
            <a:r>
              <a:rPr lang="ko-KR" altLang="en-US" sz="900" b="1" dirty="0" smtClean="0"/>
              <a:t> </a:t>
            </a:r>
            <a:r>
              <a:rPr lang="ko-KR" altLang="en-US" sz="900" b="1" dirty="0"/>
              <a:t>영</a:t>
            </a:r>
            <a:r>
              <a:rPr lang="ko-KR" altLang="en-US" sz="900" b="1" dirty="0" smtClean="0"/>
              <a:t> </a:t>
            </a:r>
            <a:r>
              <a:rPr lang="ko-KR" altLang="en-US" sz="900" b="1" dirty="0" smtClean="0"/>
              <a:t>자 </a:t>
            </a:r>
            <a:r>
              <a:rPr lang="en-US" altLang="ko-KR" sz="900" b="1" dirty="0" smtClean="0"/>
              <a:t>: </a:t>
            </a:r>
            <a:r>
              <a:rPr lang="ko-KR" altLang="en-US" sz="900" b="1" dirty="0" err="1" smtClean="0"/>
              <a:t>강일홍</a:t>
            </a:r>
            <a:endParaRPr lang="en-US" altLang="ko-KR" sz="900" b="1" dirty="0" smtClean="0"/>
          </a:p>
          <a:p>
            <a:endParaRPr lang="en-US" altLang="ko-KR" sz="900" b="1" dirty="0" smtClean="0"/>
          </a:p>
          <a:p>
            <a:r>
              <a:rPr lang="en-US" altLang="ko-KR" sz="900" b="1" dirty="0" smtClean="0"/>
              <a:t>        </a:t>
            </a:r>
            <a:r>
              <a:rPr lang="ko-KR" altLang="en-US" sz="900" b="1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∙</a:t>
            </a:r>
            <a:r>
              <a:rPr lang="ko-KR" altLang="en-US" sz="900" b="1" dirty="0" smtClean="0"/>
              <a:t>   생 </a:t>
            </a:r>
            <a:r>
              <a:rPr lang="ko-KR" altLang="en-US" sz="900" b="1" dirty="0"/>
              <a:t>성</a:t>
            </a:r>
            <a:r>
              <a:rPr lang="ko-KR" altLang="en-US" sz="900" b="1" dirty="0" smtClean="0"/>
              <a:t> </a:t>
            </a:r>
            <a:r>
              <a:rPr lang="ko-KR" altLang="en-US" sz="900" b="1" dirty="0"/>
              <a:t>일</a:t>
            </a:r>
            <a:r>
              <a:rPr lang="ko-KR" altLang="en-US" sz="900" b="1" dirty="0" smtClean="0"/>
              <a:t> </a:t>
            </a:r>
            <a:r>
              <a:rPr lang="en-US" altLang="ko-KR" sz="900" b="1" dirty="0" smtClean="0"/>
              <a:t>: 2023.7.19</a:t>
            </a:r>
          </a:p>
          <a:p>
            <a:endParaRPr lang="en-US" altLang="ko-KR" sz="900" b="1" dirty="0" smtClean="0"/>
          </a:p>
          <a:p>
            <a:r>
              <a:rPr lang="en-US" altLang="ko-KR" sz="900" b="1" dirty="0" smtClean="0"/>
              <a:t>        </a:t>
            </a:r>
            <a:r>
              <a:rPr lang="ko-KR" altLang="en-US" sz="900" b="1" dirty="0" smtClean="0">
                <a:solidFill>
                  <a:srgbClr val="FF0000"/>
                </a:solidFill>
                <a:latin typeface="맑은 고딕" panose="020B0503020000020004" pitchFamily="50" charset="-127"/>
              </a:rPr>
              <a:t>∙</a:t>
            </a:r>
            <a:r>
              <a:rPr lang="ko-KR" altLang="en-US" sz="900" b="1" dirty="0" smtClean="0"/>
              <a:t>   현 장 구 분 </a:t>
            </a:r>
            <a:r>
              <a:rPr lang="en-US" altLang="ko-KR" sz="900" b="1" dirty="0" smtClean="0"/>
              <a:t>:</a:t>
            </a:r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 rotWithShape="1">
          <a:blip r:embed="rId2"/>
          <a:srcRect l="80581" t="31385" r="3524" b="64339"/>
          <a:stretch/>
        </p:blipFill>
        <p:spPr>
          <a:xfrm>
            <a:off x="4119275" y="3962399"/>
            <a:ext cx="1906954" cy="250093"/>
          </a:xfrm>
          <a:prstGeom prst="rect">
            <a:avLst/>
          </a:prstGeom>
        </p:spPr>
      </p:pic>
      <p:sp>
        <p:nvSpPr>
          <p:cNvPr id="15" name="직사각형 14"/>
          <p:cNvSpPr/>
          <p:nvPr/>
        </p:nvSpPr>
        <p:spPr>
          <a:xfrm>
            <a:off x="4119275" y="3994150"/>
            <a:ext cx="633700" cy="1841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4145469" y="3970809"/>
            <a:ext cx="63370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850" b="1" dirty="0" smtClean="0">
                <a:solidFill>
                  <a:schemeClr val="bg1"/>
                </a:solidFill>
              </a:rPr>
              <a:t> </a:t>
            </a:r>
            <a:r>
              <a:rPr lang="ko-KR" altLang="en-US" sz="850" b="1" dirty="0" err="1" smtClean="0">
                <a:solidFill>
                  <a:schemeClr val="bg1"/>
                </a:solidFill>
              </a:rPr>
              <a:t>운영중</a:t>
            </a:r>
            <a:endParaRPr lang="ko-KR" altLang="en-US" sz="850" dirty="0">
              <a:solidFill>
                <a:schemeClr val="bg1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2727663" y="2399323"/>
            <a:ext cx="922122" cy="2344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0" y="86916"/>
            <a:ext cx="5602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</a:rPr>
              <a:t>2</a:t>
            </a:r>
            <a:r>
              <a:rPr lang="en-US" altLang="ko-KR" dirty="0" smtClean="0">
                <a:solidFill>
                  <a:schemeClr val="bg1"/>
                </a:solidFill>
              </a:rPr>
              <a:t>. </a:t>
            </a:r>
            <a:r>
              <a:rPr lang="ko-KR" altLang="en-US" dirty="0" err="1" smtClean="0">
                <a:solidFill>
                  <a:schemeClr val="bg1"/>
                </a:solidFill>
              </a:rPr>
              <a:t>본사시스템</a:t>
            </a:r>
            <a:r>
              <a:rPr lang="ko-KR" altLang="en-US" dirty="0" smtClean="0">
                <a:solidFill>
                  <a:schemeClr val="bg1"/>
                </a:solidFill>
              </a:rPr>
              <a:t> 관리 </a:t>
            </a:r>
            <a:r>
              <a:rPr lang="en-US" altLang="ko-KR" dirty="0" smtClean="0">
                <a:solidFill>
                  <a:schemeClr val="bg1"/>
                </a:solidFill>
              </a:rPr>
              <a:t>: </a:t>
            </a:r>
            <a:r>
              <a:rPr lang="ko-KR" altLang="en-US" dirty="0" smtClean="0">
                <a:solidFill>
                  <a:schemeClr val="bg1"/>
                </a:solidFill>
              </a:rPr>
              <a:t>현장 리스트에서 </a:t>
            </a:r>
            <a:r>
              <a:rPr lang="ko-KR" altLang="en-US" dirty="0" err="1" smtClean="0">
                <a:solidFill>
                  <a:schemeClr val="bg1"/>
                </a:solidFill>
              </a:rPr>
              <a:t>수정버튼</a:t>
            </a:r>
            <a:r>
              <a:rPr lang="ko-KR" altLang="en-US" dirty="0" smtClean="0">
                <a:solidFill>
                  <a:schemeClr val="bg1"/>
                </a:solidFill>
              </a:rPr>
              <a:t> 누락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33753" y="77935"/>
            <a:ext cx="5102679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→ 수정 클릭 후 </a:t>
            </a:r>
            <a:r>
              <a:rPr lang="en-US" altLang="ko-KR" dirty="0" smtClean="0"/>
              <a:t>＇</a:t>
            </a:r>
            <a:r>
              <a:rPr lang="ko-KR" altLang="en-US" dirty="0" smtClean="0"/>
              <a:t>현장수정하기</a:t>
            </a:r>
            <a:r>
              <a:rPr lang="en-US" altLang="ko-KR" dirty="0" smtClean="0"/>
              <a:t>’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미구현</a:t>
            </a:r>
            <a:r>
              <a:rPr lang="ko-KR" altLang="en-US" dirty="0" smtClean="0"/>
              <a:t> 디자인</a:t>
            </a:r>
            <a:endParaRPr lang="en-US" altLang="ko-KR" dirty="0" smtClean="0"/>
          </a:p>
        </p:txBody>
      </p:sp>
      <p:grpSp>
        <p:nvGrpSpPr>
          <p:cNvPr id="19" name="그룹 18"/>
          <p:cNvGrpSpPr/>
          <p:nvPr/>
        </p:nvGrpSpPr>
        <p:grpSpPr>
          <a:xfrm>
            <a:off x="6537815" y="5122785"/>
            <a:ext cx="633700" cy="257908"/>
            <a:chOff x="11129107" y="2701680"/>
            <a:chExt cx="633700" cy="257908"/>
          </a:xfrm>
        </p:grpSpPr>
        <p:sp>
          <p:nvSpPr>
            <p:cNvPr id="20" name="모서리가 둥근 직사각형 19"/>
            <p:cNvSpPr/>
            <p:nvPr/>
          </p:nvSpPr>
          <p:spPr>
            <a:xfrm>
              <a:off x="11129107" y="2701680"/>
              <a:ext cx="625231" cy="257908"/>
            </a:xfrm>
            <a:prstGeom prst="roundRect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직사각형 20"/>
            <p:cNvSpPr/>
            <p:nvPr/>
          </p:nvSpPr>
          <p:spPr>
            <a:xfrm>
              <a:off x="11129107" y="2728756"/>
              <a:ext cx="633700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sz="900" b="1" dirty="0" smtClean="0">
                  <a:solidFill>
                    <a:schemeClr val="bg1"/>
                  </a:solidFill>
                </a:rPr>
                <a:t>수정</a:t>
              </a:r>
              <a:endParaRPr lang="ko-KR" altLang="en-US" sz="9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7257118" y="5119154"/>
            <a:ext cx="633700" cy="257908"/>
            <a:chOff x="11129107" y="2701680"/>
            <a:chExt cx="633700" cy="257908"/>
          </a:xfrm>
        </p:grpSpPr>
        <p:sp>
          <p:nvSpPr>
            <p:cNvPr id="23" name="모서리가 둥근 직사각형 22"/>
            <p:cNvSpPr/>
            <p:nvPr/>
          </p:nvSpPr>
          <p:spPr>
            <a:xfrm>
              <a:off x="11129107" y="2701680"/>
              <a:ext cx="625231" cy="257908"/>
            </a:xfrm>
            <a:prstGeom prst="roundRect">
              <a:avLst>
                <a:gd name="adj" fmla="val 50000"/>
              </a:avLst>
            </a:prstGeom>
            <a:solidFill>
              <a:srgbClr val="8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직사각형 23"/>
            <p:cNvSpPr/>
            <p:nvPr/>
          </p:nvSpPr>
          <p:spPr>
            <a:xfrm>
              <a:off x="11129107" y="2728756"/>
              <a:ext cx="633700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sz="900" b="1" dirty="0" smtClean="0">
                  <a:solidFill>
                    <a:schemeClr val="bg1"/>
                  </a:solidFill>
                </a:rPr>
                <a:t>취소</a:t>
              </a:r>
              <a:endParaRPr lang="ko-KR" altLang="en-US" sz="9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4107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그림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642" y="988698"/>
            <a:ext cx="9288115" cy="4607118"/>
          </a:xfrm>
          <a:prstGeom prst="rect">
            <a:avLst/>
          </a:prstGeom>
        </p:spPr>
      </p:pic>
      <p:sp>
        <p:nvSpPr>
          <p:cNvPr id="2" name="직사각형 1">
            <a:extLst>
              <a:ext uri="{FF2B5EF4-FFF2-40B4-BE49-F238E27FC236}">
                <a16:creationId xmlns:a16="http://schemas.microsoft.com/office/drawing/2014/main" id="{9A7EF8C8-9176-157C-7611-730FFCBB3903}"/>
              </a:ext>
            </a:extLst>
          </p:cNvPr>
          <p:cNvSpPr/>
          <p:nvPr/>
        </p:nvSpPr>
        <p:spPr>
          <a:xfrm>
            <a:off x="0" y="-46767"/>
            <a:ext cx="12192000" cy="51199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ore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86916"/>
            <a:ext cx="8170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</a:rPr>
              <a:t>3</a:t>
            </a:r>
            <a:r>
              <a:rPr lang="en-US" altLang="ko-KR" dirty="0" smtClean="0">
                <a:solidFill>
                  <a:schemeClr val="bg1"/>
                </a:solidFill>
              </a:rPr>
              <a:t>. </a:t>
            </a:r>
            <a:r>
              <a:rPr lang="ko-KR" altLang="en-US" dirty="0" smtClean="0">
                <a:solidFill>
                  <a:schemeClr val="bg1"/>
                </a:solidFill>
              </a:rPr>
              <a:t>본사 </a:t>
            </a:r>
            <a:r>
              <a:rPr lang="ko-KR" altLang="en-US" dirty="0" err="1" smtClean="0">
                <a:solidFill>
                  <a:schemeClr val="bg1"/>
                </a:solidFill>
              </a:rPr>
              <a:t>전달사항</a:t>
            </a:r>
            <a:r>
              <a:rPr lang="ko-KR" altLang="en-US" dirty="0" smtClean="0">
                <a:solidFill>
                  <a:schemeClr val="bg1"/>
                </a:solidFill>
              </a:rPr>
              <a:t> 작성하기</a:t>
            </a:r>
            <a:r>
              <a:rPr lang="en-US" altLang="ko-KR" dirty="0" smtClean="0">
                <a:solidFill>
                  <a:schemeClr val="bg1"/>
                </a:solidFill>
              </a:rPr>
              <a:t>: </a:t>
            </a:r>
            <a:r>
              <a:rPr lang="ko-KR" altLang="en-US" dirty="0" smtClean="0">
                <a:solidFill>
                  <a:schemeClr val="bg1"/>
                </a:solidFill>
              </a:rPr>
              <a:t>현장 구분 선택 시 나와야 할 리스트 디자인 누락 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56522" y="86916"/>
            <a:ext cx="4038285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→</a:t>
            </a:r>
            <a:r>
              <a:rPr lang="ko-KR" altLang="en-US" sz="1100" dirty="0" smtClean="0"/>
              <a:t>본사시스템관리의 </a:t>
            </a:r>
            <a:r>
              <a:rPr lang="ko-KR" altLang="en-US" sz="1100" dirty="0" err="1" smtClean="0"/>
              <a:t>현장추가</a:t>
            </a:r>
            <a:r>
              <a:rPr lang="ko-KR" altLang="en-US" sz="1100" dirty="0" smtClean="0"/>
              <a:t> </a:t>
            </a:r>
            <a:r>
              <a:rPr lang="ko-KR" altLang="en-US" sz="1100" dirty="0" err="1" smtClean="0"/>
              <a:t>디자인참고</a:t>
            </a:r>
            <a:r>
              <a:rPr lang="en-US" altLang="ko-KR" sz="1100" dirty="0" smtClean="0"/>
              <a:t>+</a:t>
            </a:r>
            <a:r>
              <a:rPr lang="ko-KR" altLang="en-US" sz="1100" dirty="0" err="1" smtClean="0"/>
              <a:t>누락부분</a:t>
            </a:r>
            <a:r>
              <a:rPr lang="ko-KR" altLang="en-US" sz="1100" dirty="0" smtClean="0"/>
              <a:t> 디자인</a:t>
            </a:r>
            <a:endParaRPr lang="en-US" altLang="ko-KR" dirty="0" smtClean="0"/>
          </a:p>
        </p:txBody>
      </p:sp>
      <p:sp>
        <p:nvSpPr>
          <p:cNvPr id="29" name="직사각형 28"/>
          <p:cNvSpPr/>
          <p:nvPr/>
        </p:nvSpPr>
        <p:spPr>
          <a:xfrm>
            <a:off x="7956522" y="1617785"/>
            <a:ext cx="737194" cy="2813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0" name="그룹 29"/>
          <p:cNvGrpSpPr/>
          <p:nvPr/>
        </p:nvGrpSpPr>
        <p:grpSpPr>
          <a:xfrm>
            <a:off x="6572739" y="1477107"/>
            <a:ext cx="4657970" cy="4728309"/>
            <a:chOff x="6033477" y="1477107"/>
            <a:chExt cx="4657970" cy="4728309"/>
          </a:xfrm>
        </p:grpSpPr>
        <p:grpSp>
          <p:nvGrpSpPr>
            <p:cNvPr id="26" name="그룹 25"/>
            <p:cNvGrpSpPr/>
            <p:nvPr/>
          </p:nvGrpSpPr>
          <p:grpSpPr>
            <a:xfrm>
              <a:off x="6033477" y="1477107"/>
              <a:ext cx="4657970" cy="4728309"/>
              <a:chOff x="2672861" y="1406768"/>
              <a:chExt cx="4657970" cy="4728309"/>
            </a:xfrm>
          </p:grpSpPr>
          <p:pic>
            <p:nvPicPr>
              <p:cNvPr id="9" name="그림 8"/>
              <p:cNvPicPr>
                <a:picLocks noChangeAspect="1"/>
              </p:cNvPicPr>
              <p:nvPr/>
            </p:nvPicPr>
            <p:blipFill rotWithShape="1">
              <a:blip r:embed="rId3"/>
              <a:srcRect l="13893" t="5969" r="36975" b="6638"/>
              <a:stretch/>
            </p:blipFill>
            <p:spPr>
              <a:xfrm>
                <a:off x="2672861" y="1406768"/>
                <a:ext cx="4657970" cy="4728309"/>
              </a:xfrm>
              <a:prstGeom prst="rect">
                <a:avLst/>
              </a:prstGeom>
              <a:ln>
                <a:solidFill>
                  <a:srgbClr val="FF0000"/>
                </a:solidFill>
              </a:ln>
            </p:spPr>
          </p:pic>
          <p:pic>
            <p:nvPicPr>
              <p:cNvPr id="8" name="그림 7"/>
              <p:cNvPicPr>
                <a:picLocks noChangeAspect="1"/>
              </p:cNvPicPr>
              <p:nvPr/>
            </p:nvPicPr>
            <p:blipFill rotWithShape="1">
              <a:blip r:embed="rId4"/>
              <a:srcRect l="2722" t="27213" r="2551" b="38971"/>
              <a:stretch/>
            </p:blipFill>
            <p:spPr>
              <a:xfrm>
                <a:off x="2687800" y="2735384"/>
                <a:ext cx="4552619" cy="1621820"/>
              </a:xfrm>
              <a:prstGeom prst="rect">
                <a:avLst/>
              </a:prstGeom>
            </p:spPr>
          </p:pic>
          <p:grpSp>
            <p:nvGrpSpPr>
              <p:cNvPr id="10" name="그룹 9"/>
              <p:cNvGrpSpPr/>
              <p:nvPr/>
            </p:nvGrpSpPr>
            <p:grpSpPr>
              <a:xfrm>
                <a:off x="4301182" y="4880508"/>
                <a:ext cx="633700" cy="257908"/>
                <a:chOff x="11129107" y="2701680"/>
                <a:chExt cx="633700" cy="257908"/>
              </a:xfrm>
            </p:grpSpPr>
            <p:sp>
              <p:nvSpPr>
                <p:cNvPr id="11" name="모서리가 둥근 직사각형 10"/>
                <p:cNvSpPr/>
                <p:nvPr/>
              </p:nvSpPr>
              <p:spPr>
                <a:xfrm>
                  <a:off x="11129107" y="2701680"/>
                  <a:ext cx="625231" cy="25790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2" name="직사각형 11"/>
                <p:cNvSpPr/>
                <p:nvPr/>
              </p:nvSpPr>
              <p:spPr>
                <a:xfrm>
                  <a:off x="11129107" y="2728756"/>
                  <a:ext cx="633700" cy="2308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ko-KR" altLang="en-US" sz="900" b="1" dirty="0" smtClean="0">
                      <a:solidFill>
                        <a:schemeClr val="bg1"/>
                      </a:solidFill>
                    </a:rPr>
                    <a:t>확인</a:t>
                  </a:r>
                  <a:endParaRPr lang="ko-KR" altLang="en-US" sz="900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3" name="그룹 12"/>
              <p:cNvGrpSpPr/>
              <p:nvPr/>
            </p:nvGrpSpPr>
            <p:grpSpPr>
              <a:xfrm>
                <a:off x="5020485" y="4876877"/>
                <a:ext cx="633700" cy="257908"/>
                <a:chOff x="11129107" y="2701680"/>
                <a:chExt cx="633700" cy="257908"/>
              </a:xfrm>
            </p:grpSpPr>
            <p:sp>
              <p:nvSpPr>
                <p:cNvPr id="14" name="모서리가 둥근 직사각형 13"/>
                <p:cNvSpPr/>
                <p:nvPr/>
              </p:nvSpPr>
              <p:spPr>
                <a:xfrm>
                  <a:off x="11129107" y="2701680"/>
                  <a:ext cx="625231" cy="25790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80808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" name="직사각형 14"/>
                <p:cNvSpPr/>
                <p:nvPr/>
              </p:nvSpPr>
              <p:spPr>
                <a:xfrm>
                  <a:off x="11129107" y="2728756"/>
                  <a:ext cx="633700" cy="2308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ko-KR" altLang="en-US" sz="900" b="1" dirty="0" smtClean="0">
                      <a:solidFill>
                        <a:schemeClr val="bg1"/>
                      </a:solidFill>
                    </a:rPr>
                    <a:t>취소</a:t>
                  </a:r>
                  <a:endParaRPr lang="ko-KR" altLang="en-US" sz="900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6" name="그룹 15"/>
              <p:cNvGrpSpPr/>
              <p:nvPr/>
            </p:nvGrpSpPr>
            <p:grpSpPr>
              <a:xfrm>
                <a:off x="6367540" y="2805523"/>
                <a:ext cx="633700" cy="257908"/>
                <a:chOff x="11120638" y="2701680"/>
                <a:chExt cx="633700" cy="257908"/>
              </a:xfrm>
            </p:grpSpPr>
            <p:sp>
              <p:nvSpPr>
                <p:cNvPr id="17" name="모서리가 둥근 직사각형 16"/>
                <p:cNvSpPr/>
                <p:nvPr/>
              </p:nvSpPr>
              <p:spPr>
                <a:xfrm>
                  <a:off x="11129107" y="2701680"/>
                  <a:ext cx="625231" cy="25790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8" name="직사각형 17"/>
                <p:cNvSpPr/>
                <p:nvPr/>
              </p:nvSpPr>
              <p:spPr>
                <a:xfrm>
                  <a:off x="11120638" y="2728756"/>
                  <a:ext cx="633700" cy="2308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ko-KR" altLang="en-US" sz="900" b="1" dirty="0" smtClean="0">
                      <a:solidFill>
                        <a:srgbClr val="212526"/>
                      </a:solidFill>
                    </a:rPr>
                    <a:t>선택</a:t>
                  </a:r>
                  <a:endParaRPr lang="ko-KR" altLang="en-US" sz="900" dirty="0">
                    <a:solidFill>
                      <a:srgbClr val="212526"/>
                    </a:solidFill>
                  </a:endParaRPr>
                </a:p>
              </p:txBody>
            </p:sp>
          </p:grpSp>
          <p:grpSp>
            <p:nvGrpSpPr>
              <p:cNvPr id="19" name="그룹 18"/>
              <p:cNvGrpSpPr/>
              <p:nvPr/>
            </p:nvGrpSpPr>
            <p:grpSpPr>
              <a:xfrm>
                <a:off x="6376009" y="3323455"/>
                <a:ext cx="633700" cy="257908"/>
                <a:chOff x="11120638" y="2701680"/>
                <a:chExt cx="633700" cy="257908"/>
              </a:xfrm>
            </p:grpSpPr>
            <p:sp>
              <p:nvSpPr>
                <p:cNvPr id="20" name="모서리가 둥근 직사각형 19"/>
                <p:cNvSpPr/>
                <p:nvPr/>
              </p:nvSpPr>
              <p:spPr>
                <a:xfrm>
                  <a:off x="11129107" y="2701680"/>
                  <a:ext cx="625231" cy="25790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1" name="직사각형 20"/>
                <p:cNvSpPr/>
                <p:nvPr/>
              </p:nvSpPr>
              <p:spPr>
                <a:xfrm>
                  <a:off x="11120638" y="2728756"/>
                  <a:ext cx="633700" cy="2308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ko-KR" altLang="en-US" sz="900" b="1" dirty="0" smtClean="0">
                      <a:solidFill>
                        <a:schemeClr val="bg1"/>
                      </a:solidFill>
                    </a:rPr>
                    <a:t>선택</a:t>
                  </a:r>
                  <a:endParaRPr lang="ko-KR" altLang="en-US" sz="900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2" name="그룹 21"/>
              <p:cNvGrpSpPr/>
              <p:nvPr/>
            </p:nvGrpSpPr>
            <p:grpSpPr>
              <a:xfrm>
                <a:off x="6390417" y="3918107"/>
                <a:ext cx="633700" cy="257908"/>
                <a:chOff x="11120638" y="2701680"/>
                <a:chExt cx="633700" cy="257908"/>
              </a:xfrm>
            </p:grpSpPr>
            <p:sp>
              <p:nvSpPr>
                <p:cNvPr id="23" name="모서리가 둥근 직사각형 22"/>
                <p:cNvSpPr/>
                <p:nvPr/>
              </p:nvSpPr>
              <p:spPr>
                <a:xfrm>
                  <a:off x="11129107" y="2701680"/>
                  <a:ext cx="625231" cy="25790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4" name="직사각형 23"/>
                <p:cNvSpPr/>
                <p:nvPr/>
              </p:nvSpPr>
              <p:spPr>
                <a:xfrm>
                  <a:off x="11120638" y="2728756"/>
                  <a:ext cx="633700" cy="2308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ko-KR" altLang="en-US" sz="900" b="1" dirty="0" smtClean="0">
                      <a:solidFill>
                        <a:srgbClr val="212526"/>
                      </a:solidFill>
                    </a:rPr>
                    <a:t>선택</a:t>
                  </a:r>
                  <a:endParaRPr lang="ko-KR" altLang="en-US" sz="900" dirty="0">
                    <a:solidFill>
                      <a:srgbClr val="212526"/>
                    </a:solidFill>
                  </a:endParaRPr>
                </a:p>
              </p:txBody>
            </p:sp>
          </p:grpSp>
        </p:grpSp>
        <p:sp>
          <p:nvSpPr>
            <p:cNvPr id="27" name="TextBox 26"/>
            <p:cNvSpPr txBox="1"/>
            <p:nvPr/>
          </p:nvSpPr>
          <p:spPr>
            <a:xfrm>
              <a:off x="7822023" y="1615587"/>
              <a:ext cx="1050288" cy="33086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ko-KR" altLang="en-US" sz="1550" b="1" dirty="0" smtClean="0"/>
                <a:t>현장 선택</a:t>
              </a:r>
              <a:endParaRPr lang="ko-KR" altLang="en-US" sz="1550" b="1" dirty="0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6597681" y="2126538"/>
            <a:ext cx="4542615" cy="3308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1550" b="1" dirty="0" smtClean="0"/>
              <a:t>전 체 현 장</a:t>
            </a:r>
            <a:endParaRPr lang="ko-KR" altLang="en-US" sz="1550" b="1" dirty="0"/>
          </a:p>
        </p:txBody>
      </p:sp>
      <p:sp>
        <p:nvSpPr>
          <p:cNvPr id="33" name="모서리가 둥근 직사각형 32"/>
          <p:cNvSpPr/>
          <p:nvPr/>
        </p:nvSpPr>
        <p:spPr>
          <a:xfrm>
            <a:off x="10267418" y="2153465"/>
            <a:ext cx="625231" cy="25790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직사각형 33"/>
          <p:cNvSpPr/>
          <p:nvPr/>
        </p:nvSpPr>
        <p:spPr>
          <a:xfrm>
            <a:off x="10271652" y="2169085"/>
            <a:ext cx="63370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sz="900" b="1" dirty="0" smtClean="0">
                <a:solidFill>
                  <a:srgbClr val="212526"/>
                </a:solidFill>
              </a:rPr>
              <a:t>선택</a:t>
            </a:r>
            <a:endParaRPr lang="ko-KR" altLang="en-US" sz="900" dirty="0">
              <a:solidFill>
                <a:srgbClr val="2125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014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9A7EF8C8-9176-157C-7611-730FFCBB3903}"/>
              </a:ext>
            </a:extLst>
          </p:cNvPr>
          <p:cNvSpPr/>
          <p:nvPr/>
        </p:nvSpPr>
        <p:spPr>
          <a:xfrm>
            <a:off x="0" y="-46767"/>
            <a:ext cx="12192000" cy="51199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ore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86916"/>
            <a:ext cx="7002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</a:rPr>
              <a:t>3</a:t>
            </a:r>
            <a:r>
              <a:rPr lang="en-US" altLang="ko-KR" dirty="0" smtClean="0">
                <a:solidFill>
                  <a:schemeClr val="bg1"/>
                </a:solidFill>
              </a:rPr>
              <a:t>. </a:t>
            </a:r>
            <a:r>
              <a:rPr lang="ko-KR" altLang="en-US" dirty="0" smtClean="0">
                <a:solidFill>
                  <a:schemeClr val="bg1"/>
                </a:solidFill>
              </a:rPr>
              <a:t>본사 </a:t>
            </a:r>
            <a:r>
              <a:rPr lang="ko-KR" altLang="en-US" dirty="0" err="1" smtClean="0">
                <a:solidFill>
                  <a:schemeClr val="bg1"/>
                </a:solidFill>
              </a:rPr>
              <a:t>전달사항</a:t>
            </a:r>
            <a:r>
              <a:rPr lang="ko-KR" altLang="en-US" dirty="0" smtClean="0">
                <a:solidFill>
                  <a:schemeClr val="bg1"/>
                </a:solidFill>
              </a:rPr>
              <a:t> 작성하기</a:t>
            </a:r>
            <a:r>
              <a:rPr lang="en-US" altLang="ko-KR" dirty="0" smtClean="0">
                <a:solidFill>
                  <a:schemeClr val="bg1"/>
                </a:solidFill>
              </a:rPr>
              <a:t>: </a:t>
            </a:r>
            <a:r>
              <a:rPr lang="ko-KR" altLang="en-US" dirty="0" smtClean="0">
                <a:solidFill>
                  <a:schemeClr val="bg1"/>
                </a:solidFill>
              </a:rPr>
              <a:t>현장 구분 선택 후 노출할 디자인 누락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00985" y="77935"/>
            <a:ext cx="4477508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→ </a:t>
            </a:r>
            <a:r>
              <a:rPr lang="ko-KR" altLang="en-US" dirty="0" err="1" smtClean="0"/>
              <a:t>현장선택</a:t>
            </a:r>
            <a:r>
              <a:rPr lang="ko-KR" altLang="en-US" dirty="0" smtClean="0"/>
              <a:t> 후 </a:t>
            </a:r>
            <a:r>
              <a:rPr lang="en-US" altLang="ko-KR" dirty="0" smtClean="0"/>
              <a:t>‘</a:t>
            </a:r>
            <a:r>
              <a:rPr lang="ko-KR" altLang="en-US" dirty="0" err="1" smtClean="0"/>
              <a:t>현장구분</a:t>
            </a:r>
            <a:r>
              <a:rPr lang="en-US" altLang="ko-KR" dirty="0" smtClean="0"/>
              <a:t>＇</a:t>
            </a:r>
            <a:r>
              <a:rPr lang="ko-KR" altLang="en-US" dirty="0" err="1" smtClean="0"/>
              <a:t>미구현</a:t>
            </a:r>
            <a:r>
              <a:rPr lang="ko-KR" altLang="en-US" dirty="0" smtClean="0"/>
              <a:t> 디자인</a:t>
            </a:r>
            <a:endParaRPr lang="en-US" altLang="ko-KR" dirty="0" smtClean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488" y="952612"/>
            <a:ext cx="11185281" cy="5548156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5424" y="2597638"/>
            <a:ext cx="2775561" cy="33141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184590" y="2647927"/>
            <a:ext cx="1383322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9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논현동</a:t>
            </a:r>
            <a:endParaRPr lang="ko-KR" altLang="en-US" sz="9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888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9A7EF8C8-9176-157C-7611-730FFCBB3903}"/>
              </a:ext>
            </a:extLst>
          </p:cNvPr>
          <p:cNvSpPr/>
          <p:nvPr/>
        </p:nvSpPr>
        <p:spPr>
          <a:xfrm>
            <a:off x="0" y="-46767"/>
            <a:ext cx="12192000" cy="51199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ore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86916"/>
            <a:ext cx="4304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</a:rPr>
              <a:t>4. </a:t>
            </a:r>
            <a:r>
              <a:rPr lang="ko-KR" altLang="en-US" dirty="0" smtClean="0">
                <a:solidFill>
                  <a:schemeClr val="bg1"/>
                </a:solidFill>
              </a:rPr>
              <a:t>근로자 검색 상세보기 팝업 </a:t>
            </a:r>
            <a:r>
              <a:rPr lang="en-US" altLang="ko-KR" dirty="0" smtClean="0">
                <a:solidFill>
                  <a:schemeClr val="bg1"/>
                </a:solidFill>
              </a:rPr>
              <a:t>or </a:t>
            </a:r>
            <a:r>
              <a:rPr lang="ko-KR" altLang="en-US" dirty="0" smtClean="0">
                <a:solidFill>
                  <a:schemeClr val="bg1"/>
                </a:solidFill>
              </a:rPr>
              <a:t>페이지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90033" y="61730"/>
            <a:ext cx="7795254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ko-KR" altLang="en-US" sz="1600" dirty="0" smtClean="0"/>
              <a:t>→ 근로자 상세보기 </a:t>
            </a:r>
            <a:r>
              <a:rPr lang="ko-KR" altLang="en-US" sz="1600" dirty="0" err="1" smtClean="0"/>
              <a:t>미구현</a:t>
            </a:r>
            <a:r>
              <a:rPr lang="ko-KR" altLang="en-US" sz="1600" dirty="0" smtClean="0"/>
              <a:t> 디자인 </a:t>
            </a:r>
            <a:r>
              <a:rPr lang="en-US" altLang="ko-KR" sz="1600" dirty="0" smtClean="0"/>
              <a:t>, </a:t>
            </a:r>
            <a:r>
              <a:rPr lang="ko-KR" altLang="en-US" sz="1600" dirty="0" err="1" smtClean="0"/>
              <a:t>팝업형식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[TBM</a:t>
            </a:r>
            <a:r>
              <a:rPr lang="ko-KR" altLang="en-US" sz="1600" dirty="0" err="1" smtClean="0"/>
              <a:t>결과페이지</a:t>
            </a:r>
            <a:r>
              <a:rPr lang="ko-KR" altLang="en-US" sz="1600" dirty="0" smtClean="0"/>
              <a:t> </a:t>
            </a:r>
            <a:r>
              <a:rPr lang="ko-KR" altLang="en-US" sz="1600" dirty="0" err="1" smtClean="0"/>
              <a:t>디자인참고</a:t>
            </a:r>
            <a:r>
              <a:rPr lang="en-US" altLang="ko-KR" sz="1600" dirty="0" smtClean="0"/>
              <a:t>]</a:t>
            </a:r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955831"/>
              </p:ext>
            </p:extLst>
          </p:nvPr>
        </p:nvGraphicFramePr>
        <p:xfrm>
          <a:off x="3857285" y="5270173"/>
          <a:ext cx="812800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264">
                  <a:extLst>
                    <a:ext uri="{9D8B030D-6E8A-4147-A177-3AD203B41FA5}">
                      <a16:colId xmlns:a16="http://schemas.microsoft.com/office/drawing/2014/main" val="584510972"/>
                    </a:ext>
                  </a:extLst>
                </a:gridCol>
                <a:gridCol w="1281123">
                  <a:extLst>
                    <a:ext uri="{9D8B030D-6E8A-4147-A177-3AD203B41FA5}">
                      <a16:colId xmlns:a16="http://schemas.microsoft.com/office/drawing/2014/main" val="3356110440"/>
                    </a:ext>
                  </a:extLst>
                </a:gridCol>
                <a:gridCol w="1281123">
                  <a:extLst>
                    <a:ext uri="{9D8B030D-6E8A-4147-A177-3AD203B41FA5}">
                      <a16:colId xmlns:a16="http://schemas.microsoft.com/office/drawing/2014/main" val="4244257268"/>
                    </a:ext>
                  </a:extLst>
                </a:gridCol>
                <a:gridCol w="1281123">
                  <a:extLst>
                    <a:ext uri="{9D8B030D-6E8A-4147-A177-3AD203B41FA5}">
                      <a16:colId xmlns:a16="http://schemas.microsoft.com/office/drawing/2014/main" val="2694912025"/>
                    </a:ext>
                  </a:extLst>
                </a:gridCol>
                <a:gridCol w="1281123">
                  <a:extLst>
                    <a:ext uri="{9D8B030D-6E8A-4147-A177-3AD203B41FA5}">
                      <a16:colId xmlns:a16="http://schemas.microsoft.com/office/drawing/2014/main" val="2151174280"/>
                    </a:ext>
                  </a:extLst>
                </a:gridCol>
                <a:gridCol w="1281123">
                  <a:extLst>
                    <a:ext uri="{9D8B030D-6E8A-4147-A177-3AD203B41FA5}">
                      <a16:colId xmlns:a16="http://schemas.microsoft.com/office/drawing/2014/main" val="305847981"/>
                    </a:ext>
                  </a:extLst>
                </a:gridCol>
                <a:gridCol w="1281123">
                  <a:extLst>
                    <a:ext uri="{9D8B030D-6E8A-4147-A177-3AD203B41FA5}">
                      <a16:colId xmlns:a16="http://schemas.microsoft.com/office/drawing/2014/main" val="42929084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en-US" altLang="ko-KR" sz="10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6042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0144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647864"/>
                  </a:ext>
                </a:extLst>
              </a:tr>
            </a:tbl>
          </a:graphicData>
        </a:graphic>
      </p:graphicFrame>
      <p:grpSp>
        <p:nvGrpSpPr>
          <p:cNvPr id="47" name="그룹 46"/>
          <p:cNvGrpSpPr/>
          <p:nvPr/>
        </p:nvGrpSpPr>
        <p:grpSpPr>
          <a:xfrm>
            <a:off x="3824816" y="4918717"/>
            <a:ext cx="8075631" cy="1407621"/>
            <a:chOff x="3568256" y="4994917"/>
            <a:chExt cx="8075631" cy="1407621"/>
          </a:xfrm>
        </p:grpSpPr>
        <p:grpSp>
          <p:nvGrpSpPr>
            <p:cNvPr id="38" name="그룹 37"/>
            <p:cNvGrpSpPr/>
            <p:nvPr/>
          </p:nvGrpSpPr>
          <p:grpSpPr>
            <a:xfrm>
              <a:off x="3600725" y="5402728"/>
              <a:ext cx="8043162" cy="999810"/>
              <a:chOff x="3155247" y="4609589"/>
              <a:chExt cx="8043162" cy="999810"/>
            </a:xfrm>
          </p:grpSpPr>
          <p:grpSp>
            <p:nvGrpSpPr>
              <p:cNvPr id="21" name="그룹 20"/>
              <p:cNvGrpSpPr/>
              <p:nvPr/>
            </p:nvGrpSpPr>
            <p:grpSpPr>
              <a:xfrm>
                <a:off x="3155247" y="4609589"/>
                <a:ext cx="8022797" cy="230832"/>
                <a:chOff x="3155247" y="4609589"/>
                <a:chExt cx="8022797" cy="230832"/>
              </a:xfrm>
            </p:grpSpPr>
            <p:sp>
              <p:nvSpPr>
                <p:cNvPr id="14" name="TextBox 13"/>
                <p:cNvSpPr txBox="1"/>
                <p:nvPr/>
              </p:nvSpPr>
              <p:spPr>
                <a:xfrm>
                  <a:off x="3155247" y="4609589"/>
                  <a:ext cx="424199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ko-KR" sz="900" b="1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NO</a:t>
                  </a:r>
                  <a:endParaRPr lang="ko-KR" altLang="en-US" sz="9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5" name="TextBox 14"/>
                <p:cNvSpPr txBox="1"/>
                <p:nvPr/>
              </p:nvSpPr>
              <p:spPr>
                <a:xfrm>
                  <a:off x="3703973" y="4609589"/>
                  <a:ext cx="1023815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ko-KR" altLang="en-US" sz="900" b="1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일자</a:t>
                  </a:r>
                  <a:endParaRPr lang="ko-KR" altLang="en-US" sz="9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6" name="TextBox 15"/>
                <p:cNvSpPr txBox="1"/>
                <p:nvPr/>
              </p:nvSpPr>
              <p:spPr>
                <a:xfrm>
                  <a:off x="5017658" y="4609589"/>
                  <a:ext cx="1023815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ko-KR" altLang="en-US" sz="900" b="1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소속사</a:t>
                  </a:r>
                  <a:endParaRPr lang="ko-KR" altLang="en-US" sz="9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7" name="TextBox 16"/>
                <p:cNvSpPr txBox="1"/>
                <p:nvPr/>
              </p:nvSpPr>
              <p:spPr>
                <a:xfrm>
                  <a:off x="6331343" y="4609589"/>
                  <a:ext cx="1023815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ko-KR" altLang="en-US" sz="900" b="1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직종</a:t>
                  </a:r>
                  <a:endParaRPr lang="ko-KR" altLang="en-US" sz="9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7645028" y="4609589"/>
                  <a:ext cx="1023815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ko-KR" altLang="en-US" sz="900" b="1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출근시간</a:t>
                  </a:r>
                  <a:endParaRPr lang="ko-KR" altLang="en-US" sz="9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9" name="TextBox 18"/>
                <p:cNvSpPr txBox="1"/>
                <p:nvPr/>
              </p:nvSpPr>
              <p:spPr>
                <a:xfrm>
                  <a:off x="8860909" y="4609589"/>
                  <a:ext cx="1023815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ko-KR" altLang="en-US" sz="900" b="1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퇴</a:t>
                  </a:r>
                  <a:r>
                    <a:rPr lang="ko-KR" altLang="en-US" sz="900" b="1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근시간</a:t>
                  </a:r>
                  <a:endParaRPr lang="ko-KR" altLang="en-US" sz="9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20" name="TextBox 19"/>
                <p:cNvSpPr txBox="1"/>
                <p:nvPr/>
              </p:nvSpPr>
              <p:spPr>
                <a:xfrm>
                  <a:off x="10154229" y="4609589"/>
                  <a:ext cx="1023815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ko-KR" altLang="en-US" sz="900" b="1" dirty="0" err="1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무사고확인</a:t>
                  </a:r>
                  <a:endParaRPr lang="ko-KR" altLang="en-US" sz="9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grpSp>
            <p:nvGrpSpPr>
              <p:cNvPr id="22" name="그룹 21"/>
              <p:cNvGrpSpPr/>
              <p:nvPr/>
            </p:nvGrpSpPr>
            <p:grpSpPr>
              <a:xfrm>
                <a:off x="3155247" y="4982233"/>
                <a:ext cx="8022797" cy="230832"/>
                <a:chOff x="3155247" y="4609589"/>
                <a:chExt cx="8022797" cy="230832"/>
              </a:xfrm>
            </p:grpSpPr>
            <p:sp>
              <p:nvSpPr>
                <p:cNvPr id="23" name="TextBox 22"/>
                <p:cNvSpPr txBox="1"/>
                <p:nvPr/>
              </p:nvSpPr>
              <p:spPr>
                <a:xfrm>
                  <a:off x="3155247" y="4609589"/>
                  <a:ext cx="424200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ko-KR" sz="9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1</a:t>
                  </a:r>
                  <a:endParaRPr lang="ko-KR" altLang="en-US" sz="9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24" name="TextBox 23"/>
                <p:cNvSpPr txBox="1"/>
                <p:nvPr/>
              </p:nvSpPr>
              <p:spPr>
                <a:xfrm>
                  <a:off x="3703973" y="4609589"/>
                  <a:ext cx="1023815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ko-KR" sz="9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2022.01.16</a:t>
                  </a:r>
                  <a:endParaRPr lang="ko-KR" altLang="en-US" sz="9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25" name="TextBox 24"/>
                <p:cNvSpPr txBox="1"/>
                <p:nvPr/>
              </p:nvSpPr>
              <p:spPr>
                <a:xfrm>
                  <a:off x="5017658" y="4609589"/>
                  <a:ext cx="1023815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ko-KR" altLang="en-US" sz="9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㈜</a:t>
                  </a:r>
                  <a:r>
                    <a:rPr lang="ko-KR" altLang="en-US" sz="900" dirty="0" err="1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망원건설</a:t>
                  </a:r>
                  <a:endParaRPr lang="ko-KR" altLang="en-US" sz="9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26" name="TextBox 25"/>
                <p:cNvSpPr txBox="1"/>
                <p:nvPr/>
              </p:nvSpPr>
              <p:spPr>
                <a:xfrm>
                  <a:off x="6331343" y="4609589"/>
                  <a:ext cx="1023815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ko-KR" altLang="en-US" sz="900" dirty="0" err="1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목수조공</a:t>
                  </a:r>
                  <a:endParaRPr lang="ko-KR" altLang="en-US" sz="9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7645028" y="4609589"/>
                  <a:ext cx="1023815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ko-KR" sz="9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18:09</a:t>
                  </a:r>
                  <a:endParaRPr lang="ko-KR" altLang="en-US" sz="9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28" name="TextBox 27"/>
                <p:cNvSpPr txBox="1"/>
                <p:nvPr/>
              </p:nvSpPr>
              <p:spPr>
                <a:xfrm>
                  <a:off x="8860909" y="4609589"/>
                  <a:ext cx="1023815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ko-KR" sz="9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-</a:t>
                  </a:r>
                  <a:endParaRPr lang="ko-KR" altLang="en-US" sz="9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29" name="TextBox 28"/>
                <p:cNvSpPr txBox="1"/>
                <p:nvPr/>
              </p:nvSpPr>
              <p:spPr>
                <a:xfrm>
                  <a:off x="10154229" y="4609589"/>
                  <a:ext cx="1023815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ko-KR" sz="900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-</a:t>
                  </a:r>
                  <a:endParaRPr lang="ko-KR" altLang="en-US" sz="9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grpSp>
            <p:nvGrpSpPr>
              <p:cNvPr id="30" name="그룹 29"/>
              <p:cNvGrpSpPr/>
              <p:nvPr/>
            </p:nvGrpSpPr>
            <p:grpSpPr>
              <a:xfrm>
                <a:off x="3175612" y="5378567"/>
                <a:ext cx="8022797" cy="230832"/>
                <a:chOff x="3155247" y="4609589"/>
                <a:chExt cx="8022797" cy="230832"/>
              </a:xfrm>
            </p:grpSpPr>
            <p:sp>
              <p:nvSpPr>
                <p:cNvPr id="31" name="TextBox 30"/>
                <p:cNvSpPr txBox="1"/>
                <p:nvPr/>
              </p:nvSpPr>
              <p:spPr>
                <a:xfrm>
                  <a:off x="3155247" y="4609589"/>
                  <a:ext cx="424200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ko-KR" sz="9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2</a:t>
                  </a:r>
                  <a:endParaRPr lang="ko-KR" altLang="en-US" sz="9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32" name="TextBox 31"/>
                <p:cNvSpPr txBox="1"/>
                <p:nvPr/>
              </p:nvSpPr>
              <p:spPr>
                <a:xfrm>
                  <a:off x="3703973" y="4609589"/>
                  <a:ext cx="1023815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ko-KR" sz="9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2022.01.16</a:t>
                  </a:r>
                  <a:endParaRPr lang="ko-KR" altLang="en-US" sz="9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5017658" y="4609589"/>
                  <a:ext cx="1023815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ko-KR" altLang="en-US" sz="9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㈜</a:t>
                  </a:r>
                  <a:r>
                    <a:rPr lang="ko-KR" altLang="en-US" sz="900" dirty="0" err="1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망원건설</a:t>
                  </a:r>
                  <a:endParaRPr lang="ko-KR" altLang="en-US" sz="9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34" name="TextBox 33"/>
                <p:cNvSpPr txBox="1"/>
                <p:nvPr/>
              </p:nvSpPr>
              <p:spPr>
                <a:xfrm>
                  <a:off x="6331343" y="4609589"/>
                  <a:ext cx="1023815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ko-KR" altLang="en-US" sz="900" dirty="0" err="1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목수조공</a:t>
                  </a:r>
                  <a:endParaRPr lang="ko-KR" altLang="en-US" sz="9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35" name="TextBox 34"/>
                <p:cNvSpPr txBox="1"/>
                <p:nvPr/>
              </p:nvSpPr>
              <p:spPr>
                <a:xfrm>
                  <a:off x="7645028" y="4609589"/>
                  <a:ext cx="1023815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ko-KR" sz="9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09:31</a:t>
                  </a:r>
                  <a:endParaRPr lang="ko-KR" altLang="en-US" sz="9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8860909" y="4609589"/>
                  <a:ext cx="1023815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ko-KR" sz="9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18:10</a:t>
                  </a:r>
                  <a:endParaRPr lang="ko-KR" altLang="en-US" sz="9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0154229" y="4609589"/>
                  <a:ext cx="1023815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ko-KR" sz="9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(</a:t>
                  </a:r>
                  <a:r>
                    <a:rPr lang="ko-KR" altLang="en-US" sz="9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사고</a:t>
                  </a:r>
                  <a:r>
                    <a:rPr lang="en-US" altLang="ko-KR" sz="900" dirty="0" smtClean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</a:rPr>
                    <a:t>)</a:t>
                  </a:r>
                  <a:endParaRPr lang="ko-KR" altLang="en-US" sz="9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</p:grpSp>
        <p:sp>
          <p:nvSpPr>
            <p:cNvPr id="39" name="TextBox 38"/>
            <p:cNvSpPr txBox="1"/>
            <p:nvPr/>
          </p:nvSpPr>
          <p:spPr>
            <a:xfrm>
              <a:off x="3568256" y="4994917"/>
              <a:ext cx="4542615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ko-KR" altLang="en-US" sz="1200" b="1" dirty="0" smtClean="0"/>
                <a:t>현장 작업일 </a:t>
              </a:r>
              <a:r>
                <a:rPr lang="en-US" altLang="ko-KR" sz="1200" b="1" dirty="0" smtClean="0"/>
                <a:t>(</a:t>
              </a:r>
              <a:r>
                <a:rPr lang="ko-KR" altLang="en-US" sz="1200" b="1" dirty="0" smtClean="0"/>
                <a:t>총 </a:t>
              </a:r>
              <a:r>
                <a:rPr lang="en-US" altLang="ko-KR" sz="1200" b="1" dirty="0" smtClean="0"/>
                <a:t>2</a:t>
              </a:r>
              <a:r>
                <a:rPr lang="ko-KR" altLang="en-US" sz="1200" b="1" dirty="0" smtClean="0"/>
                <a:t>일</a:t>
              </a:r>
              <a:r>
                <a:rPr lang="en-US" altLang="ko-KR" sz="1200" b="1" dirty="0" smtClean="0"/>
                <a:t>)</a:t>
              </a:r>
              <a:endParaRPr lang="ko-KR" altLang="en-US" sz="1200" b="1" dirty="0"/>
            </a:p>
          </p:txBody>
        </p:sp>
      </p:grpSp>
      <p:graphicFrame>
        <p:nvGraphicFramePr>
          <p:cNvPr id="41" name="표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808279"/>
              </p:ext>
            </p:extLst>
          </p:nvPr>
        </p:nvGraphicFramePr>
        <p:xfrm>
          <a:off x="3857288" y="3888580"/>
          <a:ext cx="812799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49796932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47614032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0806733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4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646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6013582"/>
                  </a:ext>
                </a:extLst>
              </a:tr>
            </a:tbl>
          </a:graphicData>
        </a:graphic>
      </p:graphicFrame>
      <p:grpSp>
        <p:nvGrpSpPr>
          <p:cNvPr id="48" name="그룹 47"/>
          <p:cNvGrpSpPr/>
          <p:nvPr/>
        </p:nvGrpSpPr>
        <p:grpSpPr>
          <a:xfrm>
            <a:off x="3804451" y="3483313"/>
            <a:ext cx="8180836" cy="734032"/>
            <a:chOff x="3547891" y="3559513"/>
            <a:chExt cx="8180836" cy="734032"/>
          </a:xfrm>
        </p:grpSpPr>
        <p:sp>
          <p:nvSpPr>
            <p:cNvPr id="42" name="TextBox 41"/>
            <p:cNvSpPr txBox="1"/>
            <p:nvPr/>
          </p:nvSpPr>
          <p:spPr>
            <a:xfrm>
              <a:off x="3547891" y="3559513"/>
              <a:ext cx="4542615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ko-KR" altLang="en-US" sz="1200" b="1" dirty="0" err="1" smtClean="0"/>
                <a:t>비상연락처</a:t>
              </a:r>
              <a:endParaRPr lang="ko-KR" altLang="en-US" sz="1200" b="1" dirty="0"/>
            </a:p>
          </p:txBody>
        </p:sp>
        <p:grpSp>
          <p:nvGrpSpPr>
            <p:cNvPr id="46" name="그룹 45"/>
            <p:cNvGrpSpPr/>
            <p:nvPr/>
          </p:nvGrpSpPr>
          <p:grpSpPr>
            <a:xfrm>
              <a:off x="3621090" y="4057711"/>
              <a:ext cx="8107637" cy="235834"/>
              <a:chOff x="3621090" y="4057711"/>
              <a:chExt cx="8107637" cy="235834"/>
            </a:xfrm>
          </p:grpSpPr>
          <p:sp>
            <p:nvSpPr>
              <p:cNvPr id="43" name="TextBox 42"/>
              <p:cNvSpPr txBox="1"/>
              <p:nvPr/>
            </p:nvSpPr>
            <p:spPr>
              <a:xfrm>
                <a:off x="3621090" y="4062713"/>
                <a:ext cx="2627310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o-KR" altLang="en-US" sz="9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이 </a:t>
                </a:r>
                <a:r>
                  <a:rPr lang="ko-KR" altLang="en-US" sz="900" b="1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름</a:t>
                </a:r>
                <a:endParaRPr lang="ko-KR" altLang="en-US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6351071" y="4062713"/>
                <a:ext cx="2627310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o-KR" altLang="en-US" sz="9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관 계</a:t>
                </a:r>
                <a:endParaRPr lang="ko-KR" altLang="en-US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8978381" y="4057711"/>
                <a:ext cx="2750346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o-KR" altLang="en-US" sz="9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연 </a:t>
                </a:r>
                <a:r>
                  <a:rPr lang="ko-KR" altLang="en-US" sz="900" b="1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락</a:t>
                </a:r>
                <a:r>
                  <a:rPr lang="ko-KR" altLang="en-US" sz="9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처</a:t>
                </a:r>
                <a:endParaRPr lang="ko-KR" altLang="en-US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graphicFrame>
        <p:nvGraphicFramePr>
          <p:cNvPr id="49" name="표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6098108"/>
              </p:ext>
            </p:extLst>
          </p:nvPr>
        </p:nvGraphicFramePr>
        <p:xfrm>
          <a:off x="3824816" y="1340656"/>
          <a:ext cx="812800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134991372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886056233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26357331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088296118"/>
                    </a:ext>
                  </a:extLst>
                </a:gridCol>
                <a:gridCol w="2709334">
                  <a:extLst>
                    <a:ext uri="{9D8B030D-6E8A-4147-A177-3AD203B41FA5}">
                      <a16:colId xmlns:a16="http://schemas.microsoft.com/office/drawing/2014/main" val="1314626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9210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79063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414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4512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4D4D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7799484"/>
                  </a:ext>
                </a:extLst>
              </a:tr>
            </a:tbl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3824692" y="987657"/>
            <a:ext cx="454261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/>
              <a:t>기본 정보 </a:t>
            </a:r>
            <a:endParaRPr lang="ko-KR" altLang="en-US" sz="12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9790804" y="1010740"/>
            <a:ext cx="2171655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ko-KR" altLang="en-US" sz="900" b="1" dirty="0" smtClean="0"/>
              <a:t>        </a:t>
            </a:r>
            <a:r>
              <a:rPr lang="ko-KR" altLang="en-US" sz="900" b="1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∙</a:t>
            </a:r>
            <a:r>
              <a:rPr lang="ko-KR" altLang="en-US" sz="900" b="1" dirty="0" smtClean="0"/>
              <a:t>   현 장 명 </a:t>
            </a:r>
            <a:r>
              <a:rPr lang="en-US" altLang="ko-KR" sz="900" b="1" dirty="0" smtClean="0"/>
              <a:t>: </a:t>
            </a:r>
            <a:r>
              <a:rPr lang="ko-KR" altLang="en-US" sz="900" b="1" dirty="0" smtClean="0"/>
              <a:t>강서</a:t>
            </a:r>
            <a:r>
              <a:rPr lang="en-US" altLang="ko-KR" sz="900" b="1" dirty="0" smtClean="0"/>
              <a:t>23 </a:t>
            </a:r>
            <a:r>
              <a:rPr lang="ko-KR" altLang="en-US" sz="900" b="1" dirty="0" smtClean="0"/>
              <a:t>마포 상암</a:t>
            </a:r>
            <a:endParaRPr lang="en-US" altLang="ko-KR" sz="900" b="1" dirty="0" smtClean="0"/>
          </a:p>
        </p:txBody>
      </p:sp>
      <p:grpSp>
        <p:nvGrpSpPr>
          <p:cNvPr id="57" name="그룹 56"/>
          <p:cNvGrpSpPr/>
          <p:nvPr/>
        </p:nvGrpSpPr>
        <p:grpSpPr>
          <a:xfrm>
            <a:off x="3835012" y="1433363"/>
            <a:ext cx="1356293" cy="1674255"/>
            <a:chOff x="3578452" y="1509563"/>
            <a:chExt cx="1356293" cy="1674255"/>
          </a:xfrm>
        </p:grpSpPr>
        <p:sp>
          <p:nvSpPr>
            <p:cNvPr id="52" name="TextBox 51"/>
            <p:cNvSpPr txBox="1"/>
            <p:nvPr/>
          </p:nvSpPr>
          <p:spPr>
            <a:xfrm>
              <a:off x="3578452" y="1509563"/>
              <a:ext cx="135629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9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이 </a:t>
              </a:r>
              <a:r>
                <a:rPr lang="ko-KR" altLang="en-US" sz="9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름</a:t>
              </a:r>
              <a:endParaRPr lang="ko-KR" altLang="en-US" sz="9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578452" y="1868756"/>
              <a:ext cx="135629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9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연락처</a:t>
              </a:r>
              <a:endParaRPr lang="ko-KR" altLang="en-US" sz="9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578452" y="2228540"/>
              <a:ext cx="135629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9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생년월일</a:t>
              </a:r>
              <a:endParaRPr lang="ko-KR" altLang="en-US" sz="9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578452" y="2593093"/>
              <a:ext cx="135629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9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성 별</a:t>
              </a:r>
              <a:endParaRPr lang="ko-KR" altLang="en-US" sz="9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578452" y="2952986"/>
              <a:ext cx="135629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9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국 적</a:t>
              </a:r>
              <a:endParaRPr lang="ko-KR" altLang="en-US" sz="9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58" name="그룹 57"/>
          <p:cNvGrpSpPr/>
          <p:nvPr/>
        </p:nvGrpSpPr>
        <p:grpSpPr>
          <a:xfrm>
            <a:off x="6532524" y="1406468"/>
            <a:ext cx="1356293" cy="1674255"/>
            <a:chOff x="3578452" y="1509563"/>
            <a:chExt cx="1356293" cy="1674255"/>
          </a:xfrm>
        </p:grpSpPr>
        <p:sp>
          <p:nvSpPr>
            <p:cNvPr id="59" name="TextBox 58"/>
            <p:cNvSpPr txBox="1"/>
            <p:nvPr/>
          </p:nvSpPr>
          <p:spPr>
            <a:xfrm>
              <a:off x="3578452" y="1509563"/>
              <a:ext cx="135629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9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소속사</a:t>
              </a:r>
              <a:endParaRPr lang="ko-KR" altLang="en-US" sz="9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578452" y="1868756"/>
              <a:ext cx="135629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9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직 종</a:t>
              </a:r>
              <a:endParaRPr lang="ko-KR" altLang="en-US" sz="9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578452" y="2228540"/>
              <a:ext cx="135629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9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최초출근일</a:t>
              </a:r>
              <a:endParaRPr lang="ko-KR" altLang="en-US" sz="9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578452" y="2593093"/>
              <a:ext cx="135629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9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출근일수</a:t>
              </a:r>
              <a:endParaRPr lang="ko-KR" altLang="en-US" sz="9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578452" y="2952986"/>
              <a:ext cx="135629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9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주 소</a:t>
              </a:r>
              <a:endParaRPr lang="ko-KR" altLang="en-US" sz="9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pic>
        <p:nvPicPr>
          <p:cNvPr id="64" name="그림 6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5219" y="1495405"/>
            <a:ext cx="1143000" cy="1143000"/>
          </a:xfrm>
          <a:prstGeom prst="rect">
            <a:avLst/>
          </a:prstGeom>
        </p:spPr>
      </p:pic>
      <p:grpSp>
        <p:nvGrpSpPr>
          <p:cNvPr id="65" name="그룹 64"/>
          <p:cNvGrpSpPr/>
          <p:nvPr/>
        </p:nvGrpSpPr>
        <p:grpSpPr>
          <a:xfrm>
            <a:off x="7975212" y="1441951"/>
            <a:ext cx="3925235" cy="1674255"/>
            <a:chOff x="3578452" y="1509563"/>
            <a:chExt cx="3925235" cy="1674255"/>
          </a:xfrm>
        </p:grpSpPr>
        <p:sp>
          <p:nvSpPr>
            <p:cNvPr id="66" name="TextBox 65"/>
            <p:cNvSpPr txBox="1"/>
            <p:nvPr/>
          </p:nvSpPr>
          <p:spPr>
            <a:xfrm>
              <a:off x="3578452" y="1509563"/>
              <a:ext cx="135629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9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㈜</a:t>
              </a:r>
              <a:r>
                <a:rPr lang="ko-KR" altLang="en-US" sz="9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망원건설</a:t>
              </a:r>
              <a:endParaRPr lang="ko-KR" altLang="en-US" sz="9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3578452" y="1868756"/>
              <a:ext cx="135629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9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목수조공</a:t>
              </a:r>
              <a:endParaRPr lang="ko-KR" altLang="en-US" sz="9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578452" y="2228540"/>
              <a:ext cx="135629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2022.01.16</a:t>
              </a:r>
              <a:endParaRPr lang="ko-KR" altLang="en-US" sz="9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578452" y="2593093"/>
              <a:ext cx="135629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</a:t>
              </a:r>
              <a:r>
                <a:rPr lang="ko-KR" altLang="en-US" sz="9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일</a:t>
              </a:r>
              <a:endParaRPr lang="ko-KR" altLang="en-US" sz="9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578452" y="2952986"/>
              <a:ext cx="392523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9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미등록</a:t>
              </a:r>
              <a:endParaRPr lang="ko-KR" altLang="en-US" sz="9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71" name="그룹 70"/>
          <p:cNvGrpSpPr/>
          <p:nvPr/>
        </p:nvGrpSpPr>
        <p:grpSpPr>
          <a:xfrm>
            <a:off x="5221868" y="1462196"/>
            <a:ext cx="1356293" cy="1674255"/>
            <a:chOff x="3578452" y="1509563"/>
            <a:chExt cx="1356293" cy="1674255"/>
          </a:xfrm>
        </p:grpSpPr>
        <p:sp>
          <p:nvSpPr>
            <p:cNvPr id="72" name="TextBox 71"/>
            <p:cNvSpPr txBox="1"/>
            <p:nvPr/>
          </p:nvSpPr>
          <p:spPr>
            <a:xfrm>
              <a:off x="3578452" y="1509563"/>
              <a:ext cx="135629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9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강심동</a:t>
              </a:r>
              <a:endParaRPr lang="ko-KR" altLang="en-US" sz="9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578452" y="1868756"/>
              <a:ext cx="135629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010-9876-5555</a:t>
              </a:r>
              <a:endParaRPr lang="ko-KR" altLang="en-US" sz="9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3578452" y="2228540"/>
              <a:ext cx="135629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1965.03.05</a:t>
              </a:r>
              <a:endParaRPr lang="ko-KR" altLang="en-US" sz="9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3578452" y="2593093"/>
              <a:ext cx="135629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9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남자</a:t>
              </a:r>
              <a:endParaRPr lang="ko-KR" altLang="en-US" sz="9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3578452" y="2952986"/>
              <a:ext cx="135629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9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미등록</a:t>
              </a:r>
              <a:endParaRPr lang="ko-KR" altLang="en-US" sz="9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pic>
        <p:nvPicPr>
          <p:cNvPr id="77" name="그림 7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10" y="1587916"/>
            <a:ext cx="3571342" cy="1305890"/>
          </a:xfrm>
          <a:prstGeom prst="rect">
            <a:avLst/>
          </a:prstGeom>
        </p:spPr>
      </p:pic>
      <p:sp>
        <p:nvSpPr>
          <p:cNvPr id="79" name="직사각형 78"/>
          <p:cNvSpPr/>
          <p:nvPr/>
        </p:nvSpPr>
        <p:spPr>
          <a:xfrm>
            <a:off x="10129771" y="654114"/>
            <a:ext cx="742950" cy="285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/>
          </a:p>
        </p:txBody>
      </p:sp>
      <p:sp>
        <p:nvSpPr>
          <p:cNvPr id="81" name="직사각형 80"/>
          <p:cNvSpPr/>
          <p:nvPr/>
        </p:nvSpPr>
        <p:spPr>
          <a:xfrm>
            <a:off x="10996699" y="654114"/>
            <a:ext cx="742950" cy="285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2" name="직사각형 81"/>
          <p:cNvSpPr/>
          <p:nvPr/>
        </p:nvSpPr>
        <p:spPr>
          <a:xfrm>
            <a:off x="10129771" y="691907"/>
            <a:ext cx="74295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sz="900" b="1" dirty="0" smtClean="0">
                <a:solidFill>
                  <a:schemeClr val="bg1"/>
                </a:solidFill>
              </a:rPr>
              <a:t> 인쇄</a:t>
            </a:r>
            <a:endParaRPr lang="ko-KR" altLang="en-US" sz="900" dirty="0">
              <a:solidFill>
                <a:schemeClr val="bg1"/>
              </a:solidFill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10996699" y="681573"/>
            <a:ext cx="74295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sz="900" b="1" dirty="0" smtClean="0">
                <a:solidFill>
                  <a:schemeClr val="bg1"/>
                </a:solidFill>
              </a:rPr>
              <a:t> 저장</a:t>
            </a:r>
            <a:endParaRPr lang="ko-KR" altLang="en-US" sz="900" dirty="0">
              <a:solidFill>
                <a:schemeClr val="bg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80843" y="1356005"/>
            <a:ext cx="3554276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TBM </a:t>
            </a:r>
            <a:r>
              <a:rPr lang="ko-KR" altLang="en-US" sz="1600" dirty="0" smtClean="0"/>
              <a:t>결과 페이지 디자인 참고</a:t>
            </a:r>
            <a:endParaRPr lang="en-US" altLang="ko-KR" sz="1600" dirty="0" smtClean="0"/>
          </a:p>
        </p:txBody>
      </p:sp>
    </p:spTree>
    <p:extLst>
      <p:ext uri="{BB962C8B-B14F-4D97-AF65-F5344CB8AC3E}">
        <p14:creationId xmlns:p14="http://schemas.microsoft.com/office/powerpoint/2010/main" val="3410785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529</Words>
  <Application>Microsoft Office PowerPoint</Application>
  <PresentationFormat>와이드스크린</PresentationFormat>
  <Paragraphs>162</Paragraphs>
  <Slides>12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5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remo2080@gmail.com</dc:creator>
  <cp:lastModifiedBy>remo2080@gmail.com</cp:lastModifiedBy>
  <cp:revision>18</cp:revision>
  <dcterms:created xsi:type="dcterms:W3CDTF">2023-07-21T06:24:15Z</dcterms:created>
  <dcterms:modified xsi:type="dcterms:W3CDTF">2023-07-21T08:45:07Z</dcterms:modified>
</cp:coreProperties>
</file>