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4" r:id="rId4"/>
    <p:sldId id="258" r:id="rId5"/>
    <p:sldId id="263" r:id="rId6"/>
    <p:sldId id="265" r:id="rId7"/>
    <p:sldId id="266" r:id="rId8"/>
    <p:sldId id="259" r:id="rId9"/>
    <p:sldId id="260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4F4F4"/>
    <a:srgbClr val="EBEBEB"/>
    <a:srgbClr val="D4D4D4"/>
    <a:srgbClr val="E5E5E5"/>
    <a:srgbClr val="21252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31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103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26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84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26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49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61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48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84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246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33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72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67CF3-997E-4E12-99FA-6F0B3EC6F33F}" type="datetimeFigureOut">
              <a:rPr lang="ko-KR" altLang="en-US" smtClean="0"/>
              <a:t>2023-07-21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51BA-644E-4620-B15E-67E09465B8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15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ongtong.kr/hq/login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C607F3-5649-CE01-365B-A05E2F790CEA}"/>
              </a:ext>
            </a:extLst>
          </p:cNvPr>
          <p:cNvSpPr txBox="1"/>
          <p:nvPr/>
        </p:nvSpPr>
        <p:spPr>
          <a:xfrm>
            <a:off x="1364239" y="1486460"/>
            <a:ext cx="8619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err="1"/>
              <a:t>현장통</a:t>
            </a:r>
            <a:r>
              <a:rPr lang="ko-KR" altLang="en-US" sz="4800" dirty="0"/>
              <a:t> </a:t>
            </a:r>
            <a:r>
              <a:rPr lang="ko-KR" altLang="en-US" sz="4800" dirty="0" err="1"/>
              <a:t>본사시스템</a:t>
            </a:r>
            <a:r>
              <a:rPr lang="ko-KR" altLang="en-US" sz="4800" dirty="0"/>
              <a:t> </a:t>
            </a:r>
            <a:r>
              <a:rPr lang="ko-KR" altLang="en-US" sz="4800" dirty="0" err="1" smtClean="0"/>
              <a:t>누락디자인</a:t>
            </a:r>
            <a:endParaRPr lang="ko-KR" altLang="en-US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1BF3D6-DAAE-93F1-60D1-14CAA5D96443}"/>
              </a:ext>
            </a:extLst>
          </p:cNvPr>
          <p:cNvSpPr txBox="1"/>
          <p:nvPr/>
        </p:nvSpPr>
        <p:spPr>
          <a:xfrm>
            <a:off x="755735" y="4061203"/>
            <a:ext cx="5667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/>
              <a:t>현장통</a:t>
            </a:r>
            <a:r>
              <a:rPr lang="ko-KR" altLang="en-US" sz="2400" dirty="0"/>
              <a:t> </a:t>
            </a:r>
            <a:r>
              <a:rPr lang="en-US" altLang="ko-KR" sz="2400" dirty="0"/>
              <a:t>- </a:t>
            </a:r>
            <a:r>
              <a:rPr lang="ko-KR" altLang="en-US" sz="2400" dirty="0"/>
              <a:t>본사 확인용 </a:t>
            </a:r>
            <a:r>
              <a:rPr lang="en-US" altLang="ko-KR" sz="2400" dirty="0"/>
              <a:t>PC </a:t>
            </a:r>
            <a:r>
              <a:rPr lang="ko-KR" altLang="en-US" sz="2400" dirty="0"/>
              <a:t>버전</a:t>
            </a:r>
          </a:p>
          <a:p>
            <a:r>
              <a:rPr lang="en-US" altLang="ko-KR" sz="2400" dirty="0">
                <a:hlinkClick r:id="rId2"/>
              </a:rPr>
              <a:t>https://hongtong.kr/hq/login.php</a:t>
            </a:r>
            <a:endParaRPr lang="en-US" altLang="ko-KR" sz="2400" dirty="0"/>
          </a:p>
          <a:p>
            <a:r>
              <a:rPr lang="ko-KR" altLang="en-US" sz="2400" dirty="0"/>
              <a:t>아이디</a:t>
            </a:r>
            <a:r>
              <a:rPr lang="en-US" altLang="ko-KR" sz="2400" dirty="0"/>
              <a:t>: tong1</a:t>
            </a:r>
          </a:p>
          <a:p>
            <a:r>
              <a:rPr lang="ko-KR" altLang="en-US" sz="2400" dirty="0"/>
              <a:t>비밀번호 </a:t>
            </a:r>
            <a:r>
              <a:rPr lang="en-US" altLang="ko-KR" sz="2400" dirty="0"/>
              <a:t>: 1234</a:t>
            </a:r>
            <a:endParaRPr lang="ko-KR" alt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649C8-AC6E-BF13-F404-67092799F257}"/>
              </a:ext>
            </a:extLst>
          </p:cNvPr>
          <p:cNvSpPr txBox="1"/>
          <p:nvPr/>
        </p:nvSpPr>
        <p:spPr>
          <a:xfrm>
            <a:off x="5134109" y="2447300"/>
            <a:ext cx="1524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dirty="0" smtClean="0"/>
              <a:t>23.07.21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3748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6916"/>
            <a:ext cx="531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5. </a:t>
            </a:r>
            <a:r>
              <a:rPr lang="ko-KR" altLang="en-US" dirty="0" smtClean="0">
                <a:solidFill>
                  <a:schemeClr val="bg1"/>
                </a:solidFill>
              </a:rPr>
              <a:t>근로자 관리</a:t>
            </a:r>
            <a:r>
              <a:rPr lang="en-US" altLang="ko-KR" dirty="0" smtClean="0">
                <a:solidFill>
                  <a:schemeClr val="bg1"/>
                </a:solidFill>
              </a:rPr>
              <a:t>-</a:t>
            </a:r>
            <a:r>
              <a:rPr lang="ko-KR" altLang="en-US" dirty="0" smtClean="0">
                <a:solidFill>
                  <a:schemeClr val="bg1"/>
                </a:solidFill>
              </a:rPr>
              <a:t>근로자 서류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</a:rPr>
              <a:t>서류 숫자 합계 누락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8749" y="61730"/>
            <a:ext cx="6746537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→ </a:t>
            </a:r>
            <a:r>
              <a:rPr lang="ko-KR" altLang="en-US" sz="1600" dirty="0" err="1" smtClean="0"/>
              <a:t>페이징</a:t>
            </a:r>
            <a:r>
              <a:rPr lang="en-US" altLang="ko-KR" sz="1600" dirty="0" smtClean="0"/>
              <a:t>X, </a:t>
            </a:r>
            <a:r>
              <a:rPr lang="ko-KR" altLang="en-US" sz="1600" dirty="0" smtClean="0"/>
              <a:t>합계로 진행</a:t>
            </a:r>
            <a:endParaRPr lang="en-US" altLang="ko-KR" sz="1600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b="13714"/>
          <a:stretch/>
        </p:blipFill>
        <p:spPr>
          <a:xfrm>
            <a:off x="426130" y="733425"/>
            <a:ext cx="10994346" cy="3181350"/>
          </a:xfrm>
          <a:prstGeom prst="rect">
            <a:avLst/>
          </a:prstGeom>
        </p:spPr>
      </p:pic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911272"/>
              </p:ext>
            </p:extLst>
          </p:nvPr>
        </p:nvGraphicFramePr>
        <p:xfrm>
          <a:off x="612775" y="3859355"/>
          <a:ext cx="10693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3225">
                  <a:extLst>
                    <a:ext uri="{9D8B030D-6E8A-4147-A177-3AD203B41FA5}">
                      <a16:colId xmlns:a16="http://schemas.microsoft.com/office/drawing/2014/main" val="3294038889"/>
                    </a:ext>
                  </a:extLst>
                </a:gridCol>
                <a:gridCol w="5210176">
                  <a:extLst>
                    <a:ext uri="{9D8B030D-6E8A-4147-A177-3AD203B41FA5}">
                      <a16:colId xmlns:a16="http://schemas.microsoft.com/office/drawing/2014/main" val="2471322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9849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2774" y="3903419"/>
            <a:ext cx="54832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합 계</a:t>
            </a:r>
            <a:endParaRPr lang="ko-KR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3897026"/>
            <a:ext cx="30575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ko-KR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5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86916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6. </a:t>
            </a:r>
            <a:r>
              <a:rPr lang="ko-KR" altLang="en-US" dirty="0" err="1" smtClean="0">
                <a:solidFill>
                  <a:schemeClr val="bg1"/>
                </a:solidFill>
              </a:rPr>
              <a:t>마이페이지</a:t>
            </a:r>
            <a:r>
              <a:rPr lang="ko-KR" altLang="en-US" dirty="0" smtClean="0">
                <a:solidFill>
                  <a:schemeClr val="bg1"/>
                </a:solidFill>
              </a:rPr>
              <a:t> 누락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1933" y="61730"/>
            <a:ext cx="98433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→ </a:t>
            </a:r>
            <a:r>
              <a:rPr lang="ko-KR" altLang="en-US" sz="1600" dirty="0" err="1" smtClean="0"/>
              <a:t>마이페이지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미구현</a:t>
            </a:r>
            <a:r>
              <a:rPr lang="ko-KR" altLang="en-US" sz="1600" dirty="0" smtClean="0"/>
              <a:t> 디자인</a:t>
            </a:r>
            <a:endParaRPr lang="en-US" altLang="ko-KR" sz="1600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05" y="598912"/>
            <a:ext cx="11997008" cy="584878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727663" y="2399323"/>
            <a:ext cx="922122" cy="234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12"/>
          <p:cNvGrpSpPr/>
          <p:nvPr/>
        </p:nvGrpSpPr>
        <p:grpSpPr>
          <a:xfrm>
            <a:off x="6537815" y="5122785"/>
            <a:ext cx="633700" cy="257908"/>
            <a:chOff x="11129107" y="2701680"/>
            <a:chExt cx="633700" cy="257908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7257118" y="5119154"/>
            <a:ext cx="633700" cy="257908"/>
            <a:chOff x="11129107" y="2701680"/>
            <a:chExt cx="633700" cy="257908"/>
          </a:xfrm>
        </p:grpSpPr>
        <p:sp>
          <p:nvSpPr>
            <p:cNvPr id="17" name="모서리가 둥근 직사각형 16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취소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801444" y="1411063"/>
            <a:ext cx="45426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 dirty="0" err="1" smtClean="0"/>
              <a:t>마이페이지</a:t>
            </a:r>
            <a:r>
              <a:rPr lang="ko-KR" altLang="en-US" sz="1200" b="1" dirty="0" smtClean="0"/>
              <a:t> </a:t>
            </a:r>
            <a:endParaRPr lang="ko-KR" altLang="en-US" sz="1200" b="1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2"/>
          <a:srcRect l="22171" t="36011" r="3278" b="31418"/>
          <a:stretch/>
        </p:blipFill>
        <p:spPr>
          <a:xfrm>
            <a:off x="2801444" y="1804532"/>
            <a:ext cx="8943976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8019" y="2232204"/>
            <a:ext cx="8856297" cy="2031325"/>
          </a:xfrm>
          <a:prstGeom prst="rect">
            <a:avLst/>
          </a:prstGeom>
          <a:solidFill>
            <a:schemeClr val="bg1"/>
          </a:solidFill>
          <a:ln>
            <a:solidFill>
              <a:srgbClr val="EBEBEB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900" b="1" dirty="0" smtClean="0"/>
          </a:p>
          <a:p>
            <a:r>
              <a:rPr lang="ko-KR" altLang="en-US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부 서</a:t>
            </a:r>
            <a:r>
              <a:rPr lang="en-US" altLang="ko-KR" sz="900" b="1" dirty="0" smtClean="0"/>
              <a:t>	: </a:t>
            </a:r>
            <a:r>
              <a:rPr lang="ko-KR" altLang="en-US" sz="900" b="1" dirty="0" err="1" smtClean="0"/>
              <a:t>안전팀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</a:t>
            </a:r>
            <a:r>
              <a:rPr lang="ko-KR" altLang="en-US" sz="900" b="1" dirty="0" smtClean="0"/>
              <a:t>이 </a:t>
            </a:r>
            <a:r>
              <a:rPr lang="ko-KR" altLang="en-US" sz="900" b="1" dirty="0" err="1" smtClean="0"/>
              <a:t>름</a:t>
            </a:r>
            <a:r>
              <a:rPr lang="en-US" altLang="ko-KR" sz="900" b="1" dirty="0" smtClean="0"/>
              <a:t>	: </a:t>
            </a:r>
            <a:r>
              <a:rPr lang="ko-KR" altLang="en-US" sz="900" b="1" dirty="0" err="1" smtClean="0"/>
              <a:t>이일동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직 책</a:t>
            </a:r>
            <a:r>
              <a:rPr lang="en-US" altLang="ko-KR" sz="900" b="1" dirty="0" smtClean="0"/>
              <a:t>	: </a:t>
            </a:r>
            <a:r>
              <a:rPr lang="ko-KR" altLang="en-US" sz="900" b="1" dirty="0" smtClean="0"/>
              <a:t>부장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전 화 번 호</a:t>
            </a:r>
            <a:r>
              <a:rPr lang="en-US" altLang="ko-KR" sz="900" b="1" dirty="0"/>
              <a:t> </a:t>
            </a:r>
            <a:r>
              <a:rPr lang="en-US" altLang="ko-KR" sz="900" b="1" dirty="0" smtClean="0"/>
              <a:t>: 010-2589-1111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</a:t>
            </a:r>
            <a:r>
              <a:rPr lang="en-US" altLang="ko-KR" sz="900" b="1" dirty="0" smtClean="0"/>
              <a:t>ID(</a:t>
            </a:r>
            <a:r>
              <a:rPr lang="ko-KR" altLang="en-US" sz="900" b="1" dirty="0" smtClean="0"/>
              <a:t>아이디</a:t>
            </a:r>
            <a:r>
              <a:rPr lang="en-US" altLang="ko-KR" sz="900" b="1" dirty="0" smtClean="0"/>
              <a:t>) : tong1</a:t>
            </a:r>
          </a:p>
          <a:p>
            <a:endParaRPr lang="en-US" altLang="ko-KR" sz="900" b="1" dirty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</a:t>
            </a:r>
            <a:r>
              <a:rPr lang="en-US" altLang="ko-KR" sz="900" b="1" dirty="0" smtClean="0"/>
              <a:t>PW(</a:t>
            </a:r>
            <a:r>
              <a:rPr lang="ko-KR" altLang="en-US" sz="900" b="1" dirty="0" smtClean="0"/>
              <a:t>비밀번호</a:t>
            </a:r>
            <a:r>
              <a:rPr lang="en-US" altLang="ko-KR" sz="900" b="1" dirty="0" smtClean="0"/>
              <a:t>) : ******</a:t>
            </a:r>
          </a:p>
          <a:p>
            <a:endParaRPr lang="en-US" altLang="ko-KR" sz="900" b="1" dirty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회 사 로 고</a:t>
            </a:r>
            <a:r>
              <a:rPr lang="en-US" altLang="ko-KR" sz="900" b="1" dirty="0" smtClean="0"/>
              <a:t> :  </a:t>
            </a:r>
            <a:endParaRPr lang="en-US" altLang="ko-KR" sz="9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828970" y="1893487"/>
            <a:ext cx="8743905" cy="230832"/>
          </a:xfrm>
          <a:prstGeom prst="rect">
            <a:avLst/>
          </a:prstGeom>
          <a:solidFill>
            <a:srgbClr val="F4F4F4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 err="1" smtClean="0"/>
              <a:t>마이페이지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(</a:t>
            </a:r>
            <a:r>
              <a:rPr lang="ko-KR" altLang="en-US" sz="900" b="1" dirty="0" err="1" smtClean="0"/>
              <a:t>내정보</a:t>
            </a:r>
            <a:r>
              <a:rPr lang="en-US" altLang="ko-KR" sz="900" b="1" dirty="0" smtClean="0"/>
              <a:t>)</a:t>
            </a:r>
            <a:endParaRPr lang="ko-KR" altLang="en-US" sz="900" b="1" dirty="0"/>
          </a:p>
        </p:txBody>
      </p:sp>
      <p:grpSp>
        <p:nvGrpSpPr>
          <p:cNvPr id="23" name="그룹 22"/>
          <p:cNvGrpSpPr/>
          <p:nvPr/>
        </p:nvGrpSpPr>
        <p:grpSpPr>
          <a:xfrm>
            <a:off x="4651286" y="3718280"/>
            <a:ext cx="421465" cy="215444"/>
            <a:chOff x="4689796" y="3723445"/>
            <a:chExt cx="421465" cy="215444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4689796" y="3739075"/>
              <a:ext cx="421465" cy="17385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4697611" y="3723445"/>
              <a:ext cx="38985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800" b="1" dirty="0" smtClean="0">
                  <a:solidFill>
                    <a:srgbClr val="212526"/>
                  </a:solidFill>
                </a:rPr>
                <a:t>수정</a:t>
              </a:r>
              <a:endParaRPr lang="ko-KR" altLang="en-US" sz="800" dirty="0">
                <a:solidFill>
                  <a:srgbClr val="212526"/>
                </a:solidFill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4143285" y="4024214"/>
            <a:ext cx="421465" cy="215444"/>
            <a:chOff x="4689796" y="3723445"/>
            <a:chExt cx="421465" cy="215444"/>
          </a:xfrm>
          <a:solidFill>
            <a:srgbClr val="FF0000"/>
          </a:solidFill>
        </p:grpSpPr>
        <p:sp>
          <p:nvSpPr>
            <p:cNvPr id="25" name="모서리가 둥근 직사각형 24"/>
            <p:cNvSpPr/>
            <p:nvPr/>
          </p:nvSpPr>
          <p:spPr>
            <a:xfrm>
              <a:off x="4689796" y="3739075"/>
              <a:ext cx="421465" cy="173854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697610" y="3723445"/>
              <a:ext cx="389851" cy="2154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800" b="1" dirty="0" smtClean="0">
                  <a:solidFill>
                    <a:schemeClr val="bg1"/>
                  </a:solidFill>
                </a:rPr>
                <a:t>등록</a:t>
              </a:r>
              <a:endParaRPr lang="ko-KR" altLang="en-US" sz="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49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6916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7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상단로고이슈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933" y="61730"/>
            <a:ext cx="9843353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→ 개별 회사 본사 시스템 담당자만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회사로고 업데이트 권한 내용 삽입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등록시</a:t>
            </a:r>
            <a:r>
              <a:rPr lang="ko-KR" altLang="en-US" sz="1400" dirty="0" smtClean="0"/>
              <a:t> 회사로고 자동 노출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미구현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개발내용</a:t>
            </a:r>
            <a:r>
              <a:rPr lang="en-US" altLang="ko-KR" sz="1400" dirty="0" smtClean="0"/>
              <a:t>) 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b="70361"/>
          <a:stretch/>
        </p:blipFill>
        <p:spPr>
          <a:xfrm>
            <a:off x="577361" y="1093967"/>
            <a:ext cx="11223869" cy="131317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b="70361"/>
          <a:stretch/>
        </p:blipFill>
        <p:spPr>
          <a:xfrm>
            <a:off x="484065" y="4490133"/>
            <a:ext cx="11223869" cy="131317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2" t="13346" r="36884" b="43573"/>
          <a:stretch/>
        </p:blipFill>
        <p:spPr>
          <a:xfrm>
            <a:off x="4533414" y="4547128"/>
            <a:ext cx="1469291" cy="2437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8676" y="804528"/>
            <a:ext cx="272757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→ 회사로고 없는 </a:t>
            </a:r>
            <a:r>
              <a:rPr lang="ko-KR" altLang="en-US" sz="1600" dirty="0" err="1" smtClean="0"/>
              <a:t>기본버전</a:t>
            </a:r>
            <a:endParaRPr lang="en-US" altLang="ko-KR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55381" y="4115143"/>
            <a:ext cx="272757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→ 회사로고 </a:t>
            </a:r>
            <a:r>
              <a:rPr lang="ko-KR" altLang="en-US" sz="1600" dirty="0" err="1" smtClean="0"/>
              <a:t>등록시</a:t>
            </a:r>
            <a:endParaRPr lang="en-US" altLang="ko-KR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474797" y="4219983"/>
            <a:ext cx="1527908" cy="338554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/>
              <a:t>회사로고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그림</a:t>
            </a:r>
            <a:r>
              <a:rPr lang="en-US" altLang="ko-KR" sz="16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02705" y="4219983"/>
            <a:ext cx="976434" cy="338554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/>
              <a:t>회사명</a:t>
            </a:r>
            <a:endParaRPr lang="en-US" altLang="ko-KR" sz="1600" dirty="0" smtClean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5" t="13346" r="8675" b="41500"/>
          <a:stretch/>
        </p:blipFill>
        <p:spPr>
          <a:xfrm>
            <a:off x="6116216" y="4569176"/>
            <a:ext cx="667841" cy="21101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357526" y="3668266"/>
            <a:ext cx="7084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회사로고 </a:t>
            </a:r>
            <a:r>
              <a:rPr lang="en-US" altLang="ko-KR" sz="1400" dirty="0" smtClean="0"/>
              <a:t>:</a:t>
            </a:r>
            <a:r>
              <a:rPr lang="ko-KR" altLang="en-US" sz="1400" dirty="0" smtClean="0"/>
              <a:t> 담당자가 올린 그림파일 노출 </a:t>
            </a:r>
            <a:r>
              <a:rPr lang="en-US" altLang="ko-KR" sz="1400" dirty="0" smtClean="0"/>
              <a:t>(PNG,JPG</a:t>
            </a:r>
            <a:r>
              <a:rPr lang="ko-KR" altLang="en-US" sz="1400" dirty="0" smtClean="0"/>
              <a:t>파일</a:t>
            </a:r>
            <a:r>
              <a:rPr lang="en-US" altLang="ko-KR" sz="1400" dirty="0" smtClean="0"/>
              <a:t>),</a:t>
            </a:r>
            <a:r>
              <a:rPr lang="ko-KR" altLang="en-US" sz="1400" dirty="0" smtClean="0"/>
              <a:t>너무 크지 않도록 사이즈 조절</a:t>
            </a:r>
            <a:endParaRPr lang="en-US" altLang="ko-KR" sz="1400" dirty="0" smtClean="0"/>
          </a:p>
          <a:p>
            <a:r>
              <a:rPr lang="ko-KR" altLang="en-US" sz="1400" dirty="0" smtClean="0"/>
              <a:t>회사명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시스템상 등록된 회사명 노출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7652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258552-DBD4-C461-F85D-B38518CC6521}"/>
              </a:ext>
            </a:extLst>
          </p:cNvPr>
          <p:cNvSpPr txBox="1"/>
          <p:nvPr/>
        </p:nvSpPr>
        <p:spPr>
          <a:xfrm>
            <a:off x="0" y="-15389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</a:rPr>
              <a:t>1. </a:t>
            </a:r>
            <a:r>
              <a:rPr lang="ko-KR" altLang="en-US" sz="2000" dirty="0" smtClean="0">
                <a:solidFill>
                  <a:schemeClr val="bg1"/>
                </a:solidFill>
              </a:rPr>
              <a:t>전체 페이지 로딩 화면 누락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5" b="27114"/>
          <a:stretch/>
        </p:blipFill>
        <p:spPr>
          <a:xfrm>
            <a:off x="835634" y="1500553"/>
            <a:ext cx="10748798" cy="32980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1962" y="0"/>
            <a:ext cx="33377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→기존로딩이미지 그대로 적용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88751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05" y="598912"/>
            <a:ext cx="11997008" cy="58487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86916"/>
            <a:ext cx="483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err="1" smtClean="0">
                <a:solidFill>
                  <a:schemeClr val="bg1"/>
                </a:solidFill>
              </a:rPr>
              <a:t>본사시스템</a:t>
            </a:r>
            <a:r>
              <a:rPr lang="ko-KR" altLang="en-US" dirty="0" smtClean="0">
                <a:solidFill>
                  <a:schemeClr val="bg1"/>
                </a:solidFill>
              </a:rPr>
              <a:t> 관리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err="1" smtClean="0">
                <a:solidFill>
                  <a:schemeClr val="bg1"/>
                </a:solidFill>
              </a:rPr>
              <a:t>현장추가</a:t>
            </a:r>
            <a:r>
              <a:rPr lang="en-US" altLang="ko-KR" dirty="0" smtClean="0">
                <a:solidFill>
                  <a:schemeClr val="bg1"/>
                </a:solidFill>
              </a:rPr>
              <a:t>/</a:t>
            </a:r>
            <a:r>
              <a:rPr lang="ko-KR" altLang="en-US" dirty="0" smtClean="0">
                <a:solidFill>
                  <a:schemeClr val="bg1"/>
                </a:solidFill>
              </a:rPr>
              <a:t>수정 </a:t>
            </a:r>
            <a:r>
              <a:rPr lang="ko-KR" altLang="en-US" dirty="0" err="1" smtClean="0">
                <a:solidFill>
                  <a:schemeClr val="bg1"/>
                </a:solidFill>
              </a:rPr>
              <a:t>팝업누락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l="21300" t="45548" r="4566" b="45633"/>
          <a:stretch/>
        </p:blipFill>
        <p:spPr>
          <a:xfrm>
            <a:off x="2727663" y="5384800"/>
            <a:ext cx="8893908" cy="5158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27753" y="2819917"/>
            <a:ext cx="7643447" cy="230832"/>
          </a:xfrm>
          <a:prstGeom prst="rect">
            <a:avLst/>
          </a:prstGeom>
          <a:solidFill>
            <a:srgbClr val="F4F4F4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현장추가하기</a:t>
            </a:r>
            <a:endParaRPr lang="ko-KR" altLang="en-US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28970" y="3139621"/>
            <a:ext cx="8856297" cy="1477328"/>
          </a:xfrm>
          <a:prstGeom prst="rect">
            <a:avLst/>
          </a:prstGeom>
          <a:solidFill>
            <a:schemeClr val="bg1"/>
          </a:solidFill>
          <a:ln>
            <a:solidFill>
              <a:srgbClr val="EBEBEB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 장 명 </a:t>
            </a:r>
            <a:r>
              <a:rPr lang="en-US" altLang="ko-KR" sz="900" b="1" dirty="0" smtClean="0"/>
              <a:t>: </a:t>
            </a:r>
            <a:r>
              <a:rPr lang="ko-KR" altLang="en-US" sz="900" b="1" dirty="0" smtClean="0"/>
              <a:t>약수초등학교 이전 </a:t>
            </a:r>
            <a:r>
              <a:rPr lang="ko-KR" altLang="en-US" sz="900" b="1" dirty="0" err="1" smtClean="0"/>
              <a:t>설립공사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</a:t>
            </a:r>
            <a:r>
              <a:rPr lang="ko-KR" altLang="en-US" sz="900" b="1" dirty="0"/>
              <a:t>운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영</a:t>
            </a:r>
            <a:r>
              <a:rPr lang="ko-KR" altLang="en-US" sz="900" b="1" dirty="0" smtClean="0"/>
              <a:t> </a:t>
            </a:r>
            <a:r>
              <a:rPr lang="ko-KR" altLang="en-US" sz="900" b="1" dirty="0" smtClean="0"/>
              <a:t>자 </a:t>
            </a:r>
            <a:r>
              <a:rPr lang="en-US" altLang="ko-KR" sz="900" b="1" dirty="0" smtClean="0"/>
              <a:t>: </a:t>
            </a:r>
            <a:r>
              <a:rPr lang="ko-KR" altLang="en-US" sz="900" b="1" dirty="0" err="1" smtClean="0"/>
              <a:t>조동규</a:t>
            </a:r>
            <a:r>
              <a:rPr lang="en-US" altLang="ko-KR" sz="900" b="1" dirty="0" smtClean="0"/>
              <a:t>(01083696040)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생 </a:t>
            </a:r>
            <a:r>
              <a:rPr lang="ko-KR" altLang="en-US" sz="900" b="1" dirty="0"/>
              <a:t>성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일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: 2023.7.19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 장 구 분 </a:t>
            </a:r>
            <a:r>
              <a:rPr lang="en-US" altLang="ko-KR" sz="900" b="1" dirty="0" smtClean="0"/>
              <a:t>: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현장 </a:t>
            </a:r>
            <a:r>
              <a:rPr lang="en-US" altLang="ko-KR" sz="900" b="1" dirty="0" smtClean="0"/>
              <a:t>‘</a:t>
            </a:r>
            <a:r>
              <a:rPr lang="ko-KR" altLang="en-US" sz="900" b="1" dirty="0" smtClean="0"/>
              <a:t>출근 </a:t>
            </a:r>
            <a:r>
              <a:rPr lang="en-US" altLang="ko-KR" sz="900" b="1" dirty="0" smtClean="0"/>
              <a:t>QR </a:t>
            </a:r>
            <a:r>
              <a:rPr lang="ko-KR" altLang="en-US" sz="900" b="1" dirty="0" smtClean="0"/>
              <a:t>리더기 비밀번호</a:t>
            </a:r>
            <a:r>
              <a:rPr lang="en-US" altLang="ko-KR" sz="900" b="1" dirty="0" smtClean="0"/>
              <a:t>＇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: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   (</a:t>
            </a:r>
            <a:r>
              <a:rPr lang="ko-KR" altLang="en-US" sz="900" dirty="0" smtClean="0"/>
              <a:t>출근 </a:t>
            </a:r>
            <a:r>
              <a:rPr lang="en-US" altLang="ko-KR" sz="900" dirty="0" smtClean="0"/>
              <a:t>QR </a:t>
            </a:r>
            <a:r>
              <a:rPr lang="ko-KR" altLang="en-US" sz="900" dirty="0" smtClean="0"/>
              <a:t>리더기 비밀번호는 </a:t>
            </a:r>
            <a:r>
              <a:rPr lang="en-US" altLang="ko-KR" sz="900" dirty="0" smtClean="0"/>
              <a:t>‘</a:t>
            </a:r>
            <a:r>
              <a:rPr lang="ko-KR" altLang="en-US" sz="900" dirty="0" err="1" smtClean="0"/>
              <a:t>현장별</a:t>
            </a:r>
            <a:r>
              <a:rPr lang="ko-KR" altLang="en-US" sz="900" dirty="0" smtClean="0"/>
              <a:t> 운영자 관리자 메뉴</a:t>
            </a:r>
            <a:r>
              <a:rPr lang="en-US" altLang="ko-KR" sz="900" dirty="0" smtClean="0"/>
              <a:t>＇</a:t>
            </a:r>
            <a:r>
              <a:rPr lang="ko-KR" altLang="en-US" sz="900" dirty="0" smtClean="0"/>
              <a:t>에 있습니다</a:t>
            </a:r>
            <a:r>
              <a:rPr lang="en-US" altLang="ko-KR" sz="900" dirty="0" smtClean="0"/>
              <a:t>.)</a:t>
            </a:r>
            <a:endParaRPr lang="en-US" altLang="ko-KR" sz="900" dirty="0" smtClean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2"/>
          <a:srcRect l="80581" t="31385" r="3524" b="64339"/>
          <a:stretch/>
        </p:blipFill>
        <p:spPr>
          <a:xfrm>
            <a:off x="4119275" y="3962399"/>
            <a:ext cx="1906954" cy="25009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4119275" y="3994150"/>
            <a:ext cx="633700" cy="184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145469" y="3970809"/>
            <a:ext cx="6337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50" b="1" dirty="0" smtClean="0">
                <a:solidFill>
                  <a:schemeClr val="bg1"/>
                </a:solidFill>
              </a:rPr>
              <a:t> </a:t>
            </a:r>
            <a:r>
              <a:rPr lang="ko-KR" altLang="en-US" sz="850" b="1" dirty="0" err="1" smtClean="0">
                <a:solidFill>
                  <a:schemeClr val="bg1"/>
                </a:solidFill>
              </a:rPr>
              <a:t>운영중</a:t>
            </a:r>
            <a:endParaRPr lang="ko-KR" altLang="en-US" sz="850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27663" y="2399323"/>
            <a:ext cx="922122" cy="234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724" y="818117"/>
            <a:ext cx="9480788" cy="5410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9092" y="2975686"/>
            <a:ext cx="5112297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순서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리스트 선택 시 </a:t>
            </a:r>
            <a:r>
              <a:rPr lang="ko-KR" altLang="en-US" dirty="0" err="1" smtClean="0"/>
              <a:t>현장추가</a:t>
            </a:r>
            <a:r>
              <a:rPr lang="ko-KR" altLang="en-US" dirty="0" smtClean="0"/>
              <a:t> 상세페이지 노출</a:t>
            </a:r>
            <a:endParaRPr lang="en-US" altLang="ko-KR" dirty="0" smtClean="0"/>
          </a:p>
          <a:p>
            <a:r>
              <a:rPr lang="ko-KR" altLang="en-US" dirty="0" smtClean="0"/>
              <a:t>구현된 곳 </a:t>
            </a:r>
            <a:r>
              <a:rPr lang="en-US" altLang="ko-KR" dirty="0" smtClean="0"/>
              <a:t>: 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070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05" y="598912"/>
            <a:ext cx="11997008" cy="58487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86916"/>
            <a:ext cx="483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err="1" smtClean="0">
                <a:solidFill>
                  <a:schemeClr val="bg1"/>
                </a:solidFill>
              </a:rPr>
              <a:t>본사시스템</a:t>
            </a:r>
            <a:r>
              <a:rPr lang="ko-KR" altLang="en-US" dirty="0" smtClean="0">
                <a:solidFill>
                  <a:schemeClr val="bg1"/>
                </a:solidFill>
              </a:rPr>
              <a:t> 관리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err="1" smtClean="0">
                <a:solidFill>
                  <a:schemeClr val="bg1"/>
                </a:solidFill>
              </a:rPr>
              <a:t>현장추가</a:t>
            </a:r>
            <a:r>
              <a:rPr lang="en-US" altLang="ko-KR" dirty="0" smtClean="0">
                <a:solidFill>
                  <a:schemeClr val="bg1"/>
                </a:solidFill>
              </a:rPr>
              <a:t>/</a:t>
            </a:r>
            <a:r>
              <a:rPr lang="ko-KR" altLang="en-US" dirty="0" smtClean="0">
                <a:solidFill>
                  <a:schemeClr val="bg1"/>
                </a:solidFill>
              </a:rPr>
              <a:t>수정 </a:t>
            </a:r>
            <a:r>
              <a:rPr lang="ko-KR" altLang="en-US" dirty="0" err="1" smtClean="0">
                <a:solidFill>
                  <a:schemeClr val="bg1"/>
                </a:solidFill>
              </a:rPr>
              <a:t>팝업누락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7753" y="2819917"/>
            <a:ext cx="7643447" cy="230832"/>
          </a:xfrm>
          <a:prstGeom prst="rect">
            <a:avLst/>
          </a:prstGeom>
          <a:solidFill>
            <a:srgbClr val="F4F4F4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현장 추가하기</a:t>
            </a:r>
            <a:endParaRPr lang="ko-KR" altLang="en-US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28970" y="3139621"/>
            <a:ext cx="8856297" cy="1477328"/>
          </a:xfrm>
          <a:prstGeom prst="rect">
            <a:avLst/>
          </a:prstGeom>
          <a:solidFill>
            <a:schemeClr val="bg1"/>
          </a:solidFill>
          <a:ln>
            <a:solidFill>
              <a:srgbClr val="EBEBEB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 장 명 </a:t>
            </a:r>
            <a:r>
              <a:rPr lang="en-US" altLang="ko-KR" sz="900" b="1" dirty="0" smtClean="0"/>
              <a:t>: </a:t>
            </a:r>
            <a:r>
              <a:rPr lang="ko-KR" altLang="en-US" sz="900" b="1" dirty="0" smtClean="0"/>
              <a:t>약수초등학교 이전 </a:t>
            </a:r>
            <a:r>
              <a:rPr lang="ko-KR" altLang="en-US" sz="900" b="1" dirty="0" err="1" smtClean="0"/>
              <a:t>설립공사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</a:t>
            </a:r>
            <a:r>
              <a:rPr lang="ko-KR" altLang="en-US" sz="900" b="1" dirty="0"/>
              <a:t>운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영</a:t>
            </a:r>
            <a:r>
              <a:rPr lang="ko-KR" altLang="en-US" sz="900" b="1" dirty="0" smtClean="0"/>
              <a:t> </a:t>
            </a:r>
            <a:r>
              <a:rPr lang="ko-KR" altLang="en-US" sz="900" b="1" dirty="0" smtClean="0"/>
              <a:t>자 </a:t>
            </a:r>
            <a:r>
              <a:rPr lang="en-US" altLang="ko-KR" sz="900" b="1" dirty="0" smtClean="0"/>
              <a:t>: </a:t>
            </a:r>
            <a:r>
              <a:rPr lang="ko-KR" altLang="en-US" sz="900" b="1" dirty="0" err="1" smtClean="0"/>
              <a:t>조동규</a:t>
            </a:r>
            <a:r>
              <a:rPr lang="en-US" altLang="ko-KR" sz="900" b="1" dirty="0" smtClean="0"/>
              <a:t>(01083696040)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생 </a:t>
            </a:r>
            <a:r>
              <a:rPr lang="ko-KR" altLang="en-US" sz="900" b="1" dirty="0"/>
              <a:t>성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일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: 2023.7.19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 장 구 분 </a:t>
            </a:r>
            <a:r>
              <a:rPr lang="en-US" altLang="ko-KR" sz="900" b="1" dirty="0" smtClean="0"/>
              <a:t>: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현장 </a:t>
            </a:r>
            <a:r>
              <a:rPr lang="en-US" altLang="ko-KR" sz="900" b="1" dirty="0" smtClean="0"/>
              <a:t>‘</a:t>
            </a:r>
            <a:r>
              <a:rPr lang="ko-KR" altLang="en-US" sz="900" b="1" dirty="0" smtClean="0"/>
              <a:t>출근 </a:t>
            </a:r>
            <a:r>
              <a:rPr lang="en-US" altLang="ko-KR" sz="900" b="1" dirty="0" smtClean="0"/>
              <a:t>QR </a:t>
            </a:r>
            <a:r>
              <a:rPr lang="ko-KR" altLang="en-US" sz="900" b="1" dirty="0" smtClean="0"/>
              <a:t>리더기 비밀번호</a:t>
            </a:r>
            <a:r>
              <a:rPr lang="en-US" altLang="ko-KR" sz="900" b="1" dirty="0" smtClean="0"/>
              <a:t>＇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: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   (</a:t>
            </a:r>
            <a:r>
              <a:rPr lang="ko-KR" altLang="en-US" sz="900" dirty="0" smtClean="0"/>
              <a:t>출근 </a:t>
            </a:r>
            <a:r>
              <a:rPr lang="en-US" altLang="ko-KR" sz="900" dirty="0" smtClean="0"/>
              <a:t>QR </a:t>
            </a:r>
            <a:r>
              <a:rPr lang="ko-KR" altLang="en-US" sz="900" dirty="0" smtClean="0"/>
              <a:t>리더기 비밀번호는 </a:t>
            </a:r>
            <a:r>
              <a:rPr lang="en-US" altLang="ko-KR" sz="900" dirty="0" smtClean="0"/>
              <a:t>‘</a:t>
            </a:r>
            <a:r>
              <a:rPr lang="ko-KR" altLang="en-US" sz="900" dirty="0" err="1" smtClean="0"/>
              <a:t>현장별</a:t>
            </a:r>
            <a:r>
              <a:rPr lang="ko-KR" altLang="en-US" sz="900" dirty="0" smtClean="0"/>
              <a:t> 운영자 관리자 메뉴</a:t>
            </a:r>
            <a:r>
              <a:rPr lang="en-US" altLang="ko-KR" sz="900" dirty="0" smtClean="0"/>
              <a:t>＇</a:t>
            </a:r>
            <a:r>
              <a:rPr lang="ko-KR" altLang="en-US" sz="900" dirty="0" smtClean="0"/>
              <a:t>에 있습니다</a:t>
            </a:r>
            <a:r>
              <a:rPr lang="en-US" altLang="ko-KR" sz="900" dirty="0" smtClean="0"/>
              <a:t>.)</a:t>
            </a:r>
            <a:endParaRPr lang="en-US" altLang="ko-KR" sz="900" dirty="0" smtClean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2"/>
          <a:srcRect l="80581" t="31385" r="3524" b="64339"/>
          <a:stretch/>
        </p:blipFill>
        <p:spPr>
          <a:xfrm>
            <a:off x="4119275" y="3962399"/>
            <a:ext cx="1906954" cy="25009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4119275" y="3994150"/>
            <a:ext cx="633700" cy="184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145469" y="3970809"/>
            <a:ext cx="6337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50" b="1" dirty="0" smtClean="0">
                <a:solidFill>
                  <a:schemeClr val="bg1"/>
                </a:solidFill>
              </a:rPr>
              <a:t> </a:t>
            </a:r>
            <a:r>
              <a:rPr lang="ko-KR" altLang="en-US" sz="850" b="1" dirty="0" err="1" smtClean="0">
                <a:solidFill>
                  <a:schemeClr val="bg1"/>
                </a:solidFill>
              </a:rPr>
              <a:t>운영중</a:t>
            </a:r>
            <a:endParaRPr lang="ko-KR" altLang="en-US" sz="850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27663" y="2399323"/>
            <a:ext cx="922122" cy="234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838184" y="95897"/>
            <a:ext cx="466666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→</a:t>
            </a:r>
            <a:r>
              <a:rPr lang="ko-KR" altLang="en-US" dirty="0" err="1" smtClean="0"/>
              <a:t>현장추가</a:t>
            </a:r>
            <a:r>
              <a:rPr lang="ko-KR" altLang="en-US" dirty="0" smtClean="0"/>
              <a:t> 상세페이지 노출 </a:t>
            </a:r>
            <a:r>
              <a:rPr lang="ko-KR" altLang="en-US" dirty="0" err="1" smtClean="0"/>
              <a:t>미구현</a:t>
            </a:r>
            <a:r>
              <a:rPr lang="ko-KR" altLang="en-US" dirty="0" smtClean="0"/>
              <a:t> 디자인</a:t>
            </a:r>
            <a:endParaRPr lang="en-US" altLang="ko-KR" dirty="0" smtClean="0"/>
          </a:p>
        </p:txBody>
      </p:sp>
      <p:grpSp>
        <p:nvGrpSpPr>
          <p:cNvPr id="19" name="그룹 18"/>
          <p:cNvGrpSpPr/>
          <p:nvPr/>
        </p:nvGrpSpPr>
        <p:grpSpPr>
          <a:xfrm>
            <a:off x="6537815" y="5122785"/>
            <a:ext cx="633700" cy="257908"/>
            <a:chOff x="11129107" y="2701680"/>
            <a:chExt cx="633700" cy="257908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추가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7257118" y="5119154"/>
            <a:ext cx="633700" cy="257908"/>
            <a:chOff x="11129107" y="2701680"/>
            <a:chExt cx="633700" cy="25790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취소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85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6916"/>
            <a:ext cx="560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err="1" smtClean="0">
                <a:solidFill>
                  <a:schemeClr val="bg1"/>
                </a:solidFill>
              </a:rPr>
              <a:t>본사시스템</a:t>
            </a:r>
            <a:r>
              <a:rPr lang="ko-KR" altLang="en-US" dirty="0" smtClean="0">
                <a:solidFill>
                  <a:schemeClr val="bg1"/>
                </a:solidFill>
              </a:rPr>
              <a:t> 관리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</a:rPr>
              <a:t>현장 리스트에서 </a:t>
            </a:r>
            <a:r>
              <a:rPr lang="ko-KR" altLang="en-US" dirty="0" err="1" smtClean="0">
                <a:solidFill>
                  <a:schemeClr val="bg1"/>
                </a:solidFill>
              </a:rPr>
              <a:t>수정버튼</a:t>
            </a:r>
            <a:r>
              <a:rPr lang="ko-KR" altLang="en-US" dirty="0" smtClean="0">
                <a:solidFill>
                  <a:schemeClr val="bg1"/>
                </a:solidFill>
              </a:rPr>
              <a:t> 누락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727"/>
            <a:ext cx="12192000" cy="5804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64985" y="2186872"/>
            <a:ext cx="883138" cy="261610"/>
          </a:xfrm>
          <a:prstGeom prst="rect">
            <a:avLst/>
          </a:prstGeom>
          <a:solidFill>
            <a:srgbClr val="F4F4F4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smtClean="0"/>
              <a:t>상세보기</a:t>
            </a:r>
            <a:endParaRPr lang="ko-KR" altLang="en-US" sz="1100" b="1" dirty="0"/>
          </a:p>
        </p:txBody>
      </p:sp>
      <p:grpSp>
        <p:nvGrpSpPr>
          <p:cNvPr id="10" name="그룹 9"/>
          <p:cNvGrpSpPr/>
          <p:nvPr/>
        </p:nvGrpSpPr>
        <p:grpSpPr>
          <a:xfrm>
            <a:off x="11129107" y="2701680"/>
            <a:ext cx="633700" cy="257908"/>
            <a:chOff x="11129107" y="2701680"/>
            <a:chExt cx="633700" cy="257908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11129107" y="3160915"/>
            <a:ext cx="633700" cy="257908"/>
            <a:chOff x="11129107" y="2701680"/>
            <a:chExt cx="633700" cy="257908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11129107" y="3620150"/>
            <a:ext cx="633700" cy="257908"/>
            <a:chOff x="11129107" y="2701680"/>
            <a:chExt cx="633700" cy="257908"/>
          </a:xfrm>
        </p:grpSpPr>
        <p:sp>
          <p:nvSpPr>
            <p:cNvPr id="15" name="모서리가 둥근 직사각형 14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11129107" y="4079385"/>
            <a:ext cx="633700" cy="257908"/>
            <a:chOff x="11129107" y="2701680"/>
            <a:chExt cx="633700" cy="257908"/>
          </a:xfrm>
        </p:grpSpPr>
        <p:sp>
          <p:nvSpPr>
            <p:cNvPr id="18" name="모서리가 둥근 직사각형 17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11129107" y="4538620"/>
            <a:ext cx="633700" cy="257908"/>
            <a:chOff x="11129107" y="2701680"/>
            <a:chExt cx="633700" cy="257908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11129107" y="4997855"/>
            <a:ext cx="633700" cy="257908"/>
            <a:chOff x="11129107" y="2701680"/>
            <a:chExt cx="633700" cy="257908"/>
          </a:xfrm>
        </p:grpSpPr>
        <p:sp>
          <p:nvSpPr>
            <p:cNvPr id="24" name="모서리가 둥근 직사각형 23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11129107" y="5457090"/>
            <a:ext cx="633700" cy="257908"/>
            <a:chOff x="11129107" y="2701680"/>
            <a:chExt cx="633700" cy="257908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33753" y="77935"/>
            <a:ext cx="29578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→ </a:t>
            </a:r>
            <a:r>
              <a:rPr lang="ko-KR" altLang="en-US" dirty="0" err="1" smtClean="0"/>
              <a:t>수정버튼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미구현</a:t>
            </a:r>
            <a:r>
              <a:rPr lang="ko-KR" altLang="en-US" dirty="0" smtClean="0"/>
              <a:t> 디자인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5690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05" y="598912"/>
            <a:ext cx="11997008" cy="58487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27753" y="2819917"/>
            <a:ext cx="7643447" cy="230832"/>
          </a:xfrm>
          <a:prstGeom prst="rect">
            <a:avLst/>
          </a:prstGeom>
          <a:solidFill>
            <a:srgbClr val="F4F4F4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현장 수정하기</a:t>
            </a:r>
            <a:endParaRPr lang="ko-KR" altLang="en-US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28970" y="3139621"/>
            <a:ext cx="8856297" cy="1061829"/>
          </a:xfrm>
          <a:prstGeom prst="rect">
            <a:avLst/>
          </a:prstGeom>
          <a:solidFill>
            <a:schemeClr val="bg1"/>
          </a:solidFill>
          <a:ln>
            <a:solidFill>
              <a:srgbClr val="EBEBEB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 장 명 </a:t>
            </a:r>
            <a:r>
              <a:rPr lang="en-US" altLang="ko-KR" sz="900" b="1" dirty="0" smtClean="0"/>
              <a:t>: </a:t>
            </a:r>
            <a:r>
              <a:rPr lang="ko-KR" altLang="en-US" sz="900" b="1" dirty="0" smtClean="0"/>
              <a:t>약수초등학교 이전 </a:t>
            </a:r>
            <a:r>
              <a:rPr lang="ko-KR" altLang="en-US" sz="900" b="1" dirty="0" err="1" smtClean="0"/>
              <a:t>설립공사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</a:t>
            </a:r>
            <a:r>
              <a:rPr lang="ko-KR" altLang="en-US" sz="900" b="1" dirty="0"/>
              <a:t>운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영</a:t>
            </a:r>
            <a:r>
              <a:rPr lang="ko-KR" altLang="en-US" sz="900" b="1" dirty="0" smtClean="0"/>
              <a:t> </a:t>
            </a:r>
            <a:r>
              <a:rPr lang="ko-KR" altLang="en-US" sz="900" b="1" dirty="0" smtClean="0"/>
              <a:t>자 </a:t>
            </a:r>
            <a:r>
              <a:rPr lang="en-US" altLang="ko-KR" sz="900" b="1" dirty="0" smtClean="0"/>
              <a:t>: </a:t>
            </a:r>
            <a:r>
              <a:rPr lang="ko-KR" altLang="en-US" sz="900" b="1" dirty="0" err="1" smtClean="0"/>
              <a:t>강일홍</a:t>
            </a:r>
            <a:endParaRPr lang="en-US" altLang="ko-KR" sz="900" b="1" dirty="0" smtClean="0"/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생 </a:t>
            </a:r>
            <a:r>
              <a:rPr lang="ko-KR" altLang="en-US" sz="900" b="1" dirty="0"/>
              <a:t>성</a:t>
            </a:r>
            <a:r>
              <a:rPr lang="ko-KR" altLang="en-US" sz="900" b="1" dirty="0" smtClean="0"/>
              <a:t> </a:t>
            </a:r>
            <a:r>
              <a:rPr lang="ko-KR" altLang="en-US" sz="900" b="1" dirty="0"/>
              <a:t>일</a:t>
            </a:r>
            <a:r>
              <a:rPr lang="ko-KR" altLang="en-US" sz="900" b="1" dirty="0" smtClean="0"/>
              <a:t> </a:t>
            </a:r>
            <a:r>
              <a:rPr lang="en-US" altLang="ko-KR" sz="900" b="1" dirty="0" smtClean="0"/>
              <a:t>: 2023.7.19</a:t>
            </a:r>
          </a:p>
          <a:p>
            <a:endParaRPr lang="en-US" altLang="ko-KR" sz="900" b="1" dirty="0" smtClean="0"/>
          </a:p>
          <a:p>
            <a:r>
              <a:rPr lang="en-US" altLang="ko-KR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 장 구 분 </a:t>
            </a:r>
            <a:r>
              <a:rPr lang="en-US" altLang="ko-KR" sz="900" b="1" dirty="0" smtClean="0"/>
              <a:t>: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2"/>
          <a:srcRect l="80581" t="31385" r="3524" b="64339"/>
          <a:stretch/>
        </p:blipFill>
        <p:spPr>
          <a:xfrm>
            <a:off x="4119275" y="3962399"/>
            <a:ext cx="1906954" cy="25009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4119275" y="3994150"/>
            <a:ext cx="633700" cy="184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145469" y="3970809"/>
            <a:ext cx="6337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50" b="1" dirty="0" smtClean="0">
                <a:solidFill>
                  <a:schemeClr val="bg1"/>
                </a:solidFill>
              </a:rPr>
              <a:t> </a:t>
            </a:r>
            <a:r>
              <a:rPr lang="ko-KR" altLang="en-US" sz="850" b="1" dirty="0" err="1" smtClean="0">
                <a:solidFill>
                  <a:schemeClr val="bg1"/>
                </a:solidFill>
              </a:rPr>
              <a:t>운영중</a:t>
            </a:r>
            <a:endParaRPr lang="ko-KR" altLang="en-US" sz="850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27663" y="2399323"/>
            <a:ext cx="922122" cy="234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86916"/>
            <a:ext cx="560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err="1" smtClean="0">
                <a:solidFill>
                  <a:schemeClr val="bg1"/>
                </a:solidFill>
              </a:rPr>
              <a:t>본사시스템</a:t>
            </a:r>
            <a:r>
              <a:rPr lang="ko-KR" altLang="en-US" dirty="0" smtClean="0">
                <a:solidFill>
                  <a:schemeClr val="bg1"/>
                </a:solidFill>
              </a:rPr>
              <a:t> 관리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</a:rPr>
              <a:t>현장 리스트에서 </a:t>
            </a:r>
            <a:r>
              <a:rPr lang="ko-KR" altLang="en-US" dirty="0" err="1" smtClean="0">
                <a:solidFill>
                  <a:schemeClr val="bg1"/>
                </a:solidFill>
              </a:rPr>
              <a:t>수정버튼</a:t>
            </a:r>
            <a:r>
              <a:rPr lang="ko-KR" altLang="en-US" dirty="0" smtClean="0">
                <a:solidFill>
                  <a:schemeClr val="bg1"/>
                </a:solidFill>
              </a:rPr>
              <a:t> 누락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33753" y="77935"/>
            <a:ext cx="510267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→ 수정 클릭 후 </a:t>
            </a:r>
            <a:r>
              <a:rPr lang="en-US" altLang="ko-KR" dirty="0" smtClean="0"/>
              <a:t>＇</a:t>
            </a:r>
            <a:r>
              <a:rPr lang="ko-KR" altLang="en-US" dirty="0" smtClean="0"/>
              <a:t>현장수정하기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미구현</a:t>
            </a:r>
            <a:r>
              <a:rPr lang="ko-KR" altLang="en-US" dirty="0" smtClean="0"/>
              <a:t> 디자인</a:t>
            </a:r>
            <a:endParaRPr lang="en-US" altLang="ko-KR" dirty="0" smtClean="0"/>
          </a:p>
        </p:txBody>
      </p:sp>
      <p:grpSp>
        <p:nvGrpSpPr>
          <p:cNvPr id="19" name="그룹 18"/>
          <p:cNvGrpSpPr/>
          <p:nvPr/>
        </p:nvGrpSpPr>
        <p:grpSpPr>
          <a:xfrm>
            <a:off x="6537815" y="5122785"/>
            <a:ext cx="633700" cy="257908"/>
            <a:chOff x="11129107" y="2701680"/>
            <a:chExt cx="633700" cy="257908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수정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7257118" y="5119154"/>
            <a:ext cx="633700" cy="257908"/>
            <a:chOff x="11129107" y="2701680"/>
            <a:chExt cx="633700" cy="25790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11129107" y="2701680"/>
              <a:ext cx="625231" cy="257908"/>
            </a:xfrm>
            <a:prstGeom prst="roundRect">
              <a:avLst>
                <a:gd name="adj" fmla="val 50000"/>
              </a:avLst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1129107" y="2728756"/>
              <a:ext cx="63370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bg1"/>
                  </a:solidFill>
                </a:rPr>
                <a:t>취소</a:t>
              </a:r>
              <a:endParaRPr lang="ko-KR" alt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4107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42" y="988698"/>
            <a:ext cx="9288115" cy="4607118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6916"/>
            <a:ext cx="817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본사 </a:t>
            </a:r>
            <a:r>
              <a:rPr lang="ko-KR" altLang="en-US" dirty="0" err="1" smtClean="0">
                <a:solidFill>
                  <a:schemeClr val="bg1"/>
                </a:solidFill>
              </a:rPr>
              <a:t>전달사항</a:t>
            </a:r>
            <a:r>
              <a:rPr lang="ko-KR" altLang="en-US" dirty="0" smtClean="0">
                <a:solidFill>
                  <a:schemeClr val="bg1"/>
                </a:solidFill>
              </a:rPr>
              <a:t> 작성하기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</a:rPr>
              <a:t>현장 구분 선택 시 나와야 할 리스트 디자인 누락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6522" y="86916"/>
            <a:ext cx="403828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→</a:t>
            </a:r>
            <a:r>
              <a:rPr lang="ko-KR" altLang="en-US" sz="1100" dirty="0" smtClean="0"/>
              <a:t>본사시스템관리의 </a:t>
            </a:r>
            <a:r>
              <a:rPr lang="ko-KR" altLang="en-US" sz="1100" dirty="0" err="1" smtClean="0"/>
              <a:t>현장추가</a:t>
            </a:r>
            <a:r>
              <a:rPr lang="ko-KR" altLang="en-US" sz="1100" dirty="0" smtClean="0"/>
              <a:t> </a:t>
            </a:r>
            <a:r>
              <a:rPr lang="ko-KR" altLang="en-US" sz="1100" dirty="0" err="1" smtClean="0"/>
              <a:t>디자인참고</a:t>
            </a:r>
            <a:r>
              <a:rPr lang="en-US" altLang="ko-KR" sz="1100" dirty="0" smtClean="0"/>
              <a:t>+</a:t>
            </a:r>
            <a:r>
              <a:rPr lang="ko-KR" altLang="en-US" sz="1100" dirty="0" err="1" smtClean="0"/>
              <a:t>누락부분</a:t>
            </a:r>
            <a:r>
              <a:rPr lang="ko-KR" altLang="en-US" sz="1100" dirty="0" smtClean="0"/>
              <a:t> 디자인</a:t>
            </a:r>
            <a:endParaRPr lang="en-US" altLang="ko-KR" dirty="0" smtClean="0"/>
          </a:p>
        </p:txBody>
      </p:sp>
      <p:sp>
        <p:nvSpPr>
          <p:cNvPr id="29" name="직사각형 28"/>
          <p:cNvSpPr/>
          <p:nvPr/>
        </p:nvSpPr>
        <p:spPr>
          <a:xfrm>
            <a:off x="7956522" y="1617785"/>
            <a:ext cx="737194" cy="281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6572739" y="1477107"/>
            <a:ext cx="4657970" cy="4728309"/>
            <a:chOff x="6033477" y="1477107"/>
            <a:chExt cx="4657970" cy="4728309"/>
          </a:xfrm>
        </p:grpSpPr>
        <p:grpSp>
          <p:nvGrpSpPr>
            <p:cNvPr id="26" name="그룹 25"/>
            <p:cNvGrpSpPr/>
            <p:nvPr/>
          </p:nvGrpSpPr>
          <p:grpSpPr>
            <a:xfrm>
              <a:off x="6033477" y="1477107"/>
              <a:ext cx="4657970" cy="4728309"/>
              <a:chOff x="2672861" y="1406768"/>
              <a:chExt cx="4657970" cy="4728309"/>
            </a:xfrm>
          </p:grpSpPr>
          <p:pic>
            <p:nvPicPr>
              <p:cNvPr id="9" name="그림 8"/>
              <p:cNvPicPr>
                <a:picLocks noChangeAspect="1"/>
              </p:cNvPicPr>
              <p:nvPr/>
            </p:nvPicPr>
            <p:blipFill rotWithShape="1">
              <a:blip r:embed="rId3"/>
              <a:srcRect l="13893" t="5969" r="36975" b="6638"/>
              <a:stretch/>
            </p:blipFill>
            <p:spPr>
              <a:xfrm>
                <a:off x="2672861" y="1406768"/>
                <a:ext cx="4657970" cy="472830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</p:pic>
          <p:pic>
            <p:nvPicPr>
              <p:cNvPr id="8" name="그림 7"/>
              <p:cNvPicPr>
                <a:picLocks noChangeAspect="1"/>
              </p:cNvPicPr>
              <p:nvPr/>
            </p:nvPicPr>
            <p:blipFill rotWithShape="1">
              <a:blip r:embed="rId4"/>
              <a:srcRect l="2722" t="27213" r="2551" b="38971"/>
              <a:stretch/>
            </p:blipFill>
            <p:spPr>
              <a:xfrm>
                <a:off x="2687800" y="2735384"/>
                <a:ext cx="4552619" cy="1621820"/>
              </a:xfrm>
              <a:prstGeom prst="rect">
                <a:avLst/>
              </a:prstGeom>
            </p:spPr>
          </p:pic>
          <p:grpSp>
            <p:nvGrpSpPr>
              <p:cNvPr id="10" name="그룹 9"/>
              <p:cNvGrpSpPr/>
              <p:nvPr/>
            </p:nvGrpSpPr>
            <p:grpSpPr>
              <a:xfrm>
                <a:off x="4301182" y="4880508"/>
                <a:ext cx="633700" cy="257908"/>
                <a:chOff x="11129107" y="2701680"/>
                <a:chExt cx="633700" cy="257908"/>
              </a:xfrm>
            </p:grpSpPr>
            <p:sp>
              <p:nvSpPr>
                <p:cNvPr id="11" name="모서리가 둥근 직사각형 10"/>
                <p:cNvSpPr/>
                <p:nvPr/>
              </p:nvSpPr>
              <p:spPr>
                <a:xfrm>
                  <a:off x="11129107" y="2701680"/>
                  <a:ext cx="625231" cy="25790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" name="직사각형 11"/>
                <p:cNvSpPr/>
                <p:nvPr/>
              </p:nvSpPr>
              <p:spPr>
                <a:xfrm>
                  <a:off x="11129107" y="2728756"/>
                  <a:ext cx="633700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chemeClr val="bg1"/>
                      </a:solidFill>
                    </a:rPr>
                    <a:t>확인</a:t>
                  </a:r>
                  <a:endParaRPr lang="ko-KR" altLang="en-US" sz="9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그룹 12"/>
              <p:cNvGrpSpPr/>
              <p:nvPr/>
            </p:nvGrpSpPr>
            <p:grpSpPr>
              <a:xfrm>
                <a:off x="5020485" y="4876877"/>
                <a:ext cx="633700" cy="257908"/>
                <a:chOff x="11129107" y="2701680"/>
                <a:chExt cx="633700" cy="257908"/>
              </a:xfrm>
            </p:grpSpPr>
            <p:sp>
              <p:nvSpPr>
                <p:cNvPr id="14" name="모서리가 둥근 직사각형 13"/>
                <p:cNvSpPr/>
                <p:nvPr/>
              </p:nvSpPr>
              <p:spPr>
                <a:xfrm>
                  <a:off x="11129107" y="2701680"/>
                  <a:ext cx="625231" cy="25790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" name="직사각형 14"/>
                <p:cNvSpPr/>
                <p:nvPr/>
              </p:nvSpPr>
              <p:spPr>
                <a:xfrm>
                  <a:off x="11129107" y="2728756"/>
                  <a:ext cx="633700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chemeClr val="bg1"/>
                      </a:solidFill>
                    </a:rPr>
                    <a:t>취소</a:t>
                  </a:r>
                  <a:endParaRPr lang="ko-KR" altLang="en-US" sz="9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" name="그룹 15"/>
              <p:cNvGrpSpPr/>
              <p:nvPr/>
            </p:nvGrpSpPr>
            <p:grpSpPr>
              <a:xfrm>
                <a:off x="6367540" y="2805523"/>
                <a:ext cx="633700" cy="257908"/>
                <a:chOff x="11120638" y="2701680"/>
                <a:chExt cx="633700" cy="257908"/>
              </a:xfrm>
            </p:grpSpPr>
            <p:sp>
              <p:nvSpPr>
                <p:cNvPr id="17" name="모서리가 둥근 직사각형 16"/>
                <p:cNvSpPr/>
                <p:nvPr/>
              </p:nvSpPr>
              <p:spPr>
                <a:xfrm>
                  <a:off x="11129107" y="2701680"/>
                  <a:ext cx="625231" cy="25790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직사각형 17"/>
                <p:cNvSpPr/>
                <p:nvPr/>
              </p:nvSpPr>
              <p:spPr>
                <a:xfrm>
                  <a:off x="11120638" y="2728756"/>
                  <a:ext cx="633700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rgbClr val="212526"/>
                      </a:solidFill>
                    </a:rPr>
                    <a:t>선택</a:t>
                  </a:r>
                  <a:endParaRPr lang="ko-KR" altLang="en-US" sz="900" dirty="0">
                    <a:solidFill>
                      <a:srgbClr val="212526"/>
                    </a:solidFill>
                  </a:endParaRPr>
                </a:p>
              </p:txBody>
            </p:sp>
          </p:grpSp>
          <p:grpSp>
            <p:nvGrpSpPr>
              <p:cNvPr id="19" name="그룹 18"/>
              <p:cNvGrpSpPr/>
              <p:nvPr/>
            </p:nvGrpSpPr>
            <p:grpSpPr>
              <a:xfrm>
                <a:off x="6376009" y="3323455"/>
                <a:ext cx="633700" cy="257908"/>
                <a:chOff x="11120638" y="2701680"/>
                <a:chExt cx="633700" cy="257908"/>
              </a:xfrm>
            </p:grpSpPr>
            <p:sp>
              <p:nvSpPr>
                <p:cNvPr id="20" name="모서리가 둥근 직사각형 19"/>
                <p:cNvSpPr/>
                <p:nvPr/>
              </p:nvSpPr>
              <p:spPr>
                <a:xfrm>
                  <a:off x="11129107" y="2701680"/>
                  <a:ext cx="625231" cy="25790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>
                <a:xfrm>
                  <a:off x="11120638" y="2728756"/>
                  <a:ext cx="633700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chemeClr val="bg1"/>
                      </a:solidFill>
                    </a:rPr>
                    <a:t>선택</a:t>
                  </a:r>
                  <a:endParaRPr lang="ko-KR" altLang="en-US" sz="9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2" name="그룹 21"/>
              <p:cNvGrpSpPr/>
              <p:nvPr/>
            </p:nvGrpSpPr>
            <p:grpSpPr>
              <a:xfrm>
                <a:off x="6390417" y="3918107"/>
                <a:ext cx="633700" cy="257908"/>
                <a:chOff x="11120638" y="2701680"/>
                <a:chExt cx="633700" cy="257908"/>
              </a:xfrm>
            </p:grpSpPr>
            <p:sp>
              <p:nvSpPr>
                <p:cNvPr id="23" name="모서리가 둥근 직사각형 22"/>
                <p:cNvSpPr/>
                <p:nvPr/>
              </p:nvSpPr>
              <p:spPr>
                <a:xfrm>
                  <a:off x="11129107" y="2701680"/>
                  <a:ext cx="625231" cy="25790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직사각형 23"/>
                <p:cNvSpPr/>
                <p:nvPr/>
              </p:nvSpPr>
              <p:spPr>
                <a:xfrm>
                  <a:off x="11120638" y="2728756"/>
                  <a:ext cx="633700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rgbClr val="212526"/>
                      </a:solidFill>
                    </a:rPr>
                    <a:t>선택</a:t>
                  </a:r>
                  <a:endParaRPr lang="ko-KR" altLang="en-US" sz="900" dirty="0">
                    <a:solidFill>
                      <a:srgbClr val="212526"/>
                    </a:solidFill>
                  </a:endParaRPr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7822023" y="1615587"/>
              <a:ext cx="1050288" cy="33086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o-KR" altLang="en-US" sz="1550" b="1" dirty="0" smtClean="0"/>
                <a:t>현장 선택</a:t>
              </a:r>
              <a:endParaRPr lang="ko-KR" altLang="en-US" sz="1550" b="1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597681" y="2126538"/>
            <a:ext cx="4542615" cy="3308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550" b="1" dirty="0" smtClean="0"/>
              <a:t>전 체 현 장</a:t>
            </a:r>
            <a:endParaRPr lang="ko-KR" altLang="en-US" sz="1550" b="1" dirty="0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10267418" y="2153465"/>
            <a:ext cx="625231" cy="25790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10271652" y="2169085"/>
            <a:ext cx="6337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 smtClean="0">
                <a:solidFill>
                  <a:srgbClr val="212526"/>
                </a:solidFill>
              </a:rPr>
              <a:t>선택</a:t>
            </a:r>
            <a:endParaRPr lang="ko-KR" altLang="en-US" sz="900" dirty="0">
              <a:solidFill>
                <a:srgbClr val="2125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1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86916"/>
            <a:ext cx="700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본사 </a:t>
            </a:r>
            <a:r>
              <a:rPr lang="ko-KR" altLang="en-US" dirty="0" err="1" smtClean="0">
                <a:solidFill>
                  <a:schemeClr val="bg1"/>
                </a:solidFill>
              </a:rPr>
              <a:t>전달사항</a:t>
            </a:r>
            <a:r>
              <a:rPr lang="ko-KR" altLang="en-US" dirty="0" smtClean="0">
                <a:solidFill>
                  <a:schemeClr val="bg1"/>
                </a:solidFill>
              </a:rPr>
              <a:t> 작성하기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</a:rPr>
              <a:t>현장 구분 선택 후 노출할 디자인 누락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0985" y="77935"/>
            <a:ext cx="447750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→ </a:t>
            </a:r>
            <a:r>
              <a:rPr lang="ko-KR" altLang="en-US" dirty="0" err="1" smtClean="0"/>
              <a:t>현장선택</a:t>
            </a:r>
            <a:r>
              <a:rPr lang="ko-KR" altLang="en-US" dirty="0" smtClean="0"/>
              <a:t> 후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현장구분</a:t>
            </a:r>
            <a:r>
              <a:rPr lang="en-US" altLang="ko-KR" dirty="0" smtClean="0"/>
              <a:t>＇</a:t>
            </a:r>
            <a:r>
              <a:rPr lang="ko-KR" altLang="en-US" dirty="0" err="1" smtClean="0"/>
              <a:t>미구현</a:t>
            </a:r>
            <a:r>
              <a:rPr lang="ko-KR" altLang="en-US" dirty="0" smtClean="0"/>
              <a:t> 디자인</a:t>
            </a:r>
            <a:endParaRPr lang="en-US" altLang="ko-KR" dirty="0" smtClean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88" y="952612"/>
            <a:ext cx="11185281" cy="554815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424" y="2597638"/>
            <a:ext cx="2775561" cy="3314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84590" y="2647927"/>
            <a:ext cx="138332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논현동</a:t>
            </a:r>
            <a:endParaRPr lang="ko-KR" alt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8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A7EF8C8-9176-157C-7611-730FFCBB3903}"/>
              </a:ext>
            </a:extLst>
          </p:cNvPr>
          <p:cNvSpPr/>
          <p:nvPr/>
        </p:nvSpPr>
        <p:spPr>
          <a:xfrm>
            <a:off x="0" y="-46767"/>
            <a:ext cx="12192000" cy="5119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86916"/>
            <a:ext cx="430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4. </a:t>
            </a:r>
            <a:r>
              <a:rPr lang="ko-KR" altLang="en-US" dirty="0" smtClean="0">
                <a:solidFill>
                  <a:schemeClr val="bg1"/>
                </a:solidFill>
              </a:rPr>
              <a:t>근로자 검색 상세보기 팝업 </a:t>
            </a:r>
            <a:r>
              <a:rPr lang="en-US" altLang="ko-KR" dirty="0" smtClean="0">
                <a:solidFill>
                  <a:schemeClr val="bg1"/>
                </a:solidFill>
              </a:rPr>
              <a:t>or </a:t>
            </a:r>
            <a:r>
              <a:rPr lang="ko-KR" altLang="en-US" dirty="0" smtClean="0">
                <a:solidFill>
                  <a:schemeClr val="bg1"/>
                </a:solidFill>
              </a:rPr>
              <a:t>페이지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0033" y="61730"/>
            <a:ext cx="7795254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→ 근로자 상세보기 </a:t>
            </a:r>
            <a:r>
              <a:rPr lang="ko-KR" altLang="en-US" sz="1600" dirty="0" err="1" smtClean="0"/>
              <a:t>미구현</a:t>
            </a:r>
            <a:r>
              <a:rPr lang="ko-KR" altLang="en-US" sz="1600" dirty="0" smtClean="0"/>
              <a:t> 디자인 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팝업형식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[TBM</a:t>
            </a:r>
            <a:r>
              <a:rPr lang="ko-KR" altLang="en-US" sz="1600" dirty="0" err="1" smtClean="0"/>
              <a:t>결과페이지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디자인참고</a:t>
            </a:r>
            <a:r>
              <a:rPr lang="en-US" altLang="ko-KR" sz="1600" dirty="0" smtClean="0"/>
              <a:t>]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55831"/>
              </p:ext>
            </p:extLst>
          </p:nvPr>
        </p:nvGraphicFramePr>
        <p:xfrm>
          <a:off x="3857285" y="5270173"/>
          <a:ext cx="81280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64">
                  <a:extLst>
                    <a:ext uri="{9D8B030D-6E8A-4147-A177-3AD203B41FA5}">
                      <a16:colId xmlns:a16="http://schemas.microsoft.com/office/drawing/2014/main" val="584510972"/>
                    </a:ext>
                  </a:extLst>
                </a:gridCol>
                <a:gridCol w="1281123">
                  <a:extLst>
                    <a:ext uri="{9D8B030D-6E8A-4147-A177-3AD203B41FA5}">
                      <a16:colId xmlns:a16="http://schemas.microsoft.com/office/drawing/2014/main" val="3356110440"/>
                    </a:ext>
                  </a:extLst>
                </a:gridCol>
                <a:gridCol w="1281123">
                  <a:extLst>
                    <a:ext uri="{9D8B030D-6E8A-4147-A177-3AD203B41FA5}">
                      <a16:colId xmlns:a16="http://schemas.microsoft.com/office/drawing/2014/main" val="4244257268"/>
                    </a:ext>
                  </a:extLst>
                </a:gridCol>
                <a:gridCol w="1281123">
                  <a:extLst>
                    <a:ext uri="{9D8B030D-6E8A-4147-A177-3AD203B41FA5}">
                      <a16:colId xmlns:a16="http://schemas.microsoft.com/office/drawing/2014/main" val="2694912025"/>
                    </a:ext>
                  </a:extLst>
                </a:gridCol>
                <a:gridCol w="1281123">
                  <a:extLst>
                    <a:ext uri="{9D8B030D-6E8A-4147-A177-3AD203B41FA5}">
                      <a16:colId xmlns:a16="http://schemas.microsoft.com/office/drawing/2014/main" val="2151174280"/>
                    </a:ext>
                  </a:extLst>
                </a:gridCol>
                <a:gridCol w="1281123">
                  <a:extLst>
                    <a:ext uri="{9D8B030D-6E8A-4147-A177-3AD203B41FA5}">
                      <a16:colId xmlns:a16="http://schemas.microsoft.com/office/drawing/2014/main" val="305847981"/>
                    </a:ext>
                  </a:extLst>
                </a:gridCol>
                <a:gridCol w="1281123">
                  <a:extLst>
                    <a:ext uri="{9D8B030D-6E8A-4147-A177-3AD203B41FA5}">
                      <a16:colId xmlns:a16="http://schemas.microsoft.com/office/drawing/2014/main" val="429290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604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014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47864"/>
                  </a:ext>
                </a:extLst>
              </a:tr>
            </a:tbl>
          </a:graphicData>
        </a:graphic>
      </p:graphicFrame>
      <p:grpSp>
        <p:nvGrpSpPr>
          <p:cNvPr id="47" name="그룹 46"/>
          <p:cNvGrpSpPr/>
          <p:nvPr/>
        </p:nvGrpSpPr>
        <p:grpSpPr>
          <a:xfrm>
            <a:off x="3824816" y="4918717"/>
            <a:ext cx="8075631" cy="1407621"/>
            <a:chOff x="3568256" y="4994917"/>
            <a:chExt cx="8075631" cy="1407621"/>
          </a:xfrm>
        </p:grpSpPr>
        <p:grpSp>
          <p:nvGrpSpPr>
            <p:cNvPr id="38" name="그룹 37"/>
            <p:cNvGrpSpPr/>
            <p:nvPr/>
          </p:nvGrpSpPr>
          <p:grpSpPr>
            <a:xfrm>
              <a:off x="3600725" y="5402728"/>
              <a:ext cx="8043162" cy="999810"/>
              <a:chOff x="3155247" y="4609589"/>
              <a:chExt cx="8043162" cy="999810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3155247" y="4609589"/>
                <a:ext cx="8022797" cy="230832"/>
                <a:chOff x="3155247" y="4609589"/>
                <a:chExt cx="8022797" cy="230832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3155247" y="4609589"/>
                  <a:ext cx="424199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NO</a:t>
                  </a:r>
                  <a:endParaRPr lang="ko-KR" altLang="en-US" sz="9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3703973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일자</a:t>
                  </a:r>
                  <a:endParaRPr lang="ko-KR" altLang="en-US" sz="9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017658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소속사</a:t>
                  </a:r>
                  <a:endParaRPr lang="ko-KR" altLang="en-US" sz="9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331343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직종</a:t>
                  </a:r>
                  <a:endParaRPr lang="ko-KR" altLang="en-US" sz="9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7645028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출근시간</a:t>
                  </a:r>
                  <a:endParaRPr lang="ko-KR" altLang="en-US" sz="9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8860909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퇴</a:t>
                  </a:r>
                  <a:r>
                    <a:rPr lang="ko-KR" altLang="en-US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근시간</a:t>
                  </a:r>
                  <a:endParaRPr lang="ko-KR" altLang="en-US" sz="9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0154229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b="1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무사고확인</a:t>
                  </a:r>
                  <a:endParaRPr lang="ko-KR" altLang="en-US" sz="9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22" name="그룹 21"/>
              <p:cNvGrpSpPr/>
              <p:nvPr/>
            </p:nvGrpSpPr>
            <p:grpSpPr>
              <a:xfrm>
                <a:off x="3155247" y="4982233"/>
                <a:ext cx="8022797" cy="230832"/>
                <a:chOff x="3155247" y="4609589"/>
                <a:chExt cx="8022797" cy="230832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3155247" y="4609589"/>
                  <a:ext cx="4242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1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3703973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2022.01.16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017658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㈜</a:t>
                  </a:r>
                  <a:r>
                    <a:rPr lang="ko-KR" alt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망원건설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331343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목수조공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7645028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18:09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8860909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-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0154229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-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30" name="그룹 29"/>
              <p:cNvGrpSpPr/>
              <p:nvPr/>
            </p:nvGrpSpPr>
            <p:grpSpPr>
              <a:xfrm>
                <a:off x="3175612" y="5378567"/>
                <a:ext cx="8022797" cy="230832"/>
                <a:chOff x="3155247" y="4609589"/>
                <a:chExt cx="8022797" cy="230832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3155247" y="4609589"/>
                  <a:ext cx="4242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2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3703973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2022.01.16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5017658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㈜</a:t>
                  </a:r>
                  <a:r>
                    <a:rPr lang="ko-KR" alt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망원건설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331343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o-KR" altLang="en-US" sz="9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목수조공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645028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09:31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8860909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18:10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0154229" y="4609589"/>
                  <a:ext cx="102381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(</a:t>
                  </a:r>
                  <a:r>
                    <a:rPr lang="ko-KR" alt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사고</a:t>
                  </a:r>
                  <a:r>
                    <a:rPr lang="en-US" altLang="ko-KR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)</a:t>
                  </a:r>
                  <a:endParaRPr lang="ko-KR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39" name="TextBox 38"/>
            <p:cNvSpPr txBox="1"/>
            <p:nvPr/>
          </p:nvSpPr>
          <p:spPr>
            <a:xfrm>
              <a:off x="3568256" y="4994917"/>
              <a:ext cx="454261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smtClean="0"/>
                <a:t>현장 작업일 </a:t>
              </a:r>
              <a:r>
                <a:rPr lang="en-US" altLang="ko-KR" sz="1200" b="1" dirty="0" smtClean="0"/>
                <a:t>(</a:t>
              </a:r>
              <a:r>
                <a:rPr lang="ko-KR" altLang="en-US" sz="1200" b="1" dirty="0" smtClean="0"/>
                <a:t>총 </a:t>
              </a:r>
              <a:r>
                <a:rPr lang="en-US" altLang="ko-KR" sz="1200" b="1" dirty="0" smtClean="0"/>
                <a:t>2</a:t>
              </a:r>
              <a:r>
                <a:rPr lang="ko-KR" altLang="en-US" sz="1200" b="1" dirty="0" smtClean="0"/>
                <a:t>일</a:t>
              </a:r>
              <a:r>
                <a:rPr lang="en-US" altLang="ko-KR" sz="1200" b="1" dirty="0" smtClean="0"/>
                <a:t>)</a:t>
              </a:r>
              <a:endParaRPr lang="ko-KR" altLang="en-US" sz="1200" b="1" dirty="0"/>
            </a:p>
          </p:txBody>
        </p:sp>
      </p:grp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08279"/>
              </p:ext>
            </p:extLst>
          </p:nvPr>
        </p:nvGraphicFramePr>
        <p:xfrm>
          <a:off x="3857288" y="388858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9796932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761403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80673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64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13582"/>
                  </a:ext>
                </a:extLst>
              </a:tr>
            </a:tbl>
          </a:graphicData>
        </a:graphic>
      </p:graphicFrame>
      <p:grpSp>
        <p:nvGrpSpPr>
          <p:cNvPr id="48" name="그룹 47"/>
          <p:cNvGrpSpPr/>
          <p:nvPr/>
        </p:nvGrpSpPr>
        <p:grpSpPr>
          <a:xfrm>
            <a:off x="3804451" y="3483313"/>
            <a:ext cx="8180836" cy="734032"/>
            <a:chOff x="3547891" y="3559513"/>
            <a:chExt cx="8180836" cy="734032"/>
          </a:xfrm>
        </p:grpSpPr>
        <p:sp>
          <p:nvSpPr>
            <p:cNvPr id="42" name="TextBox 41"/>
            <p:cNvSpPr txBox="1"/>
            <p:nvPr/>
          </p:nvSpPr>
          <p:spPr>
            <a:xfrm>
              <a:off x="3547891" y="3559513"/>
              <a:ext cx="454261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200" b="1" dirty="0" err="1" smtClean="0"/>
                <a:t>비상연락처</a:t>
              </a:r>
              <a:endParaRPr lang="ko-KR" altLang="en-US" sz="1200" b="1" dirty="0"/>
            </a:p>
          </p:txBody>
        </p:sp>
        <p:grpSp>
          <p:nvGrpSpPr>
            <p:cNvPr id="46" name="그룹 45"/>
            <p:cNvGrpSpPr/>
            <p:nvPr/>
          </p:nvGrpSpPr>
          <p:grpSpPr>
            <a:xfrm>
              <a:off x="3621090" y="4057711"/>
              <a:ext cx="8107637" cy="235834"/>
              <a:chOff x="3621090" y="4057711"/>
              <a:chExt cx="8107637" cy="235834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3621090" y="4062713"/>
                <a:ext cx="262731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이 </a:t>
                </a:r>
                <a:r>
                  <a:rPr lang="ko-KR" altLang="en-US" sz="9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름</a:t>
                </a:r>
                <a:endParaRPr lang="ko-KR" alt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351071" y="4062713"/>
                <a:ext cx="262731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관 계</a:t>
                </a:r>
                <a:endParaRPr lang="ko-KR" alt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978381" y="4057711"/>
                <a:ext cx="275034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sz="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연 </a:t>
                </a:r>
                <a:r>
                  <a:rPr lang="ko-KR" altLang="en-US" sz="9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락</a:t>
                </a:r>
                <a:r>
                  <a:rPr lang="ko-KR" altLang="en-US" sz="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처</a:t>
                </a:r>
                <a:endParaRPr lang="ko-KR" alt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98108"/>
              </p:ext>
            </p:extLst>
          </p:nvPr>
        </p:nvGraphicFramePr>
        <p:xfrm>
          <a:off x="3824816" y="1340656"/>
          <a:ext cx="81280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3499137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860562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635733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088296118"/>
                    </a:ext>
                  </a:extLst>
                </a:gridCol>
                <a:gridCol w="2709334">
                  <a:extLst>
                    <a:ext uri="{9D8B030D-6E8A-4147-A177-3AD203B41FA5}">
                      <a16:colId xmlns:a16="http://schemas.microsoft.com/office/drawing/2014/main" val="1314626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10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906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1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512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799484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3824692" y="987657"/>
            <a:ext cx="45426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기본 정보 </a:t>
            </a:r>
            <a:endParaRPr lang="ko-KR" alt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9790804" y="1010740"/>
            <a:ext cx="2171655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900" b="1" dirty="0" smtClean="0"/>
              <a:t>        </a:t>
            </a:r>
            <a:r>
              <a:rPr lang="ko-KR" altLang="en-US" sz="9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900" b="1" dirty="0" smtClean="0"/>
              <a:t>   현 장 명 </a:t>
            </a:r>
            <a:r>
              <a:rPr lang="en-US" altLang="ko-KR" sz="900" b="1" dirty="0" smtClean="0"/>
              <a:t>: </a:t>
            </a:r>
            <a:r>
              <a:rPr lang="ko-KR" altLang="en-US" sz="900" b="1" dirty="0" smtClean="0"/>
              <a:t>강서</a:t>
            </a:r>
            <a:r>
              <a:rPr lang="en-US" altLang="ko-KR" sz="900" b="1" dirty="0" smtClean="0"/>
              <a:t>23 </a:t>
            </a:r>
            <a:r>
              <a:rPr lang="ko-KR" altLang="en-US" sz="900" b="1" dirty="0" smtClean="0"/>
              <a:t>마포 상암</a:t>
            </a:r>
            <a:endParaRPr lang="en-US" altLang="ko-KR" sz="900" b="1" dirty="0" smtClean="0"/>
          </a:p>
        </p:txBody>
      </p:sp>
      <p:grpSp>
        <p:nvGrpSpPr>
          <p:cNvPr id="57" name="그룹 56"/>
          <p:cNvGrpSpPr/>
          <p:nvPr/>
        </p:nvGrpSpPr>
        <p:grpSpPr>
          <a:xfrm>
            <a:off x="3835012" y="1433363"/>
            <a:ext cx="1356293" cy="1674255"/>
            <a:chOff x="3578452" y="1509563"/>
            <a:chExt cx="1356293" cy="1674255"/>
          </a:xfrm>
        </p:grpSpPr>
        <p:sp>
          <p:nvSpPr>
            <p:cNvPr id="52" name="TextBox 51"/>
            <p:cNvSpPr txBox="1"/>
            <p:nvPr/>
          </p:nvSpPr>
          <p:spPr>
            <a:xfrm>
              <a:off x="3578452" y="150956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이 </a:t>
              </a:r>
              <a:r>
                <a:rPr lang="ko-KR" altLang="en-US" sz="9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름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78452" y="1868756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연락처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78452" y="2228540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생년월일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78452" y="259309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성 별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78452" y="2952986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국 적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6532524" y="1406468"/>
            <a:ext cx="1356293" cy="1674255"/>
            <a:chOff x="3578452" y="1509563"/>
            <a:chExt cx="1356293" cy="1674255"/>
          </a:xfrm>
        </p:grpSpPr>
        <p:sp>
          <p:nvSpPr>
            <p:cNvPr id="59" name="TextBox 58"/>
            <p:cNvSpPr txBox="1"/>
            <p:nvPr/>
          </p:nvSpPr>
          <p:spPr>
            <a:xfrm>
              <a:off x="3578452" y="150956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소속사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78452" y="1868756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직 종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578452" y="2228540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최초출근일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78452" y="259309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출근일수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578452" y="2952986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주 소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64" name="그림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219" y="1495405"/>
            <a:ext cx="1143000" cy="1143000"/>
          </a:xfrm>
          <a:prstGeom prst="rect">
            <a:avLst/>
          </a:prstGeom>
        </p:spPr>
      </p:pic>
      <p:grpSp>
        <p:nvGrpSpPr>
          <p:cNvPr id="65" name="그룹 64"/>
          <p:cNvGrpSpPr/>
          <p:nvPr/>
        </p:nvGrpSpPr>
        <p:grpSpPr>
          <a:xfrm>
            <a:off x="7975212" y="1441951"/>
            <a:ext cx="3925235" cy="1674255"/>
            <a:chOff x="3578452" y="1509563"/>
            <a:chExt cx="3925235" cy="1674255"/>
          </a:xfrm>
        </p:grpSpPr>
        <p:sp>
          <p:nvSpPr>
            <p:cNvPr id="66" name="TextBox 65"/>
            <p:cNvSpPr txBox="1"/>
            <p:nvPr/>
          </p:nvSpPr>
          <p:spPr>
            <a:xfrm>
              <a:off x="3578452" y="150956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㈜</a:t>
              </a:r>
              <a:r>
                <a:rPr lang="ko-KR" altLang="en-US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망원건설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78452" y="1868756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목수조공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578452" y="2228540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2022.01.16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578452" y="259309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r>
                <a:rPr lang="ko-KR" altLang="en-US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일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78452" y="2952986"/>
              <a:ext cx="39252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미등록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1" name="그룹 70"/>
          <p:cNvGrpSpPr/>
          <p:nvPr/>
        </p:nvGrpSpPr>
        <p:grpSpPr>
          <a:xfrm>
            <a:off x="5221868" y="1462196"/>
            <a:ext cx="1356293" cy="1674255"/>
            <a:chOff x="3578452" y="1509563"/>
            <a:chExt cx="1356293" cy="1674255"/>
          </a:xfrm>
        </p:grpSpPr>
        <p:sp>
          <p:nvSpPr>
            <p:cNvPr id="72" name="TextBox 71"/>
            <p:cNvSpPr txBox="1"/>
            <p:nvPr/>
          </p:nvSpPr>
          <p:spPr>
            <a:xfrm>
              <a:off x="3578452" y="150956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강심동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578452" y="1868756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010-9876-5555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78452" y="2228540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1965.03.05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78452" y="2593093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남자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78452" y="2952986"/>
              <a:ext cx="13562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미등록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77" name="그림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10" y="1587916"/>
            <a:ext cx="3571342" cy="1305890"/>
          </a:xfrm>
          <a:prstGeom prst="rect">
            <a:avLst/>
          </a:prstGeom>
        </p:spPr>
      </p:pic>
      <p:sp>
        <p:nvSpPr>
          <p:cNvPr id="79" name="직사각형 78"/>
          <p:cNvSpPr/>
          <p:nvPr/>
        </p:nvSpPr>
        <p:spPr>
          <a:xfrm>
            <a:off x="10129771" y="654114"/>
            <a:ext cx="74295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1" name="직사각형 80"/>
          <p:cNvSpPr/>
          <p:nvPr/>
        </p:nvSpPr>
        <p:spPr>
          <a:xfrm>
            <a:off x="10996699" y="654114"/>
            <a:ext cx="74295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사각형 81"/>
          <p:cNvSpPr/>
          <p:nvPr/>
        </p:nvSpPr>
        <p:spPr>
          <a:xfrm>
            <a:off x="10129771" y="691907"/>
            <a:ext cx="7429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 smtClean="0">
                <a:solidFill>
                  <a:schemeClr val="bg1"/>
                </a:solidFill>
              </a:rPr>
              <a:t> 인쇄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10996699" y="681573"/>
            <a:ext cx="7429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900" b="1" dirty="0" smtClean="0">
                <a:solidFill>
                  <a:schemeClr val="bg1"/>
                </a:solidFill>
              </a:rPr>
              <a:t> 저장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843" y="1356005"/>
            <a:ext cx="355427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TBM </a:t>
            </a:r>
            <a:r>
              <a:rPr lang="ko-KR" altLang="en-US" sz="1600" dirty="0" smtClean="0"/>
              <a:t>결과 페이지 디자인 참고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341078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529</Words>
  <Application>Microsoft Office PowerPoint</Application>
  <PresentationFormat>와이드스크린</PresentationFormat>
  <Paragraphs>162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remo2080@gmail.com</dc:creator>
  <cp:lastModifiedBy>remo2080@gmail.com</cp:lastModifiedBy>
  <cp:revision>18</cp:revision>
  <dcterms:created xsi:type="dcterms:W3CDTF">2023-07-21T06:24:15Z</dcterms:created>
  <dcterms:modified xsi:type="dcterms:W3CDTF">2023-07-21T08:45:07Z</dcterms:modified>
</cp:coreProperties>
</file>