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9"/>
  </p:notesMasterIdLst>
  <p:sldIdLst>
    <p:sldId id="408" r:id="rId2"/>
    <p:sldId id="409" r:id="rId3"/>
    <p:sldId id="410" r:id="rId4"/>
    <p:sldId id="411" r:id="rId5"/>
    <p:sldId id="412" r:id="rId6"/>
    <p:sldId id="413" r:id="rId7"/>
    <p:sldId id="414" r:id="rId8"/>
    <p:sldId id="415" r:id="rId9"/>
    <p:sldId id="416" r:id="rId10"/>
    <p:sldId id="417" r:id="rId11"/>
    <p:sldId id="418" r:id="rId12"/>
    <p:sldId id="419" r:id="rId13"/>
    <p:sldId id="420" r:id="rId14"/>
    <p:sldId id="421" r:id="rId15"/>
    <p:sldId id="422" r:id="rId16"/>
    <p:sldId id="448" r:id="rId17"/>
    <p:sldId id="424" r:id="rId18"/>
    <p:sldId id="425" r:id="rId19"/>
    <p:sldId id="426" r:id="rId20"/>
    <p:sldId id="427" r:id="rId21"/>
    <p:sldId id="428" r:id="rId22"/>
    <p:sldId id="429" r:id="rId23"/>
    <p:sldId id="430" r:id="rId24"/>
    <p:sldId id="431" r:id="rId25"/>
    <p:sldId id="432" r:id="rId26"/>
    <p:sldId id="434" r:id="rId27"/>
    <p:sldId id="435" r:id="rId28"/>
    <p:sldId id="436" r:id="rId29"/>
    <p:sldId id="437" r:id="rId30"/>
    <p:sldId id="438" r:id="rId31"/>
    <p:sldId id="439" r:id="rId32"/>
    <p:sldId id="440" r:id="rId33"/>
    <p:sldId id="451" r:id="rId34"/>
    <p:sldId id="452" r:id="rId35"/>
    <p:sldId id="441" r:id="rId36"/>
    <p:sldId id="442" r:id="rId37"/>
    <p:sldId id="443" r:id="rId38"/>
    <p:sldId id="446" r:id="rId39"/>
    <p:sldId id="345" r:id="rId40"/>
    <p:sldId id="309" r:id="rId41"/>
    <p:sldId id="310" r:id="rId42"/>
    <p:sldId id="313" r:id="rId43"/>
    <p:sldId id="315" r:id="rId44"/>
    <p:sldId id="317" r:id="rId45"/>
    <p:sldId id="320" r:id="rId46"/>
    <p:sldId id="321" r:id="rId47"/>
    <p:sldId id="327" r:id="rId48"/>
    <p:sldId id="328" r:id="rId49"/>
    <p:sldId id="329" r:id="rId50"/>
    <p:sldId id="330" r:id="rId51"/>
    <p:sldId id="331" r:id="rId52"/>
    <p:sldId id="339" r:id="rId53"/>
    <p:sldId id="340" r:id="rId54"/>
    <p:sldId id="341" r:id="rId55"/>
    <p:sldId id="342" r:id="rId56"/>
    <p:sldId id="343" r:id="rId57"/>
    <p:sldId id="344" r:id="rId58"/>
    <p:sldId id="349" r:id="rId59"/>
    <p:sldId id="350" r:id="rId60"/>
    <p:sldId id="351" r:id="rId61"/>
    <p:sldId id="356" r:id="rId62"/>
    <p:sldId id="357" r:id="rId63"/>
    <p:sldId id="358" r:id="rId64"/>
    <p:sldId id="359" r:id="rId65"/>
    <p:sldId id="365" r:id="rId66"/>
    <p:sldId id="366" r:id="rId67"/>
    <p:sldId id="367" r:id="rId68"/>
    <p:sldId id="368" r:id="rId69"/>
    <p:sldId id="369" r:id="rId70"/>
    <p:sldId id="373" r:id="rId71"/>
    <p:sldId id="374" r:id="rId72"/>
    <p:sldId id="375" r:id="rId73"/>
    <p:sldId id="381" r:id="rId74"/>
    <p:sldId id="382" r:id="rId75"/>
    <p:sldId id="383" r:id="rId76"/>
    <p:sldId id="384" r:id="rId77"/>
    <p:sldId id="385" r:id="rId78"/>
    <p:sldId id="389" r:id="rId79"/>
    <p:sldId id="390" r:id="rId80"/>
    <p:sldId id="391" r:id="rId81"/>
    <p:sldId id="396" r:id="rId82"/>
    <p:sldId id="397" r:id="rId83"/>
    <p:sldId id="398" r:id="rId84"/>
    <p:sldId id="399" r:id="rId85"/>
    <p:sldId id="400" r:id="rId86"/>
    <p:sldId id="401" r:id="rId87"/>
    <p:sldId id="402" r:id="rId88"/>
    <p:sldId id="403" r:id="rId89"/>
    <p:sldId id="449" r:id="rId90"/>
    <p:sldId id="405" r:id="rId91"/>
    <p:sldId id="453" r:id="rId92"/>
    <p:sldId id="447" r:id="rId93"/>
    <p:sldId id="454" r:id="rId94"/>
    <p:sldId id="455" r:id="rId95"/>
    <p:sldId id="456" r:id="rId96"/>
    <p:sldId id="457" r:id="rId97"/>
    <p:sldId id="458" r:id="rId98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A6A"/>
    <a:srgbClr val="0718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955" autoAdjust="0"/>
    <p:restoredTop sz="86483" autoAdjust="0"/>
  </p:normalViewPr>
  <p:slideViewPr>
    <p:cSldViewPr snapToGrid="0" snapToObjects="1">
      <p:cViewPr varScale="1">
        <p:scale>
          <a:sx n="116" d="100"/>
          <a:sy n="116" d="100"/>
        </p:scale>
        <p:origin x="912" y="10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240" y="177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E2B2BC9D-A816-4D0A-858B-1D023B3A8ACA}" type="datetime1">
              <a:rPr lang="ko-KR" altLang="en-US"/>
              <a:pPr lvl="0">
                <a:defRPr/>
              </a:pPr>
              <a:t>2023-08-22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30432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ko-KR" altLang="en-US" smtClean="0"/>
              <a:pPr lvl="0">
                <a:defRPr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6247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4951-15C2-4EC8-9BFE-A8770D39BC8F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503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399" y="2130425"/>
            <a:ext cx="10363198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799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F916-180D-4BCA-B75A-C1CD3D6397F8}" type="datetime1">
              <a:rPr lang="ko-KR" altLang="en-US" smtClean="0"/>
              <a:t>2023-08-22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EEF8-4E9D-470C-99A5-186877FC15D0}" type="datetime1">
              <a:rPr lang="ko-KR" altLang="en-US" smtClean="0"/>
              <a:t>2023-08-22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/>
              <a:t>첫째 목차</a:t>
            </a:r>
          </a:p>
          <a:p>
            <a:pPr lvl="0"/>
            <a:r>
              <a:rPr lang="ko-KR" altLang="en-US"/>
              <a:t>둘째 목차</a:t>
            </a:r>
          </a:p>
          <a:p>
            <a:pPr lvl="0"/>
            <a:r>
              <a:rPr lang="ko-KR" altLang="en-US"/>
              <a:t>셋째 목차</a:t>
            </a:r>
          </a:p>
          <a:p>
            <a:pPr lvl="0"/>
            <a:r>
              <a:rPr lang="ko-KR" altLang="en-US"/>
              <a:t>넷째 목차</a:t>
            </a:r>
          </a:p>
          <a:p>
            <a:pPr lvl="0"/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8A6C-333D-4547-816F-14A87525DA0A}" type="datetime1">
              <a:rPr lang="ko-KR" altLang="en-US" smtClean="0"/>
              <a:t>2023-08-22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26D6-256A-4663-A39E-45CBAEA076C8}" type="datetime1">
              <a:rPr lang="ko-KR" altLang="en-US" smtClean="0"/>
              <a:t>2023-08-22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산업안전 패러다임 변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/>
          <p:cNvSpPr/>
          <p:nvPr userDrawn="1"/>
        </p:nvSpPr>
        <p:spPr>
          <a:xfrm>
            <a:off x="0" y="-1"/>
            <a:ext cx="10212450" cy="630227"/>
          </a:xfrm>
          <a:custGeom>
            <a:avLst/>
            <a:gdLst>
              <a:gd name="connsiteX0" fmla="*/ 0 w 8297615"/>
              <a:gd name="connsiteY0" fmla="*/ 0 h 630227"/>
              <a:gd name="connsiteX1" fmla="*/ 7565065 w 8297615"/>
              <a:gd name="connsiteY1" fmla="*/ 0 h 630227"/>
              <a:gd name="connsiteX2" fmla="*/ 8297615 w 8297615"/>
              <a:gd name="connsiteY2" fmla="*/ 628651 h 630227"/>
              <a:gd name="connsiteX3" fmla="*/ 7565065 w 8297615"/>
              <a:gd name="connsiteY3" fmla="*/ 628651 h 630227"/>
              <a:gd name="connsiteX4" fmla="*/ 7565065 w 8297615"/>
              <a:gd name="connsiteY4" fmla="*/ 630227 h 630227"/>
              <a:gd name="connsiteX5" fmla="*/ 0 w 8297615"/>
              <a:gd name="connsiteY5" fmla="*/ 630227 h 63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97615" h="630227">
                <a:moveTo>
                  <a:pt x="0" y="0"/>
                </a:moveTo>
                <a:lnTo>
                  <a:pt x="7565065" y="0"/>
                </a:lnTo>
                <a:lnTo>
                  <a:pt x="8297615" y="628651"/>
                </a:lnTo>
                <a:lnTo>
                  <a:pt x="7565065" y="628651"/>
                </a:lnTo>
                <a:lnTo>
                  <a:pt x="7565065" y="630227"/>
                </a:lnTo>
                <a:lnTo>
                  <a:pt x="0" y="630227"/>
                </a:lnTo>
                <a:close/>
              </a:path>
            </a:pathLst>
          </a:custGeom>
          <a:solidFill>
            <a:srgbClr val="E87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lvl="0" algn="ctr">
              <a:defRPr/>
            </a:pPr>
            <a:endParaRPr lang="ko-KR" altLang="en-US" sz="1662"/>
          </a:p>
        </p:txBody>
      </p:sp>
      <p:sp>
        <p:nvSpPr>
          <p:cNvPr id="6" name="사각형: 둥근 모서리 5"/>
          <p:cNvSpPr/>
          <p:nvPr userDrawn="1"/>
        </p:nvSpPr>
        <p:spPr>
          <a:xfrm>
            <a:off x="238353" y="152417"/>
            <a:ext cx="5990585" cy="381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anchor="ctr"/>
          <a:lstStyle/>
          <a:p>
            <a:pPr marL="0" lvl="0" indent="0" algn="l" defTabSz="266700">
              <a:buFont typeface="HY견고딕"/>
              <a:buNone/>
              <a:defRPr/>
            </a:pPr>
            <a:r>
              <a:rPr lang="en-US" altLang="ko-KR" sz="2400" b="1" spc="-12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휴먼둥근헤드라인"/>
                <a:ea typeface="휴먼둥근헤드라인"/>
              </a:rPr>
              <a:t>2. </a:t>
            </a:r>
            <a:r>
              <a:rPr lang="ko-KR" altLang="en-US" sz="2400" b="1" spc="-12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휴먼둥근헤드라인"/>
                <a:ea typeface="휴먼둥근헤드라인"/>
              </a:rPr>
              <a:t>사고원인분석 및 재발방지 대책</a:t>
            </a:r>
            <a:endParaRPr lang="ko-KR" altLang="en-US" sz="2400" b="1" spc="-120">
              <a:solidFill>
                <a:schemeClr val="bg1"/>
              </a:solidFill>
              <a:latin typeface="휴먼둥근헤드라인"/>
              <a:ea typeface="휴먼둥근헤드라인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현상 및 전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002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1B56-5D90-494E-AD76-E33CE4374F74}" type="datetime1">
              <a:rPr lang="ko-KR" altLang="en-US" smtClean="0"/>
              <a:t>2023-08-22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F91A-384F-4C81-ABF7-36FEDE22E41C}" type="datetime1">
              <a:rPr lang="ko-KR" altLang="en-US" smtClean="0"/>
              <a:t>2023-08-22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3" y="4406900"/>
            <a:ext cx="103631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1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26A43-41B6-49FD-9327-49DE6DFD4FB9}" type="datetime1">
              <a:rPr lang="ko-KR" altLang="en-US" smtClean="0"/>
              <a:t>2023-08-22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E8037-9C06-4D96-8C64-546EC8C40639}" type="datetime1">
              <a:rPr lang="ko-KR" altLang="en-US" smtClean="0"/>
              <a:t>2023-08-22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BA2E-C350-43E7-8F4D-2B0DC008101F}" type="datetime1">
              <a:rPr lang="ko-KR" altLang="en-US" smtClean="0"/>
              <a:t>2023-08-22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56B2-5891-4141-8DC0-A996934AB897}" type="datetime1">
              <a:rPr lang="ko-KR" altLang="en-US" smtClean="0"/>
              <a:t>2023-08-22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B0FC-E449-47A0-A50F-5D15538D0525}" type="datetime1">
              <a:rPr lang="ko-KR" altLang="en-US" smtClean="0"/>
              <a:t>2023-08-22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94CD-1BC6-4766-86EA-58B4BFCF7636}" type="datetime1">
              <a:rPr lang="ko-KR" altLang="en-US" smtClean="0"/>
              <a:t>2023-08-22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798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6ADBDB5C-2DD6-440C-815C-A4D6D552FE8F}" type="datetime1">
              <a:rPr lang="ko-KR" altLang="en-US" smtClean="0"/>
              <a:t>2023-08-22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5" r:id="rId13"/>
    <p:sldLayoutId id="2147483688" r:id="rId14"/>
  </p:sldLayoutIdLst>
  <p:transition/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1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openxmlformats.org/officeDocument/2006/relationships/image" Target="../media/image176.jpeg"/><Relationship Id="rId4" Type="http://schemas.openxmlformats.org/officeDocument/2006/relationships/image" Target="../media/image17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jpeg"/><Relationship Id="rId11" Type="http://schemas.openxmlformats.org/officeDocument/2006/relationships/image" Target="../media/image201.jpeg"/><Relationship Id="rId5" Type="http://schemas.openxmlformats.org/officeDocument/2006/relationships/image" Target="../media/image195.jpeg"/><Relationship Id="rId10" Type="http://schemas.openxmlformats.org/officeDocument/2006/relationships/image" Target="../media/image200.jpeg"/><Relationship Id="rId4" Type="http://schemas.openxmlformats.org/officeDocument/2006/relationships/image" Target="../media/image194.png"/><Relationship Id="rId9" Type="http://schemas.openxmlformats.org/officeDocument/2006/relationships/image" Target="../media/image19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7" Type="http://schemas.openxmlformats.org/officeDocument/2006/relationships/image" Target="../media/image2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png"/><Relationship Id="rId5" Type="http://schemas.openxmlformats.org/officeDocument/2006/relationships/image" Target="../media/image212.jpeg"/><Relationship Id="rId4" Type="http://schemas.openxmlformats.org/officeDocument/2006/relationships/image" Target="../media/image21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2.png"/><Relationship Id="rId7" Type="http://schemas.openxmlformats.org/officeDocument/2006/relationships/image" Target="../media/image225.png"/><Relationship Id="rId12" Type="http://schemas.openxmlformats.org/officeDocument/2006/relationships/image" Target="../media/image2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4.png"/><Relationship Id="rId11" Type="http://schemas.openxmlformats.org/officeDocument/2006/relationships/image" Target="../media/image229.png"/><Relationship Id="rId5" Type="http://schemas.openxmlformats.org/officeDocument/2006/relationships/image" Target="../media/image223.png"/><Relationship Id="rId10" Type="http://schemas.openxmlformats.org/officeDocument/2006/relationships/image" Target="../media/image228.png"/><Relationship Id="rId4" Type="http://schemas.openxmlformats.org/officeDocument/2006/relationships/image" Target="../media/image219.jpeg"/><Relationship Id="rId9" Type="http://schemas.openxmlformats.org/officeDocument/2006/relationships/image" Target="../media/image227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13" Type="http://schemas.openxmlformats.org/officeDocument/2006/relationships/image" Target="../media/image241.png"/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12" Type="http://schemas.openxmlformats.org/officeDocument/2006/relationships/image" Target="../media/image2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5" Type="http://schemas.openxmlformats.org/officeDocument/2006/relationships/image" Target="../media/image233.png"/><Relationship Id="rId10" Type="http://schemas.openxmlformats.org/officeDocument/2006/relationships/image" Target="../media/image238.jpeg"/><Relationship Id="rId4" Type="http://schemas.openxmlformats.org/officeDocument/2006/relationships/image" Target="../media/image232.png"/><Relationship Id="rId9" Type="http://schemas.openxmlformats.org/officeDocument/2006/relationships/image" Target="../media/image237.png"/><Relationship Id="rId14" Type="http://schemas.openxmlformats.org/officeDocument/2006/relationships/image" Target="../media/image24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7" Type="http://schemas.openxmlformats.org/officeDocument/2006/relationships/image" Target="../media/image2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eg"/><Relationship Id="rId3" Type="http://schemas.openxmlformats.org/officeDocument/2006/relationships/image" Target="../media/image249.jpeg"/><Relationship Id="rId7" Type="http://schemas.openxmlformats.org/officeDocument/2006/relationships/image" Target="../media/image2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10" Type="http://schemas.openxmlformats.org/officeDocument/2006/relationships/image" Target="../media/image256.jpeg"/><Relationship Id="rId4" Type="http://schemas.openxmlformats.org/officeDocument/2006/relationships/image" Target="../media/image250.jpeg"/><Relationship Id="rId9" Type="http://schemas.openxmlformats.org/officeDocument/2006/relationships/image" Target="../media/image25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2.jpeg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8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95249" y="2228850"/>
            <a:ext cx="12001500" cy="23795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lt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ko-KR" altLang="en-US" sz="4000" dirty="0"/>
              <a:t>                    </a:t>
            </a:r>
            <a:r>
              <a:rPr lang="ko-KR" altLang="en-US" sz="4000" dirty="0">
                <a:latin typeface="HY견고딕"/>
                <a:ea typeface="HY견고딕"/>
              </a:rPr>
              <a:t>  </a:t>
            </a:r>
            <a:r>
              <a:rPr lang="ko-KR" altLang="en-US" sz="4000" b="1" dirty="0">
                <a:latin typeface="HY견고딕"/>
                <a:ea typeface="HY견고딕"/>
              </a:rPr>
              <a:t>사고 재발방지 대책 및</a:t>
            </a:r>
            <a:endParaRPr lang="en-US" altLang="ko-KR" sz="4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000" b="1" dirty="0">
              <a:latin typeface="HY견고딕"/>
              <a:ea typeface="HY견고딕"/>
            </a:endParaRPr>
          </a:p>
          <a:p>
            <a:pPr lvl="0" algn="ctr">
              <a:defRPr/>
            </a:pPr>
            <a:r>
              <a:rPr lang="ko-KR" altLang="en-US" sz="4000" b="1" dirty="0">
                <a:latin typeface="HY견고딕"/>
                <a:ea typeface="HY견고딕"/>
              </a:rPr>
              <a:t>                   잔여공사 안전관리 계획</a:t>
            </a:r>
            <a:r>
              <a:rPr lang="ko-KR" altLang="en-US" sz="4000" b="1" dirty="0">
                <a:latin typeface="휴먼둥근헤드라인"/>
                <a:ea typeface="휴먼둥근헤드라인"/>
              </a:rPr>
              <a:t> 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5770307" y="6135654"/>
            <a:ext cx="5457824" cy="56197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808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000" b="1" dirty="0" smtClean="0">
                <a:ln w="9525">
                  <a:solidFill>
                    <a:schemeClr val="dk1"/>
                  </a:solidFill>
                </a:ln>
                <a:solidFill>
                  <a:schemeClr val="dk1"/>
                </a:solidFill>
                <a:latin typeface="돋움"/>
                <a:ea typeface="돋움"/>
              </a:rPr>
              <a:t> </a:t>
            </a:r>
            <a:r>
              <a:rPr lang="ko-KR" altLang="en-US" sz="2000" b="1" dirty="0">
                <a:ln w="9525">
                  <a:solidFill>
                    <a:schemeClr val="dk1"/>
                  </a:solidFill>
                </a:ln>
                <a:solidFill>
                  <a:schemeClr val="dk1"/>
                </a:solidFill>
                <a:latin typeface="돋움"/>
                <a:ea typeface="돋움"/>
              </a:rPr>
              <a:t>부암</a:t>
            </a:r>
            <a:r>
              <a:rPr lang="en-US" altLang="ko-KR" sz="2000" b="1" dirty="0">
                <a:ln w="9525">
                  <a:solidFill>
                    <a:schemeClr val="dk1"/>
                  </a:solidFill>
                </a:ln>
                <a:solidFill>
                  <a:schemeClr val="dk1"/>
                </a:solidFill>
                <a:latin typeface="돋움"/>
                <a:ea typeface="돋움"/>
              </a:rPr>
              <a:t>2</a:t>
            </a:r>
            <a:r>
              <a:rPr lang="ko-KR" altLang="en-US" sz="2000" b="1" dirty="0">
                <a:ln w="9525">
                  <a:solidFill>
                    <a:schemeClr val="dk1"/>
                  </a:solidFill>
                </a:ln>
                <a:solidFill>
                  <a:schemeClr val="dk1"/>
                </a:solidFill>
                <a:latin typeface="돋움"/>
                <a:ea typeface="돋움"/>
              </a:rPr>
              <a:t>차 </a:t>
            </a:r>
            <a:r>
              <a:rPr lang="ko-KR" altLang="en-US" sz="2000" b="1" dirty="0" err="1" smtClean="0">
                <a:ln w="9525">
                  <a:solidFill>
                    <a:schemeClr val="dk1"/>
                  </a:solidFill>
                </a:ln>
                <a:solidFill>
                  <a:schemeClr val="dk1"/>
                </a:solidFill>
                <a:latin typeface="돋움"/>
                <a:ea typeface="돋움"/>
              </a:rPr>
              <a:t>비스타동원</a:t>
            </a:r>
            <a:r>
              <a:rPr lang="ko-KR" altLang="en-US" sz="2000" b="1" dirty="0" smtClean="0">
                <a:ln w="9525">
                  <a:solidFill>
                    <a:schemeClr val="dk1"/>
                  </a:solidFill>
                </a:ln>
                <a:solidFill>
                  <a:schemeClr val="dk1"/>
                </a:solidFill>
                <a:latin typeface="돋움"/>
                <a:ea typeface="돋움"/>
              </a:rPr>
              <a:t> </a:t>
            </a:r>
            <a:r>
              <a:rPr lang="ko-KR" altLang="en-US" sz="2000" b="1" dirty="0" err="1" smtClean="0">
                <a:ln w="9525">
                  <a:solidFill>
                    <a:schemeClr val="dk1"/>
                  </a:solidFill>
                </a:ln>
                <a:solidFill>
                  <a:schemeClr val="dk1"/>
                </a:solidFill>
                <a:latin typeface="돋움"/>
                <a:ea typeface="돋움"/>
              </a:rPr>
              <a:t>아트포레</a:t>
            </a:r>
            <a:r>
              <a:rPr lang="ko-KR" altLang="en-US" sz="2000" b="1" dirty="0" smtClean="0">
                <a:ln w="9525">
                  <a:solidFill>
                    <a:schemeClr val="dk1"/>
                  </a:solidFill>
                </a:ln>
                <a:solidFill>
                  <a:schemeClr val="dk1"/>
                </a:solidFill>
                <a:latin typeface="돋움"/>
                <a:ea typeface="돋움"/>
              </a:rPr>
              <a:t> </a:t>
            </a:r>
            <a:r>
              <a:rPr lang="ko-KR" altLang="en-US" sz="2000" b="1" dirty="0">
                <a:ln w="9525">
                  <a:solidFill>
                    <a:schemeClr val="dk1"/>
                  </a:solidFill>
                </a:ln>
                <a:solidFill>
                  <a:schemeClr val="dk1"/>
                </a:solidFill>
                <a:latin typeface="돋움"/>
                <a:ea typeface="돋움"/>
              </a:rPr>
              <a:t>신축현장</a:t>
            </a:r>
          </a:p>
        </p:txBody>
      </p:sp>
      <p:pic>
        <p:nvPicPr>
          <p:cNvPr id="12" name="그림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51950" y="6458688"/>
            <a:ext cx="2844799" cy="365125"/>
          </a:xfrm>
        </p:spPr>
        <p:txBody>
          <a:bodyPr/>
          <a:lstStyle/>
          <a:p>
            <a:fld id="{AD22CD3B-FDDF-4998-970C-76E6E0BEC65F}" type="slidenum">
              <a:rPr lang="ko-KR" altLang="en-US" b="1" smtClean="0"/>
              <a:pPr/>
              <a:t>1</a:t>
            </a:fld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724385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부제목 2"/>
          <p:cNvSpPr txBox="1">
            <a:spLocks/>
          </p:cNvSpPr>
          <p:nvPr/>
        </p:nvSpPr>
        <p:spPr>
          <a:xfrm>
            <a:off x="-104775" y="209550"/>
            <a:ext cx="8534399" cy="626085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>
                <a:ln w="9525">
                  <a:solidFill>
                    <a:schemeClr val="lt1"/>
                  </a:solidFill>
                </a:ln>
                <a:solidFill>
                  <a:schemeClr val="lt1"/>
                </a:solidFill>
              </a:rPr>
              <a:t>    </a:t>
            </a:r>
            <a:r>
              <a:rPr lang="en-US" altLang="ko-KR" sz="2600" dirty="0">
                <a:ln w="9525">
                  <a:solidFill>
                    <a:schemeClr val="lt1"/>
                  </a:solidFill>
                </a:ln>
                <a:solidFill>
                  <a:schemeClr val="lt1"/>
                </a:solidFill>
              </a:rPr>
              <a:t>3.</a:t>
            </a:r>
            <a:r>
              <a:rPr lang="ko-KR" altLang="en-US" sz="2600" dirty="0">
                <a:ln w="9525">
                  <a:solidFill>
                    <a:schemeClr val="lt1"/>
                  </a:solidFill>
                </a:ln>
                <a:solidFill>
                  <a:schemeClr val="lt1"/>
                </a:solidFill>
              </a:rPr>
              <a:t> 안전보건조직체계 </a:t>
            </a:r>
          </a:p>
        </p:txBody>
      </p:sp>
      <p:sp>
        <p:nvSpPr>
          <p:cNvPr id="10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안전보건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조직체계</a:t>
            </a:r>
            <a:endParaRPr lang="ko-KR" altLang="en-US" sz="2800" dirty="0"/>
          </a:p>
        </p:txBody>
      </p:sp>
      <p:pic>
        <p:nvPicPr>
          <p:cNvPr id="11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44034" y="11611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안전보건 </a:t>
            </a:r>
            <a:r>
              <a:rPr lang="ko-KR" altLang="en-US" sz="1900" b="1" dirty="0" smtClean="0">
                <a:solidFill>
                  <a:srgbClr val="FFFFFF"/>
                </a:solidFill>
                <a:latin typeface="+mj-ea"/>
                <a:ea typeface="+mj-ea"/>
              </a:rPr>
              <a:t>조직도</a:t>
            </a:r>
            <a:r>
              <a:rPr lang="en-US" altLang="ko-KR" sz="1900" b="1" dirty="0" smtClean="0">
                <a:solidFill>
                  <a:srgbClr val="FFFFFF"/>
                </a:solidFill>
                <a:latin typeface="+mj-ea"/>
                <a:ea typeface="+mj-ea"/>
              </a:rPr>
              <a:t>_</a:t>
            </a:r>
            <a:r>
              <a:rPr lang="ko-KR" altLang="en-US" sz="1900" b="1" dirty="0" smtClean="0">
                <a:solidFill>
                  <a:srgbClr val="FFFFFF"/>
                </a:solidFill>
                <a:latin typeface="+mj-ea"/>
                <a:ea typeface="+mj-ea"/>
              </a:rPr>
              <a:t>현장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356350"/>
            <a:ext cx="2844799" cy="365125"/>
          </a:xfrm>
        </p:spPr>
        <p:txBody>
          <a:bodyPr/>
          <a:lstStyle/>
          <a:p>
            <a:fld id="{AD22CD3B-FDDF-4998-970C-76E6E0BEC65F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9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65676" y="11611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3-1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76" y="1647423"/>
            <a:ext cx="10218199" cy="277583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68" y="4422787"/>
            <a:ext cx="10103107" cy="23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9666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안전보건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조직체계</a:t>
            </a:r>
            <a:endParaRPr lang="ko-KR" altLang="en-US" sz="2800" dirty="0"/>
          </a:p>
        </p:txBody>
      </p:sp>
      <p:pic>
        <p:nvPicPr>
          <p:cNvPr id="11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5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44034" y="1161182"/>
            <a:ext cx="3828228" cy="287572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안전보건 </a:t>
            </a:r>
            <a:r>
              <a:rPr lang="ko-KR" altLang="en-US" sz="1900" b="1" dirty="0" smtClean="0">
                <a:solidFill>
                  <a:srgbClr val="FFFFFF"/>
                </a:solidFill>
                <a:latin typeface="+mj-ea"/>
                <a:ea typeface="+mj-ea"/>
              </a:rPr>
              <a:t>조직도</a:t>
            </a:r>
            <a:r>
              <a:rPr lang="en-US" altLang="ko-KR" sz="1900" b="1" dirty="0" smtClean="0">
                <a:solidFill>
                  <a:srgbClr val="FFFFFF"/>
                </a:solidFill>
                <a:latin typeface="+mj-ea"/>
                <a:ea typeface="+mj-ea"/>
              </a:rPr>
              <a:t>_</a:t>
            </a:r>
            <a:r>
              <a:rPr lang="ko-KR" altLang="en-US" sz="1900" b="1" dirty="0" smtClean="0">
                <a:solidFill>
                  <a:srgbClr val="FFFFFF"/>
                </a:solidFill>
                <a:latin typeface="+mj-ea"/>
                <a:ea typeface="+mj-ea"/>
              </a:rPr>
              <a:t>본사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356350"/>
            <a:ext cx="2844799" cy="365125"/>
          </a:xfrm>
        </p:spPr>
        <p:txBody>
          <a:bodyPr/>
          <a:lstStyle/>
          <a:p>
            <a:fld id="{AD22CD3B-FDDF-4998-970C-76E6E0BEC65F}" type="slidenum">
              <a:rPr lang="ko-KR" altLang="en-US" smtClean="0"/>
              <a:pPr/>
              <a:t>11</a:t>
            </a:fld>
            <a:endParaRPr lang="ko-KR" altLang="en-US"/>
          </a:p>
        </p:txBody>
      </p:sp>
      <p:sp>
        <p:nvSpPr>
          <p:cNvPr id="12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65676" y="11611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3-2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56" y="1606377"/>
            <a:ext cx="9495201" cy="490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0096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2" name="직사각형 15"/>
          <p:cNvSpPr/>
          <p:nvPr/>
        </p:nvSpPr>
        <p:spPr>
          <a:xfrm>
            <a:off x="79375" y="1617662"/>
            <a:ext cx="12001500" cy="407352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</a:schemeClr>
          </a:solidFill>
          <a:ln w="19050" cap="flat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   </a:t>
            </a:r>
            <a:r>
              <a:rPr lang="en-US" altLang="ko-KR" sz="4000" b="1" dirty="0">
                <a:solidFill>
                  <a:srgbClr val="FFFFFF"/>
                </a:solidFill>
                <a:latin typeface="HY견고딕"/>
                <a:ea typeface="HY견고딕"/>
              </a:rPr>
              <a:t>4</a:t>
            </a:r>
            <a:r>
              <a:rPr kumimoji="0" lang="en-US" altLang="ko-KR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.</a:t>
            </a:r>
            <a:r>
              <a:rPr kumimoji="0" lang="ko-KR" altLang="en-US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사고원인 분석 및 </a:t>
            </a:r>
            <a:r>
              <a:rPr kumimoji="0" lang="ko-KR" altLang="en-US" sz="4000" b="1" i="0" u="none" strike="noStrike" kern="1200" cap="none" spc="0" normalizeH="0" baseline="0" dirty="0" smtClean="0">
                <a:solidFill>
                  <a:srgbClr val="FFFFFF"/>
                </a:solidFill>
                <a:latin typeface="HY견고딕"/>
                <a:ea typeface="HY견고딕"/>
              </a:rPr>
              <a:t>재발방지 </a:t>
            </a:r>
            <a:r>
              <a:rPr kumimoji="0" lang="ko-KR" altLang="en-US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대책</a:t>
            </a:r>
            <a:endParaRPr kumimoji="0" lang="en-US" altLang="ko-KR" sz="4000" b="1" i="0" u="none" strike="noStrike" kern="1200" cap="none" spc="0" normalizeH="0" baseline="0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en-US" altLang="ko-KR" sz="1500" b="1" i="0" u="none" strike="noStrike" kern="1200" cap="none" spc="0" normalizeH="0" baseline="0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4000" b="1" dirty="0">
                <a:solidFill>
                  <a:srgbClr val="FFFFFF"/>
                </a:solidFill>
                <a:latin typeface="HY견고딕"/>
                <a:ea typeface="HY견고딕"/>
              </a:rPr>
              <a:t>         </a:t>
            </a:r>
            <a:r>
              <a:rPr lang="en-US" altLang="ko-KR" sz="3200" b="1" dirty="0">
                <a:solidFill>
                  <a:srgbClr val="FFFFFF"/>
                </a:solidFill>
                <a:latin typeface="HY견고딕"/>
                <a:ea typeface="HY견고딕"/>
              </a:rPr>
              <a:t>4-1. </a:t>
            </a:r>
            <a:r>
              <a:rPr lang="ko-KR" altLang="en-US" sz="3200" b="1" dirty="0">
                <a:solidFill>
                  <a:srgbClr val="FFFFFF"/>
                </a:solidFill>
                <a:latin typeface="HY견고딕"/>
                <a:ea typeface="HY견고딕"/>
              </a:rPr>
              <a:t>사고발생 개요 </a:t>
            </a:r>
            <a:endParaRPr lang="en-US" altLang="ko-KR" sz="32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 sz="15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32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          4-2.</a:t>
            </a:r>
            <a:r>
              <a:rPr kumimoji="0" lang="en-US" altLang="ko-KR" sz="3200" b="1" i="0" u="none" strike="noStrike" kern="1200" cap="none" spc="0" normalizeH="0" dirty="0">
                <a:solidFill>
                  <a:srgbClr val="FFFFFF"/>
                </a:solidFill>
                <a:latin typeface="HY견고딕"/>
                <a:ea typeface="HY견고딕"/>
              </a:rPr>
              <a:t> </a:t>
            </a:r>
            <a:r>
              <a:rPr lang="ko-KR" altLang="en-US" sz="3200" b="1" dirty="0">
                <a:solidFill>
                  <a:srgbClr val="FFFFFF"/>
                </a:solidFill>
                <a:latin typeface="HY견고딕"/>
                <a:ea typeface="HY견고딕"/>
              </a:rPr>
              <a:t>사고발생 원인 분석</a:t>
            </a:r>
            <a:endParaRPr lang="en-US" altLang="ko-KR" sz="32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 sz="15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3200" b="1" dirty="0">
                <a:solidFill>
                  <a:srgbClr val="FFFFFF"/>
                </a:solidFill>
                <a:latin typeface="HY견고딕"/>
                <a:ea typeface="HY견고딕"/>
              </a:rPr>
              <a:t>           4-3. </a:t>
            </a:r>
            <a:r>
              <a:rPr lang="ko-KR" altLang="en-US" sz="3200" b="1" dirty="0">
                <a:solidFill>
                  <a:srgbClr val="FFFFFF"/>
                </a:solidFill>
                <a:latin typeface="HY견고딕"/>
                <a:ea typeface="HY견고딕"/>
              </a:rPr>
              <a:t>재발방지 대책</a:t>
            </a:r>
            <a:r>
              <a:rPr lang="en-US" altLang="ko-KR" sz="3200" b="1" dirty="0">
                <a:solidFill>
                  <a:srgbClr val="FFFFFF"/>
                </a:solidFill>
                <a:latin typeface="HY견고딕"/>
                <a:ea typeface="HY견고딕"/>
              </a:rPr>
              <a:t>   </a:t>
            </a: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36076" y="6398397"/>
            <a:ext cx="2844799" cy="365125"/>
          </a:xfrm>
        </p:spPr>
        <p:txBody>
          <a:bodyPr/>
          <a:lstStyle/>
          <a:p>
            <a:fld id="{AD22CD3B-FDDF-4998-970C-76E6E0BEC65F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6856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08229" y="2004454"/>
            <a:ext cx="10225073" cy="437661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-1289084"/>
            <a:ext cx="8534399" cy="626085"/>
          </a:xfrm>
        </p:spPr>
        <p:txBody>
          <a:bodyPr>
            <a:normAutofit/>
          </a:bodyPr>
          <a:lstStyle/>
          <a:p>
            <a:pPr lvl="0" algn="l">
              <a:defRPr/>
            </a:pPr>
            <a:r>
              <a:rPr lang="ko-KR" altLang="en-US" dirty="0">
                <a:ln w="9525">
                  <a:solidFill>
                    <a:schemeClr val="lt1"/>
                  </a:solidFill>
                </a:ln>
                <a:solidFill>
                  <a:schemeClr val="lt1"/>
                </a:solidFill>
              </a:rPr>
              <a:t>    </a:t>
            </a:r>
            <a:r>
              <a:rPr lang="en-US" altLang="ko-KR" sz="2600" dirty="0">
                <a:ln w="9525">
                  <a:solidFill>
                    <a:schemeClr val="lt1"/>
                  </a:solidFill>
                </a:ln>
                <a:solidFill>
                  <a:schemeClr val="lt1"/>
                </a:solidFill>
              </a:rPr>
              <a:t>4.</a:t>
            </a:r>
            <a:r>
              <a:rPr lang="ko-KR" altLang="en-US" sz="2600" dirty="0">
                <a:ln w="9525">
                  <a:solidFill>
                    <a:schemeClr val="lt1"/>
                  </a:solidFill>
                </a:ln>
                <a:solidFill>
                  <a:schemeClr val="lt1"/>
                </a:solidFill>
              </a:rPr>
              <a:t> 사고원인분석 및 재발방지 대책</a:t>
            </a:r>
          </a:p>
        </p:txBody>
      </p:sp>
      <p:sp>
        <p:nvSpPr>
          <p:cNvPr id="17" name="육각형 16"/>
          <p:cNvSpPr/>
          <p:nvPr/>
        </p:nvSpPr>
        <p:spPr>
          <a:xfrm>
            <a:off x="413837" y="1491405"/>
            <a:ext cx="2185920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FFFFFF"/>
                </a:solidFill>
                <a:latin typeface="Calibri"/>
                <a:ea typeface="맑은 고딕"/>
                <a:cs typeface="맑은 고딕"/>
              </a:rPr>
              <a:t>사고 위치도</a:t>
            </a:r>
            <a:endParaRPr kumimoji="0" lang="ko-KR" altLang="en-US" sz="1400" b="1" i="0" u="none" strike="noStrike" kern="1200" cap="none" spc="0" normalizeH="0" baseline="0" dirty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" name="폭발 1 1"/>
          <p:cNvSpPr/>
          <p:nvPr/>
        </p:nvSpPr>
        <p:spPr>
          <a:xfrm>
            <a:off x="6537295" y="4381036"/>
            <a:ext cx="691376" cy="50011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 bwMode="auto">
          <a:xfrm>
            <a:off x="5762112" y="3865843"/>
            <a:ext cx="1769338" cy="4432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ko-KR" altLang="en-US" sz="1000" b="1" dirty="0">
                <a:solidFill>
                  <a:srgbClr val="0000FF"/>
                </a:solidFill>
              </a:rPr>
              <a:t>사고지점</a:t>
            </a:r>
            <a:r>
              <a:rPr lang="en-US" altLang="ko-KR" sz="1000" b="1" dirty="0">
                <a:solidFill>
                  <a:srgbClr val="0000FF"/>
                </a:solidFill>
              </a:rPr>
              <a:t>(203</a:t>
            </a:r>
            <a:r>
              <a:rPr lang="ko-KR" altLang="en-US" sz="1000" b="1" dirty="0">
                <a:solidFill>
                  <a:srgbClr val="0000FF"/>
                </a:solidFill>
              </a:rPr>
              <a:t>동 </a:t>
            </a:r>
            <a:r>
              <a:rPr lang="ko-KR" altLang="en-US" sz="1000" b="1" dirty="0" smtClean="0">
                <a:solidFill>
                  <a:srgbClr val="0000FF"/>
                </a:solidFill>
              </a:rPr>
              <a:t>가설통로</a:t>
            </a:r>
            <a:r>
              <a:rPr lang="en-US" altLang="ko-KR" sz="900" b="1" dirty="0" smtClean="0">
                <a:solidFill>
                  <a:srgbClr val="0000FF"/>
                </a:solidFill>
              </a:rPr>
              <a:t>)</a:t>
            </a:r>
            <a:endParaRPr lang="ko-KR" altLang="en-US" sz="900" b="1" dirty="0">
              <a:solidFill>
                <a:srgbClr val="0000FF"/>
              </a:solidFill>
            </a:endParaRPr>
          </a:p>
        </p:txBody>
      </p:sp>
      <p:pic>
        <p:nvPicPr>
          <p:cNvPr id="18" name="그림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9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24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사고발생 개요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241233" y="6356350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/>
          <a:srcRect l="7876"/>
          <a:stretch/>
        </p:blipFill>
        <p:spPr>
          <a:xfrm>
            <a:off x="9102441" y="1860631"/>
            <a:ext cx="1904027" cy="1415271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cxnSp>
        <p:nvCxnSpPr>
          <p:cNvPr id="6" name="직선 연결선 5"/>
          <p:cNvCxnSpPr/>
          <p:nvPr/>
        </p:nvCxnSpPr>
        <p:spPr>
          <a:xfrm flipH="1">
            <a:off x="7117773" y="3275902"/>
            <a:ext cx="1984668" cy="12025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0962" y="1062326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4-1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6765992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-104775" y="209550"/>
            <a:ext cx="8534399" cy="626085"/>
          </a:xfrm>
        </p:spPr>
        <p:txBody>
          <a:bodyPr>
            <a:normAutofit/>
          </a:bodyPr>
          <a:lstStyle/>
          <a:p>
            <a:pPr lvl="0" algn="l">
              <a:defRPr/>
            </a:pPr>
            <a:r>
              <a:rPr lang="ko-KR" altLang="en-US" dirty="0">
                <a:ln w="9525">
                  <a:solidFill>
                    <a:schemeClr val="lt1"/>
                  </a:solidFill>
                </a:ln>
                <a:solidFill>
                  <a:schemeClr val="lt1"/>
                </a:solidFill>
              </a:rPr>
              <a:t>    </a:t>
            </a:r>
            <a:r>
              <a:rPr lang="en-US" altLang="ko-KR" sz="2600" dirty="0">
                <a:ln w="9525">
                  <a:solidFill>
                    <a:schemeClr val="lt1"/>
                  </a:solidFill>
                </a:ln>
                <a:solidFill>
                  <a:schemeClr val="lt1"/>
                </a:solidFill>
              </a:rPr>
              <a:t>4.</a:t>
            </a:r>
            <a:r>
              <a:rPr lang="ko-KR" altLang="en-US" sz="2600" dirty="0">
                <a:ln w="9525">
                  <a:solidFill>
                    <a:schemeClr val="lt1"/>
                  </a:solidFill>
                </a:ln>
                <a:solidFill>
                  <a:schemeClr val="lt1"/>
                </a:solidFill>
              </a:rPr>
              <a:t> 사고원인분석 및 재발방지 대책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59" y="1956777"/>
            <a:ext cx="5588950" cy="4399574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4162424" y="5863907"/>
            <a:ext cx="1765340" cy="492443"/>
          </a:xfrm>
          <a:prstGeom prst="rect">
            <a:avLst/>
          </a:prstGeom>
          <a:solidFill>
            <a:srgbClr val="FFFF00"/>
          </a:solidFill>
          <a:ln w="25400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203</a:t>
            </a:r>
            <a:r>
              <a:rPr lang="ko-KR" altLang="en-US" sz="13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동 </a:t>
            </a:r>
            <a:r>
              <a:rPr lang="ko-KR" altLang="en-US" sz="1300" b="1" kern="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가설통로구간 </a:t>
            </a:r>
            <a:r>
              <a:rPr lang="en-US" altLang="ko-KR" sz="1300" b="1" kern="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ko-KR" sz="13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13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평면</a:t>
            </a:r>
            <a:r>
              <a:rPr lang="en-US" altLang="ko-KR" sz="13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)</a:t>
            </a:r>
            <a:r>
              <a:rPr lang="ko-KR" altLang="en-US" sz="13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</a:t>
            </a:r>
            <a:endParaRPr lang="en-US" altLang="ko-KR" sz="1300" b="1" kern="0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2135" t="41088"/>
          <a:stretch/>
        </p:blipFill>
        <p:spPr>
          <a:xfrm>
            <a:off x="5964381" y="1870194"/>
            <a:ext cx="5839691" cy="4579860"/>
          </a:xfrm>
          <a:prstGeom prst="rect">
            <a:avLst/>
          </a:prstGeom>
        </p:spPr>
      </p:pic>
      <p:sp>
        <p:nvSpPr>
          <p:cNvPr id="15" name="육각형 14"/>
          <p:cNvSpPr/>
          <p:nvPr/>
        </p:nvSpPr>
        <p:spPr>
          <a:xfrm>
            <a:off x="413837" y="1491405"/>
            <a:ext cx="2185920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>
                <a:solidFill>
                  <a:srgbClr val="FFFFFF"/>
                </a:solidFill>
                <a:latin typeface="Calibri"/>
                <a:ea typeface="맑은 고딕"/>
                <a:cs typeface="맑은 고딕"/>
              </a:rPr>
              <a:t>사고 장소</a:t>
            </a:r>
          </a:p>
        </p:txBody>
      </p:sp>
      <p:sp>
        <p:nvSpPr>
          <p:cNvPr id="17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사고발생 개요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육각형 17"/>
          <p:cNvSpPr/>
          <p:nvPr/>
        </p:nvSpPr>
        <p:spPr>
          <a:xfrm>
            <a:off x="6129404" y="1442769"/>
            <a:ext cx="2185920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>
                <a:solidFill>
                  <a:srgbClr val="FFFFFF"/>
                </a:solidFill>
                <a:latin typeface="Calibri"/>
                <a:ea typeface="맑은 고딕"/>
                <a:cs typeface="맑은 고딕"/>
              </a:rPr>
              <a:t>상황 묘사</a:t>
            </a:r>
          </a:p>
        </p:txBody>
      </p:sp>
      <p:pic>
        <p:nvPicPr>
          <p:cNvPr id="20" name="그림 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2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241233" y="6393833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14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474036" y="4509655"/>
            <a:ext cx="841664" cy="24938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1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번 빔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541577" y="5622250"/>
            <a:ext cx="841664" cy="24938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rgbClr val="FF0000"/>
                </a:solidFill>
              </a:rPr>
              <a:t>2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번 빔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884613" y="3838390"/>
            <a:ext cx="1314431" cy="75255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730" y="2938849"/>
            <a:ext cx="1672935" cy="2318488"/>
          </a:xfrm>
          <a:prstGeom prst="rect">
            <a:avLst/>
          </a:prstGeom>
        </p:spPr>
      </p:pic>
      <p:sp>
        <p:nvSpPr>
          <p:cNvPr id="19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0962" y="1062326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4-1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849371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123736"/>
              </p:ext>
            </p:extLst>
          </p:nvPr>
        </p:nvGraphicFramePr>
        <p:xfrm>
          <a:off x="355886" y="1501613"/>
          <a:ext cx="5422614" cy="498839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664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561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2413">
                <a:tc>
                  <a:txBody>
                    <a:bodyPr/>
                    <a:lstStyle/>
                    <a:p>
                      <a:pPr lvl="0" algn="ctr" latinLnBrk="1">
                        <a:defRPr/>
                      </a:pPr>
                      <a:r>
                        <a:rPr lang="ko-KR" altLang="en-US" sz="1300" b="1" spc="-120" baseline="0" dirty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/>
                          <a:ea typeface="HY견고딕"/>
                        </a:rPr>
                        <a:t>사고 일시</a:t>
                      </a:r>
                      <a:endParaRPr lang="ko-KR" altLang="en-US" sz="1300" b="1" spc="-120" baseline="0" dirty="0">
                        <a:solidFill>
                          <a:schemeClr val="bg1"/>
                        </a:solidFill>
                        <a:latin typeface="HY견고딕"/>
                        <a:ea typeface="HY견고딕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lvl="0" latinLnBrk="1">
                        <a:defRPr/>
                      </a:pPr>
                      <a:r>
                        <a:rPr lang="en-US" altLang="ko-KR" sz="1300" b="1" spc="-120" baseline="0" dirty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맑은 고딕"/>
                        </a:rPr>
                        <a:t>2023.08.14(</a:t>
                      </a:r>
                      <a:r>
                        <a:rPr lang="ko-KR" altLang="en-US" sz="1300" b="1" spc="-120" baseline="0" dirty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맑은 고딕"/>
                        </a:rPr>
                        <a:t>월</a:t>
                      </a:r>
                      <a:r>
                        <a:rPr lang="en-US" altLang="ko-KR" sz="1300" b="1" spc="-120" baseline="0" dirty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맑은 고딕"/>
                        </a:rPr>
                        <a:t>)  </a:t>
                      </a:r>
                      <a:r>
                        <a:rPr lang="ko-KR" altLang="en-US" sz="1300" b="1" spc="-120" baseline="0" dirty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맑은 고딕"/>
                        </a:rPr>
                        <a:t>오전</a:t>
                      </a:r>
                      <a:r>
                        <a:rPr lang="en-US" altLang="ko-KR" sz="1300" b="1" spc="-120" baseline="0" dirty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맑은 고딕"/>
                        </a:rPr>
                        <a:t>08:45</a:t>
                      </a:r>
                      <a:r>
                        <a:rPr lang="ko-KR" altLang="en-US" sz="1300" b="1" spc="-120" baseline="0" dirty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맑은 고딕"/>
                        </a:rPr>
                        <a:t>분경 </a:t>
                      </a:r>
                      <a:endParaRPr lang="ko-KR" altLang="en-US" sz="1300" b="1" spc="-120" baseline="0" dirty="0">
                        <a:latin typeface="맑은 고딕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7967">
                <a:tc>
                  <a:txBody>
                    <a:bodyPr/>
                    <a:lstStyle/>
                    <a:p>
                      <a:pPr lvl="0" algn="ctr" latinLnBrk="1">
                        <a:defRPr/>
                      </a:pPr>
                      <a:r>
                        <a:rPr lang="ko-KR" altLang="en-US" sz="1300" b="1" spc="-12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/>
                          <a:ea typeface="HY견고딕"/>
                        </a:rPr>
                        <a:t>발생 형태</a:t>
                      </a:r>
                      <a:endParaRPr lang="ko-KR" altLang="en-US" sz="1300" b="1" spc="-120" baseline="0" dirty="0">
                        <a:solidFill>
                          <a:schemeClr val="bg1"/>
                        </a:solidFill>
                        <a:latin typeface="HY견고딕"/>
                        <a:ea typeface="HY견고딕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>
                        <a:defRPr/>
                      </a:pPr>
                      <a:r>
                        <a:rPr lang="ko-KR" altLang="en-US" sz="1300" b="1" kern="1200" spc="-12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철골 빔 하역작업 중 전도에 의한 협착사고</a:t>
                      </a:r>
                      <a:endParaRPr lang="en-US" altLang="ko-KR" sz="1300" b="1" kern="1200" spc="-120" baseline="0" dirty="0">
                        <a:solidFill>
                          <a:schemeClr val="tx1"/>
                        </a:solidFill>
                        <a:latin typeface="맑은 고딕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7967">
                <a:tc>
                  <a:txBody>
                    <a:bodyPr/>
                    <a:lstStyle/>
                    <a:p>
                      <a:pPr lvl="0" algn="ctr" latinLnBrk="1">
                        <a:defRPr/>
                      </a:pPr>
                      <a:r>
                        <a:rPr lang="ko-KR" altLang="en-US" sz="1300" b="1" spc="-120" baseline="0" dirty="0" smtClean="0"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발생 위치</a:t>
                      </a:r>
                      <a:endParaRPr lang="ko-KR" altLang="en-US" sz="1300" b="1" spc="-120" baseline="0" dirty="0">
                        <a:solidFill>
                          <a:schemeClr val="bg1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kern="1200" spc="-120" baseline="0" dirty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203</a:t>
                      </a:r>
                      <a:r>
                        <a:rPr lang="ko-KR" altLang="en-US" sz="1300" b="1" kern="1200" spc="-120" baseline="0" dirty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동 </a:t>
                      </a:r>
                      <a:r>
                        <a:rPr lang="ko-KR" altLang="en-US" sz="1300" b="1" kern="1200" spc="-12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측면 가설도로 구간 </a:t>
                      </a:r>
                      <a:endParaRPr lang="en-US" altLang="ko-KR" sz="1300" b="1" kern="1200" spc="-120" baseline="0" dirty="0">
                        <a:solidFill>
                          <a:schemeClr val="tx1"/>
                        </a:solidFill>
                        <a:latin typeface="맑은 고딕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0652">
                <a:tc>
                  <a:txBody>
                    <a:bodyPr/>
                    <a:lstStyle/>
                    <a:p>
                      <a:pPr lvl="0" algn="ctr" latinLnBrk="1">
                        <a:defRPr/>
                      </a:pPr>
                      <a:r>
                        <a:rPr lang="ko-KR" altLang="en-US" sz="1300" b="1" spc="-12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/>
                          <a:ea typeface="HY견고딕"/>
                        </a:rPr>
                        <a:t>피해 정도</a:t>
                      </a:r>
                      <a:endParaRPr lang="ko-KR" altLang="en-US" sz="1300" b="1" spc="-120" baseline="0" dirty="0">
                        <a:solidFill>
                          <a:schemeClr val="bg1"/>
                        </a:solidFill>
                        <a:latin typeface="HY견고딕"/>
                        <a:ea typeface="HY견고딕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>
                        <a:defRPr/>
                      </a:pPr>
                      <a:r>
                        <a:rPr lang="en-US" altLang="ko-KR" sz="1300" b="1" kern="1200" spc="-120" baseline="0" dirty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1</a:t>
                      </a:r>
                      <a:r>
                        <a:rPr lang="ko-KR" altLang="en-US" sz="1300" b="1" kern="1200" spc="-120" baseline="0" dirty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명 </a:t>
                      </a:r>
                      <a:r>
                        <a:rPr lang="en-US" altLang="ko-KR" sz="1300" b="1" kern="1200" spc="-120" baseline="0" dirty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1300" b="1" kern="1200" spc="-120" baseline="0" dirty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사망 </a:t>
                      </a:r>
                      <a:r>
                        <a:rPr lang="en-US" altLang="ko-KR" sz="1300" b="1" kern="1200" spc="-12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1 : </a:t>
                      </a:r>
                      <a:r>
                        <a:rPr lang="ko-KR" altLang="en-US" sz="1300" b="1" kern="1200" spc="-12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함몰흉곽</a:t>
                      </a:r>
                      <a:r>
                        <a:rPr lang="en-US" altLang="ko-KR" sz="1300" b="1" kern="1200" spc="-12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)</a:t>
                      </a:r>
                      <a:endParaRPr lang="ko-KR" altLang="en-US" sz="1300" b="1" kern="1200" spc="-120" baseline="0" dirty="0">
                        <a:ln w="9525"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19399">
                <a:tc>
                  <a:txBody>
                    <a:bodyPr/>
                    <a:lstStyle/>
                    <a:p>
                      <a:pPr lvl="0" algn="ctr" latinLnBrk="1">
                        <a:defRPr/>
                      </a:pPr>
                      <a:r>
                        <a:rPr lang="ko-KR" altLang="en-US" sz="1300" b="1" spc="-12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/>
                          <a:ea typeface="HY견고딕"/>
                        </a:rPr>
                        <a:t>사고 </a:t>
                      </a:r>
                      <a:r>
                        <a:rPr lang="ko-KR" altLang="en-US" sz="1300" b="1" spc="-120" baseline="0" dirty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/>
                          <a:ea typeface="HY견고딕"/>
                        </a:rPr>
                        <a:t>개요</a:t>
                      </a:r>
                      <a:endParaRPr lang="ko-KR" altLang="en-US" sz="1300" b="1" spc="-120" baseline="0" dirty="0">
                        <a:solidFill>
                          <a:schemeClr val="bg1"/>
                        </a:solidFill>
                        <a:latin typeface="HY견고딕"/>
                        <a:ea typeface="HY견고딕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78740" lvl="0" algn="just">
                        <a:lnSpc>
                          <a:spcPct val="150000"/>
                        </a:lnSpc>
                        <a:spcBef>
                          <a:spcPts val="1565"/>
                        </a:spcBef>
                        <a:defRPr/>
                      </a:pPr>
                      <a:r>
                        <a:rPr lang="ko-KR" altLang="en-US" sz="1300" b="1" kern="1200" spc="-15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이동식 크레인으로 </a:t>
                      </a:r>
                      <a:r>
                        <a:rPr lang="ko-KR" altLang="en-US" sz="1300" b="1" kern="1200" spc="-15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철골 빔을 </a:t>
                      </a:r>
                      <a:r>
                        <a:rPr lang="ko-KR" altLang="en-US" sz="1300" b="1" kern="1200" spc="-15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하역 하기 위해  </a:t>
                      </a:r>
                      <a:r>
                        <a:rPr lang="ko-KR" altLang="en-US" sz="1300" b="1" kern="1200" spc="-15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빔 상부에서 </a:t>
                      </a:r>
                      <a:r>
                        <a:rPr lang="ko-KR" altLang="en-US" sz="1300" b="1" kern="1200" spc="-150" baseline="0" dirty="0" err="1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첫번째</a:t>
                      </a:r>
                      <a:r>
                        <a:rPr lang="ko-KR" altLang="en-US" sz="1300" b="1" kern="1200" spc="-15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 </a:t>
                      </a:r>
                      <a:r>
                        <a:rPr lang="ko-KR" altLang="en-US" sz="1300" b="1" kern="1200" spc="-15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빔을 인양 하던 중 </a:t>
                      </a:r>
                      <a:r>
                        <a:rPr lang="ko-KR" altLang="en-US" sz="1300" b="1" kern="1200" spc="-150" baseline="0" dirty="0" err="1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두번째</a:t>
                      </a:r>
                      <a:r>
                        <a:rPr lang="ko-KR" altLang="en-US" sz="1300" b="1" kern="1200" spc="-15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 </a:t>
                      </a:r>
                      <a:r>
                        <a:rPr lang="ko-KR" altLang="en-US" sz="1300" b="1" kern="1200" spc="-15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빔에 </a:t>
                      </a:r>
                      <a:r>
                        <a:rPr lang="ko-KR" altLang="en-US" sz="1300" b="1" kern="1200" spc="-15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간섭 되면서 </a:t>
                      </a:r>
                      <a:r>
                        <a:rPr lang="ko-KR" altLang="en-US" sz="1300" b="1" kern="1200" spc="-150" baseline="0" dirty="0" err="1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두번째</a:t>
                      </a:r>
                      <a:r>
                        <a:rPr lang="ko-KR" altLang="en-US" sz="1300" b="1" kern="1200" spc="-15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 </a:t>
                      </a:r>
                      <a:r>
                        <a:rPr lang="ko-KR" altLang="en-US" sz="1300" b="1" kern="1200" spc="-15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빔과 재해자가 전면으로 전도 되면서 낙하하여 </a:t>
                      </a:r>
                      <a:r>
                        <a:rPr lang="ko-KR" altLang="en-US" sz="1300" b="1" kern="1200" spc="-15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철골 빔에 </a:t>
                      </a:r>
                      <a:r>
                        <a:rPr lang="ko-KR" altLang="en-US" sz="1300" b="1" kern="1200" spc="-150" baseline="0" dirty="0" smtClean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</a:rPr>
                        <a:t>협착사고 발생  </a:t>
                      </a:r>
                      <a:endParaRPr lang="en-US" altLang="ko-KR" sz="1300" b="1" kern="1200" spc="-150" baseline="0" dirty="0">
                        <a:ln w="9525"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6065197" y="4338529"/>
            <a:ext cx="5428303" cy="2075282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18" name="위로 구부러진 화살표 17"/>
          <p:cNvSpPr/>
          <p:nvPr/>
        </p:nvSpPr>
        <p:spPr>
          <a:xfrm rot="9304304">
            <a:off x="7391930" y="4580892"/>
            <a:ext cx="850158" cy="840205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순서도: 처리 18"/>
          <p:cNvSpPr/>
          <p:nvPr/>
        </p:nvSpPr>
        <p:spPr>
          <a:xfrm>
            <a:off x="6121839" y="5911435"/>
            <a:ext cx="2619104" cy="344632"/>
          </a:xfrm>
          <a:prstGeom prst="flowChart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1600" b="1" dirty="0">
                <a:solidFill>
                  <a:srgbClr val="FF0000"/>
                </a:solidFill>
              </a:rPr>
              <a:t>재해자 </a:t>
            </a:r>
            <a:r>
              <a:rPr lang="ko-KR" altLang="en-US" sz="1600" b="1" dirty="0" err="1">
                <a:solidFill>
                  <a:srgbClr val="FF0000"/>
                </a:solidFill>
              </a:rPr>
              <a:t>깔림사고</a:t>
            </a:r>
            <a:r>
              <a:rPr lang="ko-KR" altLang="en-US" sz="1600" b="1" dirty="0">
                <a:solidFill>
                  <a:srgbClr val="FF0000"/>
                </a:solidFill>
              </a:rPr>
              <a:t> 발생</a:t>
            </a:r>
          </a:p>
        </p:txBody>
      </p:sp>
      <p:pic>
        <p:nvPicPr>
          <p:cNvPr id="1025" name="_x193334352" descr="EMB0000196c22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1481136"/>
            <a:ext cx="5639954" cy="283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폭발 2 1"/>
          <p:cNvSpPr/>
          <p:nvPr/>
        </p:nvSpPr>
        <p:spPr>
          <a:xfrm>
            <a:off x="7387449" y="5537448"/>
            <a:ext cx="655115" cy="352158"/>
          </a:xfrm>
          <a:prstGeom prst="irregularSeal2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754091" y="3158836"/>
            <a:ext cx="1288473" cy="633846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육각형 22"/>
          <p:cNvSpPr/>
          <p:nvPr/>
        </p:nvSpPr>
        <p:spPr>
          <a:xfrm>
            <a:off x="5943600" y="1045544"/>
            <a:ext cx="2185920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FFFFFF"/>
                </a:solidFill>
                <a:latin typeface="Calibri"/>
                <a:ea typeface="맑은 고딕"/>
                <a:cs typeface="맑은 고딕"/>
              </a:rPr>
              <a:t>사고 상황도</a:t>
            </a:r>
            <a:endParaRPr kumimoji="0" lang="ko-KR" altLang="en-US" sz="1400" b="1" i="0" u="none" strike="noStrike" kern="1200" cap="none" spc="0" normalizeH="0" baseline="0" dirty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5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13944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사고발생 개요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6" name="그림 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7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41233" y="6435097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15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375058" y="1062326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4-1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5134810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2039893" y="2122189"/>
            <a:ext cx="3937382" cy="4330565"/>
          </a:xfrm>
          <a:prstGeom prst="rect">
            <a:avLst/>
          </a:prstGeom>
          <a:solidFill>
            <a:srgbClr val="BFBFB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anchor="ctr"/>
          <a:lstStyle/>
          <a:p>
            <a:pPr lvl="0" algn="l">
              <a:defRPr/>
            </a:pPr>
            <a:endParaRPr lang="en-US" sz="1300" b="1"/>
          </a:p>
        </p:txBody>
      </p:sp>
      <p:sp>
        <p:nvSpPr>
          <p:cNvPr id="26" name="직사각형 25"/>
          <p:cNvSpPr/>
          <p:nvPr/>
        </p:nvSpPr>
        <p:spPr>
          <a:xfrm>
            <a:off x="5968274" y="2055524"/>
            <a:ext cx="5624516" cy="4397231"/>
          </a:xfrm>
          <a:prstGeom prst="rect">
            <a:avLst/>
          </a:prstGeom>
          <a:solidFill>
            <a:srgbClr val="92D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anchor="ctr"/>
          <a:lstStyle/>
          <a:p>
            <a:pPr lvl="0" algn="l">
              <a:defRPr/>
            </a:pPr>
            <a:endParaRPr lang="en-US" sz="1300" b="1"/>
          </a:p>
        </p:txBody>
      </p:sp>
      <p:sp>
        <p:nvSpPr>
          <p:cNvPr id="27" name="직사각형 26"/>
          <p:cNvSpPr/>
          <p:nvPr/>
        </p:nvSpPr>
        <p:spPr>
          <a:xfrm>
            <a:off x="382359" y="2122190"/>
            <a:ext cx="1648533" cy="4330565"/>
          </a:xfrm>
          <a:prstGeom prst="rect">
            <a:avLst/>
          </a:prstGeom>
          <a:solidFill>
            <a:srgbClr val="BFBFB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anchor="ctr"/>
          <a:lstStyle/>
          <a:p>
            <a:pPr lvl="0" algn="l">
              <a:defRPr/>
            </a:pPr>
            <a:endParaRPr lang="en-US" sz="1300" b="1"/>
          </a:p>
        </p:txBody>
      </p:sp>
      <p:sp>
        <p:nvSpPr>
          <p:cNvPr id="28" name="직사각형 27"/>
          <p:cNvSpPr/>
          <p:nvPr/>
        </p:nvSpPr>
        <p:spPr>
          <a:xfrm>
            <a:off x="6015123" y="2206459"/>
            <a:ext cx="5577665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marL="228600" lvl="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r>
              <a:rPr lang="ko-KR" altLang="en-US" sz="12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자재하역 작업 시 최대한 평탄작업 시행 후 작업을 실시</a:t>
            </a:r>
            <a:endParaRPr lang="en-US" altLang="ko-KR" sz="12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  <a:p>
            <a:pPr marL="228600" lvl="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r>
              <a:rPr lang="ko-KR" altLang="en-US" sz="12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반입되는 건설장비의 </a:t>
            </a:r>
            <a:r>
              <a:rPr lang="ko-KR" altLang="en-US" sz="1200" b="1" spc="-120" dirty="0" err="1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일일안전점검</a:t>
            </a:r>
            <a:r>
              <a:rPr lang="ko-KR" altLang="en-US" sz="12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r>
              <a:rPr lang="ko-KR" altLang="en-US" sz="12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철저 </a:t>
            </a:r>
            <a:r>
              <a:rPr lang="en-US" altLang="ko-KR" sz="12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(</a:t>
            </a:r>
            <a:r>
              <a:rPr lang="ko-KR" altLang="en-US" sz="12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방호장치 임의제거 </a:t>
            </a:r>
            <a:r>
              <a:rPr lang="ko-KR" altLang="en-US" sz="12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금지</a:t>
            </a:r>
            <a:r>
              <a:rPr lang="en-US" altLang="ko-KR" sz="12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)</a:t>
            </a:r>
            <a:endParaRPr lang="en-US" altLang="ko-KR" sz="1200" b="1" spc="-120" dirty="0">
              <a:ln w="9525">
                <a:solidFill>
                  <a:srgbClr val="0000FF">
                    <a:alpha val="0"/>
                  </a:srgbClr>
                </a:solidFill>
              </a:ln>
              <a:latin typeface="+mn-ea"/>
            </a:endParaRPr>
          </a:p>
          <a:p>
            <a:pPr marL="228600" lvl="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r>
              <a:rPr lang="ko-KR" altLang="en-US" sz="12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제출한 </a:t>
            </a:r>
            <a:r>
              <a:rPr lang="ko-KR" altLang="en-US" sz="12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장비작업계획서의 </a:t>
            </a:r>
            <a:r>
              <a:rPr lang="ko-KR" altLang="en-US" sz="12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면밀한 검토 및 승인절차 강화 </a:t>
            </a:r>
            <a:endParaRPr lang="en-US" altLang="ko-KR" sz="1200" b="1" spc="-120" dirty="0">
              <a:ln w="9525">
                <a:solidFill>
                  <a:srgbClr val="0000FF">
                    <a:alpha val="0"/>
                  </a:srgbClr>
                </a:solidFill>
              </a:ln>
              <a:latin typeface="+mn-ea"/>
            </a:endParaRPr>
          </a:p>
          <a:p>
            <a:pPr marL="228600" lvl="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endParaRPr lang="ko-KR" altLang="en-US" sz="1200" b="1" spc="-120" dirty="0">
              <a:ln w="9525"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29" name="화살표: 오른쪽 2"/>
          <p:cNvSpPr/>
          <p:nvPr/>
        </p:nvSpPr>
        <p:spPr>
          <a:xfrm>
            <a:off x="2097450" y="2257617"/>
            <a:ext cx="3532771" cy="1140236"/>
          </a:xfrm>
          <a:prstGeom prst="rightArrow">
            <a:avLst>
              <a:gd name="adj1" fmla="val 100000"/>
              <a:gd name="adj2" fmla="val 7793"/>
            </a:avLst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marL="228600" lvl="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r>
              <a:rPr lang="ko-KR" altLang="en-US" sz="12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자재하역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및 </a:t>
            </a:r>
            <a:r>
              <a:rPr lang="ko-KR" altLang="en-US" sz="12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인양 시 경사면에서의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인양으로 인한 </a:t>
            </a:r>
            <a:r>
              <a:rPr lang="ko-KR" altLang="en-US" sz="1200" b="1" spc="-120" dirty="0">
                <a:ln w="9525">
                  <a:solidFill>
                    <a:srgbClr val="FF0000">
                      <a:alpha val="0"/>
                    </a:srgbClr>
                  </a:solidFill>
                </a:ln>
                <a:solidFill>
                  <a:srgbClr val="FF0000"/>
                </a:solidFill>
                <a:latin typeface="+mn-ea"/>
              </a:rPr>
              <a:t>자재의 낙하 및 </a:t>
            </a:r>
            <a:r>
              <a:rPr lang="ko-KR" altLang="en-US" sz="1200" b="1" spc="-120" dirty="0" smtClean="0">
                <a:ln w="9525">
                  <a:solidFill>
                    <a:srgbClr val="FF0000">
                      <a:alpha val="0"/>
                    </a:srgbClr>
                  </a:solidFill>
                </a:ln>
                <a:solidFill>
                  <a:srgbClr val="FF0000"/>
                </a:solidFill>
                <a:latin typeface="+mn-ea"/>
              </a:rPr>
              <a:t>전도위험 요인 발생 </a:t>
            </a:r>
            <a:endParaRPr lang="ko-KR" altLang="en-US" sz="1200" b="1" spc="-120" dirty="0">
              <a:ln w="9525">
                <a:solidFill>
                  <a:srgbClr val="FF0000">
                    <a:alpha val="0"/>
                  </a:srgbClr>
                </a:solidFill>
              </a:ln>
              <a:solidFill>
                <a:srgbClr val="FF0000"/>
              </a:solidFill>
              <a:latin typeface="+mn-ea"/>
            </a:endParaRPr>
          </a:p>
          <a:p>
            <a:pPr marL="228600" lvl="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차량 및 건설장비의 방호장치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임의제거 </a:t>
            </a:r>
            <a:endParaRPr lang="en-US" altLang="ko-KR" sz="1200" b="1" spc="-120" dirty="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  <a:p>
            <a:pPr marL="228600" lvl="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건설장비 </a:t>
            </a:r>
            <a:r>
              <a:rPr lang="ko-KR" altLang="en-US" sz="12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반입 시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차량의 이동경로 파악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미흡</a:t>
            </a:r>
            <a:endParaRPr lang="ko-KR" altLang="en-US" sz="1200" b="1" spc="-120" dirty="0">
              <a:ln w="9525">
                <a:solidFill>
                  <a:srgbClr val="FF0000">
                    <a:alpha val="0"/>
                  </a:srgb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6020682" y="3671039"/>
            <a:ext cx="5561716" cy="111612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marL="228600" lvl="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해당 작업</a:t>
            </a:r>
            <a:r>
              <a:rPr lang="en-US" altLang="ko-KR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(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철골</a:t>
            </a:r>
            <a:r>
              <a:rPr lang="en-US" altLang="ko-KR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)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신호수</a:t>
            </a:r>
            <a:r>
              <a:rPr lang="en-US" altLang="ko-KR" sz="12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, </a:t>
            </a:r>
            <a:r>
              <a:rPr lang="ko-KR" altLang="en-US" sz="12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작업지휘자 </a:t>
            </a:r>
            <a:r>
              <a:rPr lang="ko-KR" altLang="en-US" sz="12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자재하역 </a:t>
            </a:r>
            <a:r>
              <a:rPr lang="ko-KR" altLang="en-US" sz="12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및 신호수 교육유무 확인철저 </a:t>
            </a:r>
            <a:r>
              <a:rPr lang="en-US" altLang="ko-KR" sz="12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(</a:t>
            </a:r>
            <a:r>
              <a:rPr lang="ko-KR" altLang="en-US" sz="12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특별교육</a:t>
            </a:r>
            <a:r>
              <a:rPr lang="en-US" altLang="ko-KR" sz="12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)</a:t>
            </a:r>
          </a:p>
          <a:p>
            <a:pPr marL="228600" lvl="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작업방법 및 순서 등 명확한 지시 및 확인점검 실시 강화</a:t>
            </a:r>
          </a:p>
          <a:p>
            <a:pPr marL="228600" lvl="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작업계획</a:t>
            </a:r>
            <a:r>
              <a:rPr lang="en-US" altLang="ko-KR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&gt;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위험성평가</a:t>
            </a:r>
            <a:r>
              <a:rPr lang="en-US" altLang="ko-KR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&gt;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사전작업허가</a:t>
            </a:r>
            <a:r>
              <a:rPr lang="en-US" altLang="ko-KR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미 준수 시 작업중단 및 </a:t>
            </a:r>
            <a:r>
              <a:rPr lang="ko-KR" altLang="en-US" sz="1200" b="1" spc="-120" dirty="0" err="1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해당팀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교육 강화</a:t>
            </a:r>
            <a:endParaRPr lang="en-US" altLang="ko-KR" sz="1200" b="1" u="sng" spc="-120" dirty="0">
              <a:ln w="9525">
                <a:solidFill>
                  <a:srgbClr val="0000FF">
                    <a:alpha val="0"/>
                  </a:srgbClr>
                </a:solidFill>
              </a:ln>
              <a:latin typeface="+mn-ea"/>
            </a:endParaRPr>
          </a:p>
        </p:txBody>
      </p:sp>
      <p:sp>
        <p:nvSpPr>
          <p:cNvPr id="31" name="화살표: 오른쪽 27"/>
          <p:cNvSpPr/>
          <p:nvPr/>
        </p:nvSpPr>
        <p:spPr>
          <a:xfrm>
            <a:off x="2097449" y="3584167"/>
            <a:ext cx="3760943" cy="1071491"/>
          </a:xfrm>
          <a:prstGeom prst="rightArrow">
            <a:avLst>
              <a:gd name="adj1" fmla="val 100000"/>
              <a:gd name="adj2" fmla="val 7793"/>
            </a:avLst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marL="228600" lvl="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자재 양중</a:t>
            </a:r>
            <a:r>
              <a:rPr lang="en-US" altLang="ko-KR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인양 시 신호수 및 </a:t>
            </a:r>
            <a:r>
              <a:rPr lang="ko-KR" altLang="en-US" sz="12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자재하역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작업자 </a:t>
            </a:r>
            <a:r>
              <a:rPr lang="ko-KR" altLang="en-US" sz="1200" b="1" spc="-120" dirty="0" smtClean="0">
                <a:ln w="9525">
                  <a:solidFill>
                    <a:srgbClr val="FF0000">
                      <a:alpha val="0"/>
                    </a:srgbClr>
                  </a:solidFill>
                </a:ln>
                <a:solidFill>
                  <a:srgbClr val="FF0000"/>
                </a:solidFill>
                <a:latin typeface="+mn-ea"/>
              </a:rPr>
              <a:t>교육미흡</a:t>
            </a:r>
            <a:endParaRPr lang="ko-KR" altLang="en-US" sz="1200" b="1" spc="-120" dirty="0">
              <a:ln w="9525">
                <a:solidFill>
                  <a:srgbClr val="FF0000">
                    <a:alpha val="0"/>
                  </a:srgbClr>
                </a:solidFill>
              </a:ln>
              <a:solidFill>
                <a:srgbClr val="FF0000"/>
              </a:solidFill>
              <a:latin typeface="+mn-ea"/>
            </a:endParaRPr>
          </a:p>
          <a:p>
            <a:pPr marL="228600" lvl="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r>
              <a:rPr lang="ko-KR" altLang="en-US" sz="1200" b="1" spc="-120" dirty="0" err="1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피재자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2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자재하역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및 </a:t>
            </a:r>
            <a:r>
              <a:rPr lang="ko-KR" altLang="en-US" sz="12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인양순서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및 인양 시 기본교육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미흡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6023099" y="4826024"/>
            <a:ext cx="5561715" cy="1814398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marL="228600" lvl="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r>
              <a:rPr lang="ko-KR" altLang="en-US" sz="1200" b="1" spc="-120" dirty="0" err="1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고위험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작업 시 관리감독자 </a:t>
            </a:r>
            <a:r>
              <a:rPr lang="ko-KR" altLang="en-US" sz="1200" b="1" u="sng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밀착관리 및 실질적인 현장안전관리의 실행</a:t>
            </a:r>
            <a:endParaRPr lang="ko-KR" altLang="en-US" sz="1200" b="1" u="sng" spc="-120" dirty="0">
              <a:ln w="9525"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marL="22860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하역작업 전 지반의 수평유무 확인 및 작업에 적합한 하역장비 사전검토 철저</a:t>
            </a:r>
            <a:endParaRPr lang="en-US" altLang="ko-KR" sz="1200" b="1" spc="-120" dirty="0">
              <a:ln w="9525"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latinLnBrk="0">
              <a:spcBef>
                <a:spcPct val="50000"/>
              </a:spcBef>
              <a:defRPr/>
            </a:pPr>
            <a:r>
              <a:rPr lang="en-US" altLang="ko-KR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 (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지게차 및 이동식 크레인 </a:t>
            </a:r>
            <a:r>
              <a:rPr lang="ko-KR" altLang="en-US" sz="12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작업에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적합한 장비사용</a:t>
            </a:r>
            <a:r>
              <a:rPr lang="en-US" altLang="ko-KR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)</a:t>
            </a:r>
            <a:endParaRPr lang="en-US" altLang="ko-KR" sz="1200" b="1" spc="-120" dirty="0">
              <a:ln w="9525">
                <a:solidFill>
                  <a:srgbClr val="0000FF">
                    <a:alpha val="0"/>
                  </a:srgbClr>
                </a:solidFill>
              </a:ln>
              <a:latin typeface="+mn-ea"/>
            </a:endParaRPr>
          </a:p>
          <a:p>
            <a:pPr lvl="0" latinLnBrk="0">
              <a:spcBef>
                <a:spcPct val="50000"/>
              </a:spcBef>
              <a:defRPr/>
            </a:pPr>
            <a:r>
              <a:rPr lang="en-US" altLang="ko-KR" sz="12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 ③  </a:t>
            </a:r>
            <a:r>
              <a:rPr lang="ko-KR" altLang="en-US" sz="12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작업장소 및 </a:t>
            </a:r>
            <a:r>
              <a:rPr lang="ko-KR" altLang="en-US" sz="12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방법 변경 </a:t>
            </a:r>
            <a:r>
              <a:rPr lang="ko-KR" altLang="en-US" sz="12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시 </a:t>
            </a:r>
            <a:r>
              <a:rPr lang="ko-KR" altLang="en-US" sz="12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관리감독자의 확인</a:t>
            </a:r>
            <a:r>
              <a:rPr lang="en-US" altLang="ko-KR" sz="12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 </a:t>
            </a:r>
            <a:r>
              <a:rPr lang="ko-KR" altLang="en-US" sz="12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및</a:t>
            </a:r>
            <a:r>
              <a:rPr lang="en-US" altLang="ko-KR" sz="12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 </a:t>
            </a:r>
            <a:r>
              <a:rPr lang="ko-KR" altLang="en-US" sz="12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승인 후 </a:t>
            </a:r>
            <a:r>
              <a:rPr lang="ko-KR" altLang="en-US" sz="12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작업을 실시하고 </a:t>
            </a:r>
            <a:endParaRPr lang="en-US" altLang="ko-KR" sz="1200" b="1" spc="-120" dirty="0" smtClean="0">
              <a:ln w="9525">
                <a:solidFill>
                  <a:srgbClr val="0000FF">
                    <a:alpha val="0"/>
                  </a:srgbClr>
                </a:solidFill>
              </a:ln>
              <a:latin typeface="+mn-ea"/>
            </a:endParaRPr>
          </a:p>
          <a:p>
            <a:pPr lvl="0" latinLnBrk="0">
              <a:spcBef>
                <a:spcPct val="50000"/>
              </a:spcBef>
              <a:defRPr/>
            </a:pPr>
            <a:r>
              <a:rPr lang="en-US" altLang="ko-KR" sz="12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 </a:t>
            </a:r>
            <a:r>
              <a:rPr lang="en-US" altLang="ko-KR" sz="12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     </a:t>
            </a:r>
            <a:r>
              <a:rPr lang="ko-KR" altLang="en-US" sz="12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작업지휘자 </a:t>
            </a:r>
            <a:r>
              <a:rPr lang="ko-KR" altLang="en-US" sz="12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의한 </a:t>
            </a:r>
            <a:r>
              <a:rPr lang="ko-KR" altLang="en-US" sz="12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작업 실시 </a:t>
            </a:r>
            <a:endParaRPr lang="ko-KR" altLang="en-US" sz="1200" b="1" spc="-120" dirty="0">
              <a:ln w="9525">
                <a:solidFill>
                  <a:srgbClr val="0000FF">
                    <a:alpha val="0"/>
                  </a:srgbClr>
                </a:solidFill>
              </a:ln>
              <a:latin typeface="+mn-ea"/>
            </a:endParaRPr>
          </a:p>
        </p:txBody>
      </p:sp>
      <p:sp>
        <p:nvSpPr>
          <p:cNvPr id="33" name="화살표: 오른쪽 30"/>
          <p:cNvSpPr/>
          <p:nvPr/>
        </p:nvSpPr>
        <p:spPr>
          <a:xfrm>
            <a:off x="2086167" y="4799148"/>
            <a:ext cx="3532771" cy="1770009"/>
          </a:xfrm>
          <a:prstGeom prst="rightArrow">
            <a:avLst>
              <a:gd name="adj1" fmla="val 100000"/>
              <a:gd name="adj2" fmla="val 3906"/>
            </a:avLst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marL="228600" lvl="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r>
              <a:rPr lang="ko-KR" altLang="en-US" sz="1200" b="1" spc="-120" dirty="0" err="1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고위험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2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 시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관리감독자 </a:t>
            </a:r>
            <a:r>
              <a:rPr lang="ko-KR" altLang="en-US" sz="1200" b="1" u="sng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관리감독 미흡</a:t>
            </a:r>
          </a:p>
          <a:p>
            <a:pPr marL="228600" lvl="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r>
              <a:rPr lang="ko-KR" altLang="en-US" sz="12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dk1"/>
                </a:solidFill>
                <a:latin typeface="+mn-ea"/>
              </a:rPr>
              <a:t>자재하역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dk1"/>
                </a:solidFill>
                <a:latin typeface="+mn-ea"/>
              </a:rPr>
              <a:t>및 인양 시 </a:t>
            </a:r>
            <a:r>
              <a:rPr lang="ko-KR" altLang="en-US" sz="12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dk1"/>
                </a:solidFill>
                <a:latin typeface="+mn-ea"/>
              </a:rPr>
              <a:t>하역장소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dk1"/>
                </a:solidFill>
                <a:latin typeface="+mn-ea"/>
              </a:rPr>
              <a:t>설정 및 </a:t>
            </a:r>
            <a:r>
              <a:rPr lang="ko-KR" altLang="en-US" sz="12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dk1"/>
                </a:solidFill>
                <a:latin typeface="+mn-ea"/>
              </a:rPr>
              <a:t>하역장비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dk1"/>
                </a:solidFill>
                <a:latin typeface="+mn-ea"/>
              </a:rPr>
              <a:t>선정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미흡</a:t>
            </a:r>
            <a:endParaRPr lang="en-US" altLang="ko-KR" sz="1200" b="1" spc="-120" dirty="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  <a:p>
            <a:pPr marL="228600" lvl="0" indent="-228600" latinLnBrk="0">
              <a:spcBef>
                <a:spcPct val="50000"/>
              </a:spcBef>
              <a:buFont typeface="+mj-ea"/>
              <a:buAutoNum type="circleNumDbPlain"/>
              <a:defRPr/>
            </a:pPr>
            <a:r>
              <a:rPr lang="ko-KR" altLang="en-US" sz="12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 허가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후 임의로 작업장소 및 방법에 대한 </a:t>
            </a:r>
            <a:r>
              <a:rPr lang="ko-KR" altLang="en-US" sz="12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변경 후 </a:t>
            </a:r>
            <a:r>
              <a:rPr lang="ko-KR" altLang="en-US" sz="12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작업 실시</a:t>
            </a:r>
            <a:endParaRPr lang="ko-KR" altLang="en-US" sz="1200" b="1" spc="-120" dirty="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515417" y="2554238"/>
            <a:ext cx="15154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latinLnBrk="0">
              <a:defRPr/>
            </a:pPr>
            <a:r>
              <a:rPr lang="en-US" altLang="ko-KR" sz="1400" b="1" kern="0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+mn-ea"/>
              </a:rPr>
              <a:t>1.</a:t>
            </a:r>
            <a:r>
              <a:rPr lang="ko-KR" altLang="en-US" sz="1400" b="1" kern="0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+mn-ea"/>
              </a:rPr>
              <a:t> 기술적 원인</a:t>
            </a:r>
            <a:r>
              <a:rPr lang="en-US" altLang="ko-KR" sz="1400" b="1" kern="0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+mn-ea"/>
              </a:rPr>
              <a:t/>
            </a:r>
            <a:br>
              <a:rPr lang="en-US" altLang="ko-KR" sz="1400" b="1" kern="0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+mn-ea"/>
              </a:rPr>
            </a:br>
            <a:endParaRPr lang="ko-KR" altLang="en-US" sz="1400" b="1" kern="0" spc="-120" dirty="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000000"/>
              </a:solidFill>
              <a:latin typeface="+mn-ea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517265" y="4083246"/>
            <a:ext cx="1513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latinLnBrk="0">
              <a:defRPr/>
            </a:pPr>
            <a:r>
              <a:rPr lang="en-US" altLang="ko-KR" sz="1400" b="1" kern="0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+mn-ea"/>
              </a:rPr>
              <a:t>2.</a:t>
            </a:r>
            <a:r>
              <a:rPr lang="ko-KR" altLang="en-US" sz="1400" b="1" kern="0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+mn-ea"/>
              </a:rPr>
              <a:t> 교육적 원인</a:t>
            </a:r>
            <a:r>
              <a:rPr lang="en-US" altLang="ko-KR" sz="1400" b="1" kern="0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+mn-ea"/>
              </a:rPr>
              <a:t/>
            </a:r>
            <a:br>
              <a:rPr lang="en-US" altLang="ko-KR" sz="1400" b="1" kern="0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+mn-ea"/>
              </a:rPr>
            </a:br>
            <a:endParaRPr lang="ko-KR" altLang="en-US" sz="1400" b="1" kern="0" spc="-120" dirty="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000000"/>
              </a:solidFill>
              <a:latin typeface="+mn-ea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547194" y="5415394"/>
            <a:ext cx="14836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latinLnBrk="0">
              <a:defRPr/>
            </a:pPr>
            <a:r>
              <a:rPr lang="en-US" altLang="ko-KR" sz="1400" b="1" kern="0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+mn-ea"/>
              </a:rPr>
              <a:t>3.</a:t>
            </a:r>
            <a:r>
              <a:rPr lang="ko-KR" altLang="en-US" sz="1400" b="1" kern="0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+mn-ea"/>
              </a:rPr>
              <a:t> 관리적 원인</a:t>
            </a:r>
            <a:r>
              <a:rPr lang="en-US" altLang="ko-KR" sz="1400" b="1" kern="0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+mn-ea"/>
              </a:rPr>
              <a:t/>
            </a:r>
            <a:br>
              <a:rPr lang="en-US" altLang="ko-KR" sz="1400" b="1" kern="0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+mn-ea"/>
              </a:rPr>
            </a:br>
            <a:endParaRPr lang="ko-KR" altLang="en-US" sz="1400" b="1" kern="0" spc="-120" dirty="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000000"/>
              </a:solidFill>
              <a:latin typeface="+mn-ea"/>
            </a:endParaRPr>
          </a:p>
        </p:txBody>
      </p:sp>
      <p:sp>
        <p:nvSpPr>
          <p:cNvPr id="38" name="사각형: 둥근 모서리 23"/>
          <p:cNvSpPr/>
          <p:nvPr/>
        </p:nvSpPr>
        <p:spPr>
          <a:xfrm>
            <a:off x="2065133" y="1466851"/>
            <a:ext cx="3793260" cy="655340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anchor="ctr"/>
          <a:lstStyle/>
          <a:p>
            <a:pPr lvl="0" algn="ctr">
              <a:defRPr/>
            </a:pPr>
            <a:r>
              <a:rPr lang="ko-KR" altLang="en-US" sz="1600" b="1" spc="-12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사고발생 원인</a:t>
            </a:r>
            <a:endParaRPr lang="ko-KR" altLang="en-US" sz="1600" b="1" spc="-12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0" name="사각형: 둥근 모서리 37"/>
          <p:cNvSpPr/>
          <p:nvPr/>
        </p:nvSpPr>
        <p:spPr>
          <a:xfrm>
            <a:off x="5630221" y="1466851"/>
            <a:ext cx="5962569" cy="655339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anchor="ctr"/>
          <a:lstStyle/>
          <a:p>
            <a:pPr lvl="0" algn="ctr">
              <a:defRPr/>
            </a:pPr>
            <a:r>
              <a:rPr lang="ko-KR" altLang="en-US" sz="1600" b="1" spc="-12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718B9"/>
                </a:solidFill>
                <a:latin typeface="+mn-ea"/>
              </a:rPr>
              <a:t>재발방지 대책</a:t>
            </a:r>
            <a:endParaRPr lang="ko-KR" altLang="en-US" sz="1600" b="1" spc="-120" dirty="0">
              <a:solidFill>
                <a:srgbClr val="0718B9"/>
              </a:solidFill>
              <a:latin typeface="+mn-ea"/>
            </a:endParaRPr>
          </a:p>
        </p:txBody>
      </p:sp>
      <p:cxnSp>
        <p:nvCxnSpPr>
          <p:cNvPr id="41" name="직선 연결선 74"/>
          <p:cNvCxnSpPr/>
          <p:nvPr/>
        </p:nvCxnSpPr>
        <p:spPr>
          <a:xfrm>
            <a:off x="524245" y="3509144"/>
            <a:ext cx="11040456" cy="4392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사각형: 둥근 모서리 39"/>
          <p:cNvSpPr/>
          <p:nvPr/>
        </p:nvSpPr>
        <p:spPr>
          <a:xfrm>
            <a:off x="382359" y="1466851"/>
            <a:ext cx="1910945" cy="655339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anchor="ctr"/>
          <a:lstStyle/>
          <a:p>
            <a:pPr lvl="0" algn="ctr">
              <a:defRPr/>
            </a:pPr>
            <a:r>
              <a:rPr lang="ko-KR" altLang="en-US" sz="1600" b="1" spc="-12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원인 유형</a:t>
            </a:r>
          </a:p>
        </p:txBody>
      </p:sp>
      <p:cxnSp>
        <p:nvCxnSpPr>
          <p:cNvPr id="44" name="직선 연결선 77"/>
          <p:cNvCxnSpPr/>
          <p:nvPr/>
        </p:nvCxnSpPr>
        <p:spPr>
          <a:xfrm>
            <a:off x="547194" y="4964154"/>
            <a:ext cx="11057416" cy="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13944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사고발생 분석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2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4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435198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24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375058" y="1062326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4-2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397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81" y="2240990"/>
            <a:ext cx="6735228" cy="414007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622" y="2286143"/>
            <a:ext cx="1646959" cy="4094922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3011675" y="2479259"/>
            <a:ext cx="2079870" cy="390180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30420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5" name="그림 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6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vl="0" latinLnBrk="0">
              <a:spcBef>
                <a:spcPct val="50000"/>
              </a:spcBef>
              <a:defRPr/>
            </a:pPr>
            <a:r>
              <a:rPr lang="en-US" altLang="ko-KR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                    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1.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자재하역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 시 건설장비의 체크리스트 및 안전대책 수립 후 작업을 실시</a:t>
            </a:r>
            <a:endParaRPr lang="en-US" altLang="ko-KR" sz="1600" b="1" spc="-120" dirty="0">
              <a:ln w="9525"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5279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기술적 대책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410756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17</a:t>
            </a:fld>
            <a:endParaRPr lang="ko-KR" altLang="en-US"/>
          </a:p>
        </p:txBody>
      </p:sp>
      <p:sp>
        <p:nvSpPr>
          <p:cNvPr id="12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375058" y="1062326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2766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94" y="2535952"/>
            <a:ext cx="3539544" cy="31207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710" y="2535953"/>
            <a:ext cx="3537240" cy="31207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069" y="2549443"/>
            <a:ext cx="3761507" cy="31072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타원 8"/>
          <p:cNvSpPr/>
          <p:nvPr/>
        </p:nvSpPr>
        <p:spPr>
          <a:xfrm rot="1420354">
            <a:off x="1210957" y="3048690"/>
            <a:ext cx="737855" cy="14027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 rot="1812034">
            <a:off x="1352965" y="3053244"/>
            <a:ext cx="510795" cy="1414993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 rot="1812034">
            <a:off x="547087" y="3283306"/>
            <a:ext cx="459691" cy="931240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6170138" y="4069491"/>
            <a:ext cx="352168" cy="1000696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4250724" y="4218582"/>
            <a:ext cx="271849" cy="643982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9411145" y="2782885"/>
            <a:ext cx="789827" cy="1998263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10626209" y="3500505"/>
            <a:ext cx="244462" cy="1072183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10836936" y="3581920"/>
            <a:ext cx="358806" cy="958653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4711" y="5225373"/>
            <a:ext cx="1821850" cy="1210889"/>
          </a:xfrm>
          <a:prstGeom prst="rect">
            <a:avLst/>
          </a:prstGeom>
          <a:ln w="63500">
            <a:solidFill>
              <a:srgbClr val="0718B9"/>
            </a:solidFill>
            <a:prstDash val="sysDash"/>
          </a:ln>
        </p:spPr>
      </p:pic>
      <p:sp>
        <p:nvSpPr>
          <p:cNvPr id="13" name="TextBox 12"/>
          <p:cNvSpPr txBox="1"/>
          <p:nvPr/>
        </p:nvSpPr>
        <p:spPr>
          <a:xfrm>
            <a:off x="375058" y="5956468"/>
            <a:ext cx="8436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1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트레일러 </a:t>
            </a:r>
            <a:r>
              <a:rPr lang="ko-KR" altLang="en-US" b="1" dirty="0"/>
              <a:t>차량 운행 시 </a:t>
            </a:r>
            <a:r>
              <a:rPr lang="ko-KR" altLang="en-US" b="1" dirty="0">
                <a:solidFill>
                  <a:srgbClr val="FF0000"/>
                </a:solidFill>
              </a:rPr>
              <a:t>전도방지 </a:t>
            </a:r>
            <a:r>
              <a:rPr lang="ko-KR" altLang="en-US" b="1" dirty="0" err="1" smtClean="0">
                <a:solidFill>
                  <a:srgbClr val="FF0000"/>
                </a:solidFill>
              </a:rPr>
              <a:t>체인블럭</a:t>
            </a:r>
            <a:r>
              <a:rPr lang="ko-KR" altLang="en-US" b="1" dirty="0" smtClean="0">
                <a:solidFill>
                  <a:srgbClr val="FF0000"/>
                </a:solidFill>
              </a:rPr>
              <a:t> </a:t>
            </a:r>
            <a:r>
              <a:rPr lang="ko-KR" altLang="en-US" b="1" dirty="0">
                <a:solidFill>
                  <a:srgbClr val="FF0000"/>
                </a:solidFill>
              </a:rPr>
              <a:t>임의제거 </a:t>
            </a:r>
            <a:r>
              <a:rPr lang="ko-KR" altLang="en-US" b="1" dirty="0" smtClean="0">
                <a:solidFill>
                  <a:srgbClr val="FF0000"/>
                </a:solidFill>
              </a:rPr>
              <a:t>불가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endParaRPr lang="en-US" altLang="ko-KR" sz="800" b="1" dirty="0">
              <a:solidFill>
                <a:srgbClr val="FF0000"/>
              </a:solidFill>
            </a:endParaRPr>
          </a:p>
          <a:p>
            <a:r>
              <a:rPr lang="en-US" altLang="ko-KR" b="1" dirty="0"/>
              <a:t>2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하역작업 </a:t>
            </a:r>
            <a:r>
              <a:rPr lang="ko-KR" altLang="en-US" b="1" dirty="0"/>
              <a:t>전 </a:t>
            </a:r>
            <a:r>
              <a:rPr lang="ko-KR" altLang="en-US" b="1" dirty="0" err="1"/>
              <a:t>허가없이</a:t>
            </a:r>
            <a:r>
              <a:rPr lang="ko-KR" altLang="en-US" b="1" dirty="0"/>
              <a:t> </a:t>
            </a:r>
            <a:r>
              <a:rPr lang="ko-KR" altLang="en-US" b="1" dirty="0" smtClean="0"/>
              <a:t> </a:t>
            </a:r>
            <a:r>
              <a:rPr lang="ko-KR" altLang="en-US" b="1" dirty="0" smtClean="0">
                <a:solidFill>
                  <a:srgbClr val="FF0000"/>
                </a:solidFill>
              </a:rPr>
              <a:t>전도방지장치 </a:t>
            </a:r>
            <a:r>
              <a:rPr lang="ko-KR" altLang="en-US" b="1" dirty="0">
                <a:solidFill>
                  <a:srgbClr val="FF0000"/>
                </a:solidFill>
              </a:rPr>
              <a:t>블록 제거불가 </a:t>
            </a:r>
            <a:endParaRPr lang="en-US" altLang="ko-KR" b="1" dirty="0">
              <a:solidFill>
                <a:srgbClr val="FF0000"/>
              </a:solidFill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6435907" y="6152334"/>
            <a:ext cx="613064" cy="270798"/>
          </a:xfrm>
          <a:prstGeom prst="rightArrow">
            <a:avLst/>
          </a:prstGeom>
          <a:solidFill>
            <a:srgbClr val="0718B9"/>
          </a:solidFill>
          <a:ln>
            <a:solidFill>
              <a:srgbClr val="071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7083700" y="5995345"/>
            <a:ext cx="2599630" cy="5847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관리감독자 및 안전관리자  확인점검 실시</a:t>
            </a:r>
          </a:p>
        </p:txBody>
      </p:sp>
      <p:sp>
        <p:nvSpPr>
          <p:cNvPr id="26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9" name="그림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30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232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vl="1" latinLnBrk="0">
              <a:spcBef>
                <a:spcPct val="50000"/>
              </a:spcBef>
              <a:defRPr/>
            </a:pPr>
            <a:r>
              <a:rPr lang="en-US" altLang="ko-KR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               2. </a:t>
            </a:r>
            <a:r>
              <a:rPr lang="ko-KR" altLang="en-US" sz="16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반입 장비의 일일 안전점검</a:t>
            </a:r>
            <a:endParaRPr lang="en-US" altLang="ko-KR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32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644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기술적 대책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03809" y="6439570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sp>
        <p:nvSpPr>
          <p:cNvPr id="27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73914" y="1062326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육각형 27"/>
          <p:cNvSpPr/>
          <p:nvPr/>
        </p:nvSpPr>
        <p:spPr>
          <a:xfrm>
            <a:off x="428494" y="2084741"/>
            <a:ext cx="3403275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전도방지장치 임의해체 금지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9679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31" y="3369272"/>
            <a:ext cx="2612761" cy="294128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64" y="3376004"/>
            <a:ext cx="2867891" cy="301768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055" y="3369272"/>
            <a:ext cx="2878281" cy="294128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883" y="3376004"/>
            <a:ext cx="2841790" cy="3017682"/>
          </a:xfrm>
          <a:prstGeom prst="rect">
            <a:avLst/>
          </a:prstGeom>
        </p:spPr>
      </p:pic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243626"/>
              </p:ext>
            </p:extLst>
          </p:nvPr>
        </p:nvGraphicFramePr>
        <p:xfrm>
          <a:off x="478714" y="2573786"/>
          <a:ext cx="11128231" cy="70486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24957">
                  <a:extLst>
                    <a:ext uri="{9D8B030D-6E8A-4147-A177-3AD203B41FA5}">
                      <a16:colId xmlns:a16="http://schemas.microsoft.com/office/drawing/2014/main" xmlns="" val="3001318477"/>
                    </a:ext>
                  </a:extLst>
                </a:gridCol>
                <a:gridCol w="2553553">
                  <a:extLst>
                    <a:ext uri="{9D8B030D-6E8A-4147-A177-3AD203B41FA5}">
                      <a16:colId xmlns:a16="http://schemas.microsoft.com/office/drawing/2014/main" xmlns="" val="2216153175"/>
                    </a:ext>
                  </a:extLst>
                </a:gridCol>
                <a:gridCol w="4567663">
                  <a:extLst>
                    <a:ext uri="{9D8B030D-6E8A-4147-A177-3AD203B41FA5}">
                      <a16:colId xmlns:a16="http://schemas.microsoft.com/office/drawing/2014/main" xmlns="" val="562486787"/>
                    </a:ext>
                  </a:extLst>
                </a:gridCol>
                <a:gridCol w="2782058">
                  <a:extLst>
                    <a:ext uri="{9D8B030D-6E8A-4147-A177-3AD203B41FA5}">
                      <a16:colId xmlns:a16="http://schemas.microsoft.com/office/drawing/2014/main" xmlns="" val="3511578758"/>
                    </a:ext>
                  </a:extLst>
                </a:gridCol>
              </a:tblGrid>
              <a:tr h="28259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내용</a:t>
                      </a:r>
                      <a:endParaRPr lang="ko-KR" altLang="en-US" sz="1400" b="1" kern="1200" spc="-12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점검주기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점검확인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장비확인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767960"/>
                  </a:ext>
                </a:extLst>
              </a:tr>
              <a:tr h="422277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일일 </a:t>
                      </a:r>
                      <a:r>
                        <a:rPr lang="ko-KR" altLang="en-US" sz="1600" b="0" kern="1200" spc="-12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점검표</a:t>
                      </a:r>
                      <a:endParaRPr lang="ko-KR" altLang="en-US" sz="1600" b="0" kern="1200" spc="-12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매일 </a:t>
                      </a:r>
                      <a:endParaRPr lang="en-US" altLang="ko-KR" sz="1600" b="0" kern="1200" spc="-12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관리감독자</a:t>
                      </a:r>
                      <a:r>
                        <a:rPr lang="ko-KR" altLang="en-US" sz="1600" b="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b="0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600" b="0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안전관리자 및 관리책임자</a:t>
                      </a:r>
                      <a:endParaRPr lang="ko-KR" altLang="en-US" sz="1600" b="0" kern="1200" spc="-12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장비 실명제와 </a:t>
                      </a:r>
                      <a:r>
                        <a:rPr lang="ko-KR" altLang="en-US" sz="1600" b="0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동일유무 확인 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0718468"/>
                  </a:ext>
                </a:extLst>
              </a:tr>
            </a:tbl>
          </a:graphicData>
        </a:graphic>
      </p:graphicFrame>
      <p:sp>
        <p:nvSpPr>
          <p:cNvPr id="15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232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vl="1" latinLnBrk="0">
              <a:spcBef>
                <a:spcPct val="50000"/>
              </a:spcBef>
              <a:defRPr/>
            </a:pPr>
            <a:r>
              <a:rPr lang="en-US" altLang="ko-KR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              2. </a:t>
            </a:r>
            <a:r>
              <a:rPr lang="ko-KR" altLang="en-US" sz="16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반입 장비의 </a:t>
            </a:r>
            <a:r>
              <a:rPr lang="ko-KR" altLang="en-US" sz="16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일일 안전점검 </a:t>
            </a:r>
            <a:r>
              <a:rPr lang="ko-KR" altLang="en-US" sz="16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확인철저 </a:t>
            </a:r>
            <a:endParaRPr lang="en-US" altLang="ko-KR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644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기술적 대책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41233" y="6401173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19</a:t>
            </a:fld>
            <a:endParaRPr lang="ko-KR" altLang="en-US"/>
          </a:p>
        </p:txBody>
      </p:sp>
      <p:sp>
        <p:nvSpPr>
          <p:cNvPr id="20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73914" y="1062326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73914" y="1062326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육각형 25"/>
          <p:cNvSpPr/>
          <p:nvPr/>
        </p:nvSpPr>
        <p:spPr>
          <a:xfrm>
            <a:off x="428494" y="2084741"/>
            <a:ext cx="3403275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일일</a:t>
            </a:r>
            <a:r>
              <a:rPr kumimoji="0" lang="ko-KR" altLang="en-US" sz="1400" b="1" i="0" u="none" strike="noStrike" kern="1200" cap="none" spc="0" normalizeH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</a:t>
            </a:r>
            <a:r>
              <a:rPr kumimoji="0" lang="ko-KR" altLang="en-US" sz="1400" b="1" i="0" u="none" strike="noStrike" kern="1200" cap="none" spc="0" normalizeH="0" baseline="0" dirty="0" err="1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점검표</a:t>
            </a: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</a:t>
            </a:r>
            <a:r>
              <a:rPr lang="ko-KR" altLang="en-US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확인 강화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82463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968499" y="1242035"/>
            <a:ext cx="1905000" cy="1276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tabLst>
                <a:tab pos="1352550" algn="l"/>
              </a:tabLst>
              <a:defRPr/>
            </a:pPr>
            <a:r>
              <a:rPr lang="en-US" altLang="ko-KR" sz="3500" b="1">
                <a:solidFill>
                  <a:schemeClr val="dk1"/>
                </a:solidFill>
                <a:latin typeface="휴먼둥근헤드라인"/>
                <a:ea typeface="휴먼둥근헤드라인"/>
              </a:rPr>
              <a:t>INDEX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1882774" y="1042651"/>
            <a:ext cx="1371601" cy="417817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2000">
                <a:ln w="9525">
                  <a:solidFill>
                    <a:schemeClr val="lt1"/>
                  </a:solidFill>
                </a:ln>
              </a:rPr>
              <a:t>PLAN</a:t>
            </a:r>
          </a:p>
        </p:txBody>
      </p:sp>
      <p:sp>
        <p:nvSpPr>
          <p:cNvPr id="10" name="사각형: 둥근 모서리 4"/>
          <p:cNvSpPr/>
          <p:nvPr/>
        </p:nvSpPr>
        <p:spPr>
          <a:xfrm>
            <a:off x="4634768" y="885084"/>
            <a:ext cx="4637317" cy="5750429"/>
          </a:xfrm>
          <a:prstGeom prst="roundRect">
            <a:avLst>
              <a:gd name="adj" fmla="val 4909"/>
            </a:avLst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252000" bIns="0" anchor="ctr"/>
          <a:lstStyle/>
          <a:p>
            <a:pPr marL="266700" lvl="0" indent="-266700">
              <a:lnSpc>
                <a:spcPts val="1800"/>
              </a:lnSpc>
              <a:buFont typeface="+mj-lt"/>
              <a:buAutoNum type="arabicPeriod"/>
              <a:defRPr/>
            </a:pPr>
            <a:r>
              <a:rPr lang="ko-KR" altLang="en-US" sz="185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공사 개요</a:t>
            </a:r>
            <a:endParaRPr lang="en-US" altLang="ko-KR" sz="185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lvl="0">
              <a:lnSpc>
                <a:spcPts val="1800"/>
              </a:lnSpc>
              <a:defRPr/>
            </a:pPr>
            <a:endParaRPr lang="en-US" altLang="ko-KR" sz="185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marL="457200" lvl="0" indent="-457200">
              <a:lnSpc>
                <a:spcPts val="1800"/>
              </a:lnSpc>
              <a:buAutoNum type="arabicPeriod" startAt="2"/>
              <a:defRPr/>
            </a:pPr>
            <a:endParaRPr lang="en-US" altLang="ko-KR" sz="185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marL="457200" lvl="0" indent="-457200">
              <a:lnSpc>
                <a:spcPts val="1800"/>
              </a:lnSpc>
              <a:buAutoNum type="arabicPeriod" startAt="2"/>
              <a:defRPr/>
            </a:pPr>
            <a:endParaRPr lang="en-US" altLang="ko-KR" sz="185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marL="457200" lvl="0" indent="-457200">
              <a:lnSpc>
                <a:spcPts val="1800"/>
              </a:lnSpc>
              <a:buAutoNum type="arabicPeriod" startAt="2"/>
              <a:defRPr/>
            </a:pPr>
            <a:endParaRPr lang="en-US" altLang="ko-KR" sz="185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marL="457200" lvl="0" indent="-457200">
              <a:lnSpc>
                <a:spcPts val="1800"/>
              </a:lnSpc>
              <a:buAutoNum type="arabicPeriod" startAt="2"/>
              <a:defRPr/>
            </a:pPr>
            <a:endParaRPr lang="en-US" altLang="ko-KR" sz="185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marL="457200" lvl="0" indent="-457200">
              <a:lnSpc>
                <a:spcPts val="1800"/>
              </a:lnSpc>
              <a:buAutoNum type="arabicPeriod" startAt="2"/>
              <a:defRPr/>
            </a:pPr>
            <a:endParaRPr lang="en-US" altLang="ko-KR" sz="185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marL="457200" lvl="0" indent="-457200">
              <a:lnSpc>
                <a:spcPts val="1800"/>
              </a:lnSpc>
              <a:buAutoNum type="arabicPeriod" startAt="2"/>
              <a:defRPr/>
            </a:pPr>
            <a:endParaRPr lang="en-US" altLang="ko-KR" sz="185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marL="457200" lvl="0" indent="-457200">
              <a:lnSpc>
                <a:spcPts val="1800"/>
              </a:lnSpc>
              <a:buAutoNum type="arabicPeriod" startAt="2"/>
              <a:defRPr/>
            </a:pPr>
            <a:endParaRPr lang="en-US" altLang="ko-KR" sz="185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marL="457200" lvl="0" indent="-457200">
              <a:lnSpc>
                <a:spcPts val="1800"/>
              </a:lnSpc>
              <a:buAutoNum type="arabicPeriod" startAt="2"/>
              <a:defRPr/>
            </a:pPr>
            <a:endParaRPr lang="en-US" altLang="ko-KR" sz="185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lvl="0">
              <a:lnSpc>
                <a:spcPts val="1800"/>
              </a:lnSpc>
              <a:defRPr/>
            </a:pPr>
            <a:r>
              <a:rPr lang="en-US" altLang="ko-KR" sz="185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1</a:t>
            </a:r>
            <a:r>
              <a:rPr lang="en-US" altLang="ko-KR" sz="200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. </a:t>
            </a:r>
            <a:r>
              <a:rPr lang="ko-KR" altLang="en-US" sz="2000" b="1" spc="-150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공사  개요</a:t>
            </a:r>
            <a:endParaRPr lang="en-US" altLang="ko-KR" sz="200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marL="457200" lvl="0" indent="-457200">
              <a:lnSpc>
                <a:spcPts val="1800"/>
              </a:lnSpc>
              <a:buAutoNum type="arabicPeriod" startAt="2"/>
              <a:defRPr/>
            </a:pPr>
            <a:endParaRPr lang="en-US" altLang="ko-KR" sz="200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lvl="0">
              <a:lnSpc>
                <a:spcPts val="1800"/>
              </a:lnSpc>
              <a:defRPr/>
            </a:pPr>
            <a:r>
              <a:rPr lang="en-US" altLang="ko-KR" sz="200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2.  </a:t>
            </a:r>
            <a:r>
              <a:rPr lang="ko-KR" altLang="en-US" sz="2000" b="1" spc="-150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안전보건  경영방침  및  목표</a:t>
            </a:r>
            <a:endParaRPr lang="en-US" altLang="ko-KR" sz="200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marL="457200" lvl="0" indent="-457200">
              <a:lnSpc>
                <a:spcPts val="1800"/>
              </a:lnSpc>
              <a:buAutoNum type="arabicPeriod" startAt="2"/>
              <a:defRPr/>
            </a:pPr>
            <a:endParaRPr lang="en-US" altLang="ko-KR" sz="200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lvl="0">
              <a:lnSpc>
                <a:spcPts val="1800"/>
              </a:lnSpc>
              <a:defRPr/>
            </a:pPr>
            <a:r>
              <a:rPr lang="en-US" altLang="ko-KR" sz="200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3.  </a:t>
            </a:r>
            <a:r>
              <a:rPr lang="ko-KR" altLang="en-US" sz="2000" b="1" spc="-150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안전보건조직도  체계</a:t>
            </a:r>
            <a:endParaRPr lang="en-US" altLang="ko-KR" sz="200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marL="457200" lvl="0" indent="-457200">
              <a:lnSpc>
                <a:spcPts val="1800"/>
              </a:lnSpc>
              <a:buAutoNum type="arabicPeriod" startAt="2"/>
              <a:defRPr/>
            </a:pPr>
            <a:endParaRPr lang="en-US" altLang="ko-KR" sz="200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lvl="0">
              <a:lnSpc>
                <a:spcPts val="1800"/>
              </a:lnSpc>
              <a:defRPr/>
            </a:pPr>
            <a:r>
              <a:rPr lang="en-US" altLang="ko-KR" sz="200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4. </a:t>
            </a:r>
            <a:r>
              <a:rPr lang="ko-KR" altLang="en-US" sz="200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사고원인분석 </a:t>
            </a:r>
            <a:r>
              <a:rPr lang="ko-KR" altLang="en-US" sz="2000" b="1" spc="-150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 및  </a:t>
            </a:r>
            <a:r>
              <a:rPr lang="ko-KR" altLang="en-US" sz="200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재발방지 </a:t>
            </a:r>
            <a:r>
              <a:rPr lang="ko-KR" altLang="en-US" sz="2000" b="1" spc="-150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 대책</a:t>
            </a:r>
            <a:endParaRPr lang="en-US" altLang="ko-KR" sz="200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lvl="0">
              <a:lnSpc>
                <a:spcPts val="1800"/>
              </a:lnSpc>
              <a:defRPr/>
            </a:pPr>
            <a:endParaRPr lang="en-US" altLang="ko-KR" sz="200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lvl="0">
              <a:lnSpc>
                <a:spcPts val="1800"/>
              </a:lnSpc>
              <a:defRPr/>
            </a:pPr>
            <a:r>
              <a:rPr lang="en-US" altLang="ko-KR" sz="200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5. </a:t>
            </a:r>
            <a:r>
              <a:rPr lang="ko-KR" altLang="en-US" sz="200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잔여공사 </a:t>
            </a:r>
            <a:r>
              <a:rPr lang="ko-KR" altLang="en-US" sz="2000" b="1" spc="-150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 안전작업  대책</a:t>
            </a:r>
            <a:endParaRPr lang="en-US" altLang="ko-KR" sz="200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marL="457200" lvl="0" indent="-457200">
              <a:lnSpc>
                <a:spcPts val="1800"/>
              </a:lnSpc>
              <a:buAutoNum type="arabicPeriod" startAt="2"/>
              <a:defRPr/>
            </a:pPr>
            <a:endParaRPr lang="en-US" altLang="ko-KR" sz="200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lvl="0">
              <a:lnSpc>
                <a:spcPts val="1800"/>
              </a:lnSpc>
              <a:defRPr/>
            </a:pPr>
            <a:r>
              <a:rPr lang="en-US" altLang="ko-KR" sz="200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6. </a:t>
            </a:r>
            <a:r>
              <a:rPr lang="ko-KR" altLang="en-US" sz="200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결언</a:t>
            </a:r>
            <a:endParaRPr lang="en-US" altLang="ko-KR" sz="200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lvl="0">
              <a:lnSpc>
                <a:spcPts val="1800"/>
              </a:lnSpc>
              <a:defRPr/>
            </a:pPr>
            <a:r>
              <a:rPr lang="en-US" altLang="ko-KR" sz="185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/>
            </a:r>
            <a:br>
              <a:rPr lang="en-US" altLang="ko-KR" sz="185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</a:br>
            <a:endParaRPr lang="en-US" altLang="ko-KR" sz="185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lvl="0">
              <a:lnSpc>
                <a:spcPts val="1800"/>
              </a:lnSpc>
              <a:defRPr/>
            </a:pPr>
            <a:endParaRPr lang="en-US" altLang="ko-KR" sz="185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lvl="0">
              <a:lnSpc>
                <a:spcPts val="1800"/>
              </a:lnSpc>
              <a:defRPr/>
            </a:pPr>
            <a:endParaRPr lang="en-US" altLang="ko-KR" sz="160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marL="265113" lvl="0" indent="-265113">
              <a:lnSpc>
                <a:spcPts val="1800"/>
              </a:lnSpc>
              <a:defRPr/>
            </a:pPr>
            <a:r>
              <a:rPr lang="en-US" altLang="ko-KR" sz="185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/>
            </a:r>
            <a:br>
              <a:rPr lang="en-US" altLang="ko-KR" sz="185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</a:br>
            <a:r>
              <a:rPr lang="en-US" altLang="ko-KR" sz="140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/>
            </a:r>
            <a:br>
              <a:rPr lang="en-US" altLang="ko-KR" sz="140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</a:br>
            <a:endParaRPr lang="en-US" altLang="ko-KR" sz="140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marL="265113" lvl="0" indent="-265113">
              <a:lnSpc>
                <a:spcPts val="1800"/>
              </a:lnSpc>
              <a:defRPr/>
            </a:pPr>
            <a:r>
              <a:rPr lang="en-US" altLang="ko-KR" sz="20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/>
                <a:ea typeface="맑은 고딕"/>
              </a:rPr>
              <a:t/>
            </a:r>
            <a:br>
              <a:rPr lang="en-US" altLang="ko-KR" sz="20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/>
                <a:ea typeface="맑은 고딕"/>
              </a:rPr>
            </a:br>
            <a:endParaRPr lang="en-US" altLang="ko-KR" sz="2000" b="1" spc="-120" dirty="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맑은 고딕"/>
              <a:ea typeface="맑은 고딕"/>
            </a:endParaRPr>
          </a:p>
          <a:p>
            <a:pPr marL="266700" lvl="0" indent="-266700">
              <a:lnSpc>
                <a:spcPts val="1800"/>
              </a:lnSpc>
              <a:buFont typeface="+mj-lt"/>
              <a:buAutoNum type="arabicPeriod" startAt="4"/>
              <a:defRPr/>
            </a:pPr>
            <a:endParaRPr lang="en-US" altLang="ko-KR" sz="1400" b="1" spc="-120" dirty="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맑은 고딕"/>
              <a:ea typeface="맑은 고딕"/>
            </a:endParaRPr>
          </a:p>
          <a:p>
            <a:pPr lvl="0">
              <a:lnSpc>
                <a:spcPts val="1800"/>
              </a:lnSpc>
              <a:defRPr/>
            </a:pPr>
            <a:r>
              <a:rPr lang="en-US" altLang="ko-KR" sz="185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7. </a:t>
            </a:r>
            <a:r>
              <a:rPr lang="ko-KR" altLang="en-US" sz="1850" b="1" spc="-150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맺음말</a:t>
            </a:r>
            <a:endParaRPr lang="en-US" altLang="ko-KR" sz="185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사각형: 둥근 모서리 5"/>
          <p:cNvSpPr/>
          <p:nvPr/>
        </p:nvSpPr>
        <p:spPr>
          <a:xfrm>
            <a:off x="4274236" y="885084"/>
            <a:ext cx="721063" cy="732950"/>
          </a:xfrm>
          <a:prstGeom prst="roundRect">
            <a:avLst>
              <a:gd name="adj" fmla="val 23288"/>
            </a:avLst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  <a:effectLst>
            <a:outerShdw blurRad="3683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sz="1662"/>
          </a:p>
        </p:txBody>
      </p:sp>
      <p:sp>
        <p:nvSpPr>
          <p:cNvPr id="12" name="사각형: 둥근 모서리 6"/>
          <p:cNvSpPr/>
          <p:nvPr/>
        </p:nvSpPr>
        <p:spPr>
          <a:xfrm>
            <a:off x="8878888" y="5688452"/>
            <a:ext cx="679938" cy="691146"/>
          </a:xfrm>
          <a:prstGeom prst="roundRect">
            <a:avLst>
              <a:gd name="adj" fmla="val 28165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sz="1662"/>
          </a:p>
        </p:txBody>
      </p:sp>
      <p:pic>
        <p:nvPicPr>
          <p:cNvPr id="15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432537"/>
            <a:ext cx="2844799" cy="365125"/>
          </a:xfrm>
        </p:spPr>
        <p:txBody>
          <a:bodyPr/>
          <a:lstStyle/>
          <a:p>
            <a:fld id="{AD22CD3B-FDDF-4998-970C-76E6E0BEC65F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516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b="2475"/>
          <a:stretch/>
        </p:blipFill>
        <p:spPr>
          <a:xfrm>
            <a:off x="458560" y="2578444"/>
            <a:ext cx="5476012" cy="3945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854" y="2512719"/>
            <a:ext cx="2787718" cy="7722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30420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1" name="그림 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42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232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vl="0" latinLnBrk="0">
              <a:spcBef>
                <a:spcPct val="50000"/>
              </a:spcBef>
              <a:defRPr/>
            </a:pPr>
            <a:r>
              <a:rPr lang="en-US" altLang="ko-KR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                    </a:t>
            </a:r>
            <a:r>
              <a:rPr lang="en-US" altLang="ko-KR" sz="16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3. </a:t>
            </a:r>
            <a:r>
              <a:rPr lang="ko-KR" altLang="en-US" sz="16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장비작업계획서의 검토 </a:t>
            </a:r>
            <a:r>
              <a:rPr lang="ko-KR" altLang="en-US" sz="16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및 승인절차 </a:t>
            </a:r>
            <a:r>
              <a:rPr lang="ko-KR" altLang="en-US" sz="16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강화</a:t>
            </a:r>
            <a:endParaRPr lang="en-US" altLang="ko-KR" sz="20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44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기술적 대책</a:t>
            </a:r>
          </a:p>
        </p:txBody>
      </p:sp>
      <p:sp>
        <p:nvSpPr>
          <p:cNvPr id="21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24486" y="1062326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5" name="육각형 24"/>
          <p:cNvSpPr/>
          <p:nvPr/>
        </p:nvSpPr>
        <p:spPr>
          <a:xfrm>
            <a:off x="420256" y="2084741"/>
            <a:ext cx="3403275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일일 </a:t>
            </a:r>
            <a:r>
              <a:rPr kumimoji="0" lang="ko-KR" altLang="en-US" sz="1400" b="1" i="0" u="none" strike="noStrike" kern="1200" cap="none" spc="0" normalizeH="0" baseline="0" dirty="0" err="1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점검표</a:t>
            </a: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</a:t>
            </a:r>
            <a:r>
              <a:rPr lang="ko-KR" altLang="en-US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확인 강화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6069862" y="2512719"/>
            <a:ext cx="5702270" cy="2624720"/>
            <a:chOff x="6069862" y="2243746"/>
            <a:chExt cx="5702270" cy="2893693"/>
          </a:xfrm>
        </p:grpSpPr>
        <p:sp>
          <p:nvSpPr>
            <p:cNvPr id="13" name="직사각형 12"/>
            <p:cNvSpPr/>
            <p:nvPr/>
          </p:nvSpPr>
          <p:spPr>
            <a:xfrm>
              <a:off x="6081711" y="2243746"/>
              <a:ext cx="5504152" cy="317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r>
                <a:rPr lang="en-US" altLang="ko-KR" sz="10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-</a:t>
              </a:r>
              <a:r>
                <a:rPr lang="ko-KR" altLang="en-US" sz="1000" b="1" dirty="0" err="1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협력사</a:t>
              </a:r>
              <a:r>
                <a: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 담당자가 해당 장비의 작업계획서를 제출</a:t>
              </a:r>
              <a:endParaRPr lang="en-US" altLang="ko-KR" sz="1000" b="1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r>
                <a: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 </a:t>
              </a:r>
              <a:r>
                <a:rPr lang="en-US" altLang="ko-KR" sz="10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(</a:t>
              </a:r>
              <a:r>
                <a: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장비작업투입 최소</a:t>
              </a:r>
              <a:r>
                <a:rPr lang="en-US" altLang="ko-KR" sz="10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2</a:t>
              </a:r>
              <a:r>
                <a: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일전까지 작성하여 제출 </a:t>
              </a:r>
              <a:r>
                <a:rPr lang="en-US" altLang="ko-KR" sz="10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)</a:t>
              </a: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6069862" y="2640313"/>
              <a:ext cx="5504152" cy="317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r>
                <a:rPr lang="en-US" altLang="ko-KR" sz="8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-</a:t>
              </a:r>
              <a:r>
                <a:rPr lang="en-US" altLang="ko-KR" sz="10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1</a:t>
              </a:r>
              <a:r>
                <a: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차 확인</a:t>
              </a:r>
              <a:r>
                <a:rPr lang="en-US" altLang="ko-KR" sz="10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: </a:t>
              </a:r>
              <a:r>
                <a: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해당 </a:t>
              </a:r>
              <a:r>
                <a:rPr lang="ko-KR" altLang="en-US" sz="1000" b="1" dirty="0" err="1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공종</a:t>
              </a:r>
              <a:r>
                <a: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 의 관리감독자가 장비 작업 계획서의 적합유무를 확인 </a:t>
              </a:r>
              <a:endParaRPr lang="en-US" altLang="ko-KR" sz="1000" b="1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6069862" y="3068030"/>
              <a:ext cx="5504152" cy="317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r>
                <a:rPr lang="en-US" altLang="ko-KR" sz="8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- </a:t>
              </a:r>
              <a:r>
                <a:rPr lang="en-US" altLang="ko-KR" sz="105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2</a:t>
              </a:r>
              <a:r>
                <a:rPr lang="ko-KR" altLang="en-US" sz="105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차 확인 </a:t>
              </a:r>
              <a:r>
                <a:rPr lang="en-US" altLang="ko-KR" sz="105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:</a:t>
              </a:r>
              <a:r>
                <a:rPr lang="ko-KR" altLang="en-US" sz="105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안전관리자가 </a:t>
              </a:r>
              <a:r>
                <a:rPr lang="en-US" altLang="ko-KR" sz="105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1</a:t>
              </a:r>
              <a:r>
                <a:rPr lang="ko-KR" altLang="en-US" sz="105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차 확인된 작업계획서를 면밀히 검토</a:t>
              </a:r>
              <a:endParaRPr lang="en-US" altLang="ko-KR" sz="1050" b="1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6069862" y="3495747"/>
              <a:ext cx="5516001" cy="317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r>
                <a:rPr lang="en-US" altLang="ko-KR" sz="105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- 3</a:t>
              </a:r>
              <a:r>
                <a:rPr lang="ko-KR" altLang="en-US" sz="105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차 확인 </a:t>
              </a:r>
              <a:r>
                <a:rPr lang="en-US" altLang="ko-KR" sz="105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:</a:t>
              </a:r>
              <a:r>
                <a:rPr lang="ko-KR" altLang="en-US" sz="105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현장소장 또는 부재 시 해당 </a:t>
              </a:r>
              <a:r>
                <a:rPr lang="ko-KR" altLang="en-US" sz="1050" b="1" dirty="0" err="1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공종</a:t>
              </a:r>
              <a:r>
                <a:rPr lang="ko-KR" altLang="en-US" sz="105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 의 관리감독자가 승인 </a:t>
              </a:r>
              <a:endParaRPr lang="en-US" altLang="ko-KR" sz="1050" b="1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6069862" y="3923464"/>
              <a:ext cx="5542250" cy="1213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r>
                <a:rPr lang="en-US" altLang="ko-KR" sz="1200" b="1" dirty="0">
                  <a:solidFill>
                    <a:srgbClr val="0718B9"/>
                  </a:solidFill>
                  <a:latin typeface="+mn-ea"/>
                </a:rPr>
                <a:t>1.</a:t>
              </a:r>
              <a:r>
                <a:rPr lang="ko-KR" altLang="en-US" sz="1200" b="1" dirty="0">
                  <a:solidFill>
                    <a:srgbClr val="0718B9"/>
                  </a:solidFill>
                  <a:latin typeface="+mn-ea"/>
                </a:rPr>
                <a:t>보험서류 </a:t>
              </a:r>
              <a:r>
                <a:rPr lang="en-US" altLang="ko-KR" sz="1200" b="1" dirty="0">
                  <a:solidFill>
                    <a:srgbClr val="0718B9"/>
                  </a:solidFill>
                  <a:latin typeface="+mn-ea"/>
                </a:rPr>
                <a:t>(</a:t>
              </a:r>
              <a:r>
                <a:rPr lang="ko-KR" altLang="en-US" sz="1200" b="1" dirty="0">
                  <a:solidFill>
                    <a:srgbClr val="0718B9"/>
                  </a:solidFill>
                  <a:latin typeface="+mn-ea"/>
                </a:rPr>
                <a:t>갱신유무</a:t>
              </a:r>
              <a:r>
                <a:rPr lang="en-US" altLang="ko-KR" sz="1200" b="1" dirty="0">
                  <a:solidFill>
                    <a:srgbClr val="0718B9"/>
                  </a:solidFill>
                  <a:latin typeface="+mn-ea"/>
                </a:rPr>
                <a:t>)</a:t>
              </a:r>
            </a:p>
            <a:p>
              <a:r>
                <a:rPr lang="en-US" altLang="ko-KR" sz="1200" b="1" dirty="0">
                  <a:solidFill>
                    <a:srgbClr val="0718B9"/>
                  </a:solidFill>
                  <a:latin typeface="+mn-ea"/>
                </a:rPr>
                <a:t>2.</a:t>
              </a:r>
              <a:r>
                <a:rPr lang="ko-KR" altLang="en-US" sz="1200" b="1" dirty="0" smtClean="0">
                  <a:solidFill>
                    <a:srgbClr val="0718B9"/>
                  </a:solidFill>
                  <a:latin typeface="+mn-ea"/>
                </a:rPr>
                <a:t>사업자등록증</a:t>
              </a:r>
              <a:endParaRPr lang="en-US" altLang="ko-KR" sz="1200" b="1" dirty="0">
                <a:solidFill>
                  <a:srgbClr val="0718B9"/>
                </a:solidFill>
                <a:latin typeface="+mn-ea"/>
              </a:endParaRPr>
            </a:p>
            <a:p>
              <a:r>
                <a:rPr lang="en-US" altLang="ko-KR" sz="1200" b="1" dirty="0">
                  <a:solidFill>
                    <a:srgbClr val="0718B9"/>
                  </a:solidFill>
                  <a:latin typeface="+mn-ea"/>
                </a:rPr>
                <a:t>3.</a:t>
              </a:r>
              <a:r>
                <a:rPr lang="ko-KR" altLang="en-US" sz="1200" b="1" dirty="0">
                  <a:solidFill>
                    <a:srgbClr val="0718B9"/>
                  </a:solidFill>
                  <a:latin typeface="+mn-ea"/>
                </a:rPr>
                <a:t>면허증 및 </a:t>
              </a:r>
              <a:r>
                <a:rPr lang="ko-KR" altLang="en-US" sz="1200" b="1" dirty="0" err="1" smtClean="0">
                  <a:solidFill>
                    <a:srgbClr val="0718B9"/>
                  </a:solidFill>
                  <a:latin typeface="+mn-ea"/>
                </a:rPr>
                <a:t>기초안전보건이수증</a:t>
              </a:r>
              <a:r>
                <a:rPr lang="ko-KR" altLang="en-US" sz="1200" b="1" dirty="0" smtClean="0">
                  <a:solidFill>
                    <a:srgbClr val="0718B9"/>
                  </a:solidFill>
                  <a:latin typeface="+mn-ea"/>
                </a:rPr>
                <a:t>        </a:t>
              </a:r>
              <a:endParaRPr lang="en-US" altLang="ko-KR" sz="1200" b="1" dirty="0">
                <a:solidFill>
                  <a:srgbClr val="0718B9"/>
                </a:solidFill>
                <a:latin typeface="+mn-ea"/>
              </a:endParaRPr>
            </a:p>
            <a:p>
              <a:r>
                <a:rPr lang="en-US" altLang="ko-KR" sz="1200" b="1" dirty="0">
                  <a:solidFill>
                    <a:srgbClr val="0718B9"/>
                  </a:solidFill>
                  <a:latin typeface="+mn-ea"/>
                </a:rPr>
                <a:t>4.</a:t>
              </a:r>
              <a:r>
                <a:rPr lang="ko-KR" altLang="en-US" sz="1200" b="1" dirty="0">
                  <a:solidFill>
                    <a:srgbClr val="0718B9"/>
                  </a:solidFill>
                  <a:latin typeface="+mn-ea"/>
                </a:rPr>
                <a:t>특수형태 종사자 교육실시 유무 </a:t>
              </a:r>
              <a:endParaRPr lang="en-US" altLang="ko-KR" sz="1200" b="1" dirty="0">
                <a:solidFill>
                  <a:srgbClr val="0718B9"/>
                </a:solidFill>
                <a:latin typeface="+mn-ea"/>
              </a:endParaRPr>
            </a:p>
            <a:p>
              <a:r>
                <a:rPr lang="en-US" altLang="ko-KR" sz="1200" b="1" dirty="0">
                  <a:solidFill>
                    <a:srgbClr val="0718B9"/>
                  </a:solidFill>
                  <a:latin typeface="+mn-ea"/>
                </a:rPr>
                <a:t>5.</a:t>
              </a:r>
              <a:r>
                <a:rPr lang="ko-KR" altLang="en-US" sz="1200" b="1" dirty="0" smtClean="0">
                  <a:solidFill>
                    <a:srgbClr val="0718B9"/>
                  </a:solidFill>
                  <a:latin typeface="+mn-ea"/>
                </a:rPr>
                <a:t>장비점검일자 </a:t>
              </a:r>
              <a:r>
                <a:rPr lang="ko-KR" altLang="en-US" sz="1200" b="1" dirty="0">
                  <a:solidFill>
                    <a:srgbClr val="0718B9"/>
                  </a:solidFill>
                  <a:latin typeface="+mn-ea"/>
                </a:rPr>
                <a:t>초과유무 </a:t>
              </a:r>
              <a:endParaRPr lang="en-US" altLang="ko-KR" sz="1200" b="1" dirty="0">
                <a:solidFill>
                  <a:srgbClr val="0718B9"/>
                </a:solidFill>
                <a:latin typeface="+mn-ea"/>
              </a:endParaRPr>
            </a:p>
            <a:p>
              <a:r>
                <a:rPr lang="ko-KR" altLang="en-US" sz="1200" b="1" dirty="0">
                  <a:solidFill>
                    <a:srgbClr val="0718B9"/>
                  </a:solidFill>
                  <a:latin typeface="+mn-ea"/>
                </a:rPr>
                <a:t>       </a:t>
              </a:r>
              <a:endParaRPr lang="en-US" altLang="ko-KR" sz="1200" b="1" dirty="0">
                <a:solidFill>
                  <a:srgbClr val="0718B9"/>
                </a:solidFill>
                <a:latin typeface="+mn-ea"/>
              </a:endParaRPr>
            </a:p>
          </p:txBody>
        </p:sp>
        <p:sp>
          <p:nvSpPr>
            <p:cNvPr id="10" name="오른쪽 화살표 9"/>
            <p:cNvSpPr/>
            <p:nvPr/>
          </p:nvSpPr>
          <p:spPr>
            <a:xfrm>
              <a:off x="8471323" y="4453305"/>
              <a:ext cx="398239" cy="193439"/>
            </a:xfrm>
            <a:prstGeom prst="rightArrow">
              <a:avLst/>
            </a:prstGeom>
            <a:solidFill>
              <a:srgbClr val="0718B9"/>
            </a:solidFill>
            <a:ln>
              <a:solidFill>
                <a:srgbClr val="0718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833787" y="4322236"/>
              <a:ext cx="2938345" cy="407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rgbClr val="0718B9"/>
                  </a:solidFill>
                </a:rPr>
                <a:t> </a:t>
              </a:r>
              <a:r>
                <a:rPr lang="en-US" altLang="ko-KR" sz="1400" b="1" dirty="0">
                  <a:solidFill>
                    <a:srgbClr val="0718B9"/>
                  </a:solidFill>
                </a:rPr>
                <a:t>1~5</a:t>
              </a:r>
              <a:r>
                <a:rPr lang="ko-KR" altLang="en-US" sz="1400" b="1" dirty="0">
                  <a:solidFill>
                    <a:srgbClr val="0718B9"/>
                  </a:solidFill>
                </a:rPr>
                <a:t>번 항목 충족 시 작업투입 허가</a:t>
              </a:r>
            </a:p>
          </p:txBody>
        </p:sp>
      </p:grpSp>
      <p:pic>
        <p:nvPicPr>
          <p:cNvPr id="22" name="그림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1711" y="5247340"/>
            <a:ext cx="1891410" cy="1276136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3121" y="5241232"/>
            <a:ext cx="1915838" cy="1282244"/>
          </a:xfrm>
          <a:prstGeom prst="rect">
            <a:avLst/>
          </a:prstGeom>
        </p:spPr>
      </p:pic>
      <p:sp>
        <p:nvSpPr>
          <p:cNvPr id="24" name="모서리가 둥근 직사각형 23"/>
          <p:cNvSpPr/>
          <p:nvPr/>
        </p:nvSpPr>
        <p:spPr>
          <a:xfrm>
            <a:off x="10036098" y="5241232"/>
            <a:ext cx="1601720" cy="119963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rgbClr val="FF0000"/>
                </a:solidFill>
              </a:rPr>
              <a:t>중량물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취급작업계획서 제출 시 </a:t>
            </a:r>
            <a:endParaRPr lang="en-US" altLang="ko-KR" sz="1400" b="1" dirty="0">
              <a:solidFill>
                <a:srgbClr val="FF0000"/>
              </a:solidFill>
            </a:endParaRPr>
          </a:p>
          <a:p>
            <a:pPr algn="ctr"/>
            <a:r>
              <a:rPr lang="en-US" altLang="ko-KR" sz="1100" dirty="0" smtClean="0">
                <a:solidFill>
                  <a:srgbClr val="FF0000"/>
                </a:solidFill>
              </a:rPr>
              <a:t>1</a:t>
            </a:r>
            <a:r>
              <a:rPr lang="en-US" altLang="ko-KR" sz="1100" dirty="0">
                <a:solidFill>
                  <a:srgbClr val="FF0000"/>
                </a:solidFill>
              </a:rPr>
              <a:t>.</a:t>
            </a:r>
            <a:r>
              <a:rPr lang="ko-KR" altLang="en-US" sz="1100" dirty="0">
                <a:solidFill>
                  <a:srgbClr val="FF0000"/>
                </a:solidFill>
              </a:rPr>
              <a:t>안전계수</a:t>
            </a:r>
            <a:endParaRPr lang="en-US" altLang="ko-KR" sz="1100" dirty="0">
              <a:solidFill>
                <a:srgbClr val="FF0000"/>
              </a:solidFill>
            </a:endParaRPr>
          </a:p>
          <a:p>
            <a:pPr algn="ctr"/>
            <a:r>
              <a:rPr lang="en-US" altLang="ko-KR" sz="1100" dirty="0">
                <a:solidFill>
                  <a:srgbClr val="FF0000"/>
                </a:solidFill>
              </a:rPr>
              <a:t>2.</a:t>
            </a:r>
            <a:r>
              <a:rPr lang="ko-KR" altLang="en-US" sz="1100" dirty="0" err="1">
                <a:solidFill>
                  <a:srgbClr val="FF0000"/>
                </a:solidFill>
              </a:rPr>
              <a:t>제원표</a:t>
            </a:r>
            <a:r>
              <a:rPr lang="ko-KR" altLang="en-US" sz="1100" dirty="0">
                <a:solidFill>
                  <a:srgbClr val="FF0000"/>
                </a:solidFill>
              </a:rPr>
              <a:t> 필히 제출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41233" y="6421576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897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60" y="2519673"/>
            <a:ext cx="4180347" cy="4003289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441575" y="2486721"/>
            <a:ext cx="7609605" cy="409316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874" y="2755700"/>
            <a:ext cx="3241945" cy="3734309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xmlns="" id="{CBE4B8DA-9C2E-4099-A2DA-922E9B6ED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872498"/>
              </p:ext>
            </p:extLst>
          </p:nvPr>
        </p:nvGraphicFramePr>
        <p:xfrm>
          <a:off x="8186860" y="2486375"/>
          <a:ext cx="3596431" cy="397019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511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52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48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위험 요인 </a:t>
                      </a:r>
                      <a:endParaRPr lang="ko-KR" altLang="en-US" sz="1100" b="1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b="1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발생 가능한 모든 </a:t>
                      </a:r>
                      <a:r>
                        <a:rPr lang="ko-KR" altLang="en-US" sz="1100" b="1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위험요인 발굴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48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 대책</a:t>
                      </a:r>
                      <a:endParaRPr lang="ko-KR" altLang="en-US" sz="1100" b="1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100" b="1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발굴된 </a:t>
                      </a:r>
                      <a:r>
                        <a:rPr lang="ko-KR" altLang="en-US" sz="1100" b="1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위험요인에 </a:t>
                      </a:r>
                      <a:r>
                        <a:rPr lang="ko-KR" altLang="en-US" sz="1100" b="1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대한 안전대책 </a:t>
                      </a:r>
                      <a:r>
                        <a:rPr lang="ko-KR" altLang="en-US" sz="1100" b="1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기재</a:t>
                      </a:r>
                      <a:endParaRPr lang="ko-KR" altLang="en-US" sz="1100" b="1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080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서명란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100" b="1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작업지휘자</a:t>
                      </a:r>
                      <a:r>
                        <a:rPr lang="en-US" altLang="ko-KR" sz="1100" b="1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100" b="1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신호수</a:t>
                      </a:r>
                      <a:r>
                        <a:rPr lang="en-US" altLang="ko-KR" sz="1100" b="1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100" b="1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투입되는 </a:t>
                      </a:r>
                      <a:r>
                        <a:rPr lang="ko-KR" altLang="en-US" sz="1100" b="1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전 근로자의 </a:t>
                      </a:r>
                      <a:endParaRPr lang="en-US" altLang="ko-KR" sz="1100" b="1" kern="1200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ko-KR" altLang="en-US" sz="1100" b="1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서명날인 </a:t>
                      </a:r>
                      <a:r>
                        <a:rPr lang="ko-KR" altLang="en-US" sz="1100" b="1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확인 철저 </a:t>
                      </a:r>
                      <a:endParaRPr lang="en-US" altLang="ko-KR" sz="1100" b="1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1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100" b="1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신호수 및 전 근로자 </a:t>
                      </a:r>
                      <a:r>
                        <a:rPr lang="ko-KR" altLang="en-US" sz="1100" b="1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교육누락 유</a:t>
                      </a:r>
                      <a:r>
                        <a:rPr lang="en-US" altLang="ko-KR" sz="1100" b="1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/</a:t>
                      </a:r>
                      <a:r>
                        <a:rPr lang="ko-KR" altLang="en-US" sz="1100" b="1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무</a:t>
                      </a:r>
                      <a:r>
                        <a:rPr lang="en-US" altLang="ko-KR" sz="1100" b="1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100" b="1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확인 철저</a:t>
                      </a:r>
                      <a:r>
                        <a:rPr lang="en-US" altLang="ko-KR" sz="1100" b="1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  <a:endParaRPr lang="ko-KR" altLang="en-US" sz="1100" b="1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2362117"/>
                  </a:ext>
                </a:extLst>
              </a:tr>
              <a:tr h="244975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 </a:t>
                      </a:r>
                      <a:endParaRPr lang="en-US" altLang="ko-KR" sz="1100" b="1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100" b="1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계획도</a:t>
                      </a:r>
                      <a:endParaRPr lang="ko-KR" altLang="en-US" sz="1100" b="1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78740" algn="l">
                        <a:lnSpc>
                          <a:spcPct val="150000"/>
                        </a:lnSpc>
                        <a:spcBef>
                          <a:spcPts val="1565"/>
                        </a:spcBef>
                      </a:pPr>
                      <a:r>
                        <a:rPr lang="ko-KR" altLang="en-US" sz="1100" b="1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평면도는  필히 기재하여 </a:t>
                      </a:r>
                      <a:r>
                        <a:rPr lang="ko-KR" altLang="en-US" sz="1100" b="1" kern="1200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작업장소 </a:t>
                      </a:r>
                      <a:r>
                        <a:rPr lang="ko-KR" altLang="en-US" sz="1100" b="1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및 </a:t>
                      </a:r>
                      <a:r>
                        <a:rPr lang="ko-KR" altLang="en-US" sz="1100" b="1" kern="1200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작업내용</a:t>
                      </a:r>
                      <a:r>
                        <a:rPr lang="en-US" altLang="ko-KR" sz="1100" b="1" kern="1200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1" kern="1200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작업방법</a:t>
                      </a:r>
                      <a:r>
                        <a:rPr lang="en-US" altLang="ko-KR" sz="1100" b="1" kern="1200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1" kern="1200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작업순서 </a:t>
                      </a:r>
                      <a:r>
                        <a:rPr lang="ko-KR" altLang="en-US" sz="1100" b="1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등 반드시 정확하게 작성하여 해당 </a:t>
                      </a:r>
                      <a:r>
                        <a:rPr lang="ko-KR" altLang="en-US" sz="1100" b="1" kern="1200" spc="-15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공종의</a:t>
                      </a:r>
                      <a:r>
                        <a:rPr lang="ko-KR" altLang="en-US" sz="1100" b="1" kern="1200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관리감독자에 </a:t>
                      </a:r>
                      <a:r>
                        <a:rPr lang="ko-KR" altLang="en-US" sz="1100" b="1" kern="1200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확인을</a:t>
                      </a:r>
                      <a:r>
                        <a:rPr lang="en-US" altLang="ko-KR" sz="1100" b="1" kern="1200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하고  작업장소 및 작업내용 변경 시 지체하지 말고 관리감독자에 </a:t>
                      </a:r>
                      <a:r>
                        <a:rPr lang="ko-KR" altLang="en-US" sz="1100" b="1" kern="1200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보고 및 수정 절차를 거쳐 </a:t>
                      </a:r>
                      <a:r>
                        <a:rPr lang="ko-KR" altLang="en-US" sz="1100" b="1" kern="1200" spc="-15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수정본</a:t>
                      </a:r>
                      <a:r>
                        <a:rPr lang="ko-KR" altLang="en-US" sz="1100" b="1" kern="1200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제출 후 </a:t>
                      </a:r>
                      <a:r>
                        <a:rPr lang="ko-KR" altLang="en-US" sz="1100" b="1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승인 받고 작업에  투입</a:t>
                      </a:r>
                      <a:endParaRPr lang="en-US" altLang="ko-KR" sz="1100" b="1" kern="1200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  <a:p>
                      <a:pPr marL="91440" marR="78740" algn="l">
                        <a:lnSpc>
                          <a:spcPct val="150000"/>
                        </a:lnSpc>
                        <a:spcBef>
                          <a:spcPts val="1565"/>
                        </a:spcBef>
                      </a:pPr>
                      <a:r>
                        <a:rPr lang="en-US" altLang="ko-KR" sz="1400" b="1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               (</a:t>
                      </a:r>
                      <a:r>
                        <a:rPr lang="ko-KR" altLang="en-US" sz="1400" b="1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임의작업 </a:t>
                      </a:r>
                      <a:r>
                        <a:rPr lang="ko-KR" altLang="en-US" sz="1400" b="1" kern="1200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불가</a:t>
                      </a:r>
                      <a:r>
                        <a:rPr lang="en-US" altLang="ko-KR" sz="1400" b="1" kern="1200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)</a:t>
                      </a:r>
                      <a:endParaRPr lang="ko-KR" altLang="en-US" sz="1400" b="1" kern="1200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4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1610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5" name="그림 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6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23216" y="1599412"/>
            <a:ext cx="94600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vl="0" latinLnBrk="0">
              <a:spcBef>
                <a:spcPct val="50000"/>
              </a:spcBef>
              <a:defRPr/>
            </a:pPr>
            <a:r>
              <a:rPr lang="en-US" altLang="ko-KR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                    </a:t>
            </a:r>
            <a:r>
              <a:rPr lang="en-US" altLang="ko-KR" sz="16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3. </a:t>
            </a:r>
            <a:r>
              <a:rPr lang="ko-KR" altLang="en-US" sz="16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장비작업계획서 </a:t>
            </a:r>
            <a:r>
              <a:rPr lang="ko-KR" altLang="en-US" sz="16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의 </a:t>
            </a:r>
            <a:r>
              <a:rPr lang="ko-KR" altLang="en-US" sz="16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검토 </a:t>
            </a:r>
            <a:r>
              <a:rPr lang="ko-KR" altLang="en-US" sz="16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및 승인절차 </a:t>
            </a:r>
            <a:r>
              <a:rPr lang="ko-KR" altLang="en-US" sz="16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강화</a:t>
            </a:r>
            <a:endParaRPr lang="en-US" altLang="ko-KR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기술적 대책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456565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20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24486" y="1062326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육각형 20"/>
          <p:cNvSpPr/>
          <p:nvPr/>
        </p:nvSpPr>
        <p:spPr>
          <a:xfrm>
            <a:off x="420256" y="2084741"/>
            <a:ext cx="3403275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작업방법 및 작업내용 확인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2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43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13" y="2561967"/>
            <a:ext cx="5666708" cy="393336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056" y="3687601"/>
            <a:ext cx="830737" cy="984185"/>
          </a:xfrm>
          <a:prstGeom prst="rect">
            <a:avLst/>
          </a:prstGeom>
        </p:spPr>
      </p:pic>
      <p:sp>
        <p:nvSpPr>
          <p:cNvPr id="21" name="사각형: 둥근 모서리 24">
            <a:extLst>
              <a:ext uri="{FF2B5EF4-FFF2-40B4-BE49-F238E27FC236}">
                <a16:creationId xmlns:a16="http://schemas.microsoft.com/office/drawing/2014/main" xmlns="" id="{6C2A692D-ECDB-44F3-AA18-4646BBE0674D}"/>
              </a:ext>
            </a:extLst>
          </p:cNvPr>
          <p:cNvSpPr/>
          <p:nvPr/>
        </p:nvSpPr>
        <p:spPr>
          <a:xfrm>
            <a:off x="6184485" y="2578150"/>
            <a:ext cx="5474115" cy="58074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사각형: 둥근 모서리 37">
            <a:extLst>
              <a:ext uri="{FF2B5EF4-FFF2-40B4-BE49-F238E27FC236}">
                <a16:creationId xmlns:a16="http://schemas.microsoft.com/office/drawing/2014/main" xmlns="" id="{3F37D31A-1FEB-4588-982A-D53035E5DDEE}"/>
              </a:ext>
            </a:extLst>
          </p:cNvPr>
          <p:cNvSpPr/>
          <p:nvPr/>
        </p:nvSpPr>
        <p:spPr>
          <a:xfrm>
            <a:off x="6184485" y="2773271"/>
            <a:ext cx="5474115" cy="586300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특별교육 시 추가</a:t>
            </a:r>
          </a:p>
        </p:txBody>
      </p:sp>
      <p:sp>
        <p:nvSpPr>
          <p:cNvPr id="18" name="오른쪽 화살표 17"/>
          <p:cNvSpPr/>
          <p:nvPr/>
        </p:nvSpPr>
        <p:spPr>
          <a:xfrm rot="824173">
            <a:off x="2318930" y="4254599"/>
            <a:ext cx="1465738" cy="23111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611" y="4215161"/>
            <a:ext cx="730210" cy="865089"/>
          </a:xfrm>
          <a:prstGeom prst="rect">
            <a:avLst/>
          </a:prstGeom>
        </p:spPr>
      </p:pic>
      <p:grpSp>
        <p:nvGrpSpPr>
          <p:cNvPr id="25" name="그룹 24"/>
          <p:cNvGrpSpPr/>
          <p:nvPr/>
        </p:nvGrpSpPr>
        <p:grpSpPr>
          <a:xfrm>
            <a:off x="6184485" y="3731744"/>
            <a:ext cx="5474115" cy="2477216"/>
            <a:chOff x="6184485" y="3352796"/>
            <a:chExt cx="5474115" cy="2477216"/>
          </a:xfrm>
        </p:grpSpPr>
        <p:sp>
          <p:nvSpPr>
            <p:cNvPr id="17" name="TextBox 16"/>
            <p:cNvSpPr txBox="1"/>
            <p:nvPr/>
          </p:nvSpPr>
          <p:spPr>
            <a:xfrm>
              <a:off x="6184485" y="3367798"/>
              <a:ext cx="5453334" cy="2462213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/>
                <a:t>1.</a:t>
              </a:r>
              <a:r>
                <a:rPr lang="ko-KR" altLang="en-US" sz="1400" b="1" dirty="0" err="1"/>
                <a:t>인양물</a:t>
              </a:r>
              <a:r>
                <a:rPr lang="ko-KR" altLang="en-US" sz="1400" b="1" dirty="0"/>
                <a:t> 체결 후 양중 전  </a:t>
              </a:r>
              <a:r>
                <a:rPr lang="ko-KR" altLang="en-US" sz="1400" b="1" dirty="0" smtClean="0"/>
                <a:t>해당 근로자 </a:t>
              </a:r>
              <a:r>
                <a:rPr lang="ko-KR" altLang="en-US" sz="1400" b="1" dirty="0"/>
                <a:t>대피 후 </a:t>
              </a:r>
              <a:r>
                <a:rPr lang="ko-KR" altLang="en-US" sz="1400" b="1" dirty="0" err="1" smtClean="0"/>
                <a:t>양중작업을</a:t>
              </a:r>
              <a:r>
                <a:rPr lang="ko-KR" altLang="en-US" sz="1400" b="1" dirty="0" smtClean="0"/>
                <a:t> 실시</a:t>
              </a:r>
              <a:endParaRPr lang="en-US" altLang="ko-KR" sz="1400" b="1" dirty="0"/>
            </a:p>
            <a:p>
              <a:endParaRPr lang="en-US" altLang="ko-KR" sz="1400" b="1" dirty="0"/>
            </a:p>
            <a:p>
              <a:r>
                <a:rPr lang="en-US" altLang="ko-KR" sz="1400" b="1" dirty="0"/>
                <a:t>2.</a:t>
              </a:r>
              <a:r>
                <a:rPr lang="ko-KR" altLang="en-US" sz="1400" b="1" dirty="0"/>
                <a:t>작업지휘자가 </a:t>
              </a:r>
              <a:r>
                <a:rPr lang="ko-KR" altLang="en-US" sz="1400" b="1" dirty="0" smtClean="0"/>
                <a:t>작업종료 </a:t>
              </a:r>
              <a:r>
                <a:rPr lang="ko-KR" altLang="en-US" sz="1400" b="1" dirty="0"/>
                <a:t>시 까지 작업방법 및 순서를 명확하게 통제관리 철저</a:t>
              </a:r>
              <a:endParaRPr lang="en-US" altLang="ko-KR" sz="1400" b="1" dirty="0"/>
            </a:p>
            <a:p>
              <a:endParaRPr lang="en-US" altLang="ko-KR" sz="1400" b="1" dirty="0"/>
            </a:p>
            <a:p>
              <a:r>
                <a:rPr lang="en-US" altLang="ko-KR" sz="1400" b="1" dirty="0"/>
                <a:t>3.</a:t>
              </a:r>
              <a:r>
                <a:rPr lang="ko-KR" altLang="en-US" sz="1400" b="1" dirty="0"/>
                <a:t>정해진 신호수 외 무전금지</a:t>
              </a:r>
              <a:endParaRPr lang="en-US" altLang="ko-KR" sz="1400" b="1" dirty="0"/>
            </a:p>
            <a:p>
              <a:endParaRPr lang="en-US" altLang="ko-KR" sz="1400" b="1" dirty="0"/>
            </a:p>
            <a:p>
              <a:r>
                <a:rPr lang="en-US" altLang="ko-KR" sz="1400" b="1" dirty="0"/>
                <a:t>4.</a:t>
              </a:r>
              <a:r>
                <a:rPr lang="ko-KR" altLang="en-US" sz="1400" b="1" dirty="0"/>
                <a:t>이동식 크레인 조종원의 시야확보가 되지 않을 시 신호수 추가배치 </a:t>
              </a:r>
              <a:endParaRPr lang="en-US" altLang="ko-KR" sz="1400" b="1" dirty="0"/>
            </a:p>
            <a:p>
              <a:endParaRPr lang="en-US" altLang="ko-KR" sz="1400" b="1" dirty="0"/>
            </a:p>
            <a:p>
              <a:r>
                <a:rPr lang="en-US" altLang="ko-KR" sz="1400" b="1" dirty="0"/>
                <a:t>5.</a:t>
              </a:r>
              <a:r>
                <a:rPr lang="ko-KR" altLang="en-US" sz="1400" b="1" dirty="0"/>
                <a:t>신호수 외 타 업무금지</a:t>
              </a:r>
              <a:endParaRPr lang="en-US" altLang="ko-KR" sz="1400" b="1" dirty="0"/>
            </a:p>
            <a:p>
              <a:r>
                <a:rPr lang="en-US" altLang="ko-KR" sz="1400" b="1" dirty="0">
                  <a:solidFill>
                    <a:srgbClr val="FF0000"/>
                  </a:solidFill>
                </a:rPr>
                <a:t>(</a:t>
              </a:r>
              <a:r>
                <a:rPr lang="ko-KR" altLang="en-US" sz="1400" b="1" dirty="0">
                  <a:solidFill>
                    <a:srgbClr val="FF0000"/>
                  </a:solidFill>
                </a:rPr>
                <a:t>신호수가 </a:t>
              </a:r>
              <a:r>
                <a:rPr lang="ko-KR" altLang="en-US" sz="1400" b="1" dirty="0" smtClean="0">
                  <a:solidFill>
                    <a:srgbClr val="FF0000"/>
                  </a:solidFill>
                </a:rPr>
                <a:t>양중 하고자 </a:t>
              </a:r>
              <a:r>
                <a:rPr lang="ko-KR" altLang="en-US" sz="1400" b="1" dirty="0">
                  <a:solidFill>
                    <a:srgbClr val="FF0000"/>
                  </a:solidFill>
                </a:rPr>
                <a:t>하는 자재를 체결하는 행위 금지</a:t>
              </a:r>
              <a:r>
                <a:rPr lang="en-US" altLang="ko-KR" sz="1400" b="1" dirty="0">
                  <a:solidFill>
                    <a:srgbClr val="FF0000"/>
                  </a:solidFill>
                </a:rPr>
                <a:t>)</a:t>
              </a:r>
              <a:r>
                <a:rPr lang="ko-KR" altLang="en-US" sz="1400" b="1" dirty="0">
                  <a:solidFill>
                    <a:srgbClr val="FF0000"/>
                  </a:solidFill>
                </a:rPr>
                <a:t>   </a:t>
              </a:r>
            </a:p>
          </p:txBody>
        </p:sp>
        <p:sp>
          <p:nvSpPr>
            <p:cNvPr id="2" name="직사각형 1"/>
            <p:cNvSpPr/>
            <p:nvPr/>
          </p:nvSpPr>
          <p:spPr>
            <a:xfrm>
              <a:off x="6184485" y="3352796"/>
              <a:ext cx="5474115" cy="30385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6184485" y="5309184"/>
              <a:ext cx="4679867" cy="52082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4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35" name="그림 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36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23216" y="1599412"/>
            <a:ext cx="9491248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  <a:defRPr/>
            </a:pP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                        1</a:t>
            </a:r>
            <a:r>
              <a:rPr lang="en-US" altLang="ko-KR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.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해당 작업신호수</a:t>
            </a:r>
            <a:r>
              <a:rPr lang="en-US" altLang="ko-KR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,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작업지휘자 등 </a:t>
            </a:r>
            <a:r>
              <a:rPr lang="ko-KR" altLang="en-US" sz="1600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자재 하역 및 신호수 </a:t>
            </a:r>
            <a:r>
              <a:rPr lang="ko-KR" altLang="en-US" sz="16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교육 유무 확인 </a:t>
            </a:r>
            <a:endParaRPr lang="en-US" altLang="ko-KR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3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교육적 대책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61475" y="6356350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sp>
        <p:nvSpPr>
          <p:cNvPr id="20" name="육각형 19"/>
          <p:cNvSpPr/>
          <p:nvPr/>
        </p:nvSpPr>
        <p:spPr>
          <a:xfrm>
            <a:off x="420256" y="2084741"/>
            <a:ext cx="3403275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특별교육 세분화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4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356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40B5E3B7-E85D-4DEF-AFC0-82AE16419F8D}"/>
              </a:ext>
            </a:extLst>
          </p:cNvPr>
          <p:cNvSpPr/>
          <p:nvPr/>
        </p:nvSpPr>
        <p:spPr>
          <a:xfrm>
            <a:off x="458560" y="2825577"/>
            <a:ext cx="5707585" cy="26314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9388" lvl="0" indent="-179388" algn="just">
              <a:lnSpc>
                <a:spcPct val="150000"/>
              </a:lnSpc>
            </a:pPr>
            <a:r>
              <a:rPr lang="en-US" altLang="ko-KR" sz="1400" b="1" kern="0" spc="-120" dirty="0">
                <a:ln>
                  <a:solidFill>
                    <a:srgbClr val="969696">
                      <a:alpha val="0"/>
                    </a:srgbClr>
                  </a:solidFill>
                </a:ln>
                <a:solidFill>
                  <a:srgbClr val="1A476C"/>
                </a:solidFill>
              </a:rPr>
              <a:t>▶ </a:t>
            </a:r>
            <a:r>
              <a:rPr lang="ko-KR" altLang="en-US" sz="1400" b="1" kern="0" spc="-120" dirty="0">
                <a:ln>
                  <a:solidFill>
                    <a:srgbClr val="969696">
                      <a:alpha val="0"/>
                    </a:srgbClr>
                  </a:solidFill>
                </a:ln>
                <a:solidFill>
                  <a:srgbClr val="1A476C"/>
                </a:solidFill>
              </a:rPr>
              <a:t>해당 </a:t>
            </a:r>
            <a:r>
              <a:rPr lang="ko-KR" altLang="en-US" sz="1400" b="1" kern="0" spc="-120" dirty="0" smtClean="0">
                <a:ln>
                  <a:solidFill>
                    <a:srgbClr val="969696">
                      <a:alpha val="0"/>
                    </a:srgbClr>
                  </a:solidFill>
                </a:ln>
                <a:solidFill>
                  <a:srgbClr val="1A476C"/>
                </a:solidFill>
              </a:rPr>
              <a:t>공정 </a:t>
            </a:r>
            <a:r>
              <a:rPr lang="ko-KR" altLang="en-US" sz="1400" b="1" kern="0" spc="-120" dirty="0">
                <a:ln>
                  <a:solidFill>
                    <a:srgbClr val="969696">
                      <a:alpha val="0"/>
                    </a:srgbClr>
                  </a:solidFill>
                </a:ln>
                <a:solidFill>
                  <a:srgbClr val="1A476C"/>
                </a:solidFill>
              </a:rPr>
              <a:t>전 관리감독자 및 근로자에  교육 실시</a:t>
            </a:r>
            <a:endParaRPr lang="en-US" altLang="ko-KR" sz="1400" b="1" kern="0" spc="-120" dirty="0">
              <a:ln>
                <a:solidFill>
                  <a:srgbClr val="969696">
                    <a:alpha val="0"/>
                  </a:srgbClr>
                </a:solidFill>
              </a:ln>
              <a:solidFill>
                <a:srgbClr val="1A476C"/>
              </a:solidFill>
            </a:endParaRPr>
          </a:p>
          <a:p>
            <a:pPr marL="360000" lvl="0" indent="-1800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참석자 </a:t>
            </a:r>
            <a:r>
              <a:rPr lang="en-US" altLang="ko-KR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: </a:t>
            </a:r>
            <a:r>
              <a:rPr lang="ko-KR" altLang="en-US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200" b="1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철골공사작업에 관련된 </a:t>
            </a:r>
            <a:r>
              <a:rPr lang="ko-KR" altLang="en-US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전 </a:t>
            </a:r>
            <a:r>
              <a:rPr lang="ko-KR" altLang="en-US" sz="1200" b="1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근로자 </a:t>
            </a:r>
            <a:r>
              <a:rPr lang="ko-KR" altLang="en-US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및 관리자</a:t>
            </a:r>
            <a:endParaRPr lang="en-US" altLang="ko-KR" sz="1200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  <a:p>
            <a:pPr marL="360000" lvl="0" indent="-1800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교육내용 </a:t>
            </a:r>
            <a:r>
              <a:rPr lang="en-US" altLang="ko-KR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: </a:t>
            </a:r>
            <a:r>
              <a:rPr lang="ko-KR" altLang="en-US" sz="1200" b="1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신호수 교육</a:t>
            </a:r>
            <a:r>
              <a:rPr lang="en-US" altLang="ko-KR" sz="1200" b="1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200" b="1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특별교육</a:t>
            </a:r>
            <a:r>
              <a:rPr lang="en-US" altLang="ko-KR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건설장비의 방호장치에 관한 교육 </a:t>
            </a:r>
            <a:endParaRPr lang="en-US" altLang="ko-KR" sz="1200" b="1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marL="180000" lvl="0" algn="just">
              <a:lnSpc>
                <a:spcPct val="150000"/>
              </a:lnSpc>
            </a:pPr>
            <a:r>
              <a:rPr lang="en-US" altLang="ko-KR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① 동종업종의 사고사례 </a:t>
            </a:r>
            <a:r>
              <a:rPr lang="ko-KR" altLang="en-US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공유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및 위험요소</a:t>
            </a:r>
            <a:r>
              <a:rPr lang="en-US" altLang="ko-KR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안전대책에 관한 사항</a:t>
            </a:r>
            <a:endParaRPr lang="en-US" altLang="ko-KR" sz="1200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marL="180000" algn="just">
              <a:lnSpc>
                <a:spcPct val="150000"/>
              </a:lnSpc>
            </a:pP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② 적절한 신호방법 및  </a:t>
            </a:r>
            <a:r>
              <a:rPr lang="ko-KR" altLang="en-US" sz="1200" spc="-12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줄걸이</a:t>
            </a:r>
            <a:r>
              <a:rPr lang="ko-KR" altLang="en-US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작업 시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안전작업에 관한 사항</a:t>
            </a:r>
          </a:p>
          <a:p>
            <a:pPr marL="180000" algn="just">
              <a:lnSpc>
                <a:spcPct val="150000"/>
              </a:lnSpc>
            </a:pP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③ 작업지휘자의 안전작업 통제기준 및 </a:t>
            </a:r>
            <a:r>
              <a:rPr lang="ko-KR" altLang="en-US" sz="1200" spc="-12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양중작업</a:t>
            </a:r>
            <a:r>
              <a:rPr lang="ko-KR" altLang="en-US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시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특별히 유의해야 되는 </a:t>
            </a:r>
            <a:endParaRPr lang="en-US" altLang="ko-KR" sz="1200" spc="-12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marL="180000" algn="just">
              <a:lnSpc>
                <a:spcPct val="150000"/>
              </a:lnSpc>
            </a:pPr>
            <a:r>
              <a:rPr lang="en-US" altLang="ko-KR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    </a:t>
            </a:r>
            <a:r>
              <a:rPr lang="ko-KR" altLang="en-US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사항에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관한 사항</a:t>
            </a:r>
            <a:endParaRPr lang="en-US" altLang="ko-KR" sz="1200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marL="180000" lvl="0" algn="just">
              <a:lnSpc>
                <a:spcPct val="150000"/>
              </a:lnSpc>
            </a:pPr>
            <a:r>
              <a:rPr lang="en-US" altLang="ko-KR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</a:t>
            </a:r>
            <a:r>
              <a:rPr lang="en-US" altLang="ko-KR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④ </a:t>
            </a:r>
            <a:r>
              <a:rPr lang="ko-KR" altLang="en-US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건설업 주요작업 안전수칙 </a:t>
            </a:r>
            <a:endParaRPr lang="en-US" altLang="ko-KR" sz="1200" b="1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marL="180000" lvl="0" algn="just">
              <a:lnSpc>
                <a:spcPct val="150000"/>
              </a:lnSpc>
            </a:pPr>
            <a:r>
              <a:rPr lang="en-US" altLang="ko-KR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*</a:t>
            </a:r>
            <a:r>
              <a:rPr lang="ko-KR" altLang="en-US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위험성평가표 및 회의록 공유에 관한 사항 </a:t>
            </a:r>
            <a:r>
              <a:rPr lang="en-US" altLang="ko-KR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*</a:t>
            </a:r>
          </a:p>
        </p:txBody>
      </p:sp>
      <p:sp>
        <p:nvSpPr>
          <p:cNvPr id="13" name="사각형: 둥근 모서리 43">
            <a:extLst>
              <a:ext uri="{FF2B5EF4-FFF2-40B4-BE49-F238E27FC236}">
                <a16:creationId xmlns:a16="http://schemas.microsoft.com/office/drawing/2014/main" xmlns="" id="{91D5A5FD-99BA-451E-B679-39A5857DBCF1}"/>
              </a:ext>
            </a:extLst>
          </p:cNvPr>
          <p:cNvSpPr/>
          <p:nvPr/>
        </p:nvSpPr>
        <p:spPr>
          <a:xfrm>
            <a:off x="458560" y="2527256"/>
            <a:ext cx="5707585" cy="298321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>
              <a:spcAft>
                <a:spcPts val="600"/>
              </a:spcAft>
              <a:defRPr/>
            </a:pPr>
            <a:r>
              <a:rPr lang="ko-KR" altLang="en-US" sz="1400" b="1" dirty="0">
                <a:solidFill>
                  <a:schemeClr val="bg1"/>
                </a:solidFill>
                <a:latin typeface="+mj-ea"/>
              </a:rPr>
              <a:t>사고예방에 관한 </a:t>
            </a:r>
            <a:r>
              <a:rPr lang="ko-KR" altLang="en-US" sz="1400" b="1" dirty="0" smtClean="0">
                <a:solidFill>
                  <a:schemeClr val="bg1"/>
                </a:solidFill>
                <a:latin typeface="+mj-ea"/>
              </a:rPr>
              <a:t>교육실시 </a:t>
            </a:r>
            <a:endParaRPr lang="en-US" altLang="ko-KR" sz="1400" b="1" dirty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32" y="5465305"/>
            <a:ext cx="1860894" cy="89928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127" y="5465305"/>
            <a:ext cx="2174486" cy="89928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2851" y="5465305"/>
            <a:ext cx="1661531" cy="89928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5204" y="2527255"/>
            <a:ext cx="2717220" cy="195586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154" y="2527255"/>
            <a:ext cx="2706446" cy="195586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95203" y="4537346"/>
            <a:ext cx="2717221" cy="180252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952155" y="4537346"/>
            <a:ext cx="2706446" cy="1802528"/>
          </a:xfrm>
          <a:prstGeom prst="rect">
            <a:avLst/>
          </a:prstGeom>
        </p:spPr>
      </p:pic>
      <p:sp>
        <p:nvSpPr>
          <p:cNvPr id="21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2" name="그림 9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4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232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  <a:defRPr/>
            </a:pP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                        </a:t>
            </a:r>
            <a:r>
              <a:rPr lang="en-US" altLang="ko-KR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1.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해당 작업신호수</a:t>
            </a:r>
            <a:r>
              <a:rPr lang="en-US" altLang="ko-KR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,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작업지휘자 등 </a:t>
            </a:r>
            <a:r>
              <a:rPr lang="ko-KR" altLang="en-US" sz="1600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자재 하역 및 신호수 교육 유무 확인 </a:t>
            </a: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2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교육적 대책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41233" y="6399081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23</a:t>
            </a:fld>
            <a:endParaRPr lang="ko-KR" altLang="en-US"/>
          </a:p>
        </p:txBody>
      </p:sp>
      <p:sp>
        <p:nvSpPr>
          <p:cNvPr id="20" name="육각형 19"/>
          <p:cNvSpPr/>
          <p:nvPr/>
        </p:nvSpPr>
        <p:spPr>
          <a:xfrm>
            <a:off x="420256" y="2084741"/>
            <a:ext cx="3403275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특별교육</a:t>
            </a:r>
            <a:r>
              <a:rPr kumimoji="0" lang="en-US" altLang="ko-KR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_1</a:t>
            </a: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7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892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3" name="사각형: 둥근 모서리 43">
            <a:extLst>
              <a:ext uri="{FF2B5EF4-FFF2-40B4-BE49-F238E27FC236}">
                <a16:creationId xmlns:a16="http://schemas.microsoft.com/office/drawing/2014/main" xmlns="" id="{91D5A5FD-99BA-451E-B679-39A5857DBCF1}"/>
              </a:ext>
            </a:extLst>
          </p:cNvPr>
          <p:cNvSpPr/>
          <p:nvPr/>
        </p:nvSpPr>
        <p:spPr>
          <a:xfrm>
            <a:off x="443867" y="2525099"/>
            <a:ext cx="5591771" cy="303841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>
              <a:spcAft>
                <a:spcPts val="600"/>
              </a:spcAft>
              <a:defRPr/>
            </a:pPr>
            <a:r>
              <a:rPr lang="ko-KR" altLang="en-US" sz="1400" b="1" dirty="0">
                <a:solidFill>
                  <a:schemeClr val="bg1"/>
                </a:solidFill>
                <a:latin typeface="+mj-ea"/>
              </a:rPr>
              <a:t>특별교육 </a:t>
            </a:r>
            <a:endParaRPr lang="en-US" altLang="ko-KR" sz="1400" b="1" dirty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86" y="2820705"/>
            <a:ext cx="5596552" cy="217142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22" y="4967419"/>
            <a:ext cx="1916649" cy="138893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973" y="4967419"/>
            <a:ext cx="2163336" cy="1388931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30309" y="4967419"/>
            <a:ext cx="1516565" cy="1388932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613" y="4363563"/>
            <a:ext cx="5380463" cy="199278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554" y="2859091"/>
            <a:ext cx="5458523" cy="1504472"/>
          </a:xfrm>
          <a:prstGeom prst="rect">
            <a:avLst/>
          </a:prstGeom>
        </p:spPr>
      </p:pic>
      <p:sp>
        <p:nvSpPr>
          <p:cNvPr id="25" name="사각형: 둥근 모서리 43">
            <a:extLst>
              <a:ext uri="{FF2B5EF4-FFF2-40B4-BE49-F238E27FC236}">
                <a16:creationId xmlns:a16="http://schemas.microsoft.com/office/drawing/2014/main" xmlns="" id="{91D5A5FD-99BA-451E-B679-39A5857DBCF1}"/>
              </a:ext>
            </a:extLst>
          </p:cNvPr>
          <p:cNvSpPr/>
          <p:nvPr/>
        </p:nvSpPr>
        <p:spPr>
          <a:xfrm>
            <a:off x="6231067" y="2547852"/>
            <a:ext cx="5385953" cy="27633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>
              <a:spcAft>
                <a:spcPts val="600"/>
              </a:spcAft>
              <a:defRPr/>
            </a:pPr>
            <a:r>
              <a:rPr lang="ko-KR" altLang="en-US" sz="1400" b="1" dirty="0">
                <a:solidFill>
                  <a:schemeClr val="bg1"/>
                </a:solidFill>
                <a:latin typeface="+mj-ea"/>
              </a:rPr>
              <a:t>유해위험요인 및 재해예방대책  </a:t>
            </a:r>
            <a:endParaRPr lang="en-US" altLang="ko-KR" sz="14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24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6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9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232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vl="0" latinLnBrk="0">
              <a:spcBef>
                <a:spcPct val="50000"/>
              </a:spcBef>
              <a:defRPr/>
            </a:pP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                       </a:t>
            </a:r>
            <a:r>
              <a:rPr lang="en-US" altLang="ko-KR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en-US" altLang="ko-KR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2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.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작업방법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및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순서 등 명확한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지시와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확인점검 실시 </a:t>
            </a:r>
          </a:p>
        </p:txBody>
      </p:sp>
      <p:sp>
        <p:nvSpPr>
          <p:cNvPr id="31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교육적 대책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361328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20" name="육각형 19"/>
          <p:cNvSpPr/>
          <p:nvPr/>
        </p:nvSpPr>
        <p:spPr>
          <a:xfrm>
            <a:off x="420256" y="2084741"/>
            <a:ext cx="3403275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특별교육</a:t>
            </a:r>
            <a:r>
              <a:rPr kumimoji="0" lang="en-US" altLang="ko-KR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_2</a:t>
            </a: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7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320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074" y="2514916"/>
            <a:ext cx="2700525" cy="1991035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89" y="2524080"/>
            <a:ext cx="2800741" cy="197109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023" y="2524080"/>
            <a:ext cx="2781688" cy="197501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154" y="2514917"/>
            <a:ext cx="2705478" cy="199103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989" y="4514165"/>
            <a:ext cx="2772162" cy="179209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9549" y="4551907"/>
            <a:ext cx="2772162" cy="175827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5109" y="4551908"/>
            <a:ext cx="2687523" cy="175827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8073" y="4551908"/>
            <a:ext cx="2700525" cy="1758278"/>
          </a:xfrm>
          <a:prstGeom prst="rect">
            <a:avLst/>
          </a:prstGeom>
        </p:spPr>
      </p:pic>
      <p:sp>
        <p:nvSpPr>
          <p:cNvPr id="21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2" name="그림 9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4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232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vl="0" latinLnBrk="0">
              <a:spcBef>
                <a:spcPct val="50000"/>
              </a:spcBef>
              <a:defRPr/>
            </a:pP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                       </a:t>
            </a:r>
            <a:r>
              <a:rPr lang="en-US" altLang="ko-KR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2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.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작업방법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및 순서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등 명확한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지시 및 확인점검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실시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강화 </a:t>
            </a:r>
            <a:endParaRPr lang="ko-KR" altLang="en-US" b="1" spc="-120" dirty="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2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교육적 대책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41233" y="6428095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sp>
        <p:nvSpPr>
          <p:cNvPr id="18" name="육각형 17"/>
          <p:cNvSpPr/>
          <p:nvPr/>
        </p:nvSpPr>
        <p:spPr>
          <a:xfrm>
            <a:off x="420256" y="2084741"/>
            <a:ext cx="3403275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크레인 </a:t>
            </a:r>
            <a:r>
              <a:rPr kumimoji="0" lang="ko-KR" altLang="en-US" sz="1400" b="1" i="0" u="none" strike="noStrike" kern="1200" cap="none" spc="0" normalizeH="0" baseline="0" dirty="0" err="1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줄걸이</a:t>
            </a: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점검사항 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0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5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2940932" y="-122303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76" y="2519633"/>
            <a:ext cx="5879307" cy="122858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574" y="2519633"/>
            <a:ext cx="5413917" cy="122858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60" y="3815742"/>
            <a:ext cx="5683648" cy="2642723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731" y="3748216"/>
            <a:ext cx="5413917" cy="2710249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429227" y="2519633"/>
            <a:ext cx="5683648" cy="122858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2" name="그림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232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vl="0" latinLnBrk="0">
              <a:spcBef>
                <a:spcPct val="50000"/>
              </a:spcBef>
              <a:defRPr/>
            </a:pP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                       </a:t>
            </a:r>
            <a:r>
              <a:rPr lang="en-US" altLang="ko-KR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2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.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작업방법 및 순서 등 명확한 지시 및 확인점검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실시</a:t>
            </a:r>
            <a:endParaRPr lang="ko-KR" altLang="en-US" b="1" spc="-120" dirty="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29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교육적 대책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41233" y="6356350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sp>
        <p:nvSpPr>
          <p:cNvPr id="20" name="육각형 19"/>
          <p:cNvSpPr/>
          <p:nvPr/>
        </p:nvSpPr>
        <p:spPr>
          <a:xfrm>
            <a:off x="420256" y="2084741"/>
            <a:ext cx="3403275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err="1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양중작업</a:t>
            </a: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 안전수칙 점검 강화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4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224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89" y="2496386"/>
            <a:ext cx="3609646" cy="203203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231" y="2496386"/>
            <a:ext cx="3572149" cy="212511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977" y="2508568"/>
            <a:ext cx="3787624" cy="199819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88" y="4598407"/>
            <a:ext cx="3548293" cy="193419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424" y="4598406"/>
            <a:ext cx="3580956" cy="1934198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3523" y="4604952"/>
            <a:ext cx="3735077" cy="1849284"/>
          </a:xfrm>
          <a:prstGeom prst="rect">
            <a:avLst/>
          </a:prstGeom>
        </p:spPr>
      </p:pic>
      <p:sp>
        <p:nvSpPr>
          <p:cNvPr id="3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31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32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751438" y="1599412"/>
            <a:ext cx="8907161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vl="0" latinLnBrk="0">
              <a:spcBef>
                <a:spcPct val="50000"/>
              </a:spcBef>
              <a:defRPr/>
            </a:pP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                </a:t>
            </a:r>
            <a:r>
              <a:rPr lang="en-US" altLang="ko-KR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2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.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작업방법 및 순서 등 명확한 지시 및 확인점검 실시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강화</a:t>
            </a:r>
            <a:endParaRPr lang="ko-KR" altLang="en-US" b="1" spc="-120" dirty="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34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5" y="1599412"/>
            <a:ext cx="3482125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교육적 대책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167091" y="6454236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sp>
        <p:nvSpPr>
          <p:cNvPr id="16" name="육각형 15"/>
          <p:cNvSpPr/>
          <p:nvPr/>
        </p:nvSpPr>
        <p:spPr>
          <a:xfrm>
            <a:off x="420256" y="2084741"/>
            <a:ext cx="3403275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err="1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양중작업</a:t>
            </a: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방법 및 작업순서 확인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17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465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97" y="2491807"/>
            <a:ext cx="5620165" cy="219934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88" y="4646547"/>
            <a:ext cx="5632274" cy="2033033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204" y="2447202"/>
            <a:ext cx="5787785" cy="3997669"/>
          </a:xfrm>
          <a:prstGeom prst="rect">
            <a:avLst/>
          </a:prstGeom>
        </p:spPr>
      </p:pic>
      <p:sp>
        <p:nvSpPr>
          <p:cNvPr id="16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23216" y="1599412"/>
            <a:ext cx="9688674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vl="0" latinLnBrk="0">
              <a:spcBef>
                <a:spcPct val="50000"/>
              </a:spcBef>
              <a:defRPr/>
            </a:pP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                       2.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작업방법 및 순서 등 명확한 지시 및 확인점검 실시 강화 </a:t>
            </a:r>
            <a:endParaRPr lang="ko-KR" altLang="en-US" b="1" spc="-120" dirty="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22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교육적 대책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41233" y="6356350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28</a:t>
            </a:fld>
            <a:endParaRPr lang="ko-KR" altLang="en-US" dirty="0"/>
          </a:p>
        </p:txBody>
      </p:sp>
      <p:sp>
        <p:nvSpPr>
          <p:cNvPr id="13" name="육각형 12"/>
          <p:cNvSpPr/>
          <p:nvPr/>
        </p:nvSpPr>
        <p:spPr>
          <a:xfrm>
            <a:off x="420256" y="2084741"/>
            <a:ext cx="3403275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작업반경 및 </a:t>
            </a:r>
            <a:r>
              <a:rPr kumimoji="0" lang="ko-KR" altLang="en-US" sz="1400" b="1" i="0" u="none" strike="noStrike" kern="1200" cap="none" spc="0" normalizeH="0" baseline="0" dirty="0" err="1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붐대</a:t>
            </a: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길이 확인철저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19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5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434989" y="-1462429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b="45434"/>
          <a:stretch/>
        </p:blipFill>
        <p:spPr>
          <a:xfrm>
            <a:off x="405758" y="2531980"/>
            <a:ext cx="5688133" cy="401860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b="1333"/>
          <a:stretch/>
        </p:blipFill>
        <p:spPr>
          <a:xfrm>
            <a:off x="6064863" y="2503396"/>
            <a:ext cx="5581185" cy="35415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81132" y="6057864"/>
            <a:ext cx="566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rgbClr val="0718B9"/>
                </a:solidFill>
              </a:rPr>
              <a:t>작업반경 및 </a:t>
            </a:r>
            <a:r>
              <a:rPr lang="ko-KR" altLang="en-US" b="1" dirty="0" err="1">
                <a:solidFill>
                  <a:srgbClr val="0718B9"/>
                </a:solidFill>
              </a:rPr>
              <a:t>붐대</a:t>
            </a:r>
            <a:r>
              <a:rPr lang="ko-KR" altLang="en-US" b="1" dirty="0">
                <a:solidFill>
                  <a:srgbClr val="0718B9"/>
                </a:solidFill>
              </a:rPr>
              <a:t> 길이에 따른 </a:t>
            </a:r>
            <a:r>
              <a:rPr lang="ko-KR" altLang="en-US" b="1" dirty="0" err="1" smtClean="0">
                <a:solidFill>
                  <a:srgbClr val="0718B9"/>
                </a:solidFill>
              </a:rPr>
              <a:t>중량물</a:t>
            </a:r>
            <a:r>
              <a:rPr lang="ko-KR" altLang="en-US" b="1" dirty="0" smtClean="0">
                <a:solidFill>
                  <a:srgbClr val="0718B9"/>
                </a:solidFill>
              </a:rPr>
              <a:t> </a:t>
            </a:r>
            <a:r>
              <a:rPr lang="ko-KR" altLang="en-US" b="1" dirty="0" err="1">
                <a:solidFill>
                  <a:srgbClr val="0718B9"/>
                </a:solidFill>
              </a:rPr>
              <a:t>제원표</a:t>
            </a:r>
            <a:r>
              <a:rPr lang="ko-KR" altLang="en-US" b="1" dirty="0">
                <a:solidFill>
                  <a:srgbClr val="0718B9"/>
                </a:solidFill>
              </a:rPr>
              <a:t> 준수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899180" y="4109439"/>
            <a:ext cx="2082918" cy="32874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6" name="그림 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9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23216" y="1599412"/>
            <a:ext cx="9762816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vl="0" latinLnBrk="0">
              <a:spcBef>
                <a:spcPct val="50000"/>
              </a:spcBef>
              <a:defRPr/>
            </a:pP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                       2.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작업방법 및 순서 등 명확한 지시 및 확인점검 실시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강화</a:t>
            </a:r>
            <a:endParaRPr lang="ko-KR" altLang="en-US" b="1" spc="-120" dirty="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31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교육적 대책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410754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29</a:t>
            </a:fld>
            <a:endParaRPr lang="ko-KR" altLang="en-US" dirty="0"/>
          </a:p>
        </p:txBody>
      </p:sp>
      <p:sp>
        <p:nvSpPr>
          <p:cNvPr id="14" name="육각형 13"/>
          <p:cNvSpPr/>
          <p:nvPr/>
        </p:nvSpPr>
        <p:spPr>
          <a:xfrm>
            <a:off x="420256" y="2084741"/>
            <a:ext cx="3403275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err="1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장비제원</a:t>
            </a: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준수 및 재해사례 확인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15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2106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2" name="직사각형 15"/>
          <p:cNvSpPr/>
          <p:nvPr/>
        </p:nvSpPr>
        <p:spPr>
          <a:xfrm>
            <a:off x="79375" y="1630362"/>
            <a:ext cx="12001500" cy="407352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</a:schemeClr>
          </a:solidFill>
          <a:ln w="19050" cap="flat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   </a:t>
            </a:r>
            <a:r>
              <a:rPr lang="en-US" altLang="ko-KR" sz="4000" b="1" dirty="0">
                <a:solidFill>
                  <a:srgbClr val="FFFFFF"/>
                </a:solidFill>
                <a:latin typeface="HY견고딕"/>
                <a:ea typeface="HY견고딕"/>
              </a:rPr>
              <a:t>1</a:t>
            </a:r>
            <a:r>
              <a:rPr kumimoji="0" lang="en-US" altLang="ko-KR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.</a:t>
            </a:r>
            <a:r>
              <a:rPr kumimoji="0" lang="ko-KR" altLang="en-US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</a:t>
            </a:r>
            <a:r>
              <a:rPr lang="ko-KR" altLang="en-US" sz="4000" b="1" dirty="0" smtClean="0">
                <a:solidFill>
                  <a:srgbClr val="FFFFFF"/>
                </a:solidFill>
                <a:latin typeface="HY견고딕"/>
                <a:ea typeface="HY견고딕"/>
              </a:rPr>
              <a:t>공사 개요</a:t>
            </a:r>
            <a:endParaRPr kumimoji="0" lang="en-US" altLang="ko-KR" sz="4000" b="1" i="0" u="none" strike="noStrike" kern="1200" cap="none" spc="0" normalizeH="0" baseline="0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 sz="15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 sz="15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1500" b="1" dirty="0">
                <a:solidFill>
                  <a:srgbClr val="FFFFFF"/>
                </a:solidFill>
                <a:latin typeface="HY견고딕"/>
                <a:ea typeface="HY견고딕"/>
              </a:rPr>
              <a:t> </a:t>
            </a:r>
            <a:r>
              <a:rPr lang="en-US" altLang="ko-KR" sz="1500" b="1" dirty="0" smtClean="0">
                <a:solidFill>
                  <a:srgbClr val="FFFFFF"/>
                </a:solidFill>
                <a:latin typeface="HY견고딕"/>
                <a:ea typeface="HY견고딕"/>
              </a:rPr>
              <a:t>                       </a:t>
            </a:r>
            <a:r>
              <a:rPr lang="en-US" altLang="ko-KR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1-1</a:t>
            </a:r>
            <a:r>
              <a:rPr lang="en-US" altLang="ko-KR" sz="3200" b="1" dirty="0">
                <a:solidFill>
                  <a:srgbClr val="FFFFFF"/>
                </a:solidFill>
                <a:latin typeface="HY견고딕"/>
                <a:ea typeface="HY견고딕"/>
              </a:rPr>
              <a:t>. </a:t>
            </a:r>
            <a:r>
              <a:rPr lang="ko-KR" altLang="en-US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공사 개요 </a:t>
            </a:r>
            <a:endParaRPr lang="en-US" altLang="ko-KR" sz="32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3200" b="1" i="0" u="none" strike="noStrike" kern="1200" cap="none" spc="0" normalizeH="0" dirty="0">
                <a:solidFill>
                  <a:srgbClr val="FFFFFF"/>
                </a:solidFill>
                <a:latin typeface="HY견고딕"/>
                <a:ea typeface="HY견고딕"/>
              </a:rPr>
              <a:t> </a:t>
            </a:r>
            <a:r>
              <a:rPr kumimoji="0" lang="en-US" altLang="ko-KR" sz="3200" b="1" i="0" u="none" strike="noStrike" kern="1200" cap="none" spc="0" normalizeH="0" dirty="0" smtClean="0">
                <a:solidFill>
                  <a:srgbClr val="FFFFFF"/>
                </a:solidFill>
                <a:latin typeface="HY견고딕"/>
                <a:ea typeface="HY견고딕"/>
              </a:rPr>
              <a:t>          </a:t>
            </a:r>
            <a:r>
              <a:rPr kumimoji="0" lang="en-US" altLang="ko-KR" sz="3200" b="1" i="0" u="none" strike="noStrike" kern="1200" cap="none" spc="0" normalizeH="0" baseline="0" dirty="0" smtClean="0">
                <a:solidFill>
                  <a:srgbClr val="FFFFFF"/>
                </a:solidFill>
                <a:latin typeface="HY견고딕"/>
                <a:ea typeface="HY견고딕"/>
              </a:rPr>
              <a:t>1-2</a:t>
            </a:r>
            <a:r>
              <a:rPr kumimoji="0" lang="en-US" altLang="ko-KR" sz="32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.</a:t>
            </a:r>
            <a:r>
              <a:rPr kumimoji="0" lang="en-US" altLang="ko-KR" sz="3200" b="1" i="0" u="none" strike="noStrike" kern="1200" cap="none" spc="0" normalizeH="0" dirty="0">
                <a:solidFill>
                  <a:srgbClr val="FFFFFF"/>
                </a:solidFill>
                <a:latin typeface="HY견고딕"/>
                <a:ea typeface="HY견고딕"/>
              </a:rPr>
              <a:t> </a:t>
            </a:r>
            <a:r>
              <a:rPr lang="ko-KR" altLang="en-US" sz="3200" b="1" dirty="0">
                <a:solidFill>
                  <a:srgbClr val="FFFFFF"/>
                </a:solidFill>
                <a:latin typeface="HY견고딕"/>
                <a:ea typeface="HY견고딕"/>
              </a:rPr>
              <a:t>공정 계획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 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356350"/>
            <a:ext cx="2844799" cy="365125"/>
          </a:xfrm>
        </p:spPr>
        <p:txBody>
          <a:bodyPr/>
          <a:lstStyle/>
          <a:p>
            <a:fld id="{AD22CD3B-FDDF-4998-970C-76E6E0BEC65F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0437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8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9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232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vl="0" latinLnBrk="0">
              <a:spcBef>
                <a:spcPct val="50000"/>
              </a:spcBef>
              <a:defRPr/>
            </a:pP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                       2.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작업방법 및 순서 등 명확한 지시 및 확인점검 실시 강화 </a:t>
            </a:r>
            <a:endParaRPr lang="ko-KR" altLang="en-US" b="1" spc="-120" dirty="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22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교육적 대책</a:t>
            </a:r>
          </a:p>
        </p:txBody>
      </p:sp>
      <p:sp>
        <p:nvSpPr>
          <p:cNvPr id="25" name="육각형 24"/>
          <p:cNvSpPr/>
          <p:nvPr/>
        </p:nvSpPr>
        <p:spPr>
          <a:xfrm>
            <a:off x="428494" y="2117693"/>
            <a:ext cx="3403275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위험성평가표에 의한 작업실시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41233" y="6402824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30</a:t>
            </a:fld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23" y="2569299"/>
            <a:ext cx="6806674" cy="40160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454" y="2382174"/>
            <a:ext cx="3463563" cy="4263832"/>
          </a:xfrm>
          <a:prstGeom prst="rect">
            <a:avLst/>
          </a:prstGeom>
        </p:spPr>
      </p:pic>
      <p:sp>
        <p:nvSpPr>
          <p:cNvPr id="13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65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40B5E3B7-E85D-4DEF-AFC0-82AE16419F8D}"/>
              </a:ext>
            </a:extLst>
          </p:cNvPr>
          <p:cNvSpPr/>
          <p:nvPr/>
        </p:nvSpPr>
        <p:spPr>
          <a:xfrm>
            <a:off x="6233706" y="2553463"/>
            <a:ext cx="5341434" cy="20774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9388" lvl="0" indent="-179388" algn="just">
              <a:lnSpc>
                <a:spcPct val="150000"/>
              </a:lnSpc>
            </a:pPr>
            <a:r>
              <a:rPr lang="en-US" altLang="ko-KR" sz="1400" b="1" kern="0" spc="-120" dirty="0">
                <a:ln>
                  <a:solidFill>
                    <a:srgbClr val="969696">
                      <a:alpha val="0"/>
                    </a:srgbClr>
                  </a:solidFill>
                </a:ln>
                <a:solidFill>
                  <a:srgbClr val="1A476C"/>
                </a:solidFill>
              </a:rPr>
              <a:t>- </a:t>
            </a:r>
            <a:r>
              <a:rPr lang="ko-KR" altLang="en-US" sz="1400" b="1" kern="0" spc="-120" dirty="0">
                <a:ln>
                  <a:solidFill>
                    <a:srgbClr val="969696">
                      <a:alpha val="0"/>
                    </a:srgbClr>
                  </a:solidFill>
                </a:ln>
                <a:solidFill>
                  <a:srgbClr val="1A476C"/>
                </a:solidFill>
              </a:rPr>
              <a:t>전 근로자를 대상으로 당 현장 안전시스템 </a:t>
            </a:r>
            <a:r>
              <a:rPr lang="ko-KR" altLang="en-US" sz="1400" b="1" kern="0" spc="-120" dirty="0" smtClean="0">
                <a:ln>
                  <a:solidFill>
                    <a:srgbClr val="969696">
                      <a:alpha val="0"/>
                    </a:srgbClr>
                  </a:solidFill>
                </a:ln>
                <a:solidFill>
                  <a:srgbClr val="1A476C"/>
                </a:solidFill>
              </a:rPr>
              <a:t> 교육  </a:t>
            </a:r>
            <a:r>
              <a:rPr lang="ko-KR" altLang="en-US" sz="1400" b="1" kern="0" spc="-120" dirty="0" err="1" smtClean="0">
                <a:ln>
                  <a:solidFill>
                    <a:srgbClr val="969696">
                      <a:alpha val="0"/>
                    </a:srgbClr>
                  </a:solidFill>
                </a:ln>
                <a:solidFill>
                  <a:srgbClr val="1A476C"/>
                </a:solidFill>
              </a:rPr>
              <a:t>재실시</a:t>
            </a:r>
            <a:endParaRPr lang="en-US" altLang="ko-KR" sz="1400" b="1" kern="0" spc="-120" dirty="0">
              <a:ln>
                <a:solidFill>
                  <a:srgbClr val="969696">
                    <a:alpha val="0"/>
                  </a:srgbClr>
                </a:solidFill>
              </a:ln>
              <a:solidFill>
                <a:srgbClr val="1A476C"/>
              </a:solidFill>
            </a:endParaRPr>
          </a:p>
          <a:p>
            <a:pPr marL="179388" lvl="0" indent="-179388" algn="just">
              <a:lnSpc>
                <a:spcPct val="150000"/>
              </a:lnSpc>
            </a:pPr>
            <a:r>
              <a:rPr lang="en-US" altLang="ko-KR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  </a:t>
            </a:r>
            <a:r>
              <a:rPr lang="ko-KR" altLang="en-US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■ 참석자 </a:t>
            </a:r>
            <a:r>
              <a:rPr lang="en-US" altLang="ko-KR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: </a:t>
            </a:r>
            <a:r>
              <a:rPr lang="ko-KR" altLang="en-US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부암</a:t>
            </a:r>
            <a:r>
              <a:rPr lang="en-US" altLang="ko-KR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2</a:t>
            </a:r>
            <a:r>
              <a:rPr lang="ko-KR" altLang="en-US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차 </a:t>
            </a:r>
            <a:r>
              <a:rPr lang="ko-KR" altLang="en-US" sz="1200" b="1" spc="-12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비스타동원</a:t>
            </a:r>
            <a:r>
              <a:rPr lang="ko-KR" altLang="en-US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전 관리감독자 및 전 근로자</a:t>
            </a:r>
            <a:endParaRPr lang="en-US" altLang="ko-KR" sz="1200" b="1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marL="179388" lvl="0" indent="-179388" algn="just">
              <a:lnSpc>
                <a:spcPct val="150000"/>
              </a:lnSpc>
            </a:pPr>
            <a:r>
              <a:rPr lang="en-US" altLang="ko-KR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  </a:t>
            </a:r>
            <a:r>
              <a:rPr lang="ko-KR" altLang="en-US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■</a:t>
            </a:r>
            <a:r>
              <a:rPr lang="en-US" altLang="ko-KR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교육 내용 </a:t>
            </a:r>
            <a:r>
              <a:rPr lang="en-US" altLang="ko-KR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:</a:t>
            </a:r>
            <a:r>
              <a:rPr lang="ko-KR" altLang="en-US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당 현장 안전시스템에 대한 내용 등</a:t>
            </a:r>
            <a:endParaRPr lang="en-US" altLang="ko-KR" sz="1200" b="1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marL="180000" lvl="0" algn="just"/>
            <a:r>
              <a:rPr lang="en-US" altLang="ko-KR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   </a:t>
            </a:r>
            <a:r>
              <a:rPr lang="en-US" altLang="ko-KR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1. </a:t>
            </a:r>
            <a:r>
              <a:rPr lang="ko-KR" altLang="en-US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정기안전교육</a:t>
            </a:r>
            <a:r>
              <a:rPr lang="en-US" altLang="ko-KR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특별교육</a:t>
            </a:r>
            <a:r>
              <a:rPr lang="en-US" altLang="ko-KR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,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en-US" altLang="ko-KR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MSDS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교육 등 </a:t>
            </a:r>
            <a:r>
              <a:rPr lang="ko-KR" altLang="en-US" sz="1200" spc="-12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법적사항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전체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교육</a:t>
            </a:r>
            <a:endParaRPr lang="en-US" altLang="ko-KR" sz="1200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marL="180000" lvl="0" algn="just"/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</a:t>
            </a:r>
            <a:r>
              <a:rPr lang="en-US" altLang="ko-KR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2.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당 현장 안전수칙위반자 </a:t>
            </a:r>
            <a:r>
              <a:rPr lang="ko-KR" altLang="en-US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교육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및 </a:t>
            </a:r>
            <a:r>
              <a:rPr lang="ko-KR" altLang="en-US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재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적발 시 교육시간 증대 및 영상안전 </a:t>
            </a:r>
            <a:endParaRPr lang="en-US" altLang="ko-KR" sz="1200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marL="180000" lvl="0" algn="just"/>
            <a:r>
              <a:rPr lang="en-US" altLang="ko-KR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  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시청에 관한 사항 </a:t>
            </a:r>
            <a:endParaRPr lang="en-US" altLang="ko-KR" sz="1200" b="1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marL="180000" lvl="0" algn="just"/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</a:t>
            </a:r>
            <a:r>
              <a:rPr lang="en-US" altLang="ko-KR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3.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비상사태 </a:t>
            </a:r>
            <a:r>
              <a:rPr lang="ko-KR" altLang="en-US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발생 시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스마트 </a:t>
            </a:r>
            <a:r>
              <a:rPr lang="ko-KR" altLang="en-US" sz="1200" spc="-12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앱에서</a:t>
            </a:r>
            <a:r>
              <a:rPr lang="ko-KR" altLang="en-US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200" spc="-12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경보음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및 대피에 관한 사항</a:t>
            </a:r>
            <a:endParaRPr lang="en-US" altLang="ko-KR" sz="1200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marL="180000" lvl="0" algn="just"/>
            <a:r>
              <a:rPr lang="en-US" altLang="ko-KR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4.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현장 내 위험요소 </a:t>
            </a:r>
            <a:r>
              <a:rPr lang="ko-KR" altLang="en-US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발견 시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위험 치워줘 작성방법 및 </a:t>
            </a:r>
            <a:r>
              <a:rPr lang="ko-KR" altLang="en-US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처리에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관한 내용</a:t>
            </a:r>
            <a:endParaRPr lang="en-US" altLang="ko-KR" sz="1200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marL="180000" lvl="0" algn="just"/>
            <a:r>
              <a:rPr lang="en-US" altLang="ko-KR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5. </a:t>
            </a:r>
            <a:r>
              <a:rPr lang="ko-KR" altLang="en-US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작업시작 전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안전점검 </a:t>
            </a:r>
            <a:r>
              <a:rPr lang="ko-KR" altLang="en-US" sz="120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및 </a:t>
            </a:r>
            <a:r>
              <a:rPr lang="ko-KR" altLang="en-US" sz="120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위험성평가 내용 전파에 관한 사항</a:t>
            </a:r>
            <a:endParaRPr lang="ko-KR" altLang="en-US" sz="1200" b="1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58" y="2559731"/>
            <a:ext cx="5771520" cy="386512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705" y="4681096"/>
            <a:ext cx="2497873" cy="175827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578" y="4689334"/>
            <a:ext cx="2843562" cy="1758275"/>
          </a:xfrm>
          <a:prstGeom prst="rect">
            <a:avLst/>
          </a:prstGeom>
        </p:spPr>
      </p:pic>
      <p:sp>
        <p:nvSpPr>
          <p:cNvPr id="16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37730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  <a:defRPr/>
            </a:pP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                    3.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작업계획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&gt;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위험성평가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&gt;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사전작업허가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미 준수 시 작업중단 및 </a:t>
            </a:r>
            <a:r>
              <a:rPr lang="ko-KR" altLang="en-US" sz="1600" b="1" spc="-120" dirty="0" err="1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해당팀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교육 </a:t>
            </a:r>
            <a:r>
              <a:rPr lang="ko-KR" altLang="en-US" sz="1600" b="1" u="sng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시행 </a:t>
            </a:r>
            <a:r>
              <a:rPr lang="ko-KR" altLang="en-US" sz="1600" b="1" u="sng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강화</a:t>
            </a:r>
            <a:endParaRPr lang="en-US" altLang="ko-KR" sz="1600" b="1" u="sng" spc="-120" dirty="0">
              <a:ln w="9525">
                <a:solidFill>
                  <a:srgbClr val="0000FF">
                    <a:alpha val="0"/>
                  </a:srgbClr>
                </a:solidFill>
              </a:ln>
              <a:latin typeface="+mn-ea"/>
            </a:endParaRPr>
          </a:p>
        </p:txBody>
      </p:sp>
      <p:sp>
        <p:nvSpPr>
          <p:cNvPr id="21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교육적 대책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38092" y="6424856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31</a:t>
            </a:fld>
            <a:endParaRPr lang="ko-KR" altLang="en-US" dirty="0"/>
          </a:p>
        </p:txBody>
      </p:sp>
      <p:sp>
        <p:nvSpPr>
          <p:cNvPr id="14" name="육각형 13"/>
          <p:cNvSpPr/>
          <p:nvPr/>
        </p:nvSpPr>
        <p:spPr>
          <a:xfrm>
            <a:off x="428494" y="2117693"/>
            <a:ext cx="5805211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“</a:t>
            </a:r>
            <a:r>
              <a:rPr kumimoji="0" lang="ko-KR" altLang="en-US" sz="1400" b="1" i="0" u="none" strike="noStrike" kern="1200" cap="none" spc="0" normalizeH="0" baseline="0" dirty="0" err="1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현장통</a:t>
            </a:r>
            <a:r>
              <a:rPr kumimoji="0" lang="en-US" altLang="ko-KR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”</a:t>
            </a:r>
            <a:r>
              <a:rPr kumimoji="0" lang="ko-KR" altLang="en-US" sz="1400" b="1" i="0" u="none" strike="noStrike" kern="1200" cap="none" spc="0" normalizeH="0" baseline="0" dirty="0" err="1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모바일</a:t>
            </a: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시스템을 통한 법적 사항 누락 방지 및 교육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0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8124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06" y="2635109"/>
            <a:ext cx="5689858" cy="387396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64" y="2635109"/>
            <a:ext cx="5673436" cy="3873961"/>
          </a:xfrm>
          <a:prstGeom prst="rect">
            <a:avLst/>
          </a:prstGeom>
        </p:spPr>
      </p:pic>
      <p:sp>
        <p:nvSpPr>
          <p:cNvPr id="15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6" name="그림 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7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37730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  <a:defRPr/>
            </a:pP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                    3.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작업계획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&gt;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위험성평가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&gt;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사전작업허가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미 준수 시 작업중단 및 </a:t>
            </a:r>
            <a:r>
              <a:rPr lang="ko-KR" altLang="en-US" sz="1600" b="1" spc="-120" dirty="0" err="1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해당팀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교육 </a:t>
            </a:r>
            <a:r>
              <a:rPr lang="ko-KR" altLang="en-US" sz="1600" b="1" u="sng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시행 강화</a:t>
            </a:r>
            <a:endParaRPr lang="en-US" altLang="ko-KR" sz="1600" b="1" u="sng" spc="-120" dirty="0">
              <a:ln w="9525">
                <a:solidFill>
                  <a:srgbClr val="0000FF">
                    <a:alpha val="0"/>
                  </a:srgbClr>
                </a:solidFill>
              </a:ln>
              <a:latin typeface="+mn-ea"/>
            </a:endParaRPr>
          </a:p>
        </p:txBody>
      </p:sp>
      <p:sp>
        <p:nvSpPr>
          <p:cNvPr id="19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교육적 대책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41233" y="6429890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32</a:t>
            </a:fld>
            <a:endParaRPr lang="ko-KR" altLang="en-US" dirty="0"/>
          </a:p>
        </p:txBody>
      </p:sp>
      <p:sp>
        <p:nvSpPr>
          <p:cNvPr id="13" name="육각형 12"/>
          <p:cNvSpPr/>
          <p:nvPr/>
        </p:nvSpPr>
        <p:spPr>
          <a:xfrm>
            <a:off x="428494" y="2117693"/>
            <a:ext cx="6120587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해당 </a:t>
            </a:r>
            <a:r>
              <a:rPr kumimoji="0" lang="ko-KR" altLang="en-US" sz="1400" b="1" i="0" u="none" strike="noStrike" kern="1200" cap="none" spc="0" normalizeH="0" baseline="0" dirty="0" err="1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공종</a:t>
            </a: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및 현장의 전반적인 </a:t>
            </a:r>
            <a:r>
              <a:rPr lang="ko-KR" altLang="en-US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사고사례 전파 및 안전대책 공유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0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46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6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7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37730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  <a:defRPr/>
            </a:pP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                    3.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작업계획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&gt;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위험성평가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&gt;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사전작업허가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미 준수 시 작업중단 및 </a:t>
            </a:r>
            <a:r>
              <a:rPr lang="ko-KR" altLang="en-US" sz="1600" b="1" spc="-120" dirty="0" err="1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해당팀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교육 </a:t>
            </a:r>
            <a:r>
              <a:rPr lang="ko-KR" altLang="en-US" sz="1600" b="1" u="sng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시행 강화</a:t>
            </a:r>
            <a:endParaRPr lang="en-US" altLang="ko-KR" sz="1600" b="1" u="sng" spc="-120" dirty="0">
              <a:ln w="9525">
                <a:solidFill>
                  <a:srgbClr val="0000FF">
                    <a:alpha val="0"/>
                  </a:srgbClr>
                </a:solidFill>
              </a:ln>
              <a:latin typeface="+mn-ea"/>
            </a:endParaRPr>
          </a:p>
        </p:txBody>
      </p:sp>
      <p:sp>
        <p:nvSpPr>
          <p:cNvPr id="19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교육적 대책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41233" y="6430068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33</a:t>
            </a:fld>
            <a:endParaRPr lang="ko-KR" altLang="en-US" dirty="0"/>
          </a:p>
        </p:txBody>
      </p:sp>
      <p:sp>
        <p:nvSpPr>
          <p:cNvPr id="13" name="육각형 12"/>
          <p:cNvSpPr/>
          <p:nvPr/>
        </p:nvSpPr>
        <p:spPr>
          <a:xfrm>
            <a:off x="428494" y="2117693"/>
            <a:ext cx="6120587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err="1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협력사</a:t>
            </a: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관리감독자 및 신호수</a:t>
            </a:r>
            <a:r>
              <a:rPr lang="en-US" altLang="ko-KR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, </a:t>
            </a:r>
            <a:r>
              <a:rPr lang="ko-KR" altLang="en-US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유도자 전문기관 양성교육 실시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0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50" y="2606910"/>
            <a:ext cx="5692525" cy="3749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9" y="2743200"/>
            <a:ext cx="5419723" cy="3613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7599" y="2117693"/>
            <a:ext cx="2844798" cy="101603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22" name="직사각형 21"/>
          <p:cNvSpPr/>
          <p:nvPr/>
        </p:nvSpPr>
        <p:spPr>
          <a:xfrm>
            <a:off x="659455" y="4373210"/>
            <a:ext cx="5255569" cy="1856140"/>
          </a:xfrm>
          <a:prstGeom prst="rect">
            <a:avLst/>
          </a:prstGeom>
          <a:noFill/>
          <a:ln>
            <a:solidFill>
              <a:srgbClr val="0718B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42046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6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7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37730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  <a:defRPr/>
            </a:pP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                    3.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작업계획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&gt;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위험성평가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&gt;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사전작업허가</a:t>
            </a: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미 준수 시 작업중단 및 </a:t>
            </a:r>
            <a:r>
              <a:rPr lang="ko-KR" altLang="en-US" sz="1600" b="1" spc="-120" dirty="0" err="1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해당팀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교육 </a:t>
            </a:r>
            <a:r>
              <a:rPr lang="ko-KR" altLang="en-US" sz="1600" b="1" u="sng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n-ea"/>
              </a:rPr>
              <a:t>시행 강화</a:t>
            </a:r>
            <a:endParaRPr lang="en-US" altLang="ko-KR" sz="1600" b="1" u="sng" spc="-120" dirty="0">
              <a:ln w="9525">
                <a:solidFill>
                  <a:srgbClr val="0000FF">
                    <a:alpha val="0"/>
                  </a:srgbClr>
                </a:solidFill>
              </a:ln>
              <a:latin typeface="+mn-ea"/>
            </a:endParaRPr>
          </a:p>
        </p:txBody>
      </p:sp>
      <p:sp>
        <p:nvSpPr>
          <p:cNvPr id="19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교육적 대책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32993" y="6429028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34</a:t>
            </a:fld>
            <a:endParaRPr lang="ko-KR" altLang="en-US" dirty="0"/>
          </a:p>
        </p:txBody>
      </p:sp>
      <p:sp>
        <p:nvSpPr>
          <p:cNvPr id="13" name="육각형 12"/>
          <p:cNvSpPr/>
          <p:nvPr/>
        </p:nvSpPr>
        <p:spPr>
          <a:xfrm>
            <a:off x="428493" y="2117693"/>
            <a:ext cx="4479583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체크리스트에 의한 유해</a:t>
            </a:r>
            <a:r>
              <a:rPr kumimoji="0" lang="en-US" altLang="ko-KR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/</a:t>
            </a: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위험 기계기구 점검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0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81287" y="2697711"/>
            <a:ext cx="3476363" cy="3687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0" y="2640561"/>
            <a:ext cx="7686675" cy="3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40B5E3B7-E85D-4DEF-AFC0-82AE16419F8D}"/>
              </a:ext>
            </a:extLst>
          </p:cNvPr>
          <p:cNvSpPr/>
          <p:nvPr/>
        </p:nvSpPr>
        <p:spPr>
          <a:xfrm>
            <a:off x="6201474" y="2594494"/>
            <a:ext cx="5504751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9388" lvl="0" indent="-179388">
              <a:lnSpc>
                <a:spcPct val="150000"/>
              </a:lnSpc>
            </a:pPr>
            <a:endParaRPr lang="en-US" altLang="ko-KR" sz="1200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  <a:p>
            <a:pPr marL="179388" lvl="0" indent="-179388">
              <a:lnSpc>
                <a:spcPct val="150000"/>
              </a:lnSpc>
            </a:pPr>
            <a:endParaRPr lang="en-US" altLang="ko-KR" sz="1200" b="1" kern="0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  <a:p>
            <a:pPr marL="179388" lvl="0" indent="-179388">
              <a:lnSpc>
                <a:spcPct val="150000"/>
              </a:lnSpc>
            </a:pPr>
            <a:endParaRPr lang="en-US" altLang="ko-KR" sz="1200" b="1" kern="0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  <a:p>
            <a:pPr marL="179388" lvl="0" indent="-179388">
              <a:lnSpc>
                <a:spcPct val="150000"/>
              </a:lnSpc>
            </a:pPr>
            <a:endParaRPr lang="en-US" altLang="ko-KR" sz="1200" b="1" kern="0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  <a:p>
            <a:pPr marL="179388" lvl="0" indent="-179388">
              <a:lnSpc>
                <a:spcPct val="150000"/>
              </a:lnSpc>
            </a:pPr>
            <a:endParaRPr lang="en-US" altLang="ko-KR" sz="1200" b="1" kern="0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  <a:p>
            <a:pPr marL="179388" lvl="0" indent="-179388">
              <a:lnSpc>
                <a:spcPct val="150000"/>
              </a:lnSpc>
            </a:pPr>
            <a:r>
              <a:rPr lang="ko-KR" altLang="en-US" sz="1200" b="1" kern="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→ </a:t>
            </a:r>
            <a:r>
              <a:rPr lang="ko-KR" altLang="en-US" sz="12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고위험 작업 시 관리감독자를 배치하고</a:t>
            </a:r>
            <a:r>
              <a:rPr lang="en-US" altLang="ko-KR" sz="12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2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공백이 생기지 않도록 관리</a:t>
            </a:r>
            <a:endParaRPr lang="en-US" altLang="ko-KR" sz="1200" b="1" kern="0" spc="-120" dirty="0">
              <a:ln>
                <a:solidFill>
                  <a:srgbClr val="969696">
                    <a:alpha val="0"/>
                  </a:srgbClr>
                </a:solidFill>
              </a:ln>
              <a:latin typeface="+mn-ea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6332999" y="2675506"/>
            <a:ext cx="5211765" cy="1344559"/>
            <a:chOff x="-386907" y="3151859"/>
            <a:chExt cx="3600294" cy="3200403"/>
          </a:xfrm>
        </p:grpSpPr>
        <p:sp>
          <p:nvSpPr>
            <p:cNvPr id="16" name="사각형: 둥근 모서리 43">
              <a:extLst>
                <a:ext uri="{FF2B5EF4-FFF2-40B4-BE49-F238E27FC236}">
                  <a16:creationId xmlns:a16="http://schemas.microsoft.com/office/drawing/2014/main" xmlns="" id="{91D5A5FD-99BA-451E-B679-39A5857DBCF1}"/>
                </a:ext>
              </a:extLst>
            </p:cNvPr>
            <p:cNvSpPr/>
            <p:nvPr/>
          </p:nvSpPr>
          <p:spPr>
            <a:xfrm>
              <a:off x="-386907" y="3151859"/>
              <a:ext cx="648376" cy="1194740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>
                <a:spcAft>
                  <a:spcPts val="600"/>
                </a:spcAft>
                <a:defRPr/>
              </a:pPr>
              <a:r>
                <a:rPr lang="ko-KR" altLang="en-US" sz="1400" b="1">
                  <a:solidFill>
                    <a:schemeClr val="bg1"/>
                  </a:solidFill>
                  <a:latin typeface="+mj-ea"/>
                </a:rPr>
                <a:t>기존</a:t>
              </a:r>
              <a:endParaRPr lang="en-US" altLang="ko-KR" sz="1400" b="1" dirty="0">
                <a:solidFill>
                  <a:schemeClr val="bg1"/>
                </a:solidFill>
                <a:latin typeface="+mj-ea"/>
              </a:endParaRPr>
            </a:p>
          </p:txBody>
        </p:sp>
        <p:sp>
          <p:nvSpPr>
            <p:cNvPr id="18" name="사각형: 둥근 모서리 43">
              <a:extLst>
                <a:ext uri="{FF2B5EF4-FFF2-40B4-BE49-F238E27FC236}">
                  <a16:creationId xmlns:a16="http://schemas.microsoft.com/office/drawing/2014/main" xmlns="" id="{91D5A5FD-99BA-451E-B679-39A5857DBCF1}"/>
                </a:ext>
              </a:extLst>
            </p:cNvPr>
            <p:cNvSpPr/>
            <p:nvPr/>
          </p:nvSpPr>
          <p:spPr>
            <a:xfrm>
              <a:off x="-386907" y="5157522"/>
              <a:ext cx="648376" cy="1194740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>
                <a:spcAft>
                  <a:spcPts val="600"/>
                </a:spcAft>
                <a:defRPr/>
              </a:pPr>
              <a:r>
                <a:rPr lang="ko-KR" altLang="en-US" sz="1400" b="1" dirty="0">
                  <a:solidFill>
                    <a:srgbClr val="92D050"/>
                  </a:solidFill>
                  <a:latin typeface="+mj-ea"/>
                </a:rPr>
                <a:t>개선</a:t>
              </a:r>
              <a:endParaRPr lang="en-US" altLang="ko-KR" sz="1400" b="1" dirty="0">
                <a:solidFill>
                  <a:srgbClr val="92D050"/>
                </a:solidFill>
                <a:latin typeface="+mj-ea"/>
              </a:endParaRPr>
            </a:p>
          </p:txBody>
        </p:sp>
        <p:sp>
          <p:nvSpPr>
            <p:cNvPr id="19" name="모서리가 둥근 직사각형 13">
              <a:extLst>
                <a:ext uri="{FF2B5EF4-FFF2-40B4-BE49-F238E27FC236}">
                  <a16:creationId xmlns:a16="http://schemas.microsoft.com/office/drawing/2014/main" xmlns="" id="{757A69EC-B942-4D0F-8676-8DB8B7CF0D1A}"/>
                </a:ext>
              </a:extLst>
            </p:cNvPr>
            <p:cNvSpPr/>
            <p:nvPr/>
          </p:nvSpPr>
          <p:spPr>
            <a:xfrm>
              <a:off x="348475" y="3171313"/>
              <a:ext cx="2864912" cy="1215509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76200" defTabSz="914423">
                <a:lnSpc>
                  <a:spcPct val="120000"/>
                </a:lnSpc>
                <a:defRPr/>
              </a:pPr>
              <a:r>
                <a:rPr lang="ko-KR" altLang="en-US" sz="1200" b="1" spc="-12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  <a:cs typeface="조선일보명조" panose="02030304000000000000" pitchFamily="18" charset="-127"/>
                </a:rPr>
                <a:t>철골작업 </a:t>
              </a:r>
              <a:r>
                <a:rPr lang="ko-KR" altLang="en-US" sz="1200" b="1" spc="-12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  <a:cs typeface="조선일보명조" panose="02030304000000000000" pitchFamily="18" charset="-127"/>
                </a:rPr>
                <a:t>시 </a:t>
              </a:r>
              <a:r>
                <a:rPr lang="ko-KR" altLang="en-US" sz="1200" b="1" spc="-12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+mn-ea"/>
                  <a:cs typeface="조선일보명조" panose="02030304000000000000" pitchFamily="18" charset="-127"/>
                </a:rPr>
                <a:t>작업지휘자만 배치</a:t>
              </a:r>
              <a:endParaRPr lang="en-US" altLang="ko-KR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00000"/>
                </a:solidFill>
                <a:latin typeface="+mn-ea"/>
                <a:cs typeface="조선일보명조" panose="02030304000000000000" pitchFamily="18" charset="-127"/>
              </a:endParaRPr>
            </a:p>
          </p:txBody>
        </p:sp>
        <p:sp>
          <p:nvSpPr>
            <p:cNvPr id="21" name="모서리가 둥근 직사각형 13">
              <a:extLst>
                <a:ext uri="{FF2B5EF4-FFF2-40B4-BE49-F238E27FC236}">
                  <a16:creationId xmlns:a16="http://schemas.microsoft.com/office/drawing/2014/main" xmlns="" id="{757A69EC-B942-4D0F-8676-8DB8B7CF0D1A}"/>
                </a:ext>
              </a:extLst>
            </p:cNvPr>
            <p:cNvSpPr/>
            <p:nvPr/>
          </p:nvSpPr>
          <p:spPr>
            <a:xfrm>
              <a:off x="341895" y="5129481"/>
              <a:ext cx="2864912" cy="1215509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marL="76200" defTabSz="914423">
                <a:lnSpc>
                  <a:spcPct val="120000"/>
                </a:lnSpc>
                <a:defRPr/>
              </a:pPr>
              <a:r>
                <a:rPr lang="ko-KR" altLang="en-US" sz="1200" b="1" spc="-12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  <a:cs typeface="조선일보명조" panose="02030304000000000000" pitchFamily="18" charset="-127"/>
                </a:rPr>
                <a:t>작업시간 내 </a:t>
              </a:r>
              <a:r>
                <a:rPr lang="ko-KR" altLang="en-US" sz="1200" b="1" spc="-12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015F7"/>
                  </a:solidFill>
                  <a:latin typeface="+mn-ea"/>
                  <a:cs typeface="조선일보명조" panose="02030304000000000000" pitchFamily="18" charset="-127"/>
                </a:rPr>
                <a:t>관리감독자</a:t>
              </a:r>
              <a:r>
                <a:rPr lang="ko-KR" altLang="en-US" sz="1200" b="1" spc="-12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015F7"/>
                  </a:solidFill>
                  <a:latin typeface="+mn-ea"/>
                  <a:cs typeface="조선일보명조" panose="02030304000000000000" pitchFamily="18" charset="-127"/>
                </a:rPr>
                <a:t> 상주 관리</a:t>
              </a:r>
              <a:endParaRPr lang="en-US" altLang="ko-KR" sz="12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015F7"/>
                </a:solidFill>
                <a:latin typeface="+mn-ea"/>
                <a:cs typeface="조선일보명조" panose="02030304000000000000" pitchFamily="18" charset="-127"/>
              </a:endParaRPr>
            </a:p>
          </p:txBody>
        </p:sp>
        <p:sp>
          <p:nvSpPr>
            <p:cNvPr id="22" name="아래쪽 화살표 21"/>
            <p:cNvSpPr/>
            <p:nvPr/>
          </p:nvSpPr>
          <p:spPr>
            <a:xfrm>
              <a:off x="1309379" y="4414081"/>
              <a:ext cx="501236" cy="612068"/>
            </a:xfrm>
            <a:prstGeom prst="downArrow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l"/>
              <a:endParaRPr lang="ko-KR" altLang="en-US" sz="1300" b="1">
                <a:solidFill>
                  <a:schemeClr val="lt1">
                    <a:alpha val="50000"/>
                  </a:schemeClr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247984" y="4544799"/>
            <a:ext cx="5441765" cy="307777"/>
          </a:xfrm>
          <a:prstGeom prst="rect">
            <a:avLst/>
          </a:prstGeom>
          <a:solidFill>
            <a:schemeClr val="tx2">
              <a:lumMod val="75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4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</a:t>
            </a:r>
            <a:r>
              <a:rPr lang="en-US" altLang="ko-KR" sz="1400" b="1" kern="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. </a:t>
            </a:r>
            <a:r>
              <a:rPr lang="ko-KR" altLang="en-US" sz="1400" b="1" kern="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근로자 </a:t>
            </a:r>
            <a:r>
              <a:rPr lang="ko-KR" altLang="en-US" sz="14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개인보호구 착용 상태 확인 점검</a:t>
            </a:r>
            <a:endParaRPr lang="en-US" altLang="ko-KR" sz="1400" b="1" kern="0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47984" y="4936100"/>
            <a:ext cx="5441765" cy="307777"/>
          </a:xfrm>
          <a:prstGeom prst="rect">
            <a:avLst/>
          </a:prstGeom>
          <a:solidFill>
            <a:schemeClr val="tx2">
              <a:lumMod val="75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4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2</a:t>
            </a:r>
            <a:r>
              <a:rPr lang="en-US" altLang="ko-KR" sz="1400" b="1" kern="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. </a:t>
            </a:r>
            <a:r>
              <a:rPr lang="ko-KR" altLang="en-US" sz="1400" b="1" kern="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작업반경 </a:t>
            </a:r>
            <a:r>
              <a:rPr lang="ko-KR" altLang="en-US" sz="14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내 근로자 통제관리  </a:t>
            </a:r>
            <a:endParaRPr lang="en-US" altLang="ko-KR" sz="1400" b="1" kern="0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47984" y="5304322"/>
            <a:ext cx="5441765" cy="307777"/>
          </a:xfrm>
          <a:prstGeom prst="rect">
            <a:avLst/>
          </a:prstGeom>
          <a:solidFill>
            <a:schemeClr val="tx2">
              <a:lumMod val="75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4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14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이동식 크레인 및 트레일러 차량 수평상태 육안점검 강화</a:t>
            </a:r>
            <a:endParaRPr lang="en-US" altLang="ko-KR" sz="1400" b="1" kern="0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47984" y="5695623"/>
            <a:ext cx="5441765" cy="307777"/>
          </a:xfrm>
          <a:prstGeom prst="rect">
            <a:avLst/>
          </a:prstGeom>
          <a:solidFill>
            <a:schemeClr val="tx2">
              <a:lumMod val="75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4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</a:t>
            </a:r>
            <a:r>
              <a:rPr lang="en-US" altLang="ko-KR" sz="1400" b="1" kern="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. </a:t>
            </a:r>
            <a:r>
              <a:rPr lang="ko-KR" altLang="en-US" sz="1400" b="1" kern="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불안전한 </a:t>
            </a:r>
            <a:r>
              <a:rPr lang="ko-KR" altLang="en-US" sz="14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행동 및 불안전한 상태 등 준수유무 확인</a:t>
            </a:r>
            <a:endParaRPr lang="en-US" altLang="ko-KR" sz="1400" b="1" kern="0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5316"/>
          <a:stretch/>
        </p:blipFill>
        <p:spPr>
          <a:xfrm>
            <a:off x="425245" y="2584566"/>
            <a:ext cx="5770558" cy="380395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66" y="4806735"/>
            <a:ext cx="1826940" cy="1566611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979" y="4823545"/>
            <a:ext cx="1653752" cy="1549802"/>
          </a:xfrm>
          <a:prstGeom prst="rect">
            <a:avLst/>
          </a:prstGeom>
        </p:spPr>
      </p:pic>
      <p:sp>
        <p:nvSpPr>
          <p:cNvPr id="32" name="직사각형 31"/>
          <p:cNvSpPr/>
          <p:nvPr/>
        </p:nvSpPr>
        <p:spPr>
          <a:xfrm>
            <a:off x="449966" y="4778159"/>
            <a:ext cx="3548239" cy="1595185"/>
          </a:xfrm>
          <a:prstGeom prst="rect">
            <a:avLst/>
          </a:prstGeom>
          <a:noFill/>
          <a:ln w="101600">
            <a:solidFill>
              <a:srgbClr val="0718B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이등변 삼각형 32"/>
          <p:cNvSpPr/>
          <p:nvPr/>
        </p:nvSpPr>
        <p:spPr>
          <a:xfrm>
            <a:off x="4743687" y="5889101"/>
            <a:ext cx="216024" cy="39604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l"/>
            <a:endParaRPr lang="ko-KR" altLang="en-US" sz="1300" b="1"/>
          </a:p>
        </p:txBody>
      </p:sp>
      <p:sp>
        <p:nvSpPr>
          <p:cNvPr id="34" name="이등변 삼각형 33"/>
          <p:cNvSpPr/>
          <p:nvPr/>
        </p:nvSpPr>
        <p:spPr>
          <a:xfrm>
            <a:off x="5421213" y="5383302"/>
            <a:ext cx="216024" cy="39604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l"/>
            <a:endParaRPr lang="ko-KR" altLang="en-US" sz="1300" b="1"/>
          </a:p>
        </p:txBody>
      </p:sp>
      <p:sp>
        <p:nvSpPr>
          <p:cNvPr id="35" name="이등변 삼각형 34"/>
          <p:cNvSpPr/>
          <p:nvPr/>
        </p:nvSpPr>
        <p:spPr>
          <a:xfrm>
            <a:off x="5884528" y="4733534"/>
            <a:ext cx="216024" cy="39604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l"/>
            <a:endParaRPr lang="ko-KR" altLang="en-US" sz="1300" b="1"/>
          </a:p>
        </p:txBody>
      </p:sp>
      <p:cxnSp>
        <p:nvCxnSpPr>
          <p:cNvPr id="37" name="직선 연결선 36"/>
          <p:cNvCxnSpPr/>
          <p:nvPr/>
        </p:nvCxnSpPr>
        <p:spPr>
          <a:xfrm flipV="1">
            <a:off x="4934020" y="5604896"/>
            <a:ext cx="569514" cy="5057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 flipV="1">
            <a:off x="5537495" y="4975689"/>
            <a:ext cx="500781" cy="622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247983" y="6080747"/>
            <a:ext cx="5441765" cy="307777"/>
          </a:xfrm>
          <a:prstGeom prst="rect">
            <a:avLst/>
          </a:prstGeom>
          <a:solidFill>
            <a:schemeClr val="tx2">
              <a:lumMod val="75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4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</a:t>
            </a:r>
            <a:r>
              <a:rPr lang="en-US" altLang="ko-KR" sz="1400" b="1" kern="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. </a:t>
            </a:r>
            <a:r>
              <a:rPr lang="ko-KR" altLang="en-US" sz="1400" b="1" kern="0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사용하는 </a:t>
            </a:r>
            <a:r>
              <a:rPr lang="ko-KR" altLang="en-US" sz="1400" b="1" kern="0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인양공기구 점검실시 </a:t>
            </a:r>
            <a:endParaRPr lang="en-US" altLang="ko-KR" sz="1400" b="1" kern="0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4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1" name="그림 9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42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37730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vl="0" latinLnBrk="0">
              <a:spcBef>
                <a:spcPct val="50000"/>
              </a:spcBef>
              <a:defRPr/>
            </a:pP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                    1.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600" b="1" spc="-120" dirty="0" err="1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고위험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 시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관리감독자 밀착관리 및 실질적인 현장안전관리 실행</a:t>
            </a:r>
            <a:endParaRPr lang="en-US" altLang="ko-KR" sz="1600" b="1" u="sng" spc="-120" dirty="0">
              <a:ln w="9525">
                <a:solidFill>
                  <a:srgbClr val="0000FF">
                    <a:alpha val="0"/>
                  </a:srgbClr>
                </a:solidFill>
              </a:ln>
              <a:latin typeface="+mn-ea"/>
            </a:endParaRPr>
          </a:p>
        </p:txBody>
      </p:sp>
      <p:sp>
        <p:nvSpPr>
          <p:cNvPr id="44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관리적 대책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32429" y="6429890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35</a:t>
            </a:fld>
            <a:endParaRPr lang="ko-KR" altLang="en-US" dirty="0"/>
          </a:p>
        </p:txBody>
      </p:sp>
      <p:sp>
        <p:nvSpPr>
          <p:cNvPr id="46" name="육각형 45"/>
          <p:cNvSpPr/>
          <p:nvPr/>
        </p:nvSpPr>
        <p:spPr>
          <a:xfrm>
            <a:off x="428493" y="2117693"/>
            <a:ext cx="6959515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err="1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고위험</a:t>
            </a: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작업</a:t>
            </a:r>
            <a:r>
              <a:rPr kumimoji="0" lang="en-US" altLang="ko-KR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(</a:t>
            </a: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철골 설치작업 및 빔 하역 작업 등</a:t>
            </a:r>
            <a:r>
              <a:rPr kumimoji="0" lang="en-US" altLang="ko-KR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)  </a:t>
            </a: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관리감독자 상주 관리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47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355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391" y="2670340"/>
            <a:ext cx="2966224" cy="376254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09" y="2585265"/>
            <a:ext cx="2860782" cy="389168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009" y="2609426"/>
            <a:ext cx="2794639" cy="383940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397" y="2629150"/>
            <a:ext cx="2642345" cy="3794963"/>
          </a:xfrm>
          <a:prstGeom prst="rect">
            <a:avLst/>
          </a:prstGeom>
        </p:spPr>
      </p:pic>
      <p:sp>
        <p:nvSpPr>
          <p:cNvPr id="17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8" name="그림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9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37730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vl="0" latinLnBrk="0">
              <a:spcBef>
                <a:spcPct val="50000"/>
              </a:spcBef>
              <a:defRPr/>
            </a:pP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                    2.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하역작업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전 사전검토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철저</a:t>
            </a:r>
            <a:endParaRPr lang="en-US" altLang="ko-KR" sz="1600" b="1" u="sng" spc="-120" dirty="0">
              <a:ln w="9525">
                <a:solidFill>
                  <a:srgbClr val="0000FF">
                    <a:alpha val="0"/>
                  </a:srgbClr>
                </a:solidFill>
              </a:ln>
              <a:latin typeface="+mn-ea"/>
            </a:endParaRPr>
          </a:p>
        </p:txBody>
      </p:sp>
      <p:sp>
        <p:nvSpPr>
          <p:cNvPr id="22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관리적 대책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61475" y="6424113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36</a:t>
            </a:fld>
            <a:endParaRPr lang="ko-KR" altLang="en-US" dirty="0"/>
          </a:p>
        </p:txBody>
      </p:sp>
      <p:sp>
        <p:nvSpPr>
          <p:cNvPr id="23" name="육각형 22"/>
          <p:cNvSpPr/>
          <p:nvPr/>
        </p:nvSpPr>
        <p:spPr>
          <a:xfrm>
            <a:off x="428493" y="2117693"/>
            <a:ext cx="7191507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하역작업 전</a:t>
            </a:r>
            <a:r>
              <a:rPr lang="en-US" altLang="ko-KR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</a:t>
            </a:r>
            <a:r>
              <a:rPr lang="ko-KR" altLang="en-US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사전 안전조치</a:t>
            </a:r>
            <a:r>
              <a:rPr lang="en-US" altLang="ko-KR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(</a:t>
            </a:r>
            <a:r>
              <a:rPr lang="ko-KR" altLang="en-US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지반상태</a:t>
            </a:r>
            <a:r>
              <a:rPr lang="en-US" altLang="ko-KR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, </a:t>
            </a:r>
            <a:r>
              <a:rPr lang="ko-KR" altLang="en-US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하역장비 적합성</a:t>
            </a:r>
            <a:r>
              <a:rPr lang="en-US" altLang="ko-KR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) </a:t>
            </a:r>
            <a:r>
              <a:rPr lang="ko-KR" altLang="en-US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확인 후 작업 실시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5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064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51" y="2560018"/>
            <a:ext cx="3061504" cy="379633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018" y="2560018"/>
            <a:ext cx="2631687" cy="184196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018" y="4401979"/>
            <a:ext cx="2631687" cy="1954372"/>
          </a:xfrm>
          <a:prstGeom prst="rect">
            <a:avLst/>
          </a:prstGeom>
        </p:spPr>
      </p:pic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385160"/>
              </p:ext>
            </p:extLst>
          </p:nvPr>
        </p:nvGraphicFramePr>
        <p:xfrm>
          <a:off x="6211142" y="2519915"/>
          <a:ext cx="5455695" cy="38364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28836">
                  <a:extLst>
                    <a:ext uri="{9D8B030D-6E8A-4147-A177-3AD203B41FA5}">
                      <a16:colId xmlns:a16="http://schemas.microsoft.com/office/drawing/2014/main" xmlns="" val="2428062206"/>
                    </a:ext>
                  </a:extLst>
                </a:gridCol>
                <a:gridCol w="4526859">
                  <a:extLst>
                    <a:ext uri="{9D8B030D-6E8A-4147-A177-3AD203B41FA5}">
                      <a16:colId xmlns:a16="http://schemas.microsoft.com/office/drawing/2014/main" xmlns="" val="1567354311"/>
                    </a:ext>
                  </a:extLst>
                </a:gridCol>
              </a:tblGrid>
              <a:tr h="45134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반드시 </a:t>
                      </a:r>
                      <a:r>
                        <a:rPr lang="ko-KR" altLang="en-US" sz="2000" b="1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확인해야 </a:t>
                      </a:r>
                      <a:r>
                        <a:rPr lang="ko-KR" altLang="en-US" sz="2000" b="1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될 사항 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5703461"/>
                  </a:ext>
                </a:extLst>
              </a:tr>
              <a:tr h="56418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➊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ts val="1200"/>
                        </a:lnSpc>
                      </a:pPr>
                      <a:r>
                        <a:rPr lang="ko-KR" altLang="en-US" sz="1400" b="1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하역장비의 적합성 검토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1885823"/>
                  </a:ext>
                </a:extLst>
              </a:tr>
              <a:tr h="564182">
                <a:tc>
                  <a:txBody>
                    <a:bodyPr/>
                    <a:lstStyle/>
                    <a:p>
                      <a:pPr marL="0" algn="ctr" defTabSz="914400" rtl="0" eaLnBrk="1" fontAlgn="base" latinLnBrk="1" hangingPunct="1"/>
                      <a:r>
                        <a:rPr lang="ko-KR" alt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➋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작업지휘자 및 </a:t>
                      </a:r>
                      <a:r>
                        <a:rPr lang="ko-KR" altLang="en-US" sz="1400" b="1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신호수</a:t>
                      </a:r>
                      <a:r>
                        <a:rPr lang="en-US" altLang="ko-KR" sz="1400" b="1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en-US" altLang="ko-KR" sz="1400" b="1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1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전 근로자 작업내용 파악 및 </a:t>
                      </a:r>
                      <a:r>
                        <a:rPr lang="ko-KR" altLang="en-US" sz="1400" b="1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확인</a:t>
                      </a:r>
                      <a:endParaRPr lang="ko-KR" altLang="en-US" sz="1400" b="1" kern="1200" spc="-12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4820390"/>
                  </a:ext>
                </a:extLst>
              </a:tr>
              <a:tr h="564182">
                <a:tc>
                  <a:txBody>
                    <a:bodyPr/>
                    <a:lstStyle/>
                    <a:p>
                      <a:pPr algn="ctr" fontAlgn="base" latinLnBrk="1"/>
                      <a:r>
                        <a:rPr lang="ko-KR" alt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➌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작업 시 위험요소 및 안전대책 숙지상태 확인 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3114501"/>
                  </a:ext>
                </a:extLst>
              </a:tr>
              <a:tr h="564182">
                <a:tc>
                  <a:txBody>
                    <a:bodyPr/>
                    <a:lstStyle/>
                    <a:p>
                      <a:pPr algn="ctr" fontAlgn="base" latinLnBrk="1"/>
                      <a:r>
                        <a:rPr lang="ko-KR" alt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➍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ts val="1200"/>
                        </a:lnSpc>
                      </a:pPr>
                      <a:r>
                        <a:rPr lang="ko-KR" altLang="en-US" sz="1400" b="1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작업하는 </a:t>
                      </a:r>
                      <a:r>
                        <a:rPr lang="ko-KR" altLang="en-US" sz="1400" b="1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장소의</a:t>
                      </a:r>
                      <a:r>
                        <a:rPr lang="ko-KR" altLang="en-US" sz="1400" b="1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지반의 수평상태 및 타 작업과의 간섭유무 </a:t>
                      </a:r>
                      <a:endParaRPr lang="ko-KR" altLang="en-US" sz="1400" b="1" kern="1200" spc="-12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2740097"/>
                  </a:ext>
                </a:extLst>
              </a:tr>
              <a:tr h="564182">
                <a:tc>
                  <a:txBody>
                    <a:bodyPr/>
                    <a:lstStyle/>
                    <a:p>
                      <a:pPr algn="ctr" fontAlgn="base" latinLnBrk="1"/>
                      <a:r>
                        <a:rPr lang="ko-KR" alt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➎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적정한 신호체계 유무 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2733965"/>
                  </a:ext>
                </a:extLst>
              </a:tr>
              <a:tr h="564182">
                <a:tc>
                  <a:txBody>
                    <a:bodyPr/>
                    <a:lstStyle/>
                    <a:p>
                      <a:pPr algn="ctr" fontAlgn="base" latinLnBrk="1"/>
                      <a:r>
                        <a:rPr lang="ko-KR" alt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➏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중량물의 경우 안전계수 및 </a:t>
                      </a:r>
                      <a:r>
                        <a:rPr lang="ko-KR" altLang="en-US" sz="1400" b="1" kern="1200" spc="-12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제원표</a:t>
                      </a:r>
                      <a:r>
                        <a:rPr lang="ko-KR" altLang="en-US" sz="1400" b="1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등 허용하중 검토</a:t>
                      </a:r>
                      <a:r>
                        <a:rPr lang="en-US" altLang="ko-KR" sz="1400" b="1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확인</a:t>
                      </a:r>
                      <a:endParaRPr lang="ko-KR" altLang="en-US" sz="1400" b="1" kern="1200" spc="-12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4714962"/>
                  </a:ext>
                </a:extLst>
              </a:tr>
            </a:tbl>
          </a:graphicData>
        </a:graphic>
      </p:graphicFrame>
      <p:sp>
        <p:nvSpPr>
          <p:cNvPr id="3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079848" y="10595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재발방지 대책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31" name="그림 9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32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사고원인 분석 및 재발방지 대책</a:t>
            </a:r>
            <a:endParaRPr lang="ko-KR" altLang="en-US" sz="2800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337730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vl="0" latinLnBrk="0">
              <a:spcBef>
                <a:spcPct val="50000"/>
              </a:spcBef>
              <a:defRPr/>
            </a:pPr>
            <a:r>
              <a:rPr lang="en-US" altLang="ko-KR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                     3.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작업장소 및 변경사항 시 관리감독자 확인 및 현장소장 </a:t>
            </a:r>
            <a:r>
              <a:rPr lang="ko-KR" altLang="en-US" sz="1600" b="1" spc="-12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승인 후 </a:t>
            </a:r>
            <a:r>
              <a:rPr lang="ko-KR" altLang="en-US" sz="1600" b="1" spc="-12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작업을 실시</a:t>
            </a:r>
            <a:endParaRPr lang="en-US" altLang="ko-KR" sz="1600" b="1" u="sng" spc="-120" dirty="0">
              <a:ln w="9525">
                <a:solidFill>
                  <a:srgbClr val="0000FF">
                    <a:alpha val="0"/>
                  </a:srgbClr>
                </a:solidFill>
              </a:ln>
              <a:latin typeface="+mn-ea"/>
            </a:endParaRPr>
          </a:p>
        </p:txBody>
      </p:sp>
      <p:sp>
        <p:nvSpPr>
          <p:cNvPr id="34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439086" y="1599412"/>
            <a:ext cx="3474063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 algn="ctr">
              <a:lnSpc>
                <a:spcPts val="1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관리적 대책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14972" y="6356352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37</a:t>
            </a:fld>
            <a:endParaRPr lang="ko-KR" altLang="en-US" dirty="0"/>
          </a:p>
        </p:txBody>
      </p:sp>
      <p:sp>
        <p:nvSpPr>
          <p:cNvPr id="14" name="육각형 13"/>
          <p:cNvSpPr/>
          <p:nvPr/>
        </p:nvSpPr>
        <p:spPr>
          <a:xfrm>
            <a:off x="428493" y="2117693"/>
            <a:ext cx="4970821" cy="36922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75000"/>
              <a:alpha val="90000"/>
            </a:schemeClr>
          </a:solidFill>
          <a:ln w="19050" cap="flat" cmpd="sng" algn="ctr">
            <a:noFill/>
            <a:prstDash val="solid"/>
          </a:ln>
        </p:spPr>
        <p:txBody>
          <a:bodyPr lIns="108000" anchor="ctr"/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작업계획서 확인철저</a:t>
            </a:r>
            <a:r>
              <a:rPr lang="en-US" altLang="ko-KR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(</a:t>
            </a:r>
            <a:r>
              <a:rPr lang="ko-KR" altLang="en-US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변경사항 사전확인 후</a:t>
            </a:r>
            <a:r>
              <a:rPr lang="en-US" altLang="ko-KR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 </a:t>
            </a:r>
            <a:r>
              <a:rPr lang="ko-KR" altLang="en-US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조치</a:t>
            </a:r>
            <a:r>
              <a:rPr lang="en-US" altLang="ko-KR" sz="1400" b="1" dirty="0" smtClean="0">
                <a:solidFill>
                  <a:srgbClr val="0718B9"/>
                </a:solidFill>
                <a:latin typeface="Calibri"/>
                <a:ea typeface="맑은 고딕"/>
                <a:cs typeface="맑은 고딕"/>
              </a:rPr>
              <a:t>)</a:t>
            </a:r>
            <a:endParaRPr kumimoji="0" lang="ko-KR" altLang="en-US" sz="1400" b="1" i="0" u="none" strike="noStrike" kern="1200" cap="none" spc="0" normalizeH="0" baseline="0" dirty="0">
              <a:solidFill>
                <a:srgbClr val="0718B9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17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41575" y="10595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4817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2" name="직사각형 15"/>
          <p:cNvSpPr/>
          <p:nvPr/>
        </p:nvSpPr>
        <p:spPr>
          <a:xfrm>
            <a:off x="79375" y="1617662"/>
            <a:ext cx="12001500" cy="407352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</a:schemeClr>
          </a:solidFill>
          <a:ln w="19050" cap="flat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lvl="0">
              <a:defRPr/>
            </a:pPr>
            <a:r>
              <a:rPr kumimoji="0" lang="ko-KR" altLang="en-US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   </a:t>
            </a:r>
            <a:r>
              <a:rPr lang="en-US" altLang="ko-KR" sz="4000" b="1" dirty="0">
                <a:solidFill>
                  <a:srgbClr val="FFFFFF"/>
                </a:solidFill>
                <a:latin typeface="HY견고딕"/>
                <a:ea typeface="HY견고딕"/>
              </a:rPr>
              <a:t>5</a:t>
            </a:r>
            <a:r>
              <a:rPr kumimoji="0" lang="en-US" altLang="ko-KR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.</a:t>
            </a:r>
            <a:r>
              <a:rPr lang="ko-KR" altLang="en-US" sz="4000" b="1" dirty="0">
                <a:solidFill>
                  <a:srgbClr val="FFFFFF"/>
                </a:solidFill>
                <a:latin typeface="HY견고딕"/>
                <a:ea typeface="HY견고딕"/>
              </a:rPr>
              <a:t> 잔여공사 안전작업 대책</a:t>
            </a:r>
            <a:endParaRPr lang="en-US" altLang="ko-KR" sz="40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en-US" altLang="ko-KR" sz="1500" b="1" i="0" u="none" strike="noStrike" kern="1200" cap="none" spc="0" normalizeH="0" baseline="0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4000" b="1" dirty="0">
                <a:solidFill>
                  <a:srgbClr val="FFFFFF"/>
                </a:solidFill>
                <a:latin typeface="HY견고딕"/>
                <a:ea typeface="HY견고딕"/>
              </a:rPr>
              <a:t>         </a:t>
            </a:r>
            <a:r>
              <a:rPr lang="en-US" altLang="ko-KR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5-1</a:t>
            </a:r>
            <a:r>
              <a:rPr lang="en-US" altLang="ko-KR" sz="3200" b="1" dirty="0">
                <a:solidFill>
                  <a:srgbClr val="FFFFFF"/>
                </a:solidFill>
                <a:latin typeface="HY견고딕"/>
                <a:ea typeface="HY견고딕"/>
              </a:rPr>
              <a:t>. </a:t>
            </a:r>
            <a:r>
              <a:rPr lang="ko-KR" altLang="en-US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잔여공사 </a:t>
            </a:r>
            <a:r>
              <a:rPr lang="ko-KR" altLang="en-US" sz="3200" b="1" dirty="0">
                <a:solidFill>
                  <a:srgbClr val="FFFFFF"/>
                </a:solidFill>
                <a:latin typeface="HY견고딕"/>
                <a:ea typeface="HY견고딕"/>
              </a:rPr>
              <a:t>예정표</a:t>
            </a:r>
            <a:endParaRPr lang="en-US" altLang="ko-KR" sz="32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 sz="15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kumimoji="0" lang="en-US" altLang="ko-KR" sz="32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          </a:t>
            </a:r>
            <a:r>
              <a:rPr kumimoji="0" lang="en-US" altLang="ko-KR" sz="3200" b="1" i="0" u="none" strike="noStrike" kern="1200" cap="none" spc="0" normalizeH="0" baseline="0" dirty="0" smtClean="0">
                <a:solidFill>
                  <a:srgbClr val="FFFFFF"/>
                </a:solidFill>
                <a:latin typeface="HY견고딕"/>
                <a:ea typeface="HY견고딕"/>
              </a:rPr>
              <a:t>5-2</a:t>
            </a:r>
            <a:r>
              <a:rPr kumimoji="0" lang="en-US" altLang="ko-KR" sz="32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.</a:t>
            </a:r>
            <a:r>
              <a:rPr kumimoji="0" lang="en-US" altLang="ko-KR" sz="3200" b="1" i="0" u="none" strike="noStrike" kern="1200" cap="none" spc="0" normalizeH="0" dirty="0">
                <a:solidFill>
                  <a:srgbClr val="FFFFFF"/>
                </a:solidFill>
                <a:latin typeface="HY견고딕"/>
                <a:ea typeface="HY견고딕"/>
              </a:rPr>
              <a:t> </a:t>
            </a:r>
            <a:r>
              <a:rPr lang="ko-KR" altLang="en-US" sz="3200" b="1" dirty="0">
                <a:solidFill>
                  <a:srgbClr val="FFFFFF"/>
                </a:solidFill>
                <a:latin typeface="HY견고딕"/>
                <a:ea typeface="HY견고딕"/>
              </a:rPr>
              <a:t>잔여공사  주요위험 작업  </a:t>
            </a:r>
            <a:r>
              <a:rPr lang="en-US" altLang="ko-KR" sz="3200" b="1" dirty="0">
                <a:solidFill>
                  <a:srgbClr val="FFFFFF"/>
                </a:solidFill>
                <a:latin typeface="HY견고딕"/>
                <a:ea typeface="HY견고딕"/>
              </a:rPr>
              <a:t>LIST</a:t>
            </a: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 sz="15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3200" b="1" dirty="0">
                <a:solidFill>
                  <a:srgbClr val="FFFFFF"/>
                </a:solidFill>
                <a:latin typeface="HY견고딕"/>
                <a:ea typeface="HY견고딕"/>
              </a:rPr>
              <a:t>           </a:t>
            </a:r>
            <a:r>
              <a:rPr lang="en-US" altLang="ko-KR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5-3</a:t>
            </a:r>
            <a:r>
              <a:rPr lang="en-US" altLang="ko-KR" sz="3200" b="1" dirty="0">
                <a:solidFill>
                  <a:srgbClr val="FFFFFF"/>
                </a:solidFill>
                <a:latin typeface="HY견고딕"/>
                <a:ea typeface="HY견고딕"/>
              </a:rPr>
              <a:t>. </a:t>
            </a:r>
            <a:r>
              <a:rPr lang="ko-KR" altLang="en-US" sz="3200" b="1" dirty="0" err="1" smtClean="0">
                <a:solidFill>
                  <a:srgbClr val="FFFFFF"/>
                </a:solidFill>
                <a:latin typeface="HY견고딕"/>
                <a:ea typeface="HY견고딕"/>
              </a:rPr>
              <a:t>위험작업별</a:t>
            </a:r>
            <a:r>
              <a:rPr lang="ko-KR" altLang="en-US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 </a:t>
            </a:r>
            <a:r>
              <a:rPr lang="ko-KR" altLang="en-US" sz="3200" b="1" dirty="0">
                <a:solidFill>
                  <a:srgbClr val="FFFFFF"/>
                </a:solidFill>
                <a:latin typeface="HY견고딕"/>
                <a:ea typeface="HY견고딕"/>
              </a:rPr>
              <a:t>세부 안전</a:t>
            </a:r>
            <a:endParaRPr lang="en-US" altLang="ko-KR" sz="32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36076" y="6356350"/>
            <a:ext cx="2844799" cy="365125"/>
          </a:xfrm>
        </p:spPr>
        <p:txBody>
          <a:bodyPr/>
          <a:lstStyle/>
          <a:p>
            <a:fld id="{AD22CD3B-FDDF-4998-970C-76E6E0BEC65F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7659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20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03530" y="982666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잔여공사 예정표</a:t>
            </a:r>
          </a:p>
        </p:txBody>
      </p: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xmlns="" id="{9149C0E8-3711-4377-A3DD-0D30CF81C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655446"/>
              </p:ext>
            </p:extLst>
          </p:nvPr>
        </p:nvGraphicFramePr>
        <p:xfrm>
          <a:off x="490671" y="1325707"/>
          <a:ext cx="11176655" cy="5240360"/>
        </p:xfrm>
        <a:graphic>
          <a:graphicData uri="http://schemas.openxmlformats.org/drawingml/2006/table">
            <a:tbl>
              <a:tblPr/>
              <a:tblGrid>
                <a:gridCol w="351301">
                  <a:extLst>
                    <a:ext uri="{9D8B030D-6E8A-4147-A177-3AD203B41FA5}">
                      <a16:colId xmlns:a16="http://schemas.microsoft.com/office/drawing/2014/main" xmlns="" val="1602890932"/>
                    </a:ext>
                  </a:extLst>
                </a:gridCol>
                <a:gridCol w="1433570">
                  <a:extLst>
                    <a:ext uri="{9D8B030D-6E8A-4147-A177-3AD203B41FA5}">
                      <a16:colId xmlns:a16="http://schemas.microsoft.com/office/drawing/2014/main" xmlns="" val="1829131979"/>
                    </a:ext>
                  </a:extLst>
                </a:gridCol>
                <a:gridCol w="391324">
                  <a:extLst>
                    <a:ext uri="{9D8B030D-6E8A-4147-A177-3AD203B41FA5}">
                      <a16:colId xmlns:a16="http://schemas.microsoft.com/office/drawing/2014/main" xmlns="" val="3016799688"/>
                    </a:ext>
                  </a:extLst>
                </a:gridCol>
                <a:gridCol w="3913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913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913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9132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9132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9132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9132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9132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9132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9132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91324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91324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391324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391325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391325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391324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391324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391324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391324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391325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391325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391324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  <a:gridCol w="391324">
                  <a:extLst>
                    <a:ext uri="{9D8B030D-6E8A-4147-A177-3AD203B41FA5}">
                      <a16:colId xmlns:a16="http://schemas.microsoft.com/office/drawing/2014/main" xmlns="" val="20025"/>
                    </a:ext>
                  </a:extLst>
                </a:gridCol>
              </a:tblGrid>
              <a:tr h="182040">
                <a:tc rowSpan="2"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 분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2023</a:t>
                      </a:r>
                      <a:endParaRPr lang="ko-KR" altLang="en-US" sz="1000" b="1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2024</a:t>
                      </a:r>
                      <a:endParaRPr lang="ko-KR" altLang="en-US" sz="1000" b="1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2025</a:t>
                      </a:r>
                      <a:endParaRPr lang="ko-KR" altLang="en-US" sz="1000" b="1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2284306"/>
                  </a:ext>
                </a:extLst>
              </a:tr>
              <a:tr h="182040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7725358"/>
                  </a:ext>
                </a:extLst>
              </a:tr>
              <a:tr h="388259">
                <a:tc rowSpan="1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600" b="1" i="0" u="none" strike="noStrike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 </a:t>
                      </a:r>
                      <a:endParaRPr lang="en-US" altLang="ko-KR" sz="1600" b="1" i="0" u="none" strike="noStrike" spc="-120" baseline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/>
                      <a:endParaRPr lang="en-US" altLang="ko-KR" sz="1600" b="1" i="0" u="none" strike="noStrike" spc="-120" baseline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/>
                      <a:r>
                        <a:rPr lang="ko-KR" altLang="en-US" sz="1600" b="1" i="0" u="none" strike="noStrike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</a:t>
                      </a:r>
                      <a:br>
                        <a:rPr lang="ko-KR" altLang="en-US" sz="1600" b="1" i="0" u="none" strike="noStrike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endParaRPr lang="en-US" altLang="ko-KR" sz="1600" b="1" i="0" u="none" strike="noStrike" spc="-120" baseline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/>
                      <a:r>
                        <a:rPr lang="ko-KR" altLang="en-US" sz="1600" b="1" i="0" u="none" strike="noStrike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계</a:t>
                      </a:r>
                      <a:endParaRPr lang="en-US" altLang="ko-KR" sz="1600" b="1" i="0" u="none" strike="noStrike" spc="-120" baseline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/>
                      <a:endParaRPr lang="en-US" altLang="ko-KR" sz="1600" b="1" i="0" u="none" strike="noStrike" spc="-120" baseline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/>
                      <a:r>
                        <a:rPr lang="ko-KR" altLang="en-US" sz="1600" b="1" i="0" u="none" strike="noStrike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획</a:t>
                      </a:r>
                      <a:endParaRPr lang="ko-KR" altLang="en-US" sz="1600" b="1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dist" defTabSz="914400" rtl="0" eaLnBrk="1" fontAlgn="ctr" latinLnBrk="1" hangingPunct="1"/>
                      <a:r>
                        <a:rPr kumimoji="0" lang="ko-KR" altLang="en-US" sz="1100" b="1" i="0" u="none" strike="noStrike" kern="0" cap="none" spc="-290" normalizeH="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흙막이지보공</a:t>
                      </a:r>
                      <a:endParaRPr kumimoji="0" lang="en-US" altLang="ko-KR" sz="1100" b="1" i="0" u="none" strike="noStrike" kern="0" cap="none" spc="-290" normalizeH="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  <a:p>
                      <a:pPr marL="0" algn="dist" defTabSz="914400" rtl="0" eaLnBrk="1" fontAlgn="ctr" latinLnBrk="1" hangingPunct="1"/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해체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85417444"/>
                  </a:ext>
                </a:extLst>
              </a:tr>
              <a:tr h="38825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dist" defTabSz="914400" rtl="0" eaLnBrk="1" fontAlgn="ctr" latinLnBrk="1" hangingPunct="1"/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거푸집</a:t>
                      </a:r>
                      <a:endParaRPr kumimoji="0" lang="en-US" altLang="ko-KR" sz="1100" b="1" i="0" u="none" strike="noStrike" kern="0" cap="none" spc="-290" normalizeH="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  <a:p>
                      <a:pPr marL="0" algn="dist" defTabSz="914400" rtl="0" eaLnBrk="1" fontAlgn="ctr" latinLnBrk="1" hangingPunct="1"/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설치 </a:t>
                      </a:r>
                      <a:r>
                        <a:rPr kumimoji="0" lang="en-US" altLang="ko-KR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/ </a:t>
                      </a:r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해체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2427561"/>
                  </a:ext>
                </a:extLst>
              </a:tr>
              <a:tr h="3817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dist" defTabSz="914400" rtl="0" eaLnBrk="1" fontAlgn="ctr" latinLnBrk="1" hangingPunct="1"/>
                      <a:r>
                        <a:rPr kumimoji="0" lang="ko-KR" altLang="en-US" sz="1100" b="1" i="0" u="none" strike="noStrike" kern="0" cap="none" spc="-290" normalizeH="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시스템동바리</a:t>
                      </a:r>
                      <a:endParaRPr kumimoji="0" lang="en-US" altLang="ko-KR" sz="1100" b="1" i="0" u="none" strike="noStrike" kern="0" cap="none" spc="-290" normalizeH="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  <a:p>
                      <a:pPr marL="0" algn="dist" defTabSz="914400" rtl="0" eaLnBrk="1" fontAlgn="ctr" latinLnBrk="1" hangingPunct="1"/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설치</a:t>
                      </a:r>
                      <a:r>
                        <a:rPr kumimoji="0" lang="en-US" altLang="ko-KR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해체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50981139"/>
                  </a:ext>
                </a:extLst>
              </a:tr>
              <a:tr h="34384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dist" defTabSz="914400" rtl="0" eaLnBrk="1" fontAlgn="ctr" latinLnBrk="1" hangingPunct="1"/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고소작업대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24768651"/>
                  </a:ext>
                </a:extLst>
              </a:tr>
              <a:tr h="2395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dist" defTabSz="914400" rtl="0" eaLnBrk="1" fontAlgn="ctr" latinLnBrk="1" hangingPunct="1"/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철근작업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33805596"/>
                  </a:ext>
                </a:extLst>
              </a:tr>
              <a:tr h="34384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dist" defTabSz="914400" rtl="0" eaLnBrk="1" fontAlgn="ctr" latinLnBrk="1" hangingPunct="1"/>
                      <a:r>
                        <a:rPr kumimoji="0" lang="ko-KR" altLang="en-US" sz="1100" b="1" i="0" u="none" strike="noStrike" kern="0" cap="none" spc="-290" normalizeH="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데크작업</a:t>
                      </a:r>
                      <a:endParaRPr kumimoji="0" lang="ko-KR" altLang="en-US" sz="1100" b="1" i="0" u="none" strike="noStrike" kern="0" cap="none" spc="-290" normalizeH="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71580997"/>
                  </a:ext>
                </a:extLst>
              </a:tr>
              <a:tr h="34384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dist" defTabSz="914400" rtl="0" eaLnBrk="1" fontAlgn="ctr" latinLnBrk="1" hangingPunct="1"/>
                      <a:r>
                        <a:rPr kumimoji="0" lang="ko-KR" altLang="en-US" sz="1100" b="1" i="0" u="none" strike="noStrike" kern="0" cap="none" spc="-290" normalizeH="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타설작업</a:t>
                      </a:r>
                      <a:endParaRPr kumimoji="0" lang="ko-KR" altLang="en-US" sz="1100" b="1" i="0" u="none" strike="noStrike" kern="0" cap="none" spc="-290" normalizeH="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73401763"/>
                  </a:ext>
                </a:extLst>
              </a:tr>
              <a:tr h="34384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전기설비 작업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67816670"/>
                  </a:ext>
                </a:extLst>
              </a:tr>
              <a:tr h="34384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-290" normalizeH="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갱폼설치</a:t>
                      </a:r>
                      <a:r>
                        <a:rPr kumimoji="0" lang="en-US" altLang="ko-KR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해체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00863750"/>
                  </a:ext>
                </a:extLst>
              </a:tr>
              <a:tr h="388259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건설용리프트</a:t>
                      </a:r>
                      <a:endParaRPr kumimoji="0" lang="en-US" altLang="ko-KR" sz="1100" b="1" i="0" u="none" strike="noStrike" kern="0" cap="none" spc="-290" normalizeH="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n-ea"/>
                        <a:cs typeface="조선일보명조" panose="02030304000000000000" pitchFamily="18" charset="-127"/>
                      </a:endParaRPr>
                    </a:p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설치</a:t>
                      </a:r>
                      <a:r>
                        <a:rPr kumimoji="0" lang="en-US" altLang="ko-KR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해체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46540652"/>
                  </a:ext>
                </a:extLst>
              </a:tr>
              <a:tr h="319519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밀폐공간작업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50717871"/>
                  </a:ext>
                </a:extLst>
              </a:tr>
              <a:tr h="34243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타워크레인</a:t>
                      </a:r>
                      <a:endParaRPr kumimoji="0" lang="en-US" altLang="ko-KR" sz="1100" b="1" i="0" u="none" strike="noStrike" kern="0" cap="none" spc="-290" normalizeH="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n-ea"/>
                        <a:cs typeface="조선일보명조" panose="02030304000000000000" pitchFamily="18" charset="-127"/>
                      </a:endParaRPr>
                    </a:p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설치</a:t>
                      </a:r>
                      <a:r>
                        <a:rPr kumimoji="0" lang="en-US" altLang="ko-KR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해체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1951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-29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철골 설치 공사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43843"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1" i="0" u="none" strike="noStrike" kern="0" cap="none" spc="-290" normalizeH="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고위험</a:t>
                      </a:r>
                      <a:r>
                        <a:rPr kumimoji="0" lang="ko-KR" altLang="en-US" sz="1300" b="1" i="0" u="none" strike="noStrike" kern="0" cap="none" spc="-290" normalizeH="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 작업 </a:t>
                      </a:r>
                      <a:endParaRPr kumimoji="0" lang="en-US" sz="1300" b="1" i="0" u="none" strike="noStrike" kern="0" cap="none" spc="-290" normalizeH="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B90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4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/>
                        <a:t>후면참조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4113425"/>
                  </a:ext>
                </a:extLst>
              </a:tr>
            </a:tbl>
          </a:graphicData>
        </a:graphic>
      </p:graphicFrame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xmlns="" id="{4499FD3E-367B-4DDC-AB78-7F7D4C23D2E8}"/>
              </a:ext>
            </a:extLst>
          </p:cNvPr>
          <p:cNvCxnSpPr>
            <a:cxnSpLocks/>
          </p:cNvCxnSpPr>
          <p:nvPr/>
        </p:nvCxnSpPr>
        <p:spPr bwMode="auto">
          <a:xfrm>
            <a:off x="2306225" y="1757898"/>
            <a:ext cx="3465925" cy="1588"/>
          </a:xfrm>
          <a:prstGeom prst="line">
            <a:avLst/>
          </a:prstGeom>
          <a:noFill/>
          <a:ln w="28575" cap="flat" cmpd="sng" algn="ctr">
            <a:solidFill>
              <a:srgbClr val="0718B9"/>
            </a:solidFill>
            <a:prstDash val="sysDash"/>
            <a:headEnd type="triangle" w="med" len="med"/>
            <a:tailEnd type="triangle" w="med" len="med"/>
          </a:ln>
          <a:effectLst/>
        </p:spPr>
      </p:cxnSp>
      <p:sp>
        <p:nvSpPr>
          <p:cNvPr id="30" name="TextBox 36">
            <a:extLst>
              <a:ext uri="{FF2B5EF4-FFF2-40B4-BE49-F238E27FC236}">
                <a16:creationId xmlns:a16="http://schemas.microsoft.com/office/drawing/2014/main" xmlns="" id="{7CC27953-4CB0-4EF9-A0F2-1155B9CF23A1}"/>
              </a:ext>
            </a:extLst>
          </p:cNvPr>
          <p:cNvSpPr txBox="1"/>
          <p:nvPr/>
        </p:nvSpPr>
        <p:spPr>
          <a:xfrm>
            <a:off x="3725564" y="1858824"/>
            <a:ext cx="1345035" cy="16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0" rIns="3600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흙막이</a:t>
            </a: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지보공</a:t>
            </a: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해체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xmlns="" id="{7CC27953-4CB0-4EF9-A0F2-1155B9CF23A1}"/>
              </a:ext>
            </a:extLst>
          </p:cNvPr>
          <p:cNvSpPr txBox="1"/>
          <p:nvPr/>
        </p:nvSpPr>
        <p:spPr>
          <a:xfrm>
            <a:off x="3735089" y="2239824"/>
            <a:ext cx="1345035" cy="16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0" rIns="3600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거푸집 설치</a:t>
            </a:r>
            <a:r>
              <a:rPr kumimoji="1"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해체</a:t>
            </a:r>
          </a:p>
        </p:txBody>
      </p: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xmlns="" id="{4499FD3E-367B-4DDC-AB78-7F7D4C23D2E8}"/>
              </a:ext>
            </a:extLst>
          </p:cNvPr>
          <p:cNvCxnSpPr>
            <a:cxnSpLocks/>
          </p:cNvCxnSpPr>
          <p:nvPr/>
        </p:nvCxnSpPr>
        <p:spPr bwMode="auto">
          <a:xfrm>
            <a:off x="2315750" y="2152650"/>
            <a:ext cx="6990175" cy="1588"/>
          </a:xfrm>
          <a:prstGeom prst="line">
            <a:avLst/>
          </a:prstGeom>
          <a:noFill/>
          <a:ln w="28575" cap="flat" cmpd="sng" algn="ctr">
            <a:solidFill>
              <a:srgbClr val="0718B9"/>
            </a:solidFill>
            <a:prstDash val="sysDash"/>
            <a:headEnd type="triangle" w="med" len="med"/>
            <a:tailEnd type="triangle" w="med" len="med"/>
          </a:ln>
          <a:effectLst/>
        </p:spPr>
      </p:cxnSp>
      <p:sp>
        <p:nvSpPr>
          <p:cNvPr id="41" name="TextBox 36">
            <a:extLst>
              <a:ext uri="{FF2B5EF4-FFF2-40B4-BE49-F238E27FC236}">
                <a16:creationId xmlns:a16="http://schemas.microsoft.com/office/drawing/2014/main" xmlns="" id="{7CC27953-4CB0-4EF9-A0F2-1155B9CF23A1}"/>
              </a:ext>
            </a:extLst>
          </p:cNvPr>
          <p:cNvSpPr txBox="1"/>
          <p:nvPr/>
        </p:nvSpPr>
        <p:spPr>
          <a:xfrm>
            <a:off x="3744614" y="2639874"/>
            <a:ext cx="1345035" cy="16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0" rIns="3600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거푸집 설치</a:t>
            </a:r>
            <a:r>
              <a:rPr kumimoji="1"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해체</a:t>
            </a:r>
          </a:p>
        </p:txBody>
      </p: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xmlns="" id="{4499FD3E-367B-4DDC-AB78-7F7D4C23D2E8}"/>
              </a:ext>
            </a:extLst>
          </p:cNvPr>
          <p:cNvCxnSpPr>
            <a:cxnSpLocks/>
          </p:cNvCxnSpPr>
          <p:nvPr/>
        </p:nvCxnSpPr>
        <p:spPr bwMode="auto">
          <a:xfrm>
            <a:off x="2325275" y="2552700"/>
            <a:ext cx="6980650" cy="1588"/>
          </a:xfrm>
          <a:prstGeom prst="line">
            <a:avLst/>
          </a:prstGeom>
          <a:noFill/>
          <a:ln w="28575" cap="flat" cmpd="sng" algn="ctr">
            <a:solidFill>
              <a:srgbClr val="0718B9"/>
            </a:solidFill>
            <a:prstDash val="sysDash"/>
            <a:headEnd type="triangle" w="med" len="med"/>
            <a:tailEnd type="triangle" w="med" len="med"/>
          </a:ln>
          <a:effectLst/>
        </p:spPr>
      </p:cxnSp>
      <p:sp>
        <p:nvSpPr>
          <p:cNvPr id="44" name="TextBox 36">
            <a:extLst>
              <a:ext uri="{FF2B5EF4-FFF2-40B4-BE49-F238E27FC236}">
                <a16:creationId xmlns:a16="http://schemas.microsoft.com/office/drawing/2014/main" xmlns="" id="{7CC27953-4CB0-4EF9-A0F2-1155B9CF23A1}"/>
              </a:ext>
            </a:extLst>
          </p:cNvPr>
          <p:cNvSpPr txBox="1"/>
          <p:nvPr/>
        </p:nvSpPr>
        <p:spPr>
          <a:xfrm>
            <a:off x="3744614" y="3001824"/>
            <a:ext cx="1345035" cy="16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0" rIns="3600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고소작업대 작업</a:t>
            </a:r>
          </a:p>
        </p:txBody>
      </p: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xmlns="" id="{4499FD3E-367B-4DDC-AB78-7F7D4C23D2E8}"/>
              </a:ext>
            </a:extLst>
          </p:cNvPr>
          <p:cNvCxnSpPr>
            <a:cxnSpLocks/>
          </p:cNvCxnSpPr>
          <p:nvPr/>
        </p:nvCxnSpPr>
        <p:spPr bwMode="auto">
          <a:xfrm>
            <a:off x="2325275" y="2914650"/>
            <a:ext cx="8904700" cy="1588"/>
          </a:xfrm>
          <a:prstGeom prst="line">
            <a:avLst/>
          </a:prstGeom>
          <a:noFill/>
          <a:ln w="28575" cap="flat" cmpd="sng" algn="ctr">
            <a:solidFill>
              <a:srgbClr val="0718B9"/>
            </a:solidFill>
            <a:prstDash val="sysDash"/>
            <a:headEnd type="triangle" w="med" len="med"/>
            <a:tailEnd type="triangle" w="med" len="med"/>
          </a:ln>
          <a:effectLst/>
        </p:spPr>
      </p:cxnSp>
      <p:sp>
        <p:nvSpPr>
          <p:cNvPr id="46" name="TextBox 36">
            <a:extLst>
              <a:ext uri="{FF2B5EF4-FFF2-40B4-BE49-F238E27FC236}">
                <a16:creationId xmlns:a16="http://schemas.microsoft.com/office/drawing/2014/main" xmlns="" id="{7CC27953-4CB0-4EF9-A0F2-1155B9CF23A1}"/>
              </a:ext>
            </a:extLst>
          </p:cNvPr>
          <p:cNvSpPr txBox="1"/>
          <p:nvPr/>
        </p:nvSpPr>
        <p:spPr>
          <a:xfrm>
            <a:off x="3754139" y="3287574"/>
            <a:ext cx="1345035" cy="16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0" rIns="3600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철근 </a:t>
            </a:r>
            <a:r>
              <a:rPr kumimoji="1" lang="ko-KR" altLang="en-US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설치작업</a:t>
            </a:r>
            <a:endParaRPr kumimoji="1" lang="ko-KR" altLang="en-US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xmlns="" id="{4499FD3E-367B-4DDC-AB78-7F7D4C23D2E8}"/>
              </a:ext>
            </a:extLst>
          </p:cNvPr>
          <p:cNvCxnSpPr>
            <a:cxnSpLocks/>
          </p:cNvCxnSpPr>
          <p:nvPr/>
        </p:nvCxnSpPr>
        <p:spPr bwMode="auto">
          <a:xfrm>
            <a:off x="2334800" y="3248025"/>
            <a:ext cx="6971125" cy="1588"/>
          </a:xfrm>
          <a:prstGeom prst="line">
            <a:avLst/>
          </a:prstGeom>
          <a:noFill/>
          <a:ln w="28575" cap="flat" cmpd="sng" algn="ctr">
            <a:solidFill>
              <a:srgbClr val="0718B9"/>
            </a:solidFill>
            <a:prstDash val="sysDash"/>
            <a:headEnd type="triangle" w="med" len="med"/>
            <a:tailEnd type="triangle" w="med" len="med"/>
          </a:ln>
          <a:effectLst/>
        </p:spPr>
      </p:cxn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xmlns="" id="{4499FD3E-367B-4DDC-AB78-7F7D4C23D2E8}"/>
              </a:ext>
            </a:extLst>
          </p:cNvPr>
          <p:cNvCxnSpPr>
            <a:cxnSpLocks/>
          </p:cNvCxnSpPr>
          <p:nvPr/>
        </p:nvCxnSpPr>
        <p:spPr bwMode="auto">
          <a:xfrm>
            <a:off x="2334800" y="3543300"/>
            <a:ext cx="2265775" cy="1588"/>
          </a:xfrm>
          <a:prstGeom prst="line">
            <a:avLst/>
          </a:prstGeom>
          <a:noFill/>
          <a:ln w="28575" cap="flat" cmpd="sng" algn="ctr">
            <a:solidFill>
              <a:srgbClr val="0718B9"/>
            </a:solidFill>
            <a:prstDash val="sysDash"/>
            <a:headEnd type="triangle" w="med" len="med"/>
            <a:tailEnd type="triangle" w="med" len="med"/>
          </a:ln>
          <a:effectLst/>
        </p:spPr>
      </p:cxnSp>
      <p:sp>
        <p:nvSpPr>
          <p:cNvPr id="50" name="TextBox 36">
            <a:extLst>
              <a:ext uri="{FF2B5EF4-FFF2-40B4-BE49-F238E27FC236}">
                <a16:creationId xmlns:a16="http://schemas.microsoft.com/office/drawing/2014/main" xmlns="" id="{7CC27953-4CB0-4EF9-A0F2-1155B9CF23A1}"/>
              </a:ext>
            </a:extLst>
          </p:cNvPr>
          <p:cNvSpPr txBox="1"/>
          <p:nvPr/>
        </p:nvSpPr>
        <p:spPr>
          <a:xfrm>
            <a:off x="2571029" y="3609251"/>
            <a:ext cx="1345035" cy="16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0" rIns="3600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테크</a:t>
            </a: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설치작업</a:t>
            </a:r>
            <a:endParaRPr kumimoji="1" lang="ko-KR" altLang="en-US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xmlns="" id="{4499FD3E-367B-4DDC-AB78-7F7D4C23D2E8}"/>
              </a:ext>
            </a:extLst>
          </p:cNvPr>
          <p:cNvCxnSpPr>
            <a:cxnSpLocks/>
          </p:cNvCxnSpPr>
          <p:nvPr/>
        </p:nvCxnSpPr>
        <p:spPr bwMode="auto">
          <a:xfrm>
            <a:off x="2334800" y="5953125"/>
            <a:ext cx="1865725" cy="1588"/>
          </a:xfrm>
          <a:prstGeom prst="line">
            <a:avLst/>
          </a:prstGeom>
          <a:noFill/>
          <a:ln w="28575" cap="flat" cmpd="sng" algn="ctr">
            <a:solidFill>
              <a:srgbClr val="0718B9"/>
            </a:solidFill>
            <a:prstDash val="sysDash"/>
            <a:headEnd type="triangle" w="med" len="med"/>
            <a:tailEnd type="triangle" w="med" len="med"/>
          </a:ln>
          <a:effectLst/>
        </p:spPr>
      </p:cxnSp>
      <p:sp>
        <p:nvSpPr>
          <p:cNvPr id="53" name="TextBox 36">
            <a:extLst>
              <a:ext uri="{FF2B5EF4-FFF2-40B4-BE49-F238E27FC236}">
                <a16:creationId xmlns:a16="http://schemas.microsoft.com/office/drawing/2014/main" xmlns="" id="{7CC27953-4CB0-4EF9-A0F2-1155B9CF23A1}"/>
              </a:ext>
            </a:extLst>
          </p:cNvPr>
          <p:cNvSpPr txBox="1"/>
          <p:nvPr/>
        </p:nvSpPr>
        <p:spPr>
          <a:xfrm>
            <a:off x="2609129" y="6011863"/>
            <a:ext cx="1345035" cy="16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0" rIns="3600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철골 </a:t>
            </a:r>
            <a:r>
              <a:rPr kumimoji="1" lang="ko-KR" altLang="en-US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설치작업</a:t>
            </a:r>
            <a:endParaRPr kumimoji="1" lang="ko-KR" altLang="en-US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7" name="TextBox 36">
            <a:extLst>
              <a:ext uri="{FF2B5EF4-FFF2-40B4-BE49-F238E27FC236}">
                <a16:creationId xmlns:a16="http://schemas.microsoft.com/office/drawing/2014/main" xmlns="" id="{7CC27953-4CB0-4EF9-A0F2-1155B9CF23A1}"/>
              </a:ext>
            </a:extLst>
          </p:cNvPr>
          <p:cNvSpPr txBox="1"/>
          <p:nvPr/>
        </p:nvSpPr>
        <p:spPr>
          <a:xfrm>
            <a:off x="3763664" y="3954324"/>
            <a:ext cx="1345035" cy="16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0" rIns="3600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타설작업</a:t>
            </a:r>
            <a:endParaRPr kumimoji="1" lang="ko-KR" altLang="en-US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xmlns="" id="{4499FD3E-367B-4DDC-AB78-7F7D4C23D2E8}"/>
              </a:ext>
            </a:extLst>
          </p:cNvPr>
          <p:cNvCxnSpPr>
            <a:cxnSpLocks/>
          </p:cNvCxnSpPr>
          <p:nvPr/>
        </p:nvCxnSpPr>
        <p:spPr bwMode="auto">
          <a:xfrm>
            <a:off x="2344325" y="3867150"/>
            <a:ext cx="7361650" cy="1588"/>
          </a:xfrm>
          <a:prstGeom prst="line">
            <a:avLst/>
          </a:prstGeom>
          <a:noFill/>
          <a:ln w="28575" cap="flat" cmpd="sng" algn="ctr">
            <a:solidFill>
              <a:srgbClr val="0718B9"/>
            </a:solidFill>
            <a:prstDash val="sysDash"/>
            <a:headEnd type="triangle" w="med" len="med"/>
            <a:tailEnd type="triangle" w="med" len="med"/>
          </a:ln>
          <a:effectLst/>
        </p:spPr>
      </p:cxnSp>
      <p:sp>
        <p:nvSpPr>
          <p:cNvPr id="60" name="TextBox 36">
            <a:extLst>
              <a:ext uri="{FF2B5EF4-FFF2-40B4-BE49-F238E27FC236}">
                <a16:creationId xmlns:a16="http://schemas.microsoft.com/office/drawing/2014/main" xmlns="" id="{7CC27953-4CB0-4EF9-A0F2-1155B9CF23A1}"/>
              </a:ext>
            </a:extLst>
          </p:cNvPr>
          <p:cNvSpPr txBox="1"/>
          <p:nvPr/>
        </p:nvSpPr>
        <p:spPr>
          <a:xfrm>
            <a:off x="3773189" y="4297224"/>
            <a:ext cx="1345035" cy="16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0" rIns="3600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전기</a:t>
            </a:r>
            <a:r>
              <a:rPr kumimoji="1"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설비작업</a:t>
            </a:r>
            <a:endParaRPr kumimoji="1" lang="ko-KR" altLang="en-US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xmlns="" id="{4499FD3E-367B-4DDC-AB78-7F7D4C23D2E8}"/>
              </a:ext>
            </a:extLst>
          </p:cNvPr>
          <p:cNvCxnSpPr>
            <a:cxnSpLocks/>
          </p:cNvCxnSpPr>
          <p:nvPr/>
        </p:nvCxnSpPr>
        <p:spPr bwMode="auto">
          <a:xfrm>
            <a:off x="2353850" y="4210050"/>
            <a:ext cx="9313476" cy="1588"/>
          </a:xfrm>
          <a:prstGeom prst="line">
            <a:avLst/>
          </a:prstGeom>
          <a:noFill/>
          <a:ln w="28575" cap="flat" cmpd="sng" algn="ctr">
            <a:solidFill>
              <a:srgbClr val="0718B9"/>
            </a:solidFill>
            <a:prstDash val="sysDash"/>
            <a:headEnd type="triangle" w="med" len="med"/>
            <a:tailEnd type="triangle" w="med" len="med"/>
          </a:ln>
          <a:effectLst/>
        </p:spPr>
      </p:cxnSp>
      <p:sp>
        <p:nvSpPr>
          <p:cNvPr id="63" name="TextBox 36">
            <a:extLst>
              <a:ext uri="{FF2B5EF4-FFF2-40B4-BE49-F238E27FC236}">
                <a16:creationId xmlns:a16="http://schemas.microsoft.com/office/drawing/2014/main" xmlns="" id="{7CC27953-4CB0-4EF9-A0F2-1155B9CF23A1}"/>
              </a:ext>
            </a:extLst>
          </p:cNvPr>
          <p:cNvSpPr txBox="1"/>
          <p:nvPr/>
        </p:nvSpPr>
        <p:spPr>
          <a:xfrm>
            <a:off x="6859289" y="4649649"/>
            <a:ext cx="1345035" cy="16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0" rIns="3600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갱폼</a:t>
            </a: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설치</a:t>
            </a:r>
            <a:r>
              <a:rPr kumimoji="1"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해체</a:t>
            </a:r>
          </a:p>
        </p:txBody>
      </p:sp>
      <p:sp>
        <p:nvSpPr>
          <p:cNvPr id="66" name="TextBox 36">
            <a:extLst>
              <a:ext uri="{FF2B5EF4-FFF2-40B4-BE49-F238E27FC236}">
                <a16:creationId xmlns:a16="http://schemas.microsoft.com/office/drawing/2014/main" xmlns="" id="{7CC27953-4CB0-4EF9-A0F2-1155B9CF23A1}"/>
              </a:ext>
            </a:extLst>
          </p:cNvPr>
          <p:cNvSpPr txBox="1"/>
          <p:nvPr/>
        </p:nvSpPr>
        <p:spPr>
          <a:xfrm>
            <a:off x="6553201" y="5030649"/>
            <a:ext cx="1670174" cy="16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0" rIns="3600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건설용 리프트 </a:t>
            </a: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설치</a:t>
            </a:r>
            <a:r>
              <a:rPr kumimoji="1"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해체</a:t>
            </a:r>
          </a:p>
        </p:txBody>
      </p:sp>
      <p:cxnSp>
        <p:nvCxnSpPr>
          <p:cNvPr id="67" name="직선 연결선 66">
            <a:extLst>
              <a:ext uri="{FF2B5EF4-FFF2-40B4-BE49-F238E27FC236}">
                <a16:creationId xmlns:a16="http://schemas.microsoft.com/office/drawing/2014/main" xmlns="" id="{4499FD3E-367B-4DDC-AB78-7F7D4C23D2E8}"/>
              </a:ext>
            </a:extLst>
          </p:cNvPr>
          <p:cNvCxnSpPr>
            <a:cxnSpLocks/>
          </p:cNvCxnSpPr>
          <p:nvPr/>
        </p:nvCxnSpPr>
        <p:spPr bwMode="auto">
          <a:xfrm>
            <a:off x="5070599" y="4943475"/>
            <a:ext cx="3873376" cy="1588"/>
          </a:xfrm>
          <a:prstGeom prst="line">
            <a:avLst/>
          </a:prstGeom>
          <a:noFill/>
          <a:ln w="28575" cap="flat" cmpd="sng" algn="ctr">
            <a:solidFill>
              <a:srgbClr val="0718B9"/>
            </a:solidFill>
            <a:prstDash val="sysDash"/>
            <a:headEnd type="triangle" w="med" len="med"/>
            <a:tailEnd type="triangle" w="med" len="med"/>
          </a:ln>
          <a:effectLst/>
        </p:spPr>
      </p:cxnSp>
      <p:sp>
        <p:nvSpPr>
          <p:cNvPr id="68" name="TextBox 36">
            <a:extLst>
              <a:ext uri="{FF2B5EF4-FFF2-40B4-BE49-F238E27FC236}">
                <a16:creationId xmlns:a16="http://schemas.microsoft.com/office/drawing/2014/main" xmlns="" id="{7CC27953-4CB0-4EF9-A0F2-1155B9CF23A1}"/>
              </a:ext>
            </a:extLst>
          </p:cNvPr>
          <p:cNvSpPr txBox="1"/>
          <p:nvPr/>
        </p:nvSpPr>
        <p:spPr>
          <a:xfrm>
            <a:off x="3782714" y="5687874"/>
            <a:ext cx="1989436" cy="16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0" rIns="3600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타워크레인 </a:t>
            </a: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설치</a:t>
            </a:r>
            <a:r>
              <a:rPr kumimoji="1"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해체</a:t>
            </a:r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xmlns="" id="{4499FD3E-367B-4DDC-AB78-7F7D4C23D2E8}"/>
              </a:ext>
            </a:extLst>
          </p:cNvPr>
          <p:cNvCxnSpPr>
            <a:cxnSpLocks/>
          </p:cNvCxnSpPr>
          <p:nvPr/>
        </p:nvCxnSpPr>
        <p:spPr bwMode="auto">
          <a:xfrm>
            <a:off x="2733675" y="5600700"/>
            <a:ext cx="6219825" cy="1588"/>
          </a:xfrm>
          <a:prstGeom prst="line">
            <a:avLst/>
          </a:prstGeom>
          <a:noFill/>
          <a:ln w="28575" cap="flat" cmpd="sng" algn="ctr">
            <a:solidFill>
              <a:srgbClr val="0718B9"/>
            </a:solidFill>
            <a:prstDash val="sysDash"/>
            <a:headEnd type="triangle" w="med" len="med"/>
            <a:tailEnd type="triangle" w="med" len="med"/>
          </a:ln>
          <a:effectLst/>
        </p:spPr>
      </p:cxnSp>
      <p:cxnSp>
        <p:nvCxnSpPr>
          <p:cNvPr id="71" name="직선 연결선 70">
            <a:extLst>
              <a:ext uri="{FF2B5EF4-FFF2-40B4-BE49-F238E27FC236}">
                <a16:creationId xmlns:a16="http://schemas.microsoft.com/office/drawing/2014/main" xmlns="" id="{4499FD3E-367B-4DDC-AB78-7F7D4C23D2E8}"/>
              </a:ext>
            </a:extLst>
          </p:cNvPr>
          <p:cNvCxnSpPr>
            <a:cxnSpLocks/>
          </p:cNvCxnSpPr>
          <p:nvPr/>
        </p:nvCxnSpPr>
        <p:spPr bwMode="auto">
          <a:xfrm>
            <a:off x="6210300" y="4559299"/>
            <a:ext cx="2686050" cy="1588"/>
          </a:xfrm>
          <a:prstGeom prst="line">
            <a:avLst/>
          </a:prstGeom>
          <a:noFill/>
          <a:ln w="28575" cap="flat" cmpd="sng" algn="ctr">
            <a:solidFill>
              <a:srgbClr val="0718B9"/>
            </a:solidFill>
            <a:prstDash val="sysDash"/>
            <a:headEnd type="triangle" w="med" len="med"/>
            <a:tailEnd type="triangle" w="med" len="med"/>
          </a:ln>
          <a:effectLst/>
        </p:spPr>
      </p:cxnSp>
      <p:sp>
        <p:nvSpPr>
          <p:cNvPr id="75" name="TextBox 36">
            <a:extLst>
              <a:ext uri="{FF2B5EF4-FFF2-40B4-BE49-F238E27FC236}">
                <a16:creationId xmlns:a16="http://schemas.microsoft.com/office/drawing/2014/main" xmlns="" id="{7CC27953-4CB0-4EF9-A0F2-1155B9CF23A1}"/>
              </a:ext>
            </a:extLst>
          </p:cNvPr>
          <p:cNvSpPr txBox="1"/>
          <p:nvPr/>
        </p:nvSpPr>
        <p:spPr>
          <a:xfrm>
            <a:off x="3735089" y="5363160"/>
            <a:ext cx="1345035" cy="16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0" rIns="3600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밀폐공간작업</a:t>
            </a:r>
            <a:endParaRPr kumimoji="1" lang="ko-KR" altLang="en-US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xmlns="" id="{4499FD3E-367B-4DDC-AB78-7F7D4C23D2E8}"/>
              </a:ext>
            </a:extLst>
          </p:cNvPr>
          <p:cNvCxnSpPr>
            <a:cxnSpLocks/>
          </p:cNvCxnSpPr>
          <p:nvPr/>
        </p:nvCxnSpPr>
        <p:spPr bwMode="auto">
          <a:xfrm>
            <a:off x="2315750" y="5275986"/>
            <a:ext cx="9351576" cy="1588"/>
          </a:xfrm>
          <a:prstGeom prst="line">
            <a:avLst/>
          </a:prstGeom>
          <a:noFill/>
          <a:ln w="28575" cap="flat" cmpd="sng" algn="ctr">
            <a:solidFill>
              <a:srgbClr val="0718B9"/>
            </a:solidFill>
            <a:prstDash val="sysDash"/>
            <a:headEnd type="triangle" w="med" len="med"/>
            <a:tailEnd type="triangle" w="med" len="med"/>
          </a:ln>
          <a:effectLst/>
        </p:spPr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305925" y="6492875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39</a:t>
            </a:fld>
            <a:endParaRPr lang="ko-KR" altLang="en-US" dirty="0"/>
          </a:p>
        </p:txBody>
      </p:sp>
      <p:sp>
        <p:nvSpPr>
          <p:cNvPr id="35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82765" y="977202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5-1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-104775" y="209550"/>
            <a:ext cx="8534399" cy="626085"/>
          </a:xfrm>
        </p:spPr>
        <p:txBody>
          <a:bodyPr>
            <a:normAutofit/>
          </a:bodyPr>
          <a:lstStyle/>
          <a:p>
            <a:pPr lvl="0" algn="l">
              <a:defRPr/>
            </a:pPr>
            <a:r>
              <a:rPr lang="ko-KR" altLang="en-US" dirty="0">
                <a:ln w="9525">
                  <a:solidFill>
                    <a:schemeClr val="lt1"/>
                  </a:solidFill>
                </a:ln>
                <a:solidFill>
                  <a:schemeClr val="lt1"/>
                </a:solidFill>
              </a:rPr>
              <a:t>    </a:t>
            </a:r>
            <a:r>
              <a:rPr lang="en-US" altLang="ko-KR" sz="2600" dirty="0">
                <a:ln w="9525">
                  <a:solidFill>
                    <a:schemeClr val="lt1"/>
                  </a:solidFill>
                </a:ln>
                <a:solidFill>
                  <a:schemeClr val="lt1"/>
                </a:solidFill>
              </a:rPr>
              <a:t>1.</a:t>
            </a:r>
            <a:r>
              <a:rPr lang="ko-KR" altLang="en-US" sz="2600" dirty="0">
                <a:ln w="9525">
                  <a:solidFill>
                    <a:schemeClr val="lt1"/>
                  </a:solidFill>
                </a:ln>
                <a:solidFill>
                  <a:schemeClr val="lt1"/>
                </a:solidFill>
              </a:rPr>
              <a:t> 공사개요</a:t>
            </a: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xmlns="" id="{C2AE8DFD-ACC7-45B6-9CC0-871D2B2B0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801822"/>
              </p:ext>
            </p:extLst>
          </p:nvPr>
        </p:nvGraphicFramePr>
        <p:xfrm>
          <a:off x="488373" y="1517037"/>
          <a:ext cx="5507182" cy="5069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7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524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4353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공 사 개 요</a:t>
                      </a:r>
                      <a:endParaRPr lang="en-US" altLang="ko-KR" sz="1200" b="1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3267" marR="31089" marT="31089" marB="31089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13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4353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100" b="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공 사 명</a:t>
                      </a:r>
                      <a:endParaRPr lang="ko-KR" altLang="en-US" sz="1100" b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178" marR="62178" marT="31089" marB="31089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부암</a:t>
                      </a:r>
                      <a:r>
                        <a:rPr lang="en-US" altLang="ko-KR" sz="1400" b="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</a:t>
                      </a:r>
                      <a:r>
                        <a:rPr lang="ko-KR" altLang="en-US" sz="1400" b="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차 </a:t>
                      </a:r>
                      <a:r>
                        <a:rPr lang="ko-KR" altLang="en-US" sz="1400" b="0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비스타동원</a:t>
                      </a:r>
                      <a:r>
                        <a:rPr lang="ko-KR" altLang="en-US" sz="1400" b="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400" b="0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아트포레</a:t>
                      </a:r>
                      <a:r>
                        <a:rPr lang="ko-KR" altLang="en-US" sz="1400" b="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신축공사현장</a:t>
                      </a:r>
                    </a:p>
                  </a:txBody>
                  <a:tcPr marL="31089" marR="62178" marT="31089" marB="31089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4353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100" b="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위     치</a:t>
                      </a:r>
                      <a:endParaRPr lang="ko-KR" altLang="en-US" sz="1100" b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178" marR="62178" marT="31089" marB="31089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부산광역시 부산진구 부암동 </a:t>
                      </a:r>
                      <a:r>
                        <a:rPr lang="en-US" altLang="ko-KR" sz="1400" b="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298-163</a:t>
                      </a:r>
                      <a:r>
                        <a:rPr lang="ko-KR" altLang="en-US" sz="1400" b="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번지 </a:t>
                      </a:r>
                      <a:r>
                        <a:rPr lang="ko-KR" altLang="en-US" sz="1400" b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일원</a:t>
                      </a:r>
                      <a:endParaRPr lang="ko-KR" altLang="en-US" sz="1400" b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1089" marR="62178" marT="31089" marB="31089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353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100" b="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발 주 처</a:t>
                      </a:r>
                      <a:endParaRPr lang="ko-KR" altLang="en-US" sz="1100" b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178" marR="62178" marT="31089" marB="31089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  <a:r>
                        <a:rPr lang="ko-KR" altLang="en-US" sz="1400" b="0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아시아드</a:t>
                      </a:r>
                      <a:r>
                        <a:rPr lang="ko-KR" altLang="en-US" sz="1400" b="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종합개발</a:t>
                      </a:r>
                      <a:endParaRPr lang="ko-KR" altLang="en-US" sz="1400" b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1089" marR="62178" marT="31089" marB="31089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4353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100" b="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설 계 </a:t>
                      </a:r>
                      <a:r>
                        <a:rPr lang="en-US" altLang="ko-KR" sz="1100" b="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/ CM</a:t>
                      </a:r>
                      <a:endParaRPr lang="ko-KR" altLang="en-US" sz="1100" b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178" marR="62178" marT="31089" marB="31089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㈜</a:t>
                      </a:r>
                      <a:r>
                        <a:rPr lang="ko-KR" altLang="en-US" sz="1400" b="0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희</a:t>
                      </a:r>
                      <a:r>
                        <a:rPr lang="ko-KR" altLang="en-US" sz="1400" b="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건축사사무소</a:t>
                      </a:r>
                    </a:p>
                  </a:txBody>
                  <a:tcPr marL="31089" marR="62178" marT="31089" marB="31089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4353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100" b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시공사</a:t>
                      </a:r>
                    </a:p>
                  </a:txBody>
                  <a:tcPr marL="62178" marR="62178" marT="31089" marB="31089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㈜동원개발</a:t>
                      </a:r>
                    </a:p>
                  </a:txBody>
                  <a:tcPr marL="31089" marR="62178" marT="31089" marB="31089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4353">
                <a:tc>
                  <a:txBody>
                    <a:bodyPr/>
                    <a:lstStyle/>
                    <a:p>
                      <a:pPr marL="0" marR="0" indent="0" algn="dist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맑은 고딕" panose="020B0503020000020004" pitchFamily="50" charset="-127"/>
                          <a:ea typeface="+mn-ea"/>
                        </a:rPr>
                        <a:t>공사기간</a:t>
                      </a:r>
                    </a:p>
                  </a:txBody>
                  <a:tcPr marL="62178" marR="62178" marT="31089" marB="31089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400" b="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2022. 03 ~ 2025. </a:t>
                      </a:r>
                      <a:r>
                        <a:rPr lang="en-US" altLang="ko-KR" sz="1400" b="0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08 (42</a:t>
                      </a:r>
                      <a:r>
                        <a:rPr lang="ko-KR" altLang="en-US" sz="1400" b="0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개월</a:t>
                      </a:r>
                      <a:r>
                        <a:rPr lang="en-US" altLang="ko-KR" sz="1400" b="0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  <a:endParaRPr lang="ko-KR" altLang="en-US" sz="1400" b="0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1089" marR="62178" marT="31089" marB="31089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68782251"/>
                  </a:ext>
                </a:extLst>
              </a:tr>
              <a:tr h="334353">
                <a:tc gridSpan="2">
                  <a:txBody>
                    <a:bodyPr/>
                    <a:lstStyle/>
                    <a:p>
                      <a:pPr algn="l" latinLnBrk="1">
                        <a:tabLst>
                          <a:tab pos="4219575" algn="l"/>
                        </a:tabLst>
                      </a:pPr>
                      <a:r>
                        <a:rPr lang="ko-KR" altLang="en-US" sz="1600" b="1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 사 내 용</a:t>
                      </a:r>
                    </a:p>
                  </a:txBody>
                  <a:tcPr marL="93267" marR="31089" marT="31089" marB="31089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13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4353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1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대지면적</a:t>
                      </a:r>
                    </a:p>
                  </a:txBody>
                  <a:tcPr marL="62178" marR="62178" marT="31089" marB="31089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16,501.0000 </a:t>
                      </a:r>
                      <a:r>
                        <a:rPr lang="ko-KR" altLang="en-US" sz="140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㎡</a:t>
                      </a:r>
                      <a:endParaRPr lang="ko-KR" altLang="en-US" sz="14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178" marR="62178" marT="31089" marB="31089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4353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1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 면 적</a:t>
                      </a:r>
                    </a:p>
                  </a:txBody>
                  <a:tcPr marL="62178" marR="62178" marT="31089" marB="31089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66,618.87482</a:t>
                      </a:r>
                      <a:r>
                        <a:rPr lang="ko-KR" altLang="en-US" sz="1400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㎡</a:t>
                      </a:r>
                      <a:endParaRPr lang="ko-KR" altLang="en-US" sz="14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178" marR="62178" marT="31089" marB="31089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4353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1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용적률</a:t>
                      </a:r>
                      <a:endParaRPr lang="ko-KR" altLang="en-US" sz="11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178" marR="62178" marT="31089" marB="31089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238.90%</a:t>
                      </a:r>
                      <a:endParaRPr lang="ko-KR" altLang="en-US" sz="14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178" marR="62178" marT="31089" marB="31089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34353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1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공사규모</a:t>
                      </a:r>
                    </a:p>
                  </a:txBody>
                  <a:tcPr marL="62178" marR="62178" marT="31089" marB="31089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지하</a:t>
                      </a:r>
                      <a:r>
                        <a:rPr lang="en-US" altLang="ko-KR" sz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층 </a:t>
                      </a:r>
                      <a:r>
                        <a:rPr lang="en-US" altLang="ko-KR" sz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~ </a:t>
                      </a:r>
                      <a:r>
                        <a:rPr lang="ko-KR" altLang="en-US" sz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지상</a:t>
                      </a:r>
                      <a:r>
                        <a:rPr lang="en-US" altLang="ko-KR" sz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28</a:t>
                      </a:r>
                      <a:r>
                        <a:rPr lang="ko-KR" altLang="en-US" sz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층 </a:t>
                      </a:r>
                      <a:r>
                        <a:rPr lang="en-US" altLang="ko-KR" sz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아파트</a:t>
                      </a:r>
                      <a:r>
                        <a:rPr lang="en-US" altLang="ko-KR" sz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440</a:t>
                      </a:r>
                      <a:r>
                        <a:rPr lang="ko-KR" altLang="en-US" sz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세대</a:t>
                      </a:r>
                      <a:r>
                        <a:rPr lang="en-US" altLang="ko-KR" sz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178" marR="62178" marT="31089" marB="31089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34353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1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공사구조</a:t>
                      </a:r>
                      <a:endParaRPr lang="ko-KR" altLang="en-US" sz="11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178" marR="62178" marT="31089" marB="31089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철근 </a:t>
                      </a:r>
                      <a:r>
                        <a:rPr lang="ko-KR" altLang="en-US" sz="1200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콘크리트조</a:t>
                      </a:r>
                      <a:endParaRPr lang="ko-KR" altLang="en-US" sz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178" marR="62178" marT="31089" marB="31089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21680"/>
                  </a:ext>
                </a:extLst>
              </a:tr>
              <a:tr h="334353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ko-KR" altLang="en-US" sz="1600" b="1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 사 금 액</a:t>
                      </a:r>
                      <a:endParaRPr lang="ko-KR" altLang="en-US" sz="16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1089" marR="62178" marT="31089" marB="31089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13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388855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1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공사금액</a:t>
                      </a:r>
                    </a:p>
                  </a:txBody>
                  <a:tcPr marL="31089" marR="62178" marT="31089" marB="31089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 84,147,180,000</a:t>
                      </a:r>
                      <a:r>
                        <a:rPr lang="ko-KR" altLang="en-US" sz="14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원 </a:t>
                      </a:r>
                      <a:r>
                        <a:rPr lang="en-US" altLang="ko-KR" sz="14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(VAT</a:t>
                      </a:r>
                      <a:r>
                        <a:rPr lang="ko-KR" altLang="en-US" sz="14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별도</a:t>
                      </a:r>
                      <a:r>
                        <a:rPr lang="en-US" altLang="ko-KR" sz="14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endParaRPr lang="ko-KR" altLang="en-US" sz="14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178" marR="62178" marT="31089" marB="31089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  <p:sp>
        <p:nvSpPr>
          <p:cNvPr id="14" name="자유형: 도형 26">
            <a:extLst>
              <a:ext uri="{FF2B5EF4-FFF2-40B4-BE49-F238E27FC236}">
                <a16:creationId xmlns:a16="http://schemas.microsoft.com/office/drawing/2014/main" xmlns="" id="{E890CDEC-D06C-4557-B2C1-28C95EFC8AB4}"/>
              </a:ext>
            </a:extLst>
          </p:cNvPr>
          <p:cNvSpPr/>
          <p:nvPr/>
        </p:nvSpPr>
        <p:spPr>
          <a:xfrm>
            <a:off x="6174539" y="1517038"/>
            <a:ext cx="1368797" cy="320086"/>
          </a:xfrm>
          <a:custGeom>
            <a:avLst/>
            <a:gdLst>
              <a:gd name="connsiteX0" fmla="*/ 0 w 2813976"/>
              <a:gd name="connsiteY0" fmla="*/ 0 h 404812"/>
              <a:gd name="connsiteX1" fmla="*/ 2712773 w 2813976"/>
              <a:gd name="connsiteY1" fmla="*/ 0 h 404812"/>
              <a:gd name="connsiteX2" fmla="*/ 2813976 w 2813976"/>
              <a:gd name="connsiteY2" fmla="*/ 202406 h 404812"/>
              <a:gd name="connsiteX3" fmla="*/ 2712773 w 2813976"/>
              <a:gd name="connsiteY3" fmla="*/ 404812 h 404812"/>
              <a:gd name="connsiteX4" fmla="*/ 0 w 2813976"/>
              <a:gd name="connsiteY4" fmla="*/ 404812 h 404812"/>
              <a:gd name="connsiteX5" fmla="*/ 0 w 2813976"/>
              <a:gd name="connsiteY5" fmla="*/ 0 h 40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3976" h="404812">
                <a:moveTo>
                  <a:pt x="0" y="0"/>
                </a:moveTo>
                <a:lnTo>
                  <a:pt x="2712773" y="0"/>
                </a:lnTo>
                <a:lnTo>
                  <a:pt x="2813976" y="202406"/>
                </a:lnTo>
                <a:lnTo>
                  <a:pt x="2712773" y="404812"/>
                </a:lnTo>
                <a:lnTo>
                  <a:pt x="0" y="40481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ko-KR" altLang="en-US" sz="1300" b="1" dirty="0"/>
              <a:t>현장 전경</a:t>
            </a:r>
          </a:p>
        </p:txBody>
      </p:sp>
      <p:sp>
        <p:nvSpPr>
          <p:cNvPr id="20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공사 개요</a:t>
            </a:r>
            <a:endParaRPr lang="ko-KR" altLang="en-US" sz="2800" dirty="0"/>
          </a:p>
        </p:txBody>
      </p:sp>
      <p:pic>
        <p:nvPicPr>
          <p:cNvPr id="21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4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29308" y="1016610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1-1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5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09468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공사 개요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356350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580" y="1922319"/>
            <a:ext cx="5590147" cy="430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45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6265" y="25400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20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20006" y="976516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잔여공사 </a:t>
            </a:r>
            <a:r>
              <a:rPr lang="ko-KR" altLang="en-US" sz="1900" b="1" dirty="0" smtClean="0">
                <a:solidFill>
                  <a:srgbClr val="FFFFFF"/>
                </a:solidFill>
                <a:latin typeface="+mj-ea"/>
                <a:ea typeface="+mj-ea"/>
              </a:rPr>
              <a:t>주요위험 </a:t>
            </a:r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작업  </a:t>
            </a:r>
            <a:r>
              <a:rPr lang="en-US" altLang="ko-KR" sz="1900" b="1" dirty="0">
                <a:solidFill>
                  <a:srgbClr val="FFFFFF"/>
                </a:solidFill>
                <a:latin typeface="+mj-ea"/>
                <a:ea typeface="+mj-ea"/>
              </a:rPr>
              <a:t>LIST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xmlns="" id="{1B04F392-1966-42BE-A6D4-D4DD3A51C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085606"/>
              </p:ext>
            </p:extLst>
          </p:nvPr>
        </p:nvGraphicFramePr>
        <p:xfrm>
          <a:off x="488118" y="1392005"/>
          <a:ext cx="10991606" cy="4989482"/>
        </p:xfrm>
        <a:graphic>
          <a:graphicData uri="http://schemas.openxmlformats.org/drawingml/2006/table">
            <a:tbl>
              <a:tblPr/>
              <a:tblGrid>
                <a:gridCol w="7208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71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33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9449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51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483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No</a:t>
                      </a:r>
                      <a:endParaRPr lang="ko-KR" altLang="en-US" sz="1300" b="1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후속 공정</a:t>
                      </a: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1" i="0" u="none" strike="noStrike" kern="0" cap="none" spc="-120" normalizeH="0" baseline="0" noProof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예정 시기</a:t>
                      </a:r>
                      <a:endParaRPr kumimoji="0" lang="ko-KR" altLang="en-US" sz="1300" b="1" i="0" u="none" strike="noStrike" kern="0" cap="none" spc="-120" normalizeH="0" baseline="0" noProof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주요 위험작업</a:t>
                      </a: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위험성평가 결과</a:t>
                      </a: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4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8050">
                <a:tc>
                  <a:txBody>
                    <a:bodyPr/>
                    <a:lstStyle/>
                    <a:p>
                      <a:pPr marL="0" marR="3175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1</a:t>
                      </a:r>
                      <a:endParaRPr lang="ko-KR" altLang="en-US" sz="1300" b="1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dist" defTabSz="914400" rtl="0" eaLnBrk="1" fontAlgn="ctr" latinLnBrk="1" hangingPunct="1"/>
                      <a:r>
                        <a:rPr kumimoji="0" lang="ko-KR" altLang="en-US" sz="1300" b="1" i="0" u="none" strike="noStrike" kern="0" cap="none" spc="-120" normalizeH="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흙막이지보공</a:t>
                      </a:r>
                      <a:r>
                        <a:rPr kumimoji="0" lang="ko-KR" altLang="en-US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 해체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408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~24` 04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월 까지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1) </a:t>
                      </a:r>
                      <a:r>
                        <a:rPr kumimoji="0" lang="ko-KR" altLang="en-US" sz="1300" b="1" i="0" u="none" strike="noStrike" kern="0" cap="none" spc="-120" normalizeH="0" baseline="0" noProof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흙막이</a:t>
                      </a:r>
                      <a:r>
                        <a:rPr kumimoji="0" lang="ko-KR" altLang="en-US" sz="1300" b="1" i="0" u="none" strike="noStrike" kern="0" cap="none" spc="-120" normalizeH="0" baseline="0" noProof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kumimoji="0" lang="ko-KR" altLang="en-US" sz="1300" b="1" i="0" u="none" strike="noStrike" kern="0" cap="none" spc="-120" normalizeH="0" baseline="0" noProof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지보공</a:t>
                      </a:r>
                      <a:r>
                        <a:rPr kumimoji="0" lang="ko-KR" altLang="en-US" sz="1300" b="1" i="0" u="none" strike="noStrike" kern="0" cap="none" spc="-120" normalizeH="0" baseline="0" noProof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 해체 작업</a:t>
                      </a:r>
                      <a:endParaRPr kumimoji="0" lang="en-US" altLang="ko-KR" sz="1300" b="1" i="0" u="none" strike="noStrike" kern="0" cap="none" spc="-120" normalizeH="0" baseline="0" noProof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상</a:t>
                      </a:r>
                      <a:endParaRPr kumimoji="0" lang="en-US" altLang="ko-KR" sz="1400" b="1" i="0" u="none" strike="noStrike" kern="0" cap="none" spc="-120" normalizeH="0" baseline="0" noProof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j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0499195"/>
                  </a:ext>
                </a:extLst>
              </a:tr>
              <a:tr h="358050">
                <a:tc>
                  <a:txBody>
                    <a:bodyPr/>
                    <a:lstStyle/>
                    <a:p>
                      <a:pPr marL="0" marR="3175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2</a:t>
                      </a:r>
                      <a:endParaRPr lang="ko-KR" altLang="en-US" sz="1300" b="1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dist" defTabSz="914400" rtl="0" eaLnBrk="1" fontAlgn="ctr" latinLnBrk="1" hangingPunct="1"/>
                      <a:r>
                        <a:rPr kumimoji="0" lang="ko-KR" altLang="en-US" sz="1300" b="1" i="0" u="none" strike="noStrike" kern="0" cap="none" spc="-120" normalizeH="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거푸집설치</a:t>
                      </a:r>
                      <a:r>
                        <a:rPr kumimoji="0" lang="en-US" altLang="ko-KR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kumimoji="0" lang="ko-KR" altLang="en-US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해체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408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~25` 01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월 까지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2) 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거푸집 설치</a:t>
                      </a: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kumimoji="0" lang="ko-KR" altLang="en-US" sz="1300" b="1" i="0" u="none" strike="noStrike" kern="0" cap="none" spc="-120" normalizeH="0" baseline="0" noProof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해체 작업</a:t>
                      </a:r>
                      <a:endParaRPr kumimoji="0" lang="en-US" altLang="ko-KR" sz="1300" b="1" i="0" u="none" strike="noStrike" kern="0" cap="none" spc="-120" normalizeH="0" baseline="0" noProof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상</a:t>
                      </a: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7693854"/>
                  </a:ext>
                </a:extLst>
              </a:tr>
              <a:tr h="358050">
                <a:tc>
                  <a:txBody>
                    <a:bodyPr/>
                    <a:lstStyle/>
                    <a:p>
                      <a:pPr marL="0" marR="3175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3</a:t>
                      </a:r>
                      <a:endParaRPr lang="ko-KR" altLang="en-US" sz="1300" b="1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dist" defTabSz="914400" rtl="0" eaLnBrk="1" fontAlgn="ctr" latinLnBrk="1" hangingPunct="1"/>
                      <a:r>
                        <a:rPr kumimoji="0" lang="ko-KR" altLang="en-US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시스템동바리 설치</a:t>
                      </a:r>
                      <a:r>
                        <a:rPr kumimoji="0" lang="en-US" altLang="ko-KR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kumimoji="0" lang="ko-KR" altLang="en-US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해체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408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~25` 01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월 까지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3) 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시스템 </a:t>
                      </a:r>
                      <a:r>
                        <a:rPr kumimoji="0" lang="ko-KR" altLang="en-US" sz="1300" b="1" i="0" u="none" strike="noStrike" kern="0" cap="none" spc="-120" normalizeH="0" baseline="0" noProof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동바리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 설치</a:t>
                      </a: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해체 작업</a:t>
                      </a:r>
                      <a:endParaRPr kumimoji="0" lang="en-US" altLang="ko-KR" sz="1300" b="1" i="0" u="none" strike="noStrike" kern="0" cap="none" spc="-120" normalizeH="0" baseline="0" noProof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상</a:t>
                      </a: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2958445"/>
                  </a:ext>
                </a:extLst>
              </a:tr>
              <a:tr h="358050">
                <a:tc>
                  <a:txBody>
                    <a:bodyPr/>
                    <a:lstStyle/>
                    <a:p>
                      <a:pPr marL="0" marR="3175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4</a:t>
                      </a:r>
                      <a:endParaRPr lang="ko-KR" altLang="en-US" sz="1300" b="1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dist" defTabSz="914400" rtl="0" eaLnBrk="1" fontAlgn="ctr" latinLnBrk="1" hangingPunct="1"/>
                      <a:r>
                        <a:rPr kumimoji="0" lang="ko-KR" altLang="en-US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고소작업대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408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~25` 06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월 까지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4) (</a:t>
                      </a:r>
                      <a:r>
                        <a:rPr kumimoji="0" lang="ko-KR" altLang="en-US" sz="1300" b="1" i="0" u="none" strike="noStrike" kern="0" cap="none" spc="-120" normalizeH="0" baseline="0" noProof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차량형</a:t>
                      </a: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kumimoji="0" lang="ko-KR" altLang="en-US" sz="1300" b="1" i="0" u="none" strike="noStrike" kern="0" cap="none" spc="-120" normalizeH="0" baseline="0" noProof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시저형</a:t>
                      </a: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)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고소작업대 작업</a:t>
                      </a:r>
                      <a:endParaRPr kumimoji="0" lang="en-US" altLang="ko-KR" sz="1300" b="1" i="0" u="none" strike="noStrike" kern="0" cap="none" spc="-120" normalizeH="0" baseline="0" noProof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상</a:t>
                      </a: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5660131"/>
                  </a:ext>
                </a:extLst>
              </a:tr>
              <a:tr h="358050">
                <a:tc>
                  <a:txBody>
                    <a:bodyPr/>
                    <a:lstStyle/>
                    <a:p>
                      <a:pPr marL="0" marR="3175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5</a:t>
                      </a:r>
                      <a:endParaRPr lang="ko-KR" altLang="en-US" sz="1300" b="1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dist" defTabSz="914400" rtl="0" eaLnBrk="1" fontAlgn="ctr" latinLnBrk="1" hangingPunct="1"/>
                      <a:r>
                        <a:rPr kumimoji="0" lang="ko-KR" altLang="en-US" sz="1300" b="1" i="0" u="none" strike="noStrike" kern="0" cap="none" spc="-120" normalizeH="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철근작업</a:t>
                      </a:r>
                      <a:endParaRPr kumimoji="0" lang="ko-KR" altLang="en-US" sz="1300" b="1" i="0" u="none" strike="noStrike" kern="0" cap="none" spc="-120" normalizeH="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408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~25` 01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월 까지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5) 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철근 </a:t>
                      </a:r>
                      <a:r>
                        <a:rPr kumimoji="0" lang="ko-KR" altLang="en-US" sz="1300" b="1" i="0" u="none" strike="noStrike" kern="0" cap="none" spc="-120" normalizeH="0" baseline="0" noProof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배근작업</a:t>
                      </a:r>
                      <a:endParaRPr kumimoji="0" lang="en-US" altLang="ko-KR" sz="1300" b="1" i="0" u="none" strike="noStrike" kern="0" cap="none" spc="-120" normalizeH="0" baseline="0" noProof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상</a:t>
                      </a: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5622823"/>
                  </a:ext>
                </a:extLst>
              </a:tr>
              <a:tr h="358050">
                <a:tc>
                  <a:txBody>
                    <a:bodyPr/>
                    <a:lstStyle/>
                    <a:p>
                      <a:pPr marL="0" marR="3175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6</a:t>
                      </a:r>
                      <a:endParaRPr lang="ko-KR" altLang="en-US" sz="1300" b="1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dist" defTabSz="914400" rtl="0" eaLnBrk="1" fontAlgn="ctr" latinLnBrk="1" hangingPunct="1"/>
                      <a:r>
                        <a:rPr kumimoji="0" lang="ko-KR" altLang="en-US" sz="1300" b="1" i="0" u="none" strike="noStrike" kern="0" cap="none" spc="-120" normalizeH="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데크작업</a:t>
                      </a:r>
                      <a:endParaRPr kumimoji="0" lang="ko-KR" altLang="en-US" sz="1300" b="1" i="0" u="none" strike="noStrike" kern="0" cap="none" spc="-120" normalizeH="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408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~24` 01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월 까지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6) </a:t>
                      </a:r>
                      <a:r>
                        <a:rPr kumimoji="0" lang="ko-KR" altLang="en-US" sz="1300" b="1" i="0" u="none" strike="noStrike" kern="0" cap="none" spc="-120" normalizeH="0" baseline="0" noProof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데크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kumimoji="0" lang="ko-KR" altLang="en-US" sz="1300" b="1" i="0" u="none" strike="noStrike" kern="0" cap="none" spc="-120" normalizeH="0" baseline="0" noProof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설치작업</a:t>
                      </a:r>
                      <a:r>
                        <a:rPr kumimoji="0" lang="en-US" altLang="ko-KR" sz="1300" b="1" i="0" u="none" strike="noStrike" kern="0" cap="none" spc="-120" normalizeH="0" baseline="0" noProof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 </a:t>
                      </a:r>
                      <a:endParaRPr kumimoji="0" lang="en-US" altLang="ko-KR" sz="1300" b="1" i="0" u="none" strike="noStrike" kern="0" cap="none" spc="-120" normalizeH="0" baseline="0" noProof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상</a:t>
                      </a: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2740491"/>
                  </a:ext>
                </a:extLst>
              </a:tr>
              <a:tr h="358050">
                <a:tc>
                  <a:txBody>
                    <a:bodyPr/>
                    <a:lstStyle/>
                    <a:p>
                      <a:pPr marL="0" marR="3175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7</a:t>
                      </a:r>
                      <a:endParaRPr lang="ko-KR" altLang="en-US" sz="1300" b="1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dist" defTabSz="914400" rtl="0" eaLnBrk="1" fontAlgn="ctr" latinLnBrk="1" hangingPunct="1"/>
                      <a:r>
                        <a:rPr kumimoji="0" lang="ko-KR" altLang="en-US" sz="1300" b="1" i="0" u="none" strike="noStrike" kern="0" cap="none" spc="-120" normalizeH="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타설작업</a:t>
                      </a:r>
                      <a:endParaRPr kumimoji="0" lang="ko-KR" altLang="en-US" sz="1300" b="1" i="0" u="none" strike="noStrike" kern="0" cap="none" spc="-120" normalizeH="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408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~25` 02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월 까지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7) </a:t>
                      </a:r>
                      <a:r>
                        <a:rPr kumimoji="0" lang="ko-KR" altLang="en-US" sz="1300" b="1" i="0" u="none" strike="noStrike" kern="0" cap="none" spc="-120" normalizeH="0" baseline="0" noProof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타설작업</a:t>
                      </a:r>
                      <a:endParaRPr kumimoji="0" lang="en-US" altLang="ko-KR" sz="1300" b="1" i="0" u="none" strike="noStrike" kern="0" cap="none" spc="-120" normalizeH="0" baseline="0" noProof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상</a:t>
                      </a: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8077007"/>
                  </a:ext>
                </a:extLst>
              </a:tr>
              <a:tr h="358050">
                <a:tc>
                  <a:txBody>
                    <a:bodyPr/>
                    <a:lstStyle/>
                    <a:p>
                      <a:pPr marL="0" marR="3175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8</a:t>
                      </a:r>
                      <a:endParaRPr lang="ko-KR" altLang="en-US" sz="1300" b="1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전기설비 작업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408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조선일보명조" panose="02030304000000000000" pitchFamily="18" charset="-127"/>
                        </a:rPr>
                        <a:t>~25` 07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조선일보명조" panose="02030304000000000000" pitchFamily="18" charset="-127"/>
                        </a:rPr>
                        <a:t>월 까지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8) 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전기설비 </a:t>
                      </a:r>
                      <a:r>
                        <a:rPr kumimoji="0" lang="ko-KR" altLang="en-US" sz="1300" b="1" i="0" u="none" strike="noStrike" kern="0" cap="none" spc="-120" normalizeH="0" baseline="0" noProof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설치작업</a:t>
                      </a:r>
                      <a:endParaRPr kumimoji="0" lang="en-US" altLang="ko-KR" sz="1300" b="1" i="0" u="none" strike="noStrike" kern="0" cap="none" spc="-120" normalizeH="0" baseline="0" noProof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조선일보명조" panose="02030304000000000000" pitchFamily="18" charset="-127"/>
                        </a:rPr>
                        <a:t>상</a:t>
                      </a: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0200562"/>
                  </a:ext>
                </a:extLst>
              </a:tr>
              <a:tr h="358050">
                <a:tc>
                  <a:txBody>
                    <a:bodyPr/>
                    <a:lstStyle/>
                    <a:p>
                      <a:pPr marL="0" marR="3175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9</a:t>
                      </a:r>
                      <a:endParaRPr lang="ko-KR" altLang="en-US" sz="1300" b="1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1" i="0" u="none" strike="noStrike" kern="0" cap="none" spc="-120" normalizeH="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갱폼설치</a:t>
                      </a:r>
                      <a:r>
                        <a:rPr kumimoji="0" lang="en-US" altLang="ko-KR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kumimoji="0" lang="ko-KR" altLang="en-US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해체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408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24` 06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월 </a:t>
                      </a: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~ 24 12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월 까지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9) </a:t>
                      </a:r>
                      <a:r>
                        <a:rPr kumimoji="0" lang="ko-KR" altLang="en-US" sz="1300" b="1" i="0" u="none" strike="noStrike" kern="0" cap="none" spc="-120" normalizeH="0" baseline="0" noProof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갱폼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 설치</a:t>
                      </a: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해체 작업</a:t>
                      </a:r>
                      <a:endParaRPr kumimoji="0" lang="en-US" altLang="ko-KR" sz="1300" b="1" i="0" u="none" strike="noStrike" kern="0" cap="none" spc="-120" normalizeH="0" baseline="0" noProof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상</a:t>
                      </a: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8211283"/>
                  </a:ext>
                </a:extLst>
              </a:tr>
              <a:tr h="358050">
                <a:tc>
                  <a:txBody>
                    <a:bodyPr/>
                    <a:lstStyle/>
                    <a:p>
                      <a:pPr marL="0" marR="3175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10</a:t>
                      </a:r>
                      <a:endParaRPr lang="ko-KR" altLang="en-US" sz="1300" b="1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건설용리프트 설치</a:t>
                      </a:r>
                      <a:r>
                        <a:rPr kumimoji="0" lang="en-US" altLang="ko-KR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kumimoji="0" lang="ko-KR" altLang="en-US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해체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408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24` 03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월 </a:t>
                      </a: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~ 24` 12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월 까지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10) 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건설용리프트 설치</a:t>
                      </a: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해체 작업</a:t>
                      </a:r>
                      <a:endParaRPr kumimoji="0" lang="en-US" altLang="ko-KR" sz="1300" b="1" i="0" u="none" strike="noStrike" kern="0" cap="none" spc="-120" normalizeH="0" baseline="0" noProof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상</a:t>
                      </a: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8050">
                <a:tc>
                  <a:txBody>
                    <a:bodyPr/>
                    <a:lstStyle/>
                    <a:p>
                      <a:pPr marL="0" marR="3175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11</a:t>
                      </a:r>
                      <a:endParaRPr lang="ko-KR" altLang="en-US" sz="1300" b="1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밀폐공간작업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408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~25` 07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월 까지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11) </a:t>
                      </a:r>
                      <a:r>
                        <a:rPr kumimoji="0" lang="ko-KR" altLang="en-US" sz="1300" b="1" i="0" u="none" strike="noStrike" kern="0" cap="none" spc="-120" normalizeH="0" baseline="0" noProof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밀폐공간작업</a:t>
                      </a:r>
                      <a:endParaRPr kumimoji="0" lang="en-US" altLang="ko-KR" sz="1300" b="1" i="0" u="none" strike="noStrike" kern="0" cap="none" spc="-120" normalizeH="0" baseline="0" noProof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상</a:t>
                      </a: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9117616"/>
                  </a:ext>
                </a:extLst>
              </a:tr>
              <a:tr h="358050">
                <a:tc>
                  <a:txBody>
                    <a:bodyPr/>
                    <a:lstStyle/>
                    <a:p>
                      <a:pPr marL="0" marR="3175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12</a:t>
                      </a:r>
                      <a:endParaRPr lang="ko-KR" altLang="en-US" sz="1300" b="1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타워크레인 설치</a:t>
                      </a:r>
                      <a:r>
                        <a:rPr kumimoji="0" lang="en-US" altLang="ko-KR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kumimoji="0" lang="ko-KR" altLang="en-US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해체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408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23` 9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월 </a:t>
                      </a: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~ 24` 12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월 까지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12)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타워크레인 설치</a:t>
                      </a: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kumimoji="0" lang="ko-KR" altLang="en-US" sz="1300" b="1" i="0" u="none" strike="noStrike" kern="0" cap="none" spc="-120" normalizeH="0" baseline="0" noProof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해체 작업</a:t>
                      </a:r>
                      <a:endParaRPr kumimoji="0" lang="en-US" altLang="ko-KR" sz="1300" b="1" i="0" u="none" strike="noStrike" kern="0" cap="none" spc="-120" normalizeH="0" baseline="0" noProof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상</a:t>
                      </a: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58050">
                <a:tc>
                  <a:txBody>
                    <a:bodyPr/>
                    <a:lstStyle/>
                    <a:p>
                      <a:pPr marL="0" marR="3175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13</a:t>
                      </a:r>
                      <a:endParaRPr lang="ko-KR" altLang="en-US" sz="1300" b="1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1" i="0" u="none" strike="noStrike" kern="0" cap="none" spc="-120" normalizeH="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철골설치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408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~23` 12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rgbClr val="4472C4">
                                <a:alpha val="0"/>
                              </a:srgbClr>
                            </a:solidFill>
                          </a:ln>
                          <a:solidFill>
                            <a:srgbClr val="024B9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조선일보명조" panose="02030304000000000000" pitchFamily="18" charset="-127"/>
                        </a:rPr>
                        <a:t>월 까지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13)</a:t>
                      </a:r>
                      <a:r>
                        <a:rPr kumimoji="0" lang="ko-KR" altLang="en-US" sz="13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철골 </a:t>
                      </a:r>
                      <a:r>
                        <a:rPr kumimoji="0" lang="ko-KR" altLang="en-US" sz="1300" b="1" i="0" u="none" strike="noStrike" kern="0" cap="none" spc="-120" normalizeH="0" baseline="0" noProof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조선일보명조" panose="02030304000000000000" pitchFamily="18" charset="-127"/>
                        </a:rPr>
                        <a:t>설치작업</a:t>
                      </a:r>
                      <a:endParaRPr kumimoji="0" lang="en-US" altLang="ko-KR" sz="1300" b="1" i="0" u="none" strike="noStrike" kern="0" cap="none" spc="-120" normalizeH="0" baseline="0" noProof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조선일보명조" panose="02030304000000000000" pitchFamily="18" charset="-127"/>
                      </a:endParaRP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0" cap="none" spc="-120" normalizeH="0" baseline="0" noProof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n-ea"/>
                          <a:cs typeface="조선일보명조" panose="02030304000000000000" pitchFamily="18" charset="-127"/>
                        </a:rPr>
                        <a:t>상</a:t>
                      </a:r>
                    </a:p>
                  </a:txBody>
                  <a:tcPr marL="10828" marR="10828" marT="10828" marB="1082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16816" y="6418660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40</a:t>
            </a:fld>
            <a:endParaRPr lang="ko-KR" altLang="en-US" dirty="0"/>
          </a:p>
        </p:txBody>
      </p:sp>
      <p:sp>
        <p:nvSpPr>
          <p:cNvPr id="11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82765" y="977202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5-2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08451" y="2166551"/>
            <a:ext cx="5634684" cy="16020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1)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흙막이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지보공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모서리가 둥근 직사각형 12">
            <a:extLst>
              <a:ext uri="{FF2B5EF4-FFF2-40B4-BE49-F238E27FC236}">
                <a16:creationId xmlns:a16="http://schemas.microsoft.com/office/drawing/2014/main" xmlns="" id="{5EE9D752-93D1-4241-81BC-809C0D93074E}"/>
              </a:ext>
            </a:extLst>
          </p:cNvPr>
          <p:cNvSpPr/>
          <p:nvPr/>
        </p:nvSpPr>
        <p:spPr>
          <a:xfrm>
            <a:off x="631205" y="2098949"/>
            <a:ext cx="10898786" cy="1731876"/>
          </a:xfrm>
          <a:prstGeom prst="roundRect">
            <a:avLst>
              <a:gd name="adj" fmla="val 2343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457106">
              <a:defRPr/>
            </a:pPr>
            <a:endParaRPr lang="ko-KR" altLang="en-US">
              <a:solidFill>
                <a:prstClr val="white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CDB1B169-802F-426B-8863-C130B5511726}"/>
              </a:ext>
            </a:extLst>
          </p:cNvPr>
          <p:cNvSpPr/>
          <p:nvPr/>
        </p:nvSpPr>
        <p:spPr>
          <a:xfrm>
            <a:off x="631207" y="3960493"/>
            <a:ext cx="6056229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위험성평가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6AA9F5-4EDC-4A9B-9A40-A8555A823887}"/>
              </a:ext>
            </a:extLst>
          </p:cNvPr>
          <p:cNvSpPr txBox="1"/>
          <p:nvPr/>
        </p:nvSpPr>
        <p:spPr>
          <a:xfrm>
            <a:off x="609969" y="4284904"/>
            <a:ext cx="6038544" cy="20876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6EBB00-66C2-490F-BF06-7FC91A5326FC}"/>
              </a:ext>
            </a:extLst>
          </p:cNvPr>
          <p:cNvSpPr txBox="1"/>
          <p:nvPr/>
        </p:nvSpPr>
        <p:spPr>
          <a:xfrm>
            <a:off x="6656751" y="4279970"/>
            <a:ext cx="4711074" cy="20876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E19C9F39-C2B2-466A-A344-C3DDDF912650}"/>
              </a:ext>
            </a:extLst>
          </p:cNvPr>
          <p:cNvSpPr/>
          <p:nvPr/>
        </p:nvSpPr>
        <p:spPr>
          <a:xfrm>
            <a:off x="6655587" y="3956427"/>
            <a:ext cx="4744575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작업 내용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xmlns="" id="{DA87789F-375D-4221-8F03-03F52D6E5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292927"/>
              </p:ext>
            </p:extLst>
          </p:nvPr>
        </p:nvGraphicFramePr>
        <p:xfrm>
          <a:off x="705349" y="4336625"/>
          <a:ext cx="5836131" cy="2022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4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33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19552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위험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요인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SzPct val="119000"/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1.. 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흙막이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버팀대상에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걸이용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로프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미설치로</a:t>
                      </a:r>
                      <a:r>
                        <a:rPr lang="ko-KR" altLang="en-US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미체결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600"/>
                        </a:spcAft>
                        <a:buSzPct val="119000"/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  H-Beam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을 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줄걸이로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인양하여 갑작스런 흔들림에 근로자 충돌</a:t>
                      </a:r>
                      <a:endParaRPr lang="en-US" altLang="ko-KR" sz="1100" b="0" spc="-12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cs typeface="조선일보명조" panose="02030304000000000000" pitchFamily="18" charset="-127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흙막이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버팀보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상에 적재된 자재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공구 등 낙하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3192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안전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대책</a:t>
                      </a:r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ko-KR" altLang="en-US" sz="11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en-US" altLang="ko-KR" sz="11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1</a:t>
                      </a:r>
                      <a:r>
                        <a:rPr lang="en-US" altLang="ko-KR" sz="11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. </a:t>
                      </a:r>
                      <a:r>
                        <a:rPr lang="ko-KR" altLang="en-US" sz="11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흙막이</a:t>
                      </a:r>
                      <a:r>
                        <a:rPr lang="ko-KR" altLang="en-US" sz="11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버팀보</a:t>
                      </a:r>
                      <a:r>
                        <a:rPr lang="ko-KR" altLang="en-US" sz="11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상에는 </a:t>
                      </a:r>
                      <a:r>
                        <a:rPr lang="ko-KR" altLang="en-US" sz="11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안전대</a:t>
                      </a:r>
                      <a:r>
                        <a:rPr lang="ko-KR" altLang="en-US" sz="11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걸이용</a:t>
                      </a:r>
                      <a:r>
                        <a:rPr lang="ko-KR" altLang="en-US" sz="11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로프 설치</a:t>
                      </a:r>
                      <a:endParaRPr lang="en-US" altLang="ko-KR" sz="11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cs typeface="조선일보명조" panose="02030304000000000000" pitchFamily="18" charset="-127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 H-Beam </a:t>
                      </a:r>
                      <a:r>
                        <a:rPr lang="ko-KR" altLang="en-US" sz="1100" b="0" u="non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인양 시 </a:t>
                      </a:r>
                      <a:r>
                        <a:rPr lang="en-US" altLang="ko-KR" sz="1100" b="0" u="non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1100" b="0" u="non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줄걸이로</a:t>
                      </a:r>
                      <a:r>
                        <a:rPr lang="ko-KR" altLang="en-US" sz="1100" b="0" u="non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견고하게 결속 수평으로 인양</a:t>
                      </a:r>
                      <a:endParaRPr lang="en-US" altLang="ko-KR" sz="1100" b="0" u="non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 </a:t>
                      </a:r>
                      <a:r>
                        <a:rPr lang="ko-KR" altLang="en-US" sz="1100" b="0" u="non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흙막이</a:t>
                      </a:r>
                      <a:r>
                        <a:rPr lang="ko-KR" altLang="en-US" sz="1100" b="0" u="non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버팀보</a:t>
                      </a:r>
                      <a:r>
                        <a:rPr lang="ko-KR" altLang="en-US" sz="1100" b="0" u="non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상에 낙하위험성이 있는 자재</a:t>
                      </a:r>
                      <a:r>
                        <a:rPr lang="en-US" altLang="ko-KR" sz="1100" b="0" u="non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u="non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공구 등 적재 금지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xmlns="" id="{B3FC56F7-0B15-46AE-920D-8F28CDC47C2D}"/>
              </a:ext>
            </a:extLst>
          </p:cNvPr>
          <p:cNvGraphicFramePr>
            <a:graphicFrameLocks noGrp="1"/>
          </p:cNvGraphicFramePr>
          <p:nvPr/>
        </p:nvGraphicFramePr>
        <p:xfrm>
          <a:off x="6703912" y="4320149"/>
          <a:ext cx="4540785" cy="1993019"/>
        </p:xfrm>
        <a:graphic>
          <a:graphicData uri="http://schemas.openxmlformats.org/drawingml/2006/table">
            <a:tbl>
              <a:tblPr/>
              <a:tblGrid>
                <a:gridCol w="15150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257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471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구 분</a:t>
                      </a:r>
                    </a:p>
                  </a:txBody>
                  <a:tcPr marL="17017" marR="17017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주요내용</a:t>
                      </a:r>
                    </a:p>
                  </a:txBody>
                  <a:tcPr marL="17017" marR="17017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71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작업내용</a:t>
                      </a:r>
                    </a:p>
                  </a:txBody>
                  <a:tcPr marL="17017" marR="17017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흙막이 지보공 해체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17017" marR="17017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471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주요장비</a:t>
                      </a:r>
                    </a:p>
                  </a:txBody>
                  <a:tcPr marL="17017" marR="17017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굴착기</a:t>
                      </a: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크레인</a:t>
                      </a:r>
                    </a:p>
                  </a:txBody>
                  <a:tcPr marL="17017" marR="17017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71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투입인원</a:t>
                      </a:r>
                    </a:p>
                  </a:txBody>
                  <a:tcPr marL="17017" marR="17017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10</a:t>
                      </a: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명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17017" marR="17017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471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소요일수</a:t>
                      </a:r>
                    </a:p>
                  </a:txBody>
                  <a:tcPr marL="17017" marR="17017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9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개월</a:t>
                      </a:r>
                    </a:p>
                  </a:txBody>
                  <a:tcPr marL="17017" marR="17017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471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책임시공총괄</a:t>
                      </a:r>
                    </a:p>
                  </a:txBody>
                  <a:tcPr marL="17017" marR="17017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황경석</a:t>
                      </a:r>
                    </a:p>
                  </a:txBody>
                  <a:tcPr marL="17017" marR="17017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755973"/>
                  </a:ext>
                </a:extLst>
              </a:tr>
              <a:tr h="28471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책임시공담당</a:t>
                      </a:r>
                    </a:p>
                  </a:txBody>
                  <a:tcPr marL="17017" marR="17017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김재환</a:t>
                      </a:r>
                    </a:p>
                  </a:txBody>
                  <a:tcPr marL="17017" marR="17017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5896701"/>
                  </a:ext>
                </a:extLst>
              </a:tr>
            </a:tbl>
          </a:graphicData>
        </a:graphic>
      </p:graphicFrame>
      <p:sp>
        <p:nvSpPr>
          <p:cNvPr id="27" name="직사각형 26"/>
          <p:cNvSpPr/>
          <p:nvPr/>
        </p:nvSpPr>
        <p:spPr>
          <a:xfrm>
            <a:off x="1727919" y="2891481"/>
            <a:ext cx="16981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spc="-150" dirty="0">
                <a:latin typeface="+mn-ea"/>
              </a:rPr>
              <a:t>[</a:t>
            </a:r>
            <a:r>
              <a:rPr lang="ko-KR" altLang="en-US" sz="1000" spc="-150" dirty="0">
                <a:latin typeface="+mn-ea"/>
              </a:rPr>
              <a:t>작업구간 도면</a:t>
            </a:r>
            <a:r>
              <a:rPr lang="en-US" altLang="ko-KR" sz="1000" spc="-150" dirty="0">
                <a:latin typeface="+mn-ea"/>
              </a:rPr>
              <a:t>]</a:t>
            </a:r>
            <a:endParaRPr lang="ko-KR" altLang="en-US" sz="1000" dirty="0"/>
          </a:p>
        </p:txBody>
      </p:sp>
      <p:grpSp>
        <p:nvGrpSpPr>
          <p:cNvPr id="28" name="그룹 27"/>
          <p:cNvGrpSpPr/>
          <p:nvPr/>
        </p:nvGrpSpPr>
        <p:grpSpPr>
          <a:xfrm>
            <a:off x="6541524" y="3445666"/>
            <a:ext cx="4547896" cy="314654"/>
            <a:chOff x="640649" y="5933320"/>
            <a:chExt cx="6563941" cy="440865"/>
          </a:xfrm>
        </p:grpSpPr>
        <p:sp>
          <p:nvSpPr>
            <p:cNvPr id="29" name="사각형: 둥근 모서리 166">
              <a:extLst>
                <a:ext uri="{FF2B5EF4-FFF2-40B4-BE49-F238E27FC236}">
                  <a16:creationId xmlns:a16="http://schemas.microsoft.com/office/drawing/2014/main" xmlns="" id="{8B4F9311-A421-432E-A1E7-FA0AF10699E5}"/>
                </a:ext>
              </a:extLst>
            </p:cNvPr>
            <p:cNvSpPr/>
            <p:nvPr/>
          </p:nvSpPr>
          <p:spPr>
            <a:xfrm>
              <a:off x="640649" y="5933320"/>
              <a:ext cx="3020586" cy="426025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8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주형보 및 브라켓</a:t>
              </a:r>
              <a:endParaRPr lang="en-US" altLang="ko-KR" sz="8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0" name="사각형: 둥근 모서리 166">
              <a:extLst>
                <a:ext uri="{FF2B5EF4-FFF2-40B4-BE49-F238E27FC236}">
                  <a16:creationId xmlns:a16="http://schemas.microsoft.com/office/drawing/2014/main" xmlns="" id="{8B4F9311-A421-432E-A1E7-FA0AF10699E5}"/>
                </a:ext>
              </a:extLst>
            </p:cNvPr>
            <p:cNvSpPr/>
            <p:nvPr/>
          </p:nvSpPr>
          <p:spPr>
            <a:xfrm>
              <a:off x="4205395" y="5948160"/>
              <a:ext cx="2999195" cy="426025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7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띠장 및 버팀보</a:t>
              </a:r>
              <a:endParaRPr lang="ko-KR" altLang="en-US" sz="7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31" name="그림 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5974" y="2189581"/>
            <a:ext cx="1976655" cy="1231371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06514" y="2191266"/>
            <a:ext cx="2012970" cy="1241036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CDB1B169-802F-426B-8863-C130B5511726}"/>
              </a:ext>
            </a:extLst>
          </p:cNvPr>
          <p:cNvSpPr/>
          <p:nvPr/>
        </p:nvSpPr>
        <p:spPr>
          <a:xfrm>
            <a:off x="647683" y="3956427"/>
            <a:ext cx="6056229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위험성평가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05298" y="6407786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41</a:t>
            </a:fld>
            <a:endParaRPr lang="ko-KR" altLang="en-US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1)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흙막이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지보공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487888"/>
              </p:ext>
            </p:extLst>
          </p:nvPr>
        </p:nvGraphicFramePr>
        <p:xfrm>
          <a:off x="638440" y="2441632"/>
          <a:ext cx="10729776" cy="4253657"/>
        </p:xfrm>
        <a:graphic>
          <a:graphicData uri="http://schemas.openxmlformats.org/drawingml/2006/table">
            <a:tbl>
              <a:tblPr/>
              <a:tblGrid>
                <a:gridCol w="1596563">
                  <a:extLst>
                    <a:ext uri="{9D8B030D-6E8A-4147-A177-3AD203B41FA5}">
                      <a16:colId xmlns:a16="http://schemas.microsoft.com/office/drawing/2014/main" xmlns="" val="3720216633"/>
                    </a:ext>
                  </a:extLst>
                </a:gridCol>
                <a:gridCol w="4093689">
                  <a:extLst>
                    <a:ext uri="{9D8B030D-6E8A-4147-A177-3AD203B41FA5}">
                      <a16:colId xmlns:a16="http://schemas.microsoft.com/office/drawing/2014/main" xmlns="" val="390434910"/>
                    </a:ext>
                  </a:extLst>
                </a:gridCol>
                <a:gridCol w="5039524">
                  <a:extLst>
                    <a:ext uri="{9D8B030D-6E8A-4147-A177-3AD203B41FA5}">
                      <a16:colId xmlns:a16="http://schemas.microsoft.com/office/drawing/2014/main" xmlns="" val="3858370655"/>
                    </a:ext>
                  </a:extLst>
                </a:gridCol>
              </a:tblGrid>
              <a:tr h="229515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spc="-15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흙막이지보공</a:t>
                      </a:r>
                      <a:endParaRPr lang="en-US" altLang="ko-KR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해체</a:t>
                      </a: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ㆍ흙막이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지보공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해체 작업 전 특별안전교육을 실시</a:t>
                      </a:r>
                      <a:endParaRPr lang="en-US" altLang="ko-KR" sz="1400" b="0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ㆍ버팀대</a:t>
                      </a:r>
                      <a:r>
                        <a:rPr lang="en-US" altLang="ko-KR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띠장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등의 상부에서 작업을 하는 경우 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부착설비를</a:t>
                      </a:r>
                      <a:endParaRPr lang="en-US" altLang="ko-KR" sz="1400" b="0" i="0" u="none" strike="noStrike" kern="1200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설치하고 작업자에게 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안전대를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착용 및 체결 후 작업 실시</a:t>
                      </a:r>
                      <a:endParaRPr lang="en-US" altLang="ko-KR" sz="1400" b="0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ㆍ작업자는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지급받은 안전모</a:t>
                      </a:r>
                      <a:r>
                        <a:rPr lang="en-US" altLang="ko-KR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등 </a:t>
                      </a:r>
                      <a:r>
                        <a:rPr lang="ko-KR" altLang="en-US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보호구를 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반드시 착용</a:t>
                      </a:r>
                      <a:endParaRPr lang="en-US" altLang="ko-KR" sz="1400" b="0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ㆍ띠장</a:t>
                      </a:r>
                      <a:r>
                        <a:rPr lang="en-US" altLang="ko-KR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버팀대 설치 및 용접 등 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철골빔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상부 작업의 편의를 </a:t>
                      </a:r>
                      <a:r>
                        <a:rPr lang="ko-KR" altLang="en-US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위해</a:t>
                      </a:r>
                      <a:endParaRPr lang="en-US" altLang="ko-KR" sz="1400" b="0" i="0" u="none" strike="noStrike" kern="1200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굴착기 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버킷에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탑승하지 않는다</a:t>
                      </a:r>
                      <a:r>
                        <a:rPr lang="en-US" altLang="ko-KR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94982272"/>
                  </a:ext>
                </a:extLst>
              </a:tr>
              <a:tr h="195850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dist" fontAlgn="ctr"/>
                      <a:r>
                        <a:rPr lang="ko-KR" altLang="en-US" sz="1400" b="0" i="0" u="none" strike="noStrike" spc="-15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반출</a:t>
                      </a:r>
                      <a:endParaRPr lang="en-US" altLang="ko-KR" sz="1400" b="0" i="0" u="none" strike="noStrike" spc="-150" baseline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dist" fontAlgn="ctr"/>
                      <a:r>
                        <a:rPr lang="ko-KR" altLang="en-US" sz="1400" b="0" i="0" u="none" strike="noStrike" spc="-15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정리정돈</a:t>
                      </a:r>
                      <a:endParaRPr lang="ko-KR" altLang="en-US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ㆍ적절한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적재 높이 </a:t>
                      </a:r>
                      <a:r>
                        <a:rPr lang="en-US" altLang="ko-KR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ko-KR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1.5m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이하</a:t>
                      </a:r>
                      <a:r>
                        <a:rPr lang="en-US" altLang="ko-KR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준수 </a:t>
                      </a:r>
                      <a:endParaRPr lang="en-US" altLang="ko-KR" sz="1400" b="0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ㆍ전담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장비신호수 및 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양중신호수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배치</a:t>
                      </a:r>
                      <a:endParaRPr lang="en-US" altLang="ko-KR" sz="1400" b="0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kern="1200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ㆍ작업반경</a:t>
                      </a:r>
                      <a:r>
                        <a:rPr lang="ko-KR" altLang="en-US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내 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근로자 출입 통제</a:t>
                      </a:r>
                      <a:endParaRPr lang="ko-KR" altLang="en-US" sz="1050" b="0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16087154"/>
                  </a:ext>
                </a:extLst>
              </a:tr>
            </a:tbl>
          </a:graphicData>
        </a:graphic>
      </p:graphicFrame>
      <p:sp>
        <p:nvSpPr>
          <p:cNvPr id="34" name="직사각형 33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18505" y="2057911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흙막이 지보공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안전 작업 방법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516" y="2552360"/>
            <a:ext cx="3851703" cy="2198714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516" y="4895090"/>
            <a:ext cx="3851703" cy="1800200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492875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42</a:t>
            </a:fld>
            <a:endParaRPr lang="ko-KR" altLang="en-US" dirty="0"/>
          </a:p>
        </p:txBody>
      </p:sp>
      <p:sp>
        <p:nvSpPr>
          <p:cNvPr id="18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1)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흙막이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지보공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26743" y="2033197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흙막이 지보공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작업 재해 사례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2" y="2456783"/>
            <a:ext cx="5231508" cy="4277652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C63FA8D9-28A6-4B58-BACD-9D695F6B074B}"/>
              </a:ext>
            </a:extLst>
          </p:cNvPr>
          <p:cNvSpPr/>
          <p:nvPr/>
        </p:nvSpPr>
        <p:spPr>
          <a:xfrm>
            <a:off x="6249108" y="2855564"/>
            <a:ext cx="5184000" cy="1560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용접공이 하수관 맨홀 시공위치의 </a:t>
            </a:r>
            <a:r>
              <a:rPr lang="ko-KR" altLang="en-US" sz="1200" dirty="0" err="1">
                <a:latin typeface="+mn-ea"/>
              </a:rPr>
              <a:t>흙막이</a:t>
            </a:r>
            <a:r>
              <a:rPr lang="ko-KR" altLang="en-US" sz="1200" dirty="0">
                <a:latin typeface="+mn-ea"/>
              </a:rPr>
              <a:t> 배면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지상</a:t>
            </a:r>
            <a:r>
              <a:rPr lang="en-US" altLang="ko-KR" sz="1200" dirty="0">
                <a:latin typeface="+mn-ea"/>
              </a:rPr>
              <a:t>)</a:t>
            </a:r>
            <a:r>
              <a:rPr lang="ko-KR" altLang="en-US" sz="1200" dirty="0">
                <a:latin typeface="+mn-ea"/>
              </a:rPr>
              <a:t>에서 </a:t>
            </a:r>
            <a:r>
              <a:rPr lang="ko-KR" altLang="en-US" sz="1200" dirty="0" err="1">
                <a:latin typeface="+mn-ea"/>
              </a:rPr>
              <a:t>토류강판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err="1">
                <a:latin typeface="+mn-ea"/>
              </a:rPr>
              <a:t>연장설치를위해</a:t>
            </a:r>
            <a:r>
              <a:rPr lang="ko-KR" altLang="en-US" sz="1200" dirty="0">
                <a:latin typeface="+mn-ea"/>
              </a:rPr>
              <a:t> 크레인으로 매단 강판을 기 시공된 강판에 용접하는 </a:t>
            </a:r>
            <a:r>
              <a:rPr lang="ko-KR" altLang="en-US" sz="1200" dirty="0" smtClean="0">
                <a:latin typeface="+mn-ea"/>
              </a:rPr>
              <a:t>작업 중 </a:t>
            </a:r>
            <a:r>
              <a:rPr lang="ko-KR" altLang="en-US" sz="1200" dirty="0" err="1">
                <a:latin typeface="+mn-ea"/>
              </a:rPr>
              <a:t>흙막이</a:t>
            </a:r>
            <a:r>
              <a:rPr lang="ko-KR" altLang="en-US" sz="1200" dirty="0">
                <a:latin typeface="+mn-ea"/>
              </a:rPr>
              <a:t> 배면 지반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사질토</a:t>
            </a:r>
            <a:r>
              <a:rPr lang="en-US" altLang="ko-KR" sz="1200" dirty="0">
                <a:latin typeface="+mn-ea"/>
              </a:rPr>
              <a:t>)</a:t>
            </a:r>
            <a:r>
              <a:rPr lang="ko-KR" altLang="en-US" sz="1200" dirty="0" smtClean="0">
                <a:latin typeface="+mn-ea"/>
              </a:rPr>
              <a:t>이 내려앉으면서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기 굴착된 </a:t>
            </a:r>
            <a:r>
              <a:rPr lang="ko-KR" altLang="en-US" sz="1200" dirty="0" err="1">
                <a:latin typeface="+mn-ea"/>
              </a:rPr>
              <a:t>흙막이</a:t>
            </a:r>
            <a:r>
              <a:rPr lang="ko-KR" altLang="en-US" sz="1200" dirty="0">
                <a:latin typeface="+mn-ea"/>
              </a:rPr>
              <a:t> 내부로 토사 유입</a:t>
            </a:r>
            <a:r>
              <a:rPr lang="en-US" altLang="ko-KR" sz="1200" dirty="0">
                <a:latin typeface="+mn-ea"/>
              </a:rPr>
              <a:t>) </a:t>
            </a:r>
            <a:r>
              <a:rPr lang="ko-KR" altLang="en-US" sz="1200" dirty="0">
                <a:latin typeface="+mn-ea"/>
              </a:rPr>
              <a:t>허리까지 매몰되자 협력업체 현장소장 및 굴착기 기사가 구조를 시도하였으나 지반이 추가 붕괴되면서 </a:t>
            </a:r>
            <a:r>
              <a:rPr lang="en-US" altLang="ko-KR" sz="1200" dirty="0">
                <a:latin typeface="+mn-ea"/>
              </a:rPr>
              <a:t>3</a:t>
            </a:r>
            <a:r>
              <a:rPr lang="ko-KR" altLang="en-US" sz="1200" dirty="0">
                <a:latin typeface="+mn-ea"/>
              </a:rPr>
              <a:t>명 전원이 매몰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FC8921AA-9482-4B0E-A758-A348E5238B47}"/>
              </a:ext>
            </a:extLst>
          </p:cNvPr>
          <p:cNvSpPr/>
          <p:nvPr/>
        </p:nvSpPr>
        <p:spPr>
          <a:xfrm>
            <a:off x="6249108" y="4961603"/>
            <a:ext cx="5184000" cy="1772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 err="1">
                <a:latin typeface="+mn-ea"/>
              </a:rPr>
              <a:t>흙막이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err="1">
                <a:latin typeface="+mn-ea"/>
              </a:rPr>
              <a:t>지보공을</a:t>
            </a:r>
            <a:r>
              <a:rPr lang="ko-KR" altLang="en-US" sz="1200" dirty="0">
                <a:latin typeface="+mn-ea"/>
              </a:rPr>
              <a:t> 조립할 때에는 당해 </a:t>
            </a:r>
            <a:r>
              <a:rPr lang="ko-KR" altLang="en-US" sz="1200" dirty="0" err="1">
                <a:latin typeface="+mn-ea"/>
              </a:rPr>
              <a:t>조립도에</a:t>
            </a:r>
            <a:r>
              <a:rPr lang="ko-KR" altLang="en-US" sz="1200" dirty="0">
                <a:latin typeface="+mn-ea"/>
              </a:rPr>
              <a:t> 따라 설치방법과 순서를 준수하여야 함</a:t>
            </a:r>
            <a:r>
              <a:rPr lang="en-US" altLang="ko-KR" sz="1200" dirty="0">
                <a:latin typeface="+mn-ea"/>
              </a:rPr>
              <a:t>.</a:t>
            </a:r>
          </a:p>
          <a:p>
            <a:r>
              <a:rPr lang="en-US" altLang="ko-KR" sz="1200" dirty="0">
                <a:latin typeface="+mn-ea"/>
              </a:rPr>
              <a:t>    ※ </a:t>
            </a:r>
            <a:r>
              <a:rPr lang="ko-KR" altLang="en-US" sz="1200" dirty="0">
                <a:latin typeface="+mn-ea"/>
              </a:rPr>
              <a:t>당 현장의 경우 사질토이고 하천에 인접하여 </a:t>
            </a:r>
            <a:r>
              <a:rPr lang="ko-KR" altLang="en-US" sz="1200" dirty="0" err="1" smtClean="0">
                <a:latin typeface="+mn-ea"/>
              </a:rPr>
              <a:t>굴착함으로서</a:t>
            </a:r>
            <a:r>
              <a:rPr lang="ko-KR" altLang="en-US" sz="1200" dirty="0" smtClean="0">
                <a:latin typeface="+mn-ea"/>
              </a:rPr>
              <a:t> </a:t>
            </a:r>
            <a:endParaRPr lang="en-US" altLang="ko-KR" sz="1200" dirty="0" smtClean="0">
              <a:latin typeface="+mn-ea"/>
            </a:endParaRPr>
          </a:p>
          <a:p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  </a:t>
            </a:r>
            <a:r>
              <a:rPr lang="ko-KR" altLang="en-US" sz="1200" dirty="0" smtClean="0">
                <a:latin typeface="+mn-ea"/>
              </a:rPr>
              <a:t>지하수 </a:t>
            </a:r>
            <a:r>
              <a:rPr lang="ko-KR" altLang="en-US" sz="1200" dirty="0">
                <a:latin typeface="+mn-ea"/>
              </a:rPr>
              <a:t>유입 등에 의한 붕괴 위험이 </a:t>
            </a:r>
            <a:r>
              <a:rPr lang="ko-KR" altLang="en-US" sz="1200" dirty="0" smtClean="0">
                <a:latin typeface="+mn-ea"/>
              </a:rPr>
              <a:t>높은</a:t>
            </a:r>
            <a:r>
              <a:rPr lang="en-US" altLang="ko-KR" sz="1200" dirty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작업조건이므로 차수용</a:t>
            </a:r>
            <a:endParaRPr lang="en-US" altLang="ko-KR" sz="1200" dirty="0" smtClean="0">
              <a:latin typeface="+mn-ea"/>
            </a:endParaRPr>
          </a:p>
          <a:p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 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ko-KR" altLang="en-US" sz="1200" dirty="0" err="1">
                <a:latin typeface="+mn-ea"/>
              </a:rPr>
              <a:t>토류강판을</a:t>
            </a:r>
            <a:r>
              <a:rPr lang="ko-KR" altLang="en-US" sz="1200" dirty="0">
                <a:latin typeface="+mn-ea"/>
              </a:rPr>
              <a:t> 충분한 깊이까지 </a:t>
            </a:r>
            <a:r>
              <a:rPr lang="ko-KR" altLang="en-US" sz="1200" dirty="0" err="1" smtClean="0">
                <a:latin typeface="+mn-ea"/>
              </a:rPr>
              <a:t>근입한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후 굴착하는 등 </a:t>
            </a:r>
            <a:r>
              <a:rPr lang="ko-KR" altLang="en-US" sz="1200" dirty="0" smtClean="0">
                <a:latin typeface="+mn-ea"/>
              </a:rPr>
              <a:t>시공순서를</a:t>
            </a:r>
            <a:endParaRPr lang="en-US" altLang="ko-KR" sz="1200" dirty="0" smtClean="0">
              <a:latin typeface="+mn-ea"/>
            </a:endParaRPr>
          </a:p>
          <a:p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 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준수하여야 함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21" name="사각형: 둥근 모서리 41">
            <a:extLst>
              <a:ext uri="{FF2B5EF4-FFF2-40B4-BE49-F238E27FC236}">
                <a16:creationId xmlns:a16="http://schemas.microsoft.com/office/drawing/2014/main" xmlns="" id="{15C84C17-EE78-4B72-9808-F2665574DB1E}"/>
              </a:ext>
            </a:extLst>
          </p:cNvPr>
          <p:cNvSpPr/>
          <p:nvPr/>
        </p:nvSpPr>
        <p:spPr>
          <a:xfrm>
            <a:off x="6249108" y="2383930"/>
            <a:ext cx="5164086" cy="2245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사각형: 둥근 모서리 42">
            <a:extLst>
              <a:ext uri="{FF2B5EF4-FFF2-40B4-BE49-F238E27FC236}">
                <a16:creationId xmlns:a16="http://schemas.microsoft.com/office/drawing/2014/main" xmlns="" id="{B35FD181-1ECE-408C-AF17-BCE1FF5A7DAD}"/>
              </a:ext>
            </a:extLst>
          </p:cNvPr>
          <p:cNvSpPr/>
          <p:nvPr/>
        </p:nvSpPr>
        <p:spPr>
          <a:xfrm>
            <a:off x="6249108" y="2456784"/>
            <a:ext cx="5164086" cy="269909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14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재 해 발 생 원 인</a:t>
            </a:r>
            <a:endParaRPr lang="en-US" altLang="ko-KR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사각형: 둥근 모서리 22">
            <a:extLst>
              <a:ext uri="{FF2B5EF4-FFF2-40B4-BE49-F238E27FC236}">
                <a16:creationId xmlns:a16="http://schemas.microsoft.com/office/drawing/2014/main" xmlns="" id="{A35B7AAB-7BEB-49AA-964F-7B7737B368F1}"/>
              </a:ext>
            </a:extLst>
          </p:cNvPr>
          <p:cNvSpPr/>
          <p:nvPr/>
        </p:nvSpPr>
        <p:spPr>
          <a:xfrm>
            <a:off x="6258847" y="4591337"/>
            <a:ext cx="5174262" cy="315043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14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안  전  대  책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399001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43</a:t>
            </a:fld>
            <a:endParaRPr lang="ko-KR" altLang="en-US"/>
          </a:p>
        </p:txBody>
      </p:sp>
      <p:sp>
        <p:nvSpPr>
          <p:cNvPr id="27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08451" y="2166551"/>
            <a:ext cx="4169859" cy="16020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2)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거푸집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조립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모서리가 둥근 직사각형 12">
            <a:extLst>
              <a:ext uri="{FF2B5EF4-FFF2-40B4-BE49-F238E27FC236}">
                <a16:creationId xmlns:a16="http://schemas.microsoft.com/office/drawing/2014/main" xmlns="" id="{5EE9D752-93D1-4241-81BC-809C0D93074E}"/>
              </a:ext>
            </a:extLst>
          </p:cNvPr>
          <p:cNvSpPr/>
          <p:nvPr/>
        </p:nvSpPr>
        <p:spPr>
          <a:xfrm>
            <a:off x="631205" y="2098949"/>
            <a:ext cx="10898786" cy="1731876"/>
          </a:xfrm>
          <a:prstGeom prst="roundRect">
            <a:avLst>
              <a:gd name="adj" fmla="val 2343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457106">
              <a:defRPr/>
            </a:pPr>
            <a:endParaRPr lang="ko-KR" altLang="en-US">
              <a:solidFill>
                <a:prstClr val="white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6AA9F5-4EDC-4A9B-9A40-A8555A823887}"/>
              </a:ext>
            </a:extLst>
          </p:cNvPr>
          <p:cNvSpPr txBox="1"/>
          <p:nvPr/>
        </p:nvSpPr>
        <p:spPr>
          <a:xfrm>
            <a:off x="609969" y="4284904"/>
            <a:ext cx="6038544" cy="20876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6EBB00-66C2-490F-BF06-7FC91A5326FC}"/>
              </a:ext>
            </a:extLst>
          </p:cNvPr>
          <p:cNvSpPr txBox="1"/>
          <p:nvPr/>
        </p:nvSpPr>
        <p:spPr>
          <a:xfrm>
            <a:off x="6656751" y="4279970"/>
            <a:ext cx="4711074" cy="20876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727919" y="2891481"/>
            <a:ext cx="16981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spc="-150" dirty="0">
                <a:latin typeface="+mn-ea"/>
              </a:rPr>
              <a:t>[</a:t>
            </a:r>
            <a:r>
              <a:rPr lang="ko-KR" altLang="en-US" sz="1000" spc="-150" dirty="0">
                <a:latin typeface="+mn-ea"/>
              </a:rPr>
              <a:t>작업구간 도면</a:t>
            </a:r>
            <a:r>
              <a:rPr lang="en-US" altLang="ko-KR" sz="1000" spc="-150" dirty="0">
                <a:latin typeface="+mn-ea"/>
              </a:rPr>
              <a:t>]</a:t>
            </a:r>
            <a:endParaRPr lang="ko-KR" altLang="en-US" sz="1000" dirty="0"/>
          </a:p>
        </p:txBody>
      </p:sp>
      <p:graphicFrame>
        <p:nvGraphicFramePr>
          <p:cNvPr id="28" name="표 27">
            <a:extLst>
              <a:ext uri="{FF2B5EF4-FFF2-40B4-BE49-F238E27FC236}">
                <a16:creationId xmlns:a16="http://schemas.microsoft.com/office/drawing/2014/main" xmlns="" id="{DA87789F-375D-4221-8F03-03F52D6E5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748285"/>
              </p:ext>
            </p:extLst>
          </p:nvPr>
        </p:nvGraphicFramePr>
        <p:xfrm>
          <a:off x="675499" y="4348629"/>
          <a:ext cx="5940062" cy="1979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50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250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00002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위험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요인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SzPct val="119000"/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1..  </a:t>
                      </a:r>
                      <a:r>
                        <a:rPr lang="ko-KR" altLang="en-US" sz="1100" b="0" spc="-12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작업순서</a:t>
                      </a:r>
                      <a:r>
                        <a:rPr lang="ko-KR" altLang="en-US" sz="1100" b="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spc="-12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미준수로</a:t>
                      </a:r>
                      <a:r>
                        <a:rPr lang="ko-KR" altLang="en-US" sz="1100" b="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인한 붕괴 위험</a:t>
                      </a:r>
                      <a:endParaRPr lang="en-US" altLang="ko-KR" sz="1100" b="0" spc="-12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cs typeface="조선일보명조" panose="02030304000000000000" pitchFamily="18" charset="-127"/>
                      </a:endParaRPr>
                    </a:p>
                    <a:p>
                      <a:pPr>
                        <a:spcAft>
                          <a:spcPts val="600"/>
                        </a:spcAft>
                        <a:buSzPct val="119000"/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  </a:t>
                      </a:r>
                      <a:r>
                        <a:rPr lang="ko-KR" altLang="en-US" sz="1100" b="0" spc="-12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자재낙하로</a:t>
                      </a:r>
                      <a:r>
                        <a:rPr lang="ko-KR" altLang="en-US" sz="1100" b="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인한 근로자 맞음 위험</a:t>
                      </a:r>
                      <a:endParaRPr lang="en-US" altLang="ko-KR" sz="1100" b="0" spc="-12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cs typeface="조선일보명조" panose="02030304000000000000" pitchFamily="18" charset="-127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개인보호구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미착용 및 생명줄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미설치로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인한 추락 위험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9738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안전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대책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ko-KR" altLang="en-US" sz="11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en-US" altLang="ko-KR" sz="11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1.</a:t>
                      </a:r>
                      <a:r>
                        <a:rPr lang="ko-KR" altLang="en-US" sz="11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조립</a:t>
                      </a:r>
                      <a:r>
                        <a:rPr lang="en-US" altLang="ko-KR" sz="11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lang="ko-KR" altLang="en-US" sz="1100" b="0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해체 작업계획서 검토</a:t>
                      </a:r>
                      <a:r>
                        <a:rPr lang="en-US" altLang="ko-KR" sz="1100" b="0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en-US" altLang="ko-KR" sz="1100" b="0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위험성평가 및 특별교육 </a:t>
                      </a:r>
                      <a:r>
                        <a:rPr lang="ko-KR" altLang="en-US" sz="1100" b="0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실시</a:t>
                      </a:r>
                      <a:endParaRPr lang="en-US" altLang="ko-KR" sz="1100" b="0" kern="1200" spc="-12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en-US" altLang="ko-KR" sz="11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2.</a:t>
                      </a:r>
                      <a:r>
                        <a:rPr lang="ko-KR" altLang="en-US" sz="11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조립</a:t>
                      </a:r>
                      <a:r>
                        <a:rPr lang="en-US" altLang="ko-KR" sz="11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lang="ko-KR" altLang="en-US" sz="1100" b="0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해체구역 </a:t>
                      </a:r>
                      <a:r>
                        <a:rPr lang="ko-KR" altLang="en-US" sz="1100" b="0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상</a:t>
                      </a:r>
                      <a:r>
                        <a:rPr lang="en-US" altLang="ko-KR" sz="1100" b="0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sz="1100" b="0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하부 통제선 설정 및 출입금지 조치</a:t>
                      </a:r>
                      <a:endParaRPr lang="en-US" altLang="ko-KR" sz="1100" b="0" kern="1200" spc="-12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  <a:buSzPct val="119000"/>
                      </a:pPr>
                      <a:r>
                        <a:rPr lang="ko-KR" altLang="en-US" sz="1100" b="0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en-US" altLang="ko-KR" sz="11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3.</a:t>
                      </a:r>
                      <a:r>
                        <a:rPr lang="ko-KR" altLang="en-US" sz="11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조립</a:t>
                      </a:r>
                      <a:r>
                        <a:rPr lang="en-US" altLang="ko-KR" sz="11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해체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 시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걸이용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생명줄 설치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및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안전고리 결속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관리 철저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4" name="표 33">
            <a:extLst>
              <a:ext uri="{FF2B5EF4-FFF2-40B4-BE49-F238E27FC236}">
                <a16:creationId xmlns:a16="http://schemas.microsoft.com/office/drawing/2014/main" xmlns="" id="{B3FC56F7-0B15-46AE-920D-8F28CDC47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053"/>
              </p:ext>
            </p:extLst>
          </p:nvPr>
        </p:nvGraphicFramePr>
        <p:xfrm>
          <a:off x="6787978" y="4348628"/>
          <a:ext cx="4536911" cy="1979740"/>
        </p:xfrm>
        <a:graphic>
          <a:graphicData uri="http://schemas.openxmlformats.org/drawingml/2006/table">
            <a:tbl>
              <a:tblPr/>
              <a:tblGrid>
                <a:gridCol w="15137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231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282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구 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주요내용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82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작업내용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거푸집 </a:t>
                      </a:r>
                      <a:r>
                        <a:rPr lang="ko-KR" altLang="en-US" sz="1100" b="0" kern="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조립</a:t>
                      </a:r>
                      <a:r>
                        <a:rPr lang="en-US" altLang="ko-KR" sz="1100" b="0" kern="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lang="ko-KR" altLang="en-US" sz="1100" b="0" kern="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해체 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작업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282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주요장비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크레인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282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투입인원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10~ 20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명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282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소요일수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18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개월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282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책임시공총괄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전성호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755973"/>
                  </a:ext>
                </a:extLst>
              </a:tr>
              <a:tr h="28282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책임시공담당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윤영호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5896701"/>
                  </a:ext>
                </a:extLst>
              </a:tr>
            </a:tbl>
          </a:graphicData>
        </a:graphic>
      </p:graphicFrame>
      <p:grpSp>
        <p:nvGrpSpPr>
          <p:cNvPr id="35" name="그룹 24"/>
          <p:cNvGrpSpPr/>
          <p:nvPr/>
        </p:nvGrpSpPr>
        <p:grpSpPr>
          <a:xfrm>
            <a:off x="6141985" y="3454634"/>
            <a:ext cx="5182905" cy="357040"/>
            <a:chOff x="-3438941" y="5933320"/>
            <a:chExt cx="8062968" cy="426026"/>
          </a:xfrm>
        </p:grpSpPr>
        <p:sp>
          <p:nvSpPr>
            <p:cNvPr id="36" name="사각형: 둥근 모서리 166">
              <a:extLst>
                <a:ext uri="{FF2B5EF4-FFF2-40B4-BE49-F238E27FC236}">
                  <a16:creationId xmlns:a16="http://schemas.microsoft.com/office/drawing/2014/main" xmlns="" id="{8B4F9311-A421-432E-A1E7-FA0AF10699E5}"/>
                </a:ext>
              </a:extLst>
            </p:cNvPr>
            <p:cNvSpPr/>
            <p:nvPr/>
          </p:nvSpPr>
          <p:spPr>
            <a:xfrm>
              <a:off x="-3438941" y="5933321"/>
              <a:ext cx="1983151" cy="42602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8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자재반입</a:t>
              </a:r>
              <a:endParaRPr lang="ko-KR" altLang="en-US" sz="8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7" name="사각형: 둥근 모서리 166">
              <a:extLst>
                <a:ext uri="{FF2B5EF4-FFF2-40B4-BE49-F238E27FC236}">
                  <a16:creationId xmlns:a16="http://schemas.microsoft.com/office/drawing/2014/main" xmlns="" id="{8B4F9311-A421-432E-A1E7-FA0AF10699E5}"/>
                </a:ext>
              </a:extLst>
            </p:cNvPr>
            <p:cNvSpPr/>
            <p:nvPr/>
          </p:nvSpPr>
          <p:spPr>
            <a:xfrm>
              <a:off x="-1386824" y="5933321"/>
              <a:ext cx="1931261" cy="42602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8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거푸집 인양</a:t>
              </a:r>
              <a:endParaRPr lang="ko-KR" altLang="en-US" sz="8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8" name="사각형: 둥근 모서리 166">
              <a:extLst>
                <a:ext uri="{FF2B5EF4-FFF2-40B4-BE49-F238E27FC236}">
                  <a16:creationId xmlns:a16="http://schemas.microsoft.com/office/drawing/2014/main" xmlns="" id="{8B4F9311-A421-432E-A1E7-FA0AF10699E5}"/>
                </a:ext>
              </a:extLst>
            </p:cNvPr>
            <p:cNvSpPr/>
            <p:nvPr/>
          </p:nvSpPr>
          <p:spPr>
            <a:xfrm>
              <a:off x="640649" y="5933320"/>
              <a:ext cx="1983151" cy="426025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8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거푸집 제작ㆍ조립</a:t>
              </a:r>
              <a:endParaRPr lang="ko-KR" altLang="en-US" sz="8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9" name="사각형: 둥근 모서리 166">
              <a:extLst>
                <a:ext uri="{FF2B5EF4-FFF2-40B4-BE49-F238E27FC236}">
                  <a16:creationId xmlns:a16="http://schemas.microsoft.com/office/drawing/2014/main" xmlns="" id="{8B4F9311-A421-432E-A1E7-FA0AF10699E5}"/>
                </a:ext>
              </a:extLst>
            </p:cNvPr>
            <p:cNvSpPr/>
            <p:nvPr/>
          </p:nvSpPr>
          <p:spPr>
            <a:xfrm>
              <a:off x="2692766" y="5933321"/>
              <a:ext cx="1931261" cy="426025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7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거푸집 해체</a:t>
              </a:r>
              <a:endParaRPr lang="ko-KR" altLang="en-US" sz="7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538" y="2158815"/>
            <a:ext cx="1290224" cy="125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602" y="2168796"/>
            <a:ext cx="1265141" cy="124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691" y="2161562"/>
            <a:ext cx="1290224" cy="120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1242" y="2166551"/>
            <a:ext cx="1270617" cy="122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직사각형 43">
            <a:extLst>
              <a:ext uri="{FF2B5EF4-FFF2-40B4-BE49-F238E27FC236}">
                <a16:creationId xmlns:a16="http://schemas.microsoft.com/office/drawing/2014/main" xmlns="" id="{E19C9F39-C2B2-466A-A344-C3DDDF912650}"/>
              </a:ext>
            </a:extLst>
          </p:cNvPr>
          <p:cNvSpPr/>
          <p:nvPr/>
        </p:nvSpPr>
        <p:spPr>
          <a:xfrm>
            <a:off x="6655587" y="3956427"/>
            <a:ext cx="4744575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작업 내용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CDB1B169-802F-426B-8863-C130B5511726}"/>
              </a:ext>
            </a:extLst>
          </p:cNvPr>
          <p:cNvSpPr/>
          <p:nvPr/>
        </p:nvSpPr>
        <p:spPr>
          <a:xfrm>
            <a:off x="647683" y="3956427"/>
            <a:ext cx="6056229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위험성평가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397026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44</a:t>
            </a:fld>
            <a:endParaRPr lang="ko-KR" altLang="en-US" dirty="0"/>
          </a:p>
        </p:txBody>
      </p:sp>
      <p:sp>
        <p:nvSpPr>
          <p:cNvPr id="29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2)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거푸집 조립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71522"/>
              </p:ext>
            </p:extLst>
          </p:nvPr>
        </p:nvGraphicFramePr>
        <p:xfrm>
          <a:off x="621964" y="2425156"/>
          <a:ext cx="10856592" cy="4074501"/>
        </p:xfrm>
        <a:graphic>
          <a:graphicData uri="http://schemas.openxmlformats.org/drawingml/2006/table">
            <a:tbl>
              <a:tblPr/>
              <a:tblGrid>
                <a:gridCol w="1615433">
                  <a:extLst>
                    <a:ext uri="{9D8B030D-6E8A-4147-A177-3AD203B41FA5}">
                      <a16:colId xmlns:a16="http://schemas.microsoft.com/office/drawing/2014/main" xmlns="" val="3720216633"/>
                    </a:ext>
                  </a:extLst>
                </a:gridCol>
                <a:gridCol w="4142073">
                  <a:extLst>
                    <a:ext uri="{9D8B030D-6E8A-4147-A177-3AD203B41FA5}">
                      <a16:colId xmlns:a16="http://schemas.microsoft.com/office/drawing/2014/main" xmlns="" val="390434910"/>
                    </a:ext>
                  </a:extLst>
                </a:gridCol>
                <a:gridCol w="5099086">
                  <a:extLst>
                    <a:ext uri="{9D8B030D-6E8A-4147-A177-3AD203B41FA5}">
                      <a16:colId xmlns:a16="http://schemas.microsoft.com/office/drawing/2014/main" xmlns="" val="3858370655"/>
                    </a:ext>
                  </a:extLst>
                </a:gridCol>
              </a:tblGrid>
              <a:tr h="20184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dist" fontAlgn="ctr"/>
                      <a:r>
                        <a:rPr lang="ko-KR" altLang="en-US" sz="14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자재</a:t>
                      </a:r>
                      <a:endParaRPr lang="en-US" altLang="ko-KR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dist" fontAlgn="ctr"/>
                      <a:r>
                        <a:rPr lang="ko-KR" altLang="en-US" sz="1400" b="0" i="0" u="none" strike="noStrike" spc="-15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반입ㆍ인양</a:t>
                      </a:r>
                      <a:endParaRPr lang="ko-KR" altLang="en-US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ㆍ인양용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훅에는 해지장치가 설치되어 있을 것</a:t>
                      </a:r>
                      <a:endParaRPr lang="en-US" altLang="ko-KR" sz="1400" b="0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ㆍ인양용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로프는 견고한 것을 사용할 </a:t>
                      </a:r>
                      <a:r>
                        <a:rPr lang="ko-KR" altLang="en-US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것</a:t>
                      </a:r>
                      <a:endParaRPr lang="en-US" altLang="ko-KR" sz="1400" b="0" i="0" u="none" strike="noStrike" kern="1200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kern="1200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ㆍ인양용</a:t>
                      </a:r>
                      <a:r>
                        <a:rPr lang="ko-KR" altLang="en-US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전용철물 사용할 것</a:t>
                      </a:r>
                      <a:endParaRPr lang="en-US" altLang="ko-KR" sz="1400" b="0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ㆍ인양자재를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결속할 때 </a:t>
                      </a:r>
                      <a:r>
                        <a:rPr lang="en-US" altLang="ko-KR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줄걸이를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결속하고 수평을 유지할 것</a:t>
                      </a:r>
                      <a:endParaRPr lang="en-US" altLang="ko-KR" sz="1400" b="0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ㆍ관리감독자를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배치하여 </a:t>
                      </a:r>
                      <a:r>
                        <a:rPr lang="ko-KR" altLang="en-US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안전하게 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작업을 지시할 것</a:t>
                      </a: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7500362"/>
                  </a:ext>
                </a:extLst>
              </a:tr>
              <a:tr h="205608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거푸집</a:t>
                      </a:r>
                      <a:endParaRPr lang="en-US" altLang="ko-KR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spc="-15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조립ㆍ해체</a:t>
                      </a:r>
                      <a:endParaRPr lang="ko-KR" altLang="en-US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ㆍ작업자는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고리를 착용하고 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부착설비에 체결할 것</a:t>
                      </a:r>
                      <a:endParaRPr lang="en-US" altLang="ko-KR" sz="1400" b="0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ㆍ거푸집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설치작업 중 보 상부</a:t>
                      </a:r>
                      <a:r>
                        <a:rPr lang="en-US" altLang="ko-KR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 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슬래브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단부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등 </a:t>
                      </a:r>
                      <a:r>
                        <a:rPr lang="ko-KR" altLang="en-US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떨어질</a:t>
                      </a:r>
                      <a:r>
                        <a:rPr lang="en-US" altLang="ko-KR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위험부위에 </a:t>
                      </a:r>
                      <a:endParaRPr lang="en-US" altLang="ko-KR" sz="1400" b="0" i="0" u="none" strike="noStrike" kern="1200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400" b="0" i="0" u="none" strike="noStrike" kern="1200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ko-KR" altLang="en-US" sz="1400" b="0" i="0" u="none" strike="noStrike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부착설비를 설치할 것</a:t>
                      </a:r>
                      <a:endParaRPr lang="en-US" altLang="ko-KR" sz="1400" b="0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ㆍ동바리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높이 조절용 핀은 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전용핀을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사용할 것</a:t>
                      </a:r>
                      <a:endParaRPr lang="en-US" altLang="ko-KR" sz="1400" b="0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ㆍ거푸집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동바리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연결부는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전용 </a:t>
                      </a: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클램프로</a:t>
                      </a:r>
                      <a:r>
                        <a:rPr lang="ko-KR" altLang="en-US" sz="1400" b="0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고정할 것</a:t>
                      </a:r>
                      <a:endParaRPr lang="en-US" altLang="ko-KR" sz="1400" b="0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400" b="0" i="0" u="none" strike="noStrike" kern="120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ㆍ</a:t>
                      </a:r>
                      <a:r>
                        <a:rPr lang="ko-KR" altLang="en-US" sz="1400" b="0" i="0" u="none" strike="noStrike" kern="1200" spc="-2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해체작업</a:t>
                      </a:r>
                      <a:r>
                        <a:rPr lang="ko-KR" altLang="en-US" sz="1400" b="0" i="0" u="none" strike="noStrike" kern="1200" spc="-2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0" i="0" u="none" strike="noStrike" kern="1200" spc="-20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중  바닥  </a:t>
                      </a:r>
                      <a:r>
                        <a:rPr lang="ko-KR" altLang="en-US" sz="1400" b="0" i="0" u="none" strike="noStrike" kern="1200" spc="-20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개구부</a:t>
                      </a:r>
                      <a:r>
                        <a:rPr lang="ko-KR" altLang="en-US" sz="1400" b="0" i="0" u="none" strike="noStrike" kern="1200" spc="-20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0" i="0" u="none" strike="noStrike" kern="1200" spc="-2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등 </a:t>
                      </a:r>
                      <a:r>
                        <a:rPr lang="ko-KR" altLang="en-US" sz="1400" b="0" i="0" u="none" strike="noStrike" kern="1200" spc="-20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떨어질 위험장소는 </a:t>
                      </a:r>
                      <a:r>
                        <a:rPr lang="ko-KR" altLang="en-US" sz="1400" b="0" i="0" u="none" strike="noStrike" kern="1200" spc="-2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없을 </a:t>
                      </a:r>
                      <a:r>
                        <a:rPr lang="ko-KR" altLang="en-US" sz="1400" b="0" i="0" u="none" strike="noStrike" kern="1200" spc="-20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것</a:t>
                      </a:r>
                      <a:endParaRPr lang="ko-KR" altLang="en-US" sz="1400" b="0" i="0" u="none" strike="noStrike" kern="1200" spc="-2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94982272"/>
                  </a:ext>
                </a:extLst>
              </a:tr>
            </a:tbl>
          </a:graphicData>
        </a:graphic>
      </p:graphicFrame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10267" y="2041435"/>
            <a:ext cx="3196471" cy="3294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거푸집 </a:t>
            </a:r>
            <a:r>
              <a:rPr lang="ko-KR" altLang="en-US" sz="14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조립 </a:t>
            </a:r>
            <a:r>
              <a:rPr lang="en-US" altLang="ko-KR" sz="14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/ </a:t>
            </a:r>
            <a:r>
              <a:rPr lang="ko-KR" altLang="en-US" sz="14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해체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안전 작업 방법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371410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45</a:t>
            </a:fld>
            <a:endParaRPr lang="ko-KR" altLang="en-US" dirty="0"/>
          </a:p>
        </p:txBody>
      </p:sp>
      <p:sp>
        <p:nvSpPr>
          <p:cNvPr id="14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9" name="그림 18" descr="KakaoTalk_20230821_1430214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0932" y="4475727"/>
            <a:ext cx="1936043" cy="2004880"/>
          </a:xfrm>
          <a:prstGeom prst="rect">
            <a:avLst/>
          </a:prstGeom>
        </p:spPr>
      </p:pic>
      <p:pic>
        <p:nvPicPr>
          <p:cNvPr id="20" name="그림 19" descr="KakaoTalk_20230821_143021445_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2933" y="2485301"/>
            <a:ext cx="1374042" cy="1896199"/>
          </a:xfrm>
          <a:prstGeom prst="rect">
            <a:avLst/>
          </a:prstGeom>
        </p:spPr>
      </p:pic>
      <p:pic>
        <p:nvPicPr>
          <p:cNvPr id="26" name="그림 25" descr="KakaoTalk_20230821_143021445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7816" y="4475727"/>
            <a:ext cx="2043116" cy="2004880"/>
          </a:xfrm>
          <a:prstGeom prst="rect">
            <a:avLst/>
          </a:prstGeom>
        </p:spPr>
      </p:pic>
      <p:pic>
        <p:nvPicPr>
          <p:cNvPr id="27" name="그림 26" descr="KakaoTalk_20230821_143021445_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7815" y="2485301"/>
            <a:ext cx="2605117" cy="18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2)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거푸집 조립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34981" y="2041435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거푸집 작업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재해 사례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C63FA8D9-28A6-4B58-BACD-9D695F6B074B}"/>
              </a:ext>
            </a:extLst>
          </p:cNvPr>
          <p:cNvSpPr/>
          <p:nvPr/>
        </p:nvSpPr>
        <p:spPr>
          <a:xfrm>
            <a:off x="6216155" y="2863802"/>
            <a:ext cx="5272645" cy="1560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공동주택 신축공사 현장에서 지상 </a:t>
            </a:r>
            <a:r>
              <a:rPr lang="en-US" altLang="ko-KR" sz="1200" dirty="0">
                <a:latin typeface="+mn-ea"/>
              </a:rPr>
              <a:t>11</a:t>
            </a:r>
            <a:r>
              <a:rPr lang="ko-KR" altLang="en-US" sz="1200" dirty="0">
                <a:latin typeface="+mn-ea"/>
              </a:rPr>
              <a:t>층 </a:t>
            </a:r>
            <a:r>
              <a:rPr lang="ko-KR" altLang="en-US" sz="1200" dirty="0" err="1">
                <a:latin typeface="+mn-ea"/>
              </a:rPr>
              <a:t>측면부</a:t>
            </a:r>
            <a:r>
              <a:rPr lang="ko-KR" altLang="en-US" sz="1200" dirty="0">
                <a:latin typeface="+mn-ea"/>
              </a:rPr>
              <a:t> 비계를 설치하기 위해 바닥 정리작업 중 작업구간에 설치되어 있던 벽체 거푸집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약 </a:t>
            </a:r>
            <a:r>
              <a:rPr lang="en-US" altLang="ko-KR" sz="1200" dirty="0">
                <a:latin typeface="+mn-ea"/>
              </a:rPr>
              <a:t>2.4TON)</a:t>
            </a:r>
            <a:r>
              <a:rPr lang="ko-KR" altLang="en-US" sz="1200" dirty="0">
                <a:latin typeface="+mn-ea"/>
              </a:rPr>
              <a:t>이 전도 되면서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전도된 거푸집과 적재되어 있던 자재에 재해자가 협착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FC8921AA-9482-4B0E-A758-A348E5238B47}"/>
              </a:ext>
            </a:extLst>
          </p:cNvPr>
          <p:cNvSpPr/>
          <p:nvPr/>
        </p:nvSpPr>
        <p:spPr>
          <a:xfrm>
            <a:off x="6216155" y="4969841"/>
            <a:ext cx="5272645" cy="1772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거푸집 전도방지조치 철저</a:t>
            </a:r>
          </a:p>
          <a:p>
            <a:r>
              <a:rPr lang="ko-KR" altLang="en-US" sz="1200" dirty="0">
                <a:latin typeface="+mn-ea"/>
              </a:rPr>
              <a:t>     외력에 견딜 수 있거나 넘어지지 않도록 견고한 </a:t>
            </a:r>
            <a:r>
              <a:rPr lang="ko-KR" altLang="en-US" sz="1200" dirty="0" smtClean="0">
                <a:latin typeface="+mn-ea"/>
              </a:rPr>
              <a:t>구조로의 </a:t>
            </a:r>
            <a:endParaRPr lang="en-US" altLang="ko-KR" sz="1200" dirty="0" smtClean="0">
              <a:latin typeface="+mn-ea"/>
            </a:endParaRPr>
          </a:p>
          <a:p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</a:t>
            </a:r>
            <a:r>
              <a:rPr lang="ko-KR" altLang="en-US" sz="1200" dirty="0" err="1" smtClean="0">
                <a:latin typeface="+mn-ea"/>
              </a:rPr>
              <a:t>긴결재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버팀대 또는 지지대를 설치하는 등 필요한 </a:t>
            </a:r>
            <a:r>
              <a:rPr lang="ko-KR" altLang="en-US" sz="1200" dirty="0" smtClean="0">
                <a:latin typeface="+mn-ea"/>
              </a:rPr>
              <a:t>조치를 하고</a:t>
            </a:r>
            <a:endParaRPr lang="en-US" altLang="ko-KR" sz="1200" dirty="0" smtClean="0">
              <a:latin typeface="+mn-ea"/>
            </a:endParaRPr>
          </a:p>
          <a:p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작업 실시하여야 함</a:t>
            </a:r>
            <a:endParaRPr lang="en-US" altLang="ko-KR" sz="1200" dirty="0">
              <a:latin typeface="+mn-ea"/>
            </a:endParaRPr>
          </a:p>
          <a:p>
            <a:endParaRPr lang="en-US" altLang="ko-KR" sz="1200" dirty="0">
              <a:latin typeface="+mn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+mn-ea"/>
              </a:rPr>
              <a:t>  </a:t>
            </a:r>
            <a:r>
              <a:rPr lang="ko-KR" altLang="en-US" sz="1200" dirty="0">
                <a:latin typeface="+mn-ea"/>
              </a:rPr>
              <a:t>중량물의 </a:t>
            </a:r>
            <a:r>
              <a:rPr lang="ko-KR" altLang="en-US" sz="1200" dirty="0" smtClean="0">
                <a:latin typeface="+mn-ea"/>
              </a:rPr>
              <a:t>취급작업 </a:t>
            </a:r>
            <a:r>
              <a:rPr lang="ko-KR" altLang="en-US" sz="1200" dirty="0">
                <a:latin typeface="+mn-ea"/>
              </a:rPr>
              <a:t>시 작업계획서 작성</a:t>
            </a:r>
          </a:p>
          <a:p>
            <a:endParaRPr lang="ko-KR" altLang="en-US" sz="1200" dirty="0">
              <a:latin typeface="+mn-ea"/>
            </a:endParaRPr>
          </a:p>
        </p:txBody>
      </p:sp>
      <p:sp>
        <p:nvSpPr>
          <p:cNvPr id="20" name="사각형: 둥근 모서리 41">
            <a:extLst>
              <a:ext uri="{FF2B5EF4-FFF2-40B4-BE49-F238E27FC236}">
                <a16:creationId xmlns:a16="http://schemas.microsoft.com/office/drawing/2014/main" xmlns="" id="{15C84C17-EE78-4B72-9808-F2665574DB1E}"/>
              </a:ext>
            </a:extLst>
          </p:cNvPr>
          <p:cNvSpPr/>
          <p:nvPr/>
        </p:nvSpPr>
        <p:spPr>
          <a:xfrm>
            <a:off x="6216156" y="2392168"/>
            <a:ext cx="5252390" cy="2245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사각형: 둥근 모서리 42">
            <a:extLst>
              <a:ext uri="{FF2B5EF4-FFF2-40B4-BE49-F238E27FC236}">
                <a16:creationId xmlns:a16="http://schemas.microsoft.com/office/drawing/2014/main" xmlns="" id="{B35FD181-1ECE-408C-AF17-BCE1FF5A7DAD}"/>
              </a:ext>
            </a:extLst>
          </p:cNvPr>
          <p:cNvSpPr/>
          <p:nvPr/>
        </p:nvSpPr>
        <p:spPr>
          <a:xfrm>
            <a:off x="6216156" y="2465022"/>
            <a:ext cx="5252390" cy="269909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14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재 해 발 생 원 인</a:t>
            </a:r>
            <a:endParaRPr lang="en-US" altLang="ko-KR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7" name="그룹 2"/>
          <p:cNvGrpSpPr/>
          <p:nvPr/>
        </p:nvGrpSpPr>
        <p:grpSpPr>
          <a:xfrm>
            <a:off x="6225895" y="4523598"/>
            <a:ext cx="5262740" cy="391021"/>
            <a:chOff x="9494164" y="4701460"/>
            <a:chExt cx="4279319" cy="363642"/>
          </a:xfrm>
        </p:grpSpPr>
        <p:sp>
          <p:nvSpPr>
            <p:cNvPr id="28" name="사각형: 둥근 모서리 18">
              <a:extLst>
                <a:ext uri="{FF2B5EF4-FFF2-40B4-BE49-F238E27FC236}">
                  <a16:creationId xmlns:a16="http://schemas.microsoft.com/office/drawing/2014/main" xmlns="" id="{7A65878B-F8A5-405D-9D76-3A270A295738}"/>
                </a:ext>
              </a:extLst>
            </p:cNvPr>
            <p:cNvSpPr/>
            <p:nvPr/>
          </p:nvSpPr>
          <p:spPr>
            <a:xfrm>
              <a:off x="9494164" y="4701460"/>
              <a:ext cx="4279319" cy="24379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9" name="사각형: 둥근 모서리 22">
              <a:extLst>
                <a:ext uri="{FF2B5EF4-FFF2-40B4-BE49-F238E27FC236}">
                  <a16:creationId xmlns:a16="http://schemas.microsoft.com/office/drawing/2014/main" xmlns="" id="{A35B7AAB-7BEB-49AA-964F-7B7737B368F1}"/>
                </a:ext>
              </a:extLst>
            </p:cNvPr>
            <p:cNvSpPr/>
            <p:nvPr/>
          </p:nvSpPr>
          <p:spPr>
            <a:xfrm>
              <a:off x="9494164" y="4772118"/>
              <a:ext cx="4279319" cy="29298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4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안  전  대  책</a:t>
              </a:r>
            </a:p>
          </p:txBody>
        </p:sp>
      </p:grpSp>
      <p:grpSp>
        <p:nvGrpSpPr>
          <p:cNvPr id="30" name="그룹 4"/>
          <p:cNvGrpSpPr/>
          <p:nvPr/>
        </p:nvGrpSpPr>
        <p:grpSpPr>
          <a:xfrm>
            <a:off x="634980" y="2465021"/>
            <a:ext cx="5231508" cy="4277652"/>
            <a:chOff x="4842038" y="1950189"/>
            <a:chExt cx="3681918" cy="3566725"/>
          </a:xfrm>
        </p:grpSpPr>
        <p:pic>
          <p:nvPicPr>
            <p:cNvPr id="31" name="그림 30"/>
            <p:cNvPicPr preferRelativeResize="0"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4" r="34325"/>
            <a:stretch/>
          </p:blipFill>
          <p:spPr>
            <a:xfrm>
              <a:off x="4842038" y="1950189"/>
              <a:ext cx="3681918" cy="3566725"/>
            </a:xfrm>
            <a:prstGeom prst="rect">
              <a:avLst/>
            </a:prstGeom>
          </p:spPr>
        </p:pic>
        <p:sp>
          <p:nvSpPr>
            <p:cNvPr id="32" name="폭발 2 31"/>
            <p:cNvSpPr/>
            <p:nvPr/>
          </p:nvSpPr>
          <p:spPr bwMode="auto">
            <a:xfrm>
              <a:off x="7462560" y="3869341"/>
              <a:ext cx="1027553" cy="583491"/>
            </a:xfrm>
            <a:prstGeom prst="irregularSeal2">
              <a:avLst/>
            </a:prstGeom>
            <a:solidFill>
              <a:srgbClr val="FFFF66">
                <a:alpha val="4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pic>
          <p:nvPicPr>
            <p:cNvPr id="33" name="Picture 2" descr="추락 - 황상택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154578" flipH="1" flipV="1">
              <a:off x="6957034" y="3912995"/>
              <a:ext cx="1468276" cy="1468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450104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46</a:t>
            </a:fld>
            <a:endParaRPr lang="ko-KR" altLang="en-US" dirty="0"/>
          </a:p>
        </p:txBody>
      </p:sp>
      <p:sp>
        <p:nvSpPr>
          <p:cNvPr id="22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08451" y="2166551"/>
            <a:ext cx="4169859" cy="16020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3)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시스템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동바리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설치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모서리가 둥근 직사각형 12">
            <a:extLst>
              <a:ext uri="{FF2B5EF4-FFF2-40B4-BE49-F238E27FC236}">
                <a16:creationId xmlns:a16="http://schemas.microsoft.com/office/drawing/2014/main" xmlns="" id="{5EE9D752-93D1-4241-81BC-809C0D93074E}"/>
              </a:ext>
            </a:extLst>
          </p:cNvPr>
          <p:cNvSpPr/>
          <p:nvPr/>
        </p:nvSpPr>
        <p:spPr>
          <a:xfrm>
            <a:off x="631205" y="2098949"/>
            <a:ext cx="10898786" cy="1731876"/>
          </a:xfrm>
          <a:prstGeom prst="roundRect">
            <a:avLst>
              <a:gd name="adj" fmla="val 2343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457106">
              <a:defRPr/>
            </a:pPr>
            <a:endParaRPr lang="ko-KR" altLang="en-US">
              <a:solidFill>
                <a:prstClr val="white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6AA9F5-4EDC-4A9B-9A40-A8555A823887}"/>
              </a:ext>
            </a:extLst>
          </p:cNvPr>
          <p:cNvSpPr txBox="1"/>
          <p:nvPr/>
        </p:nvSpPr>
        <p:spPr>
          <a:xfrm>
            <a:off x="609969" y="4284904"/>
            <a:ext cx="6038544" cy="20876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6EBB00-66C2-490F-BF06-7FC91A5326FC}"/>
              </a:ext>
            </a:extLst>
          </p:cNvPr>
          <p:cNvSpPr txBox="1"/>
          <p:nvPr/>
        </p:nvSpPr>
        <p:spPr>
          <a:xfrm>
            <a:off x="6656751" y="4279970"/>
            <a:ext cx="4711074" cy="20876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727919" y="2891481"/>
            <a:ext cx="16981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spc="-150" dirty="0">
                <a:latin typeface="+mn-ea"/>
              </a:rPr>
              <a:t>[</a:t>
            </a:r>
            <a:r>
              <a:rPr lang="ko-KR" altLang="en-US" sz="1000" spc="-150" dirty="0">
                <a:latin typeface="+mn-ea"/>
              </a:rPr>
              <a:t>작업구간 도면</a:t>
            </a:r>
            <a:r>
              <a:rPr lang="en-US" altLang="ko-KR" sz="1000" spc="-150" dirty="0">
                <a:latin typeface="+mn-ea"/>
              </a:rPr>
              <a:t>]</a:t>
            </a:r>
            <a:endParaRPr lang="ko-KR" altLang="en-US" sz="1000" dirty="0"/>
          </a:p>
        </p:txBody>
      </p:sp>
      <p:grpSp>
        <p:nvGrpSpPr>
          <p:cNvPr id="31" name="그룹 52"/>
          <p:cNvGrpSpPr/>
          <p:nvPr/>
        </p:nvGrpSpPr>
        <p:grpSpPr>
          <a:xfrm>
            <a:off x="6022516" y="3425581"/>
            <a:ext cx="5169435" cy="368500"/>
            <a:chOff x="-1386824" y="5933320"/>
            <a:chExt cx="6010851" cy="426026"/>
          </a:xfrm>
        </p:grpSpPr>
        <p:sp>
          <p:nvSpPr>
            <p:cNvPr id="32" name="사각형: 둥근 모서리 166">
              <a:extLst>
                <a:ext uri="{FF2B5EF4-FFF2-40B4-BE49-F238E27FC236}">
                  <a16:creationId xmlns:a16="http://schemas.microsoft.com/office/drawing/2014/main" xmlns="" id="{8B4F9311-A421-432E-A1E7-FA0AF10699E5}"/>
                </a:ext>
              </a:extLst>
            </p:cNvPr>
            <p:cNvSpPr/>
            <p:nvPr/>
          </p:nvSpPr>
          <p:spPr>
            <a:xfrm>
              <a:off x="-1386824" y="5933321"/>
              <a:ext cx="1931261" cy="42602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1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추락방지망 설치</a:t>
              </a:r>
              <a:endParaRPr lang="ko-KR" altLang="en-US" sz="11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5" name="사각형: 둥근 모서리 166">
              <a:extLst>
                <a:ext uri="{FF2B5EF4-FFF2-40B4-BE49-F238E27FC236}">
                  <a16:creationId xmlns:a16="http://schemas.microsoft.com/office/drawing/2014/main" xmlns="" id="{8B4F9311-A421-432E-A1E7-FA0AF10699E5}"/>
                </a:ext>
              </a:extLst>
            </p:cNvPr>
            <p:cNvSpPr/>
            <p:nvPr/>
          </p:nvSpPr>
          <p:spPr>
            <a:xfrm>
              <a:off x="640649" y="5933320"/>
              <a:ext cx="1983151" cy="426025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1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출입금지구역 설정</a:t>
              </a:r>
              <a:endParaRPr lang="ko-KR" altLang="en-US" sz="11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4" name="사각형: 둥근 모서리 166">
              <a:extLst>
                <a:ext uri="{FF2B5EF4-FFF2-40B4-BE49-F238E27FC236}">
                  <a16:creationId xmlns:a16="http://schemas.microsoft.com/office/drawing/2014/main" xmlns="" id="{8B4F9311-A421-432E-A1E7-FA0AF10699E5}"/>
                </a:ext>
              </a:extLst>
            </p:cNvPr>
            <p:cNvSpPr/>
            <p:nvPr/>
          </p:nvSpPr>
          <p:spPr>
            <a:xfrm>
              <a:off x="2692766" y="5933321"/>
              <a:ext cx="1931261" cy="426025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1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안전대 </a:t>
              </a:r>
              <a:r>
                <a:rPr lang="en-US" altLang="ko-KR" sz="11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2</a:t>
              </a:r>
              <a:r>
                <a:rPr lang="ko-KR" altLang="en-US" sz="11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중고리</a:t>
              </a:r>
              <a:endParaRPr lang="ko-KR" altLang="en-US" sz="11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5" name="그룹 61"/>
          <p:cNvGrpSpPr/>
          <p:nvPr/>
        </p:nvGrpSpPr>
        <p:grpSpPr>
          <a:xfrm>
            <a:off x="7766177" y="2166551"/>
            <a:ext cx="1705543" cy="1238644"/>
            <a:chOff x="3609324" y="3552890"/>
            <a:chExt cx="2844317" cy="2772304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324" y="3552890"/>
              <a:ext cx="2844317" cy="1224694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" t="29438" r="6105" b="9951"/>
            <a:stretch/>
          </p:blipFill>
          <p:spPr>
            <a:xfrm>
              <a:off x="3609324" y="4896014"/>
              <a:ext cx="2844317" cy="1429180"/>
            </a:xfrm>
            <a:prstGeom prst="rect">
              <a:avLst/>
            </a:prstGeom>
          </p:spPr>
        </p:pic>
      </p:grpSp>
      <p:pic>
        <p:nvPicPr>
          <p:cNvPr id="48" name="그림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033" y="2166551"/>
            <a:ext cx="1641819" cy="1224960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515" y="2202181"/>
            <a:ext cx="1672491" cy="118653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  <a:prstDash val="sysDot"/>
          </a:ln>
        </p:spPr>
      </p:pic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E19C9F39-C2B2-466A-A344-C3DDDF912650}"/>
              </a:ext>
            </a:extLst>
          </p:cNvPr>
          <p:cNvSpPr/>
          <p:nvPr/>
        </p:nvSpPr>
        <p:spPr>
          <a:xfrm>
            <a:off x="6655587" y="3956427"/>
            <a:ext cx="4744575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작업 내용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CDB1B169-802F-426B-8863-C130B5511726}"/>
              </a:ext>
            </a:extLst>
          </p:cNvPr>
          <p:cNvSpPr/>
          <p:nvPr/>
        </p:nvSpPr>
        <p:spPr>
          <a:xfrm>
            <a:off x="647683" y="3956427"/>
            <a:ext cx="6056229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위험성평가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graphicFrame>
        <p:nvGraphicFramePr>
          <p:cNvPr id="52" name="표 51">
            <a:extLst>
              <a:ext uri="{FF2B5EF4-FFF2-40B4-BE49-F238E27FC236}">
                <a16:creationId xmlns:a16="http://schemas.microsoft.com/office/drawing/2014/main" xmlns="" id="{DA87789F-375D-4221-8F03-03F52D6E5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461006"/>
              </p:ext>
            </p:extLst>
          </p:nvPr>
        </p:nvGraphicFramePr>
        <p:xfrm>
          <a:off x="708451" y="4355751"/>
          <a:ext cx="5840630" cy="1899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0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375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63586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위험</a:t>
                      </a:r>
                      <a:endParaRPr lang="en-US" altLang="ko-KR" sz="12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요인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SzPct val="119000"/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1..  </a:t>
                      </a:r>
                      <a:r>
                        <a:rPr lang="ko-KR" altLang="en-US" sz="1100" b="0" spc="-12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작업순서</a:t>
                      </a:r>
                      <a:r>
                        <a:rPr lang="ko-KR" altLang="en-US" sz="1100" b="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spc="-12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미준수로</a:t>
                      </a:r>
                      <a:r>
                        <a:rPr lang="ko-KR" altLang="en-US" sz="1100" b="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인한 붕괴 위험</a:t>
                      </a:r>
                      <a:endParaRPr lang="en-US" altLang="ko-KR" sz="1100" b="0" spc="-12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cs typeface="조선일보명조" panose="02030304000000000000" pitchFamily="18" charset="-127"/>
                      </a:endParaRPr>
                    </a:p>
                    <a:p>
                      <a:pPr>
                        <a:spcAft>
                          <a:spcPts val="600"/>
                        </a:spcAft>
                        <a:buSzPct val="119000"/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  </a:t>
                      </a:r>
                      <a:r>
                        <a:rPr lang="ko-KR" altLang="en-US" sz="1100" b="0" spc="-12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자재낙하로</a:t>
                      </a:r>
                      <a:r>
                        <a:rPr lang="ko-KR" altLang="en-US" sz="1100" b="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인한 근로자 맞음 위험</a:t>
                      </a:r>
                      <a:endParaRPr lang="en-US" altLang="ko-KR" sz="1100" b="0" spc="-12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cs typeface="조선일보명조" panose="02030304000000000000" pitchFamily="18" charset="-127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개인보호구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미착용 및 생명줄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미설치로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인한 추락 위험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6049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안전</a:t>
                      </a:r>
                      <a:endParaRPr lang="en-US" altLang="ko-KR" sz="12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대책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ko-KR" altLang="en-US" sz="11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en-US" altLang="ko-KR" sz="11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1.</a:t>
                      </a:r>
                      <a:r>
                        <a:rPr lang="ko-KR" altLang="en-US" sz="11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설치</a:t>
                      </a:r>
                      <a:r>
                        <a:rPr lang="en-US" altLang="ko-KR" sz="11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lang="ko-KR" altLang="en-US" sz="1100" b="0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해체 작업계획서 검토</a:t>
                      </a:r>
                      <a:r>
                        <a:rPr lang="en-US" altLang="ko-KR" sz="1100" b="0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en-US" altLang="ko-KR" sz="1100" b="0" kern="120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위험성평가 및 특별교육 </a:t>
                      </a:r>
                      <a:r>
                        <a:rPr lang="ko-KR" altLang="en-US" sz="1100" b="0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실시</a:t>
                      </a:r>
                      <a:endParaRPr lang="en-US" altLang="ko-KR" sz="1100" b="0" kern="1200" spc="-12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en-US" altLang="ko-KR" sz="11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2.</a:t>
                      </a:r>
                      <a:r>
                        <a:rPr lang="ko-KR" altLang="en-US" sz="11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설치</a:t>
                      </a:r>
                      <a:r>
                        <a:rPr lang="en-US" altLang="ko-KR" sz="11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lang="ko-KR" altLang="en-US" sz="1100" b="0" kern="12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해체구역 </a:t>
                      </a:r>
                      <a:r>
                        <a:rPr lang="ko-KR" altLang="en-US" sz="1100" b="0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상</a:t>
                      </a:r>
                      <a:r>
                        <a:rPr lang="en-US" altLang="ko-KR" sz="1100" b="0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sz="1100" b="0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하부 통제선 설정 및 출입금지 조치</a:t>
                      </a:r>
                      <a:endParaRPr lang="en-US" altLang="ko-KR" sz="1100" b="0" kern="1200" spc="-12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  <a:buSzPct val="119000"/>
                      </a:pPr>
                      <a:r>
                        <a:rPr lang="ko-KR" altLang="en-US" sz="1100" b="0" kern="12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en-US" altLang="ko-KR" sz="11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3.</a:t>
                      </a:r>
                      <a:r>
                        <a:rPr lang="ko-KR" altLang="en-US" sz="1100" spc="-12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설치</a:t>
                      </a:r>
                      <a:r>
                        <a:rPr lang="en-US" altLang="ko-KR" sz="1100" spc="-12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해체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 시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걸이용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생명줄 설치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및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안전고리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결속 관리 철저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3" name="표 52">
            <a:extLst>
              <a:ext uri="{FF2B5EF4-FFF2-40B4-BE49-F238E27FC236}">
                <a16:creationId xmlns:a16="http://schemas.microsoft.com/office/drawing/2014/main" xmlns="" id="{B3FC56F7-0B15-46AE-920D-8F28CDC47C2D}"/>
              </a:ext>
            </a:extLst>
          </p:cNvPr>
          <p:cNvGraphicFramePr>
            <a:graphicFrameLocks noGrp="1"/>
          </p:cNvGraphicFramePr>
          <p:nvPr/>
        </p:nvGraphicFramePr>
        <p:xfrm>
          <a:off x="6761578" y="4363990"/>
          <a:ext cx="4488039" cy="1913240"/>
        </p:xfrm>
        <a:graphic>
          <a:graphicData uri="http://schemas.openxmlformats.org/drawingml/2006/table">
            <a:tbl>
              <a:tblPr/>
              <a:tblGrid>
                <a:gridCol w="14974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905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332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구 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주요내용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32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작업내용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시스템 동바리 설치</a:t>
                      </a:r>
                      <a:r>
                        <a:rPr lang="en-US" altLang="ko-KR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해체작업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332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주요장비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   -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332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투입인원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8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명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332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소요일수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18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개월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332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책임시공총괄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전성호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755973"/>
                  </a:ext>
                </a:extLst>
              </a:tr>
              <a:tr h="27332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책임시공담당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박영길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5896701"/>
                  </a:ext>
                </a:extLst>
              </a:tr>
            </a:tbl>
          </a:graphicData>
        </a:graphic>
      </p:graphicFrame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199038" y="6367607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47</a:t>
            </a:fld>
            <a:endParaRPr lang="ko-KR" altLang="en-US" dirty="0"/>
          </a:p>
        </p:txBody>
      </p:sp>
      <p:sp>
        <p:nvSpPr>
          <p:cNvPr id="28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3)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시스템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동바리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설치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pic>
        <p:nvPicPr>
          <p:cNvPr id="28" name="_x971978912" descr="EMB0002778012c3">
            <a:extLst>
              <a:ext uri="{FF2B5EF4-FFF2-40B4-BE49-F238E27FC236}">
                <a16:creationId xmlns:a16="http://schemas.microsoft.com/office/drawing/2014/main" xmlns="" id="{CE55028D-5CC7-4376-A0BE-D6C79C06E60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94"/>
          <a:stretch>
            <a:fillRect/>
          </a:stretch>
        </p:blipFill>
        <p:spPr bwMode="auto">
          <a:xfrm>
            <a:off x="682480" y="4549809"/>
            <a:ext cx="2344034" cy="20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자유형 10">
            <a:extLst>
              <a:ext uri="{FF2B5EF4-FFF2-40B4-BE49-F238E27FC236}">
                <a16:creationId xmlns:a16="http://schemas.microsoft.com/office/drawing/2014/main" xmlns="" id="{80D4E656-AB48-4A48-B799-F16ACBFF9506}"/>
              </a:ext>
            </a:extLst>
          </p:cNvPr>
          <p:cNvSpPr/>
          <p:nvPr/>
        </p:nvSpPr>
        <p:spPr>
          <a:xfrm flipH="1">
            <a:off x="659461" y="4540366"/>
            <a:ext cx="2321369" cy="407376"/>
          </a:xfrm>
          <a:prstGeom prst="homePlate">
            <a:avLst>
              <a:gd name="adj" fmla="val 0"/>
            </a:avLst>
          </a:prstGeom>
          <a:solidFill>
            <a:srgbClr val="5859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36000" rIns="0" bIns="0" numCol="1" spcCol="1270" anchor="ctr" anchorCtr="0">
            <a:noAutofit/>
          </a:bodyPr>
          <a:lstStyle/>
          <a:p>
            <a:pPr algn="ctr" defTabSz="488950">
              <a:lnSpc>
                <a:spcPts val="8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+mn-ea"/>
              </a:rPr>
              <a:t>해체 시 역순 후 자재 </a:t>
            </a: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+mn-ea"/>
              </a:rPr>
              <a:t>정리 및 반출</a:t>
            </a:r>
          </a:p>
        </p:txBody>
      </p:sp>
      <p:sp>
        <p:nvSpPr>
          <p:cNvPr id="30" name="자유형 10">
            <a:extLst>
              <a:ext uri="{FF2B5EF4-FFF2-40B4-BE49-F238E27FC236}">
                <a16:creationId xmlns:a16="http://schemas.microsoft.com/office/drawing/2014/main" xmlns="" id="{EE563461-9D06-44F2-AADC-09F0F6B1661C}"/>
              </a:ext>
            </a:extLst>
          </p:cNvPr>
          <p:cNvSpPr/>
          <p:nvPr/>
        </p:nvSpPr>
        <p:spPr>
          <a:xfrm flipH="1">
            <a:off x="6317286" y="4540366"/>
            <a:ext cx="2448064" cy="407376"/>
          </a:xfrm>
          <a:prstGeom prst="homePlate">
            <a:avLst/>
          </a:prstGeom>
          <a:solidFill>
            <a:srgbClr val="5859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작업발판</a:t>
            </a:r>
            <a:r>
              <a:rPr lang="en-US" altLang="ko-KR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수직통로</a:t>
            </a:r>
            <a:r>
              <a:rPr lang="en-US" altLang="ko-KR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생명줄 설치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31" name="자유형 10">
            <a:extLst>
              <a:ext uri="{FF2B5EF4-FFF2-40B4-BE49-F238E27FC236}">
                <a16:creationId xmlns:a16="http://schemas.microsoft.com/office/drawing/2014/main" xmlns="" id="{0E746751-E170-4A0F-8951-DD42325020BD}"/>
              </a:ext>
            </a:extLst>
          </p:cNvPr>
          <p:cNvSpPr/>
          <p:nvPr/>
        </p:nvSpPr>
        <p:spPr>
          <a:xfrm flipH="1">
            <a:off x="3240200" y="4540366"/>
            <a:ext cx="2493008" cy="407376"/>
          </a:xfrm>
          <a:prstGeom prst="homePlate">
            <a:avLst/>
          </a:prstGeom>
          <a:solidFill>
            <a:srgbClr val="5859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U-Head </a:t>
            </a: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설치 및 길이 조정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34" name="자유형 10">
            <a:extLst>
              <a:ext uri="{FF2B5EF4-FFF2-40B4-BE49-F238E27FC236}">
                <a16:creationId xmlns:a16="http://schemas.microsoft.com/office/drawing/2014/main" xmlns="" id="{A43FAA2B-A716-4E2A-96AA-C50029554C0E}"/>
              </a:ext>
            </a:extLst>
          </p:cNvPr>
          <p:cNvSpPr/>
          <p:nvPr/>
        </p:nvSpPr>
        <p:spPr>
          <a:xfrm flipH="1">
            <a:off x="9166439" y="4540366"/>
            <a:ext cx="2548320" cy="407376"/>
          </a:xfrm>
          <a:prstGeom prst="homePlate">
            <a:avLst/>
          </a:prstGeom>
          <a:solidFill>
            <a:srgbClr val="5859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상부 수평재</a:t>
            </a:r>
            <a:r>
              <a:rPr lang="en-US" altLang="ko-KR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가새재</a:t>
            </a:r>
            <a:r>
              <a:rPr lang="en-US" altLang="ko-KR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긴결재 설치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36" name="줄무늬가 있는 오른쪽 화살표 43">
            <a:extLst>
              <a:ext uri="{FF2B5EF4-FFF2-40B4-BE49-F238E27FC236}">
                <a16:creationId xmlns:a16="http://schemas.microsoft.com/office/drawing/2014/main" xmlns="" id="{3AC7F9E9-00CD-46A4-9E5D-2B068350F686}"/>
              </a:ext>
            </a:extLst>
          </p:cNvPr>
          <p:cNvSpPr/>
          <p:nvPr/>
        </p:nvSpPr>
        <p:spPr>
          <a:xfrm rot="5400000">
            <a:off x="10589536" y="4280326"/>
            <a:ext cx="188367" cy="315904"/>
          </a:xfrm>
          <a:prstGeom prst="stripedRightArrow">
            <a:avLst>
              <a:gd name="adj1" fmla="val 48017"/>
              <a:gd name="adj2" fmla="val 29085"/>
            </a:avLst>
          </a:prstGeom>
          <a:gradFill>
            <a:gsLst>
              <a:gs pos="14000">
                <a:srgbClr val="913B6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2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37" name="자유형 10">
            <a:extLst>
              <a:ext uri="{FF2B5EF4-FFF2-40B4-BE49-F238E27FC236}">
                <a16:creationId xmlns:a16="http://schemas.microsoft.com/office/drawing/2014/main" xmlns="" id="{19B526DD-9D2A-420E-AE5B-B371A4578394}"/>
              </a:ext>
            </a:extLst>
          </p:cNvPr>
          <p:cNvSpPr/>
          <p:nvPr/>
        </p:nvSpPr>
        <p:spPr>
          <a:xfrm>
            <a:off x="653536" y="2052959"/>
            <a:ext cx="2407239" cy="397301"/>
          </a:xfrm>
          <a:prstGeom prst="homePlate">
            <a:avLst/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36000" rIns="0" bIns="0" numCol="1" spcCol="1270" anchor="ctr" anchorCtr="0">
            <a:noAutofit/>
          </a:bodyPr>
          <a:lstStyle/>
          <a:p>
            <a:pPr algn="ctr" defTabSz="488950">
              <a:lnSpc>
                <a:spcPts val="9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작업허가서</a:t>
            </a: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작성 및 검토</a:t>
            </a:r>
          </a:p>
        </p:txBody>
      </p:sp>
      <p:sp>
        <p:nvSpPr>
          <p:cNvPr id="38" name="자유형 10">
            <a:extLst>
              <a:ext uri="{FF2B5EF4-FFF2-40B4-BE49-F238E27FC236}">
                <a16:creationId xmlns:a16="http://schemas.microsoft.com/office/drawing/2014/main" xmlns="" id="{9F95A610-88FA-47FB-A3F6-9676BBA6F5D1}"/>
              </a:ext>
            </a:extLst>
          </p:cNvPr>
          <p:cNvSpPr/>
          <p:nvPr/>
        </p:nvSpPr>
        <p:spPr>
          <a:xfrm>
            <a:off x="3468134" y="2052959"/>
            <a:ext cx="2549991" cy="397301"/>
          </a:xfrm>
          <a:prstGeom prst="homePlate">
            <a:avLst/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Jack-Base </a:t>
            </a: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설치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39" name="자유형 10">
            <a:extLst>
              <a:ext uri="{FF2B5EF4-FFF2-40B4-BE49-F238E27FC236}">
                <a16:creationId xmlns:a16="http://schemas.microsoft.com/office/drawing/2014/main" xmlns="" id="{43185560-D5D7-4D55-A7C8-67979E1A151A}"/>
              </a:ext>
            </a:extLst>
          </p:cNvPr>
          <p:cNvSpPr/>
          <p:nvPr/>
        </p:nvSpPr>
        <p:spPr>
          <a:xfrm>
            <a:off x="6473989" y="2052959"/>
            <a:ext cx="2564236" cy="397301"/>
          </a:xfrm>
          <a:prstGeom prst="homePlate">
            <a:avLst/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수평재</a:t>
            </a:r>
            <a:r>
              <a:rPr lang="en-US" altLang="ko-KR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(</a:t>
            </a:r>
            <a:r>
              <a:rPr lang="ko-KR" altLang="en-US" sz="1100" b="1" spc="-12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밑둥잡이</a:t>
            </a:r>
            <a:r>
              <a:rPr lang="en-US" altLang="ko-KR" sz="1100" b="1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) </a:t>
            </a:r>
            <a:r>
              <a:rPr lang="ko-KR" altLang="en-US" sz="1100" b="1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설치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40" name="자유형 10">
            <a:extLst>
              <a:ext uri="{FF2B5EF4-FFF2-40B4-BE49-F238E27FC236}">
                <a16:creationId xmlns:a16="http://schemas.microsoft.com/office/drawing/2014/main" xmlns="" id="{1392F61F-FC7E-4988-8FCD-99D08CDE6CC7}"/>
              </a:ext>
            </a:extLst>
          </p:cNvPr>
          <p:cNvSpPr/>
          <p:nvPr/>
        </p:nvSpPr>
        <p:spPr>
          <a:xfrm>
            <a:off x="9459712" y="2052959"/>
            <a:ext cx="2370684" cy="397301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수직재 설치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41" name="줄무늬가 있는 오른쪽 화살표 43">
            <a:extLst>
              <a:ext uri="{FF2B5EF4-FFF2-40B4-BE49-F238E27FC236}">
                <a16:creationId xmlns:a16="http://schemas.microsoft.com/office/drawing/2014/main" xmlns="" id="{3AC7F9E9-00CD-46A4-9E5D-2B068350F686}"/>
              </a:ext>
            </a:extLst>
          </p:cNvPr>
          <p:cNvSpPr/>
          <p:nvPr/>
        </p:nvSpPr>
        <p:spPr>
          <a:xfrm>
            <a:off x="8960542" y="3246769"/>
            <a:ext cx="249028" cy="238954"/>
          </a:xfrm>
          <a:prstGeom prst="stripedRightArrow">
            <a:avLst>
              <a:gd name="adj1" fmla="val 48017"/>
              <a:gd name="adj2" fmla="val 29085"/>
            </a:avLst>
          </a:prstGeom>
          <a:gradFill>
            <a:gsLst>
              <a:gs pos="14000">
                <a:srgbClr val="913B6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2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42" name="줄무늬가 있는 오른쪽 화살표 43">
            <a:extLst>
              <a:ext uri="{FF2B5EF4-FFF2-40B4-BE49-F238E27FC236}">
                <a16:creationId xmlns:a16="http://schemas.microsoft.com/office/drawing/2014/main" xmlns="" id="{3AC7F9E9-00CD-46A4-9E5D-2B068350F686}"/>
              </a:ext>
            </a:extLst>
          </p:cNvPr>
          <p:cNvSpPr/>
          <p:nvPr/>
        </p:nvSpPr>
        <p:spPr>
          <a:xfrm>
            <a:off x="5959860" y="3246769"/>
            <a:ext cx="249028" cy="238954"/>
          </a:xfrm>
          <a:prstGeom prst="stripedRightArrow">
            <a:avLst>
              <a:gd name="adj1" fmla="val 48017"/>
              <a:gd name="adj2" fmla="val 29085"/>
            </a:avLst>
          </a:prstGeom>
          <a:gradFill>
            <a:gsLst>
              <a:gs pos="14000">
                <a:srgbClr val="913B6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2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43" name="줄무늬가 있는 오른쪽 화살표 43">
            <a:extLst>
              <a:ext uri="{FF2B5EF4-FFF2-40B4-BE49-F238E27FC236}">
                <a16:creationId xmlns:a16="http://schemas.microsoft.com/office/drawing/2014/main" xmlns="" id="{3AC7F9E9-00CD-46A4-9E5D-2B068350F686}"/>
              </a:ext>
            </a:extLst>
          </p:cNvPr>
          <p:cNvSpPr/>
          <p:nvPr/>
        </p:nvSpPr>
        <p:spPr>
          <a:xfrm>
            <a:off x="2968578" y="3246769"/>
            <a:ext cx="249028" cy="238954"/>
          </a:xfrm>
          <a:prstGeom prst="stripedRightArrow">
            <a:avLst>
              <a:gd name="adj1" fmla="val 48017"/>
              <a:gd name="adj2" fmla="val 29085"/>
            </a:avLst>
          </a:prstGeom>
          <a:gradFill>
            <a:gsLst>
              <a:gs pos="14000">
                <a:srgbClr val="913B6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2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45" name="줄무늬가 있는 오른쪽 화살표 43">
            <a:extLst>
              <a:ext uri="{FF2B5EF4-FFF2-40B4-BE49-F238E27FC236}">
                <a16:creationId xmlns:a16="http://schemas.microsoft.com/office/drawing/2014/main" xmlns="" id="{3AC7F9E9-00CD-46A4-9E5D-2B068350F686}"/>
              </a:ext>
            </a:extLst>
          </p:cNvPr>
          <p:cNvSpPr/>
          <p:nvPr/>
        </p:nvSpPr>
        <p:spPr>
          <a:xfrm rot="10800000">
            <a:off x="8954857" y="5569619"/>
            <a:ext cx="249028" cy="238954"/>
          </a:xfrm>
          <a:prstGeom prst="stripedRightArrow">
            <a:avLst>
              <a:gd name="adj1" fmla="val 48017"/>
              <a:gd name="adj2" fmla="val 29085"/>
            </a:avLst>
          </a:prstGeom>
          <a:gradFill>
            <a:gsLst>
              <a:gs pos="14000">
                <a:srgbClr val="913B6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2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54" name="줄무늬가 있는 오른쪽 화살표 43">
            <a:extLst>
              <a:ext uri="{FF2B5EF4-FFF2-40B4-BE49-F238E27FC236}">
                <a16:creationId xmlns:a16="http://schemas.microsoft.com/office/drawing/2014/main" xmlns="" id="{3AC7F9E9-00CD-46A4-9E5D-2B068350F686}"/>
              </a:ext>
            </a:extLst>
          </p:cNvPr>
          <p:cNvSpPr/>
          <p:nvPr/>
        </p:nvSpPr>
        <p:spPr>
          <a:xfrm rot="10800000">
            <a:off x="5957443" y="5569620"/>
            <a:ext cx="249028" cy="238954"/>
          </a:xfrm>
          <a:prstGeom prst="stripedRightArrow">
            <a:avLst>
              <a:gd name="adj1" fmla="val 48017"/>
              <a:gd name="adj2" fmla="val 29085"/>
            </a:avLst>
          </a:prstGeom>
          <a:gradFill>
            <a:gsLst>
              <a:gs pos="14000">
                <a:srgbClr val="913B6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2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55" name="줄무늬가 있는 오른쪽 화살표 43">
            <a:extLst>
              <a:ext uri="{FF2B5EF4-FFF2-40B4-BE49-F238E27FC236}">
                <a16:creationId xmlns:a16="http://schemas.microsoft.com/office/drawing/2014/main" xmlns="" id="{3AC7F9E9-00CD-46A4-9E5D-2B068350F686}"/>
              </a:ext>
            </a:extLst>
          </p:cNvPr>
          <p:cNvSpPr/>
          <p:nvPr/>
        </p:nvSpPr>
        <p:spPr>
          <a:xfrm rot="10800000">
            <a:off x="3060777" y="5569620"/>
            <a:ext cx="249028" cy="238954"/>
          </a:xfrm>
          <a:prstGeom prst="stripedRightArrow">
            <a:avLst>
              <a:gd name="adj1" fmla="val 48017"/>
              <a:gd name="adj2" fmla="val 29085"/>
            </a:avLst>
          </a:prstGeom>
          <a:gradFill>
            <a:gsLst>
              <a:gs pos="14000">
                <a:srgbClr val="913B6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2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72" y="2459701"/>
            <a:ext cx="2161301" cy="18379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16" t="7502" r="19928" b="50307"/>
          <a:stretch/>
        </p:blipFill>
        <p:spPr>
          <a:xfrm>
            <a:off x="3482261" y="2437914"/>
            <a:ext cx="2250948" cy="18386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그림 57"/>
          <p:cNvPicPr>
            <a:picLocks noChangeAspect="1"/>
          </p:cNvPicPr>
          <p:nvPr/>
        </p:nvPicPr>
        <p:blipFill rotWithShape="1">
          <a:blip r:embed="rId6"/>
          <a:srcRect l="20924" t="11130" b="40682"/>
          <a:stretch/>
        </p:blipFill>
        <p:spPr>
          <a:xfrm>
            <a:off x="6452877" y="2437915"/>
            <a:ext cx="2312474" cy="1817631"/>
          </a:xfrm>
          <a:prstGeom prst="rect">
            <a:avLst/>
          </a:prstGeom>
          <a:ln>
            <a:solidFill>
              <a:srgbClr val="58595B"/>
            </a:solidFill>
          </a:ln>
        </p:spPr>
      </p:pic>
      <p:pic>
        <p:nvPicPr>
          <p:cNvPr id="59" name="그림 58"/>
          <p:cNvPicPr>
            <a:picLocks noChangeAspect="1"/>
          </p:cNvPicPr>
          <p:nvPr/>
        </p:nvPicPr>
        <p:blipFill rotWithShape="1">
          <a:blip r:embed="rId7"/>
          <a:srcRect l="16406" t="11130" b="29426"/>
          <a:stretch/>
        </p:blipFill>
        <p:spPr>
          <a:xfrm>
            <a:off x="9494089" y="2428081"/>
            <a:ext cx="2336306" cy="1827465"/>
          </a:xfrm>
          <a:prstGeom prst="rect">
            <a:avLst/>
          </a:prstGeom>
          <a:ln>
            <a:solidFill>
              <a:srgbClr val="58595B"/>
            </a:solidFill>
          </a:ln>
        </p:spPr>
      </p:pic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8"/>
          <a:srcRect l="13793" t="19403" r="13793" b="43939"/>
          <a:stretch/>
        </p:blipFill>
        <p:spPr>
          <a:xfrm>
            <a:off x="9393390" y="4955647"/>
            <a:ext cx="2321370" cy="1754889"/>
          </a:xfrm>
          <a:prstGeom prst="rect">
            <a:avLst/>
          </a:prstGeom>
          <a:ln>
            <a:solidFill>
              <a:srgbClr val="58595B"/>
            </a:solidFill>
          </a:ln>
        </p:spPr>
      </p:pic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9"/>
          <a:srcRect l="12772" t="15053" r="15141" b="39071"/>
          <a:stretch/>
        </p:blipFill>
        <p:spPr>
          <a:xfrm>
            <a:off x="6575230" y="4986855"/>
            <a:ext cx="2190121" cy="1723680"/>
          </a:xfrm>
          <a:prstGeom prst="rect">
            <a:avLst/>
          </a:prstGeom>
          <a:ln>
            <a:solidFill>
              <a:srgbClr val="58595B"/>
            </a:solidFill>
          </a:ln>
        </p:spPr>
      </p:pic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1" t="5437" r="17188" b="39465"/>
          <a:stretch/>
        </p:blipFill>
        <p:spPr>
          <a:xfrm>
            <a:off x="3448425" y="4946053"/>
            <a:ext cx="2284783" cy="1764482"/>
          </a:xfrm>
          <a:prstGeom prst="rect">
            <a:avLst/>
          </a:prstGeom>
          <a:ln>
            <a:solidFill>
              <a:srgbClr val="58595B"/>
            </a:solidFill>
          </a:ln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440005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48</a:t>
            </a:fld>
            <a:endParaRPr lang="ko-KR" altLang="en-US" dirty="0"/>
          </a:p>
        </p:txBody>
      </p:sp>
      <p:sp>
        <p:nvSpPr>
          <p:cNvPr id="33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3)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시스템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동바리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설치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34980" y="2021944"/>
            <a:ext cx="3627727" cy="5317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>
              <a:lnSpc>
                <a:spcPct val="115000"/>
              </a:lnSpc>
              <a:defRPr/>
            </a:pPr>
            <a:r>
              <a:rPr lang="ko-KR" altLang="en-US" sz="1400" b="1" dirty="0">
                <a:ln>
                  <a:solidFill>
                    <a:srgbClr val="EB5175"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</a:rPr>
              <a:t>시스템 </a:t>
            </a:r>
            <a:r>
              <a:rPr lang="ko-KR" altLang="en-US" sz="1400" b="1" dirty="0" err="1">
                <a:ln>
                  <a:solidFill>
                    <a:srgbClr val="EB5175"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</a:rPr>
              <a:t>동바리</a:t>
            </a:r>
            <a:endParaRPr lang="en-US" altLang="ko-KR" sz="1400" b="1" dirty="0">
              <a:ln>
                <a:solidFill>
                  <a:srgbClr val="EB5175">
                    <a:alpha val="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</a:endParaRPr>
          </a:p>
          <a:p>
            <a:pPr algn="ctr">
              <a:lnSpc>
                <a:spcPct val="115000"/>
              </a:lnSpc>
              <a:defRPr/>
            </a:pPr>
            <a:r>
              <a:rPr lang="ko-KR" altLang="en-US" sz="1400" b="1" dirty="0">
                <a:ln>
                  <a:solidFill>
                    <a:srgbClr val="EB5175"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</a:rPr>
              <a:t>위험 요인에 대한 확인 사항</a:t>
            </a:r>
          </a:p>
        </p:txBody>
      </p:sp>
      <p:graphicFrame>
        <p:nvGraphicFramePr>
          <p:cNvPr id="29" name="표 28"/>
          <p:cNvGraphicFramePr>
            <a:graphicFrameLocks noGrp="1"/>
          </p:cNvGraphicFramePr>
          <p:nvPr/>
        </p:nvGraphicFramePr>
        <p:xfrm>
          <a:off x="626741" y="2578443"/>
          <a:ext cx="11074980" cy="4073598"/>
        </p:xfrm>
        <a:graphic>
          <a:graphicData uri="http://schemas.openxmlformats.org/drawingml/2006/table">
            <a:tbl>
              <a:tblPr firstRow="1" bandRow="1"/>
              <a:tblGrid>
                <a:gridCol w="55351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39819">
                  <a:extLst>
                    <a:ext uri="{9D8B030D-6E8A-4147-A177-3AD203B41FA5}">
                      <a16:colId xmlns:a16="http://schemas.microsoft.com/office/drawing/2014/main" xmlns="" val="1315726717"/>
                    </a:ext>
                  </a:extLst>
                </a:gridCol>
              </a:tblGrid>
              <a:tr h="4073598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en-US" altLang="ko-KR" sz="1200" kern="1200" dirty="0">
                        <a:ln>
                          <a:solidFill>
                            <a:schemeClr val="accent1">
                              <a:lumMod val="60000"/>
                              <a:lumOff val="4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en-US" altLang="ko-KR" sz="1200" kern="1200" dirty="0">
                        <a:ln>
                          <a:solidFill>
                            <a:schemeClr val="accent1">
                              <a:lumMod val="60000"/>
                              <a:lumOff val="4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53647794"/>
                  </a:ext>
                </a:extLst>
              </a:tr>
            </a:tbl>
          </a:graphicData>
        </a:graphic>
      </p:graphicFrame>
      <p:sp>
        <p:nvSpPr>
          <p:cNvPr id="30" name="직사각형 29"/>
          <p:cNvSpPr/>
          <p:nvPr/>
        </p:nvSpPr>
        <p:spPr>
          <a:xfrm>
            <a:off x="1107043" y="2771505"/>
            <a:ext cx="5052897" cy="353915"/>
          </a:xfrm>
          <a:prstGeom prst="rect">
            <a:avLst/>
          </a:prstGeom>
          <a:gradFill flip="none" rotWithShape="1">
            <a:gsLst>
              <a:gs pos="76000">
                <a:srgbClr val="F4F4F4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2923" tIns="0" bIns="0" rtlCol="0" anchor="ctr"/>
          <a:lstStyle/>
          <a:p>
            <a:r>
              <a:rPr lang="ko-KR" altLang="en-US" sz="1200" b="1">
                <a:solidFill>
                  <a:schemeClr val="tx1"/>
                </a:solidFill>
              </a:rPr>
              <a:t>해체 </a:t>
            </a:r>
            <a:r>
              <a:rPr lang="ko-KR" altLang="en-US" sz="1200" b="1" dirty="0">
                <a:solidFill>
                  <a:schemeClr val="tx1"/>
                </a:solidFill>
              </a:rPr>
              <a:t>순서 </a:t>
            </a:r>
            <a:r>
              <a:rPr lang="ko-KR" altLang="en-US" sz="1200" b="1" dirty="0" err="1">
                <a:solidFill>
                  <a:schemeClr val="tx1"/>
                </a:solidFill>
              </a:rPr>
              <a:t>미준수로</a:t>
            </a:r>
            <a:r>
              <a:rPr lang="ko-KR" altLang="en-US" sz="1200" b="1" dirty="0">
                <a:solidFill>
                  <a:schemeClr val="tx1"/>
                </a:solidFill>
              </a:rPr>
              <a:t> 붕괴</a:t>
            </a:r>
            <a:r>
              <a:rPr lang="en-US" altLang="ko-KR" sz="1200" b="1" dirty="0">
                <a:solidFill>
                  <a:schemeClr val="tx1"/>
                </a:solidFill>
              </a:rPr>
              <a:t>, </a:t>
            </a:r>
            <a:r>
              <a:rPr lang="ko-KR" altLang="en-US" sz="1200" b="1" dirty="0">
                <a:solidFill>
                  <a:schemeClr val="tx1"/>
                </a:solidFill>
              </a:rPr>
              <a:t>추락 위험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1107043" y="3182905"/>
            <a:ext cx="5052865" cy="378855"/>
          </a:xfrm>
          <a:prstGeom prst="rect">
            <a:avLst/>
          </a:prstGeom>
          <a:gradFill flip="none" rotWithShape="1">
            <a:gsLst>
              <a:gs pos="76000">
                <a:srgbClr val="F4F4F4"/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2923" tIns="0" bIns="0" rtlCol="0" anchor="ctr"/>
          <a:lstStyle>
            <a:defPPr>
              <a:defRPr lang="ko-KR"/>
            </a:defPPr>
            <a:lvl1pPr>
              <a:defRPr sz="10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spcAft>
                <a:spcPts val="300"/>
              </a:spcAft>
            </a:pPr>
            <a:r>
              <a:rPr lang="ko-KR" altLang="en-US" sz="1100" dirty="0">
                <a:solidFill>
                  <a:schemeClr val="tx1"/>
                </a:solidFill>
              </a:rPr>
              <a:t>① 설치 순서의 역순으로 해체 작업 진행 </a:t>
            </a:r>
            <a:r>
              <a:rPr lang="en-US" altLang="ko-KR" dirty="0">
                <a:solidFill>
                  <a:schemeClr val="tx1"/>
                </a:solidFill>
              </a:rPr>
              <a:t>(ⓑ~ⓓ </a:t>
            </a:r>
            <a:r>
              <a:rPr lang="ko-KR" altLang="en-US" dirty="0">
                <a:solidFill>
                  <a:schemeClr val="tx1"/>
                </a:solidFill>
              </a:rPr>
              <a:t>반복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altLang="ko-KR" sz="1100" dirty="0">
                <a:solidFill>
                  <a:schemeClr val="tx1"/>
                </a:solidFill>
              </a:rPr>
              <a:t>② </a:t>
            </a:r>
            <a:r>
              <a:rPr lang="ko-KR" altLang="en-US" sz="1100" dirty="0" err="1">
                <a:solidFill>
                  <a:schemeClr val="tx1"/>
                </a:solidFill>
              </a:rPr>
              <a:t>벽이음</a:t>
            </a:r>
            <a:r>
              <a:rPr lang="ko-KR" altLang="en-US" sz="1100" dirty="0">
                <a:solidFill>
                  <a:schemeClr val="tx1"/>
                </a:solidFill>
              </a:rPr>
              <a:t> 선 해체 절대 금지</a:t>
            </a:r>
          </a:p>
        </p:txBody>
      </p:sp>
      <p:grpSp>
        <p:nvGrpSpPr>
          <p:cNvPr id="34" name="그룹 18"/>
          <p:cNvGrpSpPr/>
          <p:nvPr/>
        </p:nvGrpSpPr>
        <p:grpSpPr>
          <a:xfrm>
            <a:off x="684259" y="2756307"/>
            <a:ext cx="422785" cy="353915"/>
            <a:chOff x="292887" y="1273276"/>
            <a:chExt cx="343513" cy="396000"/>
          </a:xfrm>
        </p:grpSpPr>
        <p:sp>
          <p:nvSpPr>
            <p:cNvPr id="36" name="직사각형 35"/>
            <p:cNvSpPr/>
            <p:nvPr/>
          </p:nvSpPr>
          <p:spPr>
            <a:xfrm>
              <a:off x="292887" y="1273276"/>
              <a:ext cx="343513" cy="396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타원 36"/>
            <p:cNvSpPr/>
            <p:nvPr/>
          </p:nvSpPr>
          <p:spPr>
            <a:xfrm>
              <a:off x="356442" y="1367047"/>
              <a:ext cx="216403" cy="21640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/>
                <a:t>1</a:t>
              </a:r>
              <a:endParaRPr lang="ko-KR" altLang="en-US" sz="1200" b="1" dirty="0"/>
            </a:p>
          </p:txBody>
        </p:sp>
      </p:grpSp>
      <p:sp>
        <p:nvSpPr>
          <p:cNvPr id="38" name="직사각형 37"/>
          <p:cNvSpPr/>
          <p:nvPr/>
        </p:nvSpPr>
        <p:spPr>
          <a:xfrm>
            <a:off x="684258" y="3167506"/>
            <a:ext cx="422785" cy="402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</a:pPr>
            <a:r>
              <a:rPr lang="ko-KR" altLang="en-US" sz="1000" b="1" dirty="0">
                <a:solidFill>
                  <a:schemeClr val="bg1"/>
                </a:solidFill>
              </a:rPr>
              <a:t>확인</a:t>
            </a:r>
          </a:p>
        </p:txBody>
      </p:sp>
      <p:grpSp>
        <p:nvGrpSpPr>
          <p:cNvPr id="39" name="그룹 410"/>
          <p:cNvGrpSpPr/>
          <p:nvPr/>
        </p:nvGrpSpPr>
        <p:grpSpPr>
          <a:xfrm>
            <a:off x="840154" y="3686630"/>
            <a:ext cx="5131087" cy="2980722"/>
            <a:chOff x="202437" y="2166200"/>
            <a:chExt cx="4278840" cy="4408477"/>
          </a:xfrm>
        </p:grpSpPr>
        <p:sp>
          <p:nvSpPr>
            <p:cNvPr id="40" name="직사각형 39"/>
            <p:cNvSpPr/>
            <p:nvPr/>
          </p:nvSpPr>
          <p:spPr bwMode="auto">
            <a:xfrm>
              <a:off x="1573714" y="2927566"/>
              <a:ext cx="28747" cy="6036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41" name="직사각형 40"/>
            <p:cNvSpPr/>
            <p:nvPr/>
          </p:nvSpPr>
          <p:spPr bwMode="auto">
            <a:xfrm>
              <a:off x="1313092" y="2927566"/>
              <a:ext cx="28747" cy="6036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42" name="직사각형 41"/>
            <p:cNvSpPr/>
            <p:nvPr/>
          </p:nvSpPr>
          <p:spPr>
            <a:xfrm flipV="1">
              <a:off x="1313856" y="2986388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43" name="직사각형 42"/>
            <p:cNvSpPr/>
            <p:nvPr/>
          </p:nvSpPr>
          <p:spPr>
            <a:xfrm flipV="1">
              <a:off x="1313856" y="3132901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45" name="직사각형 44"/>
            <p:cNvSpPr/>
            <p:nvPr/>
          </p:nvSpPr>
          <p:spPr>
            <a:xfrm flipV="1">
              <a:off x="1313856" y="3279414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54" name="직사각형 53"/>
            <p:cNvSpPr/>
            <p:nvPr/>
          </p:nvSpPr>
          <p:spPr>
            <a:xfrm flipV="1">
              <a:off x="1313856" y="3425927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55" name="직사각형 54"/>
            <p:cNvSpPr/>
            <p:nvPr/>
          </p:nvSpPr>
          <p:spPr bwMode="auto">
            <a:xfrm>
              <a:off x="1933535" y="3509549"/>
              <a:ext cx="28747" cy="6036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 bwMode="auto">
            <a:xfrm>
              <a:off x="1672913" y="3509549"/>
              <a:ext cx="28747" cy="6036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57" name="직사각형 56"/>
            <p:cNvSpPr/>
            <p:nvPr/>
          </p:nvSpPr>
          <p:spPr>
            <a:xfrm flipV="1">
              <a:off x="1673677" y="3568371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58" name="직사각형 57"/>
            <p:cNvSpPr/>
            <p:nvPr/>
          </p:nvSpPr>
          <p:spPr>
            <a:xfrm flipV="1">
              <a:off x="1673677" y="3714884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59" name="직사각형 58"/>
            <p:cNvSpPr/>
            <p:nvPr/>
          </p:nvSpPr>
          <p:spPr>
            <a:xfrm flipV="1">
              <a:off x="1673677" y="3861397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0" name="직사각형 59"/>
            <p:cNvSpPr/>
            <p:nvPr/>
          </p:nvSpPr>
          <p:spPr>
            <a:xfrm flipV="1">
              <a:off x="1673677" y="4007910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1" name="직사각형 60"/>
            <p:cNvSpPr/>
            <p:nvPr/>
          </p:nvSpPr>
          <p:spPr bwMode="auto">
            <a:xfrm>
              <a:off x="445459" y="2632460"/>
              <a:ext cx="28747" cy="16131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2" name="직사각형 61"/>
            <p:cNvSpPr/>
            <p:nvPr/>
          </p:nvSpPr>
          <p:spPr bwMode="auto">
            <a:xfrm>
              <a:off x="409525" y="4229912"/>
              <a:ext cx="100616" cy="195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3" name="직사각형 62"/>
            <p:cNvSpPr/>
            <p:nvPr/>
          </p:nvSpPr>
          <p:spPr bwMode="auto">
            <a:xfrm>
              <a:off x="424161" y="4187309"/>
              <a:ext cx="73014" cy="2054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4" name="직사각형 63"/>
            <p:cNvSpPr/>
            <p:nvPr/>
          </p:nvSpPr>
          <p:spPr bwMode="auto">
            <a:xfrm>
              <a:off x="1223868" y="2632460"/>
              <a:ext cx="28747" cy="16131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5" name="직사각형 64"/>
            <p:cNvSpPr/>
            <p:nvPr/>
          </p:nvSpPr>
          <p:spPr bwMode="auto">
            <a:xfrm>
              <a:off x="1187934" y="4229912"/>
              <a:ext cx="100616" cy="195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6" name="직사각형 65"/>
            <p:cNvSpPr/>
            <p:nvPr/>
          </p:nvSpPr>
          <p:spPr bwMode="auto">
            <a:xfrm>
              <a:off x="1202570" y="4187309"/>
              <a:ext cx="73014" cy="2054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7" name="직사각형 66"/>
            <p:cNvSpPr/>
            <p:nvPr/>
          </p:nvSpPr>
          <p:spPr bwMode="auto">
            <a:xfrm>
              <a:off x="2002278" y="2632460"/>
              <a:ext cx="28747" cy="16131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8" name="직사각형 67"/>
            <p:cNvSpPr/>
            <p:nvPr/>
          </p:nvSpPr>
          <p:spPr bwMode="auto">
            <a:xfrm>
              <a:off x="1966344" y="4229912"/>
              <a:ext cx="100616" cy="195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9" name="직사각형 68"/>
            <p:cNvSpPr/>
            <p:nvPr/>
          </p:nvSpPr>
          <p:spPr bwMode="auto">
            <a:xfrm>
              <a:off x="1980980" y="4187309"/>
              <a:ext cx="73014" cy="2054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70" name="직사각형 69"/>
            <p:cNvSpPr/>
            <p:nvPr/>
          </p:nvSpPr>
          <p:spPr>
            <a:xfrm flipV="1">
              <a:off x="456834" y="4093011"/>
              <a:ext cx="1565770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71" name="직사각형 70"/>
            <p:cNvSpPr/>
            <p:nvPr/>
          </p:nvSpPr>
          <p:spPr>
            <a:xfrm flipV="1">
              <a:off x="456834" y="3800880"/>
              <a:ext cx="1565770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72" name="직사각형 71"/>
            <p:cNvSpPr/>
            <p:nvPr/>
          </p:nvSpPr>
          <p:spPr>
            <a:xfrm flipV="1">
              <a:off x="456834" y="3508749"/>
              <a:ext cx="1565770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73" name="직사각형 72"/>
            <p:cNvSpPr/>
            <p:nvPr/>
          </p:nvSpPr>
          <p:spPr>
            <a:xfrm flipV="1">
              <a:off x="456834" y="2924488"/>
              <a:ext cx="1565770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74" name="직사각형 73"/>
            <p:cNvSpPr/>
            <p:nvPr/>
          </p:nvSpPr>
          <p:spPr>
            <a:xfrm flipV="1">
              <a:off x="456834" y="3460345"/>
              <a:ext cx="1553858" cy="3342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460594" y="3371091"/>
              <a:ext cx="1554633" cy="190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ko-KR" altLang="en-US" sz="1100"/>
            </a:p>
          </p:txBody>
        </p:sp>
        <p:sp>
          <p:nvSpPr>
            <p:cNvPr id="76" name="모서리가 둥근 직사각형 75"/>
            <p:cNvSpPr/>
            <p:nvPr/>
          </p:nvSpPr>
          <p:spPr>
            <a:xfrm>
              <a:off x="1203990" y="3804217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모서리가 둥근 직사각형 76"/>
            <p:cNvSpPr/>
            <p:nvPr/>
          </p:nvSpPr>
          <p:spPr>
            <a:xfrm>
              <a:off x="1203990" y="3772511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모서리가 둥근 직사각형 77"/>
            <p:cNvSpPr/>
            <p:nvPr/>
          </p:nvSpPr>
          <p:spPr>
            <a:xfrm>
              <a:off x="1987116" y="3797172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모서리가 둥근 직사각형 78"/>
            <p:cNvSpPr/>
            <p:nvPr/>
          </p:nvSpPr>
          <p:spPr>
            <a:xfrm>
              <a:off x="1987116" y="3765466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모서리가 둥근 직사각형 79"/>
            <p:cNvSpPr/>
            <p:nvPr/>
          </p:nvSpPr>
          <p:spPr>
            <a:xfrm>
              <a:off x="1203990" y="3519344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" name="모서리가 둥근 직사각형 80"/>
            <p:cNvSpPr/>
            <p:nvPr/>
          </p:nvSpPr>
          <p:spPr>
            <a:xfrm>
              <a:off x="1203990" y="3487638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" name="모서리가 둥근 직사각형 81"/>
            <p:cNvSpPr/>
            <p:nvPr/>
          </p:nvSpPr>
          <p:spPr>
            <a:xfrm>
              <a:off x="1987116" y="3512299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모서리가 둥근 직사각형 82"/>
            <p:cNvSpPr/>
            <p:nvPr/>
          </p:nvSpPr>
          <p:spPr>
            <a:xfrm>
              <a:off x="1987116" y="3480593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모서리가 둥근 직사각형 83"/>
            <p:cNvSpPr/>
            <p:nvPr/>
          </p:nvSpPr>
          <p:spPr>
            <a:xfrm>
              <a:off x="1203990" y="2932815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모서리가 둥근 직사각형 84"/>
            <p:cNvSpPr/>
            <p:nvPr/>
          </p:nvSpPr>
          <p:spPr>
            <a:xfrm>
              <a:off x="1203990" y="2901109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모서리가 둥근 직사각형 85"/>
            <p:cNvSpPr/>
            <p:nvPr/>
          </p:nvSpPr>
          <p:spPr>
            <a:xfrm>
              <a:off x="1987116" y="2925770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모서리가 둥근 직사각형 86"/>
            <p:cNvSpPr/>
            <p:nvPr/>
          </p:nvSpPr>
          <p:spPr>
            <a:xfrm>
              <a:off x="1987116" y="2894064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460594" y="3239963"/>
              <a:ext cx="1554633" cy="190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ko-KR" altLang="en-US" sz="1100"/>
            </a:p>
          </p:txBody>
        </p:sp>
        <p:cxnSp>
          <p:nvCxnSpPr>
            <p:cNvPr id="89" name="직선 연결선 88"/>
            <p:cNvCxnSpPr/>
            <p:nvPr/>
          </p:nvCxnSpPr>
          <p:spPr>
            <a:xfrm>
              <a:off x="465969" y="2660707"/>
              <a:ext cx="1545315" cy="0"/>
            </a:xfrm>
            <a:prstGeom prst="line">
              <a:avLst/>
            </a:prstGeom>
            <a:ln w="63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465969" y="2783081"/>
              <a:ext cx="1545315" cy="0"/>
            </a:xfrm>
            <a:prstGeom prst="line">
              <a:avLst/>
            </a:prstGeom>
            <a:ln w="63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모서리가 둥근 직사각형 90"/>
            <p:cNvSpPr/>
            <p:nvPr/>
          </p:nvSpPr>
          <p:spPr>
            <a:xfrm>
              <a:off x="441306" y="3800694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모서리가 둥근 직사각형 91"/>
            <p:cNvSpPr/>
            <p:nvPr/>
          </p:nvSpPr>
          <p:spPr>
            <a:xfrm>
              <a:off x="441306" y="3768988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" name="모서리가 둥근 직사각형 92"/>
            <p:cNvSpPr/>
            <p:nvPr/>
          </p:nvSpPr>
          <p:spPr>
            <a:xfrm>
              <a:off x="441306" y="3515822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모서리가 둥근 직사각형 93"/>
            <p:cNvSpPr/>
            <p:nvPr/>
          </p:nvSpPr>
          <p:spPr>
            <a:xfrm>
              <a:off x="441306" y="3484116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모서리가 둥근 직사각형 94"/>
            <p:cNvSpPr/>
            <p:nvPr/>
          </p:nvSpPr>
          <p:spPr>
            <a:xfrm>
              <a:off x="441306" y="2929292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모서리가 둥근 직사각형 95"/>
            <p:cNvSpPr/>
            <p:nvPr/>
          </p:nvSpPr>
          <p:spPr>
            <a:xfrm>
              <a:off x="441306" y="2897586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" name="직사각형 96"/>
            <p:cNvSpPr/>
            <p:nvPr/>
          </p:nvSpPr>
          <p:spPr>
            <a:xfrm flipV="1">
              <a:off x="456834" y="2878193"/>
              <a:ext cx="1553858" cy="3342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98" name="자유형 97"/>
            <p:cNvSpPr/>
            <p:nvPr/>
          </p:nvSpPr>
          <p:spPr>
            <a:xfrm>
              <a:off x="1076982" y="2575271"/>
              <a:ext cx="153552" cy="100512"/>
            </a:xfrm>
            <a:custGeom>
              <a:avLst/>
              <a:gdLst>
                <a:gd name="connsiteX0" fmla="*/ 0 w 657225"/>
                <a:gd name="connsiteY0" fmla="*/ 0 h 447675"/>
                <a:gd name="connsiteX1" fmla="*/ 314325 w 657225"/>
                <a:gd name="connsiteY1" fmla="*/ 323850 h 447675"/>
                <a:gd name="connsiteX2" fmla="*/ 657225 w 657225"/>
                <a:gd name="connsiteY2" fmla="*/ 4476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7225" h="447675">
                  <a:moveTo>
                    <a:pt x="0" y="0"/>
                  </a:moveTo>
                  <a:cubicBezTo>
                    <a:pt x="102394" y="124619"/>
                    <a:pt x="204788" y="249238"/>
                    <a:pt x="314325" y="323850"/>
                  </a:cubicBezTo>
                  <a:cubicBezTo>
                    <a:pt x="423862" y="398462"/>
                    <a:pt x="540543" y="423068"/>
                    <a:pt x="657225" y="447675"/>
                  </a:cubicBezTo>
                </a:path>
              </a:pathLst>
            </a:custGeom>
            <a:noFill/>
            <a:ln w="12700">
              <a:solidFill>
                <a:srgbClr val="66FF99"/>
              </a:solidFill>
              <a:tailEnd type="oval" w="sm" len="sm"/>
            </a:ln>
            <a:effectLst>
              <a:outerShdw blurRad="12700" dist="12700" dir="2700000" algn="tl" rotWithShape="0">
                <a:prstClr val="black">
                  <a:alpha val="8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7887" l="769" r="100000">
                          <a14:foregroundMark x1="23077" y1="54577" x2="23077" y2="54577"/>
                          <a14:foregroundMark x1="86154" y1="54225" x2="86154" y2="54225"/>
                          <a14:foregroundMark x1="52308" y1="7394" x2="52308" y2="7394"/>
                          <a14:foregroundMark x1="56154" y1="10915" x2="56154" y2="109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465" y="2386896"/>
              <a:ext cx="248438" cy="521564"/>
            </a:xfrm>
            <a:prstGeom prst="rect">
              <a:avLst/>
            </a:prstGeom>
          </p:spPr>
        </p:pic>
        <p:sp>
          <p:nvSpPr>
            <p:cNvPr id="100" name="직사각형 99"/>
            <p:cNvSpPr/>
            <p:nvPr/>
          </p:nvSpPr>
          <p:spPr>
            <a:xfrm>
              <a:off x="202437" y="2268270"/>
              <a:ext cx="2088000" cy="2128312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1" name="직사각형 100"/>
            <p:cNvSpPr/>
            <p:nvPr/>
          </p:nvSpPr>
          <p:spPr>
            <a:xfrm>
              <a:off x="529200" y="2166200"/>
              <a:ext cx="1434475" cy="200234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b="1" dirty="0">
                  <a:solidFill>
                    <a:schemeClr val="bg1"/>
                  </a:solidFill>
                </a:rPr>
                <a:t>ⓐ 상부 </a:t>
              </a:r>
              <a:r>
                <a:rPr lang="ko-KR" altLang="en-US" sz="900" b="1" dirty="0" err="1">
                  <a:solidFill>
                    <a:schemeClr val="bg1"/>
                  </a:solidFill>
                </a:rPr>
                <a:t>안전난간</a:t>
              </a:r>
              <a:r>
                <a:rPr lang="ko-KR" altLang="en-US" sz="900" b="1" dirty="0">
                  <a:solidFill>
                    <a:schemeClr val="bg1"/>
                  </a:solidFill>
                </a:rPr>
                <a:t> 해체</a:t>
              </a:r>
            </a:p>
          </p:txBody>
        </p:sp>
        <p:sp>
          <p:nvSpPr>
            <p:cNvPr id="102" name="직사각형 101"/>
            <p:cNvSpPr/>
            <p:nvPr/>
          </p:nvSpPr>
          <p:spPr bwMode="auto">
            <a:xfrm>
              <a:off x="3789765" y="2927566"/>
              <a:ext cx="28747" cy="6036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03" name="직사각형 102"/>
            <p:cNvSpPr/>
            <p:nvPr/>
          </p:nvSpPr>
          <p:spPr bwMode="auto">
            <a:xfrm>
              <a:off x="3529143" y="2927566"/>
              <a:ext cx="28747" cy="6036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04" name="직사각형 103"/>
            <p:cNvSpPr/>
            <p:nvPr/>
          </p:nvSpPr>
          <p:spPr>
            <a:xfrm flipV="1">
              <a:off x="3529907" y="2986388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05" name="직사각형 104"/>
            <p:cNvSpPr/>
            <p:nvPr/>
          </p:nvSpPr>
          <p:spPr>
            <a:xfrm flipV="1">
              <a:off x="3529907" y="3132901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06" name="직사각형 105"/>
            <p:cNvSpPr/>
            <p:nvPr/>
          </p:nvSpPr>
          <p:spPr>
            <a:xfrm flipV="1">
              <a:off x="3529907" y="3279414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07" name="직사각형 106"/>
            <p:cNvSpPr/>
            <p:nvPr/>
          </p:nvSpPr>
          <p:spPr>
            <a:xfrm flipV="1">
              <a:off x="3529907" y="3425927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08" name="직사각형 107"/>
            <p:cNvSpPr/>
            <p:nvPr/>
          </p:nvSpPr>
          <p:spPr bwMode="auto">
            <a:xfrm>
              <a:off x="4168252" y="3509549"/>
              <a:ext cx="28747" cy="6036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09" name="직사각형 108"/>
            <p:cNvSpPr/>
            <p:nvPr/>
          </p:nvSpPr>
          <p:spPr bwMode="auto">
            <a:xfrm>
              <a:off x="3907630" y="3509549"/>
              <a:ext cx="28747" cy="6036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10" name="직사각형 109"/>
            <p:cNvSpPr/>
            <p:nvPr/>
          </p:nvSpPr>
          <p:spPr>
            <a:xfrm flipV="1">
              <a:off x="3908394" y="3568371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11" name="직사각형 110"/>
            <p:cNvSpPr/>
            <p:nvPr/>
          </p:nvSpPr>
          <p:spPr>
            <a:xfrm flipV="1">
              <a:off x="3908394" y="3714884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12" name="직사각형 111"/>
            <p:cNvSpPr/>
            <p:nvPr/>
          </p:nvSpPr>
          <p:spPr>
            <a:xfrm flipV="1">
              <a:off x="3908394" y="3861397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13" name="직사각형 112"/>
            <p:cNvSpPr/>
            <p:nvPr/>
          </p:nvSpPr>
          <p:spPr>
            <a:xfrm flipV="1">
              <a:off x="3908394" y="4007910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14" name="직사각형 113"/>
            <p:cNvSpPr/>
            <p:nvPr/>
          </p:nvSpPr>
          <p:spPr bwMode="auto">
            <a:xfrm>
              <a:off x="2663718" y="2632460"/>
              <a:ext cx="28747" cy="16131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15" name="직사각형 114"/>
            <p:cNvSpPr/>
            <p:nvPr/>
          </p:nvSpPr>
          <p:spPr bwMode="auto">
            <a:xfrm>
              <a:off x="2627784" y="4229912"/>
              <a:ext cx="100616" cy="195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16" name="직사각형 115"/>
            <p:cNvSpPr/>
            <p:nvPr/>
          </p:nvSpPr>
          <p:spPr bwMode="auto">
            <a:xfrm>
              <a:off x="2642420" y="4187309"/>
              <a:ext cx="73014" cy="2054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17" name="직사각형 116"/>
            <p:cNvSpPr/>
            <p:nvPr/>
          </p:nvSpPr>
          <p:spPr bwMode="auto">
            <a:xfrm>
              <a:off x="3442127" y="2632460"/>
              <a:ext cx="28747" cy="16131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18" name="직사각형 117"/>
            <p:cNvSpPr/>
            <p:nvPr/>
          </p:nvSpPr>
          <p:spPr bwMode="auto">
            <a:xfrm>
              <a:off x="3406193" y="4229912"/>
              <a:ext cx="100616" cy="195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19" name="직사각형 118"/>
            <p:cNvSpPr/>
            <p:nvPr/>
          </p:nvSpPr>
          <p:spPr bwMode="auto">
            <a:xfrm>
              <a:off x="3420829" y="4187309"/>
              <a:ext cx="73014" cy="2054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0" name="직사각형 119"/>
            <p:cNvSpPr/>
            <p:nvPr/>
          </p:nvSpPr>
          <p:spPr bwMode="auto">
            <a:xfrm>
              <a:off x="4220537" y="2632460"/>
              <a:ext cx="28747" cy="16131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1" name="직사각형 120"/>
            <p:cNvSpPr/>
            <p:nvPr/>
          </p:nvSpPr>
          <p:spPr bwMode="auto">
            <a:xfrm>
              <a:off x="4184603" y="4229912"/>
              <a:ext cx="100616" cy="195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2" name="직사각형 121"/>
            <p:cNvSpPr/>
            <p:nvPr/>
          </p:nvSpPr>
          <p:spPr bwMode="auto">
            <a:xfrm>
              <a:off x="4199239" y="4187309"/>
              <a:ext cx="73014" cy="2054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3" name="직사각형 122"/>
            <p:cNvSpPr/>
            <p:nvPr/>
          </p:nvSpPr>
          <p:spPr>
            <a:xfrm flipV="1">
              <a:off x="2675093" y="4093011"/>
              <a:ext cx="1565770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4" name="직사각형 123"/>
            <p:cNvSpPr/>
            <p:nvPr/>
          </p:nvSpPr>
          <p:spPr>
            <a:xfrm flipV="1">
              <a:off x="2675093" y="3800880"/>
              <a:ext cx="1565770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5" name="직사각형 124"/>
            <p:cNvSpPr/>
            <p:nvPr/>
          </p:nvSpPr>
          <p:spPr>
            <a:xfrm flipV="1">
              <a:off x="2675093" y="3508749"/>
              <a:ext cx="1565770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6" name="직사각형 125"/>
            <p:cNvSpPr/>
            <p:nvPr/>
          </p:nvSpPr>
          <p:spPr>
            <a:xfrm flipV="1">
              <a:off x="2675093" y="3460345"/>
              <a:ext cx="1553858" cy="3342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7" name="직사각형 126"/>
            <p:cNvSpPr/>
            <p:nvPr/>
          </p:nvSpPr>
          <p:spPr>
            <a:xfrm>
              <a:off x="2678853" y="3371091"/>
              <a:ext cx="1554633" cy="190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ko-KR" altLang="en-US" sz="1100"/>
            </a:p>
          </p:txBody>
        </p:sp>
        <p:sp>
          <p:nvSpPr>
            <p:cNvPr id="128" name="모서리가 둥근 직사각형 127"/>
            <p:cNvSpPr/>
            <p:nvPr/>
          </p:nvSpPr>
          <p:spPr>
            <a:xfrm>
              <a:off x="3422249" y="3804217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9" name="모서리가 둥근 직사각형 128"/>
            <p:cNvSpPr/>
            <p:nvPr/>
          </p:nvSpPr>
          <p:spPr>
            <a:xfrm>
              <a:off x="3422249" y="3772511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0" name="모서리가 둥근 직사각형 129"/>
            <p:cNvSpPr/>
            <p:nvPr/>
          </p:nvSpPr>
          <p:spPr>
            <a:xfrm>
              <a:off x="4205375" y="3797172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1" name="모서리가 둥근 직사각형 130"/>
            <p:cNvSpPr/>
            <p:nvPr/>
          </p:nvSpPr>
          <p:spPr>
            <a:xfrm>
              <a:off x="4205375" y="3765466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2" name="모서리가 둥근 직사각형 131"/>
            <p:cNvSpPr/>
            <p:nvPr/>
          </p:nvSpPr>
          <p:spPr>
            <a:xfrm>
              <a:off x="3422249" y="3519344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3" name="모서리가 둥근 직사각형 132"/>
            <p:cNvSpPr/>
            <p:nvPr/>
          </p:nvSpPr>
          <p:spPr>
            <a:xfrm>
              <a:off x="3422249" y="3487638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4" name="모서리가 둥근 직사각형 133"/>
            <p:cNvSpPr/>
            <p:nvPr/>
          </p:nvSpPr>
          <p:spPr>
            <a:xfrm>
              <a:off x="4205375" y="3512299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5" name="모서리가 둥근 직사각형 134"/>
            <p:cNvSpPr/>
            <p:nvPr/>
          </p:nvSpPr>
          <p:spPr>
            <a:xfrm>
              <a:off x="4205375" y="3480593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6" name="모서리가 둥근 직사각형 135"/>
            <p:cNvSpPr/>
            <p:nvPr/>
          </p:nvSpPr>
          <p:spPr>
            <a:xfrm>
              <a:off x="3422249" y="2932815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7" name="모서리가 둥근 직사각형 136"/>
            <p:cNvSpPr/>
            <p:nvPr/>
          </p:nvSpPr>
          <p:spPr>
            <a:xfrm>
              <a:off x="3422249" y="2901109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8" name="모서리가 둥근 직사각형 137"/>
            <p:cNvSpPr/>
            <p:nvPr/>
          </p:nvSpPr>
          <p:spPr>
            <a:xfrm>
              <a:off x="4205375" y="2925770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9" name="모서리가 둥근 직사각형 138"/>
            <p:cNvSpPr/>
            <p:nvPr/>
          </p:nvSpPr>
          <p:spPr>
            <a:xfrm>
              <a:off x="4205375" y="2894064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2678853" y="3239963"/>
              <a:ext cx="1554633" cy="190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ko-KR" altLang="en-US" sz="1100"/>
            </a:p>
          </p:txBody>
        </p:sp>
        <p:sp>
          <p:nvSpPr>
            <p:cNvPr id="141" name="모서리가 둥근 직사각형 140"/>
            <p:cNvSpPr/>
            <p:nvPr/>
          </p:nvSpPr>
          <p:spPr>
            <a:xfrm>
              <a:off x="2659565" y="3800694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2" name="모서리가 둥근 직사각형 141"/>
            <p:cNvSpPr/>
            <p:nvPr/>
          </p:nvSpPr>
          <p:spPr>
            <a:xfrm>
              <a:off x="2659565" y="3768988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3" name="모서리가 둥근 직사각형 142"/>
            <p:cNvSpPr/>
            <p:nvPr/>
          </p:nvSpPr>
          <p:spPr>
            <a:xfrm>
              <a:off x="2659565" y="3515822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" name="모서리가 둥근 직사각형 143"/>
            <p:cNvSpPr/>
            <p:nvPr/>
          </p:nvSpPr>
          <p:spPr>
            <a:xfrm>
              <a:off x="2659565" y="3484116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" name="모서리가 둥근 직사각형 144"/>
            <p:cNvSpPr/>
            <p:nvPr/>
          </p:nvSpPr>
          <p:spPr>
            <a:xfrm>
              <a:off x="2659565" y="2929292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" name="모서리가 둥근 직사각형 145"/>
            <p:cNvSpPr/>
            <p:nvPr/>
          </p:nvSpPr>
          <p:spPr>
            <a:xfrm>
              <a:off x="2659565" y="2897586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7" name="자유형 146"/>
            <p:cNvSpPr/>
            <p:nvPr/>
          </p:nvSpPr>
          <p:spPr>
            <a:xfrm>
              <a:off x="3294432" y="3142945"/>
              <a:ext cx="153552" cy="100513"/>
            </a:xfrm>
            <a:custGeom>
              <a:avLst/>
              <a:gdLst>
                <a:gd name="connsiteX0" fmla="*/ 0 w 657225"/>
                <a:gd name="connsiteY0" fmla="*/ 0 h 447675"/>
                <a:gd name="connsiteX1" fmla="*/ 314325 w 657225"/>
                <a:gd name="connsiteY1" fmla="*/ 323850 h 447675"/>
                <a:gd name="connsiteX2" fmla="*/ 657225 w 657225"/>
                <a:gd name="connsiteY2" fmla="*/ 4476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7225" h="447675">
                  <a:moveTo>
                    <a:pt x="0" y="0"/>
                  </a:moveTo>
                  <a:cubicBezTo>
                    <a:pt x="102394" y="124619"/>
                    <a:pt x="204788" y="249238"/>
                    <a:pt x="314325" y="323850"/>
                  </a:cubicBezTo>
                  <a:cubicBezTo>
                    <a:pt x="423862" y="398462"/>
                    <a:pt x="540543" y="423068"/>
                    <a:pt x="657225" y="447675"/>
                  </a:cubicBezTo>
                </a:path>
              </a:pathLst>
            </a:custGeom>
            <a:noFill/>
            <a:ln w="12700">
              <a:solidFill>
                <a:srgbClr val="66FF99"/>
              </a:solidFill>
              <a:tailEnd type="oval" w="sm" len="sm"/>
            </a:ln>
            <a:effectLst>
              <a:outerShdw blurRad="12700" dist="12700" dir="2700000" algn="tl" rotWithShape="0">
                <a:prstClr val="black">
                  <a:alpha val="8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48" name="그림 147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7887" l="769" r="100000">
                          <a14:foregroundMark x1="23077" y1="54577" x2="23077" y2="54577"/>
                          <a14:foregroundMark x1="86154" y1="54225" x2="86154" y2="54225"/>
                          <a14:foregroundMark x1="52308" y1="7394" x2="52308" y2="7394"/>
                          <a14:foregroundMark x1="56154" y1="10915" x2="56154" y2="109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9915" y="2954570"/>
              <a:ext cx="248438" cy="521564"/>
            </a:xfrm>
            <a:prstGeom prst="rect">
              <a:avLst/>
            </a:prstGeom>
          </p:spPr>
        </p:pic>
        <p:sp>
          <p:nvSpPr>
            <p:cNvPr id="149" name="직사각형 148"/>
            <p:cNvSpPr/>
            <p:nvPr/>
          </p:nvSpPr>
          <p:spPr>
            <a:xfrm>
              <a:off x="2393277" y="2268270"/>
              <a:ext cx="2088000" cy="2128312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0" name="직사각형 149"/>
            <p:cNvSpPr/>
            <p:nvPr/>
          </p:nvSpPr>
          <p:spPr>
            <a:xfrm>
              <a:off x="2694415" y="2166200"/>
              <a:ext cx="1485725" cy="200234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b="1" dirty="0">
                  <a:solidFill>
                    <a:schemeClr val="bg1"/>
                  </a:solidFill>
                </a:rPr>
                <a:t>ⓑ </a:t>
              </a:r>
              <a:r>
                <a:rPr lang="ko-KR" altLang="en-US" sz="900" b="1" dirty="0" err="1">
                  <a:solidFill>
                    <a:schemeClr val="bg1"/>
                  </a:solidFill>
                </a:rPr>
                <a:t>작업발판</a:t>
              </a:r>
              <a:r>
                <a:rPr lang="en-US" altLang="ko-KR" sz="900" b="1" dirty="0">
                  <a:solidFill>
                    <a:schemeClr val="bg1"/>
                  </a:solidFill>
                </a:rPr>
                <a:t>, </a:t>
              </a:r>
              <a:r>
                <a:rPr lang="ko-KR" altLang="en-US" sz="900" b="1" dirty="0" err="1">
                  <a:solidFill>
                    <a:schemeClr val="bg1"/>
                  </a:solidFill>
                </a:rPr>
                <a:t>수평재</a:t>
              </a:r>
              <a:r>
                <a:rPr lang="ko-KR" altLang="en-US" sz="900" b="1" dirty="0">
                  <a:solidFill>
                    <a:schemeClr val="bg1"/>
                  </a:solidFill>
                </a:rPr>
                <a:t> 해체</a:t>
              </a:r>
            </a:p>
          </p:txBody>
        </p:sp>
        <p:cxnSp>
          <p:nvCxnSpPr>
            <p:cNvPr id="151" name="직선 화살표 연결선 150"/>
            <p:cNvCxnSpPr/>
            <p:nvPr/>
          </p:nvCxnSpPr>
          <p:spPr>
            <a:xfrm>
              <a:off x="1131969" y="2500595"/>
              <a:ext cx="579527" cy="0"/>
            </a:xfrm>
            <a:prstGeom prst="straightConnector1">
              <a:avLst/>
            </a:prstGeom>
            <a:ln w="38100" cmpd="dbl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직선 화살표 연결선 151"/>
            <p:cNvCxnSpPr/>
            <p:nvPr/>
          </p:nvCxnSpPr>
          <p:spPr>
            <a:xfrm flipH="1" flipV="1">
              <a:off x="2798832" y="3061480"/>
              <a:ext cx="353285" cy="1"/>
            </a:xfrm>
            <a:prstGeom prst="straightConnector1">
              <a:avLst/>
            </a:prstGeom>
            <a:ln w="38100" cmpd="dbl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직선 연결선 152"/>
            <p:cNvCxnSpPr/>
            <p:nvPr/>
          </p:nvCxnSpPr>
          <p:spPr>
            <a:xfrm>
              <a:off x="2701175" y="2908460"/>
              <a:ext cx="1545315" cy="0"/>
            </a:xfrm>
            <a:prstGeom prst="line">
              <a:avLst/>
            </a:prstGeom>
            <a:ln w="63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직선 연결선 153"/>
            <p:cNvCxnSpPr/>
            <p:nvPr/>
          </p:nvCxnSpPr>
          <p:spPr>
            <a:xfrm>
              <a:off x="2701175" y="2950075"/>
              <a:ext cx="1545315" cy="0"/>
            </a:xfrm>
            <a:prstGeom prst="line">
              <a:avLst/>
            </a:prstGeom>
            <a:ln w="63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직사각형 154"/>
            <p:cNvSpPr/>
            <p:nvPr/>
          </p:nvSpPr>
          <p:spPr bwMode="auto">
            <a:xfrm>
              <a:off x="4129917" y="5721809"/>
              <a:ext cx="28747" cy="6036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56" name="직사각형 155"/>
            <p:cNvSpPr/>
            <p:nvPr/>
          </p:nvSpPr>
          <p:spPr bwMode="auto">
            <a:xfrm>
              <a:off x="3869295" y="5721809"/>
              <a:ext cx="28747" cy="6036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57" name="직사각형 156"/>
            <p:cNvSpPr/>
            <p:nvPr/>
          </p:nvSpPr>
          <p:spPr>
            <a:xfrm flipV="1">
              <a:off x="3870059" y="5780631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58" name="직사각형 157"/>
            <p:cNvSpPr/>
            <p:nvPr/>
          </p:nvSpPr>
          <p:spPr>
            <a:xfrm flipV="1">
              <a:off x="3870059" y="5927144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59" name="직사각형 158"/>
            <p:cNvSpPr/>
            <p:nvPr/>
          </p:nvSpPr>
          <p:spPr>
            <a:xfrm flipV="1">
              <a:off x="3870059" y="6073657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60" name="직사각형 159"/>
            <p:cNvSpPr/>
            <p:nvPr/>
          </p:nvSpPr>
          <p:spPr>
            <a:xfrm flipV="1">
              <a:off x="3870059" y="6220170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61" name="직사각형 160"/>
            <p:cNvSpPr/>
            <p:nvPr/>
          </p:nvSpPr>
          <p:spPr bwMode="auto">
            <a:xfrm>
              <a:off x="2668640" y="5668739"/>
              <a:ext cx="28747" cy="7910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62" name="직사각형 161"/>
            <p:cNvSpPr/>
            <p:nvPr/>
          </p:nvSpPr>
          <p:spPr bwMode="auto">
            <a:xfrm>
              <a:off x="2632706" y="6452149"/>
              <a:ext cx="100616" cy="96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63" name="직사각형 162"/>
            <p:cNvSpPr/>
            <p:nvPr/>
          </p:nvSpPr>
          <p:spPr bwMode="auto">
            <a:xfrm>
              <a:off x="2647342" y="6431256"/>
              <a:ext cx="73014" cy="1007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64" name="직사각형 163"/>
            <p:cNvSpPr/>
            <p:nvPr/>
          </p:nvSpPr>
          <p:spPr bwMode="auto">
            <a:xfrm>
              <a:off x="3447049" y="5668739"/>
              <a:ext cx="28747" cy="7910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65" name="직사각형 164"/>
            <p:cNvSpPr/>
            <p:nvPr/>
          </p:nvSpPr>
          <p:spPr bwMode="auto">
            <a:xfrm>
              <a:off x="3411115" y="6452149"/>
              <a:ext cx="100616" cy="96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66" name="직사각형 165"/>
            <p:cNvSpPr/>
            <p:nvPr/>
          </p:nvSpPr>
          <p:spPr bwMode="auto">
            <a:xfrm>
              <a:off x="3425751" y="6431256"/>
              <a:ext cx="73014" cy="1007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67" name="직사각형 166"/>
            <p:cNvSpPr/>
            <p:nvPr/>
          </p:nvSpPr>
          <p:spPr bwMode="auto">
            <a:xfrm>
              <a:off x="4225459" y="5668739"/>
              <a:ext cx="28747" cy="7910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68" name="직사각형 167"/>
            <p:cNvSpPr/>
            <p:nvPr/>
          </p:nvSpPr>
          <p:spPr bwMode="auto">
            <a:xfrm>
              <a:off x="4189525" y="6452149"/>
              <a:ext cx="100616" cy="96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69" name="직사각형 168"/>
            <p:cNvSpPr/>
            <p:nvPr/>
          </p:nvSpPr>
          <p:spPr bwMode="auto">
            <a:xfrm>
              <a:off x="4204161" y="6431256"/>
              <a:ext cx="73014" cy="1007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70" name="직사각형 169"/>
            <p:cNvSpPr/>
            <p:nvPr/>
          </p:nvSpPr>
          <p:spPr>
            <a:xfrm flipV="1">
              <a:off x="2680015" y="6305271"/>
              <a:ext cx="1565770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71" name="직사각형 170"/>
            <p:cNvSpPr/>
            <p:nvPr/>
          </p:nvSpPr>
          <p:spPr>
            <a:xfrm flipV="1">
              <a:off x="2680015" y="6013140"/>
              <a:ext cx="1565770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72" name="직사각형 171"/>
            <p:cNvSpPr/>
            <p:nvPr/>
          </p:nvSpPr>
          <p:spPr>
            <a:xfrm flipV="1">
              <a:off x="2680015" y="5721009"/>
              <a:ext cx="1565770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73" name="직사각형 172"/>
            <p:cNvSpPr/>
            <p:nvPr/>
          </p:nvSpPr>
          <p:spPr>
            <a:xfrm flipV="1">
              <a:off x="2680015" y="5672605"/>
              <a:ext cx="1553858" cy="3342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74" name="모서리가 둥근 직사각형 173"/>
            <p:cNvSpPr/>
            <p:nvPr/>
          </p:nvSpPr>
          <p:spPr>
            <a:xfrm>
              <a:off x="3427171" y="6016477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5" name="모서리가 둥근 직사각형 174"/>
            <p:cNvSpPr/>
            <p:nvPr/>
          </p:nvSpPr>
          <p:spPr>
            <a:xfrm>
              <a:off x="3427171" y="5984771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6" name="모서리가 둥근 직사각형 175"/>
            <p:cNvSpPr/>
            <p:nvPr/>
          </p:nvSpPr>
          <p:spPr>
            <a:xfrm>
              <a:off x="4210297" y="6009433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7" name="모서리가 둥근 직사각형 176"/>
            <p:cNvSpPr/>
            <p:nvPr/>
          </p:nvSpPr>
          <p:spPr>
            <a:xfrm>
              <a:off x="4210297" y="5977727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8" name="모서리가 둥근 직사각형 177"/>
            <p:cNvSpPr/>
            <p:nvPr/>
          </p:nvSpPr>
          <p:spPr>
            <a:xfrm>
              <a:off x="3427171" y="5731604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9" name="모서리가 둥근 직사각형 178"/>
            <p:cNvSpPr/>
            <p:nvPr/>
          </p:nvSpPr>
          <p:spPr>
            <a:xfrm>
              <a:off x="3427171" y="5699898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0" name="모서리가 둥근 직사각형 179"/>
            <p:cNvSpPr/>
            <p:nvPr/>
          </p:nvSpPr>
          <p:spPr>
            <a:xfrm>
              <a:off x="4210297" y="5724560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1" name="모서리가 둥근 직사각형 180"/>
            <p:cNvSpPr/>
            <p:nvPr/>
          </p:nvSpPr>
          <p:spPr>
            <a:xfrm>
              <a:off x="4210297" y="5692854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2" name="모서리가 둥근 직사각형 181"/>
            <p:cNvSpPr/>
            <p:nvPr/>
          </p:nvSpPr>
          <p:spPr>
            <a:xfrm>
              <a:off x="2664487" y="6012955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3" name="모서리가 둥근 직사각형 182"/>
            <p:cNvSpPr/>
            <p:nvPr/>
          </p:nvSpPr>
          <p:spPr>
            <a:xfrm>
              <a:off x="2664487" y="5981249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4" name="모서리가 둥근 직사각형 183"/>
            <p:cNvSpPr/>
            <p:nvPr/>
          </p:nvSpPr>
          <p:spPr>
            <a:xfrm>
              <a:off x="2664487" y="5728082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5" name="모서리가 둥근 직사각형 184"/>
            <p:cNvSpPr/>
            <p:nvPr/>
          </p:nvSpPr>
          <p:spPr>
            <a:xfrm>
              <a:off x="2664487" y="5696376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6" name="자유형 185"/>
            <p:cNvSpPr/>
            <p:nvPr/>
          </p:nvSpPr>
          <p:spPr>
            <a:xfrm>
              <a:off x="3132322" y="5355204"/>
              <a:ext cx="177513" cy="372878"/>
            </a:xfrm>
            <a:custGeom>
              <a:avLst/>
              <a:gdLst>
                <a:gd name="connsiteX0" fmla="*/ 0 w 657225"/>
                <a:gd name="connsiteY0" fmla="*/ 0 h 447675"/>
                <a:gd name="connsiteX1" fmla="*/ 314325 w 657225"/>
                <a:gd name="connsiteY1" fmla="*/ 323850 h 447675"/>
                <a:gd name="connsiteX2" fmla="*/ 657225 w 657225"/>
                <a:gd name="connsiteY2" fmla="*/ 4476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7225" h="447675">
                  <a:moveTo>
                    <a:pt x="0" y="0"/>
                  </a:moveTo>
                  <a:cubicBezTo>
                    <a:pt x="102394" y="124619"/>
                    <a:pt x="204788" y="249238"/>
                    <a:pt x="314325" y="323850"/>
                  </a:cubicBezTo>
                  <a:cubicBezTo>
                    <a:pt x="423862" y="398462"/>
                    <a:pt x="540543" y="423068"/>
                    <a:pt x="657225" y="447675"/>
                  </a:cubicBezTo>
                </a:path>
              </a:pathLst>
            </a:custGeom>
            <a:noFill/>
            <a:ln w="12700">
              <a:solidFill>
                <a:srgbClr val="66FF99"/>
              </a:solidFill>
              <a:tailEnd type="oval" w="sm" len="sm"/>
            </a:ln>
            <a:effectLst>
              <a:outerShdw blurRad="12700" dist="12700" dir="2700000" algn="tl" rotWithShape="0">
                <a:prstClr val="black">
                  <a:alpha val="8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7" name="그림 186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7887" l="769" r="100000">
                          <a14:foregroundMark x1="23077" y1="54577" x2="23077" y2="54577"/>
                          <a14:foregroundMark x1="86154" y1="54225" x2="86154" y2="54225"/>
                          <a14:foregroundMark x1="52308" y1="7394" x2="52308" y2="7394"/>
                          <a14:foregroundMark x1="56154" y1="10915" x2="56154" y2="109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1767" y="5166830"/>
              <a:ext cx="248438" cy="521565"/>
            </a:xfrm>
            <a:prstGeom prst="rect">
              <a:avLst/>
            </a:prstGeom>
          </p:spPr>
        </p:pic>
        <p:sp>
          <p:nvSpPr>
            <p:cNvPr id="188" name="직사각형 187"/>
            <p:cNvSpPr/>
            <p:nvPr/>
          </p:nvSpPr>
          <p:spPr>
            <a:xfrm>
              <a:off x="2393277" y="4609549"/>
              <a:ext cx="2088000" cy="1965128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9" name="직사각형 188"/>
            <p:cNvSpPr/>
            <p:nvPr/>
          </p:nvSpPr>
          <p:spPr>
            <a:xfrm>
              <a:off x="2700679" y="2341696"/>
              <a:ext cx="1467573" cy="21649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solidFill>
                    <a:schemeClr val="tx1"/>
                  </a:solidFill>
                </a:rPr>
                <a:t>※ </a:t>
              </a:r>
              <a:r>
                <a:rPr lang="ko-KR" altLang="en-US" sz="900" b="1" dirty="0">
                  <a:solidFill>
                    <a:schemeClr val="tx1"/>
                  </a:solidFill>
                </a:rPr>
                <a:t>반드시 하부에서 작업</a:t>
              </a:r>
            </a:p>
          </p:txBody>
        </p:sp>
        <p:cxnSp>
          <p:nvCxnSpPr>
            <p:cNvPr id="190" name="직선 화살표 연결선 189"/>
            <p:cNvCxnSpPr/>
            <p:nvPr/>
          </p:nvCxnSpPr>
          <p:spPr>
            <a:xfrm>
              <a:off x="3271055" y="5285381"/>
              <a:ext cx="665322" cy="0"/>
            </a:xfrm>
            <a:prstGeom prst="straightConnector1">
              <a:avLst/>
            </a:prstGeom>
            <a:ln w="38100" cmpd="dbl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직사각형 190"/>
            <p:cNvSpPr/>
            <p:nvPr/>
          </p:nvSpPr>
          <p:spPr bwMode="auto">
            <a:xfrm>
              <a:off x="1536556" y="5721809"/>
              <a:ext cx="28747" cy="6036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92" name="직사각형 191"/>
            <p:cNvSpPr/>
            <p:nvPr/>
          </p:nvSpPr>
          <p:spPr bwMode="auto">
            <a:xfrm>
              <a:off x="1275934" y="5721809"/>
              <a:ext cx="28747" cy="6036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93" name="직사각형 192"/>
            <p:cNvSpPr/>
            <p:nvPr/>
          </p:nvSpPr>
          <p:spPr>
            <a:xfrm flipV="1">
              <a:off x="1276698" y="5780631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94" name="직사각형 193"/>
            <p:cNvSpPr/>
            <p:nvPr/>
          </p:nvSpPr>
          <p:spPr>
            <a:xfrm flipV="1">
              <a:off x="1276698" y="5927144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95" name="직사각형 194"/>
            <p:cNvSpPr/>
            <p:nvPr/>
          </p:nvSpPr>
          <p:spPr>
            <a:xfrm flipV="1">
              <a:off x="1276698" y="6073657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96" name="직사각형 195"/>
            <p:cNvSpPr/>
            <p:nvPr/>
          </p:nvSpPr>
          <p:spPr>
            <a:xfrm flipV="1">
              <a:off x="1276698" y="6220170"/>
              <a:ext cx="288485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97" name="직사각형 196"/>
            <p:cNvSpPr/>
            <p:nvPr/>
          </p:nvSpPr>
          <p:spPr bwMode="auto">
            <a:xfrm>
              <a:off x="448989" y="4844720"/>
              <a:ext cx="28747" cy="16131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98" name="직사각형 197"/>
            <p:cNvSpPr/>
            <p:nvPr/>
          </p:nvSpPr>
          <p:spPr bwMode="auto">
            <a:xfrm>
              <a:off x="413055" y="6442172"/>
              <a:ext cx="100616" cy="195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99" name="직사각형 198"/>
            <p:cNvSpPr/>
            <p:nvPr/>
          </p:nvSpPr>
          <p:spPr bwMode="auto">
            <a:xfrm>
              <a:off x="427691" y="6399569"/>
              <a:ext cx="73014" cy="2054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00" name="직사각형 199"/>
            <p:cNvSpPr/>
            <p:nvPr/>
          </p:nvSpPr>
          <p:spPr bwMode="auto">
            <a:xfrm>
              <a:off x="1227398" y="4844720"/>
              <a:ext cx="28747" cy="16131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01" name="직사각형 200"/>
            <p:cNvSpPr/>
            <p:nvPr/>
          </p:nvSpPr>
          <p:spPr bwMode="auto">
            <a:xfrm>
              <a:off x="1191464" y="6442172"/>
              <a:ext cx="100616" cy="195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02" name="직사각형 201"/>
            <p:cNvSpPr/>
            <p:nvPr/>
          </p:nvSpPr>
          <p:spPr bwMode="auto">
            <a:xfrm>
              <a:off x="1206100" y="6399569"/>
              <a:ext cx="73014" cy="2054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03" name="직사각형 202"/>
            <p:cNvSpPr/>
            <p:nvPr/>
          </p:nvSpPr>
          <p:spPr bwMode="auto">
            <a:xfrm>
              <a:off x="2005808" y="4844720"/>
              <a:ext cx="28747" cy="16131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04" name="직사각형 203"/>
            <p:cNvSpPr/>
            <p:nvPr/>
          </p:nvSpPr>
          <p:spPr bwMode="auto">
            <a:xfrm>
              <a:off x="1969874" y="6442172"/>
              <a:ext cx="100616" cy="195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05" name="직사각형 204"/>
            <p:cNvSpPr/>
            <p:nvPr/>
          </p:nvSpPr>
          <p:spPr bwMode="auto">
            <a:xfrm>
              <a:off x="1984510" y="6399569"/>
              <a:ext cx="73014" cy="2054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06" name="직사각형 205"/>
            <p:cNvSpPr/>
            <p:nvPr/>
          </p:nvSpPr>
          <p:spPr>
            <a:xfrm flipV="1">
              <a:off x="460364" y="6305271"/>
              <a:ext cx="1565770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07" name="직사각형 206"/>
            <p:cNvSpPr/>
            <p:nvPr/>
          </p:nvSpPr>
          <p:spPr>
            <a:xfrm flipV="1">
              <a:off x="460364" y="6013140"/>
              <a:ext cx="1565770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08" name="직사각형 207"/>
            <p:cNvSpPr/>
            <p:nvPr/>
          </p:nvSpPr>
          <p:spPr>
            <a:xfrm flipV="1">
              <a:off x="460364" y="5721009"/>
              <a:ext cx="1565770" cy="23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09" name="직사각형 208"/>
            <p:cNvSpPr/>
            <p:nvPr/>
          </p:nvSpPr>
          <p:spPr>
            <a:xfrm flipV="1">
              <a:off x="460364" y="5672605"/>
              <a:ext cx="1553858" cy="3342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10" name="모서리가 둥근 직사각형 209"/>
            <p:cNvSpPr/>
            <p:nvPr/>
          </p:nvSpPr>
          <p:spPr>
            <a:xfrm>
              <a:off x="1207520" y="6016477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1" name="모서리가 둥근 직사각형 210"/>
            <p:cNvSpPr/>
            <p:nvPr/>
          </p:nvSpPr>
          <p:spPr>
            <a:xfrm>
              <a:off x="1207520" y="5984771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2" name="모서리가 둥근 직사각형 211"/>
            <p:cNvSpPr/>
            <p:nvPr/>
          </p:nvSpPr>
          <p:spPr>
            <a:xfrm>
              <a:off x="1990646" y="6009433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3" name="모서리가 둥근 직사각형 212"/>
            <p:cNvSpPr/>
            <p:nvPr/>
          </p:nvSpPr>
          <p:spPr>
            <a:xfrm>
              <a:off x="1990646" y="5977727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4" name="모서리가 둥근 직사각형 213"/>
            <p:cNvSpPr/>
            <p:nvPr/>
          </p:nvSpPr>
          <p:spPr>
            <a:xfrm>
              <a:off x="1207520" y="5731604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5" name="모서리가 둥근 직사각형 214"/>
            <p:cNvSpPr/>
            <p:nvPr/>
          </p:nvSpPr>
          <p:spPr>
            <a:xfrm>
              <a:off x="1207520" y="5699898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6" name="모서리가 둥근 직사각형 215"/>
            <p:cNvSpPr/>
            <p:nvPr/>
          </p:nvSpPr>
          <p:spPr>
            <a:xfrm>
              <a:off x="1990646" y="5724560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7" name="모서리가 둥근 직사각형 216"/>
            <p:cNvSpPr/>
            <p:nvPr/>
          </p:nvSpPr>
          <p:spPr>
            <a:xfrm>
              <a:off x="1990646" y="5692854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8" name="모서리가 둥근 직사각형 217"/>
            <p:cNvSpPr/>
            <p:nvPr/>
          </p:nvSpPr>
          <p:spPr>
            <a:xfrm>
              <a:off x="444836" y="6012955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9" name="모서리가 둥근 직사각형 218"/>
            <p:cNvSpPr/>
            <p:nvPr/>
          </p:nvSpPr>
          <p:spPr>
            <a:xfrm>
              <a:off x="444836" y="5981249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0" name="모서리가 둥근 직사각형 219"/>
            <p:cNvSpPr/>
            <p:nvPr/>
          </p:nvSpPr>
          <p:spPr>
            <a:xfrm>
              <a:off x="444836" y="5728082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1" name="모서리가 둥근 직사각형 220"/>
            <p:cNvSpPr/>
            <p:nvPr/>
          </p:nvSpPr>
          <p:spPr>
            <a:xfrm>
              <a:off x="444836" y="5696376"/>
              <a:ext cx="41115" cy="288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2" name="자유형 221"/>
            <p:cNvSpPr/>
            <p:nvPr/>
          </p:nvSpPr>
          <p:spPr>
            <a:xfrm>
              <a:off x="1077613" y="5355205"/>
              <a:ext cx="153552" cy="100513"/>
            </a:xfrm>
            <a:custGeom>
              <a:avLst/>
              <a:gdLst>
                <a:gd name="connsiteX0" fmla="*/ 0 w 657225"/>
                <a:gd name="connsiteY0" fmla="*/ 0 h 447675"/>
                <a:gd name="connsiteX1" fmla="*/ 314325 w 657225"/>
                <a:gd name="connsiteY1" fmla="*/ 323850 h 447675"/>
                <a:gd name="connsiteX2" fmla="*/ 657225 w 657225"/>
                <a:gd name="connsiteY2" fmla="*/ 4476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7225" h="447675">
                  <a:moveTo>
                    <a:pt x="0" y="0"/>
                  </a:moveTo>
                  <a:cubicBezTo>
                    <a:pt x="102394" y="124619"/>
                    <a:pt x="204788" y="249238"/>
                    <a:pt x="314325" y="323850"/>
                  </a:cubicBezTo>
                  <a:cubicBezTo>
                    <a:pt x="423862" y="398462"/>
                    <a:pt x="540543" y="423068"/>
                    <a:pt x="657225" y="447675"/>
                  </a:cubicBezTo>
                </a:path>
              </a:pathLst>
            </a:custGeom>
            <a:noFill/>
            <a:ln w="12700">
              <a:solidFill>
                <a:srgbClr val="66FF99"/>
              </a:solidFill>
              <a:tailEnd type="oval" w="sm" len="sm"/>
            </a:ln>
            <a:effectLst>
              <a:outerShdw blurRad="12700" dist="12700" dir="2700000" algn="tl" rotWithShape="0">
                <a:prstClr val="black">
                  <a:alpha val="8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23" name="그림 222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7887" l="769" r="100000">
                          <a14:foregroundMark x1="23077" y1="54577" x2="23077" y2="54577"/>
                          <a14:foregroundMark x1="86154" y1="54225" x2="86154" y2="54225"/>
                          <a14:foregroundMark x1="52308" y1="7394" x2="52308" y2="7394"/>
                          <a14:foregroundMark x1="56154" y1="10915" x2="56154" y2="109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096" y="5166830"/>
              <a:ext cx="248438" cy="521564"/>
            </a:xfrm>
            <a:prstGeom prst="rect">
              <a:avLst/>
            </a:prstGeom>
          </p:spPr>
        </p:pic>
        <p:sp>
          <p:nvSpPr>
            <p:cNvPr id="224" name="직사각형 223"/>
            <p:cNvSpPr/>
            <p:nvPr/>
          </p:nvSpPr>
          <p:spPr>
            <a:xfrm>
              <a:off x="205967" y="4609549"/>
              <a:ext cx="2088000" cy="1965128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5" name="직사각형 224"/>
            <p:cNvSpPr/>
            <p:nvPr/>
          </p:nvSpPr>
          <p:spPr>
            <a:xfrm>
              <a:off x="485235" y="4482805"/>
              <a:ext cx="1537369" cy="378983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b="1" dirty="0">
                  <a:solidFill>
                    <a:schemeClr val="bg1"/>
                  </a:solidFill>
                </a:rPr>
                <a:t>ⓒ </a:t>
              </a:r>
              <a:r>
                <a:rPr lang="ko-KR" altLang="en-US" sz="900" b="1" dirty="0" err="1">
                  <a:solidFill>
                    <a:schemeClr val="bg1"/>
                  </a:solidFill>
                </a:rPr>
                <a:t>안전난간</a:t>
              </a:r>
              <a:r>
                <a:rPr lang="ko-KR" altLang="en-US" sz="900" b="1" dirty="0">
                  <a:solidFill>
                    <a:schemeClr val="bg1"/>
                  </a:solidFill>
                </a:rPr>
                <a:t> 해체 및</a:t>
              </a:r>
              <a:endParaRPr lang="en-US" altLang="ko-KR" sz="900" b="1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900" b="1" dirty="0">
                  <a:solidFill>
                    <a:schemeClr val="bg1"/>
                  </a:solidFill>
                </a:rPr>
                <a:t> 해당 높이의 </a:t>
              </a:r>
              <a:r>
                <a:rPr lang="ko-KR" altLang="en-US" sz="900" b="1" dirty="0" err="1">
                  <a:solidFill>
                    <a:schemeClr val="bg1"/>
                  </a:solidFill>
                </a:rPr>
                <a:t>벽이음</a:t>
              </a:r>
              <a:r>
                <a:rPr lang="ko-KR" altLang="en-US" sz="900" b="1" dirty="0">
                  <a:solidFill>
                    <a:schemeClr val="bg1"/>
                  </a:solidFill>
                </a:rPr>
                <a:t> 해체</a:t>
              </a:r>
            </a:p>
          </p:txBody>
        </p:sp>
        <p:cxnSp>
          <p:nvCxnSpPr>
            <p:cNvPr id="226" name="직선 연결선 225"/>
            <p:cNvCxnSpPr/>
            <p:nvPr/>
          </p:nvCxnSpPr>
          <p:spPr>
            <a:xfrm>
              <a:off x="469161" y="5460639"/>
              <a:ext cx="1569782" cy="0"/>
            </a:xfrm>
            <a:prstGeom prst="line">
              <a:avLst/>
            </a:prstGeom>
            <a:ln w="63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직선 연결선 226"/>
            <p:cNvCxnSpPr/>
            <p:nvPr/>
          </p:nvCxnSpPr>
          <p:spPr>
            <a:xfrm>
              <a:off x="469161" y="5589548"/>
              <a:ext cx="1569782" cy="0"/>
            </a:xfrm>
            <a:prstGeom prst="line">
              <a:avLst/>
            </a:prstGeom>
            <a:ln w="63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직선 화살표 연결선 227"/>
            <p:cNvCxnSpPr/>
            <p:nvPr/>
          </p:nvCxnSpPr>
          <p:spPr>
            <a:xfrm>
              <a:off x="1131445" y="5285381"/>
              <a:ext cx="478948" cy="0"/>
            </a:xfrm>
            <a:prstGeom prst="straightConnector1">
              <a:avLst/>
            </a:prstGeom>
            <a:ln w="38100" cmpd="dbl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직선 연결선 228"/>
            <p:cNvCxnSpPr/>
            <p:nvPr/>
          </p:nvCxnSpPr>
          <p:spPr>
            <a:xfrm>
              <a:off x="2684777" y="4919937"/>
              <a:ext cx="0" cy="747793"/>
            </a:xfrm>
            <a:prstGeom prst="line">
              <a:avLst/>
            </a:prstGeom>
            <a:ln w="63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직선 연결선 229"/>
            <p:cNvCxnSpPr/>
            <p:nvPr/>
          </p:nvCxnSpPr>
          <p:spPr>
            <a:xfrm>
              <a:off x="3456438" y="4919937"/>
              <a:ext cx="0" cy="747793"/>
            </a:xfrm>
            <a:prstGeom prst="line">
              <a:avLst/>
            </a:prstGeom>
            <a:ln w="63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직선 연결선 230"/>
            <p:cNvCxnSpPr/>
            <p:nvPr/>
          </p:nvCxnSpPr>
          <p:spPr>
            <a:xfrm>
              <a:off x="4227743" y="4919937"/>
              <a:ext cx="0" cy="747793"/>
            </a:xfrm>
            <a:prstGeom prst="line">
              <a:avLst/>
            </a:prstGeom>
            <a:ln w="63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타원 231"/>
            <p:cNvSpPr/>
            <p:nvPr/>
          </p:nvSpPr>
          <p:spPr>
            <a:xfrm>
              <a:off x="426096" y="5423971"/>
              <a:ext cx="69890" cy="671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3" name="타원 232"/>
            <p:cNvSpPr/>
            <p:nvPr/>
          </p:nvSpPr>
          <p:spPr>
            <a:xfrm>
              <a:off x="1989414" y="5423971"/>
              <a:ext cx="69890" cy="671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4" name="직사각형 233"/>
            <p:cNvSpPr/>
            <p:nvPr/>
          </p:nvSpPr>
          <p:spPr>
            <a:xfrm>
              <a:off x="2939890" y="4533923"/>
              <a:ext cx="994775" cy="200234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b="1" dirty="0">
                  <a:solidFill>
                    <a:schemeClr val="bg1"/>
                  </a:solidFill>
                </a:rPr>
                <a:t>ⓓ </a:t>
              </a:r>
              <a:r>
                <a:rPr lang="ko-KR" altLang="en-US" sz="900" b="1" dirty="0" err="1">
                  <a:solidFill>
                    <a:schemeClr val="bg1"/>
                  </a:solidFill>
                </a:rPr>
                <a:t>수직재</a:t>
              </a:r>
              <a:r>
                <a:rPr lang="ko-KR" altLang="en-US" sz="900" b="1" dirty="0">
                  <a:solidFill>
                    <a:schemeClr val="bg1"/>
                  </a:solidFill>
                </a:rPr>
                <a:t> 해체</a:t>
              </a:r>
            </a:p>
          </p:txBody>
        </p:sp>
        <p:cxnSp>
          <p:nvCxnSpPr>
            <p:cNvPr id="235" name="직선 화살표 연결선 234"/>
            <p:cNvCxnSpPr/>
            <p:nvPr/>
          </p:nvCxnSpPr>
          <p:spPr>
            <a:xfrm rot="21240000" flipH="1">
              <a:off x="3666530" y="2820183"/>
              <a:ext cx="47489" cy="437262"/>
            </a:xfrm>
            <a:prstGeom prst="straightConnector1">
              <a:avLst/>
            </a:prstGeom>
            <a:ln w="38100" cmpd="dbl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직선 화살표 연결선 235"/>
            <p:cNvCxnSpPr/>
            <p:nvPr/>
          </p:nvCxnSpPr>
          <p:spPr>
            <a:xfrm rot="180000">
              <a:off x="4008079" y="5332506"/>
              <a:ext cx="26032" cy="522008"/>
            </a:xfrm>
            <a:prstGeom prst="straightConnector1">
              <a:avLst/>
            </a:prstGeom>
            <a:ln w="38100" cmpd="dbl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7" name="직사각형 236"/>
          <p:cNvSpPr/>
          <p:nvPr/>
        </p:nvSpPr>
        <p:spPr>
          <a:xfrm>
            <a:off x="6681405" y="2752542"/>
            <a:ext cx="5045030" cy="353915"/>
          </a:xfrm>
          <a:prstGeom prst="rect">
            <a:avLst/>
          </a:prstGeom>
          <a:gradFill flip="none" rotWithShape="1">
            <a:gsLst>
              <a:gs pos="76000">
                <a:srgbClr val="F4F4F4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2923" tIns="0" bIns="0" rtlCol="0" anchor="ctr"/>
          <a:lstStyle/>
          <a:p>
            <a:r>
              <a:rPr lang="ko-KR" altLang="en-US" sz="1200" b="1" dirty="0" err="1">
                <a:solidFill>
                  <a:schemeClr val="tx1"/>
                </a:solidFill>
              </a:rPr>
              <a:t>받아치기</a:t>
            </a:r>
            <a:r>
              <a:rPr lang="ko-KR" altLang="en-US" sz="1200" b="1" dirty="0">
                <a:solidFill>
                  <a:schemeClr val="tx1"/>
                </a:solidFill>
              </a:rPr>
              <a:t> 시 작업방법 불량으로 낙하 위험</a:t>
            </a:r>
          </a:p>
        </p:txBody>
      </p:sp>
      <p:grpSp>
        <p:nvGrpSpPr>
          <p:cNvPr id="238" name="그룹 412"/>
          <p:cNvGrpSpPr/>
          <p:nvPr/>
        </p:nvGrpSpPr>
        <p:grpSpPr>
          <a:xfrm>
            <a:off x="6245233" y="2752545"/>
            <a:ext cx="420959" cy="353914"/>
            <a:chOff x="292887" y="1273276"/>
            <a:chExt cx="343513" cy="396000"/>
          </a:xfrm>
        </p:grpSpPr>
        <p:sp>
          <p:nvSpPr>
            <p:cNvPr id="239" name="직사각형 238"/>
            <p:cNvSpPr/>
            <p:nvPr/>
          </p:nvSpPr>
          <p:spPr>
            <a:xfrm>
              <a:off x="292887" y="1273276"/>
              <a:ext cx="343513" cy="396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0" name="타원 239"/>
            <p:cNvSpPr/>
            <p:nvPr/>
          </p:nvSpPr>
          <p:spPr>
            <a:xfrm>
              <a:off x="356442" y="1367047"/>
              <a:ext cx="216403" cy="21640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/>
            </a:p>
          </p:txBody>
        </p:sp>
      </p:grpSp>
      <p:sp>
        <p:nvSpPr>
          <p:cNvPr id="241" name="직사각형 240"/>
          <p:cNvSpPr/>
          <p:nvPr/>
        </p:nvSpPr>
        <p:spPr>
          <a:xfrm>
            <a:off x="6245268" y="3163742"/>
            <a:ext cx="420923" cy="402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</a:pPr>
            <a:r>
              <a:rPr lang="ko-KR" altLang="en-US" sz="1000" b="1" dirty="0">
                <a:solidFill>
                  <a:schemeClr val="bg1"/>
                </a:solidFill>
              </a:rPr>
              <a:t>확인</a:t>
            </a:r>
          </a:p>
        </p:txBody>
      </p:sp>
      <p:sp>
        <p:nvSpPr>
          <p:cNvPr id="242" name="Text Box 5"/>
          <p:cNvSpPr txBox="1">
            <a:spLocks noChangeArrowheads="1"/>
          </p:cNvSpPr>
          <p:nvPr/>
        </p:nvSpPr>
        <p:spPr bwMode="auto">
          <a:xfrm>
            <a:off x="6681406" y="3163943"/>
            <a:ext cx="5044994" cy="402176"/>
          </a:xfrm>
          <a:prstGeom prst="rect">
            <a:avLst/>
          </a:prstGeom>
          <a:gradFill flip="none" rotWithShape="1">
            <a:gsLst>
              <a:gs pos="76000">
                <a:srgbClr val="F4F4F4"/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2923" tIns="0" bIns="0" rtlCol="0" anchor="ctr"/>
          <a:lstStyle>
            <a:defPPr>
              <a:defRPr lang="ko-KR"/>
            </a:defPPr>
            <a:lvl1pPr>
              <a:spcAft>
                <a:spcPts val="300"/>
              </a:spcAft>
              <a:defRPr sz="11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① 어깨넓이 이상 대각으로 위치하여 자재 </a:t>
            </a:r>
            <a:r>
              <a:rPr lang="en-US" altLang="ko-KR" dirty="0"/>
              <a:t>1</a:t>
            </a:r>
            <a:r>
              <a:rPr lang="ko-KR" altLang="en-US" dirty="0"/>
              <a:t>개씩만 전달</a:t>
            </a:r>
          </a:p>
          <a:p>
            <a:r>
              <a:rPr lang="ko-KR" altLang="en-US" dirty="0"/>
              <a:t>② 최하부 작업자는 반드시 낙석방지조끼 착용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6293733" y="2819780"/>
            <a:ext cx="263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>
                <a:solidFill>
                  <a:schemeClr val="bg1"/>
                </a:solidFill>
              </a:rPr>
              <a:t>2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244" name="그룹 431"/>
          <p:cNvGrpSpPr/>
          <p:nvPr/>
        </p:nvGrpSpPr>
        <p:grpSpPr>
          <a:xfrm>
            <a:off x="6288685" y="3667999"/>
            <a:ext cx="5257767" cy="2997371"/>
            <a:chOff x="4681209" y="2212775"/>
            <a:chExt cx="4251568" cy="4381582"/>
          </a:xfrm>
        </p:grpSpPr>
        <p:pic>
          <p:nvPicPr>
            <p:cNvPr id="245" name="그림 244"/>
            <p:cNvPicPr preferRelativeResize="0"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686258" y="2218084"/>
              <a:ext cx="2088000" cy="1728000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</p:pic>
        <p:cxnSp>
          <p:nvCxnSpPr>
            <p:cNvPr id="246" name="직선 연결선 245"/>
            <p:cNvCxnSpPr/>
            <p:nvPr/>
          </p:nvCxnSpPr>
          <p:spPr>
            <a:xfrm>
              <a:off x="5014104" y="2558019"/>
              <a:ext cx="1169236" cy="1309624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tailEnd type="stealth"/>
            </a:ln>
            <a:effectLst>
              <a:outerShdw blurRad="12700" dist="12700" dir="2700000" algn="tl" rotWithShape="0">
                <a:prstClr val="black">
                  <a:alpha val="89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7" name="그림 246"/>
            <p:cNvPicPr preferRelativeResize="0"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413" r="12259" b="2693"/>
            <a:stretch/>
          </p:blipFill>
          <p:spPr>
            <a:xfrm>
              <a:off x="6844777" y="2212775"/>
              <a:ext cx="2088000" cy="1728000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</p:pic>
        <p:pic>
          <p:nvPicPr>
            <p:cNvPr id="248" name="그림 247"/>
            <p:cNvPicPr>
              <a:picLocks noChangeAspect="1"/>
            </p:cNvPicPr>
            <p:nvPr/>
          </p:nvPicPr>
          <p:blipFill rotWithShape="1">
            <a:blip r:embed="rId7"/>
            <a:srcRect l="177" t="13607" r="1417" b="5897"/>
            <a:stretch/>
          </p:blipFill>
          <p:spPr>
            <a:xfrm>
              <a:off x="4801420" y="4362108"/>
              <a:ext cx="3942063" cy="2137047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</p:pic>
        <p:cxnSp>
          <p:nvCxnSpPr>
            <p:cNvPr id="249" name="직선 연결선 248"/>
            <p:cNvCxnSpPr/>
            <p:nvPr/>
          </p:nvCxnSpPr>
          <p:spPr>
            <a:xfrm flipV="1">
              <a:off x="6930509" y="5222013"/>
              <a:ext cx="471865" cy="166907"/>
            </a:xfrm>
            <a:prstGeom prst="line">
              <a:avLst/>
            </a:prstGeom>
            <a:ln w="19050">
              <a:solidFill>
                <a:srgbClr val="FFFF00"/>
              </a:solidFill>
              <a:prstDash val="sysDash"/>
              <a:headEnd type="oval" w="sm" len="sm"/>
            </a:ln>
            <a:effectLst>
              <a:outerShdw blurRad="12700" dist="12700" dir="2700000" algn="tl" rotWithShape="0">
                <a:prstClr val="black">
                  <a:alpha val="89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직선 연결선 249"/>
            <p:cNvCxnSpPr/>
            <p:nvPr/>
          </p:nvCxnSpPr>
          <p:spPr>
            <a:xfrm>
              <a:off x="7265601" y="5033078"/>
              <a:ext cx="127796" cy="153206"/>
            </a:xfrm>
            <a:prstGeom prst="line">
              <a:avLst/>
            </a:prstGeom>
            <a:ln w="19050">
              <a:solidFill>
                <a:srgbClr val="FFFF00"/>
              </a:solidFill>
              <a:prstDash val="sysDash"/>
              <a:headEnd type="oval" w="sm" len="sm"/>
            </a:ln>
            <a:effectLst>
              <a:outerShdw blurRad="12700" dist="12700" dir="2700000" algn="tl" rotWithShape="0">
                <a:prstClr val="black">
                  <a:alpha val="89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직선 연결선 250"/>
            <p:cNvCxnSpPr/>
            <p:nvPr/>
          </p:nvCxnSpPr>
          <p:spPr>
            <a:xfrm>
              <a:off x="6705364" y="4472444"/>
              <a:ext cx="17368" cy="1926656"/>
            </a:xfrm>
            <a:prstGeom prst="line">
              <a:avLst/>
            </a:prstGeom>
            <a:ln w="19050">
              <a:solidFill>
                <a:srgbClr val="FFFF00"/>
              </a:solidFill>
              <a:prstDash val="sysDash"/>
              <a:tailEnd type="stealth"/>
            </a:ln>
            <a:effectLst>
              <a:outerShdw blurRad="12700" dist="12700" dir="2700000" algn="tl" rotWithShape="0">
                <a:prstClr val="black">
                  <a:alpha val="89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직사각형 251"/>
            <p:cNvSpPr/>
            <p:nvPr/>
          </p:nvSpPr>
          <p:spPr>
            <a:xfrm>
              <a:off x="7406191" y="5036025"/>
              <a:ext cx="717709" cy="4210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solidFill>
                    <a:schemeClr val="bg1"/>
                  </a:solidFill>
                </a:rPr>
                <a:t>2</a:t>
              </a:r>
              <a:r>
                <a:rPr lang="ko-KR" altLang="en-US" sz="900" b="1" dirty="0">
                  <a:solidFill>
                    <a:schemeClr val="bg1"/>
                  </a:solidFill>
                </a:rPr>
                <a:t>본 자재</a:t>
              </a:r>
              <a:endParaRPr lang="en-US" altLang="ko-KR" sz="900" b="1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900" b="1" dirty="0">
                  <a:solidFill>
                    <a:schemeClr val="bg1"/>
                  </a:solidFill>
                </a:rPr>
                <a:t>동시 전달</a:t>
              </a:r>
            </a:p>
          </p:txBody>
        </p:sp>
        <p:sp>
          <p:nvSpPr>
            <p:cNvPr id="253" name="직사각형 252"/>
            <p:cNvSpPr/>
            <p:nvPr/>
          </p:nvSpPr>
          <p:spPr>
            <a:xfrm>
              <a:off x="5499204" y="6217358"/>
              <a:ext cx="968648" cy="2160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b="1" dirty="0">
                  <a:solidFill>
                    <a:schemeClr val="bg1"/>
                  </a:solidFill>
                </a:rPr>
                <a:t>일렬 </a:t>
              </a:r>
              <a:r>
                <a:rPr lang="ko-KR" altLang="en-US" sz="900" b="1" dirty="0" err="1">
                  <a:solidFill>
                    <a:schemeClr val="bg1"/>
                  </a:solidFill>
                </a:rPr>
                <a:t>받아치기</a:t>
              </a:r>
              <a:endParaRPr lang="ko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254" name="직사각형 253"/>
            <p:cNvSpPr/>
            <p:nvPr/>
          </p:nvSpPr>
          <p:spPr>
            <a:xfrm>
              <a:off x="4681209" y="4190357"/>
              <a:ext cx="4251567" cy="2404000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5" name="직사각형 254"/>
            <p:cNvSpPr/>
            <p:nvPr/>
          </p:nvSpPr>
          <p:spPr>
            <a:xfrm>
              <a:off x="4804798" y="4086220"/>
              <a:ext cx="826401" cy="19380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/>
                <a:t>[</a:t>
              </a:r>
              <a:r>
                <a:rPr lang="ko-KR" altLang="en-US" sz="1000" b="1" dirty="0"/>
                <a:t>재해 사례</a:t>
              </a:r>
              <a:r>
                <a:rPr lang="en-US" altLang="ko-KR" sz="1000" b="1" dirty="0"/>
                <a:t>]</a:t>
              </a:r>
              <a:endParaRPr lang="ko-KR" altLang="en-US" sz="1000" b="1" dirty="0"/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5633691" y="4046931"/>
              <a:ext cx="3103736" cy="3558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marL="171450" indent="-171450">
                <a:lnSpc>
                  <a:spcPct val="130000"/>
                </a:lnSpc>
                <a:spcAft>
                  <a:spcPts val="0"/>
                </a:spcAft>
                <a:buFont typeface="Wingdings" panose="05000000000000000000" pitchFamily="2" charset="2"/>
                <a:buChar char="ü"/>
              </a:pPr>
              <a:r>
                <a:rPr lang="en-US" altLang="ko-KR" sz="900" b="1" dirty="0">
                  <a:sym typeface="Wingdings"/>
                </a:rPr>
                <a:t>2</a:t>
              </a:r>
              <a:r>
                <a:rPr lang="ko-KR" altLang="en-US" sz="900" b="1" dirty="0">
                  <a:sym typeface="Wingdings"/>
                </a:rPr>
                <a:t>본의 자재를 동시에 하역 중 놓쳐 지상인원에게 낙하</a:t>
              </a:r>
              <a:endParaRPr lang="en-US" altLang="ko-KR" sz="900" b="1" dirty="0">
                <a:sym typeface="Wingdings"/>
              </a:endParaRP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79527" y="6344483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49</a:t>
            </a:fld>
            <a:endParaRPr lang="ko-KR" altLang="en-US" dirty="0"/>
          </a:p>
        </p:txBody>
      </p:sp>
      <p:sp>
        <p:nvSpPr>
          <p:cNvPr id="257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xmlns="" id="{9149C0E8-3711-4377-A3DD-0D30CF81C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920793"/>
              </p:ext>
            </p:extLst>
          </p:nvPr>
        </p:nvGraphicFramePr>
        <p:xfrm>
          <a:off x="458551" y="1561601"/>
          <a:ext cx="11106537" cy="2981632"/>
        </p:xfrm>
        <a:graphic>
          <a:graphicData uri="http://schemas.openxmlformats.org/drawingml/2006/table">
            <a:tbl>
              <a:tblPr/>
              <a:tblGrid>
                <a:gridCol w="685023">
                  <a:extLst>
                    <a:ext uri="{9D8B030D-6E8A-4147-A177-3AD203B41FA5}">
                      <a16:colId xmlns:a16="http://schemas.microsoft.com/office/drawing/2014/main" xmlns="" val="1602890932"/>
                    </a:ext>
                  </a:extLst>
                </a:gridCol>
                <a:gridCol w="1301621">
                  <a:extLst>
                    <a:ext uri="{9D8B030D-6E8A-4147-A177-3AD203B41FA5}">
                      <a16:colId xmlns:a16="http://schemas.microsoft.com/office/drawing/2014/main" xmlns="" val="1829131979"/>
                    </a:ext>
                  </a:extLst>
                </a:gridCol>
                <a:gridCol w="418115">
                  <a:extLst>
                    <a:ext uri="{9D8B030D-6E8A-4147-A177-3AD203B41FA5}">
                      <a16:colId xmlns:a16="http://schemas.microsoft.com/office/drawing/2014/main" xmlns="" val="1702979871"/>
                    </a:ext>
                  </a:extLst>
                </a:gridCol>
                <a:gridCol w="418115">
                  <a:extLst>
                    <a:ext uri="{9D8B030D-6E8A-4147-A177-3AD203B41FA5}">
                      <a16:colId xmlns:a16="http://schemas.microsoft.com/office/drawing/2014/main" xmlns="" val="4116446200"/>
                    </a:ext>
                  </a:extLst>
                </a:gridCol>
                <a:gridCol w="418115">
                  <a:extLst>
                    <a:ext uri="{9D8B030D-6E8A-4147-A177-3AD203B41FA5}">
                      <a16:colId xmlns:a16="http://schemas.microsoft.com/office/drawing/2014/main" xmlns="" val="4063441840"/>
                    </a:ext>
                  </a:extLst>
                </a:gridCol>
                <a:gridCol w="418115">
                  <a:extLst>
                    <a:ext uri="{9D8B030D-6E8A-4147-A177-3AD203B41FA5}">
                      <a16:colId xmlns:a16="http://schemas.microsoft.com/office/drawing/2014/main" xmlns="" val="3435038036"/>
                    </a:ext>
                  </a:extLst>
                </a:gridCol>
                <a:gridCol w="418115">
                  <a:extLst>
                    <a:ext uri="{9D8B030D-6E8A-4147-A177-3AD203B41FA5}">
                      <a16:colId xmlns:a16="http://schemas.microsoft.com/office/drawing/2014/main" xmlns="" val="3813796976"/>
                    </a:ext>
                  </a:extLst>
                </a:gridCol>
                <a:gridCol w="418115">
                  <a:extLst>
                    <a:ext uri="{9D8B030D-6E8A-4147-A177-3AD203B41FA5}">
                      <a16:colId xmlns:a16="http://schemas.microsoft.com/office/drawing/2014/main" xmlns="" val="2010508307"/>
                    </a:ext>
                  </a:extLst>
                </a:gridCol>
                <a:gridCol w="418115">
                  <a:extLst>
                    <a:ext uri="{9D8B030D-6E8A-4147-A177-3AD203B41FA5}">
                      <a16:colId xmlns:a16="http://schemas.microsoft.com/office/drawing/2014/main" xmlns="" val="1314975807"/>
                    </a:ext>
                  </a:extLst>
                </a:gridCol>
                <a:gridCol w="418115">
                  <a:extLst>
                    <a:ext uri="{9D8B030D-6E8A-4147-A177-3AD203B41FA5}">
                      <a16:colId xmlns:a16="http://schemas.microsoft.com/office/drawing/2014/main" xmlns="" val="4062664921"/>
                    </a:ext>
                  </a:extLst>
                </a:gridCol>
                <a:gridCol w="418115">
                  <a:extLst>
                    <a:ext uri="{9D8B030D-6E8A-4147-A177-3AD203B41FA5}">
                      <a16:colId xmlns:a16="http://schemas.microsoft.com/office/drawing/2014/main" xmlns="" val="315134601"/>
                    </a:ext>
                  </a:extLst>
                </a:gridCol>
                <a:gridCol w="418115">
                  <a:extLst>
                    <a:ext uri="{9D8B030D-6E8A-4147-A177-3AD203B41FA5}">
                      <a16:colId xmlns:a16="http://schemas.microsoft.com/office/drawing/2014/main" xmlns="" val="3123807420"/>
                    </a:ext>
                  </a:extLst>
                </a:gridCol>
                <a:gridCol w="418115">
                  <a:extLst>
                    <a:ext uri="{9D8B030D-6E8A-4147-A177-3AD203B41FA5}">
                      <a16:colId xmlns:a16="http://schemas.microsoft.com/office/drawing/2014/main" xmlns="" val="3726947424"/>
                    </a:ext>
                  </a:extLst>
                </a:gridCol>
                <a:gridCol w="418115">
                  <a:extLst>
                    <a:ext uri="{9D8B030D-6E8A-4147-A177-3AD203B41FA5}">
                      <a16:colId xmlns:a16="http://schemas.microsoft.com/office/drawing/2014/main" xmlns="" val="2844574739"/>
                    </a:ext>
                  </a:extLst>
                </a:gridCol>
                <a:gridCol w="418115">
                  <a:extLst>
                    <a:ext uri="{9D8B030D-6E8A-4147-A177-3AD203B41FA5}">
                      <a16:colId xmlns:a16="http://schemas.microsoft.com/office/drawing/2014/main" xmlns="" val="3266539408"/>
                    </a:ext>
                  </a:extLst>
                </a:gridCol>
                <a:gridCol w="418115">
                  <a:extLst>
                    <a:ext uri="{9D8B030D-6E8A-4147-A177-3AD203B41FA5}">
                      <a16:colId xmlns:a16="http://schemas.microsoft.com/office/drawing/2014/main" xmlns="" val="1079241570"/>
                    </a:ext>
                  </a:extLst>
                </a:gridCol>
                <a:gridCol w="418115">
                  <a:extLst>
                    <a:ext uri="{9D8B030D-6E8A-4147-A177-3AD203B41FA5}">
                      <a16:colId xmlns:a16="http://schemas.microsoft.com/office/drawing/2014/main" xmlns="" val="4785750"/>
                    </a:ext>
                  </a:extLst>
                </a:gridCol>
                <a:gridCol w="356021">
                  <a:extLst>
                    <a:ext uri="{9D8B030D-6E8A-4147-A177-3AD203B41FA5}">
                      <a16:colId xmlns:a16="http://schemas.microsoft.com/office/drawing/2014/main" xmlns="" val="257977935"/>
                    </a:ext>
                  </a:extLst>
                </a:gridCol>
                <a:gridCol w="356021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356021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356021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356021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356021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712042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</a:tblGrid>
              <a:tr h="381577">
                <a:tc rowSpan="2"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 분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</a:t>
                      </a:r>
                      <a:r>
                        <a:rPr lang="ko-KR" altLang="en-US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23</a:t>
                      </a:r>
                      <a:r>
                        <a:rPr lang="ko-KR" altLang="en-US" sz="1000" b="1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년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24</a:t>
                      </a:r>
                      <a:r>
                        <a:rPr lang="ko-KR" altLang="en-US" sz="1000" b="1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년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25</a:t>
                      </a:r>
                      <a:r>
                        <a:rPr lang="ko-KR" altLang="en-US" sz="1000" b="1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년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2284306"/>
                  </a:ext>
                </a:extLst>
              </a:tr>
              <a:tr h="399585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000" b="1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3, 4</a:t>
                      </a:r>
                      <a:endParaRPr lang="ko-KR" altLang="en-US" sz="1000" b="1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000" b="1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5, 6</a:t>
                      </a:r>
                      <a:endParaRPr lang="ko-KR" altLang="en-US" sz="1000" b="1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000" b="1" i="0" u="none" strike="noStrike" kern="120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7,8</a:t>
                      </a:r>
                      <a:endParaRPr lang="ko-KR" altLang="en-US" sz="1000" b="1" i="0" u="none" strike="noStrike" kern="120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9, 10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11,12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1, 2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3, 4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5, 6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7, 8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9, 10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11, 12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1, 2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3, 4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5, 6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7, 8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9, 10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11, 12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1,2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3, 4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5, 6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7, 8 </a:t>
                      </a: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dirty="0"/>
                        <a:t>  </a:t>
                      </a:r>
                      <a:r>
                        <a:rPr lang="ko-KR" altLang="en-US" sz="12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공정율</a:t>
                      </a:r>
                      <a:endParaRPr lang="ko-KR" altLang="en-US" sz="12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9038" marR="9038" marT="90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7725358"/>
                  </a:ext>
                </a:extLst>
              </a:tr>
              <a:tr h="366745">
                <a:tc rowSpan="6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 정</a:t>
                      </a:r>
                      <a:b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계 획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dist" fontAlgn="ctr"/>
                      <a:r>
                        <a:rPr lang="ko-KR" altLang="en-US" sz="1000" b="0" i="0" u="none" strike="noStrike" spc="-15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토공사</a:t>
                      </a:r>
                      <a:endParaRPr lang="ko-KR" altLang="en-US" sz="10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90. 7 %</a:t>
                      </a:r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1989876"/>
                  </a:ext>
                </a:extLst>
              </a:tr>
              <a:tr h="3667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dist" fontAlgn="ctr"/>
                      <a:r>
                        <a:rPr lang="ko-KR" altLang="en-US" sz="10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철골공사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43 %</a:t>
                      </a:r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4768651"/>
                  </a:ext>
                </a:extLst>
              </a:tr>
              <a:tr h="3667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dist" fontAlgn="ctr"/>
                      <a:r>
                        <a:rPr lang="ko-KR" altLang="en-US" sz="10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골조공사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2.. 06 %</a:t>
                      </a:r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3401763"/>
                  </a:ext>
                </a:extLst>
              </a:tr>
              <a:tr h="3667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dist" fontAlgn="ctr"/>
                      <a:r>
                        <a:rPr lang="ko-KR" altLang="en-US" sz="10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기계설비공사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3. 80 %</a:t>
                      </a:r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7816670"/>
                  </a:ext>
                </a:extLst>
              </a:tr>
              <a:tr h="3667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dist" fontAlgn="ctr"/>
                      <a:r>
                        <a:rPr lang="ko-KR" altLang="en-US" sz="10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전기공사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3. 80 %</a:t>
                      </a:r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0863750"/>
                  </a:ext>
                </a:extLst>
              </a:tr>
              <a:tr h="3667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기초말뚝공사</a:t>
                      </a:r>
                    </a:p>
                  </a:txBody>
                  <a:tcPr marL="144000" marR="144000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  <a:r>
                        <a:rPr lang="en-US" altLang="ko-KR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종료</a:t>
                      </a:r>
                      <a:r>
                        <a:rPr lang="en-US" altLang="ko-KR" sz="10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100 %</a:t>
                      </a:r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38" marR="9038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0833690"/>
                  </a:ext>
                </a:extLst>
              </a:tr>
            </a:tbl>
          </a:graphicData>
        </a:graphic>
      </p:graphicFrame>
      <p:graphicFrame>
        <p:nvGraphicFramePr>
          <p:cNvPr id="29" name="표 28">
            <a:extLst>
              <a:ext uri="{FF2B5EF4-FFF2-40B4-BE49-F238E27FC236}">
                <a16:creationId xmlns:a16="http://schemas.microsoft.com/office/drawing/2014/main" xmlns="" id="{51734368-6B24-4473-9EAA-C0FCE12DB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950122"/>
              </p:ext>
            </p:extLst>
          </p:nvPr>
        </p:nvGraphicFramePr>
        <p:xfrm>
          <a:off x="465808" y="4672533"/>
          <a:ext cx="10846758" cy="1933064"/>
        </p:xfrm>
        <a:graphic>
          <a:graphicData uri="http://schemas.openxmlformats.org/drawingml/2006/table">
            <a:tbl>
              <a:tblPr/>
              <a:tblGrid>
                <a:gridCol w="938320">
                  <a:extLst>
                    <a:ext uri="{9D8B030D-6E8A-4147-A177-3AD203B41FA5}">
                      <a16:colId xmlns:a16="http://schemas.microsoft.com/office/drawing/2014/main" xmlns="" val="593675918"/>
                    </a:ext>
                  </a:extLst>
                </a:gridCol>
                <a:gridCol w="1368165">
                  <a:extLst>
                    <a:ext uri="{9D8B030D-6E8A-4147-A177-3AD203B41FA5}">
                      <a16:colId xmlns:a16="http://schemas.microsoft.com/office/drawing/2014/main" xmlns="" val="3600803055"/>
                    </a:ext>
                  </a:extLst>
                </a:gridCol>
                <a:gridCol w="1870971">
                  <a:extLst>
                    <a:ext uri="{9D8B030D-6E8A-4147-A177-3AD203B41FA5}">
                      <a16:colId xmlns:a16="http://schemas.microsoft.com/office/drawing/2014/main" xmlns="" val="2244755830"/>
                    </a:ext>
                  </a:extLst>
                </a:gridCol>
                <a:gridCol w="6669302">
                  <a:extLst>
                    <a:ext uri="{9D8B030D-6E8A-4147-A177-3AD203B41FA5}">
                      <a16:colId xmlns:a16="http://schemas.microsoft.com/office/drawing/2014/main" xmlns="" val="2421111638"/>
                    </a:ext>
                  </a:extLst>
                </a:gridCol>
              </a:tblGrid>
              <a:tr h="264007">
                <a:tc gridSpan="3">
                  <a:txBody>
                    <a:bodyPr/>
                    <a:lstStyle>
                      <a:lvl1pPr marL="0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342077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684154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026231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368308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1710385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052462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2394539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2736616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200" b="1" i="0" u="none" strike="noStrike" kern="1200" spc="-120" baseline="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주요 </a:t>
                      </a:r>
                      <a:r>
                        <a:rPr lang="ko-KR" altLang="en-US" sz="1200" b="1" i="0" u="none" strike="noStrike" kern="1200" spc="-120" baseline="0" dirty="0" err="1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공종</a:t>
                      </a:r>
                      <a:r>
                        <a:rPr lang="ko-KR" altLang="en-US" sz="1200" b="1" i="0" u="none" strike="noStrike" kern="1200" spc="-120" baseline="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진행현황</a:t>
                      </a:r>
                    </a:p>
                  </a:txBody>
                  <a:tcPr marL="12824" marR="12824" marT="1282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95B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342077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684154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026231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368308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1710385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052462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2394539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2736616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indent="0" algn="l" defTabSz="684154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[</a:t>
                      </a:r>
                      <a:r>
                        <a:rPr lang="ko-KR" altLang="en-US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최근 공사현황</a:t>
                      </a:r>
                      <a:r>
                        <a:rPr lang="en-US" altLang="ko-KR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]</a:t>
                      </a:r>
                    </a:p>
                    <a:p>
                      <a:pPr marL="0" marR="0" indent="0" algn="l" defTabSz="684154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  - </a:t>
                      </a:r>
                      <a:r>
                        <a:rPr lang="ko-KR" altLang="en-US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토  공  사</a:t>
                      </a:r>
                      <a:r>
                        <a:rPr lang="en-US" altLang="ko-KR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토공 </a:t>
                      </a:r>
                      <a:r>
                        <a:rPr lang="ko-KR" altLang="en-US" sz="1200" b="1" i="0" u="none" strike="noStrike" kern="1200" spc="-120" baseline="0" dirty="0" err="1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가시설</a:t>
                      </a:r>
                      <a:r>
                        <a:rPr lang="ko-KR" altLang="en-US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공사 및 토사반출</a:t>
                      </a:r>
                      <a:endParaRPr lang="en-US" altLang="ko-KR" sz="1200" b="1" i="0" u="none" strike="noStrike" kern="1200" spc="-120" baseline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marR="0" indent="0" algn="l" defTabSz="684154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  </a:t>
                      </a:r>
                      <a:r>
                        <a:rPr lang="en-US" altLang="ko-KR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철골공사</a:t>
                      </a:r>
                      <a:r>
                        <a:rPr lang="en-US" altLang="ko-KR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빔 </a:t>
                      </a:r>
                      <a:r>
                        <a:rPr lang="ko-KR" altLang="en-US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설치 및 용접작업</a:t>
                      </a:r>
                      <a:r>
                        <a:rPr lang="en-US" altLang="ko-KR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(203</a:t>
                      </a:r>
                      <a:r>
                        <a:rPr lang="ko-KR" altLang="en-US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동</a:t>
                      </a:r>
                      <a:r>
                        <a:rPr lang="en-US" altLang="ko-KR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지상</a:t>
                      </a:r>
                      <a:r>
                        <a:rPr lang="en-US" altLang="ko-KR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층</a:t>
                      </a:r>
                      <a:r>
                        <a:rPr lang="en-US" altLang="ko-KR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), PRD </a:t>
                      </a:r>
                      <a:r>
                        <a:rPr lang="ko-KR" altLang="en-US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기둥 </a:t>
                      </a:r>
                      <a:r>
                        <a:rPr lang="ko-KR" altLang="en-US" sz="1200" b="1" i="0" u="none" strike="noStrike" kern="1200" spc="-120" baseline="0" dirty="0" err="1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연결부</a:t>
                      </a:r>
                      <a:r>
                        <a:rPr lang="ko-KR" altLang="en-US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용접작업</a:t>
                      </a:r>
                      <a:endParaRPr lang="en-US" altLang="ko-KR" sz="1200" b="1" i="0" u="none" strike="noStrike" kern="1200" spc="-120" baseline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marR="0" indent="0" algn="l" defTabSz="684154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                    </a:t>
                      </a:r>
                      <a:r>
                        <a:rPr lang="en-US" altLang="ko-KR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</a:t>
                      </a:r>
                      <a:r>
                        <a:rPr lang="ko-KR" altLang="en-US" sz="1200" b="1" i="0" u="none" strike="noStrike" kern="1200" spc="-120" baseline="0" dirty="0" err="1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데크</a:t>
                      </a:r>
                      <a:r>
                        <a:rPr lang="ko-KR" altLang="en-US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용접작업</a:t>
                      </a:r>
                      <a:r>
                        <a:rPr lang="en-US" altLang="ko-KR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</a:t>
                      </a:r>
                      <a:r>
                        <a:rPr lang="ko-KR" altLang="en-US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빔 하역작업</a:t>
                      </a:r>
                      <a:endParaRPr lang="en-US" altLang="ko-KR" sz="1200" b="1" i="0" u="none" strike="noStrike" kern="1200" spc="-120" baseline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  </a:t>
                      </a:r>
                      <a:r>
                        <a:rPr lang="en-US" altLang="ko-KR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골조공사 </a:t>
                      </a:r>
                      <a:r>
                        <a:rPr lang="en-US" altLang="ko-KR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지하층 철근 및 거푸집 작업</a:t>
                      </a:r>
                      <a:endParaRPr lang="en-US" altLang="ko-KR" sz="1200" b="1" i="0" u="none" strike="noStrike" kern="1200" spc="-120" baseline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  </a:t>
                      </a:r>
                      <a:r>
                        <a:rPr lang="en-US" altLang="ko-KR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기계설비공사 </a:t>
                      </a:r>
                      <a:r>
                        <a:rPr lang="en-US" altLang="ko-KR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200" b="1" i="0" u="none" strike="noStrike" kern="1200" spc="-120" baseline="0" dirty="0" err="1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슬리브</a:t>
                      </a:r>
                      <a:r>
                        <a:rPr lang="ko-KR" altLang="en-US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및 벽체 배관작업</a:t>
                      </a:r>
                      <a:endParaRPr lang="en-US" altLang="ko-KR" sz="1200" b="1" i="0" u="none" strike="noStrike" kern="1200" spc="-120" baseline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b="1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  - </a:t>
                      </a:r>
                      <a:r>
                        <a:rPr lang="ko-KR" altLang="en-US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전기공사 </a:t>
                      </a:r>
                      <a:r>
                        <a:rPr lang="en-US" altLang="ko-KR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200" b="1" i="0" u="none" strike="noStrike" kern="1200" spc="-120" baseline="0" dirty="0" err="1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슬리브</a:t>
                      </a:r>
                      <a:r>
                        <a:rPr lang="ko-KR" altLang="en-US" sz="1200" b="1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및 벽체 배관작업 </a:t>
                      </a:r>
                      <a:endParaRPr lang="en-US" altLang="ko-KR" sz="1200" b="1" i="0" u="none" strike="noStrike" kern="1200" spc="-120" baseline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44000" marR="12824" marT="12824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83987030"/>
                  </a:ext>
                </a:extLst>
              </a:tr>
              <a:tr h="708435">
                <a:tc rowSpan="2">
                  <a:txBody>
                    <a:bodyPr/>
                    <a:lstStyle>
                      <a:lvl1pPr marL="0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342077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684154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026231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368308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1710385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052462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2394539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2736616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ko-KR" altLang="en-US" sz="1200" b="0" i="0" u="none" strike="noStrike" kern="1200" spc="-120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공정율</a:t>
                      </a:r>
                      <a:endParaRPr lang="ko-KR" altLang="en-US" sz="1200" b="0" i="0" u="none" strike="noStrike" kern="1200" spc="-120" baseline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2824" marR="12824" marT="1282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342077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684154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026231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368308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1710385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052462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2394539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2736616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dist" fontAlgn="ctr"/>
                      <a:r>
                        <a:rPr lang="ko-KR" altLang="en-US" sz="1200" b="0" i="0" u="none" strike="noStrike" kern="1200" spc="-120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계획</a:t>
                      </a:r>
                      <a:endParaRPr lang="ko-KR" altLang="en-US" sz="1200" b="0" i="0" u="none" strike="noStrike" kern="1200" spc="-120" baseline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08000" marR="108000" marT="1282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342077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684154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026231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368308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1710385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052462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2394539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2736616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15. 5 </a:t>
                      </a:r>
                      <a:r>
                        <a:rPr lang="en-US" altLang="ko-KR" sz="1200" b="0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%</a:t>
                      </a:r>
                      <a:endParaRPr lang="ko-KR" altLang="en-US" sz="1200" b="0" i="0" u="none" strike="noStrike" kern="1200" spc="-120" baseline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2824" marR="12824" marT="1282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2824" marR="12824" marT="1282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7057039"/>
                  </a:ext>
                </a:extLst>
              </a:tr>
              <a:tr h="74805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342077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684154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026231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368308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1710385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052462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2394539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2736616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dist" fontAlgn="ctr"/>
                      <a:r>
                        <a:rPr lang="ko-KR" altLang="en-US" sz="1200" b="0" i="0" u="none" strike="noStrike" kern="1200" spc="-120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실시</a:t>
                      </a:r>
                    </a:p>
                  </a:txBody>
                  <a:tcPr marL="108000" marR="108000" marT="1282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342077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684154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026231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368308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1710385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052462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2394539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2736616" algn="l" defTabSz="684154" rtl="0" eaLnBrk="1" latinLnBrk="1" hangingPunct="1">
                        <a:defRPr sz="13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kern="1200" spc="-120" baseline="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15 </a:t>
                      </a:r>
                      <a:r>
                        <a:rPr lang="en-US" altLang="ko-KR" sz="1200" b="0" i="0" u="none" strike="noStrike" kern="1200" spc="-12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%</a:t>
                      </a:r>
                      <a:endParaRPr lang="ko-KR" altLang="en-US" sz="1200" b="0" i="0" u="none" strike="noStrike" kern="1200" spc="-120" baseline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2824" marR="12824" marT="1282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2824" marR="12824" marT="1282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5557396"/>
                  </a:ext>
                </a:extLst>
              </a:tr>
            </a:tbl>
          </a:graphicData>
        </a:graphic>
      </p:graphicFrame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xmlns="" id="{DA5F65D9-11AA-6CA5-67A7-C4BA3C76619C}"/>
              </a:ext>
            </a:extLst>
          </p:cNvPr>
          <p:cNvCxnSpPr/>
          <p:nvPr/>
        </p:nvCxnSpPr>
        <p:spPr>
          <a:xfrm>
            <a:off x="6099464" y="1449178"/>
            <a:ext cx="0" cy="3206477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xmlns="" id="{7CCB3D99-CF81-02C0-F33C-2E006213AEC6}"/>
              </a:ext>
            </a:extLst>
          </p:cNvPr>
          <p:cNvSpPr/>
          <p:nvPr/>
        </p:nvSpPr>
        <p:spPr>
          <a:xfrm>
            <a:off x="5121577" y="1075270"/>
            <a:ext cx="2481704" cy="304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ysClr val="windowText" lastClr="000000"/>
                </a:solidFill>
              </a:rPr>
              <a:t>사고 발생 </a:t>
            </a:r>
            <a:r>
              <a:rPr lang="ko-KR" altLang="en-US" sz="1200" b="1" dirty="0" smtClean="0">
                <a:solidFill>
                  <a:sysClr val="windowText" lastClr="000000"/>
                </a:solidFill>
              </a:rPr>
              <a:t>시점 </a:t>
            </a:r>
            <a:r>
              <a:rPr lang="en-US" altLang="ko-KR" sz="1200" b="1" dirty="0" smtClean="0">
                <a:solidFill>
                  <a:sysClr val="windowText" lastClr="000000"/>
                </a:solidFill>
              </a:rPr>
              <a:t>2023.08.14 </a:t>
            </a:r>
            <a:r>
              <a:rPr lang="ko-KR" altLang="en-US" sz="1200" b="1" dirty="0" smtClean="0">
                <a:solidFill>
                  <a:sysClr val="windowText" lastClr="000000"/>
                </a:solidFill>
              </a:rPr>
              <a:t>월요일</a:t>
            </a:r>
            <a:endParaRPr lang="ko-KR" altLang="en-US" sz="1200" b="1" dirty="0">
              <a:solidFill>
                <a:sysClr val="windowText" lastClr="000000"/>
              </a:solidFill>
            </a:endParaRPr>
          </a:p>
        </p:txBody>
      </p:sp>
      <p:cxnSp>
        <p:nvCxnSpPr>
          <p:cNvPr id="24" name="직선 화살표 연결선 23"/>
          <p:cNvCxnSpPr/>
          <p:nvPr/>
        </p:nvCxnSpPr>
        <p:spPr>
          <a:xfrm>
            <a:off x="2888166" y="2601186"/>
            <a:ext cx="3211298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>
            <a:off x="4143691" y="2943157"/>
            <a:ext cx="1955773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/>
          <p:nvPr/>
        </p:nvCxnSpPr>
        <p:spPr>
          <a:xfrm>
            <a:off x="4590501" y="3262825"/>
            <a:ext cx="1508963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>
            <a:off x="4622114" y="3647030"/>
            <a:ext cx="147735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/>
          <p:nvPr/>
        </p:nvCxnSpPr>
        <p:spPr>
          <a:xfrm>
            <a:off x="4143691" y="4349984"/>
            <a:ext cx="117645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>
            <a:off x="4622114" y="3976075"/>
            <a:ext cx="147735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공사 개요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1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30648" y="10468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공정 계획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65808" y="10468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1-2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슬라이드 번호 개체 틀 1"/>
          <p:cNvSpPr txBox="1">
            <a:spLocks/>
          </p:cNvSpPr>
          <p:nvPr/>
        </p:nvSpPr>
        <p:spPr>
          <a:xfrm>
            <a:off x="9241233" y="6356350"/>
            <a:ext cx="284479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                                                </a:t>
            </a:r>
            <a:r>
              <a:rPr lang="en-US" altLang="ko-KR" sz="1400" dirty="0">
                <a:solidFill>
                  <a:schemeClr val="bg1">
                    <a:lumMod val="65000"/>
                  </a:schemeClr>
                </a:solidFill>
              </a:rPr>
              <a:t>5</a:t>
            </a:r>
            <a:endParaRPr lang="ko-KR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3)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시스템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동바리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설치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885754"/>
              </p:ext>
            </p:extLst>
          </p:nvPr>
        </p:nvGraphicFramePr>
        <p:xfrm>
          <a:off x="639932" y="2481574"/>
          <a:ext cx="10519068" cy="3970844"/>
        </p:xfrm>
        <a:graphic>
          <a:graphicData uri="http://schemas.openxmlformats.org/drawingml/2006/table">
            <a:tbl>
              <a:tblPr/>
              <a:tblGrid>
                <a:gridCol w="1615433">
                  <a:extLst>
                    <a:ext uri="{9D8B030D-6E8A-4147-A177-3AD203B41FA5}">
                      <a16:colId xmlns:a16="http://schemas.microsoft.com/office/drawing/2014/main" xmlns="" val="3720216633"/>
                    </a:ext>
                  </a:extLst>
                </a:gridCol>
                <a:gridCol w="5092750">
                  <a:extLst>
                    <a:ext uri="{9D8B030D-6E8A-4147-A177-3AD203B41FA5}">
                      <a16:colId xmlns:a16="http://schemas.microsoft.com/office/drawing/2014/main" xmlns="" val="390434910"/>
                    </a:ext>
                  </a:extLst>
                </a:gridCol>
                <a:gridCol w="3810885">
                  <a:extLst>
                    <a:ext uri="{9D8B030D-6E8A-4147-A177-3AD203B41FA5}">
                      <a16:colId xmlns:a16="http://schemas.microsoft.com/office/drawing/2014/main" xmlns="" val="3858370655"/>
                    </a:ext>
                  </a:extLst>
                </a:gridCol>
              </a:tblGrid>
              <a:tr h="198542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dist" fontAlgn="ctr"/>
                      <a:r>
                        <a:rPr lang="en-US" altLang="ko-KR" sz="14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ㆍ작업구간 내</a:t>
                      </a:r>
                      <a:r>
                        <a:rPr lang="en-US" altLang="ko-KR" sz="1400" b="0" kern="1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0" kern="120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출입금지</a:t>
                      </a:r>
                      <a:r>
                        <a:rPr lang="ko-KR" altLang="en-US" sz="1400" b="0" kern="1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구역 설정 및</a:t>
                      </a:r>
                      <a:endParaRPr lang="en-US" altLang="ko-KR" sz="1400" b="0" kern="1200" baseline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400" b="0" kern="1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감시자 </a:t>
                      </a:r>
                      <a:r>
                        <a:rPr lang="ko-KR" altLang="en-US" sz="1400" b="0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배치</a:t>
                      </a:r>
                      <a:endParaRPr lang="en-US" altLang="ko-KR" sz="14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7500362"/>
                  </a:ext>
                </a:extLst>
              </a:tr>
              <a:tr h="198542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spc="-13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ㆍ작업</a:t>
                      </a:r>
                      <a:r>
                        <a:rPr lang="ko-KR" altLang="en-US" sz="1400" b="0" kern="1200" spc="-13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시 근로자 </a:t>
                      </a:r>
                      <a:r>
                        <a:rPr lang="ko-KR" altLang="en-US" sz="1400" b="0" kern="1200" spc="-13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안전고리 체결 관리 철저</a:t>
                      </a:r>
                      <a:endParaRPr lang="en-US" altLang="ko-KR" sz="1400" b="0" kern="1200" spc="-13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spc="-13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ㆍ상하</a:t>
                      </a:r>
                      <a:r>
                        <a:rPr lang="ko-KR" altLang="en-US" sz="1400" b="0" kern="1200" spc="-13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0" kern="1200" spc="-13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동시 작업 </a:t>
                      </a:r>
                      <a:r>
                        <a:rPr lang="ko-KR" altLang="en-US" sz="1400" b="0" kern="1200" spc="-13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금지</a:t>
                      </a:r>
                      <a:endParaRPr lang="en-US" altLang="ko-KR" sz="1400" b="0" kern="1200" spc="-13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94982272"/>
                  </a:ext>
                </a:extLst>
              </a:tr>
            </a:tbl>
          </a:graphicData>
        </a:graphic>
      </p:graphicFrame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26743" y="2041435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시스템 동바리 </a:t>
            </a: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안전작업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방법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" t="36111" r="4896"/>
          <a:stretch/>
        </p:blipFill>
        <p:spPr>
          <a:xfrm>
            <a:off x="4767103" y="2531574"/>
            <a:ext cx="2506837" cy="183055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" t="29438" r="6105" b="9951"/>
          <a:stretch/>
        </p:blipFill>
        <p:spPr>
          <a:xfrm>
            <a:off x="2305801" y="2553504"/>
            <a:ext cx="2398006" cy="1816862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05" y="4550387"/>
            <a:ext cx="2363490" cy="1845161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8499" y="4541364"/>
            <a:ext cx="2506837" cy="1845226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412882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50</a:t>
            </a:fld>
            <a:endParaRPr lang="ko-KR" altLang="en-US"/>
          </a:p>
        </p:txBody>
      </p:sp>
      <p:sp>
        <p:nvSpPr>
          <p:cNvPr id="21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3)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시스템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동바리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설치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26743" y="2049673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시스템 동바리 작업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재해 사례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2" y="2473260"/>
            <a:ext cx="5231508" cy="427765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C63FA8D9-28A6-4B58-BACD-9D695F6B074B}"/>
              </a:ext>
            </a:extLst>
          </p:cNvPr>
          <p:cNvSpPr/>
          <p:nvPr/>
        </p:nvSpPr>
        <p:spPr>
          <a:xfrm>
            <a:off x="6249108" y="2872040"/>
            <a:ext cx="5184000" cy="1560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+mn-ea"/>
              </a:rPr>
              <a:t>OO</a:t>
            </a:r>
            <a:r>
              <a:rPr lang="ko-KR" altLang="en-US" sz="1200" dirty="0">
                <a:latin typeface="+mn-ea"/>
              </a:rPr>
              <a:t>건설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주</a:t>
            </a:r>
            <a:r>
              <a:rPr lang="en-US" altLang="ko-KR" sz="1200" dirty="0">
                <a:latin typeface="+mn-ea"/>
              </a:rPr>
              <a:t>) OO</a:t>
            </a:r>
            <a:r>
              <a:rPr lang="ko-KR" altLang="en-US" sz="1200" dirty="0">
                <a:latin typeface="+mn-ea"/>
              </a:rPr>
              <a:t>아파트 건설공사현장에서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협력업체 소속 형틀공인 재해자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남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만</a:t>
            </a:r>
            <a:r>
              <a:rPr lang="en-US" altLang="ko-KR" sz="1200" dirty="0">
                <a:latin typeface="+mn-ea"/>
              </a:rPr>
              <a:t>66</a:t>
            </a:r>
            <a:r>
              <a:rPr lang="ko-KR" altLang="en-US" sz="1200" dirty="0">
                <a:latin typeface="+mn-ea"/>
              </a:rPr>
              <a:t>세</a:t>
            </a:r>
            <a:r>
              <a:rPr lang="en-US" altLang="ko-KR" sz="1200" dirty="0">
                <a:latin typeface="+mn-ea"/>
              </a:rPr>
              <a:t>)</a:t>
            </a:r>
            <a:r>
              <a:rPr lang="ko-KR" altLang="en-US" sz="1200" dirty="0">
                <a:latin typeface="+mn-ea"/>
              </a:rPr>
              <a:t>가 </a:t>
            </a:r>
            <a:r>
              <a:rPr lang="ko-KR" altLang="en-US" sz="1200" dirty="0" err="1">
                <a:latin typeface="+mn-ea"/>
              </a:rPr>
              <a:t>시스템동바리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err="1" smtClean="0">
                <a:latin typeface="+mn-ea"/>
              </a:rPr>
              <a:t>수평재에서</a:t>
            </a:r>
            <a:r>
              <a:rPr lang="ko-KR" altLang="en-US" sz="1200" dirty="0" smtClean="0">
                <a:latin typeface="+mn-ea"/>
              </a:rPr>
              <a:t> 벽체 </a:t>
            </a:r>
            <a:r>
              <a:rPr lang="ko-KR" altLang="en-US" sz="1200" dirty="0" err="1">
                <a:latin typeface="+mn-ea"/>
              </a:rPr>
              <a:t>유로폼에</a:t>
            </a:r>
            <a:r>
              <a:rPr lang="ko-KR" altLang="en-US" sz="1200" dirty="0">
                <a:latin typeface="+mn-ea"/>
              </a:rPr>
              <a:t> 플랫타이</a:t>
            </a:r>
            <a:r>
              <a:rPr lang="en-US" altLang="ko-KR" sz="1200" dirty="0">
                <a:latin typeface="+mn-ea"/>
              </a:rPr>
              <a:t>(Flat tie)</a:t>
            </a:r>
            <a:r>
              <a:rPr lang="ko-KR" altLang="en-US" sz="1200" dirty="0">
                <a:latin typeface="+mn-ea"/>
              </a:rPr>
              <a:t>와 </a:t>
            </a:r>
            <a:r>
              <a:rPr lang="ko-KR" altLang="en-US" sz="1200" dirty="0" err="1">
                <a:latin typeface="+mn-ea"/>
              </a:rPr>
              <a:t>웨지핀</a:t>
            </a:r>
            <a:r>
              <a:rPr lang="en-US" altLang="ko-KR" sz="1200" dirty="0">
                <a:latin typeface="+mn-ea"/>
              </a:rPr>
              <a:t>(Wedge pin)</a:t>
            </a:r>
            <a:r>
              <a:rPr lang="ko-KR" altLang="en-US" sz="1200" dirty="0">
                <a:latin typeface="+mn-ea"/>
              </a:rPr>
              <a:t>을 고정하는 작업을 하던 중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지상 바닥</a:t>
            </a:r>
            <a:r>
              <a:rPr lang="en-US" altLang="ko-KR" sz="1200" dirty="0">
                <a:latin typeface="+mn-ea"/>
              </a:rPr>
              <a:t>(H≒2.0m)</a:t>
            </a:r>
            <a:r>
              <a:rPr lang="ko-KR" altLang="en-US" sz="1200" dirty="0">
                <a:latin typeface="+mn-ea"/>
              </a:rPr>
              <a:t>으로 추락하여 사망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FC8921AA-9482-4B0E-A758-A348E5238B47}"/>
              </a:ext>
            </a:extLst>
          </p:cNvPr>
          <p:cNvSpPr/>
          <p:nvPr/>
        </p:nvSpPr>
        <p:spPr>
          <a:xfrm>
            <a:off x="6249108" y="4978079"/>
            <a:ext cx="5184000" cy="1772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추락할 위험이 있는 장소에서의 추락방지조치 철저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근로자가 추락할 위험이 있는 장소에서 </a:t>
            </a:r>
            <a:r>
              <a:rPr lang="ko-KR" altLang="en-US" sz="1200" dirty="0" smtClean="0">
                <a:latin typeface="+mn-ea"/>
              </a:rPr>
              <a:t>작업 시 비계를 </a:t>
            </a:r>
            <a:endParaRPr lang="en-US" altLang="ko-KR" sz="1200" dirty="0" smtClean="0">
              <a:latin typeface="+mn-ea"/>
            </a:endParaRPr>
          </a:p>
          <a:p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</a:t>
            </a:r>
            <a:r>
              <a:rPr lang="ko-KR" altLang="en-US" sz="1200" dirty="0" smtClean="0">
                <a:latin typeface="+mn-ea"/>
              </a:rPr>
              <a:t>조립하는 </a:t>
            </a:r>
            <a:r>
              <a:rPr lang="ko-KR" altLang="en-US" sz="1200" dirty="0">
                <a:latin typeface="+mn-ea"/>
              </a:rPr>
              <a:t>등의 </a:t>
            </a:r>
            <a:r>
              <a:rPr lang="ko-KR" altLang="en-US" sz="1200" dirty="0" smtClean="0">
                <a:latin typeface="+mn-ea"/>
              </a:rPr>
              <a:t>방법으로 작업발판을 설치하여야 하며 작업발판을</a:t>
            </a:r>
            <a:endParaRPr lang="en-US" altLang="ko-KR" sz="1200" dirty="0" smtClean="0">
              <a:latin typeface="+mn-ea"/>
            </a:endParaRPr>
          </a:p>
          <a:p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설치하기 곤란한 경우에는 </a:t>
            </a:r>
            <a:r>
              <a:rPr lang="ko-KR" altLang="en-US" sz="1200" dirty="0" err="1" smtClean="0">
                <a:latin typeface="+mn-ea"/>
              </a:rPr>
              <a:t>안전방망을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설치하여야 함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관리감독자 유해</a:t>
            </a:r>
            <a:r>
              <a:rPr lang="en-US" altLang="ko-KR" sz="1200" dirty="0">
                <a:latin typeface="+mn-ea"/>
              </a:rPr>
              <a:t>·</a:t>
            </a:r>
            <a:r>
              <a:rPr lang="ko-KR" altLang="en-US" sz="1200" dirty="0">
                <a:latin typeface="+mn-ea"/>
              </a:rPr>
              <a:t>위험 </a:t>
            </a:r>
            <a:r>
              <a:rPr lang="ko-KR" altLang="en-US" sz="1200" dirty="0" smtClean="0">
                <a:latin typeface="+mn-ea"/>
              </a:rPr>
              <a:t>방지 업무 </a:t>
            </a:r>
            <a:r>
              <a:rPr lang="ko-KR" altLang="en-US" sz="1200" dirty="0">
                <a:latin typeface="+mn-ea"/>
              </a:rPr>
              <a:t>철저</a:t>
            </a:r>
          </a:p>
        </p:txBody>
      </p:sp>
      <p:sp>
        <p:nvSpPr>
          <p:cNvPr id="28" name="사각형: 둥근 모서리 41">
            <a:extLst>
              <a:ext uri="{FF2B5EF4-FFF2-40B4-BE49-F238E27FC236}">
                <a16:creationId xmlns:a16="http://schemas.microsoft.com/office/drawing/2014/main" xmlns="" id="{15C84C17-EE78-4B72-9808-F2665574DB1E}"/>
              </a:ext>
            </a:extLst>
          </p:cNvPr>
          <p:cNvSpPr/>
          <p:nvPr/>
        </p:nvSpPr>
        <p:spPr>
          <a:xfrm>
            <a:off x="6249108" y="2400406"/>
            <a:ext cx="5164086" cy="2245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사각형: 둥근 모서리 42">
            <a:extLst>
              <a:ext uri="{FF2B5EF4-FFF2-40B4-BE49-F238E27FC236}">
                <a16:creationId xmlns:a16="http://schemas.microsoft.com/office/drawing/2014/main" xmlns="" id="{B35FD181-1ECE-408C-AF17-BCE1FF5A7DAD}"/>
              </a:ext>
            </a:extLst>
          </p:cNvPr>
          <p:cNvSpPr/>
          <p:nvPr/>
        </p:nvSpPr>
        <p:spPr>
          <a:xfrm>
            <a:off x="6249108" y="2473260"/>
            <a:ext cx="5164086" cy="269909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14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재 해 발 생 원 인</a:t>
            </a:r>
            <a:endParaRPr lang="en-US" altLang="ko-KR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30" name="그룹 25"/>
          <p:cNvGrpSpPr/>
          <p:nvPr/>
        </p:nvGrpSpPr>
        <p:grpSpPr>
          <a:xfrm>
            <a:off x="6258847" y="4531836"/>
            <a:ext cx="5174262" cy="391021"/>
            <a:chOff x="9494164" y="4701460"/>
            <a:chExt cx="4279319" cy="363642"/>
          </a:xfrm>
        </p:grpSpPr>
        <p:sp>
          <p:nvSpPr>
            <p:cNvPr id="31" name="사각형: 둥근 모서리 18">
              <a:extLst>
                <a:ext uri="{FF2B5EF4-FFF2-40B4-BE49-F238E27FC236}">
                  <a16:creationId xmlns:a16="http://schemas.microsoft.com/office/drawing/2014/main" xmlns="" id="{7A65878B-F8A5-405D-9D76-3A270A295738}"/>
                </a:ext>
              </a:extLst>
            </p:cNvPr>
            <p:cNvSpPr/>
            <p:nvPr/>
          </p:nvSpPr>
          <p:spPr>
            <a:xfrm>
              <a:off x="9494164" y="4701460"/>
              <a:ext cx="4279319" cy="24379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2" name="사각형: 둥근 모서리 22">
              <a:extLst>
                <a:ext uri="{FF2B5EF4-FFF2-40B4-BE49-F238E27FC236}">
                  <a16:creationId xmlns:a16="http://schemas.microsoft.com/office/drawing/2014/main" xmlns="" id="{A35B7AAB-7BEB-49AA-964F-7B7737B368F1}"/>
                </a:ext>
              </a:extLst>
            </p:cNvPr>
            <p:cNvSpPr/>
            <p:nvPr/>
          </p:nvSpPr>
          <p:spPr>
            <a:xfrm>
              <a:off x="9494164" y="4772118"/>
              <a:ext cx="4279319" cy="29298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4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안  전  대  책</a:t>
              </a: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385786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51</a:t>
            </a:fld>
            <a:endParaRPr lang="ko-KR" altLang="en-US" dirty="0"/>
          </a:p>
        </p:txBody>
      </p:sp>
      <p:sp>
        <p:nvSpPr>
          <p:cNvPr id="19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4)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고소 작업대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모서리가 둥근 직사각형 12">
            <a:extLst>
              <a:ext uri="{FF2B5EF4-FFF2-40B4-BE49-F238E27FC236}">
                <a16:creationId xmlns:a16="http://schemas.microsoft.com/office/drawing/2014/main" xmlns="" id="{5EE9D752-93D1-4241-81BC-809C0D93074E}"/>
              </a:ext>
            </a:extLst>
          </p:cNvPr>
          <p:cNvSpPr/>
          <p:nvPr/>
        </p:nvSpPr>
        <p:spPr>
          <a:xfrm>
            <a:off x="631205" y="2098949"/>
            <a:ext cx="10898786" cy="1731876"/>
          </a:xfrm>
          <a:prstGeom prst="roundRect">
            <a:avLst>
              <a:gd name="adj" fmla="val 2343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457106">
              <a:defRPr/>
            </a:pPr>
            <a:endParaRPr lang="ko-KR" altLang="en-US">
              <a:solidFill>
                <a:prstClr val="white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6AA9F5-4EDC-4A9B-9A40-A8555A823887}"/>
              </a:ext>
            </a:extLst>
          </p:cNvPr>
          <p:cNvSpPr txBox="1"/>
          <p:nvPr/>
        </p:nvSpPr>
        <p:spPr>
          <a:xfrm>
            <a:off x="609969" y="4284904"/>
            <a:ext cx="6038544" cy="233831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6EBB00-66C2-490F-BF06-7FC91A5326FC}"/>
              </a:ext>
            </a:extLst>
          </p:cNvPr>
          <p:cNvSpPr txBox="1"/>
          <p:nvPr/>
        </p:nvSpPr>
        <p:spPr>
          <a:xfrm>
            <a:off x="6656751" y="4279970"/>
            <a:ext cx="4711074" cy="234325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E19C9F39-C2B2-466A-A344-C3DDDF912650}"/>
              </a:ext>
            </a:extLst>
          </p:cNvPr>
          <p:cNvSpPr/>
          <p:nvPr/>
        </p:nvSpPr>
        <p:spPr>
          <a:xfrm>
            <a:off x="6655587" y="3956427"/>
            <a:ext cx="4744575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현장</a:t>
            </a:r>
            <a:r>
              <a:rPr lang="en-US" altLang="ko-KR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Key Point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CDB1B169-802F-426B-8863-C130B5511726}"/>
              </a:ext>
            </a:extLst>
          </p:cNvPr>
          <p:cNvSpPr/>
          <p:nvPr/>
        </p:nvSpPr>
        <p:spPr>
          <a:xfrm>
            <a:off x="647683" y="3956427"/>
            <a:ext cx="6056229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위험성평가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57" name="직사각형 12">
            <a:extLst>
              <a:ext uri="{FF2B5EF4-FFF2-40B4-BE49-F238E27FC236}">
                <a16:creationId xmlns:a16="http://schemas.microsoft.com/office/drawing/2014/main" xmlns="" id="{A80F88D1-D026-4E17-864C-E252E8571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125" y="3585990"/>
            <a:ext cx="1294462" cy="23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>
            <a:lvl1pPr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algn="ctr" fontAlgn="ctr"/>
            <a:r>
              <a:rPr lang="ko-KR" altLang="en-US" sz="900" spc="-151" dirty="0">
                <a:solidFill>
                  <a:srgbClr val="000000"/>
                </a:solidFill>
                <a:latin typeface="+mn-ea"/>
                <a:ea typeface="+mn-ea"/>
              </a:rPr>
              <a:t>출입금지구역 설정</a:t>
            </a:r>
          </a:p>
        </p:txBody>
      </p:sp>
      <p:sp>
        <p:nvSpPr>
          <p:cNvPr id="58" name="직사각형 12">
            <a:extLst>
              <a:ext uri="{FF2B5EF4-FFF2-40B4-BE49-F238E27FC236}">
                <a16:creationId xmlns:a16="http://schemas.microsoft.com/office/drawing/2014/main" xmlns="" id="{A80F88D1-D026-4E17-864C-E252E8571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4310" y="3596155"/>
            <a:ext cx="2544741" cy="23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>
            <a:lvl1pPr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algn="ctr" fontAlgn="ctr"/>
            <a:r>
              <a:rPr lang="en-US" altLang="ko-KR" sz="900" spc="-151" dirty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900" spc="-151" dirty="0" err="1">
                <a:solidFill>
                  <a:srgbClr val="000000"/>
                </a:solidFill>
                <a:latin typeface="+mn-ea"/>
                <a:ea typeface="+mn-ea"/>
              </a:rPr>
              <a:t>차량형</a:t>
            </a:r>
            <a:r>
              <a:rPr lang="en-US" altLang="ko-KR" sz="900" spc="-151" dirty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900" spc="-151" dirty="0" err="1">
                <a:solidFill>
                  <a:srgbClr val="000000"/>
                </a:solidFill>
                <a:latin typeface="+mn-ea"/>
                <a:ea typeface="+mn-ea"/>
              </a:rPr>
              <a:t>시저형</a:t>
            </a:r>
            <a:r>
              <a:rPr lang="en-US" altLang="ko-KR" sz="900" spc="-151" dirty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r>
              <a:rPr lang="ko-KR" altLang="en-US" sz="900" spc="-151" dirty="0" smtClean="0">
                <a:solidFill>
                  <a:srgbClr val="000000"/>
                </a:solidFill>
                <a:latin typeface="+mn-ea"/>
                <a:ea typeface="+mn-ea"/>
              </a:rPr>
              <a:t>고소 작업대 </a:t>
            </a:r>
            <a:r>
              <a:rPr lang="ko-KR" altLang="en-US" sz="900" spc="-151" dirty="0">
                <a:solidFill>
                  <a:srgbClr val="000000"/>
                </a:solidFill>
                <a:latin typeface="+mn-ea"/>
                <a:ea typeface="+mn-ea"/>
              </a:rPr>
              <a:t>안전점검</a:t>
            </a: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957260" y="916419"/>
            <a:ext cx="1553378" cy="4083200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822" y="2181329"/>
            <a:ext cx="2419174" cy="1404661"/>
          </a:xfrm>
          <a:prstGeom prst="rect">
            <a:avLst/>
          </a:prstGeom>
        </p:spPr>
      </p:pic>
      <p:pic>
        <p:nvPicPr>
          <p:cNvPr id="61" name="그림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5132" y="2181329"/>
            <a:ext cx="1630374" cy="1404661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7268" y="2185649"/>
            <a:ext cx="1725637" cy="1385791"/>
          </a:xfrm>
          <a:prstGeom prst="rect">
            <a:avLst/>
          </a:prstGeom>
        </p:spPr>
      </p:pic>
      <p:graphicFrame>
        <p:nvGraphicFramePr>
          <p:cNvPr id="63" name="표 62">
            <a:extLst>
              <a:ext uri="{FF2B5EF4-FFF2-40B4-BE49-F238E27FC236}">
                <a16:creationId xmlns:a16="http://schemas.microsoft.com/office/drawing/2014/main" xmlns="" id="{DA87789F-375D-4221-8F03-03F52D6E5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905379"/>
              </p:ext>
            </p:extLst>
          </p:nvPr>
        </p:nvGraphicFramePr>
        <p:xfrm>
          <a:off x="647683" y="4305712"/>
          <a:ext cx="5972641" cy="2317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9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537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32974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위험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요인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1..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장비 반입 전 선정 불량에 의한 사고</a:t>
                      </a: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차량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운전원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교육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미실시로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인한 작업 중 전도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작업대 안전난간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미설치로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인한 추락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4.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작업구간 구획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미설정하여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작업 중 </a:t>
                      </a:r>
                      <a:r>
                        <a:rPr lang="ko-KR" altLang="en-US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타 장비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및 직종 근로자 통행 중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충돌 </a:t>
                      </a:r>
                      <a:r>
                        <a:rPr lang="en-US" altLang="ko-KR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낙하사고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5.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작업대 과적으로 인한 사고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84536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안전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대책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장비 반입 전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차량계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건설기계 작업계획 및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중량물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취급 작업계획을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수립하여 </a:t>
                      </a:r>
                      <a:endParaRPr lang="en-US" altLang="ko-KR" sz="1100" b="0" u="none" kern="1200" spc="-150" baseline="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적정한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장비선정 반입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차량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운전원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 전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안전교육 실시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작업대에는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난간대를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설치하고 작업 시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고리를 체결하고 작업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4.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작업구간을 정하고 신호수 및 감시자를 배치하여 차량 및 근로자 통제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5.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작업대 적재정량 준수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및 </a:t>
                      </a:r>
                      <a:r>
                        <a:rPr lang="ko-KR" altLang="en-US" sz="1100" b="0" u="none" kern="1200" spc="-150" baseline="0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붐대의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결속부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점검 철저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1B6EBB00-66C2-490F-BF06-7FC91A5326FC}"/>
              </a:ext>
            </a:extLst>
          </p:cNvPr>
          <p:cNvSpPr txBox="1"/>
          <p:nvPr/>
        </p:nvSpPr>
        <p:spPr>
          <a:xfrm>
            <a:off x="6656751" y="4297475"/>
            <a:ext cx="4711074" cy="231750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관리감독자 지휘자 현장 배치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근로자가 관리감독자 지휘에 따라 </a:t>
            </a:r>
            <a:r>
              <a:rPr lang="ko-KR" altLang="en-US" sz="1000" spc="-151" dirty="0" err="1" smtClean="0">
                <a:solidFill>
                  <a:srgbClr val="000000"/>
                </a:solidFill>
                <a:latin typeface="+mn-ea"/>
              </a:rPr>
              <a:t>작업토록</a:t>
            </a:r>
            <a:r>
              <a:rPr lang="ko-KR" altLang="en-US" sz="1000" spc="-15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할 것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추락재해 예방 개인보호구 착용 철저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작업대와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붐대의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연결부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이상유무 확인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장비 설치 시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아웃트리거는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최대로 인출하여 수평으로 설치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장비의 작업계획서를 작성하고 작업지휘자를 배치해 작업방법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교육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지휘 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정격하중을 지키고 작업대에서 자재나 공구가 낙하되지 않도록 이탈방지 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작업대가 상승되도록 레버 조작 중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과상승방지봉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(4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개소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가 작동되는지 확인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작업대가 상승되도록 레버 조작 중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리미트스위치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비상정지버튼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비상하강장치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)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작동 되는지 확인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CDB1B169-802F-426B-8863-C130B5511726}"/>
              </a:ext>
            </a:extLst>
          </p:cNvPr>
          <p:cNvSpPr/>
          <p:nvPr/>
        </p:nvSpPr>
        <p:spPr>
          <a:xfrm>
            <a:off x="629586" y="3956427"/>
            <a:ext cx="6056229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위험성평가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432421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52</a:t>
            </a:fld>
            <a:endParaRPr lang="ko-KR" altLang="en-US"/>
          </a:p>
        </p:txBody>
      </p:sp>
      <p:sp>
        <p:nvSpPr>
          <p:cNvPr id="24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4)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고소 작업대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51457" y="2066149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en-US" altLang="ko-KR" sz="13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(</a:t>
            </a:r>
            <a:r>
              <a:rPr lang="ko-KR" altLang="en-US" sz="13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차량형</a:t>
            </a:r>
            <a:r>
              <a:rPr lang="en-US" altLang="ko-KR" sz="13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)</a:t>
            </a:r>
            <a:r>
              <a:rPr lang="ko-KR" altLang="en-US" sz="13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고소 작업대</a:t>
            </a:r>
            <a:r>
              <a:rPr lang="en-US" altLang="ko-KR" sz="13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</a:t>
            </a:r>
            <a:r>
              <a:rPr lang="ko-KR" altLang="en-US" sz="13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안전점검 방법</a:t>
            </a:r>
            <a:endParaRPr lang="en-US" altLang="ko-KR" sz="13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701" y="2906243"/>
            <a:ext cx="2344878" cy="1513227"/>
          </a:xfrm>
          <a:prstGeom prst="rect">
            <a:avLst/>
          </a:prstGeom>
        </p:spPr>
      </p:pic>
      <p:sp>
        <p:nvSpPr>
          <p:cNvPr id="28" name="자유형 10">
            <a:extLst>
              <a:ext uri="{FF2B5EF4-FFF2-40B4-BE49-F238E27FC236}">
                <a16:creationId xmlns:a16="http://schemas.microsoft.com/office/drawing/2014/main" xmlns="" id="{D9BBE02E-8468-4735-A83A-564A84868F70}"/>
              </a:ext>
            </a:extLst>
          </p:cNvPr>
          <p:cNvSpPr/>
          <p:nvPr/>
        </p:nvSpPr>
        <p:spPr>
          <a:xfrm>
            <a:off x="640011" y="2544406"/>
            <a:ext cx="2350335" cy="383578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아웃트리거 최대 확장 및 표시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자유형 10">
            <a:extLst>
              <a:ext uri="{FF2B5EF4-FFF2-40B4-BE49-F238E27FC236}">
                <a16:creationId xmlns:a16="http://schemas.microsoft.com/office/drawing/2014/main" xmlns="" id="{D9BBE02E-8468-4735-A83A-564A84868F70}"/>
              </a:ext>
            </a:extLst>
          </p:cNvPr>
          <p:cNvSpPr/>
          <p:nvPr/>
        </p:nvSpPr>
        <p:spPr>
          <a:xfrm>
            <a:off x="3483672" y="2521260"/>
            <a:ext cx="2350335" cy="383578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실린더 상부 유압호스와</a:t>
            </a:r>
            <a:endParaRPr lang="en-US" altLang="ko-KR" sz="1100" b="1" spc="-12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연결부 오일 누유 확인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204" y="2906242"/>
            <a:ext cx="2342569" cy="1534969"/>
          </a:xfrm>
          <a:prstGeom prst="rect">
            <a:avLst/>
          </a:prstGeom>
        </p:spPr>
      </p:pic>
      <p:sp>
        <p:nvSpPr>
          <p:cNvPr id="31" name="자유형 10">
            <a:extLst>
              <a:ext uri="{FF2B5EF4-FFF2-40B4-BE49-F238E27FC236}">
                <a16:creationId xmlns:a16="http://schemas.microsoft.com/office/drawing/2014/main" xmlns="" id="{D9BBE02E-8468-4735-A83A-564A84868F70}"/>
              </a:ext>
            </a:extLst>
          </p:cNvPr>
          <p:cNvSpPr/>
          <p:nvPr/>
        </p:nvSpPr>
        <p:spPr>
          <a:xfrm>
            <a:off x="6350635" y="2566148"/>
            <a:ext cx="2350335" cy="383578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아웃트리거 최대 확장 후</a:t>
            </a:r>
            <a:endParaRPr lang="en-US" altLang="ko-KR" sz="1100" b="1" spc="-12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수평계의 중심점 확인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633" y="2949727"/>
            <a:ext cx="2350335" cy="1513227"/>
          </a:xfrm>
          <a:prstGeom prst="rect">
            <a:avLst/>
          </a:prstGeom>
        </p:spPr>
      </p:pic>
      <p:sp>
        <p:nvSpPr>
          <p:cNvPr id="33" name="타원 32"/>
          <p:cNvSpPr/>
          <p:nvPr/>
        </p:nvSpPr>
        <p:spPr>
          <a:xfrm>
            <a:off x="6936385" y="3464155"/>
            <a:ext cx="987865" cy="731520"/>
          </a:xfrm>
          <a:prstGeom prst="ellipse">
            <a:avLst/>
          </a:prstGeom>
          <a:noFill/>
          <a:ln w="222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3950862" y="3289820"/>
            <a:ext cx="1447455" cy="440997"/>
          </a:xfrm>
          <a:prstGeom prst="ellipse">
            <a:avLst/>
          </a:prstGeom>
          <a:noFill/>
          <a:ln w="222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자유형 10">
            <a:extLst>
              <a:ext uri="{FF2B5EF4-FFF2-40B4-BE49-F238E27FC236}">
                <a16:creationId xmlns:a16="http://schemas.microsoft.com/office/drawing/2014/main" xmlns="" id="{D9BBE02E-8468-4735-A83A-564A84868F70}"/>
              </a:ext>
            </a:extLst>
          </p:cNvPr>
          <p:cNvSpPr/>
          <p:nvPr/>
        </p:nvSpPr>
        <p:spPr>
          <a:xfrm>
            <a:off x="9202062" y="2544406"/>
            <a:ext cx="2350335" cy="383578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간극 체결 볼트 상태 확인</a:t>
            </a:r>
            <a:endParaRPr lang="en-US" altLang="ko-KR" sz="1100" b="1" spc="-12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와이어로프의 마모상태</a:t>
            </a:r>
            <a:endParaRPr lang="en-US" altLang="ko-KR" sz="1100" b="1" spc="-12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9787813" y="3442413"/>
            <a:ext cx="987865" cy="731520"/>
          </a:xfrm>
          <a:prstGeom prst="ellipse">
            <a:avLst/>
          </a:prstGeom>
          <a:noFill/>
          <a:ln w="222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6" cstate="print"/>
          <a:srcRect r="13266"/>
          <a:stretch/>
        </p:blipFill>
        <p:spPr>
          <a:xfrm>
            <a:off x="9209828" y="2927984"/>
            <a:ext cx="2342569" cy="1513227"/>
          </a:xfrm>
          <a:prstGeom prst="rect">
            <a:avLst/>
          </a:prstGeom>
        </p:spPr>
      </p:pic>
      <p:sp>
        <p:nvSpPr>
          <p:cNvPr id="38" name="타원 37"/>
          <p:cNvSpPr/>
          <p:nvPr/>
        </p:nvSpPr>
        <p:spPr>
          <a:xfrm>
            <a:off x="10245624" y="3412510"/>
            <a:ext cx="742257" cy="549646"/>
          </a:xfrm>
          <a:prstGeom prst="ellipse">
            <a:avLst/>
          </a:prstGeom>
          <a:noFill/>
          <a:ln w="222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타원 38"/>
          <p:cNvSpPr/>
          <p:nvPr/>
        </p:nvSpPr>
        <p:spPr>
          <a:xfrm>
            <a:off x="10377229" y="2970932"/>
            <a:ext cx="497942" cy="368729"/>
          </a:xfrm>
          <a:prstGeom prst="ellipse">
            <a:avLst/>
          </a:prstGeom>
          <a:noFill/>
          <a:ln w="222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자유형 10">
            <a:extLst>
              <a:ext uri="{FF2B5EF4-FFF2-40B4-BE49-F238E27FC236}">
                <a16:creationId xmlns:a16="http://schemas.microsoft.com/office/drawing/2014/main" xmlns="" id="{D9BBE02E-8468-4735-A83A-564A84868F70}"/>
              </a:ext>
            </a:extLst>
          </p:cNvPr>
          <p:cNvSpPr/>
          <p:nvPr/>
        </p:nvSpPr>
        <p:spPr>
          <a:xfrm>
            <a:off x="640011" y="4708486"/>
            <a:ext cx="2350335" cy="383578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실린더 오일 누유 여부</a:t>
            </a:r>
            <a:endParaRPr lang="en-US" altLang="ko-KR" sz="1100" b="1" spc="-12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실린더 체결 핀의 상태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35" y="5092065"/>
            <a:ext cx="2352644" cy="1491485"/>
          </a:xfrm>
          <a:prstGeom prst="rect">
            <a:avLst/>
          </a:prstGeom>
        </p:spPr>
      </p:pic>
      <p:sp>
        <p:nvSpPr>
          <p:cNvPr id="42" name="자유형 10">
            <a:extLst>
              <a:ext uri="{FF2B5EF4-FFF2-40B4-BE49-F238E27FC236}">
                <a16:creationId xmlns:a16="http://schemas.microsoft.com/office/drawing/2014/main" xmlns="" id="{D9BBE02E-8468-4735-A83A-564A84868F70}"/>
              </a:ext>
            </a:extLst>
          </p:cNvPr>
          <p:cNvSpPr/>
          <p:nvPr/>
        </p:nvSpPr>
        <p:spPr>
          <a:xfrm>
            <a:off x="3499204" y="4708486"/>
            <a:ext cx="2350335" cy="383578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탑승대와 붐 연결부 이상여부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9204" y="5069657"/>
            <a:ext cx="2342569" cy="1513892"/>
          </a:xfrm>
          <a:prstGeom prst="rect">
            <a:avLst/>
          </a:prstGeom>
        </p:spPr>
      </p:pic>
      <p:sp>
        <p:nvSpPr>
          <p:cNvPr id="44" name="자유형 10">
            <a:extLst>
              <a:ext uri="{FF2B5EF4-FFF2-40B4-BE49-F238E27FC236}">
                <a16:creationId xmlns:a16="http://schemas.microsoft.com/office/drawing/2014/main" xmlns="" id="{D9BBE02E-8468-4735-A83A-564A84868F70}"/>
              </a:ext>
            </a:extLst>
          </p:cNvPr>
          <p:cNvSpPr/>
          <p:nvPr/>
        </p:nvSpPr>
        <p:spPr>
          <a:xfrm>
            <a:off x="6366164" y="4730893"/>
            <a:ext cx="2350335" cy="383578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비상정지 스위치의 작동 상태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6164" y="5114472"/>
            <a:ext cx="2350335" cy="1469078"/>
          </a:xfrm>
          <a:prstGeom prst="rect">
            <a:avLst/>
          </a:prstGeom>
        </p:spPr>
      </p:pic>
      <p:sp>
        <p:nvSpPr>
          <p:cNvPr id="46" name="자유형 10">
            <a:extLst>
              <a:ext uri="{FF2B5EF4-FFF2-40B4-BE49-F238E27FC236}">
                <a16:creationId xmlns:a16="http://schemas.microsoft.com/office/drawing/2014/main" xmlns="" id="{D9BBE02E-8468-4735-A83A-564A84868F70}"/>
              </a:ext>
            </a:extLst>
          </p:cNvPr>
          <p:cNvSpPr/>
          <p:nvPr/>
        </p:nvSpPr>
        <p:spPr>
          <a:xfrm>
            <a:off x="9202061" y="4730893"/>
            <a:ext cx="2350335" cy="383578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과부하방지장치 작동 상태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060" y="5114472"/>
            <a:ext cx="2350335" cy="1469078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310903" y="6445136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53</a:t>
            </a:fld>
            <a:endParaRPr lang="ko-KR" altLang="en-US" dirty="0"/>
          </a:p>
        </p:txBody>
      </p:sp>
      <p:sp>
        <p:nvSpPr>
          <p:cNvPr id="48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고소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작업대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28528" y="2056856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en-US" altLang="ko-KR" sz="13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(</a:t>
            </a:r>
            <a:r>
              <a:rPr lang="ko-KR" altLang="en-US" sz="13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시저형</a:t>
            </a:r>
            <a:r>
              <a:rPr lang="en-US" altLang="ko-KR" sz="13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)</a:t>
            </a:r>
            <a:r>
              <a:rPr lang="ko-KR" altLang="en-US" sz="13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고소 작업대</a:t>
            </a:r>
            <a:r>
              <a:rPr lang="en-US" altLang="ko-KR" sz="13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</a:t>
            </a:r>
            <a:r>
              <a:rPr lang="ko-KR" altLang="en-US" sz="13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주요구조 및 명칭</a:t>
            </a:r>
            <a:endParaRPr lang="en-US" altLang="ko-KR" sz="13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graphicFrame>
        <p:nvGraphicFramePr>
          <p:cNvPr id="49" name="표 48"/>
          <p:cNvGraphicFramePr>
            <a:graphicFrameLocks noGrp="1"/>
          </p:cNvGraphicFramePr>
          <p:nvPr/>
        </p:nvGraphicFramePr>
        <p:xfrm>
          <a:off x="6906390" y="2187506"/>
          <a:ext cx="4586302" cy="4457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151">
                  <a:extLst>
                    <a:ext uri="{9D8B030D-6E8A-4147-A177-3AD203B41FA5}">
                      <a16:colId xmlns:a16="http://schemas.microsoft.com/office/drawing/2014/main" xmlns="" val="1151431490"/>
                    </a:ext>
                  </a:extLst>
                </a:gridCol>
                <a:gridCol w="2293151">
                  <a:extLst>
                    <a:ext uri="{9D8B030D-6E8A-4147-A177-3AD203B41FA5}">
                      <a16:colId xmlns:a16="http://schemas.microsoft.com/office/drawing/2014/main" xmlns="" val="2144532166"/>
                    </a:ext>
                  </a:extLst>
                </a:gridCol>
              </a:tblGrid>
              <a:tr h="3409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번   호</a:t>
                      </a: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>
                          <a:solidFill>
                            <a:schemeClr val="tx1"/>
                          </a:solidFill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명   칭</a:t>
                      </a: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5920565"/>
                  </a:ext>
                </a:extLst>
              </a:tr>
              <a:tr h="3409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400">
                        <a:latin typeface="+mn-ea"/>
                        <a:ea typeface="+mn-ea"/>
                      </a:endParaRP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latin typeface="+mn-ea"/>
                          <a:ea typeface="+mn-ea"/>
                        </a:rPr>
                        <a:t>타이어</a:t>
                      </a: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74353894"/>
                  </a:ext>
                </a:extLst>
              </a:tr>
              <a:tr h="3409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+mn-ea"/>
                          <a:ea typeface="+mn-ea"/>
                        </a:rPr>
                        <a:t>2</a:t>
                      </a:r>
                      <a:endParaRPr lang="ko-KR" altLang="en-US" sz="1400">
                        <a:latin typeface="+mn-ea"/>
                        <a:ea typeface="+mn-ea"/>
                      </a:endParaRP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+mn-ea"/>
                          <a:ea typeface="+mn-ea"/>
                        </a:rPr>
                        <a:t>주행모터</a:t>
                      </a: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066154"/>
                  </a:ext>
                </a:extLst>
              </a:tr>
              <a:tr h="3409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+mn-ea"/>
                          <a:ea typeface="+mn-ea"/>
                        </a:rPr>
                        <a:t>3</a:t>
                      </a:r>
                      <a:endParaRPr lang="ko-KR" altLang="en-US" sz="1400">
                        <a:latin typeface="+mn-ea"/>
                        <a:ea typeface="+mn-ea"/>
                      </a:endParaRP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latin typeface="+mn-ea"/>
                          <a:ea typeface="+mn-ea"/>
                        </a:rPr>
                        <a:t>유압장치</a:t>
                      </a: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3538002"/>
                  </a:ext>
                </a:extLst>
              </a:tr>
              <a:tr h="3409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+mn-ea"/>
                          <a:ea typeface="+mn-ea"/>
                        </a:rPr>
                        <a:t>4</a:t>
                      </a:r>
                      <a:endParaRPr lang="ko-KR" altLang="en-US" sz="1400">
                        <a:latin typeface="+mn-ea"/>
                        <a:ea typeface="+mn-ea"/>
                      </a:endParaRP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latin typeface="+mn-ea"/>
                          <a:ea typeface="+mn-ea"/>
                        </a:rPr>
                        <a:t>배터리</a:t>
                      </a: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7406367"/>
                  </a:ext>
                </a:extLst>
              </a:tr>
              <a:tr h="3409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+mn-ea"/>
                          <a:ea typeface="+mn-ea"/>
                        </a:rPr>
                        <a:t>5</a:t>
                      </a:r>
                      <a:endParaRPr lang="ko-KR" altLang="en-US" sz="1400">
                        <a:latin typeface="+mn-ea"/>
                        <a:ea typeface="+mn-ea"/>
                      </a:endParaRP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latin typeface="+mn-ea"/>
                          <a:ea typeface="+mn-ea"/>
                        </a:rPr>
                        <a:t>승강장치</a:t>
                      </a: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88522423"/>
                  </a:ext>
                </a:extLst>
              </a:tr>
              <a:tr h="3409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+mn-ea"/>
                          <a:ea typeface="+mn-ea"/>
                        </a:rPr>
                        <a:t>6</a:t>
                      </a:r>
                      <a:endParaRPr lang="ko-KR" altLang="en-US" sz="1400">
                        <a:latin typeface="+mn-ea"/>
                        <a:ea typeface="+mn-ea"/>
                      </a:endParaRP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latin typeface="+mn-ea"/>
                          <a:ea typeface="+mn-ea"/>
                        </a:rPr>
                        <a:t>조작레버</a:t>
                      </a: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2045019"/>
                  </a:ext>
                </a:extLst>
              </a:tr>
              <a:tr h="3409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+mn-ea"/>
                          <a:ea typeface="+mn-ea"/>
                        </a:rPr>
                        <a:t>7</a:t>
                      </a:r>
                      <a:endParaRPr lang="ko-KR" altLang="en-US" sz="1400">
                        <a:latin typeface="+mn-ea"/>
                        <a:ea typeface="+mn-ea"/>
                      </a:endParaRP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latin typeface="+mn-ea"/>
                          <a:ea typeface="+mn-ea"/>
                        </a:rPr>
                        <a:t>비상하강 스위치</a:t>
                      </a: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66546145"/>
                  </a:ext>
                </a:extLst>
              </a:tr>
              <a:tr h="3409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+mn-ea"/>
                          <a:ea typeface="+mn-ea"/>
                        </a:rPr>
                        <a:t>8</a:t>
                      </a:r>
                      <a:endParaRPr lang="ko-KR" altLang="en-US" sz="1400">
                        <a:latin typeface="+mn-ea"/>
                        <a:ea typeface="+mn-ea"/>
                      </a:endParaRP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+mn-ea"/>
                          <a:ea typeface="+mn-ea"/>
                        </a:rPr>
                        <a:t>Foot</a:t>
                      </a:r>
                      <a:r>
                        <a:rPr lang="en-US" altLang="ko-KR" sz="1400" baseline="0">
                          <a:latin typeface="+mn-ea"/>
                          <a:ea typeface="+mn-ea"/>
                        </a:rPr>
                        <a:t> Switch</a:t>
                      </a:r>
                      <a:endParaRPr lang="ko-KR" altLang="en-US" sz="1400">
                        <a:latin typeface="+mn-ea"/>
                        <a:ea typeface="+mn-ea"/>
                      </a:endParaRP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3489837"/>
                  </a:ext>
                </a:extLst>
              </a:tr>
              <a:tr h="3409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+mn-ea"/>
                          <a:ea typeface="+mn-ea"/>
                        </a:rPr>
                        <a:t>9</a:t>
                      </a:r>
                      <a:endParaRPr lang="ko-KR" altLang="en-US" sz="1400">
                        <a:latin typeface="+mn-ea"/>
                        <a:ea typeface="+mn-ea"/>
                      </a:endParaRP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latin typeface="+mn-ea"/>
                          <a:ea typeface="+mn-ea"/>
                        </a:rPr>
                        <a:t>경보장치</a:t>
                      </a: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5164356"/>
                  </a:ext>
                </a:extLst>
              </a:tr>
              <a:tr h="3409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+mn-ea"/>
                          <a:ea typeface="+mn-ea"/>
                        </a:rPr>
                        <a:t>10</a:t>
                      </a:r>
                      <a:endParaRPr lang="ko-KR" altLang="en-US" sz="1400">
                        <a:latin typeface="+mn-ea"/>
                        <a:ea typeface="+mn-ea"/>
                      </a:endParaRP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latin typeface="+mn-ea"/>
                          <a:ea typeface="+mn-ea"/>
                        </a:rPr>
                        <a:t>과상승 방지장치</a:t>
                      </a: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7538691"/>
                  </a:ext>
                </a:extLst>
              </a:tr>
              <a:tr h="3409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+mn-ea"/>
                          <a:ea typeface="+mn-ea"/>
                        </a:rPr>
                        <a:t>11</a:t>
                      </a:r>
                      <a:endParaRPr lang="ko-KR" altLang="en-US" sz="1400">
                        <a:latin typeface="+mn-ea"/>
                        <a:ea typeface="+mn-ea"/>
                      </a:endParaRP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latin typeface="+mn-ea"/>
                          <a:ea typeface="+mn-ea"/>
                        </a:rPr>
                        <a:t>주행차단 연동장치</a:t>
                      </a: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5152191"/>
                  </a:ext>
                </a:extLst>
              </a:tr>
              <a:tr h="3409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+mn-ea"/>
                          <a:ea typeface="+mn-ea"/>
                        </a:rPr>
                        <a:t>12</a:t>
                      </a:r>
                      <a:endParaRPr lang="ko-KR" altLang="en-US" sz="1400">
                        <a:latin typeface="+mn-ea"/>
                        <a:ea typeface="+mn-ea"/>
                      </a:endParaRP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+mn-ea"/>
                          <a:ea typeface="+mn-ea"/>
                        </a:rPr>
                        <a:t>작업대</a:t>
                      </a:r>
                    </a:p>
                  </a:txBody>
                  <a:tcPr marL="112542" marR="1125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4790205"/>
                  </a:ext>
                </a:extLst>
              </a:tr>
            </a:tbl>
          </a:graphicData>
        </a:graphic>
      </p:graphicFrame>
      <p:pic>
        <p:nvPicPr>
          <p:cNvPr id="50" name="그림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56" y="2594918"/>
            <a:ext cx="5800926" cy="4049723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356350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54</a:t>
            </a:fld>
            <a:endParaRPr lang="ko-KR" altLang="en-US" dirty="0"/>
          </a:p>
        </p:txBody>
      </p:sp>
      <p:sp>
        <p:nvSpPr>
          <p:cNvPr id="13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고소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작업대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51457" y="2066149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en-US" altLang="ko-KR" sz="13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(</a:t>
            </a:r>
            <a:r>
              <a:rPr lang="ko-KR" altLang="en-US" sz="13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시저형</a:t>
            </a:r>
            <a:r>
              <a:rPr lang="en-US" altLang="ko-KR" sz="13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)</a:t>
            </a:r>
            <a:r>
              <a:rPr lang="ko-KR" altLang="en-US" sz="13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고소 작업대</a:t>
            </a:r>
            <a:r>
              <a:rPr lang="en-US" altLang="ko-KR" sz="13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</a:t>
            </a:r>
            <a:r>
              <a:rPr lang="ko-KR" altLang="en-US" sz="13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안전점검 방법</a:t>
            </a:r>
            <a:endParaRPr lang="en-US" altLang="ko-KR" sz="13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02060" y="2910315"/>
            <a:ext cx="2350335" cy="1500916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3363" y="2936509"/>
            <a:ext cx="2347605" cy="1474723"/>
          </a:xfrm>
          <a:prstGeom prst="rect">
            <a:avLst/>
          </a:prstGeom>
        </p:spPr>
      </p:pic>
      <p:sp>
        <p:nvSpPr>
          <p:cNvPr id="50" name="자유형 10">
            <a:extLst>
              <a:ext uri="{FF2B5EF4-FFF2-40B4-BE49-F238E27FC236}">
                <a16:creationId xmlns:a16="http://schemas.microsoft.com/office/drawing/2014/main" xmlns="" id="{D9BBE02E-8468-4735-A83A-564A84868F70}"/>
              </a:ext>
            </a:extLst>
          </p:cNvPr>
          <p:cNvSpPr/>
          <p:nvPr/>
        </p:nvSpPr>
        <p:spPr>
          <a:xfrm>
            <a:off x="640011" y="2536168"/>
            <a:ext cx="2350335" cy="383578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타이어 압력 정상 및</a:t>
            </a:r>
            <a:endParaRPr lang="en-US" altLang="ko-KR" sz="1100" b="1" spc="-12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마모</a:t>
            </a:r>
            <a:r>
              <a:rPr lang="en-US" altLang="ko-KR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손상유무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51" name="자유형 10">
            <a:extLst>
              <a:ext uri="{FF2B5EF4-FFF2-40B4-BE49-F238E27FC236}">
                <a16:creationId xmlns:a16="http://schemas.microsoft.com/office/drawing/2014/main" xmlns="" id="{D9BBE02E-8468-4735-A83A-564A84868F70}"/>
              </a:ext>
            </a:extLst>
          </p:cNvPr>
          <p:cNvSpPr/>
          <p:nvPr/>
        </p:nvSpPr>
        <p:spPr>
          <a:xfrm>
            <a:off x="3499206" y="2557910"/>
            <a:ext cx="2350335" cy="383578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주행모터의 손상 및 오일 누유</a:t>
            </a:r>
            <a:endParaRPr lang="en-US" altLang="ko-KR" sz="1100" b="1" spc="-12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주행 모터부의 볼트 체결 상태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52" name="자유형 10">
            <a:extLst>
              <a:ext uri="{FF2B5EF4-FFF2-40B4-BE49-F238E27FC236}">
                <a16:creationId xmlns:a16="http://schemas.microsoft.com/office/drawing/2014/main" xmlns="" id="{D9BBE02E-8468-4735-A83A-564A84868F70}"/>
              </a:ext>
            </a:extLst>
          </p:cNvPr>
          <p:cNvSpPr/>
          <p:nvPr/>
        </p:nvSpPr>
        <p:spPr>
          <a:xfrm>
            <a:off x="6350635" y="2557910"/>
            <a:ext cx="2350335" cy="383578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marL="171450" indent="-171450"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유압장치 외관 상태 및</a:t>
            </a:r>
            <a:endParaRPr lang="en-US" altLang="ko-KR" sz="1100" b="1" spc="-12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 marL="171450" indent="-171450"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오일 누유 확인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53" name="타원 52"/>
          <p:cNvSpPr/>
          <p:nvPr/>
        </p:nvSpPr>
        <p:spPr>
          <a:xfrm>
            <a:off x="6761321" y="3112929"/>
            <a:ext cx="1864807" cy="609650"/>
          </a:xfrm>
          <a:prstGeom prst="ellipse">
            <a:avLst/>
          </a:prstGeom>
          <a:noFill/>
          <a:ln w="222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자유형 10">
            <a:extLst>
              <a:ext uri="{FF2B5EF4-FFF2-40B4-BE49-F238E27FC236}">
                <a16:creationId xmlns:a16="http://schemas.microsoft.com/office/drawing/2014/main" xmlns="" id="{D9BBE02E-8468-4735-A83A-564A84868F70}"/>
              </a:ext>
            </a:extLst>
          </p:cNvPr>
          <p:cNvSpPr/>
          <p:nvPr/>
        </p:nvSpPr>
        <p:spPr>
          <a:xfrm>
            <a:off x="9202062" y="2536168"/>
            <a:ext cx="2350335" cy="383578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배터리 보호 커버 설치 상태 확인</a:t>
            </a:r>
            <a:endParaRPr lang="en-US" altLang="ko-KR" sz="1100" b="1" spc="-12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55" name="타원 54"/>
          <p:cNvSpPr/>
          <p:nvPr/>
        </p:nvSpPr>
        <p:spPr>
          <a:xfrm>
            <a:off x="10245624" y="3404272"/>
            <a:ext cx="417137" cy="549646"/>
          </a:xfrm>
          <a:prstGeom prst="ellipse">
            <a:avLst/>
          </a:prstGeom>
          <a:noFill/>
          <a:ln w="222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자유형 10">
            <a:extLst>
              <a:ext uri="{FF2B5EF4-FFF2-40B4-BE49-F238E27FC236}">
                <a16:creationId xmlns:a16="http://schemas.microsoft.com/office/drawing/2014/main" xmlns="" id="{D9BBE02E-8468-4735-A83A-564A84868F70}"/>
              </a:ext>
            </a:extLst>
          </p:cNvPr>
          <p:cNvSpPr/>
          <p:nvPr/>
        </p:nvSpPr>
        <p:spPr>
          <a:xfrm>
            <a:off x="640011" y="4700248"/>
            <a:ext cx="2350335" cy="383578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유압 실린더 연결 핀 확인</a:t>
            </a:r>
            <a:endParaRPr lang="en-US" altLang="ko-KR" sz="1100" b="1" spc="-12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유압 실린더 외관 및 오일 누유 </a:t>
            </a:r>
          </a:p>
        </p:txBody>
      </p:sp>
      <p:sp>
        <p:nvSpPr>
          <p:cNvPr id="57" name="자유형 10">
            <a:extLst>
              <a:ext uri="{FF2B5EF4-FFF2-40B4-BE49-F238E27FC236}">
                <a16:creationId xmlns:a16="http://schemas.microsoft.com/office/drawing/2014/main" xmlns="" id="{D9BBE02E-8468-4735-A83A-564A84868F70}"/>
              </a:ext>
            </a:extLst>
          </p:cNvPr>
          <p:cNvSpPr/>
          <p:nvPr/>
        </p:nvSpPr>
        <p:spPr>
          <a:xfrm>
            <a:off x="3499204" y="4700248"/>
            <a:ext cx="2350335" cy="383578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비상정지 스위치 작동 상태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58" name="자유형 10">
            <a:extLst>
              <a:ext uri="{FF2B5EF4-FFF2-40B4-BE49-F238E27FC236}">
                <a16:creationId xmlns:a16="http://schemas.microsoft.com/office/drawing/2014/main" xmlns="" id="{D9BBE02E-8468-4735-A83A-564A84868F70}"/>
              </a:ext>
            </a:extLst>
          </p:cNvPr>
          <p:cNvSpPr/>
          <p:nvPr/>
        </p:nvSpPr>
        <p:spPr>
          <a:xfrm>
            <a:off x="6366164" y="4722655"/>
            <a:ext cx="2350335" cy="383578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비상하강장치 작동상태 확인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63" y="5106234"/>
            <a:ext cx="2259964" cy="1469078"/>
          </a:xfrm>
          <a:prstGeom prst="rect">
            <a:avLst/>
          </a:prstGeom>
        </p:spPr>
      </p:pic>
      <p:sp>
        <p:nvSpPr>
          <p:cNvPr id="60" name="자유형 10">
            <a:extLst>
              <a:ext uri="{FF2B5EF4-FFF2-40B4-BE49-F238E27FC236}">
                <a16:creationId xmlns:a16="http://schemas.microsoft.com/office/drawing/2014/main" xmlns="" id="{D9BBE02E-8468-4735-A83A-564A84868F70}"/>
              </a:ext>
            </a:extLst>
          </p:cNvPr>
          <p:cNvSpPr/>
          <p:nvPr/>
        </p:nvSpPr>
        <p:spPr>
          <a:xfrm>
            <a:off x="9202061" y="4722655"/>
            <a:ext cx="2350335" cy="383578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algn="ctr" defTabSz="48895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과상승</a:t>
            </a:r>
            <a:r>
              <a:rPr lang="ko-KR" altLang="en-US" sz="1100" b="1" spc="-1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방지장치</a:t>
            </a:r>
            <a:r>
              <a:rPr lang="en-US" altLang="ko-KR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최소</a:t>
            </a:r>
            <a:r>
              <a:rPr lang="en-US" altLang="ko-KR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60cm)</a:t>
            </a: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확인</a:t>
            </a:r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0009" y="2919745"/>
            <a:ext cx="2342570" cy="1491486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9204" y="2936509"/>
            <a:ext cx="2342569" cy="1474723"/>
          </a:xfrm>
          <a:prstGeom prst="rect">
            <a:avLst/>
          </a:prstGeom>
        </p:spPr>
      </p:pic>
      <p:sp>
        <p:nvSpPr>
          <p:cNvPr id="63" name="타원 62"/>
          <p:cNvSpPr/>
          <p:nvPr/>
        </p:nvSpPr>
        <p:spPr>
          <a:xfrm>
            <a:off x="4149979" y="3281581"/>
            <a:ext cx="623109" cy="440998"/>
          </a:xfrm>
          <a:prstGeom prst="ellipse">
            <a:avLst/>
          </a:prstGeom>
          <a:noFill/>
          <a:ln w="222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4" name="그림 6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2244" y="5061419"/>
            <a:ext cx="2342569" cy="1513892"/>
          </a:xfrm>
          <a:prstGeom prst="rect">
            <a:avLst/>
          </a:prstGeom>
        </p:spPr>
      </p:pic>
      <p:sp>
        <p:nvSpPr>
          <p:cNvPr id="65" name="타원 64"/>
          <p:cNvSpPr/>
          <p:nvPr/>
        </p:nvSpPr>
        <p:spPr>
          <a:xfrm>
            <a:off x="1313361" y="5106233"/>
            <a:ext cx="1113276" cy="952699"/>
          </a:xfrm>
          <a:prstGeom prst="ellipse">
            <a:avLst/>
          </a:prstGeom>
          <a:noFill/>
          <a:ln w="222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6" name="그림 6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5906" y="5083826"/>
            <a:ext cx="2365867" cy="1493810"/>
          </a:xfrm>
          <a:prstGeom prst="rect">
            <a:avLst/>
          </a:prstGeom>
        </p:spPr>
      </p:pic>
      <p:sp>
        <p:nvSpPr>
          <p:cNvPr id="67" name="타원 66"/>
          <p:cNvSpPr/>
          <p:nvPr/>
        </p:nvSpPr>
        <p:spPr>
          <a:xfrm>
            <a:off x="4896318" y="5582582"/>
            <a:ext cx="670951" cy="457199"/>
          </a:xfrm>
          <a:prstGeom prst="ellipse">
            <a:avLst/>
          </a:prstGeom>
          <a:noFill/>
          <a:ln w="222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타원 67"/>
          <p:cNvSpPr/>
          <p:nvPr/>
        </p:nvSpPr>
        <p:spPr>
          <a:xfrm>
            <a:off x="7664887" y="5344038"/>
            <a:ext cx="670951" cy="457199"/>
          </a:xfrm>
          <a:prstGeom prst="ellipse">
            <a:avLst/>
          </a:prstGeom>
          <a:noFill/>
          <a:ln w="222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타원 68"/>
          <p:cNvSpPr/>
          <p:nvPr/>
        </p:nvSpPr>
        <p:spPr>
          <a:xfrm>
            <a:off x="6481006" y="5963799"/>
            <a:ext cx="670951" cy="457199"/>
          </a:xfrm>
          <a:prstGeom prst="ellipse">
            <a:avLst/>
          </a:prstGeom>
          <a:noFill/>
          <a:ln w="222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0" name="그림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6175" y="5069567"/>
            <a:ext cx="2336219" cy="1522328"/>
          </a:xfrm>
          <a:prstGeom prst="rect">
            <a:avLst/>
          </a:prstGeom>
        </p:spPr>
      </p:pic>
      <p:sp>
        <p:nvSpPr>
          <p:cNvPr id="71" name="타원 70"/>
          <p:cNvSpPr/>
          <p:nvPr/>
        </p:nvSpPr>
        <p:spPr>
          <a:xfrm>
            <a:off x="9344270" y="5087529"/>
            <a:ext cx="2043758" cy="457199"/>
          </a:xfrm>
          <a:prstGeom prst="ellipse">
            <a:avLst/>
          </a:prstGeom>
          <a:noFill/>
          <a:ln w="222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420998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55</a:t>
            </a:fld>
            <a:endParaRPr lang="ko-KR" altLang="en-US" dirty="0"/>
          </a:p>
        </p:txBody>
      </p:sp>
      <p:sp>
        <p:nvSpPr>
          <p:cNvPr id="35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고소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작업대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34981" y="2041435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en-US" altLang="ko-KR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(</a:t>
            </a: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차량형</a:t>
            </a:r>
            <a:r>
              <a:rPr lang="en-US" altLang="ko-KR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)</a:t>
            </a:r>
            <a:r>
              <a:rPr lang="ko-KR" altLang="en-US" sz="14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고소 작업대 재해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사례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81" y="2473260"/>
            <a:ext cx="5231506" cy="195931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95" y="4607813"/>
            <a:ext cx="5238192" cy="2143099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C63FA8D9-28A6-4B58-BACD-9D695F6B074B}"/>
              </a:ext>
            </a:extLst>
          </p:cNvPr>
          <p:cNvSpPr/>
          <p:nvPr/>
        </p:nvSpPr>
        <p:spPr>
          <a:xfrm>
            <a:off x="6257346" y="2872040"/>
            <a:ext cx="5184000" cy="1560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방수작업을 위해 사전작업으로 고소작업차의 작업대에 탑승하여 합판 부착작업을 수행하던 중 작업장소를 이동하기위해 작업대를 상승시키려는 순간 지붕 돌출물에 걸려있던 작업대가 분리되면서 지붕면에서 이탈되어 지붕면과 작업대 사이 공간으로 몸의 균형을 잃고 빠지면서 추락</a:t>
            </a:r>
            <a:r>
              <a:rPr lang="en-US" altLang="ko-KR" sz="1200">
                <a:latin typeface="+mn-ea"/>
              </a:rPr>
              <a:t>(</a:t>
            </a:r>
            <a:r>
              <a:rPr lang="ko-KR" altLang="en-US" sz="1200">
                <a:latin typeface="+mn-ea"/>
              </a:rPr>
              <a:t>약 </a:t>
            </a:r>
            <a:r>
              <a:rPr lang="en-US" altLang="ko-KR" sz="1200">
                <a:latin typeface="+mn-ea"/>
              </a:rPr>
              <a:t>23m)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FC8921AA-9482-4B0E-A758-A348E5238B47}"/>
              </a:ext>
            </a:extLst>
          </p:cNvPr>
          <p:cNvSpPr/>
          <p:nvPr/>
        </p:nvSpPr>
        <p:spPr>
          <a:xfrm>
            <a:off x="6257346" y="4978079"/>
            <a:ext cx="5184000" cy="1772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 err="1">
                <a:latin typeface="+mn-ea"/>
              </a:rPr>
              <a:t>고소작업차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상부작업 </a:t>
            </a:r>
            <a:r>
              <a:rPr lang="ko-KR" altLang="en-US" sz="1200" dirty="0">
                <a:latin typeface="+mn-ea"/>
              </a:rPr>
              <a:t>등 추락할 위험이 있는 높이 </a:t>
            </a:r>
            <a:r>
              <a:rPr lang="en-US" altLang="ko-KR" sz="1200" dirty="0">
                <a:latin typeface="+mn-ea"/>
              </a:rPr>
              <a:t>2</a:t>
            </a:r>
            <a:r>
              <a:rPr lang="ko-KR" altLang="en-US" sz="1200" dirty="0">
                <a:latin typeface="+mn-ea"/>
              </a:rPr>
              <a:t>미터 이상의 장소에서 근로자에게 </a:t>
            </a:r>
            <a:r>
              <a:rPr lang="ko-KR" altLang="en-US" sz="1200" dirty="0" err="1">
                <a:latin typeface="+mn-ea"/>
              </a:rPr>
              <a:t>안전대를</a:t>
            </a:r>
            <a:r>
              <a:rPr lang="ko-KR" altLang="en-US" sz="1200" dirty="0">
                <a:latin typeface="+mn-ea"/>
              </a:rPr>
              <a:t> 착용시킨 경우 </a:t>
            </a:r>
            <a:r>
              <a:rPr lang="ko-KR" altLang="en-US" sz="1200" dirty="0" err="1">
                <a:latin typeface="+mn-ea"/>
              </a:rPr>
              <a:t>안전대를</a:t>
            </a:r>
            <a:r>
              <a:rPr lang="ko-KR" altLang="en-US" sz="1200" dirty="0">
                <a:latin typeface="+mn-ea"/>
              </a:rPr>
              <a:t> 안전하게 걸어 사용할 수 있는 설비를 설치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12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근로자는 작업 시 </a:t>
            </a:r>
            <a:r>
              <a:rPr lang="ko-KR" altLang="en-US" sz="1200" dirty="0" err="1">
                <a:latin typeface="+mn-ea"/>
              </a:rPr>
              <a:t>안전대를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err="1">
                <a:latin typeface="+mn-ea"/>
              </a:rPr>
              <a:t>안전대</a:t>
            </a:r>
            <a:r>
              <a:rPr lang="ko-KR" altLang="en-US" sz="1200" dirty="0">
                <a:latin typeface="+mn-ea"/>
              </a:rPr>
              <a:t> 부착설비에 부착한 상태로 작업 실시</a:t>
            </a:r>
          </a:p>
        </p:txBody>
      </p:sp>
      <p:sp>
        <p:nvSpPr>
          <p:cNvPr id="27" name="사각형: 둥근 모서리 41">
            <a:extLst>
              <a:ext uri="{FF2B5EF4-FFF2-40B4-BE49-F238E27FC236}">
                <a16:creationId xmlns:a16="http://schemas.microsoft.com/office/drawing/2014/main" xmlns="" id="{15C84C17-EE78-4B72-9808-F2665574DB1E}"/>
              </a:ext>
            </a:extLst>
          </p:cNvPr>
          <p:cNvSpPr/>
          <p:nvPr/>
        </p:nvSpPr>
        <p:spPr>
          <a:xfrm>
            <a:off x="6257346" y="2400406"/>
            <a:ext cx="5164086" cy="2245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30" name="사각형: 둥근 모서리 42">
            <a:extLst>
              <a:ext uri="{FF2B5EF4-FFF2-40B4-BE49-F238E27FC236}">
                <a16:creationId xmlns:a16="http://schemas.microsoft.com/office/drawing/2014/main" xmlns="" id="{B35FD181-1ECE-408C-AF17-BCE1FF5A7DAD}"/>
              </a:ext>
            </a:extLst>
          </p:cNvPr>
          <p:cNvSpPr/>
          <p:nvPr/>
        </p:nvSpPr>
        <p:spPr>
          <a:xfrm>
            <a:off x="6257346" y="2473260"/>
            <a:ext cx="5164086" cy="269909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14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재 해 발 생 원 인</a:t>
            </a:r>
            <a:endParaRPr lang="en-US" altLang="ko-KR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34" name="그룹 19"/>
          <p:cNvGrpSpPr/>
          <p:nvPr/>
        </p:nvGrpSpPr>
        <p:grpSpPr>
          <a:xfrm>
            <a:off x="6267085" y="4531836"/>
            <a:ext cx="5174262" cy="391021"/>
            <a:chOff x="9494164" y="4701460"/>
            <a:chExt cx="4279319" cy="363642"/>
          </a:xfrm>
        </p:grpSpPr>
        <p:sp>
          <p:nvSpPr>
            <p:cNvPr id="35" name="사각형: 둥근 모서리 18">
              <a:extLst>
                <a:ext uri="{FF2B5EF4-FFF2-40B4-BE49-F238E27FC236}">
                  <a16:creationId xmlns:a16="http://schemas.microsoft.com/office/drawing/2014/main" xmlns="" id="{7A65878B-F8A5-405D-9D76-3A270A295738}"/>
                </a:ext>
              </a:extLst>
            </p:cNvPr>
            <p:cNvSpPr/>
            <p:nvPr/>
          </p:nvSpPr>
          <p:spPr>
            <a:xfrm>
              <a:off x="9494164" y="4701460"/>
              <a:ext cx="4279319" cy="24379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6" name="사각형: 둥근 모서리 22">
              <a:extLst>
                <a:ext uri="{FF2B5EF4-FFF2-40B4-BE49-F238E27FC236}">
                  <a16:creationId xmlns:a16="http://schemas.microsoft.com/office/drawing/2014/main" xmlns="" id="{A35B7AAB-7BEB-49AA-964F-7B7737B368F1}"/>
                </a:ext>
              </a:extLst>
            </p:cNvPr>
            <p:cNvSpPr/>
            <p:nvPr/>
          </p:nvSpPr>
          <p:spPr>
            <a:xfrm>
              <a:off x="9494164" y="4772118"/>
              <a:ext cx="4279319" cy="29298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4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안  전  대  책</a:t>
              </a: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441008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56</a:t>
            </a:fld>
            <a:endParaRPr lang="ko-KR" altLang="en-US" dirty="0"/>
          </a:p>
        </p:txBody>
      </p:sp>
      <p:sp>
        <p:nvSpPr>
          <p:cNvPr id="20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181631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4)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고소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작업대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34981" y="2041435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en-US" altLang="ko-KR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(</a:t>
            </a: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차량형</a:t>
            </a:r>
            <a:r>
              <a:rPr lang="en-US" altLang="ko-KR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)</a:t>
            </a:r>
            <a:r>
              <a:rPr lang="ko-KR" altLang="en-US" sz="14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고소 작업대 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재해 사례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80" y="2448546"/>
            <a:ext cx="5231508" cy="1959311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81" y="4583099"/>
            <a:ext cx="5231506" cy="2143098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C63FA8D9-28A6-4B58-BACD-9D695F6B074B}"/>
              </a:ext>
            </a:extLst>
          </p:cNvPr>
          <p:cNvSpPr/>
          <p:nvPr/>
        </p:nvSpPr>
        <p:spPr>
          <a:xfrm>
            <a:off x="6257346" y="2847326"/>
            <a:ext cx="5184000" cy="1560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기둥 앞에서 고소작업대를 운용하여 로비 기둥에 마감재를 붙이는 작업 중 고소작업대를 이동하다가 시스템비계에 기대어 있던 석고보드와 충돌하여 보조작업 중이던 재해자를 덮쳐 재해자가 넘어지며 깔림 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FC8921AA-9482-4B0E-A758-A348E5238B47}"/>
              </a:ext>
            </a:extLst>
          </p:cNvPr>
          <p:cNvSpPr/>
          <p:nvPr/>
        </p:nvSpPr>
        <p:spPr>
          <a:xfrm>
            <a:off x="6257346" y="4953365"/>
            <a:ext cx="5184000" cy="1772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근로자 안전의식 향상을 위한 안전보건교육 실시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12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근로자 안전감시 활동 강화</a:t>
            </a:r>
            <a:endParaRPr lang="en-US" altLang="ko-KR" sz="1200" dirty="0">
              <a:latin typeface="+mn-ea"/>
            </a:endParaRPr>
          </a:p>
          <a:p>
            <a:pPr marL="285750" indent="-285750"/>
            <a:r>
              <a:rPr lang="ko-KR" altLang="en-US" sz="1200" dirty="0">
                <a:latin typeface="+mn-ea"/>
              </a:rPr>
              <a:t> </a:t>
            </a:r>
            <a:endParaRPr lang="en-US" altLang="ko-KR" sz="12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장비 </a:t>
            </a:r>
            <a:r>
              <a:rPr lang="ko-KR" altLang="en-US" sz="1200" dirty="0" smtClean="0">
                <a:latin typeface="+mn-ea"/>
              </a:rPr>
              <a:t>작업반경 내 </a:t>
            </a:r>
            <a:r>
              <a:rPr lang="ko-KR" altLang="en-US" sz="1200" dirty="0">
                <a:latin typeface="+mn-ea"/>
              </a:rPr>
              <a:t>접근금지</a:t>
            </a:r>
            <a:endParaRPr lang="en-US" altLang="ko-KR" sz="1200" dirty="0">
              <a:latin typeface="+mn-ea"/>
            </a:endParaRPr>
          </a:p>
        </p:txBody>
      </p:sp>
      <p:sp>
        <p:nvSpPr>
          <p:cNvPr id="41" name="사각형: 둥근 모서리 41">
            <a:extLst>
              <a:ext uri="{FF2B5EF4-FFF2-40B4-BE49-F238E27FC236}">
                <a16:creationId xmlns:a16="http://schemas.microsoft.com/office/drawing/2014/main" xmlns="" id="{15C84C17-EE78-4B72-9808-F2665574DB1E}"/>
              </a:ext>
            </a:extLst>
          </p:cNvPr>
          <p:cNvSpPr/>
          <p:nvPr/>
        </p:nvSpPr>
        <p:spPr>
          <a:xfrm>
            <a:off x="6257346" y="2375692"/>
            <a:ext cx="5164086" cy="2245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42" name="사각형: 둥근 모서리 42">
            <a:extLst>
              <a:ext uri="{FF2B5EF4-FFF2-40B4-BE49-F238E27FC236}">
                <a16:creationId xmlns:a16="http://schemas.microsoft.com/office/drawing/2014/main" xmlns="" id="{B35FD181-1ECE-408C-AF17-BCE1FF5A7DAD}"/>
              </a:ext>
            </a:extLst>
          </p:cNvPr>
          <p:cNvSpPr/>
          <p:nvPr/>
        </p:nvSpPr>
        <p:spPr>
          <a:xfrm>
            <a:off x="6257346" y="2448546"/>
            <a:ext cx="5164086" cy="269909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14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재 해 발 생 원 인</a:t>
            </a:r>
            <a:endParaRPr lang="en-US" altLang="ko-KR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3" name="그룹 19"/>
          <p:cNvGrpSpPr/>
          <p:nvPr/>
        </p:nvGrpSpPr>
        <p:grpSpPr>
          <a:xfrm>
            <a:off x="6267085" y="4507122"/>
            <a:ext cx="5174262" cy="391021"/>
            <a:chOff x="9494164" y="4701460"/>
            <a:chExt cx="4279319" cy="363642"/>
          </a:xfrm>
        </p:grpSpPr>
        <p:sp>
          <p:nvSpPr>
            <p:cNvPr id="44" name="사각형: 둥근 모서리 18">
              <a:extLst>
                <a:ext uri="{FF2B5EF4-FFF2-40B4-BE49-F238E27FC236}">
                  <a16:creationId xmlns:a16="http://schemas.microsoft.com/office/drawing/2014/main" xmlns="" id="{7A65878B-F8A5-405D-9D76-3A270A295738}"/>
                </a:ext>
              </a:extLst>
            </p:cNvPr>
            <p:cNvSpPr/>
            <p:nvPr/>
          </p:nvSpPr>
          <p:spPr>
            <a:xfrm>
              <a:off x="9494164" y="4701460"/>
              <a:ext cx="4279319" cy="24379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5" name="사각형: 둥근 모서리 22">
              <a:extLst>
                <a:ext uri="{FF2B5EF4-FFF2-40B4-BE49-F238E27FC236}">
                  <a16:creationId xmlns:a16="http://schemas.microsoft.com/office/drawing/2014/main" xmlns="" id="{A35B7AAB-7BEB-49AA-964F-7B7737B368F1}"/>
                </a:ext>
              </a:extLst>
            </p:cNvPr>
            <p:cNvSpPr/>
            <p:nvPr/>
          </p:nvSpPr>
          <p:spPr>
            <a:xfrm>
              <a:off x="9494164" y="4772118"/>
              <a:ext cx="4279319" cy="29298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4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안  전  대  책</a:t>
              </a: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416294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57</a:t>
            </a:fld>
            <a:endParaRPr lang="ko-KR" altLang="en-US" dirty="0"/>
          </a:p>
        </p:txBody>
      </p:sp>
      <p:sp>
        <p:nvSpPr>
          <p:cNvPr id="20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08451" y="2166551"/>
            <a:ext cx="4169859" cy="16020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철근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모서리가 둥근 직사각형 12">
            <a:extLst>
              <a:ext uri="{FF2B5EF4-FFF2-40B4-BE49-F238E27FC236}">
                <a16:creationId xmlns:a16="http://schemas.microsoft.com/office/drawing/2014/main" xmlns="" id="{5EE9D752-93D1-4241-81BC-809C0D93074E}"/>
              </a:ext>
            </a:extLst>
          </p:cNvPr>
          <p:cNvSpPr/>
          <p:nvPr/>
        </p:nvSpPr>
        <p:spPr>
          <a:xfrm>
            <a:off x="631205" y="2098949"/>
            <a:ext cx="10898786" cy="1731876"/>
          </a:xfrm>
          <a:prstGeom prst="roundRect">
            <a:avLst>
              <a:gd name="adj" fmla="val 2343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457106">
              <a:defRPr/>
            </a:pPr>
            <a:endParaRPr lang="ko-KR" altLang="en-US">
              <a:solidFill>
                <a:prstClr val="white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6AA9F5-4EDC-4A9B-9A40-A8555A823887}"/>
              </a:ext>
            </a:extLst>
          </p:cNvPr>
          <p:cNvSpPr txBox="1"/>
          <p:nvPr/>
        </p:nvSpPr>
        <p:spPr>
          <a:xfrm>
            <a:off x="609969" y="4189654"/>
            <a:ext cx="6038544" cy="23875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6EBB00-66C2-490F-BF06-7FC91A5326FC}"/>
              </a:ext>
            </a:extLst>
          </p:cNvPr>
          <p:cNvSpPr txBox="1"/>
          <p:nvPr/>
        </p:nvSpPr>
        <p:spPr>
          <a:xfrm>
            <a:off x="6656751" y="4184720"/>
            <a:ext cx="4711074" cy="23875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727919" y="2891481"/>
            <a:ext cx="16981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spc="-150" dirty="0">
                <a:latin typeface="+mn-ea"/>
              </a:rPr>
              <a:t>[</a:t>
            </a:r>
            <a:r>
              <a:rPr lang="ko-KR" altLang="en-US" sz="1000" spc="-150" dirty="0">
                <a:latin typeface="+mn-ea"/>
              </a:rPr>
              <a:t>작업구간 도면</a:t>
            </a:r>
            <a:r>
              <a:rPr lang="en-US" altLang="ko-KR" sz="1000" spc="-150" dirty="0">
                <a:latin typeface="+mn-ea"/>
              </a:rPr>
              <a:t>]</a:t>
            </a:r>
            <a:endParaRPr lang="ko-KR" altLang="en-US" sz="1000" dirty="0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E19C9F39-C2B2-466A-A344-C3DDDF912650}"/>
              </a:ext>
            </a:extLst>
          </p:cNvPr>
          <p:cNvSpPr/>
          <p:nvPr/>
        </p:nvSpPr>
        <p:spPr>
          <a:xfrm>
            <a:off x="6655587" y="3861177"/>
            <a:ext cx="4744575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작업 내용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CDB1B169-802F-426B-8863-C130B5511726}"/>
              </a:ext>
            </a:extLst>
          </p:cNvPr>
          <p:cNvSpPr/>
          <p:nvPr/>
        </p:nvSpPr>
        <p:spPr>
          <a:xfrm>
            <a:off x="647683" y="3861177"/>
            <a:ext cx="6056229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위험성평가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graphicFrame>
        <p:nvGraphicFramePr>
          <p:cNvPr id="28" name="표 27">
            <a:extLst>
              <a:ext uri="{FF2B5EF4-FFF2-40B4-BE49-F238E27FC236}">
                <a16:creationId xmlns:a16="http://schemas.microsoft.com/office/drawing/2014/main" xmlns="" id="{DA87789F-375D-4221-8F03-03F52D6E5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668793"/>
              </p:ext>
            </p:extLst>
          </p:nvPr>
        </p:nvGraphicFramePr>
        <p:xfrm>
          <a:off x="657208" y="4241281"/>
          <a:ext cx="5934092" cy="2321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5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555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27953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위험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요인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1..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장철근 운반 중 전도 및 허리 다침 사고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철근다발 하역 및 </a:t>
                      </a:r>
                      <a:r>
                        <a:rPr lang="ko-KR" altLang="en-US" sz="1100" b="0" u="none" kern="1200" spc="-150" baseline="0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양중작업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중 전도 및 낙하 사고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절단기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Blade/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절곡기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로울러에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손가락 절단 및 골절 사고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4.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슬라브 철근 운반 중 바닥 철근에 넘어져 전도위험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93491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안전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대책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철근 운반은 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인 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조 이상으로 서두르지 않게 운반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무게 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: 1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인당 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25kg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이하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  8m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이상의 장철근을 지게차로 하역할 경우 낙하 위험 있으므로 이동식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크레인으로</a:t>
                      </a:r>
                      <a:endParaRPr lang="en-US" altLang="ko-KR" sz="1100" b="0" u="none" kern="1200" spc="-150" baseline="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인양 및 작업하고 출입통제 실시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 전 철근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가공기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작동관련 기능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교육 및 숙지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4.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슬라브 철근 상부에 근로자 통행용 작업발판 설치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9" name="표 28">
            <a:extLst>
              <a:ext uri="{FF2B5EF4-FFF2-40B4-BE49-F238E27FC236}">
                <a16:creationId xmlns:a16="http://schemas.microsoft.com/office/drawing/2014/main" xmlns="" id="{B3FC56F7-0B15-46AE-920D-8F28CDC47C2D}"/>
              </a:ext>
            </a:extLst>
          </p:cNvPr>
          <p:cNvGraphicFramePr>
            <a:graphicFrameLocks noGrp="1"/>
          </p:cNvGraphicFramePr>
          <p:nvPr/>
        </p:nvGraphicFramePr>
        <p:xfrm>
          <a:off x="6713437" y="4237279"/>
          <a:ext cx="4589630" cy="2315922"/>
        </p:xfrm>
        <a:graphic>
          <a:graphicData uri="http://schemas.openxmlformats.org/drawingml/2006/table">
            <a:tbl>
              <a:tblPr/>
              <a:tblGrid>
                <a:gridCol w="15313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58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0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구 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주요내용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작업내용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철근작업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0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주요장비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이동식</a:t>
                      </a:r>
                      <a:r>
                        <a:rPr lang="en-US" altLang="ko-KR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타워</a:t>
                      </a:r>
                      <a:r>
                        <a:rPr lang="en-US" altLang="ko-KR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)</a:t>
                      </a: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크레인</a:t>
                      </a:r>
                      <a:r>
                        <a:rPr lang="en-US" altLang="ko-KR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지게차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0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투입인원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10~15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명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0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소요일수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18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개월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0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책임시공총괄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전성호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755973"/>
                  </a:ext>
                </a:extLst>
              </a:tr>
              <a:tr h="330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책임시공담당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김영춘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5896701"/>
                  </a:ext>
                </a:extLst>
              </a:tr>
            </a:tbl>
          </a:graphicData>
        </a:graphic>
      </p:graphicFrame>
      <p:pic>
        <p:nvPicPr>
          <p:cNvPr id="30" name="그림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921" y="2166550"/>
            <a:ext cx="1246671" cy="1139669"/>
          </a:xfrm>
          <a:prstGeom prst="rect">
            <a:avLst/>
          </a:prstGeom>
        </p:spPr>
      </p:pic>
      <p:sp>
        <p:nvSpPr>
          <p:cNvPr id="31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10065922" y="3330925"/>
            <a:ext cx="1258967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배력근 설치</a:t>
            </a:r>
            <a:endParaRPr lang="ko-KR" altLang="en-US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34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8752843" y="3330925"/>
            <a:ext cx="1258967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연결근 설치</a:t>
            </a:r>
            <a:endParaRPr lang="ko-KR" altLang="en-US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36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7412958" y="3330925"/>
            <a:ext cx="1258967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철근 가공</a:t>
            </a:r>
            <a:endParaRPr lang="ko-KR" altLang="en-US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1345" y="2191159"/>
            <a:ext cx="1235643" cy="1121747"/>
          </a:xfrm>
          <a:prstGeom prst="rect">
            <a:avLst/>
          </a:prstGeom>
        </p:spPr>
      </p:pic>
      <p:sp>
        <p:nvSpPr>
          <p:cNvPr id="38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6087313" y="3330925"/>
            <a:ext cx="1258967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철근 운반</a:t>
            </a:r>
            <a:endParaRPr lang="ko-KR" altLang="en-US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306" y="2184472"/>
            <a:ext cx="1235643" cy="1121747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379" y="2191160"/>
            <a:ext cx="1235643" cy="1121747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73005" y="6442246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58</a:t>
            </a:fld>
            <a:endParaRPr lang="ko-KR" altLang="en-US" dirty="0"/>
          </a:p>
        </p:txBody>
      </p:sp>
      <p:sp>
        <p:nvSpPr>
          <p:cNvPr id="32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철근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243939"/>
              </p:ext>
            </p:extLst>
          </p:nvPr>
        </p:nvGraphicFramePr>
        <p:xfrm>
          <a:off x="664186" y="2457846"/>
          <a:ext cx="10856592" cy="4276329"/>
        </p:xfrm>
        <a:graphic>
          <a:graphicData uri="http://schemas.openxmlformats.org/drawingml/2006/table">
            <a:tbl>
              <a:tblPr/>
              <a:tblGrid>
                <a:gridCol w="1615433">
                  <a:extLst>
                    <a:ext uri="{9D8B030D-6E8A-4147-A177-3AD203B41FA5}">
                      <a16:colId xmlns:a16="http://schemas.microsoft.com/office/drawing/2014/main" xmlns="" val="3720216633"/>
                    </a:ext>
                  </a:extLst>
                </a:gridCol>
                <a:gridCol w="4142073">
                  <a:extLst>
                    <a:ext uri="{9D8B030D-6E8A-4147-A177-3AD203B41FA5}">
                      <a16:colId xmlns:a16="http://schemas.microsoft.com/office/drawing/2014/main" xmlns="" val="390434910"/>
                    </a:ext>
                  </a:extLst>
                </a:gridCol>
                <a:gridCol w="5099086">
                  <a:extLst>
                    <a:ext uri="{9D8B030D-6E8A-4147-A177-3AD203B41FA5}">
                      <a16:colId xmlns:a16="http://schemas.microsoft.com/office/drawing/2014/main" xmlns="" val="3858370655"/>
                    </a:ext>
                  </a:extLst>
                </a:gridCol>
              </a:tblGrid>
              <a:tr h="147525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dist" fontAlgn="ctr"/>
                      <a:r>
                        <a:rPr lang="ko-KR" altLang="en-US" sz="14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반입 및 운반</a:t>
                      </a: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ㆍ강풍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시 작업 중지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적절한  적재 높이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(1m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이하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준수 및  </a:t>
                      </a:r>
                      <a:endParaRPr lang="en-US" altLang="ko-KR" sz="14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전담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신호수 배치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신호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및 상호 의사소통 철저</a:t>
                      </a: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7500362"/>
                  </a:ext>
                </a:extLst>
              </a:tr>
              <a:tr h="147525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spc="-15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가공</a:t>
                      </a:r>
                      <a:endParaRPr lang="ko-KR" altLang="en-US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ㆍ철근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가공작업 시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작업장 주변 정리정돈 및 철근 절단기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절곡기</a:t>
                      </a:r>
                      <a:endParaRPr lang="en-US" altLang="ko-KR" sz="1400" b="0" i="0" u="none" strike="noStrike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사용 시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안전수칙 준수하여 작업 실시</a:t>
                      </a: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94982272"/>
                  </a:ext>
                </a:extLst>
              </a:tr>
              <a:tr h="1325815">
                <a:tc>
                  <a:txBody>
                    <a:bodyPr/>
                    <a:lstStyle/>
                    <a:p>
                      <a:pPr algn="dist" fontAlgn="ctr"/>
                      <a:r>
                        <a:rPr lang="ko-KR" altLang="en-US" sz="1400" b="0" i="0" u="none" strike="noStrike" spc="-15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조립 및 설치</a:t>
                      </a:r>
                      <a:endParaRPr lang="ko-KR" altLang="en-US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ㆍ철근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조립은 설계도에 의거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이음방법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겹이음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용접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에 </a:t>
                      </a:r>
                      <a:endParaRPr lang="en-US" altLang="ko-KR" sz="14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의거하여 조립하며 철근 </a:t>
                      </a:r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도괴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방지를 위해 강관파이프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</a:p>
                    <a:p>
                      <a:pPr algn="l" fontAlgn="ctr"/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철근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각재 등은 일정 간격으로 임시 버팀대를 설치</a:t>
                      </a: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3066936"/>
                  </a:ext>
                </a:extLst>
              </a:tr>
            </a:tbl>
          </a:graphicData>
        </a:graphic>
      </p:graphicFrame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41932" y="2023411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철근 </a:t>
            </a: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안전작업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방법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61" y="2545931"/>
            <a:ext cx="1842185" cy="1251727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89" y="2545931"/>
            <a:ext cx="1837929" cy="1251727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330" y="3994867"/>
            <a:ext cx="3676016" cy="133267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8738" y="5448553"/>
            <a:ext cx="3679558" cy="1244049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397029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59</a:t>
            </a:fld>
            <a:endParaRPr lang="ko-KR" altLang="en-US" dirty="0"/>
          </a:p>
        </p:txBody>
      </p:sp>
      <p:sp>
        <p:nvSpPr>
          <p:cNvPr id="16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79375" y="1668462"/>
            <a:ext cx="12001500" cy="407352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</a:schemeClr>
          </a:solidFill>
          <a:ln w="19050" cap="flat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   </a:t>
            </a:r>
            <a:r>
              <a:rPr lang="en-US" altLang="ko-KR" sz="4000" b="1" dirty="0">
                <a:solidFill>
                  <a:srgbClr val="FFFFFF"/>
                </a:solidFill>
                <a:latin typeface="HY견고딕"/>
                <a:ea typeface="HY견고딕"/>
              </a:rPr>
              <a:t>2</a:t>
            </a:r>
            <a:r>
              <a:rPr kumimoji="0" lang="en-US" altLang="ko-KR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.</a:t>
            </a:r>
            <a:r>
              <a:rPr kumimoji="0" lang="ko-KR" altLang="en-US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안전보건 경영방침 및 안전보건 목표</a:t>
            </a:r>
            <a:endParaRPr kumimoji="0" lang="en-US" altLang="ko-KR" sz="4000" b="1" i="0" u="none" strike="noStrike" kern="1200" cap="none" spc="0" normalizeH="0" baseline="0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en-US" altLang="ko-KR" sz="1500" b="1" i="0" u="none" strike="noStrike" kern="1200" cap="none" spc="0" normalizeH="0" baseline="0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4000" b="1" dirty="0">
                <a:solidFill>
                  <a:srgbClr val="FFFFFF"/>
                </a:solidFill>
                <a:latin typeface="HY견고딕"/>
                <a:ea typeface="HY견고딕"/>
              </a:rPr>
              <a:t>         </a:t>
            </a:r>
            <a:r>
              <a:rPr lang="en-US" altLang="ko-KR" sz="3200" b="1" dirty="0">
                <a:solidFill>
                  <a:srgbClr val="FFFFFF"/>
                </a:solidFill>
                <a:latin typeface="HY견고딕"/>
                <a:ea typeface="HY견고딕"/>
              </a:rPr>
              <a:t>2-1. </a:t>
            </a:r>
            <a:r>
              <a:rPr lang="ko-KR" altLang="en-US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안전보건 경영방침 </a:t>
            </a:r>
            <a:endParaRPr lang="en-US" altLang="ko-KR" sz="32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 sz="15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32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          2-2.</a:t>
            </a:r>
            <a:r>
              <a:rPr kumimoji="0" lang="en-US" altLang="ko-KR" sz="3200" b="1" i="0" u="none" strike="noStrike" kern="1200" cap="none" spc="0" normalizeH="0" dirty="0">
                <a:solidFill>
                  <a:srgbClr val="FFFFFF"/>
                </a:solidFill>
                <a:latin typeface="HY견고딕"/>
                <a:ea typeface="HY견고딕"/>
              </a:rPr>
              <a:t> </a:t>
            </a:r>
            <a:r>
              <a:rPr lang="ko-KR" altLang="en-US" sz="3200" b="1" dirty="0">
                <a:solidFill>
                  <a:srgbClr val="FFFFFF"/>
                </a:solidFill>
                <a:latin typeface="HY견고딕"/>
                <a:ea typeface="HY견고딕"/>
              </a:rPr>
              <a:t>안전보건 목표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 </a:t>
            </a:r>
          </a:p>
        </p:txBody>
      </p:sp>
      <p:pic>
        <p:nvPicPr>
          <p:cNvPr id="6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36076" y="6388390"/>
            <a:ext cx="2844799" cy="365125"/>
          </a:xfrm>
        </p:spPr>
        <p:txBody>
          <a:bodyPr/>
          <a:lstStyle/>
          <a:p>
            <a:fld id="{AD22CD3B-FDDF-4998-970C-76E6E0BEC65F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4485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철근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32407" y="2032936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철근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작업 재해 사례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xmlns="" id="{C63FA8D9-28A6-4B58-BACD-9D695F6B074B}"/>
              </a:ext>
            </a:extLst>
          </p:cNvPr>
          <p:cNvSpPr/>
          <p:nvPr/>
        </p:nvSpPr>
        <p:spPr>
          <a:xfrm>
            <a:off x="6292872" y="2855303"/>
            <a:ext cx="5184000" cy="1560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아파트 신축공사 현장에서 갱폼 작업발판 위에 적재되어 있던 철근</a:t>
            </a:r>
            <a:r>
              <a:rPr lang="en-US" altLang="ko-KR" sz="1200">
                <a:latin typeface="+mn-ea"/>
              </a:rPr>
              <a:t>(</a:t>
            </a:r>
            <a:r>
              <a:rPr lang="ko-KR" altLang="en-US" sz="1200">
                <a:latin typeface="+mn-ea"/>
              </a:rPr>
              <a:t>길이 약 </a:t>
            </a:r>
            <a:r>
              <a:rPr lang="en-US" altLang="ko-KR" sz="1200">
                <a:latin typeface="+mn-ea"/>
              </a:rPr>
              <a:t>2m / </a:t>
            </a:r>
            <a:r>
              <a:rPr lang="ko-KR" altLang="en-US" sz="1200">
                <a:latin typeface="+mn-ea"/>
              </a:rPr>
              <a:t>무게 약 </a:t>
            </a:r>
            <a:r>
              <a:rPr lang="en-US" altLang="ko-KR" sz="1200">
                <a:latin typeface="+mn-ea"/>
              </a:rPr>
              <a:t>1.9kg) </a:t>
            </a:r>
            <a:r>
              <a:rPr lang="ko-KR" altLang="en-US" sz="1200">
                <a:latin typeface="+mn-ea"/>
              </a:rPr>
              <a:t>한 가닥이 높이 약 </a:t>
            </a:r>
            <a:r>
              <a:rPr lang="en-US" altLang="ko-KR" sz="1200">
                <a:latin typeface="+mn-ea"/>
              </a:rPr>
              <a:t>62m </a:t>
            </a:r>
            <a:r>
              <a:rPr lang="ko-KR" altLang="en-US" sz="1200">
                <a:latin typeface="+mn-ea"/>
              </a:rPr>
              <a:t>아래 지상으로 낙하하여</a:t>
            </a:r>
            <a:r>
              <a:rPr lang="en-US" altLang="ko-KR" sz="120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하부에서 이동 중이던 작업자의 머리로 떨어져 작업자가 사망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FC8921AA-9482-4B0E-A758-A348E5238B47}"/>
              </a:ext>
            </a:extLst>
          </p:cNvPr>
          <p:cNvSpPr/>
          <p:nvPr/>
        </p:nvSpPr>
        <p:spPr>
          <a:xfrm>
            <a:off x="6292872" y="4961342"/>
            <a:ext cx="5184000" cy="1772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 관리감독 업무 수행 </a:t>
            </a:r>
            <a:r>
              <a:rPr lang="ko-KR" altLang="en-US" sz="1200" dirty="0" smtClean="0">
                <a:latin typeface="+mn-ea"/>
              </a:rPr>
              <a:t>철저</a:t>
            </a:r>
            <a:r>
              <a:rPr lang="en-US" altLang="ko-KR" sz="1200" dirty="0">
                <a:latin typeface="+mn-ea"/>
              </a:rPr>
              <a:t> </a:t>
            </a:r>
            <a:endParaRPr lang="en-US" altLang="ko-KR" sz="1200" dirty="0" smtClean="0">
              <a:latin typeface="+mn-ea"/>
            </a:endParaRPr>
          </a:p>
          <a:p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 -</a:t>
            </a:r>
            <a:r>
              <a:rPr lang="ko-KR" altLang="en-US" sz="1200" dirty="0" smtClean="0">
                <a:latin typeface="+mn-ea"/>
              </a:rPr>
              <a:t>슬라브 </a:t>
            </a:r>
            <a:r>
              <a:rPr lang="ko-KR" altLang="en-US" sz="1200" dirty="0">
                <a:latin typeface="+mn-ea"/>
              </a:rPr>
              <a:t>철근 배근 작업이 이루어지는 현장에서 </a:t>
            </a:r>
            <a:r>
              <a:rPr lang="ko-KR" altLang="en-US" sz="1200" dirty="0" err="1">
                <a:latin typeface="+mn-ea"/>
              </a:rPr>
              <a:t>갱폼</a:t>
            </a:r>
            <a:r>
              <a:rPr lang="ko-KR" altLang="en-US" sz="1200" dirty="0">
                <a:latin typeface="+mn-ea"/>
              </a:rPr>
              <a:t> </a:t>
            </a:r>
            <a:endParaRPr lang="en-US" altLang="ko-KR" sz="1200" dirty="0">
              <a:latin typeface="+mn-ea"/>
            </a:endParaRPr>
          </a:p>
          <a:p>
            <a:r>
              <a:rPr lang="en-US" altLang="ko-KR" sz="1200" dirty="0">
                <a:latin typeface="+mn-ea"/>
              </a:rPr>
              <a:t>      </a:t>
            </a:r>
            <a:r>
              <a:rPr lang="ko-KR" altLang="en-US" sz="1200" dirty="0">
                <a:latin typeface="+mn-ea"/>
              </a:rPr>
              <a:t>작업발판 유격구간 사이에 방치한 철근에 대한 낙하 </a:t>
            </a:r>
            <a:endParaRPr lang="en-US" altLang="ko-KR" sz="1200" dirty="0">
              <a:latin typeface="+mn-ea"/>
            </a:endParaRPr>
          </a:p>
          <a:p>
            <a:r>
              <a:rPr lang="en-US" altLang="ko-KR" sz="1200" dirty="0">
                <a:latin typeface="+mn-ea"/>
              </a:rPr>
              <a:t>      </a:t>
            </a:r>
            <a:r>
              <a:rPr lang="ko-KR" altLang="en-US" sz="1200" spc="-100" dirty="0">
                <a:latin typeface="+mn-ea"/>
              </a:rPr>
              <a:t>방지 조치 등 작업장 </a:t>
            </a:r>
            <a:r>
              <a:rPr lang="ko-KR" altLang="en-US" sz="1200" spc="-100" dirty="0" err="1">
                <a:latin typeface="+mn-ea"/>
              </a:rPr>
              <a:t>정리ㆍ정돈에</a:t>
            </a:r>
            <a:r>
              <a:rPr lang="ko-KR" altLang="en-US" sz="1200" spc="-100" dirty="0">
                <a:latin typeface="+mn-ea"/>
              </a:rPr>
              <a:t> 대한 관리감독 철저</a:t>
            </a:r>
            <a:endParaRPr lang="en-US" altLang="ko-KR" sz="1200" spc="-100" dirty="0">
              <a:latin typeface="+mn-ea"/>
            </a:endParaRPr>
          </a:p>
          <a:p>
            <a:endParaRPr lang="en-US" altLang="ko-KR" sz="1200" spc="-100" dirty="0">
              <a:latin typeface="+mn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/>
              <a:t>    </a:t>
            </a:r>
            <a:r>
              <a:rPr lang="ko-KR" altLang="en-US" sz="1200" dirty="0" err="1"/>
              <a:t>낙하물에</a:t>
            </a:r>
            <a:r>
              <a:rPr lang="ko-KR" altLang="en-US" sz="1200" dirty="0"/>
              <a:t> 의한 위험의 방지조치 </a:t>
            </a:r>
            <a:r>
              <a:rPr lang="ko-KR" altLang="en-US" sz="1200" dirty="0" smtClean="0"/>
              <a:t>철저</a:t>
            </a:r>
            <a:endParaRPr lang="en-US" altLang="ko-KR" sz="1200" dirty="0" smtClean="0"/>
          </a:p>
          <a:p>
            <a:r>
              <a:rPr lang="en-US" altLang="ko-KR" sz="1200" dirty="0" smtClean="0"/>
              <a:t>        </a:t>
            </a:r>
            <a:r>
              <a:rPr lang="en-US" altLang="ko-KR" sz="1200" dirty="0" smtClean="0">
                <a:latin typeface="+mn-ea"/>
              </a:rPr>
              <a:t>-</a:t>
            </a:r>
            <a:r>
              <a:rPr lang="ko-KR" altLang="en-US" sz="1200" dirty="0" smtClean="0"/>
              <a:t>동종 </a:t>
            </a:r>
            <a:r>
              <a:rPr lang="ko-KR" altLang="en-US" sz="1200" dirty="0"/>
              <a:t>또는 유사재해가 발생하지 않도록 </a:t>
            </a:r>
            <a:r>
              <a:rPr lang="ko-KR" altLang="en-US" sz="1200" dirty="0" err="1"/>
              <a:t>갱폼</a:t>
            </a:r>
            <a:r>
              <a:rPr lang="ko-KR" altLang="en-US" sz="1200" dirty="0"/>
              <a:t> 작업발판  </a:t>
            </a:r>
            <a:r>
              <a:rPr lang="ko-KR" altLang="en-US" sz="1200" dirty="0" smtClean="0"/>
              <a:t>간 </a:t>
            </a:r>
            <a:endParaRPr lang="en-US" altLang="ko-KR" sz="1200" dirty="0" smtClean="0"/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        </a:t>
            </a:r>
            <a:r>
              <a:rPr lang="ko-KR" altLang="en-US" sz="1200" dirty="0" smtClean="0"/>
              <a:t>유격 </a:t>
            </a:r>
            <a:r>
              <a:rPr lang="ko-KR" altLang="en-US" sz="1200" dirty="0"/>
              <a:t>제한 및 </a:t>
            </a:r>
            <a:r>
              <a:rPr lang="ko-KR" altLang="en-US" sz="1200" dirty="0" err="1"/>
              <a:t>갱폼</a:t>
            </a:r>
            <a:r>
              <a:rPr lang="ko-KR" altLang="en-US" sz="1200" dirty="0"/>
              <a:t> 인상 작업 후 유격구간을 막는 등의</a:t>
            </a:r>
            <a:endParaRPr lang="en-US" altLang="ko-KR" sz="1200" dirty="0"/>
          </a:p>
          <a:p>
            <a:r>
              <a:rPr lang="en-US" altLang="ko-KR" sz="1200" dirty="0"/>
              <a:t>        </a:t>
            </a:r>
            <a:r>
              <a:rPr lang="ko-KR" altLang="en-US" sz="1200" dirty="0"/>
              <a:t> </a:t>
            </a:r>
            <a:r>
              <a:rPr lang="ko-KR" altLang="en-US" sz="1200" dirty="0" err="1"/>
              <a:t>낙하물</a:t>
            </a:r>
            <a:r>
              <a:rPr lang="ko-KR" altLang="en-US" sz="1200" dirty="0"/>
              <a:t> 방지조치 실시 철저</a:t>
            </a:r>
            <a:r>
              <a:rPr lang="en-US" altLang="ko-KR" sz="1200" dirty="0"/>
              <a:t>.</a:t>
            </a:r>
            <a:endParaRPr lang="ko-KR" altLang="en-US" sz="1200" spc="-100" dirty="0">
              <a:latin typeface="+mn-ea"/>
            </a:endParaRPr>
          </a:p>
        </p:txBody>
      </p:sp>
      <p:sp>
        <p:nvSpPr>
          <p:cNvPr id="24" name="사각형: 둥근 모서리 41">
            <a:extLst>
              <a:ext uri="{FF2B5EF4-FFF2-40B4-BE49-F238E27FC236}">
                <a16:creationId xmlns:a16="http://schemas.microsoft.com/office/drawing/2014/main" xmlns="" id="{15C84C17-EE78-4B72-9808-F2665574DB1E}"/>
              </a:ext>
            </a:extLst>
          </p:cNvPr>
          <p:cNvSpPr/>
          <p:nvPr/>
        </p:nvSpPr>
        <p:spPr>
          <a:xfrm>
            <a:off x="6292872" y="2383669"/>
            <a:ext cx="5164086" cy="2245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5" name="사각형: 둥근 모서리 42">
            <a:extLst>
              <a:ext uri="{FF2B5EF4-FFF2-40B4-BE49-F238E27FC236}">
                <a16:creationId xmlns:a16="http://schemas.microsoft.com/office/drawing/2014/main" xmlns="" id="{B35FD181-1ECE-408C-AF17-BCE1FF5A7DAD}"/>
              </a:ext>
            </a:extLst>
          </p:cNvPr>
          <p:cNvSpPr/>
          <p:nvPr/>
        </p:nvSpPr>
        <p:spPr>
          <a:xfrm>
            <a:off x="6292872" y="2456523"/>
            <a:ext cx="5164086" cy="269909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14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재 해 발 생 원 인</a:t>
            </a:r>
            <a:endParaRPr lang="en-US" altLang="ko-KR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6302611" y="4515099"/>
            <a:ext cx="5174262" cy="391021"/>
            <a:chOff x="9494164" y="4701460"/>
            <a:chExt cx="4279319" cy="363642"/>
          </a:xfrm>
        </p:grpSpPr>
        <p:sp>
          <p:nvSpPr>
            <p:cNvPr id="30" name="사각형: 둥근 모서리 18">
              <a:extLst>
                <a:ext uri="{FF2B5EF4-FFF2-40B4-BE49-F238E27FC236}">
                  <a16:creationId xmlns:a16="http://schemas.microsoft.com/office/drawing/2014/main" xmlns="" id="{7A65878B-F8A5-405D-9D76-3A270A295738}"/>
                </a:ext>
              </a:extLst>
            </p:cNvPr>
            <p:cNvSpPr/>
            <p:nvPr/>
          </p:nvSpPr>
          <p:spPr>
            <a:xfrm>
              <a:off x="9494164" y="4701460"/>
              <a:ext cx="4279319" cy="24379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2" name="사각형: 둥근 모서리 22">
              <a:extLst>
                <a:ext uri="{FF2B5EF4-FFF2-40B4-BE49-F238E27FC236}">
                  <a16:creationId xmlns:a16="http://schemas.microsoft.com/office/drawing/2014/main" xmlns="" id="{A35B7AAB-7BEB-49AA-964F-7B7737B368F1}"/>
                </a:ext>
              </a:extLst>
            </p:cNvPr>
            <p:cNvSpPr/>
            <p:nvPr/>
          </p:nvSpPr>
          <p:spPr>
            <a:xfrm>
              <a:off x="9494164" y="4772118"/>
              <a:ext cx="4279319" cy="29298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4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안  전  대  책</a:t>
              </a:r>
            </a:p>
          </p:txBody>
        </p:sp>
      </p:grpSp>
      <p:pic>
        <p:nvPicPr>
          <p:cNvPr id="33" name="그림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6" y="2456523"/>
            <a:ext cx="5231508" cy="1959311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06" y="4591076"/>
            <a:ext cx="5231508" cy="2153782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424271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60</a:t>
            </a:fld>
            <a:endParaRPr lang="ko-KR" altLang="en-US" dirty="0"/>
          </a:p>
        </p:txBody>
      </p:sp>
      <p:sp>
        <p:nvSpPr>
          <p:cNvPr id="20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08451" y="2166551"/>
            <a:ext cx="4169859" cy="16020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6)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데크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플레이트 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모서리가 둥근 직사각형 12">
            <a:extLst>
              <a:ext uri="{FF2B5EF4-FFF2-40B4-BE49-F238E27FC236}">
                <a16:creationId xmlns:a16="http://schemas.microsoft.com/office/drawing/2014/main" xmlns="" id="{5EE9D752-93D1-4241-81BC-809C0D93074E}"/>
              </a:ext>
            </a:extLst>
          </p:cNvPr>
          <p:cNvSpPr/>
          <p:nvPr/>
        </p:nvSpPr>
        <p:spPr>
          <a:xfrm>
            <a:off x="631205" y="2098949"/>
            <a:ext cx="10898786" cy="1731876"/>
          </a:xfrm>
          <a:prstGeom prst="roundRect">
            <a:avLst>
              <a:gd name="adj" fmla="val 2343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457106">
              <a:defRPr/>
            </a:pPr>
            <a:endParaRPr lang="ko-KR" altLang="en-US">
              <a:solidFill>
                <a:prstClr val="white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6AA9F5-4EDC-4A9B-9A40-A8555A823887}"/>
              </a:ext>
            </a:extLst>
          </p:cNvPr>
          <p:cNvSpPr txBox="1"/>
          <p:nvPr/>
        </p:nvSpPr>
        <p:spPr>
          <a:xfrm>
            <a:off x="609969" y="4189654"/>
            <a:ext cx="6038544" cy="23875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6EBB00-66C2-490F-BF06-7FC91A5326FC}"/>
              </a:ext>
            </a:extLst>
          </p:cNvPr>
          <p:cNvSpPr txBox="1"/>
          <p:nvPr/>
        </p:nvSpPr>
        <p:spPr>
          <a:xfrm>
            <a:off x="6656751" y="4184720"/>
            <a:ext cx="4873240" cy="23875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727919" y="2891481"/>
            <a:ext cx="16981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spc="-150" dirty="0">
                <a:latin typeface="+mn-ea"/>
              </a:rPr>
              <a:t>[</a:t>
            </a:r>
            <a:r>
              <a:rPr lang="ko-KR" altLang="en-US" sz="1000" spc="-150" dirty="0">
                <a:latin typeface="+mn-ea"/>
              </a:rPr>
              <a:t>작업구간 도면</a:t>
            </a:r>
            <a:r>
              <a:rPr lang="en-US" altLang="ko-KR" sz="1000" spc="-150" dirty="0">
                <a:latin typeface="+mn-ea"/>
              </a:rPr>
              <a:t>]</a:t>
            </a:r>
            <a:endParaRPr lang="ko-KR" altLang="en-US" sz="1000" dirty="0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E19C9F39-C2B2-466A-A344-C3DDDF912650}"/>
              </a:ext>
            </a:extLst>
          </p:cNvPr>
          <p:cNvSpPr/>
          <p:nvPr/>
        </p:nvSpPr>
        <p:spPr>
          <a:xfrm>
            <a:off x="6655587" y="3861177"/>
            <a:ext cx="4907894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작업 내용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CDB1B169-802F-426B-8863-C130B5511726}"/>
              </a:ext>
            </a:extLst>
          </p:cNvPr>
          <p:cNvSpPr/>
          <p:nvPr/>
        </p:nvSpPr>
        <p:spPr>
          <a:xfrm>
            <a:off x="647683" y="3861177"/>
            <a:ext cx="6056229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위험성평가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graphicFrame>
        <p:nvGraphicFramePr>
          <p:cNvPr id="45" name="표 44">
            <a:extLst>
              <a:ext uri="{FF2B5EF4-FFF2-40B4-BE49-F238E27FC236}">
                <a16:creationId xmlns:a16="http://schemas.microsoft.com/office/drawing/2014/main" xmlns="" id="{DA87789F-375D-4221-8F03-03F52D6E53AE}"/>
              </a:ext>
            </a:extLst>
          </p:cNvPr>
          <p:cNvGraphicFramePr>
            <a:graphicFrameLocks noGrp="1"/>
          </p:cNvGraphicFramePr>
          <p:nvPr/>
        </p:nvGraphicFramePr>
        <p:xfrm>
          <a:off x="667306" y="4240401"/>
          <a:ext cx="5952632" cy="2312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3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7645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위험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요인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1..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데크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플레이트 설치 중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미착용으로 근로자 추락 위험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집중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편타설로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인한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데크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플레이트 붕괴 위험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데크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플레이트 양중 작업 중 </a:t>
                      </a:r>
                      <a:r>
                        <a:rPr lang="ko-KR" altLang="en-US" sz="1100" b="0" u="none" kern="1200" spc="-15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낙하 위험</a:t>
                      </a:r>
                      <a:endParaRPr lang="en-US" altLang="ko-KR" sz="1100" b="0" u="none" kern="1200" spc="-15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4. </a:t>
                      </a:r>
                      <a:r>
                        <a:rPr lang="ko-KR" altLang="en-US" sz="1100" b="0" u="none" kern="1200" spc="-150" baseline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데크 플레이트를 설치하고 근로자가 이동 중 자재와 같이 추락위험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5153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안전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대책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생명줄 설치 및 근로자 개인 보호구 착용 감시 철저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관리감독자 배치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타설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작업은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관리감독자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입회 하에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타설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순서 준수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데크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플레이트 양중 시 반경 내 근로자 출입금지 조치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4.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데크플레이트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설치 후 즉시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가용접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실시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46" name="표 45">
            <a:extLst>
              <a:ext uri="{FF2B5EF4-FFF2-40B4-BE49-F238E27FC236}">
                <a16:creationId xmlns:a16="http://schemas.microsoft.com/office/drawing/2014/main" xmlns="" id="{B3FC56F7-0B15-46AE-920D-8F28CDC47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600229"/>
              </p:ext>
            </p:extLst>
          </p:nvPr>
        </p:nvGraphicFramePr>
        <p:xfrm>
          <a:off x="6703911" y="4236923"/>
          <a:ext cx="4716227" cy="2335326"/>
        </p:xfrm>
        <a:graphic>
          <a:graphicData uri="http://schemas.openxmlformats.org/drawingml/2006/table">
            <a:tbl>
              <a:tblPr/>
              <a:tblGrid>
                <a:gridCol w="15735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426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361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구 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주요내용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361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작업내용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kern="0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데크플레이트</a:t>
                      </a:r>
                      <a:r>
                        <a:rPr lang="ko-KR" altLang="en-US" sz="1100" b="0" kern="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작업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361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주요장비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이동식</a:t>
                      </a:r>
                      <a:r>
                        <a:rPr lang="en-US" altLang="ko-KR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타워</a:t>
                      </a:r>
                      <a:r>
                        <a:rPr lang="en-US" altLang="ko-KR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)</a:t>
                      </a: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크레인</a:t>
                      </a:r>
                      <a:r>
                        <a:rPr lang="en-US" altLang="ko-KR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지게차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361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투입인원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4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명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361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소요일수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6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개월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361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책임시공총괄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류재석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755973"/>
                  </a:ext>
                </a:extLst>
              </a:tr>
              <a:tr h="33361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책임시공담당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-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5896701"/>
                  </a:ext>
                </a:extLst>
              </a:tr>
            </a:tbl>
          </a:graphicData>
        </a:graphic>
      </p:graphicFrame>
      <p:pic>
        <p:nvPicPr>
          <p:cNvPr id="47" name="그림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172" y="2147501"/>
            <a:ext cx="1258967" cy="1097702"/>
          </a:xfrm>
          <a:prstGeom prst="rect">
            <a:avLst/>
          </a:prstGeom>
        </p:spPr>
      </p:pic>
      <p:sp>
        <p:nvSpPr>
          <p:cNvPr id="48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10161172" y="3321400"/>
            <a:ext cx="1258967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스토퍼 설치</a:t>
            </a:r>
            <a:endParaRPr lang="en-US" altLang="ko-KR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49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8848093" y="3321400"/>
            <a:ext cx="1258967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가용접 실시</a:t>
            </a:r>
            <a:endParaRPr lang="en-US" altLang="ko-KR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52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7508208" y="3321400"/>
            <a:ext cx="1258967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데크 설치</a:t>
            </a:r>
            <a:endParaRPr lang="ko-KR" altLang="en-US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6040" y="2152680"/>
            <a:ext cx="1223301" cy="1115441"/>
          </a:xfrm>
          <a:prstGeom prst="rect">
            <a:avLst/>
          </a:prstGeom>
        </p:spPr>
      </p:pic>
      <p:sp>
        <p:nvSpPr>
          <p:cNvPr id="54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6182563" y="3321400"/>
            <a:ext cx="1258967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데크 절단</a:t>
            </a:r>
            <a:endParaRPr lang="ko-KR" altLang="en-US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62" y="2147501"/>
            <a:ext cx="1223301" cy="1097702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22" y="2150574"/>
            <a:ext cx="1223301" cy="1108227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394621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61</a:t>
            </a:fld>
            <a:endParaRPr lang="ko-KR" altLang="en-US" dirty="0"/>
          </a:p>
        </p:txBody>
      </p:sp>
      <p:sp>
        <p:nvSpPr>
          <p:cNvPr id="28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6) </a:t>
            </a:r>
            <a:r>
              <a:rPr lang="ko-KR" altLang="en-US" sz="14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데크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플레이트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271613"/>
              </p:ext>
            </p:extLst>
          </p:nvPr>
        </p:nvGraphicFramePr>
        <p:xfrm>
          <a:off x="645136" y="2467371"/>
          <a:ext cx="10856592" cy="4247754"/>
        </p:xfrm>
        <a:graphic>
          <a:graphicData uri="http://schemas.openxmlformats.org/drawingml/2006/table">
            <a:tbl>
              <a:tblPr/>
              <a:tblGrid>
                <a:gridCol w="1615433">
                  <a:extLst>
                    <a:ext uri="{9D8B030D-6E8A-4147-A177-3AD203B41FA5}">
                      <a16:colId xmlns:a16="http://schemas.microsoft.com/office/drawing/2014/main" xmlns="" val="3720216633"/>
                    </a:ext>
                  </a:extLst>
                </a:gridCol>
                <a:gridCol w="4142073">
                  <a:extLst>
                    <a:ext uri="{9D8B030D-6E8A-4147-A177-3AD203B41FA5}">
                      <a16:colId xmlns:a16="http://schemas.microsoft.com/office/drawing/2014/main" xmlns="" val="390434910"/>
                    </a:ext>
                  </a:extLst>
                </a:gridCol>
                <a:gridCol w="5099086">
                  <a:extLst>
                    <a:ext uri="{9D8B030D-6E8A-4147-A177-3AD203B41FA5}">
                      <a16:colId xmlns:a16="http://schemas.microsoft.com/office/drawing/2014/main" xmlns="" val="3858370655"/>
                    </a:ext>
                  </a:extLst>
                </a:gridCol>
              </a:tblGrid>
              <a:tr h="147525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dist" fontAlgn="ctr"/>
                      <a:r>
                        <a:rPr lang="ko-KR" altLang="en-US" sz="14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양중</a:t>
                      </a: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ㆍ강풍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시 작업 중지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철골보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임시 적재 시 좌우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보에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충분히 </a:t>
                      </a:r>
                      <a:endParaRPr lang="en-US" altLang="ko-KR" sz="1400" b="0" i="0" u="none" strike="noStrike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걸치고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한곳에 과다 적재 금지 </a:t>
                      </a: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7500362"/>
                  </a:ext>
                </a:extLst>
              </a:tr>
              <a:tr h="147525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조립</a:t>
                      </a: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  <a:effectLst/>
                          <a:latin typeface="굴림"/>
                          <a:ea typeface="굴림"/>
                          <a:cs typeface="+mn-cs"/>
                        </a:rPr>
                        <a:t>·</a:t>
                      </a:r>
                      <a:r>
                        <a:rPr lang="ko-KR" altLang="en-US" sz="14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ㆍ판개작업자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추락방지조치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보 상단 좌우 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50mm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이상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걸침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깔기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후</a:t>
                      </a:r>
                      <a:endParaRPr lang="en-US" altLang="ko-KR" sz="1400" b="0" i="0" u="none" strike="noStrike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순차적으로 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60cm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간격 이내마다  즉시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가용접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데크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플레이트와 </a:t>
                      </a:r>
                      <a:endParaRPr lang="en-US" altLang="ko-KR" sz="1400" b="0" i="0" u="none" strike="noStrike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보의 접합부 시공상태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확인</a:t>
                      </a: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94982272"/>
                  </a:ext>
                </a:extLst>
              </a:tr>
              <a:tr h="1297240">
                <a:tc>
                  <a:txBody>
                    <a:bodyPr/>
                    <a:lstStyle/>
                    <a:p>
                      <a:pPr algn="dist" fontAlgn="ctr"/>
                      <a:r>
                        <a:rPr lang="ko-KR" altLang="en-US" sz="1400" b="0" i="0" u="none" strike="noStrike" spc="-15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절단 및 용접</a:t>
                      </a:r>
                      <a:endParaRPr lang="ko-KR" altLang="en-US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ㆍ화기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작업 시 소화기 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20kg or 3.3kg ,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방화수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불티비산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방지포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endParaRPr lang="en-US" altLang="ko-KR" sz="1400" b="0" i="0" u="none" strike="noStrike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화기감시자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배치 후 작업 실시</a:t>
                      </a: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3066936"/>
                  </a:ext>
                </a:extLst>
              </a:tr>
            </a:tbl>
          </a:graphicData>
        </a:graphic>
      </p:graphicFrame>
      <p:pic>
        <p:nvPicPr>
          <p:cNvPr id="21" name="그림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641" y="2594433"/>
            <a:ext cx="1995590" cy="1206174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935" y="4006019"/>
            <a:ext cx="3943823" cy="134747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591" y="5483463"/>
            <a:ext cx="3964642" cy="1145937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32407" y="2042461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데크</a:t>
            </a:r>
            <a:r>
              <a:rPr lang="ko-KR" altLang="en-US" sz="14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플레이트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안전작업 방법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878" y="2594434"/>
            <a:ext cx="2023406" cy="1206173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387504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62</a:t>
            </a:fld>
            <a:endParaRPr lang="ko-KR" altLang="en-US" dirty="0"/>
          </a:p>
        </p:txBody>
      </p:sp>
      <p:sp>
        <p:nvSpPr>
          <p:cNvPr id="19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608937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6) </a:t>
            </a:r>
            <a:r>
              <a:rPr lang="ko-KR" altLang="en-US" sz="14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데크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플레이트 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31" y="4619651"/>
            <a:ext cx="5231508" cy="214309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31" y="2485097"/>
            <a:ext cx="5231508" cy="1959311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22882" y="2061511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데크</a:t>
            </a:r>
            <a:r>
              <a:rPr lang="ko-KR" altLang="en-US" sz="14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플레이트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작업 재해 사례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C63FA8D9-28A6-4B58-BACD-9D695F6B074B}"/>
              </a:ext>
            </a:extLst>
          </p:cNvPr>
          <p:cNvSpPr/>
          <p:nvPr/>
        </p:nvSpPr>
        <p:spPr>
          <a:xfrm>
            <a:off x="6245247" y="2883878"/>
            <a:ext cx="5184000" cy="1560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추락방지망 일부 해체구간 상부에서 넘어지며 생명줄용 난간대 같이 넘어감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FC8921AA-9482-4B0E-A758-A348E5238B47}"/>
              </a:ext>
            </a:extLst>
          </p:cNvPr>
          <p:cNvSpPr/>
          <p:nvPr/>
        </p:nvSpPr>
        <p:spPr>
          <a:xfrm>
            <a:off x="6245247" y="4989917"/>
            <a:ext cx="5184000" cy="1772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추락방지망 일부 해체구간 상부 작업 및 접근금지 교육 및 관리 철저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120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상부 데크판개 및 하부 용접작업은 별도 시행</a:t>
            </a:r>
          </a:p>
        </p:txBody>
      </p:sp>
      <p:sp>
        <p:nvSpPr>
          <p:cNvPr id="29" name="사각형: 둥근 모서리 41">
            <a:extLst>
              <a:ext uri="{FF2B5EF4-FFF2-40B4-BE49-F238E27FC236}">
                <a16:creationId xmlns:a16="http://schemas.microsoft.com/office/drawing/2014/main" xmlns="" id="{15C84C17-EE78-4B72-9808-F2665574DB1E}"/>
              </a:ext>
            </a:extLst>
          </p:cNvPr>
          <p:cNvSpPr/>
          <p:nvPr/>
        </p:nvSpPr>
        <p:spPr>
          <a:xfrm>
            <a:off x="6245247" y="2412244"/>
            <a:ext cx="5164086" cy="2245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31" name="사각형: 둥근 모서리 42">
            <a:extLst>
              <a:ext uri="{FF2B5EF4-FFF2-40B4-BE49-F238E27FC236}">
                <a16:creationId xmlns:a16="http://schemas.microsoft.com/office/drawing/2014/main" xmlns="" id="{B35FD181-1ECE-408C-AF17-BCE1FF5A7DAD}"/>
              </a:ext>
            </a:extLst>
          </p:cNvPr>
          <p:cNvSpPr/>
          <p:nvPr/>
        </p:nvSpPr>
        <p:spPr>
          <a:xfrm>
            <a:off x="6245247" y="2485098"/>
            <a:ext cx="5164086" cy="269909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14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재 해 발 생 원 인</a:t>
            </a:r>
            <a:endParaRPr lang="en-US" altLang="ko-KR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35" name="그룹 26"/>
          <p:cNvGrpSpPr/>
          <p:nvPr/>
        </p:nvGrpSpPr>
        <p:grpSpPr>
          <a:xfrm>
            <a:off x="6254986" y="4543674"/>
            <a:ext cx="5174262" cy="391021"/>
            <a:chOff x="9494164" y="4701460"/>
            <a:chExt cx="4279319" cy="363642"/>
          </a:xfrm>
        </p:grpSpPr>
        <p:sp>
          <p:nvSpPr>
            <p:cNvPr id="36" name="사각형: 둥근 모서리 18">
              <a:extLst>
                <a:ext uri="{FF2B5EF4-FFF2-40B4-BE49-F238E27FC236}">
                  <a16:creationId xmlns:a16="http://schemas.microsoft.com/office/drawing/2014/main" xmlns="" id="{7A65878B-F8A5-405D-9D76-3A270A295738}"/>
                </a:ext>
              </a:extLst>
            </p:cNvPr>
            <p:cNvSpPr/>
            <p:nvPr/>
          </p:nvSpPr>
          <p:spPr>
            <a:xfrm>
              <a:off x="9494164" y="4701460"/>
              <a:ext cx="4279319" cy="24379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7" name="사각형: 둥근 모서리 22">
              <a:extLst>
                <a:ext uri="{FF2B5EF4-FFF2-40B4-BE49-F238E27FC236}">
                  <a16:creationId xmlns:a16="http://schemas.microsoft.com/office/drawing/2014/main" xmlns="" id="{A35B7AAB-7BEB-49AA-964F-7B7737B368F1}"/>
                </a:ext>
              </a:extLst>
            </p:cNvPr>
            <p:cNvSpPr/>
            <p:nvPr/>
          </p:nvSpPr>
          <p:spPr>
            <a:xfrm>
              <a:off x="9494164" y="4772118"/>
              <a:ext cx="4279319" cy="29298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4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안  전  대  책</a:t>
              </a: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414958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63</a:t>
            </a:fld>
            <a:endParaRPr lang="ko-KR" altLang="en-US" dirty="0"/>
          </a:p>
        </p:txBody>
      </p:sp>
      <p:sp>
        <p:nvSpPr>
          <p:cNvPr id="21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6) </a:t>
            </a:r>
            <a:r>
              <a:rPr lang="ko-KR" altLang="en-US" sz="14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데크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플레이트 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41"/>
          <a:stretch/>
        </p:blipFill>
        <p:spPr>
          <a:xfrm>
            <a:off x="622882" y="2466047"/>
            <a:ext cx="5231508" cy="195931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" y="4600601"/>
            <a:ext cx="5231508" cy="2143098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22882" y="2042461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데크</a:t>
            </a:r>
            <a:r>
              <a:rPr lang="ko-KR" altLang="en-US" sz="14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플레이트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작업 재해 사례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C63FA8D9-28A6-4B58-BACD-9D695F6B074B}"/>
              </a:ext>
            </a:extLst>
          </p:cNvPr>
          <p:cNvSpPr/>
          <p:nvPr/>
        </p:nvSpPr>
        <p:spPr>
          <a:xfrm>
            <a:off x="6273822" y="2864828"/>
            <a:ext cx="5184000" cy="1560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err="1">
                <a:latin typeface="+mn-ea"/>
              </a:rPr>
              <a:t>데크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err="1">
                <a:latin typeface="+mn-ea"/>
              </a:rPr>
              <a:t>판개</a:t>
            </a:r>
            <a:r>
              <a:rPr lang="ko-KR" altLang="en-US" sz="1200" dirty="0">
                <a:latin typeface="+mn-ea"/>
              </a:rPr>
              <a:t> 작업 중 안전고리 체결을 하지 않은 채 </a:t>
            </a:r>
            <a:r>
              <a:rPr lang="ko-KR" altLang="en-US" sz="1200" dirty="0" err="1">
                <a:latin typeface="+mn-ea"/>
              </a:rPr>
              <a:t>데크와</a:t>
            </a:r>
            <a:r>
              <a:rPr lang="ko-KR" altLang="en-US" sz="1200" dirty="0">
                <a:latin typeface="+mn-ea"/>
              </a:rPr>
              <a:t> 보 길이가 맞지 않아 </a:t>
            </a:r>
            <a:r>
              <a:rPr lang="ko-KR" altLang="en-US" sz="1200" dirty="0" err="1">
                <a:latin typeface="+mn-ea"/>
              </a:rPr>
              <a:t>데크</a:t>
            </a:r>
            <a:r>
              <a:rPr lang="ko-KR" altLang="en-US" sz="1200" dirty="0">
                <a:latin typeface="+mn-ea"/>
              </a:rPr>
              <a:t> 설치 구간 밖에서 보를 밀다가 균형을 잃고 떨어지면서 설치되어 있던 </a:t>
            </a:r>
            <a:r>
              <a:rPr lang="ko-KR" altLang="en-US" sz="1200" dirty="0" err="1">
                <a:latin typeface="+mn-ea"/>
              </a:rPr>
              <a:t>추락망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 err="1">
                <a:latin typeface="+mn-ea"/>
              </a:rPr>
              <a:t>추락망</a:t>
            </a:r>
            <a:r>
              <a:rPr lang="ko-KR" altLang="en-US" sz="1200" dirty="0">
                <a:latin typeface="+mn-ea"/>
              </a:rPr>
              <a:t> 설치 높이 </a:t>
            </a:r>
            <a:r>
              <a:rPr lang="en-US" altLang="ko-KR" sz="1200" dirty="0">
                <a:latin typeface="+mn-ea"/>
              </a:rPr>
              <a:t>2m)</a:t>
            </a:r>
            <a:r>
              <a:rPr lang="ko-KR" altLang="en-US" sz="1200" dirty="0">
                <a:latin typeface="+mn-ea"/>
              </a:rPr>
              <a:t>에 한번 걸쳐 떨어짐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 err="1">
                <a:latin typeface="+mn-ea"/>
              </a:rPr>
              <a:t>데크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설치장소와 </a:t>
            </a:r>
            <a:r>
              <a:rPr lang="ko-KR" altLang="en-US" sz="1200" dirty="0">
                <a:latin typeface="+mn-ea"/>
              </a:rPr>
              <a:t>바닥 높이 약</a:t>
            </a:r>
            <a:r>
              <a:rPr lang="en-US" altLang="ko-KR" sz="1200" dirty="0">
                <a:latin typeface="+mn-ea"/>
              </a:rPr>
              <a:t>3.5M)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FC8921AA-9482-4B0E-A758-A348E5238B47}"/>
              </a:ext>
            </a:extLst>
          </p:cNvPr>
          <p:cNvSpPr/>
          <p:nvPr/>
        </p:nvSpPr>
        <p:spPr>
          <a:xfrm>
            <a:off x="6273822" y="4970867"/>
            <a:ext cx="5184000" cy="1772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+mn-ea"/>
              </a:rPr>
              <a:t>작업 전 </a:t>
            </a:r>
            <a:r>
              <a:rPr lang="ko-KR" altLang="en-US" sz="1200" dirty="0">
                <a:latin typeface="+mn-ea"/>
              </a:rPr>
              <a:t>개인보호구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안전모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안전벨트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각반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안전화 </a:t>
            </a:r>
            <a:r>
              <a:rPr lang="ko-KR" altLang="en-US" sz="1200" dirty="0" smtClean="0">
                <a:latin typeface="+mn-ea"/>
              </a:rPr>
              <a:t>등</a:t>
            </a:r>
            <a:r>
              <a:rPr lang="en-US" altLang="ko-KR" sz="1200" dirty="0" smtClean="0">
                <a:latin typeface="+mn-ea"/>
              </a:rPr>
              <a:t>) </a:t>
            </a:r>
            <a:r>
              <a:rPr lang="ko-KR" altLang="en-US" sz="1200" dirty="0">
                <a:latin typeface="+mn-ea"/>
              </a:rPr>
              <a:t>착용 실시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12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spc="-100" dirty="0">
                <a:latin typeface="+mn-ea"/>
              </a:rPr>
              <a:t>고소 </a:t>
            </a:r>
            <a:r>
              <a:rPr lang="ko-KR" altLang="en-US" sz="1200" spc="-100" dirty="0" err="1">
                <a:latin typeface="+mn-ea"/>
              </a:rPr>
              <a:t>단부</a:t>
            </a:r>
            <a:r>
              <a:rPr lang="ko-KR" altLang="en-US" sz="1200" spc="-100" dirty="0">
                <a:latin typeface="+mn-ea"/>
              </a:rPr>
              <a:t> </a:t>
            </a:r>
            <a:r>
              <a:rPr lang="ko-KR" altLang="en-US" sz="1200" spc="-100" dirty="0" smtClean="0">
                <a:latin typeface="+mn-ea"/>
              </a:rPr>
              <a:t>작업 시 </a:t>
            </a:r>
            <a:r>
              <a:rPr lang="ko-KR" altLang="en-US" sz="1200" spc="-100" dirty="0" err="1">
                <a:latin typeface="+mn-ea"/>
              </a:rPr>
              <a:t>안전대</a:t>
            </a:r>
            <a:r>
              <a:rPr lang="ko-KR" altLang="en-US" sz="1200" spc="-100" dirty="0">
                <a:latin typeface="+mn-ea"/>
              </a:rPr>
              <a:t> 부착설비에 안전고리체결 실시</a:t>
            </a:r>
          </a:p>
        </p:txBody>
      </p:sp>
      <p:sp>
        <p:nvSpPr>
          <p:cNvPr id="32" name="사각형: 둥근 모서리 41">
            <a:extLst>
              <a:ext uri="{FF2B5EF4-FFF2-40B4-BE49-F238E27FC236}">
                <a16:creationId xmlns:a16="http://schemas.microsoft.com/office/drawing/2014/main" xmlns="" id="{15C84C17-EE78-4B72-9808-F2665574DB1E}"/>
              </a:ext>
            </a:extLst>
          </p:cNvPr>
          <p:cNvSpPr/>
          <p:nvPr/>
        </p:nvSpPr>
        <p:spPr>
          <a:xfrm>
            <a:off x="6273822" y="2401432"/>
            <a:ext cx="5164086" cy="2245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33" name="사각형: 둥근 모서리 42">
            <a:extLst>
              <a:ext uri="{FF2B5EF4-FFF2-40B4-BE49-F238E27FC236}">
                <a16:creationId xmlns:a16="http://schemas.microsoft.com/office/drawing/2014/main" xmlns="" id="{B35FD181-1ECE-408C-AF17-BCE1FF5A7DAD}"/>
              </a:ext>
            </a:extLst>
          </p:cNvPr>
          <p:cNvSpPr/>
          <p:nvPr/>
        </p:nvSpPr>
        <p:spPr>
          <a:xfrm>
            <a:off x="6273822" y="2466048"/>
            <a:ext cx="5164086" cy="269909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14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재 해 발 생 원 인</a:t>
            </a:r>
            <a:endParaRPr lang="en-US" altLang="ko-KR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34" name="그룹 20"/>
          <p:cNvGrpSpPr/>
          <p:nvPr/>
        </p:nvGrpSpPr>
        <p:grpSpPr>
          <a:xfrm>
            <a:off x="6283561" y="4524624"/>
            <a:ext cx="5174262" cy="391021"/>
            <a:chOff x="9494164" y="4701460"/>
            <a:chExt cx="4279319" cy="363642"/>
          </a:xfrm>
        </p:grpSpPr>
        <p:sp>
          <p:nvSpPr>
            <p:cNvPr id="35" name="사각형: 둥근 모서리 18">
              <a:extLst>
                <a:ext uri="{FF2B5EF4-FFF2-40B4-BE49-F238E27FC236}">
                  <a16:creationId xmlns:a16="http://schemas.microsoft.com/office/drawing/2014/main" xmlns="" id="{7A65878B-F8A5-405D-9D76-3A270A295738}"/>
                </a:ext>
              </a:extLst>
            </p:cNvPr>
            <p:cNvSpPr/>
            <p:nvPr/>
          </p:nvSpPr>
          <p:spPr>
            <a:xfrm>
              <a:off x="9494164" y="4701460"/>
              <a:ext cx="4279319" cy="24379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8" name="사각형: 둥근 모서리 22">
              <a:extLst>
                <a:ext uri="{FF2B5EF4-FFF2-40B4-BE49-F238E27FC236}">
                  <a16:creationId xmlns:a16="http://schemas.microsoft.com/office/drawing/2014/main" xmlns="" id="{A35B7AAB-7BEB-49AA-964F-7B7737B368F1}"/>
                </a:ext>
              </a:extLst>
            </p:cNvPr>
            <p:cNvSpPr/>
            <p:nvPr/>
          </p:nvSpPr>
          <p:spPr>
            <a:xfrm>
              <a:off x="9494164" y="4772118"/>
              <a:ext cx="4279319" cy="29298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4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안  전  대  책</a:t>
              </a: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167091" y="6356350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64</a:t>
            </a:fld>
            <a:endParaRPr lang="ko-KR" altLang="en-US" dirty="0"/>
          </a:p>
        </p:txBody>
      </p:sp>
      <p:sp>
        <p:nvSpPr>
          <p:cNvPr id="20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08451" y="2166551"/>
            <a:ext cx="4169859" cy="16020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7) </a:t>
            </a:r>
            <a:r>
              <a:rPr lang="ko-KR" altLang="en-US" sz="14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타설작업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모서리가 둥근 직사각형 12">
            <a:extLst>
              <a:ext uri="{FF2B5EF4-FFF2-40B4-BE49-F238E27FC236}">
                <a16:creationId xmlns:a16="http://schemas.microsoft.com/office/drawing/2014/main" xmlns="" id="{5EE9D752-93D1-4241-81BC-809C0D93074E}"/>
              </a:ext>
            </a:extLst>
          </p:cNvPr>
          <p:cNvSpPr/>
          <p:nvPr/>
        </p:nvSpPr>
        <p:spPr>
          <a:xfrm>
            <a:off x="631205" y="2098949"/>
            <a:ext cx="10898786" cy="1731876"/>
          </a:xfrm>
          <a:prstGeom prst="roundRect">
            <a:avLst>
              <a:gd name="adj" fmla="val 2343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457106">
              <a:defRPr/>
            </a:pPr>
            <a:endParaRPr lang="ko-KR" altLang="en-US">
              <a:solidFill>
                <a:prstClr val="white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6AA9F5-4EDC-4A9B-9A40-A8555A823887}"/>
              </a:ext>
            </a:extLst>
          </p:cNvPr>
          <p:cNvSpPr txBox="1"/>
          <p:nvPr/>
        </p:nvSpPr>
        <p:spPr>
          <a:xfrm>
            <a:off x="609969" y="4189654"/>
            <a:ext cx="6038544" cy="23875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6EBB00-66C2-490F-BF06-7FC91A5326FC}"/>
              </a:ext>
            </a:extLst>
          </p:cNvPr>
          <p:cNvSpPr txBox="1"/>
          <p:nvPr/>
        </p:nvSpPr>
        <p:spPr>
          <a:xfrm>
            <a:off x="6656751" y="4194245"/>
            <a:ext cx="4873240" cy="23875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727919" y="2891481"/>
            <a:ext cx="16981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spc="-150" dirty="0">
                <a:latin typeface="+mn-ea"/>
              </a:rPr>
              <a:t>[</a:t>
            </a:r>
            <a:r>
              <a:rPr lang="ko-KR" altLang="en-US" sz="1000" spc="-150" dirty="0">
                <a:latin typeface="+mn-ea"/>
              </a:rPr>
              <a:t>작업구간 도면</a:t>
            </a:r>
            <a:r>
              <a:rPr lang="en-US" altLang="ko-KR" sz="1000" spc="-150" dirty="0">
                <a:latin typeface="+mn-ea"/>
              </a:rPr>
              <a:t>]</a:t>
            </a:r>
            <a:endParaRPr lang="ko-KR" altLang="en-US" sz="1000" dirty="0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E19C9F39-C2B2-466A-A344-C3DDDF912650}"/>
              </a:ext>
            </a:extLst>
          </p:cNvPr>
          <p:cNvSpPr/>
          <p:nvPr/>
        </p:nvSpPr>
        <p:spPr>
          <a:xfrm>
            <a:off x="6655587" y="3861177"/>
            <a:ext cx="4874404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작업 내용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CDB1B169-802F-426B-8863-C130B5511726}"/>
              </a:ext>
            </a:extLst>
          </p:cNvPr>
          <p:cNvSpPr/>
          <p:nvPr/>
        </p:nvSpPr>
        <p:spPr>
          <a:xfrm>
            <a:off x="647683" y="3861177"/>
            <a:ext cx="6056229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위험성평가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xmlns="" id="{DA87789F-375D-4221-8F03-03F52D6E5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86370"/>
              </p:ext>
            </p:extLst>
          </p:nvPr>
        </p:nvGraphicFramePr>
        <p:xfrm>
          <a:off x="609969" y="4206610"/>
          <a:ext cx="6038544" cy="2375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8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116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9765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위험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요인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1.. </a:t>
                      </a:r>
                      <a:r>
                        <a:rPr lang="ko-KR" altLang="en-US" sz="1100" b="0" u="none" kern="1200" spc="-150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타설</a:t>
                      </a:r>
                      <a:r>
                        <a:rPr lang="ko-KR" altLang="en-US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시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보호장구 미착용으로 피부질환 발생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콘크리트 호스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ko-KR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파이프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연결부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결속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불량에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의한 파단사고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진동기 누전차단기 및 접지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미실시에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의한 감전사고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4,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콘크리트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피니셔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회전날개에 접촉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안전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대책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콘크리트 </a:t>
                      </a:r>
                      <a:r>
                        <a:rPr lang="ko-KR" altLang="en-US" sz="1100" b="0" u="none" kern="1200" spc="-150" baseline="0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타설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시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근로자는 보안경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고무장갑 등 보호장구 착용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파이프와 호스의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연결부는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전용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클램프로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견고하게 체결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전동공구는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반입 시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접지검사를 실시하고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분전반에는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누전차단기 설치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4.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콘크리트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피니셔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회전부위에는 덮개 설치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2" name="표 31">
            <a:extLst>
              <a:ext uri="{FF2B5EF4-FFF2-40B4-BE49-F238E27FC236}">
                <a16:creationId xmlns:a16="http://schemas.microsoft.com/office/drawing/2014/main" xmlns="" id="{B3FC56F7-0B15-46AE-920D-8F28CDC47C2D}"/>
              </a:ext>
            </a:extLst>
          </p:cNvPr>
          <p:cNvGraphicFramePr>
            <a:graphicFrameLocks noGrp="1"/>
          </p:cNvGraphicFramePr>
          <p:nvPr/>
        </p:nvGraphicFramePr>
        <p:xfrm>
          <a:off x="6703912" y="4236924"/>
          <a:ext cx="4782902" cy="2340261"/>
        </p:xfrm>
        <a:graphic>
          <a:graphicData uri="http://schemas.openxmlformats.org/drawingml/2006/table">
            <a:tbl>
              <a:tblPr/>
              <a:tblGrid>
                <a:gridCol w="15958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870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43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구 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주요내용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작업내용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타설작업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주요장비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펌프카</a:t>
                      </a:r>
                      <a:r>
                        <a:rPr lang="en-US" altLang="ko-KR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레미콘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투입인원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10~15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명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소요일수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19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개월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책임시공총괄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전성호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755973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책임시공담당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심만수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5896701"/>
                  </a:ext>
                </a:extLst>
              </a:tr>
            </a:tbl>
          </a:graphicData>
        </a:graphic>
      </p:graphicFrame>
      <p:pic>
        <p:nvPicPr>
          <p:cNvPr id="35" name="그림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846" y="2162599"/>
            <a:ext cx="1246671" cy="1111177"/>
          </a:xfrm>
          <a:prstGeom prst="rect">
            <a:avLst/>
          </a:prstGeom>
        </p:spPr>
      </p:pic>
      <p:sp>
        <p:nvSpPr>
          <p:cNvPr id="41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10227847" y="3330925"/>
            <a:ext cx="1258967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타설 진행</a:t>
            </a:r>
            <a:endParaRPr lang="ko-KR" altLang="en-US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42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8914768" y="3330925"/>
            <a:ext cx="1258967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펌프카 설치</a:t>
            </a:r>
            <a:endParaRPr lang="ko-KR" altLang="en-US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43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7574883" y="3330925"/>
            <a:ext cx="1258967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반입 후 장비 점검</a:t>
            </a:r>
            <a:endParaRPr lang="ko-KR" altLang="en-US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270" y="2183498"/>
            <a:ext cx="1235643" cy="1096873"/>
          </a:xfrm>
          <a:prstGeom prst="rect">
            <a:avLst/>
          </a:prstGeom>
        </p:spPr>
      </p:pic>
      <p:sp>
        <p:nvSpPr>
          <p:cNvPr id="45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6249238" y="3330925"/>
            <a:ext cx="1258967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반입 전 서류 검토</a:t>
            </a:r>
            <a:endParaRPr lang="ko-KR" altLang="en-US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54" y="2171557"/>
            <a:ext cx="1235643" cy="1102219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7" cstate="print"/>
          <a:srcRect l="13704" t="11668" r="6524" b="12435"/>
          <a:stretch/>
        </p:blipFill>
        <p:spPr>
          <a:xfrm>
            <a:off x="6240773" y="2166551"/>
            <a:ext cx="1228015" cy="1129105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437301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65</a:t>
            </a:fld>
            <a:endParaRPr lang="ko-KR" altLang="en-US" dirty="0"/>
          </a:p>
        </p:txBody>
      </p:sp>
      <p:sp>
        <p:nvSpPr>
          <p:cNvPr id="28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094477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7) </a:t>
            </a:r>
            <a:r>
              <a:rPr lang="ko-KR" altLang="en-US" sz="14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타설작업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60982" y="2124938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타설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</a:t>
            </a: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안전작업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방법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00873E9B-0873-4F5D-AF82-9AFC96936B77}"/>
              </a:ext>
            </a:extLst>
          </p:cNvPr>
          <p:cNvSpPr/>
          <p:nvPr/>
        </p:nvSpPr>
        <p:spPr bwMode="auto">
          <a:xfrm>
            <a:off x="669224" y="2594434"/>
            <a:ext cx="10684969" cy="1258776"/>
          </a:xfrm>
          <a:prstGeom prst="rect">
            <a:avLst/>
          </a:prstGeom>
          <a:solidFill>
            <a:srgbClr val="8A8A8A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chemeClr val="bg1"/>
                </a:solidFill>
                <a:latin typeface="+mn-ea"/>
              </a:rPr>
              <a:t>▶ 콘크리트 </a:t>
            </a:r>
            <a:r>
              <a:rPr kumimoji="1" lang="ko-KR" altLang="en-US" sz="1400" b="1" dirty="0" err="1">
                <a:solidFill>
                  <a:schemeClr val="bg1"/>
                </a:solidFill>
                <a:latin typeface="+mn-ea"/>
              </a:rPr>
              <a:t>펌프카</a:t>
            </a:r>
            <a:r>
              <a:rPr kumimoji="1" lang="ko-KR" altLang="en-US" sz="1400" b="1" dirty="0">
                <a:solidFill>
                  <a:schemeClr val="bg1"/>
                </a:solidFill>
                <a:latin typeface="+mn-ea"/>
              </a:rPr>
              <a:t> 작업 전 작업계획서</a:t>
            </a:r>
            <a:r>
              <a:rPr kumimoji="1" lang="en-US" altLang="ko-KR" sz="1400" b="1" dirty="0">
                <a:solidFill>
                  <a:schemeClr val="bg1"/>
                </a:solidFill>
                <a:latin typeface="+mn-ea"/>
              </a:rPr>
              <a:t>, </a:t>
            </a:r>
            <a:r>
              <a:rPr kumimoji="1" lang="ko-KR" altLang="en-US" sz="1400" b="1" dirty="0" err="1">
                <a:solidFill>
                  <a:schemeClr val="bg1"/>
                </a:solidFill>
                <a:latin typeface="+mn-ea"/>
              </a:rPr>
              <a:t>재해사례</a:t>
            </a:r>
            <a:r>
              <a:rPr kumimoji="1" lang="ko-KR" altLang="en-US" sz="1400" b="1" dirty="0">
                <a:solidFill>
                  <a:schemeClr val="bg1"/>
                </a:solidFill>
                <a:latin typeface="+mn-ea"/>
              </a:rPr>
              <a:t> 확인</a:t>
            </a:r>
            <a:r>
              <a:rPr kumimoji="1" lang="en-US" altLang="ko-KR" sz="1400" b="1" dirty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ko-KR" altLang="en-US" sz="1400" b="1" dirty="0">
                <a:solidFill>
                  <a:schemeClr val="bg1"/>
                </a:solidFill>
                <a:latin typeface="+mn-ea"/>
              </a:rPr>
              <a:t>및 근로자 특별안전교육 반드시 실시</a:t>
            </a:r>
            <a:endParaRPr kumimoji="1" lang="en-US" altLang="ko-KR" sz="1400" b="1" dirty="0">
              <a:solidFill>
                <a:schemeClr val="bg1"/>
              </a:solidFill>
              <a:latin typeface="+mn-ea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FFFF00"/>
                </a:solidFill>
                <a:latin typeface="+mn-ea"/>
              </a:rPr>
              <a:t>▶ </a:t>
            </a:r>
            <a:r>
              <a:rPr kumimoji="1" lang="ko-KR" altLang="en-US" sz="1400" b="1" dirty="0" smtClean="0">
                <a:solidFill>
                  <a:srgbClr val="FFFF00"/>
                </a:solidFill>
                <a:latin typeface="+mn-ea"/>
              </a:rPr>
              <a:t>작업계획서 </a:t>
            </a:r>
            <a:r>
              <a:rPr kumimoji="1" lang="ko-KR" altLang="en-US" sz="1400" b="1" dirty="0">
                <a:solidFill>
                  <a:srgbClr val="FFFF00"/>
                </a:solidFill>
                <a:latin typeface="+mn-ea"/>
              </a:rPr>
              <a:t>제출</a:t>
            </a:r>
            <a:r>
              <a:rPr kumimoji="1" lang="en-US" altLang="ko-KR" sz="1400" b="1" dirty="0">
                <a:solidFill>
                  <a:srgbClr val="FFFF00"/>
                </a:solidFill>
                <a:latin typeface="+mn-ea"/>
              </a:rPr>
              <a:t>/</a:t>
            </a:r>
            <a:r>
              <a:rPr kumimoji="1" lang="ko-KR" altLang="en-US" sz="1400" b="1" dirty="0">
                <a:solidFill>
                  <a:srgbClr val="FFFF00"/>
                </a:solidFill>
                <a:latin typeface="+mn-ea"/>
              </a:rPr>
              <a:t>검토</a:t>
            </a:r>
            <a:r>
              <a:rPr kumimoji="1" lang="en-US" altLang="ko-KR" sz="1400" b="1" dirty="0">
                <a:solidFill>
                  <a:srgbClr val="FFFF00"/>
                </a:solidFill>
                <a:latin typeface="+mn-ea"/>
              </a:rPr>
              <a:t>/</a:t>
            </a:r>
            <a:r>
              <a:rPr kumimoji="1" lang="ko-KR" altLang="en-US" sz="1400" b="1" dirty="0">
                <a:solidFill>
                  <a:srgbClr val="FFFF00"/>
                </a:solidFill>
                <a:latin typeface="+mn-ea"/>
              </a:rPr>
              <a:t>승인 하에 작업 실시</a:t>
            </a:r>
            <a:endParaRPr kumimoji="1" lang="en-US" altLang="ko-KR" sz="1400" b="1" dirty="0">
              <a:solidFill>
                <a:srgbClr val="FFFF00"/>
              </a:solidFill>
              <a:latin typeface="+mn-ea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chemeClr val="bg1"/>
                </a:solidFill>
                <a:latin typeface="+mn-ea"/>
              </a:rPr>
              <a:t>▶ </a:t>
            </a:r>
            <a:r>
              <a:rPr kumimoji="1" lang="ko-KR" altLang="en-US" sz="1400" b="1" dirty="0" err="1">
                <a:solidFill>
                  <a:schemeClr val="bg1"/>
                </a:solidFill>
                <a:latin typeface="+mn-ea"/>
              </a:rPr>
              <a:t>작업지휘자</a:t>
            </a:r>
            <a:r>
              <a:rPr kumimoji="1" lang="en-US" altLang="ko-KR" sz="1400" b="1" dirty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ko-KR" altLang="en-US" sz="1400" b="1" dirty="0">
                <a:solidFill>
                  <a:schemeClr val="bg1"/>
                </a:solidFill>
                <a:latin typeface="+mn-ea"/>
              </a:rPr>
              <a:t>및</a:t>
            </a:r>
            <a:r>
              <a:rPr kumimoji="1" lang="en-US" altLang="ko-KR" sz="1400" b="1" dirty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ko-KR" altLang="en-US" sz="1400" b="1" dirty="0" err="1">
                <a:solidFill>
                  <a:schemeClr val="bg1"/>
                </a:solidFill>
                <a:latin typeface="+mn-ea"/>
              </a:rPr>
              <a:t>관리감독자</a:t>
            </a:r>
            <a:r>
              <a:rPr kumimoji="1" lang="ko-KR" altLang="en-US" sz="1400" b="1" dirty="0">
                <a:solidFill>
                  <a:schemeClr val="bg1"/>
                </a:solidFill>
                <a:latin typeface="+mn-ea"/>
              </a:rPr>
              <a:t> 배치 철저</a:t>
            </a:r>
            <a:endParaRPr kumimoji="1" lang="en-US" altLang="ko-KR" sz="14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3" cstate="print"/>
          <a:srcRect l="8943" t="2439" r="7096" b="2439"/>
          <a:stretch/>
        </p:blipFill>
        <p:spPr>
          <a:xfrm rot="16200000">
            <a:off x="1986806" y="2708190"/>
            <a:ext cx="2601112" cy="52362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7486454" y="2759145"/>
            <a:ext cx="2601113" cy="51343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434319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66</a:t>
            </a:fld>
            <a:endParaRPr lang="ko-KR" altLang="en-US" dirty="0"/>
          </a:p>
        </p:txBody>
      </p:sp>
      <p:sp>
        <p:nvSpPr>
          <p:cNvPr id="18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494637"/>
            <a:ext cx="9094477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494637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7) </a:t>
            </a:r>
            <a:r>
              <a:rPr lang="ko-KR" altLang="en-US" sz="14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타설작업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26437"/>
              </p:ext>
            </p:extLst>
          </p:nvPr>
        </p:nvGraphicFramePr>
        <p:xfrm>
          <a:off x="653836" y="2362598"/>
          <a:ext cx="10566613" cy="4336990"/>
        </p:xfrm>
        <a:graphic>
          <a:graphicData uri="http://schemas.openxmlformats.org/drawingml/2006/table">
            <a:tbl>
              <a:tblPr/>
              <a:tblGrid>
                <a:gridCol w="2975903">
                  <a:extLst>
                    <a:ext uri="{9D8B030D-6E8A-4147-A177-3AD203B41FA5}">
                      <a16:colId xmlns:a16="http://schemas.microsoft.com/office/drawing/2014/main" xmlns="" val="3720216633"/>
                    </a:ext>
                  </a:extLst>
                </a:gridCol>
                <a:gridCol w="7590710">
                  <a:extLst>
                    <a:ext uri="{9D8B030D-6E8A-4147-A177-3AD203B41FA5}">
                      <a16:colId xmlns:a16="http://schemas.microsoft.com/office/drawing/2014/main" xmlns="" val="390434910"/>
                    </a:ext>
                  </a:extLst>
                </a:gridCol>
              </a:tblGrid>
              <a:tr h="867398">
                <a:tc>
                  <a:txBody>
                    <a:bodyPr/>
                    <a:lstStyle/>
                    <a:p>
                      <a:pPr algn="dist" fontAlgn="ctr"/>
                      <a:r>
                        <a:rPr lang="ko-KR" altLang="en-US" sz="14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장비</a:t>
                      </a:r>
                      <a:endParaRPr lang="en-US" altLang="ko-KR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dist" fontAlgn="ctr"/>
                      <a:r>
                        <a:rPr lang="ko-KR" altLang="en-US" sz="1400" b="0" i="0" u="none" strike="noStrike" spc="-15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반입전확인</a:t>
                      </a:r>
                      <a:endParaRPr lang="ko-KR" altLang="en-US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Tx/>
                        <a:buNone/>
                      </a:pPr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운전기사 자격 및 보험여부 확인</a:t>
                      </a:r>
                      <a:endParaRPr lang="en-US" altLang="ko-KR" sz="12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펌프카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제원 및 건설장비 작업계획서 사전 제출 및 확인</a:t>
                      </a:r>
                      <a:endParaRPr lang="en-US" altLang="ko-KR" sz="12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펌프카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운전 기사 특별교육 실시</a:t>
                      </a:r>
                      <a:endParaRPr lang="en-US" altLang="ko-KR" sz="12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펌프카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현장 반입 시 장비 점검 실시</a:t>
                      </a: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49272249"/>
                  </a:ext>
                </a:extLst>
              </a:tr>
              <a:tr h="86739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dist" fontAlgn="ctr"/>
                      <a:r>
                        <a:rPr lang="ko-KR" altLang="en-US" sz="1400" b="0" i="0" u="none" strike="noStrike" spc="-15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콘크리트</a:t>
                      </a:r>
                      <a:endParaRPr lang="en-US" altLang="ko-KR" sz="1400" b="0" i="0" u="none" strike="noStrike" spc="-150" baseline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dist" fontAlgn="ctr"/>
                      <a:r>
                        <a:rPr lang="ko-KR" altLang="en-US" sz="1400" b="0" i="0" u="none" strike="noStrike" spc="-15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타설장비반입</a:t>
                      </a:r>
                      <a:endParaRPr lang="ko-KR" altLang="en-US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indent="0" algn="l" fontAlgn="ctr">
                        <a:buFontTx/>
                        <a:buNone/>
                      </a:pP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콘크리트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펌프카의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아웃트리거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전용 받침대 사용 확인</a:t>
                      </a:r>
                      <a:endParaRPr lang="en-US" altLang="ko-KR" sz="12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레미콘 호스 및 파이프의 견고한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연결상태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점검</a:t>
                      </a:r>
                      <a:endParaRPr lang="en-US" altLang="ko-KR" sz="12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펌프카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붐 설치 시 주변 고압선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방호조치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및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이격거리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확보</a:t>
                      </a:r>
                      <a:endParaRPr lang="en-US" altLang="ko-KR" sz="12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콘크리트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펌프카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붐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연결부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탈락 위험성에 대한 사전점검 실시</a:t>
                      </a: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7500362"/>
                  </a:ext>
                </a:extLst>
              </a:tr>
              <a:tr h="86739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콘크리트</a:t>
                      </a:r>
                      <a:endParaRPr lang="en-US" altLang="ko-KR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spc="-15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반입및운반</a:t>
                      </a:r>
                      <a:endParaRPr lang="ko-KR" altLang="en-US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indent="0" algn="l" fontAlgn="ctr">
                        <a:buFontTx/>
                        <a:buNone/>
                      </a:pPr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레미콘 트럭 상부에서 작업 시 추락 위험성 파악</a:t>
                      </a:r>
                      <a:endParaRPr lang="en-US" altLang="ko-KR" sz="12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콘크리트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배출슈트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조작 시 끼임 위험성 파악</a:t>
                      </a:r>
                      <a:endParaRPr lang="en-US" altLang="ko-KR" sz="12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레미콘 운전기사 자격 및 보험여부 확인</a:t>
                      </a:r>
                      <a:endParaRPr lang="en-US" altLang="ko-KR" sz="12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2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작업구역 내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접근 방지 조치 실시 및 개인보호구 착용</a:t>
                      </a: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94982272"/>
                  </a:ext>
                </a:extLst>
              </a:tr>
              <a:tr h="867398">
                <a:tc>
                  <a:txBody>
                    <a:bodyPr/>
                    <a:lstStyle/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콘크리트</a:t>
                      </a:r>
                      <a:endParaRPr lang="en-US" altLang="ko-KR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spc="-15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타설및다짐</a:t>
                      </a:r>
                      <a:endParaRPr lang="ko-KR" altLang="en-US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콘크리트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타설장소의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개구부</a:t>
                      </a:r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슬라브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단부의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안전 조치</a:t>
                      </a:r>
                      <a:endParaRPr lang="en-US" altLang="ko-KR" sz="12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전동기의 감전 예방조치 점검</a:t>
                      </a:r>
                      <a:endParaRPr lang="en-US" altLang="ko-KR" sz="12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콘크리트 호스의 조정 손잡이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안전설치</a:t>
                      </a:r>
                      <a:endParaRPr lang="en-US" altLang="ko-KR" sz="12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콘크리트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피니셔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회전부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방호조치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및 호스</a:t>
                      </a:r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파이프 사이의 견고한 연결</a:t>
                      </a: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19046696"/>
                  </a:ext>
                </a:extLst>
              </a:tr>
              <a:tr h="867398">
                <a:tc>
                  <a:txBody>
                    <a:bodyPr/>
                    <a:lstStyle/>
                    <a:p>
                      <a:pPr algn="dist" fontAlgn="ctr"/>
                      <a:r>
                        <a:rPr lang="ko-KR" altLang="en-US" sz="14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콘크리트</a:t>
                      </a:r>
                      <a:endParaRPr lang="en-US" altLang="ko-KR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dist" fontAlgn="ctr"/>
                      <a:r>
                        <a:rPr lang="ko-KR" altLang="en-US" sz="1400" b="0" i="0" u="none" strike="noStrike" spc="-15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양생및보양</a:t>
                      </a:r>
                      <a:endParaRPr lang="ko-KR" altLang="en-US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콘크리트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타설장소의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개구부</a:t>
                      </a:r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슬라브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단부의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안전조치</a:t>
                      </a:r>
                      <a:endParaRPr lang="en-US" altLang="ko-KR" sz="12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콘크리트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양생용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열풍기에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의한 감전 방지 및 갈탄 사용 시 관리</a:t>
                      </a:r>
                      <a:endParaRPr lang="en-US" altLang="ko-KR" sz="12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양생장소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출입 시 호흡용 보호구 착용 확인</a:t>
                      </a:r>
                      <a:endParaRPr lang="en-US" altLang="ko-KR" sz="12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2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양생장소에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화재 예방조치</a:t>
                      </a:r>
                      <a:r>
                        <a:rPr lang="en-US" altLang="ko-KR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및 소화기 비치</a:t>
                      </a: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3066936"/>
                  </a:ext>
                </a:extLst>
              </a:tr>
            </a:tbl>
          </a:graphicData>
        </a:graphic>
      </p:graphicFrame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32407" y="1947211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타설작업</a:t>
            </a:r>
            <a:r>
              <a:rPr lang="ko-KR" altLang="en-US" sz="14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안전대책 및 수칙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382107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67</a:t>
            </a:fld>
            <a:endParaRPr lang="ko-KR" altLang="en-US"/>
          </a:p>
        </p:txBody>
      </p:sp>
      <p:sp>
        <p:nvSpPr>
          <p:cNvPr id="12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7) </a:t>
            </a:r>
            <a:r>
              <a:rPr lang="ko-KR" altLang="en-US" sz="14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타설작업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32407" y="2042461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타설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작업 재해 사례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grpSp>
        <p:nvGrpSpPr>
          <p:cNvPr id="59" name="그룹 58"/>
          <p:cNvGrpSpPr/>
          <p:nvPr/>
        </p:nvGrpSpPr>
        <p:grpSpPr>
          <a:xfrm>
            <a:off x="632406" y="2466048"/>
            <a:ext cx="5231508" cy="1959311"/>
            <a:chOff x="669024" y="2999484"/>
            <a:chExt cx="4212000" cy="2024880"/>
          </a:xfrm>
        </p:grpSpPr>
        <p:pic>
          <p:nvPicPr>
            <p:cNvPr id="60" name="그림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024" y="2999484"/>
              <a:ext cx="4212000" cy="2024880"/>
            </a:xfrm>
            <a:prstGeom prst="rect">
              <a:avLst/>
            </a:prstGeom>
          </p:spPr>
        </p:pic>
        <p:sp>
          <p:nvSpPr>
            <p:cNvPr id="61" name="타원 60"/>
            <p:cNvSpPr/>
            <p:nvPr/>
          </p:nvSpPr>
          <p:spPr>
            <a:xfrm rot="643601">
              <a:off x="1036725" y="3175605"/>
              <a:ext cx="1355956" cy="988758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62" name="그림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06" y="4600601"/>
            <a:ext cx="5231508" cy="2143098"/>
          </a:xfrm>
          <a:prstGeom prst="rect">
            <a:avLst/>
          </a:prstGeom>
        </p:spPr>
      </p:pic>
      <p:sp>
        <p:nvSpPr>
          <p:cNvPr id="63" name="직사각형 62">
            <a:extLst>
              <a:ext uri="{FF2B5EF4-FFF2-40B4-BE49-F238E27FC236}">
                <a16:creationId xmlns:a16="http://schemas.microsoft.com/office/drawing/2014/main" xmlns="" id="{C63FA8D9-28A6-4B58-BACD-9D695F6B074B}"/>
              </a:ext>
            </a:extLst>
          </p:cNvPr>
          <p:cNvSpPr/>
          <p:nvPr/>
        </p:nvSpPr>
        <p:spPr>
          <a:xfrm>
            <a:off x="6292872" y="2864828"/>
            <a:ext cx="5184000" cy="1560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거푸집</a:t>
            </a:r>
            <a:r>
              <a:rPr lang="en-US" altLang="ko-KR" sz="120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동바리</a:t>
            </a:r>
            <a:r>
              <a:rPr lang="en-US" altLang="ko-KR" sz="120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긴결재 등에 대한 구조안전검토 미실시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거푸집 긴결재 설치 간격 및 자재 불량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콘크리트 타설 속도 불량에 의한 거푸집 측압 증가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안전 발판 설치 부적정 및 안전대 미착용</a:t>
            </a: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xmlns="" id="{FC8921AA-9482-4B0E-A758-A348E5238B47}"/>
              </a:ext>
            </a:extLst>
          </p:cNvPr>
          <p:cNvSpPr/>
          <p:nvPr/>
        </p:nvSpPr>
        <p:spPr>
          <a:xfrm>
            <a:off x="6292872" y="4970867"/>
            <a:ext cx="5184000" cy="1772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관련 법 및 기준</a:t>
            </a:r>
            <a:r>
              <a:rPr lang="en-US" altLang="ko-KR" sz="120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현장여건 등을 고려한 적정성</a:t>
            </a:r>
            <a:r>
              <a:rPr lang="en-US" altLang="ko-KR" sz="120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안전성 검토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시공 전 설계의 적정성 확인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안전 활동 이행여부 등 현장감리 확인 점검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작업자 안전 상태 확인 철저</a:t>
            </a:r>
          </a:p>
        </p:txBody>
      </p:sp>
      <p:sp>
        <p:nvSpPr>
          <p:cNvPr id="65" name="사각형: 둥근 모서리 41">
            <a:extLst>
              <a:ext uri="{FF2B5EF4-FFF2-40B4-BE49-F238E27FC236}">
                <a16:creationId xmlns:a16="http://schemas.microsoft.com/office/drawing/2014/main" xmlns="" id="{15C84C17-EE78-4B72-9808-F2665574DB1E}"/>
              </a:ext>
            </a:extLst>
          </p:cNvPr>
          <p:cNvSpPr/>
          <p:nvPr/>
        </p:nvSpPr>
        <p:spPr>
          <a:xfrm>
            <a:off x="6292872" y="2393194"/>
            <a:ext cx="5164086" cy="224593"/>
          </a:xfrm>
          <a:prstGeom prst="roundRect">
            <a:avLst/>
          </a:prstGeom>
          <a:solidFill>
            <a:srgbClr val="A3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66" name="사각형: 둥근 모서리 42">
            <a:extLst>
              <a:ext uri="{FF2B5EF4-FFF2-40B4-BE49-F238E27FC236}">
                <a16:creationId xmlns:a16="http://schemas.microsoft.com/office/drawing/2014/main" xmlns="" id="{B35FD181-1ECE-408C-AF17-BCE1FF5A7DAD}"/>
              </a:ext>
            </a:extLst>
          </p:cNvPr>
          <p:cNvSpPr/>
          <p:nvPr/>
        </p:nvSpPr>
        <p:spPr>
          <a:xfrm>
            <a:off x="6292872" y="2466048"/>
            <a:ext cx="5164086" cy="269909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14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재 해 발 생 원 인</a:t>
            </a:r>
            <a:endParaRPr lang="en-US" altLang="ko-KR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7" name="그룹 28"/>
          <p:cNvGrpSpPr/>
          <p:nvPr/>
        </p:nvGrpSpPr>
        <p:grpSpPr>
          <a:xfrm>
            <a:off x="6302611" y="4524624"/>
            <a:ext cx="5174262" cy="391021"/>
            <a:chOff x="9494164" y="4701460"/>
            <a:chExt cx="4279319" cy="363642"/>
          </a:xfrm>
        </p:grpSpPr>
        <p:sp>
          <p:nvSpPr>
            <p:cNvPr id="68" name="사각형: 둥근 모서리 18">
              <a:extLst>
                <a:ext uri="{FF2B5EF4-FFF2-40B4-BE49-F238E27FC236}">
                  <a16:creationId xmlns:a16="http://schemas.microsoft.com/office/drawing/2014/main" xmlns="" id="{7A65878B-F8A5-405D-9D76-3A270A295738}"/>
                </a:ext>
              </a:extLst>
            </p:cNvPr>
            <p:cNvSpPr/>
            <p:nvPr/>
          </p:nvSpPr>
          <p:spPr>
            <a:xfrm>
              <a:off x="9494164" y="4701460"/>
              <a:ext cx="4279319" cy="24379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9" name="사각형: 둥근 모서리 22">
              <a:extLst>
                <a:ext uri="{FF2B5EF4-FFF2-40B4-BE49-F238E27FC236}">
                  <a16:creationId xmlns:a16="http://schemas.microsoft.com/office/drawing/2014/main" xmlns="" id="{A35B7AAB-7BEB-49AA-964F-7B7737B368F1}"/>
                </a:ext>
              </a:extLst>
            </p:cNvPr>
            <p:cNvSpPr/>
            <p:nvPr/>
          </p:nvSpPr>
          <p:spPr>
            <a:xfrm>
              <a:off x="9494164" y="4772118"/>
              <a:ext cx="4279319" cy="29298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4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안  전  대  책</a:t>
              </a: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386041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68</a:t>
            </a:fld>
            <a:endParaRPr lang="ko-KR" altLang="en-US" dirty="0"/>
          </a:p>
        </p:txBody>
      </p:sp>
      <p:sp>
        <p:nvSpPr>
          <p:cNvPr id="22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7) </a:t>
            </a:r>
            <a:r>
              <a:rPr lang="ko-KR" altLang="en-US" sz="14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타설작업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22882" y="2051986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타설작업</a:t>
            </a:r>
            <a:r>
              <a:rPr lang="ko-KR" altLang="en-US" sz="14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재해 사례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72" y="2475573"/>
            <a:ext cx="5237317" cy="1759455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72" y="4514876"/>
            <a:ext cx="5237317" cy="2143098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C63FA8D9-28A6-4B58-BACD-9D695F6B074B}"/>
              </a:ext>
            </a:extLst>
          </p:cNvPr>
          <p:cNvSpPr/>
          <p:nvPr/>
        </p:nvSpPr>
        <p:spPr>
          <a:xfrm>
            <a:off x="6273822" y="2874353"/>
            <a:ext cx="5184000" cy="1360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유도자 미배치로 인한 레미콘차량 정비 불량 및 경사면 정차 시 안전조치 불량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경사면 정차 시 바퀴에 굄목을 받치지 않음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FC8921AA-9482-4B0E-A758-A348E5238B47}"/>
              </a:ext>
            </a:extLst>
          </p:cNvPr>
          <p:cNvSpPr/>
          <p:nvPr/>
        </p:nvSpPr>
        <p:spPr>
          <a:xfrm>
            <a:off x="6273822" y="4885142"/>
            <a:ext cx="5184000" cy="1772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 err="1">
                <a:latin typeface="+mn-ea"/>
              </a:rPr>
              <a:t>차량계</a:t>
            </a:r>
            <a:r>
              <a:rPr lang="ko-KR" altLang="en-US" sz="1200" dirty="0">
                <a:latin typeface="+mn-ea"/>
              </a:rPr>
              <a:t> 하역운반기계 운행 시 유도자 배치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경사면 정차 시에는 브레이크의 결함 등으로 발생될 수 있는 </a:t>
            </a:r>
            <a:endParaRPr lang="en-US" altLang="ko-KR" sz="1200" dirty="0" smtClean="0">
              <a:latin typeface="+mn-ea"/>
            </a:endParaRPr>
          </a:p>
          <a:p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</a:t>
            </a:r>
            <a:r>
              <a:rPr lang="ko-KR" altLang="en-US" sz="1200" dirty="0" smtClean="0">
                <a:latin typeface="+mn-ea"/>
              </a:rPr>
              <a:t>사고예방을 </a:t>
            </a:r>
            <a:r>
              <a:rPr lang="ko-KR" altLang="en-US" sz="1200" dirty="0">
                <a:latin typeface="+mn-ea"/>
              </a:rPr>
              <a:t>위해 고임목을 받치는 등의 안전한 조치 실시</a:t>
            </a:r>
          </a:p>
        </p:txBody>
      </p:sp>
      <p:sp>
        <p:nvSpPr>
          <p:cNvPr id="27" name="사각형: 둥근 모서리 41">
            <a:extLst>
              <a:ext uri="{FF2B5EF4-FFF2-40B4-BE49-F238E27FC236}">
                <a16:creationId xmlns:a16="http://schemas.microsoft.com/office/drawing/2014/main" xmlns="" id="{15C84C17-EE78-4B72-9808-F2665574DB1E}"/>
              </a:ext>
            </a:extLst>
          </p:cNvPr>
          <p:cNvSpPr/>
          <p:nvPr/>
        </p:nvSpPr>
        <p:spPr>
          <a:xfrm>
            <a:off x="6273822" y="2402719"/>
            <a:ext cx="5164086" cy="224593"/>
          </a:xfrm>
          <a:prstGeom prst="roundRect">
            <a:avLst/>
          </a:prstGeom>
          <a:solidFill>
            <a:srgbClr val="A3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사각형: 둥근 모서리 42">
            <a:extLst>
              <a:ext uri="{FF2B5EF4-FFF2-40B4-BE49-F238E27FC236}">
                <a16:creationId xmlns:a16="http://schemas.microsoft.com/office/drawing/2014/main" xmlns="" id="{B35FD181-1ECE-408C-AF17-BCE1FF5A7DAD}"/>
              </a:ext>
            </a:extLst>
          </p:cNvPr>
          <p:cNvSpPr/>
          <p:nvPr/>
        </p:nvSpPr>
        <p:spPr>
          <a:xfrm>
            <a:off x="6273822" y="2475573"/>
            <a:ext cx="5164086" cy="269909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14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재 해 발 생 원 인</a:t>
            </a:r>
            <a:endParaRPr lang="en-US" altLang="ko-KR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9" name="그룹 26"/>
          <p:cNvGrpSpPr/>
          <p:nvPr/>
        </p:nvGrpSpPr>
        <p:grpSpPr>
          <a:xfrm>
            <a:off x="6283561" y="4438899"/>
            <a:ext cx="5174262" cy="391021"/>
            <a:chOff x="9494164" y="4701460"/>
            <a:chExt cx="4279319" cy="363642"/>
          </a:xfrm>
        </p:grpSpPr>
        <p:sp>
          <p:nvSpPr>
            <p:cNvPr id="30" name="사각형: 둥근 모서리 18">
              <a:extLst>
                <a:ext uri="{FF2B5EF4-FFF2-40B4-BE49-F238E27FC236}">
                  <a16:creationId xmlns:a16="http://schemas.microsoft.com/office/drawing/2014/main" xmlns="" id="{7A65878B-F8A5-405D-9D76-3A270A295738}"/>
                </a:ext>
              </a:extLst>
            </p:cNvPr>
            <p:cNvSpPr/>
            <p:nvPr/>
          </p:nvSpPr>
          <p:spPr>
            <a:xfrm>
              <a:off x="9494164" y="4701460"/>
              <a:ext cx="4279319" cy="24379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1" name="사각형: 둥근 모서리 22">
              <a:extLst>
                <a:ext uri="{FF2B5EF4-FFF2-40B4-BE49-F238E27FC236}">
                  <a16:creationId xmlns:a16="http://schemas.microsoft.com/office/drawing/2014/main" xmlns="" id="{A35B7AAB-7BEB-49AA-964F-7B7737B368F1}"/>
                </a:ext>
              </a:extLst>
            </p:cNvPr>
            <p:cNvSpPr/>
            <p:nvPr/>
          </p:nvSpPr>
          <p:spPr>
            <a:xfrm>
              <a:off x="9494164" y="4772118"/>
              <a:ext cx="4279319" cy="29298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4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안  전  대  책</a:t>
              </a: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377762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69</a:t>
            </a:fld>
            <a:endParaRPr lang="ko-KR" altLang="en-US" dirty="0"/>
          </a:p>
        </p:txBody>
      </p:sp>
      <p:sp>
        <p:nvSpPr>
          <p:cNvPr id="20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60" y="1683326"/>
            <a:ext cx="11179257" cy="4697739"/>
          </a:xfrm>
          <a:prstGeom prst="rect">
            <a:avLst/>
          </a:prstGeom>
        </p:spPr>
      </p:pic>
      <p:sp>
        <p:nvSpPr>
          <p:cNvPr id="10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안전보건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경영방침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및 목표</a:t>
            </a:r>
            <a:endParaRPr lang="ko-KR" altLang="en-US" sz="2800" dirty="0"/>
          </a:p>
        </p:txBody>
      </p:sp>
      <p:pic>
        <p:nvPicPr>
          <p:cNvPr id="11" name="그림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02844" y="11611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안전보건 </a:t>
            </a:r>
            <a:r>
              <a:rPr lang="ko-KR" altLang="en-US" sz="1900" b="1" dirty="0" smtClean="0">
                <a:solidFill>
                  <a:srgbClr val="FFFFFF"/>
                </a:solidFill>
                <a:latin typeface="+mj-ea"/>
                <a:ea typeface="+mj-ea"/>
              </a:rPr>
              <a:t>경영방침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41233" y="6381065"/>
            <a:ext cx="2844799" cy="365125"/>
          </a:xfrm>
        </p:spPr>
        <p:txBody>
          <a:bodyPr/>
          <a:lstStyle/>
          <a:p>
            <a:fld id="{AD22CD3B-FDDF-4998-970C-76E6E0BEC65F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8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65676" y="11611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2-1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169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08451" y="2166551"/>
            <a:ext cx="4169859" cy="16020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8)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전기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,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설비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모서리가 둥근 직사각형 12">
            <a:extLst>
              <a:ext uri="{FF2B5EF4-FFF2-40B4-BE49-F238E27FC236}">
                <a16:creationId xmlns:a16="http://schemas.microsoft.com/office/drawing/2014/main" xmlns="" id="{5EE9D752-93D1-4241-81BC-809C0D93074E}"/>
              </a:ext>
            </a:extLst>
          </p:cNvPr>
          <p:cNvSpPr/>
          <p:nvPr/>
        </p:nvSpPr>
        <p:spPr>
          <a:xfrm>
            <a:off x="631205" y="2098949"/>
            <a:ext cx="10898786" cy="1731876"/>
          </a:xfrm>
          <a:prstGeom prst="roundRect">
            <a:avLst>
              <a:gd name="adj" fmla="val 2343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457106">
              <a:defRPr/>
            </a:pPr>
            <a:endParaRPr lang="ko-KR" altLang="en-US">
              <a:solidFill>
                <a:prstClr val="white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6AA9F5-4EDC-4A9B-9A40-A8555A823887}"/>
              </a:ext>
            </a:extLst>
          </p:cNvPr>
          <p:cNvSpPr txBox="1"/>
          <p:nvPr/>
        </p:nvSpPr>
        <p:spPr>
          <a:xfrm>
            <a:off x="609969" y="4189654"/>
            <a:ext cx="6038544" cy="23875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6EBB00-66C2-490F-BF06-7FC91A5326FC}"/>
              </a:ext>
            </a:extLst>
          </p:cNvPr>
          <p:cNvSpPr txBox="1"/>
          <p:nvPr/>
        </p:nvSpPr>
        <p:spPr>
          <a:xfrm>
            <a:off x="6656751" y="4194245"/>
            <a:ext cx="4873240" cy="23875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727919" y="2891481"/>
            <a:ext cx="16981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spc="-150" dirty="0">
                <a:latin typeface="+mn-ea"/>
              </a:rPr>
              <a:t>[</a:t>
            </a:r>
            <a:r>
              <a:rPr lang="ko-KR" altLang="en-US" sz="1000" spc="-150" dirty="0">
                <a:latin typeface="+mn-ea"/>
              </a:rPr>
              <a:t>작업구간 도면</a:t>
            </a:r>
            <a:r>
              <a:rPr lang="en-US" altLang="ko-KR" sz="1000" spc="-150" dirty="0">
                <a:latin typeface="+mn-ea"/>
              </a:rPr>
              <a:t>]</a:t>
            </a:r>
            <a:endParaRPr lang="ko-KR" altLang="en-US" sz="1000" dirty="0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E19C9F39-C2B2-466A-A344-C3DDDF912650}"/>
              </a:ext>
            </a:extLst>
          </p:cNvPr>
          <p:cNvSpPr/>
          <p:nvPr/>
        </p:nvSpPr>
        <p:spPr>
          <a:xfrm>
            <a:off x="6655587" y="3861177"/>
            <a:ext cx="4874404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작업 내용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CDB1B169-802F-426B-8863-C130B5511726}"/>
              </a:ext>
            </a:extLst>
          </p:cNvPr>
          <p:cNvSpPr/>
          <p:nvPr/>
        </p:nvSpPr>
        <p:spPr>
          <a:xfrm>
            <a:off x="647683" y="3861177"/>
            <a:ext cx="6056229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위험성평가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graphicFrame>
        <p:nvGraphicFramePr>
          <p:cNvPr id="31" name="표 30">
            <a:extLst>
              <a:ext uri="{FF2B5EF4-FFF2-40B4-BE49-F238E27FC236}">
                <a16:creationId xmlns:a16="http://schemas.microsoft.com/office/drawing/2014/main" xmlns="" id="{DA87789F-375D-4221-8F03-03F52D6E5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261213"/>
              </p:ext>
            </p:extLst>
          </p:nvPr>
        </p:nvGraphicFramePr>
        <p:xfrm>
          <a:off x="607475" y="4225660"/>
          <a:ext cx="6041038" cy="2375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7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138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9765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위험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요인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fontAlgn="base" latinLnBrk="0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차량에 무리하게 올라가서 작업 중 운반차량에서 추락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28600" indent="-228600" fontAlgn="base" latinLnBrk="0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안전모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안전화 등 개인보호구 미착용하고 작업 중 부딪히거나 찔림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28600" indent="-228600" fontAlgn="base" latinLnBrk="0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소형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가공자재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로프로 인양 중 탈락하면서 낙하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안전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대책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fontAlgn="base" latinLnBrk="0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전기 자재 하역 중 운반차량에 무리하게 올라가지 않도록 관리감독 철저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28600" indent="-228600" fontAlgn="base" latinLnBrk="0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전기 자재 반입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가공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운반 시 개인보호구 착용 철저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28600" indent="-228600" fontAlgn="base" latinLnBrk="0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소형 가공자재는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인양박스에 담아서 인양 운반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4" name="표 33">
            <a:extLst>
              <a:ext uri="{FF2B5EF4-FFF2-40B4-BE49-F238E27FC236}">
                <a16:creationId xmlns:a16="http://schemas.microsoft.com/office/drawing/2014/main" xmlns="" id="{B3FC56F7-0B15-46AE-920D-8F28CDC47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398472"/>
              </p:ext>
            </p:extLst>
          </p:nvPr>
        </p:nvGraphicFramePr>
        <p:xfrm>
          <a:off x="6757891" y="4241281"/>
          <a:ext cx="4634727" cy="2297806"/>
        </p:xfrm>
        <a:graphic>
          <a:graphicData uri="http://schemas.openxmlformats.org/drawingml/2006/table">
            <a:tbl>
              <a:tblPr/>
              <a:tblGrid>
                <a:gridCol w="15463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83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82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구 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주요내용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82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작업내용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전기설비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82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주요장비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-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82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투입인원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15~25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명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82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소요일수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24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개월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82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책임시공총괄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kern="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박</a:t>
                      </a:r>
                      <a:r>
                        <a:rPr lang="ko-KR" altLang="en-US" sz="1100" b="0" kern="0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군철</a:t>
                      </a:r>
                      <a:r>
                        <a:rPr lang="en-US" altLang="ko-KR" sz="1100" b="0" kern="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sz="1100" b="0" kern="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김현모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755973"/>
                  </a:ext>
                </a:extLst>
              </a:tr>
              <a:tr h="3282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책임시공담당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kern="0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박</a:t>
                      </a:r>
                      <a:r>
                        <a:rPr lang="ko-KR" altLang="en-US" sz="1100" b="0" kern="0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군철</a:t>
                      </a:r>
                      <a:r>
                        <a:rPr lang="en-US" altLang="ko-KR" sz="1100" b="0" kern="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sz="1100" b="0" kern="0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김현모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5896701"/>
                  </a:ext>
                </a:extLst>
              </a:tr>
            </a:tbl>
          </a:graphicData>
        </a:graphic>
      </p:graphicFrame>
      <p:sp>
        <p:nvSpPr>
          <p:cNvPr id="36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9725168" y="3356888"/>
            <a:ext cx="1667451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전기 설비 설치 </a:t>
            </a:r>
            <a:endParaRPr lang="ko-KR" altLang="en-US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37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7954389" y="3360803"/>
            <a:ext cx="1667451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전기 설비 배선</a:t>
            </a:r>
            <a:endParaRPr lang="ko-KR" altLang="en-US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38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6191918" y="3339677"/>
            <a:ext cx="1667451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자재 반입</a:t>
            </a:r>
            <a:endParaRPr lang="ko-KR" altLang="en-US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4" cstate="print"/>
          <a:srcRect l="5371" t="6999" r="5971" b="7818"/>
          <a:stretch/>
        </p:blipFill>
        <p:spPr>
          <a:xfrm>
            <a:off x="6191918" y="2120834"/>
            <a:ext cx="1667451" cy="1146711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77875" y="2121404"/>
            <a:ext cx="1645499" cy="1149865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6" cstate="print"/>
          <a:srcRect l="5970" t="15152" r="5671" b="6133"/>
          <a:stretch/>
        </p:blipFill>
        <p:spPr>
          <a:xfrm>
            <a:off x="9726984" y="2137050"/>
            <a:ext cx="1682834" cy="1139650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425387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70</a:t>
            </a:fld>
            <a:endParaRPr lang="ko-KR" altLang="en-US" dirty="0"/>
          </a:p>
        </p:txBody>
      </p:sp>
      <p:sp>
        <p:nvSpPr>
          <p:cNvPr id="25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8)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전기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,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설비 작업 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539290"/>
              </p:ext>
            </p:extLst>
          </p:nvPr>
        </p:nvGraphicFramePr>
        <p:xfrm>
          <a:off x="622880" y="2525150"/>
          <a:ext cx="11074980" cy="4075677"/>
        </p:xfrm>
        <a:graphic>
          <a:graphicData uri="http://schemas.openxmlformats.org/drawingml/2006/table">
            <a:tbl>
              <a:tblPr/>
              <a:tblGrid>
                <a:gridCol w="1647929">
                  <a:extLst>
                    <a:ext uri="{9D8B030D-6E8A-4147-A177-3AD203B41FA5}">
                      <a16:colId xmlns:a16="http://schemas.microsoft.com/office/drawing/2014/main" xmlns="" val="3720216633"/>
                    </a:ext>
                  </a:extLst>
                </a:gridCol>
                <a:gridCol w="3920441">
                  <a:extLst>
                    <a:ext uri="{9D8B030D-6E8A-4147-A177-3AD203B41FA5}">
                      <a16:colId xmlns:a16="http://schemas.microsoft.com/office/drawing/2014/main" xmlns="" val="390434910"/>
                    </a:ext>
                  </a:extLst>
                </a:gridCol>
                <a:gridCol w="5506610">
                  <a:extLst>
                    <a:ext uri="{9D8B030D-6E8A-4147-A177-3AD203B41FA5}">
                      <a16:colId xmlns:a16="http://schemas.microsoft.com/office/drawing/2014/main" xmlns="" val="3858370655"/>
                    </a:ext>
                  </a:extLst>
                </a:gridCol>
              </a:tblGrid>
              <a:tr h="135855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dist" fontAlgn="ctr"/>
                      <a:r>
                        <a:rPr lang="ko-KR" altLang="en-US" sz="14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반입 및 운반</a:t>
                      </a: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ㆍ강풍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시 작업 중지</a:t>
                      </a:r>
                      <a:endParaRPr lang="en-US" altLang="ko-KR" sz="14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ㆍ적절한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 적재 높이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(1.5m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이하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준수 및  전담 신호수 배치</a:t>
                      </a:r>
                      <a:endParaRPr lang="en-US" altLang="ko-KR" sz="14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ㆍ신호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및 상호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의사소통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철저</a:t>
                      </a:r>
                      <a:endParaRPr lang="ko-KR" altLang="en-US" sz="105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7500362"/>
                  </a:ext>
                </a:extLst>
              </a:tr>
              <a:tr h="135855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spc="-15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전기 설비</a:t>
                      </a:r>
                      <a:endParaRPr lang="en-US" altLang="ko-KR" sz="1400" b="0" i="0" u="none" strike="noStrike" spc="-150" baseline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spc="-15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배선</a:t>
                      </a: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ㆍ전주상에서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작업 시에는 </a:t>
                      </a:r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안전대를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철저히 착용토록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관리 감독 철저</a:t>
                      </a:r>
                      <a:endParaRPr lang="en-US" altLang="ko-KR" sz="14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ㆍ전선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인입작업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시 작업발판으로 사다리 사용 금지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및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이동식비계 사용</a:t>
                      </a:r>
                      <a:endParaRPr lang="en-US" altLang="ko-KR" sz="14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ko-KR" altLang="en-US" sz="1400" b="0" i="0" u="none" strike="noStrike" spc="-2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ㆍ전주상에서</a:t>
                      </a:r>
                      <a:r>
                        <a:rPr lang="ko-KR" altLang="en-US" sz="1400" b="0" i="0" u="none" strike="noStrike" spc="-2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전기 </a:t>
                      </a:r>
                      <a:r>
                        <a:rPr lang="ko-KR" altLang="en-US" sz="1400" b="0" i="0" u="none" strike="noStrike" spc="-2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인입</a:t>
                      </a:r>
                      <a:r>
                        <a:rPr lang="ko-KR" altLang="en-US" sz="1400" b="0" i="0" u="none" strike="noStrike" spc="-2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20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공사  시 </a:t>
                      </a:r>
                      <a:r>
                        <a:rPr lang="ko-KR" altLang="en-US" sz="1400" b="0" i="0" u="none" strike="noStrike" spc="-2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절연복</a:t>
                      </a:r>
                      <a:r>
                        <a:rPr lang="ko-KR" altLang="en-US" sz="1400" b="0" i="0" u="none" strike="noStrike" spc="-2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착용</a:t>
                      </a:r>
                      <a:r>
                        <a:rPr lang="en-US" altLang="ko-KR" sz="1400" b="0" i="0" u="none" strike="noStrike" spc="-2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20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및 </a:t>
                      </a:r>
                      <a:r>
                        <a:rPr lang="ko-KR" altLang="en-US" sz="1400" b="0" i="0" u="none" strike="noStrike" spc="-20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이격거리</a:t>
                      </a:r>
                      <a:r>
                        <a:rPr lang="ko-KR" altLang="en-US" sz="1400" b="0" i="0" u="none" strike="noStrike" spc="-20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2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준수</a:t>
                      </a: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94982272"/>
                  </a:ext>
                </a:extLst>
              </a:tr>
              <a:tr h="1358559">
                <a:tc>
                  <a:txBody>
                    <a:bodyPr/>
                    <a:lstStyle/>
                    <a:p>
                      <a:pPr algn="dist" fontAlgn="ctr"/>
                      <a:r>
                        <a:rPr lang="ko-KR" altLang="en-US" sz="1400" b="0" i="0" u="none" strike="noStrike" spc="-15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전기 설비</a:t>
                      </a:r>
                      <a:endParaRPr lang="en-US" altLang="ko-KR" sz="1400" b="0" i="0" u="none" strike="noStrike" spc="-150" baseline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dist" fontAlgn="ctr"/>
                      <a:r>
                        <a:rPr lang="ko-KR" altLang="en-US" sz="1400" b="0" i="0" u="none" strike="noStrike" spc="-150" baseline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설치 </a:t>
                      </a: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ㆍ변압기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전기 설비 설치 중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작업절차에 따라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안전하게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작업 실시</a:t>
                      </a:r>
                      <a:endParaRPr lang="en-US" altLang="ko-KR" sz="14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ㆍ전기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분전반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설치 중 </a:t>
                      </a:r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충전부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전기 </a:t>
                      </a:r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스파크로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인한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화재방지를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위해 </a:t>
                      </a:r>
                      <a:endParaRPr lang="en-US" altLang="ko-KR" sz="1400" b="0" i="0" u="none" strike="noStrike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인화성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물질 격리</a:t>
                      </a:r>
                      <a:r>
                        <a:rPr lang="en-US" altLang="ko-KR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및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소화기 비치</a:t>
                      </a:r>
                      <a:endParaRPr lang="en-US" altLang="ko-KR" sz="14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ko-KR" altLang="en-US" sz="1400" b="0" i="0" u="none" strike="noStrike" spc="-12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ㆍ전기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차단기 점검 시 통전 전류 차단 후 또는 </a:t>
                      </a:r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충전부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방호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조치 후 </a:t>
                      </a:r>
                      <a:endParaRPr lang="en-US" altLang="ko-KR" sz="1400" b="0" i="0" u="none" strike="noStrike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점검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실시</a:t>
                      </a: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3066936"/>
                  </a:ext>
                </a:extLst>
              </a:tr>
            </a:tbl>
          </a:graphicData>
        </a:graphic>
      </p:graphicFrame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22882" y="2061511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전기설비 </a:t>
            </a: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안전작업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방법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844" y="2612347"/>
            <a:ext cx="3531157" cy="1193482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096" y="3962994"/>
            <a:ext cx="3559430" cy="1193482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095" y="5323091"/>
            <a:ext cx="3544615" cy="1193710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313651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71</a:t>
            </a:fld>
            <a:endParaRPr lang="ko-KR" altLang="en-US" dirty="0"/>
          </a:p>
        </p:txBody>
      </p:sp>
      <p:sp>
        <p:nvSpPr>
          <p:cNvPr id="16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8)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전기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,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설비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32407" y="2051986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전기설비 작업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재해 사례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22" name="_x503221584" descr="EMB0000330808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64" y="2475573"/>
            <a:ext cx="5237950" cy="183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_x241507000" descr="tmp68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6" y="4610128"/>
            <a:ext cx="5245228" cy="199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C63FA8D9-28A6-4B58-BACD-9D695F6B074B}"/>
              </a:ext>
            </a:extLst>
          </p:cNvPr>
          <p:cNvSpPr/>
          <p:nvPr/>
        </p:nvSpPr>
        <p:spPr>
          <a:xfrm>
            <a:off x="6283347" y="2874353"/>
            <a:ext cx="5184000" cy="1560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>
                <a:latin typeface="+mn-ea"/>
              </a:rPr>
              <a:t>전기공인 피재자 등 </a:t>
            </a:r>
            <a:r>
              <a:rPr lang="en-US" altLang="ko-KR" sz="1200">
                <a:latin typeface="+mn-ea"/>
              </a:rPr>
              <a:t>3</a:t>
            </a:r>
            <a:r>
              <a:rPr lang="ko-KR" altLang="en-US" sz="1200">
                <a:latin typeface="+mn-ea"/>
              </a:rPr>
              <a:t>명이 수전설비 내부 </a:t>
            </a:r>
            <a:r>
              <a:rPr lang="en-US" altLang="ko-KR" sz="1200">
                <a:latin typeface="+mn-ea"/>
              </a:rPr>
              <a:t>22,900/440V </a:t>
            </a:r>
            <a:r>
              <a:rPr lang="ko-KR" altLang="en-US" sz="1200">
                <a:latin typeface="+mn-ea"/>
              </a:rPr>
              <a:t>변압기 후단의 분전반 내에 차단기 </a:t>
            </a:r>
            <a:r>
              <a:rPr lang="en-US" altLang="ko-KR" sz="1200">
                <a:latin typeface="+mn-ea"/>
              </a:rPr>
              <a:t>2</a:t>
            </a:r>
            <a:r>
              <a:rPr lang="ko-KR" altLang="en-US" sz="1200">
                <a:latin typeface="+mn-ea"/>
              </a:rPr>
              <a:t>차측 </a:t>
            </a:r>
            <a:r>
              <a:rPr lang="en-US" altLang="ko-KR" sz="1200">
                <a:latin typeface="+mn-ea"/>
              </a:rPr>
              <a:t>440V </a:t>
            </a:r>
            <a:r>
              <a:rPr lang="ko-KR" altLang="en-US" sz="1200">
                <a:latin typeface="+mn-ea"/>
              </a:rPr>
              <a:t>전선로 신설작업을 진행하던 중 </a:t>
            </a:r>
            <a:r>
              <a:rPr lang="en-US" altLang="ko-KR" sz="1200">
                <a:latin typeface="+mn-ea"/>
              </a:rPr>
              <a:t>440V</a:t>
            </a:r>
            <a:r>
              <a:rPr lang="ko-KR" altLang="en-US" sz="1200">
                <a:latin typeface="+mn-ea"/>
              </a:rPr>
              <a:t>로 충전되어 있는 차단기 </a:t>
            </a:r>
            <a:r>
              <a:rPr lang="en-US" altLang="ko-KR" sz="1200">
                <a:latin typeface="+mn-ea"/>
              </a:rPr>
              <a:t>1</a:t>
            </a:r>
            <a:r>
              <a:rPr lang="ko-KR" altLang="en-US" sz="1200">
                <a:latin typeface="+mn-ea"/>
              </a:rPr>
              <a:t>차측 동바</a:t>
            </a:r>
            <a:r>
              <a:rPr lang="en-US" altLang="ko-KR" sz="1200">
                <a:latin typeface="+mn-ea"/>
              </a:rPr>
              <a:t>(Copper Bus-Bar)</a:t>
            </a:r>
            <a:r>
              <a:rPr lang="ko-KR" altLang="en-US" sz="1200">
                <a:latin typeface="+mn-ea"/>
              </a:rPr>
              <a:t>에 머리부분이 접촉되어 감전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FC8921AA-9482-4B0E-A758-A348E5238B47}"/>
              </a:ext>
            </a:extLst>
          </p:cNvPr>
          <p:cNvSpPr/>
          <p:nvPr/>
        </p:nvSpPr>
        <p:spPr>
          <a:xfrm>
            <a:off x="6225667" y="4947308"/>
            <a:ext cx="5221766" cy="1599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+mn-ea"/>
              </a:rPr>
              <a:t>440V </a:t>
            </a:r>
            <a:r>
              <a:rPr lang="ko-KR" altLang="en-US" sz="1200" dirty="0" err="1">
                <a:latin typeface="+mn-ea"/>
              </a:rPr>
              <a:t>분전반</a:t>
            </a:r>
            <a:r>
              <a:rPr lang="ko-KR" altLang="en-US" sz="1200" dirty="0">
                <a:latin typeface="+mn-ea"/>
              </a:rPr>
              <a:t> 내에서 </a:t>
            </a:r>
            <a:r>
              <a:rPr lang="ko-KR" altLang="en-US" sz="1200" dirty="0" err="1">
                <a:latin typeface="+mn-ea"/>
              </a:rPr>
              <a:t>전선로</a:t>
            </a:r>
            <a:r>
              <a:rPr lang="ko-KR" altLang="en-US" sz="1200" dirty="0">
                <a:latin typeface="+mn-ea"/>
              </a:rPr>
              <a:t> 설치작업 등을 진행함에 있어서 충전전로에 접촉할 우려가 있는 때에는 전로를 정전시키거나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절연고무장갑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절연화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절연안전모 등 절연용 보호구를 착용한 후 작업을 진행하여야 함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27" name="사각형: 둥근 모서리 41">
            <a:extLst>
              <a:ext uri="{FF2B5EF4-FFF2-40B4-BE49-F238E27FC236}">
                <a16:creationId xmlns:a16="http://schemas.microsoft.com/office/drawing/2014/main" xmlns="" id="{15C84C17-EE78-4B72-9808-F2665574DB1E}"/>
              </a:ext>
            </a:extLst>
          </p:cNvPr>
          <p:cNvSpPr/>
          <p:nvPr/>
        </p:nvSpPr>
        <p:spPr>
          <a:xfrm>
            <a:off x="6283347" y="2402719"/>
            <a:ext cx="5164086" cy="2245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사각형: 둥근 모서리 42">
            <a:extLst>
              <a:ext uri="{FF2B5EF4-FFF2-40B4-BE49-F238E27FC236}">
                <a16:creationId xmlns:a16="http://schemas.microsoft.com/office/drawing/2014/main" xmlns="" id="{B35FD181-1ECE-408C-AF17-BCE1FF5A7DAD}"/>
              </a:ext>
            </a:extLst>
          </p:cNvPr>
          <p:cNvSpPr/>
          <p:nvPr/>
        </p:nvSpPr>
        <p:spPr>
          <a:xfrm>
            <a:off x="6283347" y="2475573"/>
            <a:ext cx="5164086" cy="269909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14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재 해 발 생 원 인</a:t>
            </a:r>
            <a:endParaRPr lang="en-US" altLang="ko-KR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9" name="그룹 24"/>
          <p:cNvGrpSpPr/>
          <p:nvPr/>
        </p:nvGrpSpPr>
        <p:grpSpPr>
          <a:xfrm>
            <a:off x="6293086" y="4534149"/>
            <a:ext cx="5174262" cy="391021"/>
            <a:chOff x="9494164" y="4701460"/>
            <a:chExt cx="4279319" cy="363642"/>
          </a:xfrm>
        </p:grpSpPr>
        <p:sp>
          <p:nvSpPr>
            <p:cNvPr id="30" name="사각형: 둥근 모서리 18">
              <a:extLst>
                <a:ext uri="{FF2B5EF4-FFF2-40B4-BE49-F238E27FC236}">
                  <a16:creationId xmlns:a16="http://schemas.microsoft.com/office/drawing/2014/main" xmlns="" id="{7A65878B-F8A5-405D-9D76-3A270A295738}"/>
                </a:ext>
              </a:extLst>
            </p:cNvPr>
            <p:cNvSpPr/>
            <p:nvPr/>
          </p:nvSpPr>
          <p:spPr>
            <a:xfrm>
              <a:off x="9494164" y="4701460"/>
              <a:ext cx="4279319" cy="24379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1" name="사각형: 둥근 모서리 22">
              <a:extLst>
                <a:ext uri="{FF2B5EF4-FFF2-40B4-BE49-F238E27FC236}">
                  <a16:creationId xmlns:a16="http://schemas.microsoft.com/office/drawing/2014/main" xmlns="" id="{A35B7AAB-7BEB-49AA-964F-7B7737B368F1}"/>
                </a:ext>
              </a:extLst>
            </p:cNvPr>
            <p:cNvSpPr/>
            <p:nvPr/>
          </p:nvSpPr>
          <p:spPr>
            <a:xfrm>
              <a:off x="9494164" y="4772118"/>
              <a:ext cx="4279319" cy="29298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4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안  전  대  책</a:t>
              </a: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418263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72</a:t>
            </a:fld>
            <a:endParaRPr lang="ko-KR" altLang="en-US" dirty="0"/>
          </a:p>
        </p:txBody>
      </p:sp>
      <p:sp>
        <p:nvSpPr>
          <p:cNvPr id="20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9)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갱폼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설치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모서리가 둥근 직사각형 12">
            <a:extLst>
              <a:ext uri="{FF2B5EF4-FFF2-40B4-BE49-F238E27FC236}">
                <a16:creationId xmlns:a16="http://schemas.microsoft.com/office/drawing/2014/main" xmlns="" id="{5EE9D752-93D1-4241-81BC-809C0D93074E}"/>
              </a:ext>
            </a:extLst>
          </p:cNvPr>
          <p:cNvSpPr/>
          <p:nvPr/>
        </p:nvSpPr>
        <p:spPr>
          <a:xfrm>
            <a:off x="631205" y="2098949"/>
            <a:ext cx="10898786" cy="1731876"/>
          </a:xfrm>
          <a:prstGeom prst="roundRect">
            <a:avLst>
              <a:gd name="adj" fmla="val 2343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457106">
              <a:defRPr/>
            </a:pPr>
            <a:endParaRPr lang="ko-KR" altLang="en-US">
              <a:solidFill>
                <a:prstClr val="white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6AA9F5-4EDC-4A9B-9A40-A8555A823887}"/>
              </a:ext>
            </a:extLst>
          </p:cNvPr>
          <p:cNvSpPr txBox="1"/>
          <p:nvPr/>
        </p:nvSpPr>
        <p:spPr>
          <a:xfrm>
            <a:off x="609969" y="4189654"/>
            <a:ext cx="6038544" cy="23875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6EBB00-66C2-490F-BF06-7FC91A5326FC}"/>
              </a:ext>
            </a:extLst>
          </p:cNvPr>
          <p:cNvSpPr txBox="1"/>
          <p:nvPr/>
        </p:nvSpPr>
        <p:spPr>
          <a:xfrm>
            <a:off x="6656751" y="4194245"/>
            <a:ext cx="4873240" cy="23875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marL="359926" indent="-359926" defTabSz="457106">
              <a:lnSpc>
                <a:spcPct val="150000"/>
              </a:lnSpc>
              <a:defRPr/>
            </a:pP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 marL="359926" indent="-359926" defTabSz="457106">
              <a:lnSpc>
                <a:spcPct val="150000"/>
              </a:lnSpc>
              <a:defRPr/>
            </a:pP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 marL="359926" indent="-359926" defTabSz="457106">
              <a:lnSpc>
                <a:spcPct val="150000"/>
              </a:lnSpc>
              <a:defRPr/>
            </a:pP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 marL="359926" indent="-359926" defTabSz="457106">
              <a:lnSpc>
                <a:spcPct val="150000"/>
              </a:lnSpc>
              <a:defRPr/>
            </a:pP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 marL="359926" indent="-359926" defTabSz="457106">
              <a:lnSpc>
                <a:spcPct val="150000"/>
              </a:lnSpc>
              <a:defRPr/>
            </a:pP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 marL="359926" indent="-359926" defTabSz="457106">
              <a:lnSpc>
                <a:spcPct val="150000"/>
              </a:lnSpc>
              <a:defRPr/>
            </a:pP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 marL="359926" indent="-359926" defTabSz="457106"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prstClr val="black"/>
                </a:solidFill>
                <a:latin typeface="+mn-ea"/>
              </a:rPr>
              <a:t> ○ 고정용 매립 </a:t>
            </a:r>
            <a:r>
              <a:rPr lang="ko-KR" altLang="en-US" sz="1000" spc="-151" dirty="0" err="1">
                <a:solidFill>
                  <a:prstClr val="black"/>
                </a:solidFill>
                <a:latin typeface="+mn-ea"/>
              </a:rPr>
              <a:t>앙카</a:t>
            </a:r>
            <a:r>
              <a:rPr lang="ko-KR" altLang="en-US" sz="1000" spc="-151" dirty="0">
                <a:solidFill>
                  <a:prstClr val="black"/>
                </a:solidFill>
                <a:latin typeface="+mn-ea"/>
              </a:rPr>
              <a:t> 기준 준수 여부 점검</a:t>
            </a:r>
            <a:r>
              <a:rPr lang="en-US" altLang="ko-KR" sz="1000" spc="-151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spc="-151" dirty="0">
                <a:solidFill>
                  <a:prstClr val="black"/>
                </a:solidFill>
                <a:latin typeface="+mn-ea"/>
              </a:rPr>
              <a:t>밀착 </a:t>
            </a:r>
            <a:r>
              <a:rPr lang="ko-KR" altLang="en-US" sz="1000" spc="-151" dirty="0" smtClean="0">
                <a:solidFill>
                  <a:prstClr val="black"/>
                </a:solidFill>
                <a:latin typeface="+mn-ea"/>
              </a:rPr>
              <a:t>관리</a:t>
            </a:r>
            <a:r>
              <a:rPr lang="en-US" altLang="ko-KR" sz="1000" spc="-151" dirty="0" smtClean="0">
                <a:solidFill>
                  <a:prstClr val="black"/>
                </a:solidFill>
                <a:latin typeface="+mn-ea"/>
              </a:rPr>
              <a:t>)</a:t>
            </a: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 marL="359926" indent="-359926" defTabSz="457106"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prstClr val="black"/>
                </a:solidFill>
                <a:latin typeface="+mn-ea"/>
              </a:rPr>
              <a:t> ○ </a:t>
            </a:r>
            <a:r>
              <a:rPr lang="ko-KR" altLang="en-US" sz="1000" spc="-151" dirty="0" err="1">
                <a:solidFill>
                  <a:prstClr val="black"/>
                </a:solidFill>
                <a:latin typeface="+mn-ea"/>
              </a:rPr>
              <a:t>앙카</a:t>
            </a:r>
            <a:r>
              <a:rPr lang="ko-KR" altLang="en-US" sz="1000" spc="-151" dirty="0">
                <a:solidFill>
                  <a:prstClr val="black"/>
                </a:solidFill>
                <a:latin typeface="+mn-ea"/>
              </a:rPr>
              <a:t> 시공상태 점검</a:t>
            </a:r>
            <a:r>
              <a:rPr lang="en-US" altLang="ko-KR" sz="1000" spc="-151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000" spc="-151" dirty="0" err="1">
                <a:solidFill>
                  <a:prstClr val="black"/>
                </a:solidFill>
                <a:latin typeface="+mn-ea"/>
              </a:rPr>
              <a:t>검침봉</a:t>
            </a:r>
            <a:r>
              <a:rPr lang="ko-KR" altLang="en-US" sz="1000" spc="-151" dirty="0">
                <a:solidFill>
                  <a:prstClr val="black"/>
                </a:solidFill>
                <a:latin typeface="+mn-ea"/>
              </a:rPr>
              <a:t> 적용</a:t>
            </a: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 marL="359926" indent="-359926" defTabSz="457106"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prstClr val="black"/>
                </a:solidFill>
                <a:latin typeface="+mn-ea"/>
              </a:rPr>
              <a:t> ○ </a:t>
            </a:r>
            <a:r>
              <a:rPr lang="ko-KR" altLang="en-US" sz="1000" spc="-151" dirty="0" err="1">
                <a:solidFill>
                  <a:prstClr val="black"/>
                </a:solidFill>
                <a:latin typeface="+mn-ea"/>
              </a:rPr>
              <a:t>갱폼</a:t>
            </a:r>
            <a:r>
              <a:rPr lang="ko-KR" altLang="en-US" sz="1000" spc="-151" dirty="0">
                <a:solidFill>
                  <a:prstClr val="black"/>
                </a:solidFill>
                <a:latin typeface="+mn-ea"/>
              </a:rPr>
              <a:t> 추락방지 </a:t>
            </a:r>
            <a:r>
              <a:rPr lang="ko-KR" altLang="en-US" sz="1000" spc="-151" dirty="0" err="1">
                <a:solidFill>
                  <a:prstClr val="black"/>
                </a:solidFill>
                <a:latin typeface="+mn-ea"/>
              </a:rPr>
              <a:t>브라켓</a:t>
            </a:r>
            <a:r>
              <a:rPr lang="ko-KR" altLang="en-US" sz="1000" spc="-151" dirty="0">
                <a:solidFill>
                  <a:prstClr val="black"/>
                </a:solidFill>
                <a:latin typeface="+mn-ea"/>
              </a:rPr>
              <a:t> 적용</a:t>
            </a:r>
            <a:r>
              <a:rPr lang="en-US" altLang="ko-KR" sz="1000" spc="-151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spc="-151" dirty="0">
                <a:solidFill>
                  <a:prstClr val="black"/>
                </a:solidFill>
                <a:latin typeface="+mn-ea"/>
              </a:rPr>
              <a:t>설치 시 확인</a:t>
            </a:r>
            <a:r>
              <a:rPr lang="en-US" altLang="ko-KR" sz="1000" spc="-151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prstClr val="black"/>
                </a:solidFill>
                <a:latin typeface="+mn-ea"/>
              </a:rPr>
              <a:t> ○ </a:t>
            </a:r>
            <a:r>
              <a:rPr lang="ko-KR" altLang="en-US" sz="1000" spc="-151" dirty="0" err="1">
                <a:solidFill>
                  <a:prstClr val="black"/>
                </a:solidFill>
                <a:latin typeface="+mn-ea"/>
              </a:rPr>
              <a:t>갱폼</a:t>
            </a:r>
            <a:r>
              <a:rPr lang="ko-KR" altLang="en-US" sz="1000" spc="-151" dirty="0">
                <a:solidFill>
                  <a:prstClr val="black"/>
                </a:solidFill>
                <a:latin typeface="+mn-ea"/>
              </a:rPr>
              <a:t> 설치</a:t>
            </a:r>
            <a:r>
              <a:rPr lang="en-US" altLang="ko-KR" sz="1000" spc="-151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spc="-151" dirty="0">
                <a:solidFill>
                  <a:prstClr val="black"/>
                </a:solidFill>
                <a:latin typeface="+mn-ea"/>
              </a:rPr>
              <a:t>인상</a:t>
            </a:r>
            <a:r>
              <a:rPr lang="en-US" altLang="ko-KR" sz="1000" spc="-151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 spc="-151" dirty="0">
                <a:solidFill>
                  <a:prstClr val="black"/>
                </a:solidFill>
                <a:latin typeface="+mn-ea"/>
              </a:rPr>
              <a:t>해체 작업 순서 준수 및 간섭 부위 확인</a:t>
            </a: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E19C9F39-C2B2-466A-A344-C3DDDF912650}"/>
              </a:ext>
            </a:extLst>
          </p:cNvPr>
          <p:cNvSpPr/>
          <p:nvPr/>
        </p:nvSpPr>
        <p:spPr>
          <a:xfrm>
            <a:off x="6655587" y="3861177"/>
            <a:ext cx="4874404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작업 내용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CDB1B169-802F-426B-8863-C130B5511726}"/>
              </a:ext>
            </a:extLst>
          </p:cNvPr>
          <p:cNvSpPr/>
          <p:nvPr/>
        </p:nvSpPr>
        <p:spPr>
          <a:xfrm>
            <a:off x="647683" y="3861177"/>
            <a:ext cx="6056229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위험성평가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CE9FE0E9-ED67-48D1-B63F-8BCE5BB21B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932" y="2146574"/>
            <a:ext cx="2625296" cy="1620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C8C4F0FF-9178-4F61-AF49-D8150A42DA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3554" y="2146574"/>
            <a:ext cx="2625296" cy="1620000"/>
          </a:xfrm>
          <a:prstGeom prst="rect">
            <a:avLst/>
          </a:prstGeom>
        </p:spPr>
      </p:pic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xmlns="" id="{8828DF44-6F22-4659-897D-057A2087A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407120"/>
              </p:ext>
            </p:extLst>
          </p:nvPr>
        </p:nvGraphicFramePr>
        <p:xfrm>
          <a:off x="6831748" y="3133725"/>
          <a:ext cx="4424665" cy="642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1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585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09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4144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구 분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D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내 용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D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비 고</a:t>
                      </a:r>
                      <a:endParaRPr lang="en-US" altLang="ko-KR" sz="1100" b="1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4144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 smtClean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주요 장비</a:t>
                      </a:r>
                      <a:endParaRPr lang="ko-KR" altLang="en-US" sz="1100" b="0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타워크레인 와이어로프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pc="-150" baseline="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4144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 smtClean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관리 사항</a:t>
                      </a:r>
                      <a:endParaRPr lang="ko-KR" altLang="en-US" sz="1100" b="0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갱폼 전단볼트 체결 관리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pc="-150" baseline="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8E34EB67-3A2A-4E74-B9AC-92449AD9A2A6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67867" y="2162023"/>
            <a:ext cx="1041552" cy="892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75819D24-96C2-4871-A7E7-E7C5149EA82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print"/>
          <a:srcRect r="23706"/>
          <a:stretch/>
        </p:blipFill>
        <p:spPr>
          <a:xfrm>
            <a:off x="10215136" y="2152596"/>
            <a:ext cx="1036309" cy="892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30" name="그림 29" descr="RCS강도확인.jpg-Windows 사진 뷰어">
            <a:extLst>
              <a:ext uri="{FF2B5EF4-FFF2-40B4-BE49-F238E27FC236}">
                <a16:creationId xmlns:a16="http://schemas.microsoft.com/office/drawing/2014/main" xmlns="" id="{D6E863AF-AC0C-4F39-8772-40F5D089F1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582" t="11032" r="2997" b="12589"/>
          <a:stretch/>
        </p:blipFill>
        <p:spPr>
          <a:xfrm>
            <a:off x="7929212" y="2163968"/>
            <a:ext cx="1032939" cy="892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152DA98B-ECBC-4AD2-A097-84FB63D1F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08" y="2151893"/>
            <a:ext cx="976004" cy="8929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7" name="표 46">
            <a:extLst>
              <a:ext uri="{FF2B5EF4-FFF2-40B4-BE49-F238E27FC236}">
                <a16:creationId xmlns:a16="http://schemas.microsoft.com/office/drawing/2014/main" xmlns="" id="{DA87789F-375D-4221-8F03-03F52D6E53AE}"/>
              </a:ext>
            </a:extLst>
          </p:cNvPr>
          <p:cNvGraphicFramePr>
            <a:graphicFrameLocks noGrp="1"/>
          </p:cNvGraphicFramePr>
          <p:nvPr/>
        </p:nvGraphicFramePr>
        <p:xfrm>
          <a:off x="638732" y="4214303"/>
          <a:ext cx="6000256" cy="2375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2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780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9765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위험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요인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0">
                        <a:lnSpc>
                          <a:spcPct val="15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+mj-lt"/>
                        <a:buNone/>
                      </a:pPr>
                      <a:r>
                        <a:rPr lang="en-US" altLang="ko-KR" sz="1100" b="0" u="none" kern="1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1.</a:t>
                      </a:r>
                      <a:r>
                        <a:rPr lang="en-US" altLang="ko-KR" sz="1100" b="0" u="none" kern="1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 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전단볼트 및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슈앙카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 체결상태 불량으로 인한 낙하위험</a:t>
                      </a:r>
                      <a:endParaRPr lang="en-US" altLang="ko-KR" sz="1100" b="0" u="none" kern="1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lvl="0" indent="0" algn="l" latinLnBrk="0">
                        <a:lnSpc>
                          <a:spcPct val="15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+mj-lt"/>
                        <a:buNone/>
                      </a:pPr>
                      <a:r>
                        <a:rPr lang="en-US" altLang="ko-KR" sz="1100" b="0" u="none" kern="1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2 . </a:t>
                      </a:r>
                      <a:r>
                        <a:rPr lang="ko-KR" altLang="en-US" sz="1100" b="0" u="none" kern="1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탈형 전  압축강도  미 측정으로 인한 낙하위험</a:t>
                      </a:r>
                      <a:endParaRPr lang="en-US" altLang="ko-KR" sz="1100" b="0" u="none" kern="1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lvl="0" indent="0" algn="l" latinLnBrk="0">
                        <a:lnSpc>
                          <a:spcPct val="15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+mj-lt"/>
                        <a:buNone/>
                      </a:pPr>
                      <a:r>
                        <a:rPr lang="en-US" altLang="ko-KR" sz="1100" b="0" spc="-15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Malgun Gothic"/>
                        </a:rPr>
                        <a:t>3.. </a:t>
                      </a:r>
                      <a:r>
                        <a:rPr lang="ko-KR" altLang="en-US" sz="1100" b="0" spc="-15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Malgun Gothic"/>
                        </a:rPr>
                        <a:t>인양 시 와이어 해체 등으로</a:t>
                      </a:r>
                      <a:r>
                        <a:rPr lang="ko-KR" altLang="en-US" sz="1100" b="0" spc="-15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Malgun Gothic"/>
                        </a:rPr>
                        <a:t> </a:t>
                      </a:r>
                      <a:r>
                        <a:rPr lang="ko-KR" altLang="en-US" sz="1100" b="0" spc="-15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Malgun Gothic"/>
                        </a:rPr>
                        <a:t>불안전한 상태에서 </a:t>
                      </a:r>
                      <a:r>
                        <a:rPr lang="ko-KR" altLang="en-US" sz="1100" b="0" spc="-15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Malgun Gothic"/>
                        </a:rPr>
                        <a:t>작업 중 추락위험 및 </a:t>
                      </a:r>
                      <a:r>
                        <a:rPr lang="en-US" altLang="ko-KR" sz="1100" b="0" spc="-15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Malgun Gothic"/>
                        </a:rPr>
                        <a:t> </a:t>
                      </a:r>
                      <a:r>
                        <a:rPr lang="ko-KR" altLang="en-US" sz="1100" b="0" spc="-15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Malgun Gothic"/>
                        </a:rPr>
                        <a:t>낙하위험</a:t>
                      </a:r>
                      <a:endParaRPr lang="en-US" altLang="ko-KR" sz="1100" b="0" spc="-15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Malgun Gothic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안전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대책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0">
                        <a:lnSpc>
                          <a:spcPct val="150000"/>
                        </a:lnSpc>
                        <a:spcBef>
                          <a:spcPts val="170"/>
                        </a:spcBef>
                        <a:buNone/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1. 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전단볼트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슈앙카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시공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&amp;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체결 상태 확인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latinLnBrk="0">
                        <a:lnSpc>
                          <a:spcPct val="150000"/>
                        </a:lnSpc>
                        <a:spcBef>
                          <a:spcPts val="170"/>
                        </a:spcBef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2..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탈형 전 압축강도 측정 및 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5Mpa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이상 확인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latinLnBrk="0">
                        <a:lnSpc>
                          <a:spcPct val="150000"/>
                        </a:lnSpc>
                        <a:spcBef>
                          <a:spcPts val="170"/>
                        </a:spcBef>
                      </a:pPr>
                      <a:r>
                        <a:rPr lang="en-US" altLang="ko-KR" sz="1100" b="0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3. </a:t>
                      </a:r>
                      <a:r>
                        <a:rPr lang="ko-KR" altLang="en-US" sz="1100" spc="-15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갱폼 추락방지 브라켓 적용</a:t>
                      </a:r>
                      <a:r>
                        <a:rPr lang="en-US" altLang="ko-KR" sz="1100" spc="-15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spc="-15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설치 시 확인</a:t>
                      </a:r>
                      <a:r>
                        <a:rPr lang="en-US" altLang="ko-KR" sz="1100" spc="-15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52" name="그림 17">
            <a:extLst>
              <a:ext uri="{FF2B5EF4-FFF2-40B4-BE49-F238E27FC236}">
                <a16:creationId xmlns:a16="http://schemas.microsoft.com/office/drawing/2014/main" xmlns="" id="{E2B30656-EAAA-4CCF-970B-15C15C2D20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51114" r="47620"/>
          <a:stretch>
            <a:fillRect/>
          </a:stretch>
        </p:blipFill>
        <p:spPr bwMode="auto">
          <a:xfrm>
            <a:off x="6742012" y="4391882"/>
            <a:ext cx="1422281" cy="114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그림 18">
            <a:extLst>
              <a:ext uri="{FF2B5EF4-FFF2-40B4-BE49-F238E27FC236}">
                <a16:creationId xmlns:a16="http://schemas.microsoft.com/office/drawing/2014/main" xmlns="" id="{00880EDB-F233-42F6-BBA4-9BB46CB4B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1" t="15031" r="32317" b="3867"/>
          <a:stretch>
            <a:fillRect/>
          </a:stretch>
        </p:blipFill>
        <p:spPr bwMode="auto">
          <a:xfrm>
            <a:off x="9936263" y="4382357"/>
            <a:ext cx="1451989" cy="114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" name="그룹 19">
            <a:extLst>
              <a:ext uri="{FF2B5EF4-FFF2-40B4-BE49-F238E27FC236}">
                <a16:creationId xmlns:a16="http://schemas.microsoft.com/office/drawing/2014/main" xmlns="" id="{D422D260-B3E8-42DF-82FD-3047DC8D7DBF}"/>
              </a:ext>
            </a:extLst>
          </p:cNvPr>
          <p:cNvGrpSpPr>
            <a:grpSpLocks/>
          </p:cNvGrpSpPr>
          <p:nvPr/>
        </p:nvGrpSpPr>
        <p:grpSpPr bwMode="auto">
          <a:xfrm>
            <a:off x="8411063" y="4391882"/>
            <a:ext cx="1256458" cy="1072716"/>
            <a:chOff x="6948264" y="4941168"/>
            <a:chExt cx="2947111" cy="3308811"/>
          </a:xfrm>
        </p:grpSpPr>
        <p:sp>
          <p:nvSpPr>
            <p:cNvPr id="55" name="Rectangle 43">
              <a:extLst>
                <a:ext uri="{FF2B5EF4-FFF2-40B4-BE49-F238E27FC236}">
                  <a16:creationId xmlns:a16="http://schemas.microsoft.com/office/drawing/2014/main" xmlns="" id="{9D29217D-EB63-42D6-8B45-4890CD61676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596336" y="5213216"/>
              <a:ext cx="209550" cy="22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457" tIns="41229" rIns="82457" bIns="41229" anchor="ctr"/>
            <a:lstStyle>
              <a:lvl1pPr defTabSz="6159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1pPr>
              <a:lvl2pPr marL="742950" indent="-285750" defTabSz="6159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2pPr>
              <a:lvl3pPr marL="1143000" indent="-228600" defTabSz="6159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3pPr>
              <a:lvl4pPr marL="1600200" indent="-228600" defTabSz="6159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4pPr>
              <a:lvl5pPr marL="2057400" indent="-228600" defTabSz="6159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9pPr>
            </a:lstStyle>
            <a:p>
              <a:endParaRPr lang="en-US" altLang="ko-KR" sz="700">
                <a:ea typeface="HY울릉도M" panose="02030600000101010101" pitchFamily="18" charset="-127"/>
              </a:endParaRPr>
            </a:p>
          </p:txBody>
        </p:sp>
        <p:pic>
          <p:nvPicPr>
            <p:cNvPr id="56" name="그림 12" descr="새 블럭-Model.jpg">
              <a:extLst>
                <a:ext uri="{FF2B5EF4-FFF2-40B4-BE49-F238E27FC236}">
                  <a16:creationId xmlns:a16="http://schemas.microsoft.com/office/drawing/2014/main" xmlns="" id="{8319AC6B-F1D1-485C-999B-7514B8147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59" t="35165" r="10014" b="37830"/>
            <a:stretch>
              <a:fillRect/>
            </a:stretch>
          </p:blipFill>
          <p:spPr bwMode="auto">
            <a:xfrm>
              <a:off x="6948264" y="4941168"/>
              <a:ext cx="2021920" cy="2982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Box 22">
              <a:extLst>
                <a:ext uri="{FF2B5EF4-FFF2-40B4-BE49-F238E27FC236}">
                  <a16:creationId xmlns:a16="http://schemas.microsoft.com/office/drawing/2014/main" xmlns="" id="{4B0DCF15-3FD9-4DC3-B1C5-C027EB1C97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6497" y="5454367"/>
              <a:ext cx="648074" cy="474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9pPr>
            </a:lstStyle>
            <a:p>
              <a:r>
                <a:rPr lang="ko-KR" altLang="en-US" sz="400" spc="-151">
                  <a:solidFill>
                    <a:srgbClr val="FF0000"/>
                  </a:solidFill>
                  <a:latin typeface="+mn-ea"/>
                  <a:ea typeface="+mn-ea"/>
                </a:rPr>
                <a:t>레일</a:t>
              </a:r>
            </a:p>
          </p:txBody>
        </p:sp>
        <p:sp>
          <p:nvSpPr>
            <p:cNvPr id="58" name="TextBox 23">
              <a:extLst>
                <a:ext uri="{FF2B5EF4-FFF2-40B4-BE49-F238E27FC236}">
                  <a16:creationId xmlns:a16="http://schemas.microsoft.com/office/drawing/2014/main" xmlns="" id="{4CF8F9B8-47AE-4813-8345-2A7DDB3CBF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6498" y="7055231"/>
              <a:ext cx="858877" cy="474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9pPr>
            </a:lstStyle>
            <a:p>
              <a:r>
                <a:rPr lang="ko-KR" altLang="en-US" sz="400" spc="-151" dirty="0">
                  <a:solidFill>
                    <a:srgbClr val="FF0000"/>
                  </a:solidFill>
                  <a:latin typeface="+mn-ea"/>
                  <a:ea typeface="+mn-ea"/>
                </a:rPr>
                <a:t>슈 </a:t>
              </a:r>
              <a:r>
                <a:rPr lang="ko-KR" altLang="en-US" sz="400" spc="-151" dirty="0" err="1">
                  <a:solidFill>
                    <a:srgbClr val="FF0000"/>
                  </a:solidFill>
                  <a:latin typeface="+mn-ea"/>
                  <a:ea typeface="+mn-ea"/>
                </a:rPr>
                <a:t>흰지</a:t>
              </a:r>
              <a:endParaRPr lang="ko-KR" altLang="en-US" sz="400" spc="-151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  <p:cxnSp>
          <p:nvCxnSpPr>
            <p:cNvPr id="59" name="꺾인 연결선 35">
              <a:extLst>
                <a:ext uri="{FF2B5EF4-FFF2-40B4-BE49-F238E27FC236}">
                  <a16:creationId xmlns:a16="http://schemas.microsoft.com/office/drawing/2014/main" xmlns="" id="{4EFAED25-F8C6-4730-AD28-70F68C42F993}"/>
                </a:ext>
              </a:extLst>
            </p:cNvPr>
            <p:cNvCxnSpPr/>
            <p:nvPr/>
          </p:nvCxnSpPr>
          <p:spPr>
            <a:xfrm>
              <a:off x="8461451" y="6871186"/>
              <a:ext cx="576452" cy="327493"/>
            </a:xfrm>
            <a:prstGeom prst="bentConnector3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화살표 연결선 59">
              <a:extLst>
                <a:ext uri="{FF2B5EF4-FFF2-40B4-BE49-F238E27FC236}">
                  <a16:creationId xmlns:a16="http://schemas.microsoft.com/office/drawing/2014/main" xmlns="" id="{1201A1B0-1FF7-494E-934A-A8F639EAA8BF}"/>
                </a:ext>
              </a:extLst>
            </p:cNvPr>
            <p:cNvCxnSpPr/>
            <p:nvPr/>
          </p:nvCxnSpPr>
          <p:spPr>
            <a:xfrm>
              <a:off x="8749677" y="5578685"/>
              <a:ext cx="288226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27">
              <a:extLst>
                <a:ext uri="{FF2B5EF4-FFF2-40B4-BE49-F238E27FC236}">
                  <a16:creationId xmlns:a16="http://schemas.microsoft.com/office/drawing/2014/main" xmlns="" id="{EB62C190-052B-4837-BCB7-585FB27282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6492" y="7775309"/>
              <a:ext cx="858877" cy="474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9pPr>
            </a:lstStyle>
            <a:p>
              <a:r>
                <a:rPr lang="ko-KR" altLang="en-US" sz="400" spc="-151">
                  <a:solidFill>
                    <a:srgbClr val="FF0000"/>
                  </a:solidFill>
                  <a:latin typeface="+mn-ea"/>
                  <a:ea typeface="+mn-ea"/>
                </a:rPr>
                <a:t>걸림쇠</a:t>
              </a:r>
            </a:p>
          </p:txBody>
        </p:sp>
        <p:cxnSp>
          <p:nvCxnSpPr>
            <p:cNvPr id="62" name="꺾인 연결선 39">
              <a:extLst>
                <a:ext uri="{FF2B5EF4-FFF2-40B4-BE49-F238E27FC236}">
                  <a16:creationId xmlns:a16="http://schemas.microsoft.com/office/drawing/2014/main" xmlns="" id="{B6E2D34F-5586-419B-9D2B-25202663F82F}"/>
                </a:ext>
              </a:extLst>
            </p:cNvPr>
            <p:cNvCxnSpPr/>
            <p:nvPr/>
          </p:nvCxnSpPr>
          <p:spPr>
            <a:xfrm>
              <a:off x="8533507" y="7587302"/>
              <a:ext cx="504396" cy="288193"/>
            </a:xfrm>
            <a:prstGeom prst="bentConnector3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404762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73</a:t>
            </a:fld>
            <a:endParaRPr lang="ko-KR" altLang="en-US" dirty="0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9)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갱폼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설치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56904" y="2034671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갱폼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안전작업 방법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xmlns="" id="{C6B545E7-2B5B-4F13-97F1-45AE0D3D1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83" y="2452804"/>
            <a:ext cx="6192231" cy="4203184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21" name="Picture 27" descr="갱폼최상단발판-마전23차0406">
            <a:extLst>
              <a:ext uri="{FF2B5EF4-FFF2-40B4-BE49-F238E27FC236}">
                <a16:creationId xmlns:a16="http://schemas.microsoft.com/office/drawing/2014/main" xmlns="" id="{7689E607-D73E-4DF2-8C8A-3458DB581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067" y="2536951"/>
            <a:ext cx="5712370" cy="187169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2" name="Rectangle 30">
            <a:extLst>
              <a:ext uri="{FF2B5EF4-FFF2-40B4-BE49-F238E27FC236}">
                <a16:creationId xmlns:a16="http://schemas.microsoft.com/office/drawing/2014/main" xmlns="" id="{FB87F007-423F-4EE7-85A6-B6C6F6B27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0522" y="2452804"/>
            <a:ext cx="4522619" cy="420318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- </a:t>
            </a:r>
            <a:r>
              <a:rPr lang="ko-KR" altLang="en-US" sz="1400" dirty="0">
                <a:latin typeface="+mn-ea"/>
              </a:rPr>
              <a:t>조립 및 해체의 작업시간</a:t>
            </a:r>
            <a:r>
              <a:rPr lang="en-US" altLang="ko-KR" sz="1400" dirty="0">
                <a:latin typeface="+mn-ea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  </a:t>
            </a:r>
            <a:r>
              <a:rPr lang="ko-KR" altLang="en-US" sz="1400" dirty="0">
                <a:latin typeface="+mn-ea"/>
              </a:rPr>
              <a:t>순서</a:t>
            </a:r>
            <a:r>
              <a:rPr lang="en-US" altLang="ko-KR" sz="1400" dirty="0">
                <a:latin typeface="+mn-ea"/>
              </a:rPr>
              <a:t>.</a:t>
            </a:r>
            <a:r>
              <a:rPr lang="ko-KR" altLang="en-US" sz="1400" dirty="0">
                <a:latin typeface="+mn-ea"/>
              </a:rPr>
              <a:t>방법 등 사전 협의</a:t>
            </a:r>
          </a:p>
          <a:p>
            <a:pPr>
              <a:lnSpc>
                <a:spcPct val="110000"/>
              </a:lnSpc>
            </a:pPr>
            <a:endParaRPr lang="ko-KR" altLang="en-US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작업구간 하부 및 주변에 대한</a:t>
            </a: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  출입통제구역 설정 및 </a:t>
            </a: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  안전시설물설치</a:t>
            </a:r>
          </a:p>
          <a:p>
            <a:pPr>
              <a:lnSpc>
                <a:spcPct val="110000"/>
              </a:lnSpc>
            </a:pPr>
            <a:endParaRPr lang="ko-KR" altLang="en-US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안전감시자 배치 및</a:t>
            </a: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  신호수 배치</a:t>
            </a:r>
          </a:p>
          <a:p>
            <a:pPr fontAlgn="t">
              <a:lnSpc>
                <a:spcPct val="110000"/>
              </a:lnSpc>
              <a:buClr>
                <a:schemeClr val="tx1"/>
              </a:buClr>
              <a:buFont typeface="Wingdings" pitchFamily="2" charset="2"/>
              <a:buNone/>
            </a:pPr>
            <a:endParaRPr lang="ko-KR" altLang="en-US" sz="1400" dirty="0">
              <a:latin typeface="+mn-ea"/>
            </a:endParaRPr>
          </a:p>
          <a:p>
            <a:pPr fontAlgn="t">
              <a:lnSpc>
                <a:spcPct val="11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와이어로프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 err="1">
                <a:latin typeface="+mn-ea"/>
              </a:rPr>
              <a:t>샤클</a:t>
            </a:r>
            <a:r>
              <a:rPr lang="en-US" altLang="ko-KR" sz="1400" dirty="0">
                <a:latin typeface="+mn-ea"/>
              </a:rPr>
              <a:t>, T/C HOOK </a:t>
            </a:r>
            <a:r>
              <a:rPr lang="ko-KR" altLang="en-US" sz="1400" dirty="0">
                <a:latin typeface="+mn-ea"/>
              </a:rPr>
              <a:t>등 </a:t>
            </a:r>
            <a:endParaRPr lang="en-US" altLang="ko-KR" sz="1400" dirty="0">
              <a:latin typeface="+mn-ea"/>
            </a:endParaRPr>
          </a:p>
          <a:p>
            <a:pPr fontAlgn="t">
              <a:lnSpc>
                <a:spcPct val="11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400" dirty="0">
                <a:latin typeface="+mn-ea"/>
              </a:rPr>
              <a:t>   </a:t>
            </a:r>
            <a:r>
              <a:rPr lang="ko-KR" altLang="en-US" sz="1400" dirty="0">
                <a:latin typeface="+mn-ea"/>
              </a:rPr>
              <a:t>사전점검</a:t>
            </a:r>
          </a:p>
          <a:p>
            <a:pPr fontAlgn="t">
              <a:lnSpc>
                <a:spcPct val="110000"/>
              </a:lnSpc>
              <a:buClr>
                <a:schemeClr val="tx1"/>
              </a:buClr>
              <a:buFont typeface="Wingdings" pitchFamily="2" charset="2"/>
              <a:buNone/>
            </a:pPr>
            <a:endParaRPr lang="ko-KR" altLang="en-US" sz="1400" dirty="0">
              <a:latin typeface="+mn-ea"/>
            </a:endParaRPr>
          </a:p>
          <a:p>
            <a:pPr fontAlgn="t">
              <a:lnSpc>
                <a:spcPct val="11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작업근로자 안전모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 err="1">
                <a:latin typeface="+mn-ea"/>
              </a:rPr>
              <a:t>안전대</a:t>
            </a:r>
            <a:r>
              <a:rPr lang="ko-KR" altLang="en-US" sz="1400" dirty="0">
                <a:latin typeface="+mn-ea"/>
              </a:rPr>
              <a:t> 등</a:t>
            </a:r>
          </a:p>
          <a:p>
            <a:pPr fontAlgn="t">
              <a:lnSpc>
                <a:spcPct val="11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ko-KR" altLang="en-US" sz="1400" dirty="0">
                <a:latin typeface="+mn-ea"/>
              </a:rPr>
              <a:t>   개인보호구 지급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안전교육</a:t>
            </a:r>
          </a:p>
        </p:txBody>
      </p:sp>
      <p:pic>
        <p:nvPicPr>
          <p:cNvPr id="24" name="그림 10" descr="SAM_6265.JPG">
            <a:extLst>
              <a:ext uri="{FF2B5EF4-FFF2-40B4-BE49-F238E27FC236}">
                <a16:creationId xmlns:a16="http://schemas.microsoft.com/office/drawing/2014/main" xmlns="" id="{898EEF80-69DB-42A6-B90B-9D9B4B3733F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33" y="4558962"/>
            <a:ext cx="5712372" cy="196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386041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74</a:t>
            </a:fld>
            <a:endParaRPr lang="ko-KR" altLang="en-US" dirty="0"/>
          </a:p>
        </p:txBody>
      </p:sp>
      <p:sp>
        <p:nvSpPr>
          <p:cNvPr id="19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9)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갱폼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설치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29581" y="2023040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갱폼 </a:t>
            </a: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안전작업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방법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xmlns="" id="{C6B545E7-2B5B-4F13-97F1-45AE0D3D1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83" y="2424229"/>
            <a:ext cx="6192231" cy="4231759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5" name="Rectangle 30">
            <a:extLst>
              <a:ext uri="{FF2B5EF4-FFF2-40B4-BE49-F238E27FC236}">
                <a16:creationId xmlns:a16="http://schemas.microsoft.com/office/drawing/2014/main" xmlns="" id="{FB87F007-423F-4EE7-85A6-B6C6F6B27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256" y="2424229"/>
            <a:ext cx="4522619" cy="423175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- </a:t>
            </a:r>
            <a:r>
              <a:rPr lang="ko-KR" altLang="en-US" sz="1400" dirty="0">
                <a:latin typeface="+mn-ea"/>
              </a:rPr>
              <a:t>와이어로프 또는 섬유벨트는</a:t>
            </a: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  반드시 손상이 없고 인양하중</a:t>
            </a: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  능력이 있는 것 사용</a:t>
            </a: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 err="1" smtClean="0">
                <a:latin typeface="+mn-ea"/>
              </a:rPr>
              <a:t>갱폼인양</a:t>
            </a:r>
            <a:r>
              <a:rPr lang="ko-KR" altLang="en-US" sz="1400" dirty="0" smtClean="0">
                <a:latin typeface="+mn-ea"/>
              </a:rPr>
              <a:t> 시 </a:t>
            </a:r>
            <a:r>
              <a:rPr lang="ko-KR" altLang="en-US" sz="1400" dirty="0">
                <a:latin typeface="+mn-ea"/>
              </a:rPr>
              <a:t>시스템 </a:t>
            </a:r>
            <a:r>
              <a:rPr lang="ko-KR" altLang="en-US" sz="1400" dirty="0" err="1">
                <a:latin typeface="+mn-ea"/>
              </a:rPr>
              <a:t>후크</a:t>
            </a:r>
            <a:r>
              <a:rPr lang="ko-KR" altLang="en-US" sz="1400" dirty="0">
                <a:latin typeface="+mn-ea"/>
              </a:rPr>
              <a:t> 사용하여 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  </a:t>
            </a:r>
            <a:r>
              <a:rPr lang="ko-KR" altLang="en-US" sz="1400" dirty="0">
                <a:latin typeface="+mn-ea"/>
              </a:rPr>
              <a:t>작업자의 </a:t>
            </a:r>
            <a:r>
              <a:rPr lang="ko-KR" altLang="en-US" sz="1400" dirty="0" err="1" smtClean="0">
                <a:latin typeface="+mn-ea"/>
              </a:rPr>
              <a:t>승하강</a:t>
            </a:r>
            <a:r>
              <a:rPr lang="ko-KR" altLang="en-US" sz="1400" dirty="0" smtClean="0">
                <a:latin typeface="+mn-ea"/>
              </a:rPr>
              <a:t> 시 </a:t>
            </a:r>
            <a:r>
              <a:rPr lang="ko-KR" altLang="en-US" sz="1400" dirty="0">
                <a:latin typeface="+mn-ea"/>
              </a:rPr>
              <a:t>추락사고 예방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10000"/>
              </a:lnSpc>
            </a:pPr>
            <a:endParaRPr lang="ko-KR" altLang="en-US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인양고리의 용접상태 확인</a:t>
            </a:r>
          </a:p>
          <a:p>
            <a:pPr>
              <a:lnSpc>
                <a:spcPct val="110000"/>
              </a:lnSpc>
            </a:pPr>
            <a:endParaRPr lang="ko-KR" altLang="en-US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타워크레인 </a:t>
            </a:r>
            <a:r>
              <a:rPr lang="ko-KR" altLang="en-US" sz="1400" dirty="0" err="1">
                <a:latin typeface="+mn-ea"/>
              </a:rPr>
              <a:t>인양후크에</a:t>
            </a:r>
            <a:endParaRPr lang="ko-KR" altLang="en-US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  </a:t>
            </a:r>
            <a:r>
              <a:rPr lang="ko-KR" altLang="en-US" sz="1400" dirty="0" err="1">
                <a:latin typeface="+mn-ea"/>
              </a:rPr>
              <a:t>갱폼</a:t>
            </a:r>
            <a:r>
              <a:rPr lang="ko-KR" altLang="en-US" sz="1400" dirty="0">
                <a:latin typeface="+mn-ea"/>
              </a:rPr>
              <a:t> 연결하여 매달기 고정</a:t>
            </a:r>
          </a:p>
          <a:p>
            <a:pPr>
              <a:lnSpc>
                <a:spcPct val="110000"/>
              </a:lnSpc>
            </a:pPr>
            <a:endParaRPr lang="ko-KR" altLang="en-US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인양고리 설치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수량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전장</a:t>
            </a:r>
            <a:r>
              <a:rPr lang="en-US" altLang="ko-KR" sz="1400" dirty="0">
                <a:latin typeface="+mn-ea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   </a:t>
            </a:r>
            <a:r>
              <a:rPr lang="ko-KR" altLang="en-US" sz="1400" dirty="0">
                <a:latin typeface="+mn-ea"/>
              </a:rPr>
              <a:t>거푸집 </a:t>
            </a:r>
            <a:r>
              <a:rPr lang="en-US" altLang="ko-KR" sz="1400" dirty="0" smtClean="0">
                <a:latin typeface="+mn-ea"/>
              </a:rPr>
              <a:t>6m </a:t>
            </a:r>
            <a:r>
              <a:rPr lang="ko-KR" altLang="en-US" sz="1400" dirty="0" smtClean="0">
                <a:latin typeface="+mn-ea"/>
              </a:rPr>
              <a:t>이상  </a:t>
            </a:r>
            <a:r>
              <a:rPr lang="en-US" altLang="ko-KR" sz="1400" dirty="0">
                <a:latin typeface="+mn-ea"/>
              </a:rPr>
              <a:t>: 2</a:t>
            </a:r>
            <a:r>
              <a:rPr lang="ko-KR" altLang="en-US" sz="1400" dirty="0">
                <a:latin typeface="+mn-ea"/>
              </a:rPr>
              <a:t>개소</a:t>
            </a:r>
            <a:r>
              <a:rPr lang="en-US" altLang="ko-KR" sz="1400" dirty="0">
                <a:latin typeface="+mn-ea"/>
              </a:rPr>
              <a:t>, 2m</a:t>
            </a:r>
          </a:p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   </a:t>
            </a:r>
            <a:r>
              <a:rPr lang="ko-KR" altLang="en-US" sz="1400" dirty="0">
                <a:latin typeface="+mn-ea"/>
              </a:rPr>
              <a:t>거푸집 </a:t>
            </a:r>
            <a:r>
              <a:rPr lang="en-US" altLang="ko-KR" sz="1400" dirty="0" smtClean="0">
                <a:latin typeface="+mn-ea"/>
              </a:rPr>
              <a:t>1.5-6m    </a:t>
            </a:r>
            <a:r>
              <a:rPr lang="en-US" altLang="ko-KR" sz="1400" dirty="0">
                <a:latin typeface="+mn-ea"/>
              </a:rPr>
              <a:t>: 2</a:t>
            </a:r>
            <a:r>
              <a:rPr lang="ko-KR" altLang="en-US" sz="1400" dirty="0">
                <a:latin typeface="+mn-ea"/>
              </a:rPr>
              <a:t>개소</a:t>
            </a:r>
            <a:r>
              <a:rPr lang="en-US" altLang="ko-KR" sz="1400" dirty="0">
                <a:latin typeface="+mn-ea"/>
              </a:rPr>
              <a:t>, 1.5m</a:t>
            </a:r>
          </a:p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   </a:t>
            </a:r>
            <a:r>
              <a:rPr lang="ko-KR" altLang="en-US" sz="1400" dirty="0">
                <a:latin typeface="+mn-ea"/>
              </a:rPr>
              <a:t>거푸집 </a:t>
            </a:r>
            <a:r>
              <a:rPr lang="en-US" altLang="ko-KR" sz="1400" dirty="0">
                <a:latin typeface="+mn-ea"/>
              </a:rPr>
              <a:t>1.5m</a:t>
            </a:r>
            <a:r>
              <a:rPr lang="ko-KR" altLang="en-US" sz="1400" dirty="0">
                <a:latin typeface="+mn-ea"/>
              </a:rPr>
              <a:t>이하 </a:t>
            </a:r>
            <a:r>
              <a:rPr lang="en-US" altLang="ko-KR" sz="1400" dirty="0">
                <a:latin typeface="+mn-ea"/>
              </a:rPr>
              <a:t>: 2</a:t>
            </a:r>
            <a:r>
              <a:rPr lang="ko-KR" altLang="en-US" sz="1400" dirty="0">
                <a:latin typeface="+mn-ea"/>
              </a:rPr>
              <a:t>개소</a:t>
            </a:r>
            <a:r>
              <a:rPr lang="en-US" altLang="ko-KR" sz="1400" dirty="0">
                <a:latin typeface="+mn-ea"/>
              </a:rPr>
              <a:t>, 0.7m</a:t>
            </a:r>
          </a:p>
        </p:txBody>
      </p:sp>
      <p:pic>
        <p:nvPicPr>
          <p:cNvPr id="26" name="그림 4">
            <a:extLst>
              <a:ext uri="{FF2B5EF4-FFF2-40B4-BE49-F238E27FC236}">
                <a16:creationId xmlns:a16="http://schemas.microsoft.com/office/drawing/2014/main" xmlns="" id="{6C0AD83E-2B3A-402B-9F48-81F80098CB6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34" y="2508376"/>
            <a:ext cx="5712370" cy="188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그림 1">
            <a:extLst>
              <a:ext uri="{FF2B5EF4-FFF2-40B4-BE49-F238E27FC236}">
                <a16:creationId xmlns:a16="http://schemas.microsoft.com/office/drawing/2014/main" xmlns="" id="{943C7F33-2914-4530-9884-39AA5C519E5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534" y="4488672"/>
            <a:ext cx="5746990" cy="204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356350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75</a:t>
            </a:fld>
            <a:endParaRPr lang="ko-KR" altLang="en-US" dirty="0"/>
          </a:p>
        </p:txBody>
      </p:sp>
      <p:sp>
        <p:nvSpPr>
          <p:cNvPr id="16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9)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갱폼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설치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4" name="그림 4">
            <a:extLst>
              <a:ext uri="{FF2B5EF4-FFF2-40B4-BE49-F238E27FC236}">
                <a16:creationId xmlns:a16="http://schemas.microsoft.com/office/drawing/2014/main" xmlns="" id="{6C0AD83E-2B3A-402B-9F48-81F80098CB6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168" y="2646606"/>
            <a:ext cx="5712370" cy="182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25184" y="2118157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갱폼 </a:t>
            </a: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안전작업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 방법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xmlns="" id="{C6B545E7-2B5B-4F13-97F1-45AE0D3D1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184" y="2562458"/>
            <a:ext cx="6192231" cy="4093536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4" name="Rectangle 30">
            <a:extLst>
              <a:ext uri="{FF2B5EF4-FFF2-40B4-BE49-F238E27FC236}">
                <a16:creationId xmlns:a16="http://schemas.microsoft.com/office/drawing/2014/main" xmlns="" id="{FB87F007-423F-4EE7-85A6-B6C6F6B27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623" y="2562458"/>
            <a:ext cx="4522619" cy="409353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- </a:t>
            </a:r>
            <a:r>
              <a:rPr lang="ko-KR" altLang="en-US" sz="1400" dirty="0" err="1">
                <a:latin typeface="+mn-ea"/>
              </a:rPr>
              <a:t>갱폼</a:t>
            </a:r>
            <a:r>
              <a:rPr lang="ko-KR" altLang="en-US" sz="1400" dirty="0">
                <a:latin typeface="+mn-ea"/>
              </a:rPr>
              <a:t> 인양 후 </a:t>
            </a:r>
            <a:r>
              <a:rPr lang="ko-KR" altLang="en-US" sz="1400" dirty="0" err="1">
                <a:latin typeface="+mn-ea"/>
              </a:rPr>
              <a:t>브라켓</a:t>
            </a:r>
            <a:r>
              <a:rPr lang="ko-KR" altLang="en-US" sz="1400" dirty="0">
                <a:latin typeface="+mn-ea"/>
              </a:rPr>
              <a:t> 및 </a:t>
            </a:r>
            <a:r>
              <a:rPr lang="ko-KR" altLang="en-US" sz="1400" dirty="0" err="1">
                <a:latin typeface="+mn-ea"/>
              </a:rPr>
              <a:t>케이지</a:t>
            </a:r>
            <a:r>
              <a:rPr lang="en-US" altLang="ko-KR" sz="1400" dirty="0">
                <a:latin typeface="+mn-ea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</a:t>
            </a:r>
            <a:r>
              <a:rPr lang="ko-KR" altLang="en-US" sz="1400" dirty="0" smtClean="0">
                <a:latin typeface="+mn-ea"/>
              </a:rPr>
              <a:t>인양고리의 </a:t>
            </a:r>
            <a:r>
              <a:rPr lang="ko-KR" altLang="en-US" sz="1400" dirty="0">
                <a:latin typeface="+mn-ea"/>
              </a:rPr>
              <a:t>각종 </a:t>
            </a:r>
            <a:r>
              <a:rPr lang="ko-KR" altLang="en-US" sz="1400" dirty="0" smtClean="0">
                <a:latin typeface="+mn-ea"/>
              </a:rPr>
              <a:t>볼트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너트의 </a:t>
            </a:r>
            <a:endParaRPr lang="ko-KR" altLang="en-US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  </a:t>
            </a:r>
            <a:r>
              <a:rPr lang="ko-KR" altLang="en-US" sz="1400" dirty="0" smtClean="0">
                <a:latin typeface="+mn-ea"/>
              </a:rPr>
              <a:t>이탈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풀림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용접상태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안전난간</a:t>
            </a:r>
            <a:r>
              <a:rPr lang="en-US" altLang="ko-KR" sz="1400" dirty="0">
                <a:latin typeface="+mn-ea"/>
              </a:rPr>
              <a:t>,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발판</a:t>
            </a:r>
            <a:r>
              <a:rPr lang="en-US" altLang="ko-KR" sz="1400" dirty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등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  </a:t>
            </a:r>
            <a:r>
              <a:rPr lang="ko-KR" altLang="en-US" sz="1400" dirty="0">
                <a:latin typeface="+mn-ea"/>
              </a:rPr>
              <a:t>부재의 손상여부</a:t>
            </a:r>
            <a:r>
              <a:rPr lang="en-US" altLang="ko-KR" sz="1400" dirty="0">
                <a:latin typeface="+mn-ea"/>
              </a:rPr>
              <a:t> </a:t>
            </a:r>
            <a:r>
              <a:rPr lang="ko-KR" altLang="en-US" sz="1400" dirty="0">
                <a:latin typeface="+mn-ea"/>
              </a:rPr>
              <a:t>확인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이상 발견 시 즉시 조치</a:t>
            </a: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타워크레인 </a:t>
            </a:r>
            <a:r>
              <a:rPr lang="ko-KR" altLang="en-US" sz="1400" dirty="0" err="1">
                <a:latin typeface="+mn-ea"/>
              </a:rPr>
              <a:t>인양후크에</a:t>
            </a:r>
            <a:r>
              <a:rPr lang="ko-KR" altLang="en-US" sz="1400" dirty="0">
                <a:latin typeface="+mn-ea"/>
              </a:rPr>
              <a:t> 고정 전</a:t>
            </a: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  앵커볼트 해체 절대 금지</a:t>
            </a:r>
          </a:p>
          <a:p>
            <a:pPr>
              <a:lnSpc>
                <a:spcPct val="110000"/>
              </a:lnSpc>
            </a:pPr>
            <a:endParaRPr lang="ko-KR" altLang="en-US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인양 후 앵커볼트 완전 고정 전</a:t>
            </a: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  </a:t>
            </a:r>
            <a:r>
              <a:rPr lang="ko-KR" altLang="en-US" sz="1400" dirty="0" err="1">
                <a:latin typeface="+mn-ea"/>
              </a:rPr>
              <a:t>인양후크</a:t>
            </a:r>
            <a:r>
              <a:rPr lang="ko-KR" altLang="en-US" sz="1400" dirty="0">
                <a:latin typeface="+mn-ea"/>
              </a:rPr>
              <a:t> 해체 절대 금지</a:t>
            </a:r>
          </a:p>
          <a:p>
            <a:pPr>
              <a:lnSpc>
                <a:spcPct val="110000"/>
              </a:lnSpc>
            </a:pPr>
            <a:endParaRPr lang="ko-KR" altLang="en-US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작업근로자 </a:t>
            </a:r>
            <a:r>
              <a:rPr lang="ko-KR" altLang="en-US" sz="1400" dirty="0" err="1">
                <a:latin typeface="+mn-ea"/>
              </a:rPr>
              <a:t>안전대</a:t>
            </a:r>
            <a:r>
              <a:rPr lang="ko-KR" altLang="en-US" sz="1400" dirty="0">
                <a:latin typeface="+mn-ea"/>
              </a:rPr>
              <a:t> 착용 및</a:t>
            </a: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  하부 출입금지조치 </a:t>
            </a:r>
            <a:r>
              <a:rPr lang="ko-KR" altLang="en-US" sz="1400" dirty="0" smtClean="0">
                <a:latin typeface="+mn-ea"/>
              </a:rPr>
              <a:t>철저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en-US" altLang="ko-KR" sz="1400" dirty="0" smtClean="0">
                <a:latin typeface="+mn-ea"/>
              </a:rPr>
              <a:t> - </a:t>
            </a:r>
            <a:r>
              <a:rPr lang="ko-KR" altLang="en-US" sz="1400" dirty="0" smtClean="0">
                <a:latin typeface="+mn-ea"/>
              </a:rPr>
              <a:t>작업자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신호자</a:t>
            </a:r>
            <a:r>
              <a:rPr lang="en-US" altLang="ko-KR" sz="1400" dirty="0" smtClean="0">
                <a:latin typeface="+mn-ea"/>
              </a:rPr>
              <a:t>, </a:t>
            </a:r>
            <a:r>
              <a:rPr lang="ko-KR" altLang="en-US" sz="1400" dirty="0" smtClean="0">
                <a:latin typeface="+mn-ea"/>
              </a:rPr>
              <a:t>타워운전자</a:t>
            </a:r>
            <a:r>
              <a:rPr lang="en-US" altLang="ko-KR" sz="1400" dirty="0" smtClean="0">
                <a:latin typeface="+mn-ea"/>
              </a:rPr>
              <a:t>,</a:t>
            </a:r>
            <a:r>
              <a:rPr lang="en-US" altLang="ko-KR" sz="1400" dirty="0">
                <a:latin typeface="+mn-ea"/>
              </a:rPr>
              <a:t> </a:t>
            </a:r>
            <a:r>
              <a:rPr lang="ko-KR" altLang="en-US" sz="1400" dirty="0" smtClean="0">
                <a:latin typeface="+mn-ea"/>
              </a:rPr>
              <a:t>감시자 등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4</a:t>
            </a:r>
            <a:r>
              <a:rPr lang="ko-KR" altLang="en-US" sz="1400" dirty="0">
                <a:latin typeface="+mn-ea"/>
              </a:rPr>
              <a:t>자간 신호 및 확인철저</a:t>
            </a:r>
          </a:p>
        </p:txBody>
      </p:sp>
      <p:pic>
        <p:nvPicPr>
          <p:cNvPr id="28" name="내용 개체 틀 2">
            <a:extLst>
              <a:ext uri="{FF2B5EF4-FFF2-40B4-BE49-F238E27FC236}">
                <a16:creationId xmlns:a16="http://schemas.microsoft.com/office/drawing/2014/main" xmlns="" id="{244BC7B4-C2EC-4302-ACEC-3B804A46C7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0470" y="2646606"/>
            <a:ext cx="5661068" cy="176787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29" name="그림 1">
            <a:extLst>
              <a:ext uri="{FF2B5EF4-FFF2-40B4-BE49-F238E27FC236}">
                <a16:creationId xmlns:a16="http://schemas.microsoft.com/office/drawing/2014/main" xmlns="" id="{42948A64-B4FC-49D4-9B58-D923AB7B29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0470" y="4552471"/>
            <a:ext cx="5695687" cy="19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24158" y="6406126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76</a:t>
            </a:fld>
            <a:endParaRPr lang="ko-KR" altLang="en-US" dirty="0"/>
          </a:p>
        </p:txBody>
      </p:sp>
      <p:sp>
        <p:nvSpPr>
          <p:cNvPr id="16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9) </a:t>
            </a:r>
            <a:r>
              <a:rPr lang="ko-KR" altLang="en-US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갱폼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설치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30191" y="2043355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갱폼 설치</a:t>
            </a:r>
            <a:r>
              <a:rPr lang="en-US" altLang="ko-KR" sz="1400" b="1" spc="-15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/</a:t>
            </a:r>
            <a:r>
              <a:rPr lang="ko-KR" altLang="en-US" sz="1400" b="1" spc="-15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해체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작업 재해 사례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92" y="2466941"/>
            <a:ext cx="5247239" cy="183925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92" y="4601496"/>
            <a:ext cx="5247239" cy="2143097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C63FA8D9-28A6-4B58-BACD-9D695F6B074B}"/>
              </a:ext>
            </a:extLst>
          </p:cNvPr>
          <p:cNvSpPr/>
          <p:nvPr/>
        </p:nvSpPr>
        <p:spPr>
          <a:xfrm>
            <a:off x="6273822" y="2865722"/>
            <a:ext cx="5184000" cy="1560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건설 현장에서 재해자가 </a:t>
            </a:r>
            <a:r>
              <a:rPr lang="ko-KR" altLang="en-US" sz="1200" dirty="0" err="1">
                <a:latin typeface="+mn-ea"/>
              </a:rPr>
              <a:t>갱폼</a:t>
            </a:r>
            <a:r>
              <a:rPr lang="ko-KR" altLang="en-US" sz="1200" dirty="0">
                <a:latin typeface="+mn-ea"/>
              </a:rPr>
              <a:t> 최상부 작업발판 위에서 작업 중 </a:t>
            </a:r>
            <a:r>
              <a:rPr lang="ko-KR" altLang="en-US" sz="1200" dirty="0" err="1">
                <a:latin typeface="+mn-ea"/>
              </a:rPr>
              <a:t>갱폼이</a:t>
            </a:r>
            <a:r>
              <a:rPr lang="ko-KR" altLang="en-US" sz="1200" dirty="0">
                <a:latin typeface="+mn-ea"/>
              </a:rPr>
              <a:t> 외벽에서 탈락하여 </a:t>
            </a:r>
            <a:r>
              <a:rPr lang="ko-KR" altLang="en-US" sz="1200" dirty="0" err="1">
                <a:latin typeface="+mn-ea"/>
              </a:rPr>
              <a:t>갱폼과</a:t>
            </a:r>
            <a:r>
              <a:rPr lang="ko-KR" altLang="en-US" sz="1200" dirty="0">
                <a:latin typeface="+mn-ea"/>
              </a:rPr>
              <a:t> 함께 아래로 추락</a:t>
            </a:r>
            <a:r>
              <a:rPr lang="en-US" altLang="ko-KR" sz="1200" dirty="0">
                <a:latin typeface="+mn-ea"/>
              </a:rPr>
              <a:t>(h=30m)</a:t>
            </a:r>
            <a:r>
              <a:rPr lang="ko-KR" altLang="en-US" sz="1200" dirty="0">
                <a:latin typeface="+mn-ea"/>
              </a:rPr>
              <a:t>하여 </a:t>
            </a:r>
            <a:r>
              <a:rPr lang="ko-KR" altLang="en-US" sz="1200" dirty="0" smtClean="0">
                <a:latin typeface="+mn-ea"/>
              </a:rPr>
              <a:t>사망</a:t>
            </a:r>
            <a:endParaRPr lang="en-US" altLang="ko-KR" sz="1200" dirty="0" smtClean="0">
              <a:latin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ko-KR" altLang="en-US" sz="1200" dirty="0">
              <a:latin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 dirty="0" err="1">
                <a:latin typeface="+mn-ea"/>
              </a:rPr>
              <a:t>옥상층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err="1">
                <a:latin typeface="+mn-ea"/>
              </a:rPr>
              <a:t>파라펫</a:t>
            </a:r>
            <a:r>
              <a:rPr lang="ko-KR" altLang="en-US" sz="1200" dirty="0">
                <a:latin typeface="+mn-ea"/>
              </a:rPr>
              <a:t> 거푸집 </a:t>
            </a:r>
            <a:r>
              <a:rPr lang="ko-KR" altLang="en-US" sz="1200" dirty="0" smtClean="0">
                <a:latin typeface="+mn-ea"/>
              </a:rPr>
              <a:t>해체작업 </a:t>
            </a:r>
            <a:r>
              <a:rPr lang="ko-KR" altLang="en-US" sz="1200" dirty="0">
                <a:latin typeface="+mn-ea"/>
              </a:rPr>
              <a:t>시 </a:t>
            </a:r>
            <a:r>
              <a:rPr lang="ko-KR" altLang="en-US" sz="1200" dirty="0" err="1">
                <a:latin typeface="+mn-ea"/>
              </a:rPr>
              <a:t>갱폼의</a:t>
            </a:r>
            <a:r>
              <a:rPr lang="ko-KR" altLang="en-US" sz="1200" dirty="0">
                <a:latin typeface="+mn-ea"/>
              </a:rPr>
              <a:t> 고정볼트를 모두 </a:t>
            </a:r>
            <a:r>
              <a:rPr lang="ko-KR" altLang="en-US" sz="1200" dirty="0" err="1">
                <a:latin typeface="+mn-ea"/>
              </a:rPr>
              <a:t>선해체한</a:t>
            </a:r>
            <a:r>
              <a:rPr lang="ko-KR" altLang="en-US" sz="1200" dirty="0">
                <a:latin typeface="+mn-ea"/>
              </a:rPr>
              <a:t> 상태에서 거푸집 </a:t>
            </a:r>
            <a:r>
              <a:rPr lang="ko-KR" altLang="en-US" sz="1200" dirty="0" smtClean="0">
                <a:latin typeface="+mn-ea"/>
              </a:rPr>
              <a:t>해체작업을 </a:t>
            </a:r>
            <a:r>
              <a:rPr lang="ko-KR" altLang="en-US" sz="1200" dirty="0">
                <a:latin typeface="+mn-ea"/>
              </a:rPr>
              <a:t>하는 등 해체 작업절차 </a:t>
            </a:r>
            <a:r>
              <a:rPr lang="ko-KR" altLang="en-US" sz="1200" dirty="0" err="1">
                <a:latin typeface="+mn-ea"/>
              </a:rPr>
              <a:t>미준수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FC8921AA-9482-4B0E-A758-A348E5238B47}"/>
              </a:ext>
            </a:extLst>
          </p:cNvPr>
          <p:cNvSpPr/>
          <p:nvPr/>
        </p:nvSpPr>
        <p:spPr>
          <a:xfrm>
            <a:off x="6273822" y="4971761"/>
            <a:ext cx="5184000" cy="1772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 err="1">
                <a:latin typeface="+mn-ea"/>
              </a:rPr>
              <a:t>파라펫</a:t>
            </a:r>
            <a:r>
              <a:rPr lang="ko-KR" altLang="en-US" sz="1200" dirty="0">
                <a:latin typeface="+mn-ea"/>
              </a:rPr>
              <a:t> 거푸집 </a:t>
            </a:r>
            <a:r>
              <a:rPr lang="ko-KR" altLang="en-US" sz="1200" dirty="0" smtClean="0">
                <a:latin typeface="+mn-ea"/>
              </a:rPr>
              <a:t>해체작업 </a:t>
            </a:r>
            <a:r>
              <a:rPr lang="ko-KR" altLang="en-US" sz="1200" dirty="0">
                <a:latin typeface="+mn-ea"/>
              </a:rPr>
              <a:t>시 해체 작업절차 준수 </a:t>
            </a:r>
            <a:r>
              <a:rPr lang="ko-KR" altLang="en-US" sz="1200" dirty="0" smtClean="0">
                <a:latin typeface="+mn-ea"/>
              </a:rPr>
              <a:t>철저</a:t>
            </a:r>
            <a:endParaRPr lang="ko-KR" altLang="en-US" sz="12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 err="1">
                <a:latin typeface="+mn-ea"/>
              </a:rPr>
              <a:t>옥상층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err="1">
                <a:latin typeface="+mn-ea"/>
              </a:rPr>
              <a:t>파라펫</a:t>
            </a:r>
            <a:r>
              <a:rPr lang="ko-KR" altLang="en-US" sz="1200" dirty="0">
                <a:latin typeface="+mn-ea"/>
              </a:rPr>
              <a:t> 거푸집 </a:t>
            </a:r>
            <a:r>
              <a:rPr lang="ko-KR" altLang="en-US" sz="1200" dirty="0" smtClean="0">
                <a:latin typeface="+mn-ea"/>
              </a:rPr>
              <a:t>해체작업 </a:t>
            </a:r>
            <a:r>
              <a:rPr lang="ko-KR" altLang="en-US" sz="1200" dirty="0">
                <a:latin typeface="+mn-ea"/>
              </a:rPr>
              <a:t>시 </a:t>
            </a:r>
            <a:r>
              <a:rPr lang="ko-KR" altLang="en-US" sz="1200" dirty="0" err="1">
                <a:latin typeface="+mn-ea"/>
              </a:rPr>
              <a:t>갱폼의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고정볼트를 </a:t>
            </a:r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+mn-ea"/>
              </a:rPr>
              <a:t>     미리 </a:t>
            </a:r>
            <a:r>
              <a:rPr lang="ko-KR" altLang="en-US" sz="1200" dirty="0">
                <a:latin typeface="+mn-ea"/>
              </a:rPr>
              <a:t>풀지 않도록 해체 작업절차를 철저히 </a:t>
            </a:r>
            <a:r>
              <a:rPr lang="ko-KR" altLang="en-US" sz="1200" dirty="0" smtClean="0">
                <a:latin typeface="+mn-ea"/>
              </a:rPr>
              <a:t>준수하여야 </a:t>
            </a:r>
            <a:r>
              <a:rPr lang="ko-KR" altLang="en-US" sz="1200" dirty="0">
                <a:latin typeface="+mn-ea"/>
              </a:rPr>
              <a:t>함</a:t>
            </a:r>
            <a:r>
              <a:rPr lang="en-US" altLang="ko-KR" sz="1200" dirty="0" smtClean="0">
                <a:latin typeface="+mn-ea"/>
              </a:rPr>
              <a:t>.</a:t>
            </a:r>
            <a:endParaRPr lang="en-US" altLang="ko-KR" sz="12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spc="-100" dirty="0" err="1">
                <a:latin typeface="+mn-ea"/>
              </a:rPr>
              <a:t>갱폼</a:t>
            </a:r>
            <a:r>
              <a:rPr lang="ko-KR" altLang="en-US" sz="1200" spc="-100" dirty="0">
                <a:latin typeface="+mn-ea"/>
              </a:rPr>
              <a:t> 지지 및 고정철물 이상유무 점검 및 관리감독 </a:t>
            </a:r>
            <a:r>
              <a:rPr lang="ko-KR" altLang="en-US" sz="1200" spc="-100" dirty="0" smtClean="0">
                <a:latin typeface="+mn-ea"/>
              </a:rPr>
              <a:t>철저</a:t>
            </a:r>
            <a:endParaRPr lang="en-US" altLang="ko-KR" sz="1200" spc="-1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 err="1" smtClean="0">
                <a:latin typeface="+mn-ea"/>
              </a:rPr>
              <a:t>갱폼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작업발판에서 거푸집 </a:t>
            </a:r>
            <a:r>
              <a:rPr lang="ko-KR" altLang="en-US" sz="1200" dirty="0" smtClean="0">
                <a:latin typeface="+mn-ea"/>
              </a:rPr>
              <a:t>해체작업 </a:t>
            </a:r>
            <a:r>
              <a:rPr lang="ko-KR" altLang="en-US" sz="1200" dirty="0">
                <a:latin typeface="+mn-ea"/>
              </a:rPr>
              <a:t>전 </a:t>
            </a:r>
            <a:r>
              <a:rPr lang="ko-KR" altLang="en-US" sz="1200" dirty="0" err="1">
                <a:latin typeface="+mn-ea"/>
              </a:rPr>
              <a:t>갱폼의</a:t>
            </a:r>
            <a:r>
              <a:rPr lang="ko-KR" altLang="en-US" sz="1200" dirty="0">
                <a:latin typeface="+mn-ea"/>
              </a:rPr>
              <a:t> 지지 </a:t>
            </a:r>
            <a:r>
              <a:rPr lang="ko-KR" altLang="en-US" sz="1200" dirty="0" smtClean="0">
                <a:latin typeface="+mn-ea"/>
              </a:rPr>
              <a:t>및 고정철물</a:t>
            </a:r>
            <a:endParaRPr lang="en-US" altLang="ko-KR" sz="1200" dirty="0" smtClean="0">
              <a:latin typeface="+mn-ea"/>
            </a:endParaRPr>
          </a:p>
          <a:p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이상유무 등 </a:t>
            </a:r>
            <a:r>
              <a:rPr lang="ko-KR" altLang="en-US" sz="1200" dirty="0" smtClean="0">
                <a:latin typeface="+mn-ea"/>
              </a:rPr>
              <a:t>수시점검 </a:t>
            </a:r>
            <a:r>
              <a:rPr lang="ko-KR" altLang="en-US" sz="1200" dirty="0">
                <a:latin typeface="+mn-ea"/>
              </a:rPr>
              <a:t>및 </a:t>
            </a:r>
            <a:r>
              <a:rPr lang="ko-KR" altLang="en-US" sz="1200" dirty="0" smtClean="0">
                <a:latin typeface="+mn-ea"/>
              </a:rPr>
              <a:t>해체작업에</a:t>
            </a:r>
            <a:r>
              <a:rPr lang="en-US" altLang="ko-KR" sz="1200" dirty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대한 </a:t>
            </a:r>
            <a:r>
              <a:rPr lang="ko-KR" altLang="en-US" sz="1200" dirty="0">
                <a:latin typeface="+mn-ea"/>
              </a:rPr>
              <a:t>관리감독 </a:t>
            </a:r>
            <a:r>
              <a:rPr lang="ko-KR" altLang="en-US" sz="1200" dirty="0" err="1">
                <a:latin typeface="+mn-ea"/>
              </a:rPr>
              <a:t>미실시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27" name="사각형: 둥근 모서리 41">
            <a:extLst>
              <a:ext uri="{FF2B5EF4-FFF2-40B4-BE49-F238E27FC236}">
                <a16:creationId xmlns:a16="http://schemas.microsoft.com/office/drawing/2014/main" xmlns="" id="{15C84C17-EE78-4B72-9808-F2665574DB1E}"/>
              </a:ext>
            </a:extLst>
          </p:cNvPr>
          <p:cNvSpPr/>
          <p:nvPr/>
        </p:nvSpPr>
        <p:spPr>
          <a:xfrm>
            <a:off x="6284455" y="2394088"/>
            <a:ext cx="5164086" cy="224593"/>
          </a:xfrm>
          <a:prstGeom prst="roundRect">
            <a:avLst/>
          </a:prstGeom>
          <a:solidFill>
            <a:srgbClr val="A3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30" name="사각형: 둥근 모서리 42">
            <a:extLst>
              <a:ext uri="{FF2B5EF4-FFF2-40B4-BE49-F238E27FC236}">
                <a16:creationId xmlns:a16="http://schemas.microsoft.com/office/drawing/2014/main" xmlns="" id="{B35FD181-1ECE-408C-AF17-BCE1FF5A7DAD}"/>
              </a:ext>
            </a:extLst>
          </p:cNvPr>
          <p:cNvSpPr/>
          <p:nvPr/>
        </p:nvSpPr>
        <p:spPr>
          <a:xfrm>
            <a:off x="6284455" y="2466942"/>
            <a:ext cx="5164086" cy="269909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14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재 해 발 생 원 인</a:t>
            </a:r>
            <a:endParaRPr lang="en-US" altLang="ko-KR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31" name="그룹 24"/>
          <p:cNvGrpSpPr/>
          <p:nvPr/>
        </p:nvGrpSpPr>
        <p:grpSpPr>
          <a:xfrm>
            <a:off x="6283561" y="4525518"/>
            <a:ext cx="5174262" cy="391021"/>
            <a:chOff x="9494164" y="4701460"/>
            <a:chExt cx="4279319" cy="363642"/>
          </a:xfrm>
        </p:grpSpPr>
        <p:sp>
          <p:nvSpPr>
            <p:cNvPr id="32" name="사각형: 둥근 모서리 18">
              <a:extLst>
                <a:ext uri="{FF2B5EF4-FFF2-40B4-BE49-F238E27FC236}">
                  <a16:creationId xmlns:a16="http://schemas.microsoft.com/office/drawing/2014/main" xmlns="" id="{7A65878B-F8A5-405D-9D76-3A270A295738}"/>
                </a:ext>
              </a:extLst>
            </p:cNvPr>
            <p:cNvSpPr/>
            <p:nvPr/>
          </p:nvSpPr>
          <p:spPr>
            <a:xfrm>
              <a:off x="9494164" y="4701460"/>
              <a:ext cx="4279319" cy="24379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3" name="사각형: 둥근 모서리 22">
              <a:extLst>
                <a:ext uri="{FF2B5EF4-FFF2-40B4-BE49-F238E27FC236}">
                  <a16:creationId xmlns:a16="http://schemas.microsoft.com/office/drawing/2014/main" xmlns="" id="{A35B7AAB-7BEB-49AA-964F-7B7737B368F1}"/>
                </a:ext>
              </a:extLst>
            </p:cNvPr>
            <p:cNvSpPr/>
            <p:nvPr/>
          </p:nvSpPr>
          <p:spPr>
            <a:xfrm>
              <a:off x="9494164" y="4772118"/>
              <a:ext cx="4279319" cy="29298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4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안  전  대  책</a:t>
              </a: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434690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77</a:t>
            </a:fld>
            <a:endParaRPr lang="ko-KR" altLang="en-US" dirty="0"/>
          </a:p>
        </p:txBody>
      </p:sp>
      <p:sp>
        <p:nvSpPr>
          <p:cNvPr id="21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10)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건설용 리프트 설치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모서리가 둥근 직사각형 12">
            <a:extLst>
              <a:ext uri="{FF2B5EF4-FFF2-40B4-BE49-F238E27FC236}">
                <a16:creationId xmlns:a16="http://schemas.microsoft.com/office/drawing/2014/main" xmlns="" id="{5EE9D752-93D1-4241-81BC-809C0D93074E}"/>
              </a:ext>
            </a:extLst>
          </p:cNvPr>
          <p:cNvSpPr/>
          <p:nvPr/>
        </p:nvSpPr>
        <p:spPr>
          <a:xfrm>
            <a:off x="631205" y="2056417"/>
            <a:ext cx="10898786" cy="1731876"/>
          </a:xfrm>
          <a:prstGeom prst="roundRect">
            <a:avLst>
              <a:gd name="adj" fmla="val 2343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457106">
              <a:defRPr/>
            </a:pPr>
            <a:endParaRPr lang="ko-KR" altLang="en-US">
              <a:solidFill>
                <a:prstClr val="white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6AA9F5-4EDC-4A9B-9A40-A8555A823887}"/>
              </a:ext>
            </a:extLst>
          </p:cNvPr>
          <p:cNvSpPr txBox="1"/>
          <p:nvPr/>
        </p:nvSpPr>
        <p:spPr>
          <a:xfrm>
            <a:off x="609969" y="4147122"/>
            <a:ext cx="6038544" cy="253616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6EBB00-66C2-490F-BF06-7FC91A5326FC}"/>
              </a:ext>
            </a:extLst>
          </p:cNvPr>
          <p:cNvSpPr txBox="1"/>
          <p:nvPr/>
        </p:nvSpPr>
        <p:spPr>
          <a:xfrm>
            <a:off x="6656751" y="4151713"/>
            <a:ext cx="4873240" cy="253616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우천 또는 풍속상태 확인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최대 풍속 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10m/s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이상 작업 금지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)</a:t>
            </a: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상ㆍ하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 smtClean="0">
                <a:solidFill>
                  <a:srgbClr val="000000"/>
                </a:solidFill>
                <a:latin typeface="+mn-ea"/>
              </a:rPr>
              <a:t> 동시작업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금지 및 신호 체계 통일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상하 이동 운전은 지정된 운전자가 실시</a:t>
            </a: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리프트 및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중량물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취급 작업계획서 작성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/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검토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/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승인 후 작업 실시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전동공구 </a:t>
            </a:r>
            <a:r>
              <a:rPr lang="ko-KR" altLang="en-US" sz="1000" spc="-151" dirty="0" smtClean="0">
                <a:solidFill>
                  <a:srgbClr val="000000"/>
                </a:solidFill>
                <a:latin typeface="+mn-ea"/>
              </a:rPr>
              <a:t>사용 전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점검 및 사용전선 가공으로 배선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en-US" altLang="ko-KR" sz="1000" spc="-15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 smtClean="0">
                <a:solidFill>
                  <a:srgbClr val="000000"/>
                </a:solidFill>
                <a:latin typeface="+mn-ea"/>
              </a:rPr>
              <a:t>피복손상상태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등 확인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비상정지장치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과부하방지장치 등 안전장치 사전 확인</a:t>
            </a: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</a:t>
            </a:r>
            <a:r>
              <a:rPr lang="ko-KR" altLang="en-US" sz="1000" spc="-151" dirty="0" smtClean="0">
                <a:solidFill>
                  <a:srgbClr val="000000"/>
                </a:solidFill>
                <a:latin typeface="+mn-ea"/>
              </a:rPr>
              <a:t>해체 시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작업지휘자를 배치하고 배치된 작업지휘자의 지휘를 받아 작업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작업구역 내 관계자 이외의 출입금지 조치 및 표시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재료</a:t>
            </a:r>
            <a:r>
              <a:rPr lang="en-US" altLang="ko-KR" sz="1000" spc="-151" dirty="0" smtClean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 smtClean="0">
                <a:solidFill>
                  <a:srgbClr val="000000"/>
                </a:solidFill>
                <a:latin typeface="+mn-ea"/>
              </a:rPr>
              <a:t>기구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등의 오르내리기에는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달줄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en-US" altLang="ko-KR" sz="1000" spc="-15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 err="1" smtClean="0">
                <a:solidFill>
                  <a:srgbClr val="000000"/>
                </a:solidFill>
                <a:latin typeface="+mn-ea"/>
              </a:rPr>
              <a:t>달포대</a:t>
            </a:r>
            <a:r>
              <a:rPr lang="ko-KR" altLang="en-US" sz="1000" spc="-15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등을 사용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양중장비의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안전장치 확인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후크해지장치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권과방지장치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줄걸이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샤클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등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높은 상부에서 작업을 실시할 경우 구명로프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안전대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등을 착용 확인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E19C9F39-C2B2-466A-A344-C3DDDF912650}"/>
              </a:ext>
            </a:extLst>
          </p:cNvPr>
          <p:cNvSpPr/>
          <p:nvPr/>
        </p:nvSpPr>
        <p:spPr>
          <a:xfrm>
            <a:off x="6655587" y="3818645"/>
            <a:ext cx="4874404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현장점검 </a:t>
            </a:r>
            <a:r>
              <a:rPr lang="en-US" altLang="ko-KR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Key Point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CDB1B169-802F-426B-8863-C130B5511726}"/>
              </a:ext>
            </a:extLst>
          </p:cNvPr>
          <p:cNvSpPr/>
          <p:nvPr/>
        </p:nvSpPr>
        <p:spPr>
          <a:xfrm>
            <a:off x="647683" y="3818645"/>
            <a:ext cx="6056229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위험성평가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graphicFrame>
        <p:nvGraphicFramePr>
          <p:cNvPr id="46" name="표 45">
            <a:extLst>
              <a:ext uri="{FF2B5EF4-FFF2-40B4-BE49-F238E27FC236}">
                <a16:creationId xmlns:a16="http://schemas.microsoft.com/office/drawing/2014/main" xmlns="" id="{DA87789F-375D-4221-8F03-03F52D6E53AE}"/>
              </a:ext>
            </a:extLst>
          </p:cNvPr>
          <p:cNvGraphicFramePr>
            <a:graphicFrameLocks noGrp="1"/>
          </p:cNvGraphicFramePr>
          <p:nvPr/>
        </p:nvGraphicFramePr>
        <p:xfrm>
          <a:off x="641838" y="4215511"/>
          <a:ext cx="5990730" cy="2366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1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696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96353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위험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요인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반입 전 점검 미 실시로 인한 설치 시 결함에 의한 사고위험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연장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시 케이지 마스트 가이드를 넘어 운행하여 사고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위험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운반구 위에 설치용 마스트 과다 적재 낙하 위험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69690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안전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대책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8016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반입 전 검사 실시 및 승인 서류 별도 보관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연장 작업 시 케이지 마스트 가이드 상단으로 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30cm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이내 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반드시 정지 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&amp;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상한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리미트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설치 상태 확인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latinLnBrk="0">
                        <a:lnSpc>
                          <a:spcPct val="150000"/>
                        </a:lnSpc>
                      </a:pP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운반구 위 마스트 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2EA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까지만 상차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48" name="표 47">
            <a:extLst>
              <a:ext uri="{FF2B5EF4-FFF2-40B4-BE49-F238E27FC236}">
                <a16:creationId xmlns:a16="http://schemas.microsoft.com/office/drawing/2014/main" xmlns="" id="{8828DF44-6F22-4659-897D-057A2087A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554840"/>
              </p:ext>
            </p:extLst>
          </p:nvPr>
        </p:nvGraphicFramePr>
        <p:xfrm>
          <a:off x="6945799" y="3062177"/>
          <a:ext cx="4241820" cy="713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7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10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7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0082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구 분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D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내 용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D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비 고</a:t>
                      </a:r>
                      <a:endParaRPr lang="en-US" altLang="ko-KR" sz="1100" b="1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6606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 smtClean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주요 장비</a:t>
                      </a:r>
                      <a:endParaRPr lang="ko-KR" altLang="en-US" sz="1100" b="0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이동식크레인</a:t>
                      </a:r>
                      <a:r>
                        <a:rPr lang="en-US" altLang="ko-KR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지게차</a:t>
                      </a:r>
                      <a:r>
                        <a:rPr lang="en-US" altLang="ko-KR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kern="1200" spc="-150" dirty="0" err="1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윈치</a:t>
                      </a:r>
                      <a:endParaRPr lang="ko-KR" altLang="en-US" sz="1100" b="0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pc="-150" baseline="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6606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 smtClean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관리 사항</a:t>
                      </a:r>
                      <a:endParaRPr lang="ko-KR" altLang="en-US" sz="1100" b="0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정기검사 실시 관리 철저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pc="-150" baseline="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9" name="Picture 19" descr="IMG_4241">
            <a:extLst>
              <a:ext uri="{FF2B5EF4-FFF2-40B4-BE49-F238E27FC236}">
                <a16:creationId xmlns:a16="http://schemas.microsoft.com/office/drawing/2014/main" xmlns="" id="{A9E3AEAB-5B9C-4B42-9EAD-1CD19854042D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print"/>
          <a:srcRect t="4295" b="-1"/>
          <a:stretch/>
        </p:blipFill>
        <p:spPr bwMode="auto">
          <a:xfrm>
            <a:off x="8434517" y="2081151"/>
            <a:ext cx="1264383" cy="78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54" name="직사각형 11">
            <a:extLst>
              <a:ext uri="{FF2B5EF4-FFF2-40B4-BE49-F238E27FC236}">
                <a16:creationId xmlns:a16="http://schemas.microsoft.com/office/drawing/2014/main" xmlns="" id="{2CD1A4D0-40BD-41F1-855F-5F04AB2FB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0563" y="2861862"/>
            <a:ext cx="1594338" cy="23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>
            <a:lvl1pPr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algn="ctr" fontAlgn="ctr"/>
            <a:r>
              <a:rPr lang="ko-KR" altLang="en-US" sz="900" spc="-151" dirty="0">
                <a:solidFill>
                  <a:srgbClr val="000000"/>
                </a:solidFill>
                <a:latin typeface="+mn-ea"/>
                <a:ea typeface="+mn-ea"/>
              </a:rPr>
              <a:t>마스트 설치</a:t>
            </a:r>
            <a:r>
              <a:rPr lang="en-US" altLang="ko-KR" sz="900" spc="-151" dirty="0">
                <a:solidFill>
                  <a:srgbClr val="000000"/>
                </a:solidFill>
                <a:latin typeface="+mn-ea"/>
                <a:ea typeface="+mn-ea"/>
              </a:rPr>
              <a:t>/</a:t>
            </a:r>
            <a:r>
              <a:rPr lang="ko-KR" altLang="en-US" sz="900" spc="-151" dirty="0">
                <a:solidFill>
                  <a:srgbClr val="000000"/>
                </a:solidFill>
                <a:latin typeface="+mn-ea"/>
                <a:ea typeface="+mn-ea"/>
              </a:rPr>
              <a:t>해체 </a:t>
            </a:r>
          </a:p>
        </p:txBody>
      </p:sp>
      <p:sp>
        <p:nvSpPr>
          <p:cNvPr id="63" name="직사각형 12">
            <a:extLst>
              <a:ext uri="{FF2B5EF4-FFF2-40B4-BE49-F238E27FC236}">
                <a16:creationId xmlns:a16="http://schemas.microsoft.com/office/drawing/2014/main" xmlns="" id="{A80F88D1-D026-4E17-864C-E252E8571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0846" y="2861862"/>
            <a:ext cx="1690076" cy="23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>
            <a:lvl1pPr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algn="ctr" fontAlgn="ctr"/>
            <a:r>
              <a:rPr lang="ko-KR" altLang="en-US" sz="900" spc="-151" dirty="0">
                <a:solidFill>
                  <a:srgbClr val="000000"/>
                </a:solidFill>
                <a:latin typeface="+mn-ea"/>
                <a:ea typeface="+mn-ea"/>
              </a:rPr>
              <a:t>월브레싱 설치</a:t>
            </a:r>
            <a:r>
              <a:rPr lang="en-US" altLang="ko-KR" sz="900" spc="-151" dirty="0">
                <a:solidFill>
                  <a:srgbClr val="000000"/>
                </a:solidFill>
                <a:latin typeface="+mn-ea"/>
                <a:ea typeface="+mn-ea"/>
              </a:rPr>
              <a:t>/</a:t>
            </a:r>
            <a:r>
              <a:rPr lang="ko-KR" altLang="en-US" sz="900" spc="-151" dirty="0">
                <a:solidFill>
                  <a:srgbClr val="000000"/>
                </a:solidFill>
                <a:latin typeface="+mn-ea"/>
                <a:ea typeface="+mn-ea"/>
              </a:rPr>
              <a:t>해체 </a:t>
            </a:r>
          </a:p>
        </p:txBody>
      </p:sp>
      <p:sp>
        <p:nvSpPr>
          <p:cNvPr id="64" name="직사각형 13">
            <a:extLst>
              <a:ext uri="{FF2B5EF4-FFF2-40B4-BE49-F238E27FC236}">
                <a16:creationId xmlns:a16="http://schemas.microsoft.com/office/drawing/2014/main" xmlns="" id="{EDB3CDB5-F3CD-49C8-A373-17AE11FD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803" y="2861862"/>
            <a:ext cx="1639278" cy="23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>
            <a:lvl1pPr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algn="ctr" fontAlgn="ctr"/>
            <a:r>
              <a:rPr lang="ko-KR" altLang="en-US" sz="900" spc="-151" dirty="0">
                <a:solidFill>
                  <a:srgbClr val="000000"/>
                </a:solidFill>
                <a:latin typeface="+mn-ea"/>
                <a:ea typeface="+mn-ea"/>
              </a:rPr>
              <a:t>케이지 설치</a:t>
            </a:r>
            <a:r>
              <a:rPr lang="en-US" altLang="ko-KR" sz="900" spc="-151" dirty="0">
                <a:solidFill>
                  <a:srgbClr val="000000"/>
                </a:solidFill>
                <a:latin typeface="+mn-ea"/>
                <a:ea typeface="+mn-ea"/>
              </a:rPr>
              <a:t>/</a:t>
            </a:r>
            <a:r>
              <a:rPr lang="ko-KR" altLang="en-US" sz="900" spc="-151" dirty="0">
                <a:solidFill>
                  <a:srgbClr val="000000"/>
                </a:solidFill>
                <a:latin typeface="+mn-ea"/>
                <a:ea typeface="+mn-ea"/>
              </a:rPr>
              <a:t>해체 </a:t>
            </a:r>
          </a:p>
        </p:txBody>
      </p:sp>
      <p:pic>
        <p:nvPicPr>
          <p:cNvPr id="65" name="Picture 5">
            <a:extLst>
              <a:ext uri="{FF2B5EF4-FFF2-40B4-BE49-F238E27FC236}">
                <a16:creationId xmlns:a16="http://schemas.microsoft.com/office/drawing/2014/main" xmlns="" id="{4259A46A-CD9D-4646-B212-C61BD0ABC82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445" t="18500" r="61137" b="69652"/>
          <a:stretch/>
        </p:blipFill>
        <p:spPr bwMode="auto">
          <a:xfrm>
            <a:off x="9923236" y="2086298"/>
            <a:ext cx="1264383" cy="78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xmlns="" id="{E117878B-640E-4499-BD28-5FDB1433968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5798" y="2090109"/>
            <a:ext cx="1293930" cy="78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xmlns="" id="{1E0C6AE8-70F0-4559-9936-F8BF73A6E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6" y="2090109"/>
            <a:ext cx="2719447" cy="1655372"/>
          </a:xfrm>
          <a:prstGeom prst="rect">
            <a:avLst/>
          </a:prstGeom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xmlns="" id="{A4E63F1E-981C-402F-BC36-AD0C4C665305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61" y="2088316"/>
            <a:ext cx="2718000" cy="1656000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398991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78</a:t>
            </a:fld>
            <a:endParaRPr lang="ko-KR" altLang="en-US" dirty="0"/>
          </a:p>
        </p:txBody>
      </p:sp>
      <p:sp>
        <p:nvSpPr>
          <p:cNvPr id="25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10)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건설용 리프트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설치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29581" y="2074499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건설용 리프트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안전작업 방법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xmlns="" id="{C6B545E7-2B5B-4F13-97F1-45AE0D3D1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83" y="2551825"/>
            <a:ext cx="6192231" cy="4114801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1" name="Rectangle 30">
            <a:extLst>
              <a:ext uri="{FF2B5EF4-FFF2-40B4-BE49-F238E27FC236}">
                <a16:creationId xmlns:a16="http://schemas.microsoft.com/office/drawing/2014/main" xmlns="" id="{FB87F007-423F-4EE7-85A6-B6C6F6B27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3816" y="2551825"/>
            <a:ext cx="4326176" cy="41148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- </a:t>
            </a:r>
            <a:r>
              <a:rPr lang="ko-KR" altLang="en-US" sz="1400" dirty="0">
                <a:latin typeface="+mn-ea"/>
              </a:rPr>
              <a:t>외부 검사기관 사전 점검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  (</a:t>
            </a:r>
            <a:r>
              <a:rPr lang="ko-KR" altLang="en-US" sz="1400" dirty="0">
                <a:latin typeface="+mn-ea"/>
              </a:rPr>
              <a:t>안전장치 정상작동 여부 확인</a:t>
            </a:r>
            <a:r>
              <a:rPr lang="en-US" altLang="ko-KR" sz="1400" dirty="0">
                <a:latin typeface="+mn-ea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설치</a:t>
            </a:r>
            <a:r>
              <a:rPr lang="en-US" altLang="ko-KR" sz="1400" dirty="0">
                <a:latin typeface="+mn-ea"/>
              </a:rPr>
              <a:t>/</a:t>
            </a:r>
            <a:r>
              <a:rPr lang="ko-KR" altLang="en-US" sz="1400" dirty="0" smtClean="0">
                <a:latin typeface="+mn-ea"/>
              </a:rPr>
              <a:t>해체 작업계획 </a:t>
            </a:r>
            <a:r>
              <a:rPr lang="ko-KR" altLang="en-US" sz="1400" dirty="0">
                <a:latin typeface="+mn-ea"/>
              </a:rPr>
              <a:t>준수여부 관리감독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  </a:t>
            </a:r>
            <a:r>
              <a:rPr lang="en-US" altLang="ko-KR" sz="1400" spc="-100" dirty="0">
                <a:latin typeface="+mn-ea"/>
              </a:rPr>
              <a:t>(</a:t>
            </a:r>
            <a:r>
              <a:rPr lang="ko-KR" altLang="en-US" sz="1400" spc="-100" dirty="0">
                <a:latin typeface="+mn-ea"/>
              </a:rPr>
              <a:t>단계별 추락</a:t>
            </a:r>
            <a:r>
              <a:rPr lang="en-US" altLang="ko-KR" sz="1400" spc="-100" dirty="0">
                <a:latin typeface="+mn-ea"/>
              </a:rPr>
              <a:t>, </a:t>
            </a:r>
            <a:r>
              <a:rPr lang="ko-KR" altLang="en-US" sz="1400" spc="-100" dirty="0">
                <a:latin typeface="+mn-ea"/>
              </a:rPr>
              <a:t>낙하</a:t>
            </a:r>
            <a:r>
              <a:rPr lang="en-US" altLang="ko-KR" sz="1400" spc="-100" dirty="0">
                <a:latin typeface="+mn-ea"/>
              </a:rPr>
              <a:t>, </a:t>
            </a:r>
            <a:r>
              <a:rPr lang="ko-KR" altLang="en-US" sz="1400" spc="-100" dirty="0">
                <a:latin typeface="+mn-ea"/>
              </a:rPr>
              <a:t>협착 예방기준 준수여부</a:t>
            </a:r>
            <a:r>
              <a:rPr lang="en-US" altLang="ko-KR" sz="1400" spc="-100" dirty="0">
                <a:latin typeface="+mn-ea"/>
              </a:rPr>
              <a:t>)</a:t>
            </a:r>
          </a:p>
          <a:p>
            <a:pPr>
              <a:lnSpc>
                <a:spcPct val="110000"/>
              </a:lnSpc>
            </a:pPr>
            <a:endParaRPr lang="ko-KR" altLang="en-US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spc="-100" dirty="0">
                <a:latin typeface="+mn-ea"/>
              </a:rPr>
              <a:t>설치</a:t>
            </a:r>
            <a:r>
              <a:rPr lang="en-US" altLang="ko-KR" sz="1400" spc="-100" dirty="0">
                <a:latin typeface="+mn-ea"/>
              </a:rPr>
              <a:t>/</a:t>
            </a:r>
            <a:r>
              <a:rPr lang="ko-KR" altLang="en-US" sz="1400" spc="-100" dirty="0">
                <a:latin typeface="+mn-ea"/>
              </a:rPr>
              <a:t>해체 작업자 안전벨트 착용 상태</a:t>
            </a:r>
            <a:r>
              <a:rPr lang="en-US" altLang="ko-KR" sz="1400" spc="-100" dirty="0">
                <a:latin typeface="+mn-ea"/>
              </a:rPr>
              <a:t> </a:t>
            </a:r>
            <a:r>
              <a:rPr lang="ko-KR" altLang="en-US" sz="1400" spc="-100" dirty="0">
                <a:latin typeface="+mn-ea"/>
              </a:rPr>
              <a:t>관리</a:t>
            </a:r>
          </a:p>
          <a:p>
            <a:pPr>
              <a:lnSpc>
                <a:spcPct val="110000"/>
              </a:lnSpc>
            </a:pPr>
            <a:endParaRPr lang="ko-KR" altLang="en-US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작업반경 내 </a:t>
            </a:r>
            <a:r>
              <a:rPr lang="ko-KR" altLang="en-US" sz="1400" dirty="0" err="1">
                <a:latin typeface="+mn-ea"/>
              </a:rPr>
              <a:t>타공종</a:t>
            </a:r>
            <a:r>
              <a:rPr lang="ko-KR" altLang="en-US" sz="1400" dirty="0">
                <a:latin typeface="+mn-ea"/>
              </a:rPr>
              <a:t> 작업자 통제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10000"/>
              </a:lnSpc>
            </a:pPr>
            <a:endParaRPr lang="en-US" altLang="ko-KR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- </a:t>
            </a:r>
            <a:r>
              <a:rPr lang="ko-KR" altLang="en-US" sz="1400" dirty="0">
                <a:latin typeface="+mn-ea"/>
              </a:rPr>
              <a:t>비상정지장치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과부하방지장치 등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  </a:t>
            </a:r>
            <a:r>
              <a:rPr lang="ko-KR" altLang="en-US" sz="1400" dirty="0">
                <a:latin typeface="+mn-ea"/>
              </a:rPr>
              <a:t>안전장치 사전 확인</a:t>
            </a:r>
          </a:p>
          <a:p>
            <a:pPr>
              <a:lnSpc>
                <a:spcPct val="110000"/>
              </a:lnSpc>
            </a:pPr>
            <a:endParaRPr lang="ko-KR" altLang="en-US" sz="1400" dirty="0">
              <a:latin typeface="+mn-ea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03EEDC30-5EAF-4DAE-9CBB-27AE31F78D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67" y="2604075"/>
            <a:ext cx="5712370" cy="1819222"/>
          </a:xfrm>
          <a:prstGeom prst="rect">
            <a:avLst/>
          </a:prstGeom>
          <a:ln>
            <a:noFill/>
          </a:ln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3D0E5E62-76E9-4751-B843-1869B78D08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66" y="4616268"/>
            <a:ext cx="5746990" cy="1986560"/>
          </a:xfrm>
          <a:prstGeom prst="rect">
            <a:avLst/>
          </a:prstGeom>
          <a:ln>
            <a:noFill/>
          </a:ln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406125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79</a:t>
            </a:fld>
            <a:endParaRPr lang="ko-KR" altLang="en-US" dirty="0"/>
          </a:p>
        </p:txBody>
      </p:sp>
      <p:sp>
        <p:nvSpPr>
          <p:cNvPr id="19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62" y="1670627"/>
            <a:ext cx="11179256" cy="4710438"/>
          </a:xfrm>
          <a:prstGeom prst="rect">
            <a:avLst/>
          </a:prstGeom>
        </p:spPr>
      </p:pic>
      <p:sp>
        <p:nvSpPr>
          <p:cNvPr id="11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안전보건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경영방침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및 목표</a:t>
            </a:r>
            <a:endParaRPr lang="ko-KR" altLang="en-US" sz="2800" dirty="0"/>
          </a:p>
        </p:txBody>
      </p:sp>
      <p:pic>
        <p:nvPicPr>
          <p:cNvPr id="12" name="그림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19320" y="1161182"/>
            <a:ext cx="3828228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/>
            <a:r>
              <a:rPr lang="ko-KR" altLang="en-US" sz="1900" b="1" dirty="0">
                <a:solidFill>
                  <a:srgbClr val="FFFFFF"/>
                </a:solidFill>
                <a:latin typeface="+mj-ea"/>
                <a:ea typeface="+mj-ea"/>
              </a:rPr>
              <a:t>안전보건 목표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419947"/>
            <a:ext cx="2844799" cy="365125"/>
          </a:xfrm>
        </p:spPr>
        <p:txBody>
          <a:bodyPr/>
          <a:lstStyle/>
          <a:p>
            <a:fld id="{AD22CD3B-FDDF-4998-970C-76E6E0BEC65F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8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73914" y="1161182"/>
            <a:ext cx="571264" cy="287571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2-2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8520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10)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건설용 리프트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설치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749D65C0-BD3B-6783-4DBD-ED82DE8182D6}"/>
              </a:ext>
            </a:extLst>
          </p:cNvPr>
          <p:cNvSpPr/>
          <p:nvPr/>
        </p:nvSpPr>
        <p:spPr>
          <a:xfrm>
            <a:off x="651457" y="2064621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건설용 리프트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재해 사례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20" name="_x552015616" descr="EMB00009af81d3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6" y="2488500"/>
            <a:ext cx="5231508" cy="195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_x356991296" descr="EMB00009af81d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6" y="4622762"/>
            <a:ext cx="5231508" cy="214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C63FA8D9-28A6-4B58-BACD-9D695F6B074B}"/>
              </a:ext>
            </a:extLst>
          </p:cNvPr>
          <p:cNvSpPr/>
          <p:nvPr/>
        </p:nvSpPr>
        <p:spPr>
          <a:xfrm>
            <a:off x="6316354" y="2886988"/>
            <a:ext cx="5184000" cy="1560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건설작업용 리프트의 마스트 해체작업 중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마스트 연결 볼트를 먼저 해체하여 마스트가 붕괴되면서 지상 </a:t>
            </a:r>
            <a:r>
              <a:rPr lang="en-US" altLang="ko-KR" sz="1200" dirty="0">
                <a:latin typeface="+mn-ea"/>
              </a:rPr>
              <a:t>22</a:t>
            </a:r>
            <a:r>
              <a:rPr lang="ko-KR" altLang="en-US" sz="1200" dirty="0">
                <a:latin typeface="+mn-ea"/>
              </a:rPr>
              <a:t>층 높이에 있던 운반구가 마스트와 함께 바닥으로 떨어져 </a:t>
            </a:r>
            <a:r>
              <a:rPr lang="ko-KR" altLang="en-US" sz="1200" dirty="0" smtClean="0">
                <a:latin typeface="+mn-ea"/>
              </a:rPr>
              <a:t>추락</a:t>
            </a:r>
            <a:endParaRPr lang="ko-KR" altLang="en-US" sz="1200" dirty="0">
              <a:latin typeface="+mn-ea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FC8921AA-9482-4B0E-A758-A348E5238B47}"/>
              </a:ext>
            </a:extLst>
          </p:cNvPr>
          <p:cNvSpPr/>
          <p:nvPr/>
        </p:nvSpPr>
        <p:spPr>
          <a:xfrm>
            <a:off x="6316354" y="4993027"/>
            <a:ext cx="5184000" cy="1772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리프트 붕괴 등의 방지조치 철저</a:t>
            </a:r>
          </a:p>
          <a:p>
            <a:r>
              <a:rPr lang="ko-KR" altLang="en-US" sz="1200" dirty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-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마스트 연결볼트를 </a:t>
            </a:r>
            <a:r>
              <a:rPr lang="ko-KR" altLang="en-US" sz="1200" dirty="0" smtClean="0">
                <a:latin typeface="+mn-ea"/>
              </a:rPr>
              <a:t>선 해체하거나 </a:t>
            </a:r>
            <a:r>
              <a:rPr lang="ko-KR" altLang="en-US" sz="1200" dirty="0">
                <a:latin typeface="+mn-ea"/>
              </a:rPr>
              <a:t>헐겁게 체결하여서는 </a:t>
            </a:r>
            <a:endParaRPr lang="en-US" altLang="ko-KR" sz="1200" dirty="0">
              <a:latin typeface="+mn-ea"/>
            </a:endParaRPr>
          </a:p>
          <a:p>
            <a:r>
              <a:rPr lang="en-US" altLang="ko-KR" sz="1200" dirty="0">
                <a:latin typeface="+mn-ea"/>
              </a:rPr>
              <a:t>     </a:t>
            </a:r>
            <a:r>
              <a:rPr lang="ko-KR" altLang="en-US" sz="1200" dirty="0">
                <a:latin typeface="+mn-ea"/>
              </a:rPr>
              <a:t>안 되며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반드시 안전작업 순서 및 방법에 따라 </a:t>
            </a:r>
            <a:r>
              <a:rPr lang="ko-KR" altLang="en-US" sz="1200" dirty="0" smtClean="0">
                <a:latin typeface="+mn-ea"/>
              </a:rPr>
              <a:t>리프트를 </a:t>
            </a:r>
            <a:r>
              <a:rPr lang="ko-KR" altLang="en-US" sz="1200" dirty="0">
                <a:latin typeface="+mn-ea"/>
              </a:rPr>
              <a:t>해체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200" dirty="0" err="1">
                <a:latin typeface="+mn-ea"/>
              </a:rPr>
              <a:t>안전대</a:t>
            </a:r>
            <a:r>
              <a:rPr lang="ko-KR" altLang="en-US" sz="1200" dirty="0">
                <a:latin typeface="+mn-ea"/>
              </a:rPr>
              <a:t> 부착설비 설치 철저</a:t>
            </a:r>
            <a:endParaRPr lang="en-US" altLang="ko-KR" sz="1200" dirty="0">
              <a:latin typeface="+mn-ea"/>
            </a:endParaRPr>
          </a:p>
          <a:p>
            <a:r>
              <a:rPr lang="en-US" altLang="ko-KR" sz="1200" dirty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- </a:t>
            </a:r>
            <a:r>
              <a:rPr lang="ko-KR" altLang="en-US" sz="1200" dirty="0" err="1">
                <a:latin typeface="+mn-ea"/>
              </a:rPr>
              <a:t>운반구</a:t>
            </a:r>
            <a:r>
              <a:rPr lang="ko-KR" altLang="en-US" sz="1200" dirty="0">
                <a:latin typeface="+mn-ea"/>
              </a:rPr>
              <a:t> 상부에서 작업하는 작업자가 </a:t>
            </a:r>
            <a:r>
              <a:rPr lang="ko-KR" altLang="en-US" sz="1200" dirty="0" err="1">
                <a:latin typeface="+mn-ea"/>
              </a:rPr>
              <a:t>안전대를</a:t>
            </a:r>
            <a:r>
              <a:rPr lang="ko-KR" altLang="en-US" sz="1200" dirty="0">
                <a:latin typeface="+mn-ea"/>
              </a:rPr>
              <a:t> 걸어서 </a:t>
            </a:r>
          </a:p>
          <a:p>
            <a:r>
              <a:rPr lang="ko-KR" altLang="en-US" sz="1200" dirty="0">
                <a:latin typeface="+mn-ea"/>
              </a:rPr>
              <a:t>     사용하도록 </a:t>
            </a:r>
            <a:r>
              <a:rPr lang="ko-KR" altLang="en-US" sz="1200" dirty="0" smtClean="0">
                <a:latin typeface="+mn-ea"/>
              </a:rPr>
              <a:t>수직 </a:t>
            </a:r>
            <a:r>
              <a:rPr lang="ko-KR" altLang="en-US" sz="1200" dirty="0" err="1" smtClean="0">
                <a:latin typeface="+mn-ea"/>
              </a:rPr>
              <a:t>구명줄을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설치하고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이의 이상 유무를</a:t>
            </a:r>
            <a:endParaRPr lang="en-US" altLang="ko-KR" sz="1200" dirty="0">
              <a:latin typeface="+mn-ea"/>
            </a:endParaRPr>
          </a:p>
          <a:p>
            <a:r>
              <a:rPr lang="en-US" altLang="ko-KR" sz="1200" dirty="0">
                <a:latin typeface="+mn-ea"/>
              </a:rPr>
              <a:t>    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작업시작 </a:t>
            </a:r>
            <a:r>
              <a:rPr lang="ko-KR" altLang="en-US" sz="1200" dirty="0">
                <a:latin typeface="+mn-ea"/>
              </a:rPr>
              <a:t>전 점검</a:t>
            </a:r>
          </a:p>
        </p:txBody>
      </p:sp>
      <p:sp>
        <p:nvSpPr>
          <p:cNvPr id="28" name="사각형: 둥근 모서리 41">
            <a:extLst>
              <a:ext uri="{FF2B5EF4-FFF2-40B4-BE49-F238E27FC236}">
                <a16:creationId xmlns:a16="http://schemas.microsoft.com/office/drawing/2014/main" xmlns="" id="{15C84C17-EE78-4B72-9808-F2665574DB1E}"/>
              </a:ext>
            </a:extLst>
          </p:cNvPr>
          <p:cNvSpPr/>
          <p:nvPr/>
        </p:nvSpPr>
        <p:spPr>
          <a:xfrm>
            <a:off x="6316354" y="2415354"/>
            <a:ext cx="5164086" cy="224593"/>
          </a:xfrm>
          <a:prstGeom prst="roundRect">
            <a:avLst/>
          </a:prstGeom>
          <a:solidFill>
            <a:srgbClr val="A3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사각형: 둥근 모서리 42">
            <a:extLst>
              <a:ext uri="{FF2B5EF4-FFF2-40B4-BE49-F238E27FC236}">
                <a16:creationId xmlns:a16="http://schemas.microsoft.com/office/drawing/2014/main" xmlns="" id="{B35FD181-1ECE-408C-AF17-BCE1FF5A7DAD}"/>
              </a:ext>
            </a:extLst>
          </p:cNvPr>
          <p:cNvSpPr/>
          <p:nvPr/>
        </p:nvSpPr>
        <p:spPr>
          <a:xfrm>
            <a:off x="6316354" y="2488208"/>
            <a:ext cx="5164086" cy="269909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14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재 해 발 생 원 인</a:t>
            </a:r>
            <a:endParaRPr lang="en-US" altLang="ko-KR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30" name="그룹 25"/>
          <p:cNvGrpSpPr/>
          <p:nvPr/>
        </p:nvGrpSpPr>
        <p:grpSpPr>
          <a:xfrm>
            <a:off x="6326093" y="4546784"/>
            <a:ext cx="5174262" cy="391021"/>
            <a:chOff x="9494164" y="4701460"/>
            <a:chExt cx="4279319" cy="363642"/>
          </a:xfrm>
        </p:grpSpPr>
        <p:sp>
          <p:nvSpPr>
            <p:cNvPr id="31" name="사각형: 둥근 모서리 18">
              <a:extLst>
                <a:ext uri="{FF2B5EF4-FFF2-40B4-BE49-F238E27FC236}">
                  <a16:creationId xmlns:a16="http://schemas.microsoft.com/office/drawing/2014/main" xmlns="" id="{7A65878B-F8A5-405D-9D76-3A270A295738}"/>
                </a:ext>
              </a:extLst>
            </p:cNvPr>
            <p:cNvSpPr/>
            <p:nvPr/>
          </p:nvSpPr>
          <p:spPr>
            <a:xfrm>
              <a:off x="9494164" y="4701460"/>
              <a:ext cx="4279319" cy="24379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2" name="사각형: 둥근 모서리 22">
              <a:extLst>
                <a:ext uri="{FF2B5EF4-FFF2-40B4-BE49-F238E27FC236}">
                  <a16:creationId xmlns:a16="http://schemas.microsoft.com/office/drawing/2014/main" xmlns="" id="{A35B7AAB-7BEB-49AA-964F-7B7737B368F1}"/>
                </a:ext>
              </a:extLst>
            </p:cNvPr>
            <p:cNvSpPr/>
            <p:nvPr/>
          </p:nvSpPr>
          <p:spPr>
            <a:xfrm>
              <a:off x="9494164" y="4772118"/>
              <a:ext cx="4279319" cy="29298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4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안  전  대  책</a:t>
              </a: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430426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80</a:t>
            </a:fld>
            <a:endParaRPr lang="ko-KR" altLang="en-US" dirty="0"/>
          </a:p>
        </p:txBody>
      </p:sp>
      <p:sp>
        <p:nvSpPr>
          <p:cNvPr id="21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08451" y="2166551"/>
            <a:ext cx="4169859" cy="16020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11)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밀폐공간 내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모서리가 둥근 직사각형 12">
            <a:extLst>
              <a:ext uri="{FF2B5EF4-FFF2-40B4-BE49-F238E27FC236}">
                <a16:creationId xmlns:a16="http://schemas.microsoft.com/office/drawing/2014/main" xmlns="" id="{5EE9D752-93D1-4241-81BC-809C0D93074E}"/>
              </a:ext>
            </a:extLst>
          </p:cNvPr>
          <p:cNvSpPr/>
          <p:nvPr/>
        </p:nvSpPr>
        <p:spPr>
          <a:xfrm>
            <a:off x="631205" y="2098949"/>
            <a:ext cx="10898786" cy="1731876"/>
          </a:xfrm>
          <a:prstGeom prst="roundRect">
            <a:avLst>
              <a:gd name="adj" fmla="val 2343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457106">
              <a:defRPr/>
            </a:pPr>
            <a:endParaRPr lang="ko-KR" altLang="en-US">
              <a:solidFill>
                <a:prstClr val="white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6AA9F5-4EDC-4A9B-9A40-A8555A823887}"/>
              </a:ext>
            </a:extLst>
          </p:cNvPr>
          <p:cNvSpPr txBox="1"/>
          <p:nvPr/>
        </p:nvSpPr>
        <p:spPr>
          <a:xfrm>
            <a:off x="609969" y="4189654"/>
            <a:ext cx="6038544" cy="23875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6EBB00-66C2-490F-BF06-7FC91A5326FC}"/>
              </a:ext>
            </a:extLst>
          </p:cNvPr>
          <p:cNvSpPr txBox="1"/>
          <p:nvPr/>
        </p:nvSpPr>
        <p:spPr>
          <a:xfrm>
            <a:off x="6656751" y="4184720"/>
            <a:ext cx="4873240" cy="23875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0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727919" y="2891481"/>
            <a:ext cx="16981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spc="-150" dirty="0">
                <a:latin typeface="+mn-ea"/>
              </a:rPr>
              <a:t>[</a:t>
            </a:r>
            <a:r>
              <a:rPr lang="ko-KR" altLang="en-US" sz="1000" spc="-150" dirty="0">
                <a:latin typeface="+mn-ea"/>
              </a:rPr>
              <a:t>작업구간 도면</a:t>
            </a:r>
            <a:r>
              <a:rPr lang="en-US" altLang="ko-KR" sz="1000" spc="-150" dirty="0">
                <a:latin typeface="+mn-ea"/>
              </a:rPr>
              <a:t>]</a:t>
            </a:r>
            <a:endParaRPr lang="ko-KR" altLang="en-US" sz="1000" dirty="0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E19C9F39-C2B2-466A-A344-C3DDDF912650}"/>
              </a:ext>
            </a:extLst>
          </p:cNvPr>
          <p:cNvSpPr/>
          <p:nvPr/>
        </p:nvSpPr>
        <p:spPr>
          <a:xfrm>
            <a:off x="6655587" y="3861177"/>
            <a:ext cx="4907894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작업 내용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CDB1B169-802F-426B-8863-C130B5511726}"/>
              </a:ext>
            </a:extLst>
          </p:cNvPr>
          <p:cNvSpPr/>
          <p:nvPr/>
        </p:nvSpPr>
        <p:spPr>
          <a:xfrm>
            <a:off x="647683" y="3861177"/>
            <a:ext cx="6056229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위험성평가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xmlns="" id="{DA87789F-375D-4221-8F03-03F52D6E53AE}"/>
              </a:ext>
            </a:extLst>
          </p:cNvPr>
          <p:cNvGraphicFramePr>
            <a:graphicFrameLocks noGrp="1"/>
          </p:cNvGraphicFramePr>
          <p:nvPr/>
        </p:nvGraphicFramePr>
        <p:xfrm>
          <a:off x="647683" y="4202018"/>
          <a:ext cx="6000830" cy="2375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785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87583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위험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요인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1.. 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저수조 내 밀폐된 장소에서의 유기용제 함유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에폭시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취급 작업 중 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algn="l" rtl="0" eaLnBrk="1" fontAlgn="base" latinLnBrk="0" hangingPunct="1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환기 불량으로 질식</a:t>
                      </a:r>
                    </a:p>
                    <a:p>
                      <a:pPr marL="0" algn="l" rtl="0" eaLnBrk="1" fontAlgn="base" latinLnBrk="0" hangingPunct="1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 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 중 화재 ⦁ 폭발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87583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안전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대책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23">
                        <a:lnSpc>
                          <a:spcPct val="120000"/>
                        </a:lnSpc>
                        <a:defRPr/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산소 및 가스농도 사전 측정 및 환기시설 설치 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defTabSz="914423">
                        <a:lnSpc>
                          <a:spcPct val="120000"/>
                        </a:lnSpc>
                        <a:defRPr/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환기량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산출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등 대책 수립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defTabSz="914423">
                        <a:lnSpc>
                          <a:spcPct val="120000"/>
                        </a:lnSpc>
                        <a:defRPr/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작업 전 인화물질 제거 등 사전점검 실시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/>
                      </a:r>
                      <a:b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</a:b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화기 감시원 또는 감시단 전담 배치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8" name="직사각형 12">
            <a:extLst>
              <a:ext uri="{FF2B5EF4-FFF2-40B4-BE49-F238E27FC236}">
                <a16:creationId xmlns:a16="http://schemas.microsoft.com/office/drawing/2014/main" xmlns="" id="{A80F88D1-D026-4E17-864C-E252E8571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0123" y="3612526"/>
            <a:ext cx="4126043" cy="23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>
            <a:lvl1pPr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algn="ctr" fontAlgn="ctr"/>
            <a:r>
              <a:rPr lang="en-US" altLang="ko-KR" sz="900" b="0" spc="-151" dirty="0">
                <a:solidFill>
                  <a:srgbClr val="000000"/>
                </a:solidFill>
                <a:latin typeface="+mn-ea"/>
                <a:ea typeface="+mn-ea"/>
              </a:rPr>
              <a:t>〔</a:t>
            </a:r>
            <a:r>
              <a:rPr lang="ko-KR" altLang="en-US" sz="900" b="0" spc="-151" dirty="0">
                <a:solidFill>
                  <a:srgbClr val="000000"/>
                </a:solidFill>
                <a:latin typeface="+mn-ea"/>
                <a:ea typeface="+mn-ea"/>
              </a:rPr>
              <a:t>산소 및 </a:t>
            </a:r>
            <a:r>
              <a:rPr lang="ko-KR" altLang="en-US" sz="900" b="0" spc="-151" dirty="0" err="1">
                <a:solidFill>
                  <a:srgbClr val="000000"/>
                </a:solidFill>
                <a:latin typeface="+mn-ea"/>
                <a:ea typeface="+mn-ea"/>
              </a:rPr>
              <a:t>가스농도</a:t>
            </a:r>
            <a:r>
              <a:rPr lang="ko-KR" altLang="en-US" sz="900" b="0" spc="-151" dirty="0">
                <a:solidFill>
                  <a:srgbClr val="000000"/>
                </a:solidFill>
                <a:latin typeface="+mn-ea"/>
                <a:ea typeface="+mn-ea"/>
              </a:rPr>
              <a:t> 사전 측정 및 환기시설 설치</a:t>
            </a:r>
            <a:r>
              <a:rPr lang="en-US" altLang="ko-KR" sz="900" b="0" spc="-151" dirty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900" b="0" spc="-151" dirty="0">
                <a:solidFill>
                  <a:srgbClr val="000000"/>
                </a:solidFill>
                <a:latin typeface="+mn-ea"/>
                <a:ea typeface="+mn-ea"/>
              </a:rPr>
              <a:t>작업자 </a:t>
            </a:r>
            <a:r>
              <a:rPr lang="ko-KR" altLang="en-US" sz="900" b="0" spc="-151" dirty="0" err="1">
                <a:solidFill>
                  <a:srgbClr val="000000"/>
                </a:solidFill>
                <a:latin typeface="+mn-ea"/>
                <a:ea typeface="+mn-ea"/>
              </a:rPr>
              <a:t>송기</a:t>
            </a:r>
            <a:r>
              <a:rPr lang="ko-KR" altLang="en-US" sz="900" b="0" spc="-151" dirty="0">
                <a:solidFill>
                  <a:srgbClr val="000000"/>
                </a:solidFill>
                <a:latin typeface="+mn-ea"/>
                <a:ea typeface="+mn-ea"/>
              </a:rPr>
              <a:t> 마스크</a:t>
            </a:r>
            <a:r>
              <a:rPr lang="en-US" altLang="ko-KR" sz="900" b="0" spc="-151" dirty="0">
                <a:solidFill>
                  <a:srgbClr val="000000"/>
                </a:solidFill>
                <a:latin typeface="+mn-ea"/>
                <a:ea typeface="+mn-ea"/>
              </a:rPr>
              <a:t>〕</a:t>
            </a:r>
          </a:p>
        </p:txBody>
      </p:sp>
      <p:graphicFrame>
        <p:nvGraphicFramePr>
          <p:cNvPr id="29" name="표 28">
            <a:extLst>
              <a:ext uri="{FF2B5EF4-FFF2-40B4-BE49-F238E27FC236}">
                <a16:creationId xmlns:a16="http://schemas.microsoft.com/office/drawing/2014/main" xmlns="" id="{B3FC56F7-0B15-46AE-920D-8F28CDC47C2D}"/>
              </a:ext>
            </a:extLst>
          </p:cNvPr>
          <p:cNvGraphicFramePr>
            <a:graphicFrameLocks noGrp="1"/>
          </p:cNvGraphicFramePr>
          <p:nvPr/>
        </p:nvGraphicFramePr>
        <p:xfrm>
          <a:off x="6714544" y="4233917"/>
          <a:ext cx="4815447" cy="2338336"/>
        </p:xfrm>
        <a:graphic>
          <a:graphicData uri="http://schemas.openxmlformats.org/drawingml/2006/table">
            <a:tbl>
              <a:tblPr/>
              <a:tblGrid>
                <a:gridCol w="16066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087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40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구 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주요내용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40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작업내용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밀폐공간 작업 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40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주요장비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   -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0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투입인원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5~10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명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40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소요일수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18</a:t>
                      </a: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개월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40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책임시공총괄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-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755973"/>
                  </a:ext>
                </a:extLst>
              </a:tr>
              <a:tr h="3340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책임시공담당</a:t>
                      </a:r>
                    </a:p>
                  </a:txBody>
                  <a:tcPr marL="20944" marR="20944" marT="18435" marB="184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조선일보명조" panose="02030304000000000000" pitchFamily="18" charset="-127"/>
                        </a:rPr>
                        <a:t> -</a:t>
                      </a:r>
                      <a:endParaRPr lang="ko-KR" altLang="en-US" sz="1100" b="0" kern="0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조선일보명조" panose="02030304000000000000" pitchFamily="18" charset="-127"/>
                      </a:endParaRPr>
                    </a:p>
                  </a:txBody>
                  <a:tcPr marL="20944" marR="20944" marT="18435" marB="1843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5896701"/>
                  </a:ext>
                </a:extLst>
              </a:tr>
            </a:tbl>
          </a:graphicData>
        </a:graphic>
      </p:graphicFrame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FC8831EA-DBCA-4032-A8A9-F0FB31081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64" y="2144298"/>
            <a:ext cx="1614035" cy="14400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A6D71C9F-F768-40F9-A12D-88E9ED784F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126" y="2133438"/>
            <a:ext cx="1538660" cy="144000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370C28B8-9151-44A7-B215-FD107AE819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835" y="2133437"/>
            <a:ext cx="1616173" cy="1440000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406337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81</a:t>
            </a:fld>
            <a:endParaRPr lang="ko-KR" altLang="en-US" dirty="0"/>
          </a:p>
        </p:txBody>
      </p:sp>
      <p:sp>
        <p:nvSpPr>
          <p:cNvPr id="24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r>
              <a:rPr lang="ko-KR" altLang="en-US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                                      밀폐공간</a:t>
            </a:r>
            <a:r>
              <a:rPr lang="en-US" altLang="ko-KR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ko-KR" altLang="en-US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작업 </a:t>
            </a:r>
            <a:r>
              <a:rPr lang="en-US" altLang="ko-KR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Process </a:t>
            </a:r>
            <a:r>
              <a:rPr lang="ko-KR" altLang="en-US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기준</a:t>
            </a: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11)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밀폐공간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내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자유형 10">
            <a:extLst>
              <a:ext uri="{FF2B5EF4-FFF2-40B4-BE49-F238E27FC236}">
                <a16:creationId xmlns:a16="http://schemas.microsoft.com/office/drawing/2014/main" xmlns="" id="{80D4E656-AB48-4A48-B799-F16ACBFF9506}"/>
              </a:ext>
            </a:extLst>
          </p:cNvPr>
          <p:cNvSpPr/>
          <p:nvPr/>
        </p:nvSpPr>
        <p:spPr>
          <a:xfrm flipH="1">
            <a:off x="631988" y="4574092"/>
            <a:ext cx="2321369" cy="407376"/>
          </a:xfrm>
          <a:prstGeom prst="homePlate">
            <a:avLst>
              <a:gd name="adj" fmla="val 0"/>
            </a:avLst>
          </a:prstGeom>
          <a:solidFill>
            <a:srgbClr val="5859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36000" rIns="0" bIns="0" numCol="1" spcCol="1270" anchor="ctr" anchorCtr="0">
            <a:noAutofit/>
          </a:bodyPr>
          <a:lstStyle/>
          <a:p>
            <a:pPr algn="ctr" defTabSz="488950">
              <a:lnSpc>
                <a:spcPts val="8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 실시 및 기록관리</a:t>
            </a:r>
            <a:endParaRPr lang="en-US" altLang="ko-KR" sz="1100" b="1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algn="ctr" defTabSz="488950">
              <a:lnSpc>
                <a:spcPts val="8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(</a:t>
            </a: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감시자 배치 및 </a:t>
            </a:r>
            <a:r>
              <a:rPr lang="ko-KR" altLang="en-US" sz="1100" b="1" spc="-12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연락유지</a:t>
            </a:r>
            <a:r>
              <a:rPr lang="en-US" altLang="ko-KR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)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20" name="자유형 10">
            <a:extLst>
              <a:ext uri="{FF2B5EF4-FFF2-40B4-BE49-F238E27FC236}">
                <a16:creationId xmlns:a16="http://schemas.microsoft.com/office/drawing/2014/main" xmlns="" id="{EE563461-9D06-44F2-AADC-09F0F6B1661C}"/>
              </a:ext>
            </a:extLst>
          </p:cNvPr>
          <p:cNvSpPr/>
          <p:nvPr/>
        </p:nvSpPr>
        <p:spPr>
          <a:xfrm flipH="1">
            <a:off x="6214481" y="4574092"/>
            <a:ext cx="2321369" cy="407376"/>
          </a:xfrm>
          <a:prstGeom prst="homePlate">
            <a:avLst/>
          </a:prstGeom>
          <a:solidFill>
            <a:srgbClr val="5859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488950">
              <a:lnSpc>
                <a:spcPts val="8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현장 점검</a:t>
            </a:r>
          </a:p>
        </p:txBody>
      </p:sp>
      <p:sp>
        <p:nvSpPr>
          <p:cNvPr id="25" name="자유형 10">
            <a:extLst>
              <a:ext uri="{FF2B5EF4-FFF2-40B4-BE49-F238E27FC236}">
                <a16:creationId xmlns:a16="http://schemas.microsoft.com/office/drawing/2014/main" xmlns="" id="{0E746751-E170-4A0F-8951-DD42325020BD}"/>
              </a:ext>
            </a:extLst>
          </p:cNvPr>
          <p:cNvSpPr/>
          <p:nvPr/>
        </p:nvSpPr>
        <p:spPr>
          <a:xfrm flipH="1">
            <a:off x="3361487" y="4574092"/>
            <a:ext cx="2321369" cy="407376"/>
          </a:xfrm>
          <a:prstGeom prst="homePlate">
            <a:avLst/>
          </a:prstGeom>
          <a:solidFill>
            <a:srgbClr val="5859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488950">
              <a:lnSpc>
                <a:spcPts val="8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PTW </a:t>
            </a: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점검</a:t>
            </a:r>
          </a:p>
          <a:p>
            <a:pPr algn="ctr" defTabSz="488950">
              <a:lnSpc>
                <a:spcPts val="8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(</a:t>
            </a: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현장소장</a:t>
            </a:r>
            <a:r>
              <a:rPr lang="en-US" altLang="ko-KR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최종 승인</a:t>
            </a:r>
            <a:r>
              <a:rPr lang="en-US" altLang="ko-KR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)</a:t>
            </a:r>
            <a:endParaRPr lang="ko-KR" altLang="en-US" sz="1100" b="1" spc="-12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26" name="자유형 10">
            <a:extLst>
              <a:ext uri="{FF2B5EF4-FFF2-40B4-BE49-F238E27FC236}">
                <a16:creationId xmlns:a16="http://schemas.microsoft.com/office/drawing/2014/main" xmlns="" id="{A43FAA2B-A716-4E2A-96AA-C50029554C0E}"/>
              </a:ext>
            </a:extLst>
          </p:cNvPr>
          <p:cNvSpPr/>
          <p:nvPr/>
        </p:nvSpPr>
        <p:spPr>
          <a:xfrm flipH="1">
            <a:off x="9163891" y="4574092"/>
            <a:ext cx="2321369" cy="407376"/>
          </a:xfrm>
          <a:prstGeom prst="homePlate">
            <a:avLst/>
          </a:prstGeom>
          <a:solidFill>
            <a:srgbClr val="5859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488950">
              <a:lnSpc>
                <a:spcPts val="8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 전 산소농도 측정</a:t>
            </a:r>
          </a:p>
        </p:txBody>
      </p:sp>
      <p:sp>
        <p:nvSpPr>
          <p:cNvPr id="27" name="줄무늬가 있는 오른쪽 화살표 43">
            <a:extLst>
              <a:ext uri="{FF2B5EF4-FFF2-40B4-BE49-F238E27FC236}">
                <a16:creationId xmlns:a16="http://schemas.microsoft.com/office/drawing/2014/main" xmlns="" id="{3AC7F9E9-00CD-46A4-9E5D-2B068350F686}"/>
              </a:ext>
            </a:extLst>
          </p:cNvPr>
          <p:cNvSpPr/>
          <p:nvPr/>
        </p:nvSpPr>
        <p:spPr>
          <a:xfrm rot="5400000">
            <a:off x="10264713" y="4247051"/>
            <a:ext cx="188367" cy="315904"/>
          </a:xfrm>
          <a:prstGeom prst="stripedRightArrow">
            <a:avLst>
              <a:gd name="adj1" fmla="val 48017"/>
              <a:gd name="adj2" fmla="val 29085"/>
            </a:avLst>
          </a:prstGeom>
          <a:gradFill>
            <a:gsLst>
              <a:gs pos="14000">
                <a:srgbClr val="913B6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2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28" name="자유형 10">
            <a:extLst>
              <a:ext uri="{FF2B5EF4-FFF2-40B4-BE49-F238E27FC236}">
                <a16:creationId xmlns:a16="http://schemas.microsoft.com/office/drawing/2014/main" xmlns="" id="{19B526DD-9D2A-420E-AE5B-B371A4578394}"/>
              </a:ext>
            </a:extLst>
          </p:cNvPr>
          <p:cNvSpPr/>
          <p:nvPr/>
        </p:nvSpPr>
        <p:spPr>
          <a:xfrm>
            <a:off x="626063" y="2086685"/>
            <a:ext cx="2407239" cy="397301"/>
          </a:xfrm>
          <a:prstGeom prst="homePlate">
            <a:avLst/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36000" rIns="0" bIns="0" numCol="1" spcCol="1270" anchor="ctr" anchorCtr="0">
            <a:noAutofit/>
          </a:bodyPr>
          <a:lstStyle/>
          <a:p>
            <a:pPr algn="ctr" defTabSz="488950">
              <a:lnSpc>
                <a:spcPts val="8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밀폐공간 프로그램</a:t>
            </a:r>
          </a:p>
        </p:txBody>
      </p:sp>
      <p:sp>
        <p:nvSpPr>
          <p:cNvPr id="29" name="자유형 10">
            <a:extLst>
              <a:ext uri="{FF2B5EF4-FFF2-40B4-BE49-F238E27FC236}">
                <a16:creationId xmlns:a16="http://schemas.microsoft.com/office/drawing/2014/main" xmlns="" id="{9F95A610-88FA-47FB-A3F6-9676BBA6F5D1}"/>
              </a:ext>
            </a:extLst>
          </p:cNvPr>
          <p:cNvSpPr/>
          <p:nvPr/>
        </p:nvSpPr>
        <p:spPr>
          <a:xfrm>
            <a:off x="3442417" y="2086685"/>
            <a:ext cx="2321369" cy="397301"/>
          </a:xfrm>
          <a:prstGeom prst="homePlate">
            <a:avLst/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488950">
              <a:lnSpc>
                <a:spcPts val="8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작업계획 검토 실시</a:t>
            </a:r>
          </a:p>
        </p:txBody>
      </p:sp>
      <p:sp>
        <p:nvSpPr>
          <p:cNvPr id="30" name="자유형 10">
            <a:extLst>
              <a:ext uri="{FF2B5EF4-FFF2-40B4-BE49-F238E27FC236}">
                <a16:creationId xmlns:a16="http://schemas.microsoft.com/office/drawing/2014/main" xmlns="" id="{43185560-D5D7-4D55-A7C8-67979E1A151A}"/>
              </a:ext>
            </a:extLst>
          </p:cNvPr>
          <p:cNvSpPr/>
          <p:nvPr/>
        </p:nvSpPr>
        <p:spPr>
          <a:xfrm>
            <a:off x="6239964" y="2086685"/>
            <a:ext cx="2321369" cy="397301"/>
          </a:xfrm>
          <a:prstGeom prst="homePlate">
            <a:avLst/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488950">
              <a:lnSpc>
                <a:spcPts val="8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특별안전보건교육 실시</a:t>
            </a:r>
          </a:p>
        </p:txBody>
      </p:sp>
      <p:sp>
        <p:nvSpPr>
          <p:cNvPr id="31" name="자유형 10">
            <a:extLst>
              <a:ext uri="{FF2B5EF4-FFF2-40B4-BE49-F238E27FC236}">
                <a16:creationId xmlns:a16="http://schemas.microsoft.com/office/drawing/2014/main" xmlns="" id="{1392F61F-FC7E-4988-8FCD-99D08CDE6CC7}"/>
              </a:ext>
            </a:extLst>
          </p:cNvPr>
          <p:cNvSpPr/>
          <p:nvPr/>
        </p:nvSpPr>
        <p:spPr>
          <a:xfrm>
            <a:off x="9230212" y="2086685"/>
            <a:ext cx="2271978" cy="397301"/>
          </a:xfrm>
          <a:prstGeom prst="homePlate">
            <a:avLst>
              <a:gd name="adj" fmla="val 0"/>
            </a:avLst>
          </a:prstGeom>
          <a:solidFill>
            <a:srgbClr val="1144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488950">
              <a:lnSpc>
                <a:spcPts val="8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송풍기</a:t>
            </a:r>
            <a:r>
              <a:rPr lang="en-US" altLang="ko-KR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100" b="1" spc="-12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송기마스크</a:t>
            </a: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등</a:t>
            </a:r>
          </a:p>
          <a:p>
            <a:pPr algn="ctr" defTabSz="488950">
              <a:lnSpc>
                <a:spcPts val="8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spc="-12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구조물품</a:t>
            </a:r>
            <a:r>
              <a:rPr lang="ko-KR" altLang="en-US" sz="11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장비 점검</a:t>
            </a:r>
          </a:p>
        </p:txBody>
      </p:sp>
      <p:sp>
        <p:nvSpPr>
          <p:cNvPr id="32" name="줄무늬가 있는 오른쪽 화살표 43">
            <a:extLst>
              <a:ext uri="{FF2B5EF4-FFF2-40B4-BE49-F238E27FC236}">
                <a16:creationId xmlns:a16="http://schemas.microsoft.com/office/drawing/2014/main" xmlns="" id="{3AC7F9E9-00CD-46A4-9E5D-2B068350F686}"/>
              </a:ext>
            </a:extLst>
          </p:cNvPr>
          <p:cNvSpPr/>
          <p:nvPr/>
        </p:nvSpPr>
        <p:spPr>
          <a:xfrm>
            <a:off x="8725357" y="3280495"/>
            <a:ext cx="249028" cy="238954"/>
          </a:xfrm>
          <a:prstGeom prst="stripedRightArrow">
            <a:avLst>
              <a:gd name="adj1" fmla="val 48017"/>
              <a:gd name="adj2" fmla="val 29085"/>
            </a:avLst>
          </a:prstGeom>
          <a:gradFill>
            <a:gsLst>
              <a:gs pos="14000">
                <a:srgbClr val="913B6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2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33" name="줄무늬가 있는 오른쪽 화살표 43">
            <a:extLst>
              <a:ext uri="{FF2B5EF4-FFF2-40B4-BE49-F238E27FC236}">
                <a16:creationId xmlns:a16="http://schemas.microsoft.com/office/drawing/2014/main" xmlns="" id="{3AC7F9E9-00CD-46A4-9E5D-2B068350F686}"/>
              </a:ext>
            </a:extLst>
          </p:cNvPr>
          <p:cNvSpPr/>
          <p:nvPr/>
        </p:nvSpPr>
        <p:spPr>
          <a:xfrm>
            <a:off x="5854872" y="3280495"/>
            <a:ext cx="249028" cy="238954"/>
          </a:xfrm>
          <a:prstGeom prst="stripedRightArrow">
            <a:avLst>
              <a:gd name="adj1" fmla="val 48017"/>
              <a:gd name="adj2" fmla="val 29085"/>
            </a:avLst>
          </a:prstGeom>
          <a:gradFill>
            <a:gsLst>
              <a:gs pos="14000">
                <a:srgbClr val="913B6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2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34" name="줄무늬가 있는 오른쪽 화살표 43">
            <a:extLst>
              <a:ext uri="{FF2B5EF4-FFF2-40B4-BE49-F238E27FC236}">
                <a16:creationId xmlns:a16="http://schemas.microsoft.com/office/drawing/2014/main" xmlns="" id="{3AC7F9E9-00CD-46A4-9E5D-2B068350F686}"/>
              </a:ext>
            </a:extLst>
          </p:cNvPr>
          <p:cNvSpPr/>
          <p:nvPr/>
        </p:nvSpPr>
        <p:spPr>
          <a:xfrm>
            <a:off x="3148899" y="3280495"/>
            <a:ext cx="249028" cy="238954"/>
          </a:xfrm>
          <a:prstGeom prst="stripedRightArrow">
            <a:avLst>
              <a:gd name="adj1" fmla="val 48017"/>
              <a:gd name="adj2" fmla="val 29085"/>
            </a:avLst>
          </a:prstGeom>
          <a:gradFill>
            <a:gsLst>
              <a:gs pos="14000">
                <a:srgbClr val="913B6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2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35" name="줄무늬가 있는 오른쪽 화살표 43">
            <a:extLst>
              <a:ext uri="{FF2B5EF4-FFF2-40B4-BE49-F238E27FC236}">
                <a16:creationId xmlns:a16="http://schemas.microsoft.com/office/drawing/2014/main" xmlns="" id="{3AC7F9E9-00CD-46A4-9E5D-2B068350F686}"/>
              </a:ext>
            </a:extLst>
          </p:cNvPr>
          <p:cNvSpPr/>
          <p:nvPr/>
        </p:nvSpPr>
        <p:spPr>
          <a:xfrm rot="10800000">
            <a:off x="8725357" y="5603345"/>
            <a:ext cx="249028" cy="238954"/>
          </a:xfrm>
          <a:prstGeom prst="stripedRightArrow">
            <a:avLst>
              <a:gd name="adj1" fmla="val 48017"/>
              <a:gd name="adj2" fmla="val 29085"/>
            </a:avLst>
          </a:prstGeom>
          <a:gradFill>
            <a:gsLst>
              <a:gs pos="14000">
                <a:srgbClr val="913B6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2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36" name="줄무늬가 있는 오른쪽 화살표 43">
            <a:extLst>
              <a:ext uri="{FF2B5EF4-FFF2-40B4-BE49-F238E27FC236}">
                <a16:creationId xmlns:a16="http://schemas.microsoft.com/office/drawing/2014/main" xmlns="" id="{3AC7F9E9-00CD-46A4-9E5D-2B068350F686}"/>
              </a:ext>
            </a:extLst>
          </p:cNvPr>
          <p:cNvSpPr/>
          <p:nvPr/>
        </p:nvSpPr>
        <p:spPr>
          <a:xfrm rot="10800000">
            <a:off x="5854873" y="5603345"/>
            <a:ext cx="249028" cy="238954"/>
          </a:xfrm>
          <a:prstGeom prst="stripedRightArrow">
            <a:avLst>
              <a:gd name="adj1" fmla="val 48017"/>
              <a:gd name="adj2" fmla="val 29085"/>
            </a:avLst>
          </a:prstGeom>
          <a:gradFill>
            <a:gsLst>
              <a:gs pos="14000">
                <a:srgbClr val="913B6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2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37" name="줄무늬가 있는 오른쪽 화살표 43">
            <a:extLst>
              <a:ext uri="{FF2B5EF4-FFF2-40B4-BE49-F238E27FC236}">
                <a16:creationId xmlns:a16="http://schemas.microsoft.com/office/drawing/2014/main" xmlns="" id="{3AC7F9E9-00CD-46A4-9E5D-2B068350F686}"/>
              </a:ext>
            </a:extLst>
          </p:cNvPr>
          <p:cNvSpPr/>
          <p:nvPr/>
        </p:nvSpPr>
        <p:spPr>
          <a:xfrm rot="10800000">
            <a:off x="3156476" y="5604360"/>
            <a:ext cx="249028" cy="238954"/>
          </a:xfrm>
          <a:prstGeom prst="stripedRightArrow">
            <a:avLst>
              <a:gd name="adj1" fmla="val 48017"/>
              <a:gd name="adj2" fmla="val 29085"/>
            </a:avLst>
          </a:prstGeom>
          <a:gradFill>
            <a:gsLst>
              <a:gs pos="14000">
                <a:srgbClr val="913B6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2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xmlns="" id="{58353C5E-9141-4FC7-97D0-C1B1F5AE5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"/>
          <a:stretch/>
        </p:blipFill>
        <p:spPr bwMode="auto">
          <a:xfrm>
            <a:off x="9236473" y="2508011"/>
            <a:ext cx="2224138" cy="178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25F086DE-B177-4AA8-9ADA-7DC845371A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49" y="5016755"/>
            <a:ext cx="2065662" cy="165109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xmlns="" id="{A34E9B19-00EB-4E5D-A5DE-398BA2AAB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417" y="2498072"/>
            <a:ext cx="2075614" cy="1812746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xmlns="" id="{7E76BD54-0A20-4E23-BEC6-5FBAAAF51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792" y="2520719"/>
            <a:ext cx="2075890" cy="179009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xmlns="" id="{1C9ACEB3-125D-46B6-93C6-73B89F371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63" y="5036314"/>
            <a:ext cx="2327294" cy="1654249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4087AA3C-516E-47C5-9341-9C73FD88E7C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95008" y="5016554"/>
            <a:ext cx="2094041" cy="16606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ABD337AA-C302-4CB8-8ACE-731B798E22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4636" y="5011990"/>
            <a:ext cx="2061214" cy="1660621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xmlns="" id="{C0DE7AB5-4DDE-47D3-B4C2-60FC0C5B3FB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5687"/>
          <a:stretch/>
        </p:blipFill>
        <p:spPr>
          <a:xfrm>
            <a:off x="626063" y="2504998"/>
            <a:ext cx="2147566" cy="1778207"/>
          </a:xfrm>
          <a:prstGeom prst="rect">
            <a:avLst/>
          </a:prstGeom>
        </p:spPr>
      </p:pic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131AF19A-F54A-48C1-BE6D-A9BAC569801B}"/>
              </a:ext>
            </a:extLst>
          </p:cNvPr>
          <p:cNvSpPr/>
          <p:nvPr/>
        </p:nvSpPr>
        <p:spPr>
          <a:xfrm>
            <a:off x="735118" y="2927917"/>
            <a:ext cx="1929455" cy="998474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>
              <a:lnSpc>
                <a:spcPts val="800"/>
              </a:lnSpc>
            </a:pPr>
            <a:endParaRPr lang="ko-KR" altLang="en-US" spc="-12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59500" y="5044658"/>
            <a:ext cx="487439" cy="138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l"/>
            <a:endParaRPr lang="ko-KR" altLang="en-US" sz="1300" b="1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1256020" y="5145779"/>
            <a:ext cx="9652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l"/>
            <a:r>
              <a:rPr lang="ko-KR" altLang="en-US" sz="300" b="1">
                <a:solidFill>
                  <a:schemeClr val="tx1"/>
                </a:solidFill>
                <a:latin typeface="+mn-ea"/>
              </a:rPr>
              <a:t>파주 운정</a:t>
            </a:r>
            <a:r>
              <a:rPr lang="en-US" altLang="ko-KR" sz="300" b="1">
                <a:solidFill>
                  <a:schemeClr val="tx1"/>
                </a:solidFill>
                <a:latin typeface="+mn-ea"/>
              </a:rPr>
              <a:t>3</a:t>
            </a:r>
            <a:r>
              <a:rPr lang="ko-KR" altLang="en-US" sz="300" b="1">
                <a:solidFill>
                  <a:schemeClr val="tx1"/>
                </a:solidFill>
                <a:latin typeface="+mn-ea"/>
              </a:rPr>
              <a:t>지구 </a:t>
            </a:r>
            <a:r>
              <a:rPr lang="en-US" altLang="ko-KR" sz="300" b="1">
                <a:solidFill>
                  <a:schemeClr val="tx1"/>
                </a:solidFill>
                <a:latin typeface="+mn-ea"/>
              </a:rPr>
              <a:t>A42BL </a:t>
            </a:r>
            <a:r>
              <a:rPr lang="ko-KR" altLang="en-US" sz="300" b="1">
                <a:solidFill>
                  <a:schemeClr val="tx1"/>
                </a:solidFill>
                <a:latin typeface="+mn-ea"/>
              </a:rPr>
              <a:t>신축공사</a:t>
            </a:r>
            <a:endParaRPr lang="ko-KR" altLang="en-US" sz="200" b="1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51" name="그림 9"/>
          <p:cNvPicPr>
            <a:picLocks noChangeAspect="1"/>
          </p:cNvPicPr>
          <p:nvPr/>
        </p:nvPicPr>
        <p:blipFill rotWithShape="1">
          <a:blip r:embed="rId11" cstate="print"/>
          <a:stretch>
            <a:fillRect/>
          </a:stretch>
        </p:blipFill>
        <p:spPr>
          <a:xfrm>
            <a:off x="1511284" y="4136065"/>
            <a:ext cx="455749" cy="363122"/>
          </a:xfrm>
          <a:prstGeom prst="rect">
            <a:avLst/>
          </a:prstGeom>
        </p:spPr>
      </p:pic>
      <p:pic>
        <p:nvPicPr>
          <p:cNvPr id="52" name="그림 9"/>
          <p:cNvPicPr>
            <a:picLocks noChangeAspect="1"/>
          </p:cNvPicPr>
          <p:nvPr/>
        </p:nvPicPr>
        <p:blipFill rotWithShape="1">
          <a:blip r:embed="rId12" cstate="print"/>
          <a:stretch>
            <a:fillRect/>
          </a:stretch>
        </p:blipFill>
        <p:spPr>
          <a:xfrm>
            <a:off x="604797" y="5002126"/>
            <a:ext cx="599984" cy="193312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485282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82</a:t>
            </a:fld>
            <a:endParaRPr lang="ko-KR" altLang="en-US" dirty="0"/>
          </a:p>
        </p:txBody>
      </p:sp>
      <p:sp>
        <p:nvSpPr>
          <p:cNvPr id="47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41133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71" name="직사각형 70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r>
              <a:rPr lang="ko-KR" altLang="en-US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                                      밀폐공간 위험 요인에 대한 확인 사항</a:t>
            </a:r>
          </a:p>
        </p:txBody>
      </p:sp>
      <p:sp>
        <p:nvSpPr>
          <p:cNvPr id="72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11)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밀폐공간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내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73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9" b="20184"/>
          <a:stretch>
            <a:fillRect/>
          </a:stretch>
        </p:blipFill>
        <p:spPr bwMode="auto">
          <a:xfrm>
            <a:off x="6342986" y="2319385"/>
            <a:ext cx="5140970" cy="207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직사각형 73"/>
          <p:cNvSpPr/>
          <p:nvPr/>
        </p:nvSpPr>
        <p:spPr>
          <a:xfrm>
            <a:off x="6342986" y="2074635"/>
            <a:ext cx="5140263" cy="24475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bg1"/>
                </a:solidFill>
              </a:rPr>
              <a:t>밀폐공간 출입관리 및 표지판 부착</a:t>
            </a:r>
            <a:endParaRPr lang="en-US" altLang="ko-KR" sz="1100" b="1" dirty="0">
              <a:solidFill>
                <a:schemeClr val="bg1"/>
              </a:solidFill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6311123" y="2988590"/>
            <a:ext cx="1913318" cy="440398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 dirty="0" err="1">
                <a:solidFill>
                  <a:schemeClr val="bg1"/>
                </a:solidFill>
              </a:rPr>
              <a:t>송기마스크</a:t>
            </a:r>
            <a:r>
              <a:rPr lang="ko-KR" altLang="en-US" sz="900" b="1" dirty="0">
                <a:solidFill>
                  <a:schemeClr val="bg1"/>
                </a:solidFill>
              </a:rPr>
              <a:t> </a:t>
            </a:r>
            <a:r>
              <a:rPr lang="en-US" altLang="ko-KR" sz="900" b="1" dirty="0">
                <a:solidFill>
                  <a:schemeClr val="bg1"/>
                </a:solidFill>
              </a:rPr>
              <a:t>or </a:t>
            </a:r>
            <a:r>
              <a:rPr lang="ko-KR" altLang="en-US" sz="900" b="1" dirty="0">
                <a:solidFill>
                  <a:schemeClr val="bg1"/>
                </a:solidFill>
              </a:rPr>
              <a:t>공기호흡기</a:t>
            </a:r>
            <a:endParaRPr lang="en-US" altLang="ko-KR" sz="900" b="1" dirty="0">
              <a:solidFill>
                <a:schemeClr val="bg1"/>
              </a:solidFill>
            </a:endParaRPr>
          </a:p>
          <a:p>
            <a:pPr algn="ctr"/>
            <a:r>
              <a:rPr lang="ko-KR" altLang="en-US" sz="900" b="1" dirty="0">
                <a:solidFill>
                  <a:schemeClr val="bg1"/>
                </a:solidFill>
              </a:rPr>
              <a:t>휴대용 </a:t>
            </a:r>
            <a:r>
              <a:rPr lang="ko-KR" altLang="en-US" sz="900" b="1" dirty="0" err="1">
                <a:solidFill>
                  <a:schemeClr val="bg1"/>
                </a:solidFill>
              </a:rPr>
              <a:t>산소캔</a:t>
            </a:r>
            <a:endParaRPr lang="en-US" altLang="ko-KR" sz="900" b="1" dirty="0">
              <a:solidFill>
                <a:schemeClr val="bg1"/>
              </a:solidFill>
            </a:endParaRPr>
          </a:p>
        </p:txBody>
      </p:sp>
      <p:sp>
        <p:nvSpPr>
          <p:cNvPr id="76" name="직사각형 75"/>
          <p:cNvSpPr/>
          <p:nvPr/>
        </p:nvSpPr>
        <p:spPr>
          <a:xfrm>
            <a:off x="8315618" y="2482627"/>
            <a:ext cx="1577340" cy="275869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 dirty="0" err="1">
                <a:solidFill>
                  <a:schemeClr val="bg1"/>
                </a:solidFill>
              </a:rPr>
              <a:t>가스농도</a:t>
            </a:r>
            <a:r>
              <a:rPr lang="ko-KR" altLang="en-US" sz="900" b="1" dirty="0">
                <a:solidFill>
                  <a:schemeClr val="bg1"/>
                </a:solidFill>
              </a:rPr>
              <a:t> 자동 측정기</a:t>
            </a:r>
            <a:endParaRPr lang="en-US" altLang="ko-KR" sz="900" b="1" dirty="0">
              <a:solidFill>
                <a:schemeClr val="bg1"/>
              </a:solidFill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9831339" y="3587515"/>
            <a:ext cx="1228962" cy="275869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 dirty="0">
                <a:solidFill>
                  <a:schemeClr val="bg1"/>
                </a:solidFill>
              </a:rPr>
              <a:t>출입관리 기록</a:t>
            </a:r>
            <a:endParaRPr lang="en-US" altLang="ko-KR" sz="900" b="1" dirty="0">
              <a:solidFill>
                <a:schemeClr val="bg1"/>
              </a:solidFill>
            </a:endParaRPr>
          </a:p>
        </p:txBody>
      </p:sp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35" y="5045732"/>
            <a:ext cx="2543882" cy="165198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4"/>
          <a:stretch/>
        </p:blipFill>
        <p:spPr bwMode="auto">
          <a:xfrm>
            <a:off x="3160162" y="5045732"/>
            <a:ext cx="2674880" cy="165198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직사각형 79"/>
          <p:cNvSpPr/>
          <p:nvPr/>
        </p:nvSpPr>
        <p:spPr>
          <a:xfrm>
            <a:off x="561797" y="4793732"/>
            <a:ext cx="2560820" cy="2520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>
                <a:solidFill>
                  <a:schemeClr val="bg1"/>
                </a:solidFill>
              </a:rPr>
              <a:t>감시인 배치</a:t>
            </a:r>
            <a:endParaRPr lang="en-US" altLang="ko-KR" sz="900" b="1" dirty="0">
              <a:solidFill>
                <a:schemeClr val="bg1"/>
              </a:solidFill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3149523" y="4793732"/>
            <a:ext cx="2729323" cy="2520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 dirty="0">
                <a:solidFill>
                  <a:schemeClr val="bg1"/>
                </a:solidFill>
              </a:rPr>
              <a:t>신선한 외부공기 치환</a:t>
            </a:r>
            <a:endParaRPr lang="en-US" altLang="ko-KR" sz="900" b="1" dirty="0">
              <a:solidFill>
                <a:schemeClr val="bg1"/>
              </a:solidFill>
            </a:endParaRPr>
          </a:p>
        </p:txBody>
      </p:sp>
      <p:pic>
        <p:nvPicPr>
          <p:cNvPr id="82" name="Picture 3"/>
          <p:cNvPicPr preferRelativeResize="0"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"/>
          <a:stretch/>
        </p:blipFill>
        <p:spPr bwMode="auto">
          <a:xfrm>
            <a:off x="8102869" y="4880904"/>
            <a:ext cx="1639385" cy="864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3" name="Picture 26" descr="IMG_2912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90" y="5797714"/>
            <a:ext cx="1639385" cy="864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2" descr="무전기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864" y="4880904"/>
            <a:ext cx="1639385" cy="864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90" y="4880904"/>
            <a:ext cx="1639385" cy="864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2" descr="C:\Users\A15111\Desktop\구조로프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301" y="5796369"/>
            <a:ext cx="769952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그림 86" descr="2017년 밀폐공간작업 질식재해예방 매뉴얼(전송용).pdf - Adobe Reader"/>
          <p:cNvPicPr preferRelativeResize="0"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4" t="50000" r="50540" b="19251"/>
          <a:stretch/>
        </p:blipFill>
        <p:spPr>
          <a:xfrm>
            <a:off x="9843864" y="5797714"/>
            <a:ext cx="1639385" cy="8640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88" name="직사각형 87"/>
          <p:cNvSpPr/>
          <p:nvPr/>
        </p:nvSpPr>
        <p:spPr>
          <a:xfrm>
            <a:off x="6342986" y="4609240"/>
            <a:ext cx="5140263" cy="2520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bg1"/>
                </a:solidFill>
              </a:rPr>
              <a:t>밀폐공간 구호 장비</a:t>
            </a:r>
            <a:endParaRPr lang="en-US" altLang="ko-KR" sz="1100" b="1" dirty="0">
              <a:solidFill>
                <a:schemeClr val="bg1"/>
              </a:solidFill>
            </a:endParaRPr>
          </a:p>
        </p:txBody>
      </p:sp>
      <p:pic>
        <p:nvPicPr>
          <p:cNvPr id="89" name="그림 88"/>
          <p:cNvPicPr preferRelativeResize="0"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09487" y="2333965"/>
            <a:ext cx="1683692" cy="2329024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90" name="그림 89"/>
          <p:cNvPicPr preferRelativeResize="0"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195155" y="2333965"/>
            <a:ext cx="1683692" cy="2329024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91" name="그림 90"/>
          <p:cNvPicPr preferRelativeResize="0">
            <a:picLocks/>
          </p:cNvPicPr>
          <p:nvPr/>
        </p:nvPicPr>
        <p:blipFill>
          <a:blip r:embed="rId14" cstate="print"/>
          <a:stretch>
            <a:fillRect/>
          </a:stretch>
        </p:blipFill>
        <p:spPr>
          <a:xfrm rot="5400000">
            <a:off x="301154" y="2656631"/>
            <a:ext cx="2329024" cy="1683692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92" name="직사각형 91"/>
          <p:cNvSpPr/>
          <p:nvPr/>
        </p:nvSpPr>
        <p:spPr>
          <a:xfrm>
            <a:off x="623820" y="2076898"/>
            <a:ext cx="5259070" cy="242488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bg1"/>
                </a:solidFill>
              </a:rPr>
              <a:t>밀폐공간 사전 신고서 작성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156" y="6361327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83</a:t>
            </a:fld>
            <a:endParaRPr lang="ko-KR" altLang="en-US" dirty="0"/>
          </a:p>
        </p:txBody>
      </p:sp>
      <p:sp>
        <p:nvSpPr>
          <p:cNvPr id="30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41133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71" name="직사각형 70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r>
              <a:rPr lang="ko-KR" altLang="en-US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n-ea"/>
              </a:rPr>
              <a:t>                                       밀폐공간 작업 세부절차</a:t>
            </a:r>
          </a:p>
        </p:txBody>
      </p:sp>
      <p:sp>
        <p:nvSpPr>
          <p:cNvPr id="72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11)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밀폐공간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내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9" y="2045304"/>
            <a:ext cx="10921402" cy="4645467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398397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84</a:t>
            </a:fld>
            <a:endParaRPr lang="ko-KR" altLang="en-US" dirty="0"/>
          </a:p>
        </p:txBody>
      </p:sp>
      <p:sp>
        <p:nvSpPr>
          <p:cNvPr id="11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24657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12)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타워크레인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설치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모서리가 둥근 직사각형 12">
            <a:extLst>
              <a:ext uri="{FF2B5EF4-FFF2-40B4-BE49-F238E27FC236}">
                <a16:creationId xmlns:a16="http://schemas.microsoft.com/office/drawing/2014/main" xmlns="" id="{5EE9D752-93D1-4241-81BC-809C0D93074E}"/>
              </a:ext>
            </a:extLst>
          </p:cNvPr>
          <p:cNvSpPr/>
          <p:nvPr/>
        </p:nvSpPr>
        <p:spPr>
          <a:xfrm>
            <a:off x="631205" y="2056417"/>
            <a:ext cx="10898786" cy="1731876"/>
          </a:xfrm>
          <a:prstGeom prst="roundRect">
            <a:avLst>
              <a:gd name="adj" fmla="val 2343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457106">
              <a:defRPr/>
            </a:pPr>
            <a:endParaRPr lang="ko-KR" altLang="en-US">
              <a:solidFill>
                <a:prstClr val="white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6AA9F5-4EDC-4A9B-9A40-A8555A823887}"/>
              </a:ext>
            </a:extLst>
          </p:cNvPr>
          <p:cNvSpPr txBox="1"/>
          <p:nvPr/>
        </p:nvSpPr>
        <p:spPr>
          <a:xfrm>
            <a:off x="609969" y="4147122"/>
            <a:ext cx="6038544" cy="253616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6EBB00-66C2-490F-BF06-7FC91A5326FC}"/>
              </a:ext>
            </a:extLst>
          </p:cNvPr>
          <p:cNvSpPr txBox="1"/>
          <p:nvPr/>
        </p:nvSpPr>
        <p:spPr>
          <a:xfrm>
            <a:off x="6656751" y="4151713"/>
            <a:ext cx="4873240" cy="253616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우천 또는 풍속상태 확인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최대 풍속 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10m/s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이상 작업 금지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)</a:t>
            </a: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상ㆍ하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동시작업 금지 및 신호 체계 통일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상하 이동 운전은 지정된 운전자가 실시</a:t>
            </a: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</a:t>
            </a:r>
            <a:r>
              <a:rPr lang="ko-KR" altLang="en-US" sz="1000" spc="-151" dirty="0" smtClean="0">
                <a:solidFill>
                  <a:srgbClr val="000000"/>
                </a:solidFill>
                <a:latin typeface="+mn-ea"/>
              </a:rPr>
              <a:t>장비작업계획서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작성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/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검토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/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승인 후 작업 실시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전동공구 </a:t>
            </a:r>
            <a:r>
              <a:rPr lang="ko-KR" altLang="en-US" sz="1000" spc="-151" dirty="0" smtClean="0">
                <a:solidFill>
                  <a:srgbClr val="000000"/>
                </a:solidFill>
                <a:latin typeface="+mn-ea"/>
              </a:rPr>
              <a:t>사용 전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점검 및 사용전선 가공으로 배선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피복손상상태 등 확인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비상정지장치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과부하방지장치 등 안전장치 사전 확인</a:t>
            </a: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</a:t>
            </a:r>
            <a:r>
              <a:rPr lang="ko-KR" altLang="en-US" sz="1000" spc="-151" dirty="0" smtClean="0">
                <a:solidFill>
                  <a:srgbClr val="000000"/>
                </a:solidFill>
                <a:latin typeface="+mn-ea"/>
              </a:rPr>
              <a:t>해체 시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작업지휘자를 배치하고 배치된 작업지휘자의 지휘를 받아 작업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작업구역 내 관계자 이외의 출입금지 조치 및 표시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재료</a:t>
            </a:r>
            <a:r>
              <a:rPr lang="en-US" altLang="ko-KR" sz="1000" spc="-151" dirty="0" smtClean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 smtClean="0">
                <a:solidFill>
                  <a:srgbClr val="000000"/>
                </a:solidFill>
                <a:latin typeface="+mn-ea"/>
              </a:rPr>
              <a:t>기구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등의 오르내리기에는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달줄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달포대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등을 사용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양중장비의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안전장치 확인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후크해지장치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권과방지장치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줄걸이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샤클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등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높은 상부에서 작업을 실시할 경우 구명로프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안전대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등을 착용 확인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E19C9F39-C2B2-466A-A344-C3DDDF912650}"/>
              </a:ext>
            </a:extLst>
          </p:cNvPr>
          <p:cNvSpPr/>
          <p:nvPr/>
        </p:nvSpPr>
        <p:spPr>
          <a:xfrm>
            <a:off x="6655587" y="3818645"/>
            <a:ext cx="4874404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en-US" altLang="ko-KR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현장점검 </a:t>
            </a:r>
            <a:r>
              <a:rPr lang="en-US" altLang="ko-KR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Key Point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CDB1B169-802F-426B-8863-C130B5511726}"/>
              </a:ext>
            </a:extLst>
          </p:cNvPr>
          <p:cNvSpPr/>
          <p:nvPr/>
        </p:nvSpPr>
        <p:spPr>
          <a:xfrm>
            <a:off x="647683" y="3818645"/>
            <a:ext cx="6056229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위험성평가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graphicFrame>
        <p:nvGraphicFramePr>
          <p:cNvPr id="46" name="표 45">
            <a:extLst>
              <a:ext uri="{FF2B5EF4-FFF2-40B4-BE49-F238E27FC236}">
                <a16:creationId xmlns:a16="http://schemas.microsoft.com/office/drawing/2014/main" xmlns="" id="{DA87789F-375D-4221-8F03-03F52D6E5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686231"/>
              </p:ext>
            </p:extLst>
          </p:nvPr>
        </p:nvGraphicFramePr>
        <p:xfrm>
          <a:off x="641838" y="4215511"/>
          <a:ext cx="5990730" cy="2366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1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696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96353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위험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요인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반입 전 점검 미 실시로 인한 설치 시 결함에 의한 사고위험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 </a:t>
                      </a:r>
                      <a:r>
                        <a:rPr lang="ko-KR" altLang="en-US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연장 시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마스트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핀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볼팅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미체결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에 의한 전도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브레싱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앙카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볼트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오설치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에 의한 파단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 </a:t>
                      </a:r>
                      <a:r>
                        <a:rPr lang="ko-KR" altLang="en-US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고소작업 시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추락</a:t>
                      </a:r>
                      <a:r>
                        <a:rPr lang="en-US" altLang="ko-KR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공구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및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낙하물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발생에 </a:t>
                      </a:r>
                      <a:r>
                        <a:rPr lang="ko-KR" altLang="en-US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의한 맞음 사고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발생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4.  </a:t>
                      </a:r>
                      <a:r>
                        <a:rPr lang="ko-KR" altLang="en-US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고소작업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시  추락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재해 발생 위험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69690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 smtClean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안전</a:t>
                      </a:r>
                      <a:endParaRPr lang="en-US" altLang="ko-KR" sz="1100" b="0" u="none" kern="1200" spc="-150" dirty="0" smtClean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 smtClean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대책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8016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반입 전 검사 실시 및 승인 서류 별도 보관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반입 후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자재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및 작업 장비 현장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점검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철저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3.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수공구 및  자재  낙하 방지 고리 </a:t>
                      </a:r>
                      <a:r>
                        <a:rPr lang="ko-KR" altLang="en-US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확인 및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 반경 통제 감시원 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관리 감독자 배치 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4.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인상 전 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관리감독자에 의한 기상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주요 사항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안전수칙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재전파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5.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en-US" altLang="ko-KR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안전고리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체결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및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부착설비 설치 확인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48" name="표 47">
            <a:extLst>
              <a:ext uri="{FF2B5EF4-FFF2-40B4-BE49-F238E27FC236}">
                <a16:creationId xmlns:a16="http://schemas.microsoft.com/office/drawing/2014/main" xmlns="" id="{8828DF44-6F22-4659-897D-057A2087A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018358"/>
              </p:ext>
            </p:extLst>
          </p:nvPr>
        </p:nvGraphicFramePr>
        <p:xfrm>
          <a:off x="8723291" y="2059658"/>
          <a:ext cx="2806700" cy="1728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6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3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8507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구 분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D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내 용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D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비 고</a:t>
                      </a:r>
                      <a:endParaRPr lang="en-US" altLang="ko-KR" sz="1100" b="1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5064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 smtClean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주요 장비</a:t>
                      </a:r>
                      <a:endParaRPr lang="ko-KR" altLang="en-US" sz="1100" b="0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이동식크레인</a:t>
                      </a:r>
                      <a:r>
                        <a:rPr lang="en-US" altLang="ko-KR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지게차</a:t>
                      </a:r>
                      <a:r>
                        <a:rPr lang="en-US" altLang="ko-KR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타워크레인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pc="-150" baseline="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5064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 smtClean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관리 사항</a:t>
                      </a:r>
                      <a:endParaRPr lang="ko-KR" altLang="en-US" sz="1100" b="0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정기검사 실시 관리 철저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pc="-150" baseline="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4" name="직사각형 11">
            <a:extLst>
              <a:ext uri="{FF2B5EF4-FFF2-40B4-BE49-F238E27FC236}">
                <a16:creationId xmlns:a16="http://schemas.microsoft.com/office/drawing/2014/main" xmlns="" id="{2CD1A4D0-40BD-41F1-855F-5F04AB2FB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148" y="3468208"/>
            <a:ext cx="1594338" cy="23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>
            <a:lvl1pPr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algn="ctr" fontAlgn="ctr"/>
            <a:r>
              <a:rPr lang="ko-KR" altLang="en-US" sz="900" spc="-151" dirty="0">
                <a:solidFill>
                  <a:srgbClr val="000000"/>
                </a:solidFill>
                <a:latin typeface="+mn-ea"/>
                <a:ea typeface="+mn-ea"/>
              </a:rPr>
              <a:t>자재 반입 점검</a:t>
            </a:r>
          </a:p>
        </p:txBody>
      </p:sp>
      <p:sp>
        <p:nvSpPr>
          <p:cNvPr id="63" name="직사각형 12">
            <a:extLst>
              <a:ext uri="{FF2B5EF4-FFF2-40B4-BE49-F238E27FC236}">
                <a16:creationId xmlns:a16="http://schemas.microsoft.com/office/drawing/2014/main" xmlns="" id="{A80F88D1-D026-4E17-864C-E252E8571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312" y="3468208"/>
            <a:ext cx="1690076" cy="23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>
            <a:lvl1pPr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algn="ctr" fontAlgn="ctr"/>
            <a:r>
              <a:rPr lang="ko-KR" altLang="en-US" sz="900" spc="-151" dirty="0">
                <a:solidFill>
                  <a:srgbClr val="000000"/>
                </a:solidFill>
                <a:latin typeface="+mn-ea"/>
                <a:ea typeface="+mn-ea"/>
              </a:rPr>
              <a:t>월브레싱 설치</a:t>
            </a:r>
            <a:r>
              <a:rPr lang="en-US" altLang="ko-KR" sz="900" spc="-151" dirty="0">
                <a:solidFill>
                  <a:srgbClr val="000000"/>
                </a:solidFill>
                <a:latin typeface="+mn-ea"/>
                <a:ea typeface="+mn-ea"/>
              </a:rPr>
              <a:t>/</a:t>
            </a:r>
            <a:r>
              <a:rPr lang="ko-KR" altLang="en-US" sz="900" spc="-151" dirty="0">
                <a:solidFill>
                  <a:srgbClr val="000000"/>
                </a:solidFill>
                <a:latin typeface="+mn-ea"/>
                <a:ea typeface="+mn-ea"/>
              </a:rPr>
              <a:t>해체 </a:t>
            </a:r>
          </a:p>
        </p:txBody>
      </p:sp>
      <p:sp>
        <p:nvSpPr>
          <p:cNvPr id="24" name="직사각형 11">
            <a:extLst>
              <a:ext uri="{FF2B5EF4-FFF2-40B4-BE49-F238E27FC236}">
                <a16:creationId xmlns:a16="http://schemas.microsoft.com/office/drawing/2014/main" xmlns="" id="{2CD1A4D0-40BD-41F1-855F-5F04AB2FB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7432" y="3468208"/>
            <a:ext cx="1594338" cy="23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>
            <a:lvl1pPr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algn="ctr" fontAlgn="ctr"/>
            <a:r>
              <a:rPr lang="ko-KR" altLang="en-US" sz="900" spc="-151" dirty="0">
                <a:solidFill>
                  <a:srgbClr val="000000"/>
                </a:solidFill>
                <a:latin typeface="+mn-ea"/>
                <a:ea typeface="+mn-ea"/>
              </a:rPr>
              <a:t>마스트 설치</a:t>
            </a:r>
            <a:r>
              <a:rPr lang="en-US" altLang="ko-KR" sz="900" spc="-151" dirty="0">
                <a:solidFill>
                  <a:srgbClr val="000000"/>
                </a:solidFill>
                <a:latin typeface="+mn-ea"/>
                <a:ea typeface="+mn-ea"/>
              </a:rPr>
              <a:t>/</a:t>
            </a:r>
            <a:r>
              <a:rPr lang="ko-KR" altLang="en-US" sz="900" spc="-151" dirty="0">
                <a:solidFill>
                  <a:srgbClr val="000000"/>
                </a:solidFill>
                <a:latin typeface="+mn-ea"/>
                <a:ea typeface="+mn-ea"/>
              </a:rPr>
              <a:t>해체 </a:t>
            </a:r>
          </a:p>
        </p:txBody>
      </p:sp>
      <p:sp>
        <p:nvSpPr>
          <p:cNvPr id="25" name="직사각형 11">
            <a:extLst>
              <a:ext uri="{FF2B5EF4-FFF2-40B4-BE49-F238E27FC236}">
                <a16:creationId xmlns:a16="http://schemas.microsoft.com/office/drawing/2014/main" xmlns="" id="{2CD1A4D0-40BD-41F1-855F-5F04AB2FB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763" y="3468208"/>
            <a:ext cx="1594338" cy="23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>
            <a:lvl1pPr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defTabSz="455613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algn="ctr" fontAlgn="ctr"/>
            <a:r>
              <a:rPr lang="ko-KR" altLang="en-US" sz="900" spc="-151" dirty="0">
                <a:solidFill>
                  <a:srgbClr val="000000"/>
                </a:solidFill>
                <a:latin typeface="+mn-ea"/>
                <a:ea typeface="+mn-ea"/>
              </a:rPr>
              <a:t>인상작업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319" y="2158347"/>
            <a:ext cx="2386012" cy="130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그림 26" descr="KakaoTalk_20230819_1032018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5041" y="2206061"/>
            <a:ext cx="1125891" cy="1262147"/>
          </a:xfrm>
          <a:prstGeom prst="rect">
            <a:avLst/>
          </a:prstGeom>
        </p:spPr>
      </p:pic>
      <p:pic>
        <p:nvPicPr>
          <p:cNvPr id="29" name="그림 28" descr="KakaoTalk_20230819_103201876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0933" y="2206061"/>
            <a:ext cx="1206500" cy="1262147"/>
          </a:xfrm>
          <a:prstGeom prst="rect">
            <a:avLst/>
          </a:prstGeom>
        </p:spPr>
      </p:pic>
      <p:pic>
        <p:nvPicPr>
          <p:cNvPr id="30" name="그림 29" descr="KakaoTalk_20230819_103201876_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33873" y="2206061"/>
            <a:ext cx="1268197" cy="1262147"/>
          </a:xfrm>
          <a:prstGeom prst="rect">
            <a:avLst/>
          </a:prstGeom>
        </p:spPr>
      </p:pic>
      <p:pic>
        <p:nvPicPr>
          <p:cNvPr id="33" name="그림 32" descr="KakaoTalk_20230819_103201876_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48500" y="2206061"/>
            <a:ext cx="1345488" cy="1262147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310903" y="6398991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85</a:t>
            </a:fld>
            <a:endParaRPr lang="ko-KR" altLang="en-US" dirty="0"/>
          </a:p>
        </p:txBody>
      </p:sp>
      <p:sp>
        <p:nvSpPr>
          <p:cNvPr id="26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24657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12)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타워크레인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설치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29581" y="2074499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타워크레인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안전작업 방법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xmlns="" id="{C6B545E7-2B5B-4F13-97F1-45AE0D3D1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83" y="2551825"/>
            <a:ext cx="6192231" cy="4114801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1" name="Rectangle 30">
            <a:extLst>
              <a:ext uri="{FF2B5EF4-FFF2-40B4-BE49-F238E27FC236}">
                <a16:creationId xmlns:a16="http://schemas.microsoft.com/office/drawing/2014/main" xmlns="" id="{FB87F007-423F-4EE7-85A6-B6C6F6B27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3816" y="2551825"/>
            <a:ext cx="4326176" cy="41148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- </a:t>
            </a:r>
            <a:r>
              <a:rPr lang="ko-KR" altLang="en-US" sz="1400" dirty="0">
                <a:latin typeface="+mn-ea"/>
              </a:rPr>
              <a:t>외부 검사기관 사전 점검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  (</a:t>
            </a:r>
            <a:r>
              <a:rPr lang="ko-KR" altLang="en-US" sz="1400" dirty="0">
                <a:latin typeface="+mn-ea"/>
              </a:rPr>
              <a:t>안전장치 정상작동 여부 확인</a:t>
            </a:r>
            <a:r>
              <a:rPr lang="en-US" altLang="ko-KR" sz="1400" dirty="0">
                <a:latin typeface="+mn-ea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설치</a:t>
            </a:r>
            <a:r>
              <a:rPr lang="en-US" altLang="ko-KR" sz="1400" dirty="0">
                <a:latin typeface="+mn-ea"/>
              </a:rPr>
              <a:t>/</a:t>
            </a:r>
            <a:r>
              <a:rPr lang="ko-KR" altLang="en-US" sz="1400" dirty="0">
                <a:latin typeface="+mn-ea"/>
              </a:rPr>
              <a:t>해체작업 계획 준수여부 관리감독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  </a:t>
            </a:r>
            <a:r>
              <a:rPr lang="en-US" altLang="ko-KR" sz="1400" spc="-100" dirty="0">
                <a:latin typeface="+mn-ea"/>
              </a:rPr>
              <a:t>(</a:t>
            </a:r>
            <a:r>
              <a:rPr lang="ko-KR" altLang="en-US" sz="1400" spc="-100" dirty="0">
                <a:latin typeface="+mn-ea"/>
              </a:rPr>
              <a:t>단계별 추락</a:t>
            </a:r>
            <a:r>
              <a:rPr lang="en-US" altLang="ko-KR" sz="1400" spc="-100" dirty="0">
                <a:latin typeface="+mn-ea"/>
              </a:rPr>
              <a:t>, </a:t>
            </a:r>
            <a:r>
              <a:rPr lang="ko-KR" altLang="en-US" sz="1400" spc="-100" dirty="0">
                <a:latin typeface="+mn-ea"/>
              </a:rPr>
              <a:t>낙하</a:t>
            </a:r>
            <a:r>
              <a:rPr lang="en-US" altLang="ko-KR" sz="1400" spc="-100" dirty="0">
                <a:latin typeface="+mn-ea"/>
              </a:rPr>
              <a:t>, </a:t>
            </a:r>
            <a:r>
              <a:rPr lang="ko-KR" altLang="en-US" sz="1400" spc="-100" dirty="0">
                <a:latin typeface="+mn-ea"/>
              </a:rPr>
              <a:t>협착 예방기준 준수여부</a:t>
            </a:r>
            <a:r>
              <a:rPr lang="en-US" altLang="ko-KR" sz="1400" spc="-100" dirty="0">
                <a:latin typeface="+mn-ea"/>
              </a:rPr>
              <a:t>)</a:t>
            </a:r>
          </a:p>
          <a:p>
            <a:pPr>
              <a:lnSpc>
                <a:spcPct val="110000"/>
              </a:lnSpc>
            </a:pPr>
            <a:endParaRPr lang="ko-KR" altLang="en-US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spc="-100" dirty="0">
                <a:latin typeface="+mn-ea"/>
              </a:rPr>
              <a:t>설치</a:t>
            </a:r>
            <a:r>
              <a:rPr lang="en-US" altLang="ko-KR" sz="1400" spc="-100" dirty="0">
                <a:latin typeface="+mn-ea"/>
              </a:rPr>
              <a:t>/</a:t>
            </a:r>
            <a:r>
              <a:rPr lang="ko-KR" altLang="en-US" sz="1400" spc="-100" dirty="0">
                <a:latin typeface="+mn-ea"/>
              </a:rPr>
              <a:t>해체 작업자 안전벨트 착용 상태</a:t>
            </a:r>
            <a:r>
              <a:rPr lang="en-US" altLang="ko-KR" sz="1400" spc="-100" dirty="0">
                <a:latin typeface="+mn-ea"/>
              </a:rPr>
              <a:t> </a:t>
            </a:r>
            <a:r>
              <a:rPr lang="ko-KR" altLang="en-US" sz="1400" spc="-100" dirty="0">
                <a:latin typeface="+mn-ea"/>
              </a:rPr>
              <a:t>관리</a:t>
            </a:r>
          </a:p>
          <a:p>
            <a:pPr>
              <a:lnSpc>
                <a:spcPct val="110000"/>
              </a:lnSpc>
            </a:pPr>
            <a:endParaRPr lang="ko-KR" altLang="en-US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 smtClean="0">
                <a:latin typeface="+mn-ea"/>
              </a:rPr>
              <a:t>작업반경 내 </a:t>
            </a:r>
            <a:r>
              <a:rPr lang="ko-KR" altLang="en-US" sz="1400" dirty="0" err="1">
                <a:latin typeface="+mn-ea"/>
              </a:rPr>
              <a:t>타공종</a:t>
            </a:r>
            <a:r>
              <a:rPr lang="ko-KR" altLang="en-US" sz="1400" dirty="0">
                <a:latin typeface="+mn-ea"/>
              </a:rPr>
              <a:t> 작업자 통제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10000"/>
              </a:lnSpc>
            </a:pPr>
            <a:endParaRPr lang="en-US" altLang="ko-KR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- </a:t>
            </a:r>
            <a:r>
              <a:rPr lang="ko-KR" altLang="en-US" sz="1400" dirty="0">
                <a:latin typeface="+mn-ea"/>
              </a:rPr>
              <a:t>비상정지장치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과부하방지장치 등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en-US" altLang="ko-KR" sz="1400" dirty="0">
                <a:latin typeface="+mn-ea"/>
              </a:rPr>
              <a:t>   </a:t>
            </a:r>
            <a:r>
              <a:rPr lang="ko-KR" altLang="en-US" sz="1400" dirty="0">
                <a:latin typeface="+mn-ea"/>
              </a:rPr>
              <a:t>안전장치 사전 확인</a:t>
            </a:r>
          </a:p>
          <a:p>
            <a:pPr>
              <a:lnSpc>
                <a:spcPct val="110000"/>
              </a:lnSpc>
            </a:pPr>
            <a:endParaRPr lang="ko-KR" altLang="en-US" sz="1400" dirty="0">
              <a:latin typeface="+mn-ea"/>
            </a:endParaRPr>
          </a:p>
        </p:txBody>
      </p:sp>
      <p:pic>
        <p:nvPicPr>
          <p:cNvPr id="29" name="그림 28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1" b="10655"/>
          <a:stretch/>
        </p:blipFill>
        <p:spPr>
          <a:xfrm>
            <a:off x="4720917" y="4062288"/>
            <a:ext cx="1800000" cy="2433762"/>
          </a:xfrm>
          <a:prstGeom prst="rect">
            <a:avLst/>
          </a:prstGeom>
        </p:spPr>
      </p:pic>
      <p:pic>
        <p:nvPicPr>
          <p:cNvPr id="35" name="그림 34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" t="10365" r="-1693" b="10767"/>
          <a:stretch/>
        </p:blipFill>
        <p:spPr>
          <a:xfrm>
            <a:off x="2592519" y="5332784"/>
            <a:ext cx="2111545" cy="1258516"/>
          </a:xfrm>
          <a:prstGeom prst="rect">
            <a:avLst/>
          </a:prstGeom>
        </p:spPr>
      </p:pic>
      <p:pic>
        <p:nvPicPr>
          <p:cNvPr id="36" name="그림 35"/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5" b="34940"/>
          <a:stretch/>
        </p:blipFill>
        <p:spPr>
          <a:xfrm>
            <a:off x="757829" y="4074627"/>
            <a:ext cx="1800000" cy="1141194"/>
          </a:xfrm>
          <a:prstGeom prst="rect">
            <a:avLst/>
          </a:prstGeom>
        </p:spPr>
      </p:pic>
      <p:pic>
        <p:nvPicPr>
          <p:cNvPr id="39" name="그림 38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22052"/>
          <a:stretch/>
        </p:blipFill>
        <p:spPr>
          <a:xfrm>
            <a:off x="4552949" y="2579301"/>
            <a:ext cx="2184563" cy="1378363"/>
          </a:xfrm>
          <a:prstGeom prst="rect">
            <a:avLst/>
          </a:prstGeom>
        </p:spPr>
      </p:pic>
      <p:pic>
        <p:nvPicPr>
          <p:cNvPr id="41" name="그림 40"/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77" y="5332784"/>
            <a:ext cx="1800000" cy="1258516"/>
          </a:xfrm>
          <a:prstGeom prst="rect">
            <a:avLst/>
          </a:prstGeom>
        </p:spPr>
      </p:pic>
      <p:pic>
        <p:nvPicPr>
          <p:cNvPr id="49" name="그림 48"/>
          <p:cNvPicPr preferRelativeResize="0"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84" y="4065102"/>
            <a:ext cx="1889944" cy="1150719"/>
          </a:xfrm>
          <a:prstGeom prst="rect">
            <a:avLst/>
          </a:prstGeom>
        </p:spPr>
      </p:pic>
      <p:pic>
        <p:nvPicPr>
          <p:cNvPr id="52" name="그림 51"/>
          <p:cNvPicPr preferRelativeResize="0"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84" y="2598139"/>
            <a:ext cx="1889944" cy="1350000"/>
          </a:xfrm>
          <a:prstGeom prst="rect">
            <a:avLst/>
          </a:prstGeom>
        </p:spPr>
      </p:pic>
      <p:pic>
        <p:nvPicPr>
          <p:cNvPr id="53" name="그림 52"/>
          <p:cNvPicPr preferRelativeResize="0"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77" y="2610289"/>
            <a:ext cx="1800000" cy="1347375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310903" y="6408737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86</a:t>
            </a:fld>
            <a:endParaRPr lang="ko-KR" altLang="en-US" dirty="0"/>
          </a:p>
        </p:txBody>
      </p:sp>
      <p:sp>
        <p:nvSpPr>
          <p:cNvPr id="20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24657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12)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타워크레인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설치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해체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749D65C0-BD3B-6783-4DBD-ED82DE8182D6}"/>
              </a:ext>
            </a:extLst>
          </p:cNvPr>
          <p:cNvSpPr/>
          <p:nvPr/>
        </p:nvSpPr>
        <p:spPr>
          <a:xfrm>
            <a:off x="651457" y="2064621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타워크레인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재해 사례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C63FA8D9-28A6-4B58-BACD-9D695F6B074B}"/>
              </a:ext>
            </a:extLst>
          </p:cNvPr>
          <p:cNvSpPr/>
          <p:nvPr/>
        </p:nvSpPr>
        <p:spPr>
          <a:xfrm>
            <a:off x="6316354" y="2886988"/>
            <a:ext cx="5184000" cy="1560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fontAlgn="base"/>
            <a:r>
              <a:rPr lang="ko-KR" altLang="en-US" sz="1200" dirty="0"/>
              <a:t>비계공인 </a:t>
            </a:r>
            <a:r>
              <a:rPr lang="ko-KR" altLang="en-US" sz="1200" dirty="0" err="1"/>
              <a:t>피재자들이</a:t>
            </a:r>
            <a:r>
              <a:rPr lang="ko-KR" altLang="en-US" sz="1200" dirty="0"/>
              <a:t> </a:t>
            </a:r>
            <a:r>
              <a:rPr lang="ko-KR" altLang="en-US" sz="1200" dirty="0" smtClean="0"/>
              <a:t>타워크레인 </a:t>
            </a:r>
            <a:r>
              <a:rPr lang="ko-KR" altLang="en-US" sz="1200" dirty="0"/>
              <a:t>수직부재</a:t>
            </a:r>
            <a:r>
              <a:rPr lang="en-US" altLang="ko-KR" sz="1200" dirty="0"/>
              <a:t>(Mast </a:t>
            </a:r>
            <a:r>
              <a:rPr lang="ko-KR" altLang="en-US" sz="1200" dirty="0"/>
              <a:t>등</a:t>
            </a:r>
            <a:r>
              <a:rPr lang="en-US" altLang="ko-KR" sz="1200" dirty="0"/>
              <a:t>)</a:t>
            </a:r>
            <a:r>
              <a:rPr lang="ko-KR" altLang="en-US" sz="1200" dirty="0"/>
              <a:t>를 조립하고 이동식크레인</a:t>
            </a:r>
            <a:r>
              <a:rPr lang="en-US" altLang="ko-KR" sz="1200" dirty="0"/>
              <a:t>(100ton)</a:t>
            </a:r>
            <a:r>
              <a:rPr lang="ko-KR" altLang="en-US" sz="1200" dirty="0"/>
              <a:t>으로 </a:t>
            </a:r>
            <a:r>
              <a:rPr lang="en-US" altLang="ko-KR" sz="1200" dirty="0"/>
              <a:t>Counter Jib</a:t>
            </a:r>
            <a:r>
              <a:rPr lang="ko-KR" altLang="en-US" sz="1200" dirty="0"/>
              <a:t>를 연결한 후 부속장치 등의 설치작업을 진행하던 중 </a:t>
            </a:r>
            <a:r>
              <a:rPr lang="en-US" altLang="ko-KR" sz="1200" dirty="0"/>
              <a:t>Counter Jib </a:t>
            </a:r>
            <a:r>
              <a:rPr lang="ko-KR" altLang="en-US" sz="1200" dirty="0"/>
              <a:t>연결에 따른 </a:t>
            </a:r>
            <a:r>
              <a:rPr lang="ko-KR" altLang="en-US" sz="1200" dirty="0" err="1"/>
              <a:t>편하중과</a:t>
            </a:r>
            <a:r>
              <a:rPr lang="ko-KR" altLang="en-US" sz="1200" dirty="0"/>
              <a:t> 작업하중을 견디지 못한 타워크레인의 </a:t>
            </a:r>
            <a:r>
              <a:rPr lang="ko-KR" altLang="en-US" sz="1200" dirty="0" err="1"/>
              <a:t>기초부와</a:t>
            </a:r>
            <a:r>
              <a:rPr lang="ko-KR" altLang="en-US" sz="1200" dirty="0"/>
              <a:t> 함께 본체</a:t>
            </a:r>
            <a:r>
              <a:rPr lang="en-US" altLang="ko-KR" sz="1200" dirty="0"/>
              <a:t>(</a:t>
            </a:r>
            <a:r>
              <a:rPr lang="ko-KR" altLang="en-US" sz="1200" dirty="0"/>
              <a:t>설치높이 </a:t>
            </a:r>
            <a:r>
              <a:rPr lang="en-US" altLang="ko-KR" sz="1200" dirty="0"/>
              <a:t>14m)</a:t>
            </a:r>
            <a:r>
              <a:rPr lang="ko-KR" altLang="en-US" sz="1200" dirty="0"/>
              <a:t>가 전도되면서 </a:t>
            </a:r>
            <a:r>
              <a:rPr lang="en-US" altLang="ko-KR" sz="1200" dirty="0"/>
              <a:t>Counter Jib</a:t>
            </a:r>
            <a:r>
              <a:rPr lang="ko-KR" altLang="en-US" sz="1200" dirty="0"/>
              <a:t>의 </a:t>
            </a:r>
            <a:r>
              <a:rPr lang="en-US" altLang="ko-KR" sz="1200" dirty="0"/>
              <a:t>Platform </a:t>
            </a:r>
            <a:r>
              <a:rPr lang="ko-KR" altLang="en-US" sz="1200" dirty="0"/>
              <a:t>상에서 </a:t>
            </a:r>
            <a:r>
              <a:rPr lang="ko-KR" altLang="en-US" sz="1200" dirty="0" err="1"/>
              <a:t>안전대를</a:t>
            </a:r>
            <a:r>
              <a:rPr lang="ko-KR" altLang="en-US" sz="1200" dirty="0"/>
              <a:t> 걸고 작업 중이던 </a:t>
            </a:r>
            <a:r>
              <a:rPr lang="ko-KR" altLang="en-US" sz="1200" dirty="0" err="1"/>
              <a:t>피재자들이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충돌ㆍ협착되어</a:t>
            </a:r>
            <a:r>
              <a:rPr lang="ko-KR" altLang="en-US" sz="1200" dirty="0"/>
              <a:t> </a:t>
            </a:r>
            <a:r>
              <a:rPr lang="en-US" altLang="ko-KR" sz="1200" dirty="0"/>
              <a:t>2</a:t>
            </a:r>
            <a:r>
              <a:rPr lang="ko-KR" altLang="en-US" sz="1200" dirty="0"/>
              <a:t>명은 사망하고 </a:t>
            </a:r>
            <a:r>
              <a:rPr lang="en-US" altLang="ko-KR" sz="1200" dirty="0"/>
              <a:t>1</a:t>
            </a:r>
            <a:r>
              <a:rPr lang="ko-KR" altLang="en-US" sz="1200" dirty="0"/>
              <a:t>명은 부상한 재해임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FC8921AA-9482-4B0E-A758-A348E5238B47}"/>
              </a:ext>
            </a:extLst>
          </p:cNvPr>
          <p:cNvSpPr/>
          <p:nvPr/>
        </p:nvSpPr>
        <p:spPr>
          <a:xfrm>
            <a:off x="6316354" y="4993027"/>
            <a:ext cx="5184000" cy="1772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171450" indent="-171450" fontAlgn="base">
              <a:buFontTx/>
              <a:buChar char="-"/>
            </a:pPr>
            <a:r>
              <a:rPr lang="ko-KR" altLang="en-US" sz="1200" dirty="0"/>
              <a:t>타워크레인 설치작업을 진행하는 때에는 기종에 따른 설계검사 도면을 준수하거나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기초부</a:t>
            </a:r>
            <a:r>
              <a:rPr lang="ko-KR" altLang="en-US" sz="1200" dirty="0"/>
              <a:t> 등 주요 구조부의 </a:t>
            </a:r>
            <a:r>
              <a:rPr lang="ko-KR" altLang="en-US" sz="1200" dirty="0" err="1"/>
              <a:t>구조ㆍ치수ㆍ형식</a:t>
            </a:r>
            <a:r>
              <a:rPr lang="ko-KR" altLang="en-US" sz="1200" dirty="0"/>
              <a:t> 등을 변경하는 경우 안전인증을 받은 후 작업을 </a:t>
            </a:r>
            <a:r>
              <a:rPr lang="ko-KR" altLang="en-US" sz="1200" dirty="0" smtClean="0"/>
              <a:t>진행하여야 함</a:t>
            </a:r>
            <a:r>
              <a:rPr lang="en-US" altLang="ko-KR" sz="1200" dirty="0" smtClean="0"/>
              <a:t>.</a:t>
            </a:r>
            <a:endParaRPr lang="en-US" altLang="ko-KR" sz="1200" dirty="0"/>
          </a:p>
          <a:p>
            <a:pPr marL="171450" indent="-171450" fontAlgn="base">
              <a:buFontTx/>
              <a:buChar char="-"/>
            </a:pPr>
            <a:endParaRPr lang="ko-KR" altLang="en-US" sz="1200" dirty="0"/>
          </a:p>
          <a:p>
            <a:pPr marL="171450" indent="-171450" fontAlgn="base">
              <a:buFontTx/>
              <a:buChar char="-"/>
            </a:pPr>
            <a:r>
              <a:rPr lang="ko-KR" altLang="en-US" sz="1200" dirty="0" smtClean="0"/>
              <a:t>현장 </a:t>
            </a:r>
            <a:r>
              <a:rPr lang="ko-KR" altLang="en-US" sz="1200" dirty="0"/>
              <a:t>여건 등으로 설계검사와 상이하게 타워크레인 </a:t>
            </a:r>
            <a:r>
              <a:rPr lang="ko-KR" altLang="en-US" sz="1200" dirty="0" err="1"/>
              <a:t>지지부를</a:t>
            </a:r>
            <a:r>
              <a:rPr lang="ko-KR" altLang="en-US" sz="1200" dirty="0"/>
              <a:t> </a:t>
            </a:r>
            <a:r>
              <a:rPr lang="ko-KR" altLang="en-US" sz="1200" dirty="0" smtClean="0"/>
              <a:t>시공하는</a:t>
            </a:r>
            <a:endParaRPr lang="en-US" altLang="ko-KR" sz="1200" dirty="0"/>
          </a:p>
          <a:p>
            <a:pPr fontAlgn="base"/>
            <a:r>
              <a:rPr lang="en-US" altLang="ko-KR" sz="1200" dirty="0" smtClean="0"/>
              <a:t>    </a:t>
            </a:r>
            <a:r>
              <a:rPr lang="ko-KR" altLang="en-US" sz="1200" dirty="0" smtClean="0"/>
              <a:t> </a:t>
            </a:r>
            <a:r>
              <a:rPr lang="ko-KR" altLang="en-US" sz="1200" dirty="0"/>
              <a:t>때에는 </a:t>
            </a:r>
            <a:r>
              <a:rPr lang="ko-KR" altLang="en-US" sz="1200" dirty="0" err="1"/>
              <a:t>설치ㆍ해체ㆍ사용</a:t>
            </a:r>
            <a:r>
              <a:rPr lang="ko-KR" altLang="en-US" sz="1200" dirty="0"/>
              <a:t> 단계별 발생되는 하중에 충분히 견딜 수 </a:t>
            </a:r>
            <a:r>
              <a:rPr lang="ko-KR" altLang="en-US" sz="1200" dirty="0" err="1" smtClean="0"/>
              <a:t>있도</a:t>
            </a:r>
            <a:endParaRPr lang="en-US" altLang="ko-KR" sz="1200" dirty="0" smtClean="0"/>
          </a:p>
          <a:p>
            <a:pPr fontAlgn="base"/>
            <a:r>
              <a:rPr lang="en-US" altLang="ko-KR" sz="1200" dirty="0"/>
              <a:t> </a:t>
            </a:r>
            <a:r>
              <a:rPr lang="en-US" altLang="ko-KR" sz="1200" dirty="0" smtClean="0"/>
              <a:t>    </a:t>
            </a:r>
            <a:r>
              <a:rPr lang="ko-KR" altLang="en-US" sz="1200" dirty="0" err="1" smtClean="0"/>
              <a:t>록</a:t>
            </a:r>
            <a:r>
              <a:rPr lang="ko-KR" altLang="en-US" sz="1200" dirty="0" smtClean="0"/>
              <a:t> </a:t>
            </a:r>
            <a:r>
              <a:rPr lang="ko-KR" altLang="en-US" sz="1200" dirty="0"/>
              <a:t>구조검토 실시 후 안전성을 확보한 상태에서 진행하여야 함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28" name="사각형: 둥근 모서리 41">
            <a:extLst>
              <a:ext uri="{FF2B5EF4-FFF2-40B4-BE49-F238E27FC236}">
                <a16:creationId xmlns:a16="http://schemas.microsoft.com/office/drawing/2014/main" xmlns="" id="{15C84C17-EE78-4B72-9808-F2665574DB1E}"/>
              </a:ext>
            </a:extLst>
          </p:cNvPr>
          <p:cNvSpPr/>
          <p:nvPr/>
        </p:nvSpPr>
        <p:spPr>
          <a:xfrm>
            <a:off x="6316354" y="2415354"/>
            <a:ext cx="5164086" cy="2245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사각형: 둥근 모서리 42">
            <a:extLst>
              <a:ext uri="{FF2B5EF4-FFF2-40B4-BE49-F238E27FC236}">
                <a16:creationId xmlns:a16="http://schemas.microsoft.com/office/drawing/2014/main" xmlns="" id="{B35FD181-1ECE-408C-AF17-BCE1FF5A7DAD}"/>
              </a:ext>
            </a:extLst>
          </p:cNvPr>
          <p:cNvSpPr/>
          <p:nvPr/>
        </p:nvSpPr>
        <p:spPr>
          <a:xfrm>
            <a:off x="6316354" y="2488208"/>
            <a:ext cx="5164086" cy="269909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14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재 해 발 생 원 인</a:t>
            </a:r>
            <a:endParaRPr lang="en-US" altLang="ko-KR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" name="그룹 25"/>
          <p:cNvGrpSpPr/>
          <p:nvPr/>
        </p:nvGrpSpPr>
        <p:grpSpPr>
          <a:xfrm>
            <a:off x="6326093" y="4546784"/>
            <a:ext cx="5174262" cy="391021"/>
            <a:chOff x="9494164" y="4701460"/>
            <a:chExt cx="4279319" cy="363642"/>
          </a:xfrm>
        </p:grpSpPr>
        <p:sp>
          <p:nvSpPr>
            <p:cNvPr id="31" name="사각형: 둥근 모서리 18">
              <a:extLst>
                <a:ext uri="{FF2B5EF4-FFF2-40B4-BE49-F238E27FC236}">
                  <a16:creationId xmlns:a16="http://schemas.microsoft.com/office/drawing/2014/main" xmlns="" id="{7A65878B-F8A5-405D-9D76-3A270A295738}"/>
                </a:ext>
              </a:extLst>
            </p:cNvPr>
            <p:cNvSpPr/>
            <p:nvPr/>
          </p:nvSpPr>
          <p:spPr>
            <a:xfrm>
              <a:off x="9494164" y="4701460"/>
              <a:ext cx="4279319" cy="24379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2" name="사각형: 둥근 모서리 22">
              <a:extLst>
                <a:ext uri="{FF2B5EF4-FFF2-40B4-BE49-F238E27FC236}">
                  <a16:creationId xmlns:a16="http://schemas.microsoft.com/office/drawing/2014/main" xmlns="" id="{A35B7AAB-7BEB-49AA-964F-7B7737B368F1}"/>
                </a:ext>
              </a:extLst>
            </p:cNvPr>
            <p:cNvSpPr/>
            <p:nvPr/>
          </p:nvSpPr>
          <p:spPr>
            <a:xfrm>
              <a:off x="9494164" y="4772118"/>
              <a:ext cx="4279319" cy="29298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4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안  전  대  책</a:t>
              </a:r>
            </a:p>
          </p:txBody>
        </p:sp>
      </p:grp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4756" y="2017142"/>
            <a:ext cx="1384563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9" name="_x420328800" descr="EMB000022242a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57" y="2474342"/>
            <a:ext cx="5723943" cy="203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51456" y="4119190"/>
            <a:ext cx="125861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1" name="_x420235728" descr="EMB000022242b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" b="235"/>
          <a:stretch>
            <a:fillRect/>
          </a:stretch>
        </p:blipFill>
        <p:spPr bwMode="auto">
          <a:xfrm>
            <a:off x="651457" y="4576390"/>
            <a:ext cx="5203243" cy="218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41233" y="6400734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87</a:t>
            </a:fld>
            <a:endParaRPr lang="ko-KR" altLang="en-US" dirty="0"/>
          </a:p>
        </p:txBody>
      </p:sp>
      <p:sp>
        <p:nvSpPr>
          <p:cNvPr id="22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9846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6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13)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철골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설치작업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8" name="모서리가 둥근 직사각형 12">
            <a:extLst>
              <a:ext uri="{FF2B5EF4-FFF2-40B4-BE49-F238E27FC236}">
                <a16:creationId xmlns:a16="http://schemas.microsoft.com/office/drawing/2014/main" xmlns="" id="{5EE9D752-93D1-4241-81BC-809C0D93074E}"/>
              </a:ext>
            </a:extLst>
          </p:cNvPr>
          <p:cNvSpPr/>
          <p:nvPr/>
        </p:nvSpPr>
        <p:spPr>
          <a:xfrm>
            <a:off x="631205" y="2098949"/>
            <a:ext cx="10898786" cy="1731876"/>
          </a:xfrm>
          <a:prstGeom prst="roundRect">
            <a:avLst>
              <a:gd name="adj" fmla="val 2343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457106">
              <a:defRPr/>
            </a:pPr>
            <a:endParaRPr lang="ko-KR" altLang="en-US">
              <a:solidFill>
                <a:prstClr val="white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6AA9F5-4EDC-4A9B-9A40-A8555A823887}"/>
              </a:ext>
            </a:extLst>
          </p:cNvPr>
          <p:cNvSpPr txBox="1"/>
          <p:nvPr/>
        </p:nvSpPr>
        <p:spPr>
          <a:xfrm>
            <a:off x="609969" y="4189654"/>
            <a:ext cx="6038544" cy="23875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6EBB00-66C2-490F-BF06-7FC91A5326FC}"/>
              </a:ext>
            </a:extLst>
          </p:cNvPr>
          <p:cNvSpPr txBox="1"/>
          <p:nvPr/>
        </p:nvSpPr>
        <p:spPr>
          <a:xfrm>
            <a:off x="6656751" y="4184720"/>
            <a:ext cx="4873240" cy="23875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35995" tIns="0" rIns="0" bIns="0" anchor="ctr"/>
          <a:lstStyle/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우천 또는 풍속상태 확인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최대 풍속 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10m/s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이상 작업 금지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)</a:t>
            </a: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상ㆍ하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동시작업 금지 및 신호 체계 통일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상하  신호수  지정된 </a:t>
            </a:r>
            <a:r>
              <a:rPr lang="ko-KR" altLang="en-US" sz="1000" spc="-151" dirty="0" smtClean="0">
                <a:solidFill>
                  <a:srgbClr val="000000"/>
                </a:solidFill>
                <a:latin typeface="+mn-ea"/>
              </a:rPr>
              <a:t>무전채널 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통일  </a:t>
            </a:r>
            <a:r>
              <a:rPr lang="ko-KR" altLang="en-US" sz="1000" spc="-151" dirty="0" smtClean="0">
                <a:solidFill>
                  <a:srgbClr val="000000"/>
                </a:solidFill>
                <a:latin typeface="+mn-ea"/>
              </a:rPr>
              <a:t>크레인 운전자 확인 후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작업실시</a:t>
            </a: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크레인 장비 작업계획서  작성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/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검토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/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승인 후 작업 실시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 defTabSz="457106">
              <a:spcBef>
                <a:spcPts val="400"/>
              </a:spcBef>
              <a:buClr>
                <a:srgbClr val="17375E"/>
              </a:buClr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전동공구 </a:t>
            </a:r>
            <a:r>
              <a:rPr lang="ko-KR" altLang="en-US" sz="1000" spc="-151" dirty="0" smtClean="0">
                <a:solidFill>
                  <a:srgbClr val="000000"/>
                </a:solidFill>
                <a:latin typeface="+mn-ea"/>
              </a:rPr>
              <a:t>사용 전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점검 및 사용전선 가공으로 배선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피복손상상태 등 확인</a:t>
            </a:r>
            <a:endParaRPr lang="en-US" altLang="ko-KR" sz="1000" spc="-151" dirty="0">
              <a:solidFill>
                <a:prstClr val="black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 </a:t>
            </a:r>
            <a:r>
              <a:rPr lang="ko-KR" altLang="en-US" sz="1000" spc="-151" dirty="0" smtClean="0">
                <a:solidFill>
                  <a:srgbClr val="000000"/>
                </a:solidFill>
                <a:latin typeface="+mn-ea"/>
              </a:rPr>
              <a:t>설치 시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신호수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/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작업지휘자를 배치하고 배치된 작업지휘자의 지휘를 받아 작업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작업구역 내 관계자 이외의 출입금지 조치 및 표시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재료</a:t>
            </a:r>
            <a:r>
              <a:rPr lang="en-US" altLang="ko-KR" sz="1000" spc="-151" dirty="0" smtClean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 smtClean="0">
                <a:solidFill>
                  <a:srgbClr val="000000"/>
                </a:solidFill>
                <a:latin typeface="+mn-ea"/>
              </a:rPr>
              <a:t>기구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등의 오르내리기에는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달줄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달포대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등을 사용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양중장비의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안전장치 확인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후크해지장치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권과방지장치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줄걸이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샤클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등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○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높은 상부에서 작업을 실시할 경우 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안전대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착용 </a:t>
            </a:r>
            <a:r>
              <a:rPr lang="en-US" altLang="ko-KR" sz="1000" spc="-151" dirty="0">
                <a:solidFill>
                  <a:srgbClr val="000000"/>
                </a:solidFill>
                <a:latin typeface="+mn-ea"/>
              </a:rPr>
              <a:t>/ 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안전고리 체결  </a:t>
            </a:r>
            <a:r>
              <a:rPr lang="ko-KR" altLang="en-US" sz="1000" spc="-151" dirty="0" err="1">
                <a:solidFill>
                  <a:srgbClr val="000000"/>
                </a:solidFill>
                <a:latin typeface="+mn-ea"/>
              </a:rPr>
              <a:t>안전대</a:t>
            </a:r>
            <a:r>
              <a:rPr lang="ko-KR" altLang="en-US" sz="1000" spc="-151" dirty="0">
                <a:solidFill>
                  <a:srgbClr val="000000"/>
                </a:solidFill>
                <a:latin typeface="+mn-ea"/>
              </a:rPr>
              <a:t> 부착설비 설치 등을 확인</a:t>
            </a:r>
            <a:endParaRPr lang="en-US" altLang="ko-KR" sz="1000" spc="-15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E19C9F39-C2B2-466A-A344-C3DDDF912650}"/>
              </a:ext>
            </a:extLst>
          </p:cNvPr>
          <p:cNvSpPr/>
          <p:nvPr/>
        </p:nvSpPr>
        <p:spPr>
          <a:xfrm>
            <a:off x="6655587" y="3861177"/>
            <a:ext cx="4907894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CDB1B169-802F-426B-8863-C130B5511726}"/>
              </a:ext>
            </a:extLst>
          </p:cNvPr>
          <p:cNvSpPr/>
          <p:nvPr/>
        </p:nvSpPr>
        <p:spPr>
          <a:xfrm>
            <a:off x="647683" y="3861177"/>
            <a:ext cx="6056229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위험성평가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graphicFrame>
        <p:nvGraphicFramePr>
          <p:cNvPr id="45" name="표 44">
            <a:extLst>
              <a:ext uri="{FF2B5EF4-FFF2-40B4-BE49-F238E27FC236}">
                <a16:creationId xmlns:a16="http://schemas.microsoft.com/office/drawing/2014/main" xmlns="" id="{DA87789F-375D-4221-8F03-03F52D6E5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079934"/>
              </p:ext>
            </p:extLst>
          </p:nvPr>
        </p:nvGraphicFramePr>
        <p:xfrm>
          <a:off x="667306" y="4240401"/>
          <a:ext cx="5952632" cy="2312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3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7645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위험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요인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1..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철골 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H-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빔 설치 중 </a:t>
                      </a:r>
                      <a:r>
                        <a:rPr lang="ko-KR" altLang="en-US" sz="1100" b="0" u="none" kern="1200" spc="-15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안전고리 미착용으로 근로자 추락 위험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2. .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철골 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H-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빔 설치 중 안전고리 </a:t>
                      </a:r>
                      <a:r>
                        <a:rPr lang="ko-KR" altLang="en-US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부착설비 </a:t>
                      </a:r>
                      <a:r>
                        <a:rPr lang="ko-KR" altLang="en-US" sz="1100" b="0" u="none" kern="1200" spc="-150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미설치로</a:t>
                      </a:r>
                      <a:r>
                        <a:rPr lang="ko-KR" altLang="en-US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근로자 추락 위험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 </a:t>
                      </a:r>
                      <a:r>
                        <a:rPr lang="ko-KR" altLang="en-US" sz="1100" b="0" u="none" kern="1200" spc="-15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철골 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H-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빔 하역</a:t>
                      </a:r>
                      <a:r>
                        <a:rPr lang="en-US" altLang="ko-KR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100" b="0" u="none" kern="1200" spc="-15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양중 작업 중 낙하 위험</a:t>
                      </a:r>
                      <a:endParaRPr lang="en-US" altLang="ko-KR" sz="1100" b="0" u="none" kern="120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4.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철골 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H-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빔 용접</a:t>
                      </a:r>
                      <a:r>
                        <a:rPr lang="en-US" altLang="ko-KR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절단 시 화재발생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위험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5153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안전</a:t>
                      </a:r>
                      <a:endParaRPr lang="en-US" altLang="ko-KR" sz="1100" b="0" u="none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u="none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대책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</a:t>
                      </a:r>
                      <a:r>
                        <a:rPr lang="en-US" altLang="ko-KR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..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근로자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및 개인 보호구 착용 감시 철저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관리감독자 배치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철골 설치 시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안전대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부착설비 설치 감시 철저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관리감독자 배치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철골 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 –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빔 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양중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하역 시 </a:t>
                      </a:r>
                      <a:r>
                        <a:rPr lang="ko-KR" altLang="en-US" sz="1100" b="0" u="none" kern="1200" spc="-150" baseline="0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줄걸이</a:t>
                      </a:r>
                      <a:r>
                        <a:rPr lang="en-US" altLang="ko-KR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작업반경 내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접근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금지</a:t>
                      </a:r>
                      <a:r>
                        <a:rPr lang="en-US" altLang="ko-KR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철저</a:t>
                      </a:r>
                      <a:r>
                        <a:rPr lang="en-US" altLang="ko-KR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신호수</a:t>
                      </a:r>
                      <a:r>
                        <a:rPr lang="en-US" altLang="ko-KR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및 관리감독자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배치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4.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용접</a:t>
                      </a: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절단 시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주변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가연성</a:t>
                      </a:r>
                      <a:r>
                        <a:rPr lang="en-US" altLang="ko-KR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및 인화성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물질 </a:t>
                      </a:r>
                      <a:r>
                        <a:rPr lang="ko-KR" altLang="en-US" sz="1100" b="0" u="none" kern="1200" spc="-150" baseline="0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이격</a:t>
                      </a:r>
                      <a:r>
                        <a:rPr lang="en-US" altLang="ko-KR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소화기 및 화기감시자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배치 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50000"/>
                        </a:lnSpc>
                      </a:pPr>
                      <a:r>
                        <a:rPr lang="en-US" altLang="ko-KR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5. 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철골 </a:t>
                      </a:r>
                      <a:r>
                        <a:rPr lang="ko-KR" altLang="en-US" sz="1100" b="0" u="none" kern="1200" spc="-15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설치 후 </a:t>
                      </a:r>
                      <a:r>
                        <a:rPr lang="ko-KR" altLang="en-US" sz="1100" b="0" u="none" kern="1200" spc="-150" baseline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추락방호망</a:t>
                      </a:r>
                      <a:r>
                        <a:rPr lang="ko-KR" altLang="en-US" sz="1100" b="0" u="none" kern="1200" spc="-15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설치 </a:t>
                      </a:r>
                      <a:endParaRPr lang="en-US" altLang="ko-KR" sz="1100" b="0" u="none" kern="1200" spc="-15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8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4948673" y="3321400"/>
            <a:ext cx="1258967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추락방호망</a:t>
            </a:r>
            <a:r>
              <a:rPr lang="ko-KR" altLang="en-US" sz="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설치</a:t>
            </a:r>
            <a:endParaRPr lang="en-US" altLang="ko-KR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49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3635594" y="3321400"/>
            <a:ext cx="1258967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900" b="1" spc="-12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안전대</a:t>
            </a:r>
            <a:r>
              <a:rPr lang="ko-KR" altLang="en-US" sz="9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부착설비</a:t>
            </a:r>
            <a:endParaRPr lang="en-US" altLang="ko-KR" sz="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52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2295709" y="3321400"/>
            <a:ext cx="1258967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en-US" altLang="ko-KR" sz="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H-</a:t>
            </a:r>
            <a:r>
              <a:rPr lang="ko-KR" altLang="en-US" sz="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빔 설치</a:t>
            </a:r>
          </a:p>
        </p:txBody>
      </p:sp>
      <p:sp>
        <p:nvSpPr>
          <p:cNvPr id="54" name="사각형: 둥근 모서리 166">
            <a:extLst>
              <a:ext uri="{FF2B5EF4-FFF2-40B4-BE49-F238E27FC236}">
                <a16:creationId xmlns:a16="http://schemas.microsoft.com/office/drawing/2014/main" xmlns="" id="{8B4F9311-A421-432E-A1E7-FA0AF10699E5}"/>
              </a:ext>
            </a:extLst>
          </p:cNvPr>
          <p:cNvSpPr/>
          <p:nvPr/>
        </p:nvSpPr>
        <p:spPr>
          <a:xfrm>
            <a:off x="970064" y="3321400"/>
            <a:ext cx="1258967" cy="458615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en-US" altLang="ko-KR" sz="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H-</a:t>
            </a:r>
            <a:r>
              <a:rPr lang="ko-KR" altLang="en-US" sz="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빔 인양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E19C9F39-C2B2-466A-A344-C3DDDF912650}"/>
              </a:ext>
            </a:extLst>
          </p:cNvPr>
          <p:cNvSpPr/>
          <p:nvPr/>
        </p:nvSpPr>
        <p:spPr>
          <a:xfrm>
            <a:off x="6655587" y="3850544"/>
            <a:ext cx="4874404" cy="306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en-US" altLang="ko-KR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현장점검 </a:t>
            </a:r>
            <a:r>
              <a:rPr lang="en-US" altLang="ko-KR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sym typeface="Wingdings" panose="05000000000000000000" pitchFamily="2" charset="2"/>
              </a:rPr>
              <a:t>Key Point</a:t>
            </a:r>
          </a:p>
        </p:txBody>
      </p:sp>
      <p:graphicFrame>
        <p:nvGraphicFramePr>
          <p:cNvPr id="34" name="표 33">
            <a:extLst>
              <a:ext uri="{FF2B5EF4-FFF2-40B4-BE49-F238E27FC236}">
                <a16:creationId xmlns:a16="http://schemas.microsoft.com/office/drawing/2014/main" xmlns="" id="{8828DF44-6F22-4659-897D-057A2087A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373931"/>
              </p:ext>
            </p:extLst>
          </p:nvPr>
        </p:nvGraphicFramePr>
        <p:xfrm>
          <a:off x="6703911" y="2303804"/>
          <a:ext cx="4555967" cy="1311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6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63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18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4582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구 분</a:t>
                      </a: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D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내 용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D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비 고</a:t>
                      </a:r>
                      <a:endParaRPr lang="en-US" altLang="ko-KR" sz="1100" b="1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3342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 smtClean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주요 장비</a:t>
                      </a:r>
                      <a:endParaRPr lang="ko-KR" altLang="en-US" sz="1100" b="0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이동식크레인</a:t>
                      </a:r>
                      <a:r>
                        <a:rPr lang="en-US" altLang="ko-KR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kern="1200" spc="-150" baseline="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굴착기</a:t>
                      </a:r>
                      <a:r>
                        <a:rPr lang="en-US" altLang="ko-KR" sz="1100" b="0" kern="1200" spc="-150" baseline="0" dirty="0" smtClean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kern="1200" spc="-150" baseline="0" dirty="0" smtClean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지게차</a:t>
                      </a:r>
                      <a:endParaRPr lang="ko-KR" altLang="en-US" sz="1100" b="0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pc="-150" baseline="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3342"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 smtClean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+mn-ea"/>
                          <a:ea typeface="+mn-ea"/>
                          <a:cs typeface="+mn-cs"/>
                        </a:rPr>
                        <a:t>관리 사항</a:t>
                      </a:r>
                      <a:endParaRPr lang="ko-KR" altLang="en-US" sz="1100" b="0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4308" marR="44308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정기검사 실시 관리 철저</a:t>
                      </a:r>
                      <a:endParaRPr lang="en-US" altLang="ko-KR" sz="1100" b="0" kern="1200" spc="-150" dirty="0">
                        <a:ln>
                          <a:solidFill>
                            <a:srgbClr val="4F81BD">
                              <a:lumMod val="60000"/>
                              <a:lumOff val="40000"/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kern="1200" spc="-150" dirty="0" smtClean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장비사용 전 </a:t>
                      </a:r>
                      <a:r>
                        <a:rPr lang="ko-KR" altLang="en-US" sz="1100" b="0" kern="1200" spc="-15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자체  점검 철저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pc="-150" baseline="0" dirty="0">
                          <a:ln>
                            <a:solidFill>
                              <a:srgbClr val="4F81BD">
                                <a:lumMod val="60000"/>
                                <a:lumOff val="40000"/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4308" marR="4430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61475" y="6410754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88</a:t>
            </a:fld>
            <a:endParaRPr lang="ko-KR" altLang="en-US" dirty="0"/>
          </a:p>
        </p:txBody>
      </p:sp>
      <p:sp>
        <p:nvSpPr>
          <p:cNvPr id="24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5" name="그림 24" descr="KakaoTalk_20230821_143021445_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0873" y="2131901"/>
            <a:ext cx="1232053" cy="1170085"/>
          </a:xfrm>
          <a:prstGeom prst="rect">
            <a:avLst/>
          </a:prstGeom>
        </p:spPr>
      </p:pic>
      <p:pic>
        <p:nvPicPr>
          <p:cNvPr id="26" name="그림 25" descr="KakaoTalk_20230821_143021445_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24000" y="2131901"/>
            <a:ext cx="1270561" cy="1170085"/>
          </a:xfrm>
          <a:prstGeom prst="rect">
            <a:avLst/>
          </a:prstGeom>
        </p:spPr>
      </p:pic>
      <p:pic>
        <p:nvPicPr>
          <p:cNvPr id="27" name="그림 26" descr="KakaoTalk_20230821_143021445_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0932" y="2130806"/>
            <a:ext cx="1248099" cy="1171180"/>
          </a:xfrm>
          <a:prstGeom prst="rect">
            <a:avLst/>
          </a:prstGeom>
        </p:spPr>
      </p:pic>
      <p:pic>
        <p:nvPicPr>
          <p:cNvPr id="29" name="그림 28" descr="KakaoTalk_20230821_143021445_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5708" y="2131901"/>
            <a:ext cx="1258967" cy="117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194148" y="1034182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  <a:endParaRPr lang="ko-KR" altLang="en-US" sz="19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599412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13)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철골 설치작업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1734"/>
              </p:ext>
            </p:extLst>
          </p:nvPr>
        </p:nvGraphicFramePr>
        <p:xfrm>
          <a:off x="645136" y="2467371"/>
          <a:ext cx="10856592" cy="4247754"/>
        </p:xfrm>
        <a:graphic>
          <a:graphicData uri="http://schemas.openxmlformats.org/drawingml/2006/table">
            <a:tbl>
              <a:tblPr/>
              <a:tblGrid>
                <a:gridCol w="1615433">
                  <a:extLst>
                    <a:ext uri="{9D8B030D-6E8A-4147-A177-3AD203B41FA5}">
                      <a16:colId xmlns:a16="http://schemas.microsoft.com/office/drawing/2014/main" xmlns="" val="3720216633"/>
                    </a:ext>
                  </a:extLst>
                </a:gridCol>
                <a:gridCol w="4142073">
                  <a:extLst>
                    <a:ext uri="{9D8B030D-6E8A-4147-A177-3AD203B41FA5}">
                      <a16:colId xmlns:a16="http://schemas.microsoft.com/office/drawing/2014/main" xmlns="" val="390434910"/>
                    </a:ext>
                  </a:extLst>
                </a:gridCol>
                <a:gridCol w="5099086">
                  <a:extLst>
                    <a:ext uri="{9D8B030D-6E8A-4147-A177-3AD203B41FA5}">
                      <a16:colId xmlns:a16="http://schemas.microsoft.com/office/drawing/2014/main" xmlns="" val="3858370655"/>
                    </a:ext>
                  </a:extLst>
                </a:gridCol>
              </a:tblGrid>
              <a:tr h="147525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dist" fontAlgn="ctr"/>
                      <a:r>
                        <a:rPr lang="ko-KR" altLang="en-US" sz="1400" b="0" i="0" u="none" strike="noStrike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양중</a:t>
                      </a:r>
                      <a:r>
                        <a:rPr lang="en-US" altLang="ko-KR" sz="1400" b="0" i="0" u="none" strike="noStrike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400" b="0" i="0" u="none" strike="noStrike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하역</a:t>
                      </a:r>
                      <a:endParaRPr lang="ko-KR" altLang="en-US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ㆍ강풍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시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작업 중지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l" fontAlgn="ctr"/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ㆍ줄걸이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및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안전계수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확인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l" fontAlgn="ctr"/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ㆍ신호수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배치 및 관리감독자 지휘하에 파일포스터 기둥</a:t>
                      </a:r>
                      <a:endParaRPr lang="en-US" altLang="ko-KR" sz="1400" b="0" i="0" u="none" strike="noStrike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브라켓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안착 후  </a:t>
                      </a:r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볼팅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en-US" altLang="ko-KR" sz="1400" b="0" i="0" u="none" strike="noStrike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ㆍ하역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시 전도방지기구 설치 후 결박 해체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신호수 배치 및 </a:t>
                      </a:r>
                      <a:endParaRPr lang="en-US" altLang="ko-KR" sz="1400" b="0" i="0" u="none" strike="noStrike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관리감독자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지휘하에 평탄한 지반에 하차</a:t>
                      </a:r>
                      <a:endParaRPr lang="ko-KR" altLang="en-US" sz="14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7500362"/>
                  </a:ext>
                </a:extLst>
              </a:tr>
              <a:tr h="147525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di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조립</a:t>
                      </a: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  <a:effectLst/>
                          <a:latin typeface="굴림"/>
                          <a:ea typeface="굴림"/>
                          <a:cs typeface="+mn-cs"/>
                        </a:rPr>
                        <a:t>·</a:t>
                      </a:r>
                      <a:r>
                        <a:rPr lang="ko-KR" altLang="en-US" sz="1400" b="0" i="0" u="none" strike="noStrike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ㆍ철골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H-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빔 설치 전 </a:t>
                      </a:r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안전대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부착설비 설치 후 인양</a:t>
                      </a:r>
                      <a:endParaRPr lang="en-US" altLang="ko-KR" sz="1400" b="0" i="0" u="none" strike="noStrike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ㆍ철골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설치작업 전 </a:t>
                      </a:r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안전대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착용 및 안전고리 체결 확인 </a:t>
                      </a:r>
                      <a:endParaRPr lang="en-US" altLang="ko-KR" sz="1400" b="0" i="0" u="none" strike="noStrike" spc="-120" baseline="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ㆍ볼팅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및 용접 후 작업자 상부 이동</a:t>
                      </a:r>
                      <a:endParaRPr lang="ko-KR" altLang="en-US" sz="14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94982272"/>
                  </a:ext>
                </a:extLst>
              </a:tr>
              <a:tr h="1297240">
                <a:tc>
                  <a:txBody>
                    <a:bodyPr/>
                    <a:lstStyle/>
                    <a:p>
                      <a:pPr algn="dist" fontAlgn="ctr"/>
                      <a:r>
                        <a:rPr lang="ko-KR" altLang="en-US" sz="1400" b="0" i="0" u="none" strike="noStrike" spc="-15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절단 및 용접</a:t>
                      </a:r>
                      <a:endParaRPr lang="ko-KR" altLang="en-US" sz="1400" b="0" i="0" u="none" strike="noStrike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231" marR="177231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ㆍ화기작업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시 소화기 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20kg or 3.3kg ,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방화수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불티비산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i="0" u="none" strike="noStrike" spc="-120" baseline="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방지포</a:t>
                      </a:r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algn="l" fontAlgn="ctr"/>
                      <a:r>
                        <a:rPr lang="en-US" altLang="ko-KR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400" b="0" i="0" u="none" strike="noStrike" spc="-12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화기감시자 배치 후 작업 실시</a:t>
                      </a:r>
                      <a:endParaRPr lang="ko-KR" altLang="en-US" sz="1400" b="0" i="0" u="none" strike="noStrike" spc="-12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1124" marR="11124" marT="903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3066936"/>
                  </a:ext>
                </a:extLst>
              </a:tr>
            </a:tbl>
          </a:graphicData>
        </a:graphic>
      </p:graphicFrame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32407" y="2042461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철골 설치 안전작업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방법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pic>
        <p:nvPicPr>
          <p:cNvPr id="28" name="그림 27" descr="KakaoTalk_20230821_143021445_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4249" y="3993049"/>
            <a:ext cx="4032409" cy="1361546"/>
          </a:xfrm>
          <a:prstGeom prst="rect">
            <a:avLst/>
          </a:prstGeom>
        </p:spPr>
      </p:pic>
      <p:pic>
        <p:nvPicPr>
          <p:cNvPr id="35" name="그림 34" descr="KakaoTalk_20230821_143021445_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94249" y="2516799"/>
            <a:ext cx="3360000" cy="1396175"/>
          </a:xfrm>
          <a:prstGeom prst="rect">
            <a:avLst/>
          </a:prstGeom>
        </p:spPr>
      </p:pic>
      <p:pic>
        <p:nvPicPr>
          <p:cNvPr id="43" name="그림 42" descr="KakaoTalk_20230821_143021445_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0932" y="2516799"/>
            <a:ext cx="1985726" cy="1396175"/>
          </a:xfrm>
          <a:prstGeom prst="rect">
            <a:avLst/>
          </a:prstGeom>
        </p:spPr>
      </p:pic>
      <p:pic>
        <p:nvPicPr>
          <p:cNvPr id="45" name="그림 44" descr="KakaoTalk_20230821_1443466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13299" y="5459846"/>
            <a:ext cx="4032409" cy="1217179"/>
          </a:xfrm>
          <a:prstGeom prst="rect">
            <a:avLst/>
          </a:prstGeom>
        </p:spPr>
      </p:pic>
      <p:sp>
        <p:nvSpPr>
          <p:cNvPr id="19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41233" y="6370170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89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681518" y="69422"/>
            <a:ext cx="1211631" cy="772543"/>
          </a:xfrm>
          <a:prstGeom prst="rect">
            <a:avLst/>
          </a:prstGeom>
        </p:spPr>
      </p:pic>
      <p:sp>
        <p:nvSpPr>
          <p:cNvPr id="6" name="직사각형 15"/>
          <p:cNvSpPr/>
          <p:nvPr/>
        </p:nvSpPr>
        <p:spPr>
          <a:xfrm>
            <a:off x="79375" y="1643062"/>
            <a:ext cx="12001500" cy="407352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</a:schemeClr>
          </a:solidFill>
          <a:ln w="19050" cap="flat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   </a:t>
            </a:r>
            <a:r>
              <a:rPr lang="en-US" altLang="ko-KR" sz="4000" b="1" dirty="0">
                <a:solidFill>
                  <a:srgbClr val="FFFFFF"/>
                </a:solidFill>
                <a:latin typeface="HY견고딕"/>
                <a:ea typeface="HY견고딕"/>
              </a:rPr>
              <a:t>3</a:t>
            </a:r>
            <a:r>
              <a:rPr kumimoji="0" lang="en-US" altLang="ko-KR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.</a:t>
            </a:r>
            <a:r>
              <a:rPr kumimoji="0" lang="ko-KR" altLang="en-US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안전보건 조직체계</a:t>
            </a:r>
            <a:endParaRPr kumimoji="0" lang="en-US" altLang="ko-KR" sz="4000" b="1" i="0" u="none" strike="noStrike" kern="1200" cap="none" spc="0" normalizeH="0" baseline="0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en-US" altLang="ko-KR" sz="1500" b="1" i="0" u="none" strike="noStrike" kern="1200" cap="none" spc="0" normalizeH="0" baseline="0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4000" b="1" dirty="0">
                <a:solidFill>
                  <a:srgbClr val="FFFFFF"/>
                </a:solidFill>
                <a:latin typeface="HY견고딕"/>
                <a:ea typeface="HY견고딕"/>
              </a:rPr>
              <a:t>         </a:t>
            </a:r>
            <a:r>
              <a:rPr lang="en-US" altLang="ko-KR" sz="3200" b="1" dirty="0">
                <a:solidFill>
                  <a:srgbClr val="FFFFFF"/>
                </a:solidFill>
                <a:latin typeface="HY견고딕"/>
                <a:ea typeface="HY견고딕"/>
              </a:rPr>
              <a:t>3-1. </a:t>
            </a:r>
            <a:r>
              <a:rPr lang="ko-KR" altLang="en-US" sz="3200" b="1" dirty="0">
                <a:solidFill>
                  <a:srgbClr val="FFFFFF"/>
                </a:solidFill>
                <a:latin typeface="HY견고딕"/>
                <a:ea typeface="HY견고딕"/>
              </a:rPr>
              <a:t>안전보건 조직도</a:t>
            </a:r>
            <a:r>
              <a:rPr lang="en-US" altLang="ko-KR" sz="3200" b="1" dirty="0">
                <a:solidFill>
                  <a:srgbClr val="FFFFFF"/>
                </a:solidFill>
                <a:latin typeface="HY견고딕"/>
                <a:ea typeface="HY견고딕"/>
              </a:rPr>
              <a:t>(</a:t>
            </a:r>
            <a:r>
              <a:rPr lang="ko-KR" altLang="en-US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동원개발</a:t>
            </a:r>
            <a:r>
              <a:rPr lang="en-US" altLang="ko-KR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_</a:t>
            </a:r>
            <a:r>
              <a:rPr lang="ko-KR" altLang="en-US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현장</a:t>
            </a:r>
            <a:r>
              <a:rPr lang="en-US" altLang="ko-KR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)</a:t>
            </a:r>
            <a:r>
              <a:rPr lang="ko-KR" altLang="en-US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 </a:t>
            </a:r>
            <a:endParaRPr lang="en-US" altLang="ko-KR" sz="32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 sz="15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32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          3-2.</a:t>
            </a:r>
            <a:r>
              <a:rPr kumimoji="0" lang="en-US" altLang="ko-KR" sz="3200" b="1" i="0" u="none" strike="noStrike" kern="1200" cap="none" spc="0" normalizeH="0" dirty="0">
                <a:solidFill>
                  <a:srgbClr val="FFFFFF"/>
                </a:solidFill>
                <a:latin typeface="HY견고딕"/>
                <a:ea typeface="HY견고딕"/>
              </a:rPr>
              <a:t> </a:t>
            </a:r>
            <a:r>
              <a:rPr lang="ko-KR" altLang="en-US" sz="3200" b="1" dirty="0">
                <a:solidFill>
                  <a:srgbClr val="FFFFFF"/>
                </a:solidFill>
                <a:latin typeface="HY견고딕"/>
                <a:ea typeface="HY견고딕"/>
              </a:rPr>
              <a:t>안전보건 조직도</a:t>
            </a:r>
            <a:r>
              <a:rPr lang="en-US" altLang="ko-KR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(</a:t>
            </a:r>
            <a:r>
              <a:rPr lang="ko-KR" altLang="en-US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동원개발</a:t>
            </a:r>
            <a:r>
              <a:rPr lang="en-US" altLang="ko-KR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_</a:t>
            </a:r>
            <a:r>
              <a:rPr lang="ko-KR" altLang="en-US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본사</a:t>
            </a:r>
            <a:r>
              <a:rPr lang="en-US" altLang="ko-KR" sz="3200" b="1" dirty="0" smtClean="0">
                <a:solidFill>
                  <a:srgbClr val="FFFFFF"/>
                </a:solidFill>
                <a:latin typeface="HY견고딕"/>
                <a:ea typeface="HY견고딕"/>
              </a:rPr>
              <a:t>)</a:t>
            </a:r>
            <a:r>
              <a:rPr kumimoji="0" lang="ko-KR" altLang="en-US" sz="2400" b="1" i="0" u="none" strike="noStrike" kern="1200" cap="none" spc="0" normalizeH="0" baseline="0" dirty="0" smtClean="0">
                <a:solidFill>
                  <a:srgbClr val="FFFFFF"/>
                </a:solidFill>
                <a:latin typeface="HY견고딕"/>
                <a:ea typeface="HY견고딕"/>
              </a:rPr>
              <a:t>  </a:t>
            </a:r>
            <a:endParaRPr kumimoji="0" lang="ko-KR" altLang="en-US" sz="2400" b="1" i="0" u="none" strike="noStrike" kern="1200" cap="none" spc="0" normalizeH="0" baseline="0" dirty="0">
              <a:solidFill>
                <a:srgbClr val="FFFFFF"/>
              </a:solidFill>
              <a:latin typeface="HY견고딕"/>
              <a:ea typeface="HY견고딕"/>
            </a:endParaRPr>
          </a:p>
        </p:txBody>
      </p:sp>
      <p:pic>
        <p:nvPicPr>
          <p:cNvPr id="9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36076" y="6398397"/>
            <a:ext cx="2844799" cy="365125"/>
          </a:xfrm>
        </p:spPr>
        <p:txBody>
          <a:bodyPr/>
          <a:lstStyle/>
          <a:p>
            <a:fld id="{AD22CD3B-FDDF-4998-970C-76E6E0BEC65F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5025481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자유형: 도형 32">
            <a:extLst>
              <a:ext uri="{FF2B5EF4-FFF2-40B4-BE49-F238E27FC236}">
                <a16:creationId xmlns:a16="http://schemas.microsoft.com/office/drawing/2014/main" xmlns="" id="{1C052579-9D86-4FDF-BC41-92FA05CBA469}"/>
              </a:ext>
            </a:extLst>
          </p:cNvPr>
          <p:cNvSpPr/>
          <p:nvPr/>
        </p:nvSpPr>
        <p:spPr>
          <a:xfrm>
            <a:off x="1202386" y="1039846"/>
            <a:ext cx="3146784" cy="288000"/>
          </a:xfrm>
          <a:custGeom>
            <a:avLst/>
            <a:gdLst>
              <a:gd name="connsiteX0" fmla="*/ 94307 w 2190806"/>
              <a:gd name="connsiteY0" fmla="*/ 0 h 381568"/>
              <a:gd name="connsiteX1" fmla="*/ 2127305 w 2190806"/>
              <a:gd name="connsiteY1" fmla="*/ 0 h 381568"/>
              <a:gd name="connsiteX2" fmla="*/ 2190806 w 2190806"/>
              <a:gd name="connsiteY2" fmla="*/ 63501 h 381568"/>
              <a:gd name="connsiteX3" fmla="*/ 2190806 w 2190806"/>
              <a:gd name="connsiteY3" fmla="*/ 317499 h 381568"/>
              <a:gd name="connsiteX4" fmla="*/ 2127305 w 2190806"/>
              <a:gd name="connsiteY4" fmla="*/ 381000 h 381568"/>
              <a:gd name="connsiteX5" fmla="*/ 94307 w 2190806"/>
              <a:gd name="connsiteY5" fmla="*/ 381000 h 381568"/>
              <a:gd name="connsiteX6" fmla="*/ 92750 w 2190806"/>
              <a:gd name="connsiteY6" fmla="*/ 380686 h 381568"/>
              <a:gd name="connsiteX7" fmla="*/ 91441 w 2190806"/>
              <a:gd name="connsiteY7" fmla="*/ 381568 h 381568"/>
              <a:gd name="connsiteX8" fmla="*/ 0 w 2190806"/>
              <a:gd name="connsiteY8" fmla="*/ 381568 h 381568"/>
              <a:gd name="connsiteX9" fmla="*/ 2090 w 2190806"/>
              <a:gd name="connsiteY9" fmla="*/ 380159 h 381568"/>
              <a:gd name="connsiteX10" fmla="*/ 22549 w 2190806"/>
              <a:gd name="connsiteY10" fmla="*/ 330767 h 381568"/>
              <a:gd name="connsiteX11" fmla="*/ 22549 w 2190806"/>
              <a:gd name="connsiteY11" fmla="*/ 51369 h 381568"/>
              <a:gd name="connsiteX12" fmla="*/ 2090 w 2190806"/>
              <a:gd name="connsiteY12" fmla="*/ 1977 h 381568"/>
              <a:gd name="connsiteX13" fmla="*/ 0 w 2190806"/>
              <a:gd name="connsiteY13" fmla="*/ 568 h 381568"/>
              <a:gd name="connsiteX14" fmla="*/ 91441 w 2190806"/>
              <a:gd name="connsiteY14" fmla="*/ 568 h 381568"/>
              <a:gd name="connsiteX15" fmla="*/ 91453 w 2190806"/>
              <a:gd name="connsiteY15" fmla="*/ 576 h 3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806" h="381568">
                <a:moveTo>
                  <a:pt x="94307" y="0"/>
                </a:moveTo>
                <a:lnTo>
                  <a:pt x="2127305" y="0"/>
                </a:lnTo>
                <a:cubicBezTo>
                  <a:pt x="2162376" y="0"/>
                  <a:pt x="2190806" y="28430"/>
                  <a:pt x="2190806" y="63501"/>
                </a:cubicBezTo>
                <a:lnTo>
                  <a:pt x="2190806" y="317499"/>
                </a:lnTo>
                <a:cubicBezTo>
                  <a:pt x="2190806" y="352570"/>
                  <a:pt x="2162376" y="381000"/>
                  <a:pt x="2127305" y="381000"/>
                </a:cubicBezTo>
                <a:lnTo>
                  <a:pt x="94307" y="381000"/>
                </a:lnTo>
                <a:lnTo>
                  <a:pt x="92750" y="380686"/>
                </a:lnTo>
                <a:lnTo>
                  <a:pt x="91441" y="381568"/>
                </a:lnTo>
                <a:lnTo>
                  <a:pt x="0" y="381568"/>
                </a:lnTo>
                <a:lnTo>
                  <a:pt x="2090" y="380159"/>
                </a:lnTo>
                <a:cubicBezTo>
                  <a:pt x="14731" y="367519"/>
                  <a:pt x="22549" y="350056"/>
                  <a:pt x="22549" y="330767"/>
                </a:cubicBezTo>
                <a:lnTo>
                  <a:pt x="22549" y="51369"/>
                </a:lnTo>
                <a:cubicBezTo>
                  <a:pt x="22549" y="32080"/>
                  <a:pt x="14731" y="14617"/>
                  <a:pt x="2090" y="1977"/>
                </a:cubicBezTo>
                <a:lnTo>
                  <a:pt x="0" y="568"/>
                </a:lnTo>
                <a:lnTo>
                  <a:pt x="91441" y="568"/>
                </a:lnTo>
                <a:lnTo>
                  <a:pt x="91453" y="57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l"/>
            <a:r>
              <a:rPr lang="ko-KR" altLang="en-US" sz="19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위험작업 세부 안전</a:t>
            </a: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잔여공사 안전작업 대책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10C4B34-09F3-4627-AD94-765001AABF50}"/>
              </a:ext>
            </a:extLst>
          </p:cNvPr>
          <p:cNvSpPr/>
          <p:nvPr/>
        </p:nvSpPr>
        <p:spPr>
          <a:xfrm>
            <a:off x="2259716" y="1599412"/>
            <a:ext cx="9270275" cy="392727"/>
          </a:xfrm>
          <a:prstGeom prst="rect">
            <a:avLst/>
          </a:prstGeom>
          <a:solidFill>
            <a:srgbClr val="BFBFBF"/>
          </a:solidFill>
        </p:spPr>
        <p:txBody>
          <a:bodyPr wrap="square" lIns="288000" anchor="ctr">
            <a:noAutofit/>
          </a:bodyPr>
          <a:lstStyle/>
          <a:p>
            <a:pPr latinLnBrk="0">
              <a:spcBef>
                <a:spcPct val="50000"/>
              </a:spcBef>
            </a:pPr>
            <a:endParaRPr lang="ko-KR" altLang="en-US" b="1" spc="-1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29586" y="1608937"/>
            <a:ext cx="4405246" cy="392727"/>
          </a:xfrm>
          <a:prstGeom prst="homePlate">
            <a:avLst>
              <a:gd name="adj" fmla="val 33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13) 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철골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설치작업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]</a:t>
            </a:r>
            <a:endParaRPr lang="ko-KR" altLang="en-US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68E8EC47-8212-4BF8-BA0F-9B68B5E66D05}"/>
              </a:ext>
            </a:extLst>
          </p:cNvPr>
          <p:cNvSpPr/>
          <p:nvPr/>
        </p:nvSpPr>
        <p:spPr>
          <a:xfrm>
            <a:off x="622882" y="2061511"/>
            <a:ext cx="3196471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5" tIns="45712" rIns="35995" bIns="45712" anchor="ctr"/>
          <a:lstStyle/>
          <a:p>
            <a:pPr algn="ctr" defTabSz="457106">
              <a:spcBef>
                <a:spcPts val="900"/>
              </a:spcBef>
              <a:defRPr/>
            </a:pP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철</a:t>
            </a:r>
            <a:r>
              <a:rPr lang="ko-KR" altLang="en-US" sz="1400" b="1" spc="-15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골 설치작업 </a:t>
            </a:r>
            <a:r>
              <a:rPr lang="ko-KR" altLang="en-US" sz="1400" b="1" spc="-151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재해 사례</a:t>
            </a:r>
            <a:endParaRPr lang="en-US" altLang="ko-KR" sz="1400" b="1" spc="-151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C63FA8D9-28A6-4B58-BACD-9D695F6B074B}"/>
              </a:ext>
            </a:extLst>
          </p:cNvPr>
          <p:cNvSpPr/>
          <p:nvPr/>
        </p:nvSpPr>
        <p:spPr>
          <a:xfrm>
            <a:off x="6245247" y="2883878"/>
            <a:ext cx="5184000" cy="1560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 dirty="0"/>
              <a:t>지붕용 철골 </a:t>
            </a:r>
            <a:r>
              <a:rPr lang="ko-KR" altLang="en-US" sz="1200" dirty="0" err="1"/>
              <a:t>트러스</a:t>
            </a:r>
            <a:r>
              <a:rPr lang="en-US" altLang="ko-KR" sz="1200" dirty="0"/>
              <a:t>(14.4m×2.2m, 2.5ton)</a:t>
            </a:r>
            <a:r>
              <a:rPr lang="ko-KR" altLang="en-US" sz="1200" dirty="0"/>
              <a:t>의 방향을 바로잡기 위해 이동식크레인</a:t>
            </a:r>
            <a:r>
              <a:rPr lang="en-US" altLang="ko-KR" sz="1200" dirty="0"/>
              <a:t>(25ton)</a:t>
            </a:r>
            <a:r>
              <a:rPr lang="ko-KR" altLang="en-US" sz="1200" dirty="0"/>
              <a:t>으로 인양하던 중 인양용 </a:t>
            </a:r>
            <a:r>
              <a:rPr lang="ko-KR" altLang="en-US" sz="1200" dirty="0" err="1"/>
              <a:t>달기구</a:t>
            </a:r>
            <a:r>
              <a:rPr lang="en-US" altLang="ko-KR" sz="1200" dirty="0"/>
              <a:t>(</a:t>
            </a:r>
            <a:r>
              <a:rPr lang="ko-KR" altLang="en-US" sz="1200" dirty="0"/>
              <a:t>일명 </a:t>
            </a:r>
            <a:r>
              <a:rPr lang="ko-KR" altLang="en-US" sz="1200" dirty="0" err="1"/>
              <a:t>하카</a:t>
            </a:r>
            <a:r>
              <a:rPr lang="en-US" altLang="ko-KR" sz="1200" dirty="0"/>
              <a:t>)</a:t>
            </a:r>
            <a:r>
              <a:rPr lang="ko-KR" altLang="en-US" sz="1200" dirty="0"/>
              <a:t>에서 철골 트러스가 이탈되면서 근처에 있던 철골공인 </a:t>
            </a:r>
            <a:r>
              <a:rPr lang="ko-KR" altLang="en-US" sz="1200" dirty="0" err="1"/>
              <a:t>피재자를</a:t>
            </a:r>
            <a:r>
              <a:rPr lang="ko-KR" altLang="en-US" sz="1200" dirty="0"/>
              <a:t> 가격하여 사망한 재해임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29" name="사각형: 둥근 모서리 41">
            <a:extLst>
              <a:ext uri="{FF2B5EF4-FFF2-40B4-BE49-F238E27FC236}">
                <a16:creationId xmlns:a16="http://schemas.microsoft.com/office/drawing/2014/main" xmlns="" id="{15C84C17-EE78-4B72-9808-F2665574DB1E}"/>
              </a:ext>
            </a:extLst>
          </p:cNvPr>
          <p:cNvSpPr/>
          <p:nvPr/>
        </p:nvSpPr>
        <p:spPr>
          <a:xfrm>
            <a:off x="6245247" y="2412244"/>
            <a:ext cx="5164086" cy="2245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31" name="사각형: 둥근 모서리 42">
            <a:extLst>
              <a:ext uri="{FF2B5EF4-FFF2-40B4-BE49-F238E27FC236}">
                <a16:creationId xmlns:a16="http://schemas.microsoft.com/office/drawing/2014/main" xmlns="" id="{B35FD181-1ECE-408C-AF17-BCE1FF5A7DAD}"/>
              </a:ext>
            </a:extLst>
          </p:cNvPr>
          <p:cNvSpPr/>
          <p:nvPr/>
        </p:nvSpPr>
        <p:spPr>
          <a:xfrm>
            <a:off x="6245247" y="2485098"/>
            <a:ext cx="5164086" cy="269909"/>
          </a:xfrm>
          <a:prstGeom prst="roundRect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/>
            <a:r>
              <a:rPr lang="ko-KR" altLang="en-US" sz="1400" b="1" spc="-1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재 해 발 생 원 인</a:t>
            </a:r>
            <a:endParaRPr lang="en-US" altLang="ko-KR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" name="그룹 26"/>
          <p:cNvGrpSpPr/>
          <p:nvPr/>
        </p:nvGrpSpPr>
        <p:grpSpPr>
          <a:xfrm>
            <a:off x="6254986" y="4543674"/>
            <a:ext cx="5174262" cy="391021"/>
            <a:chOff x="9494164" y="4701460"/>
            <a:chExt cx="4279319" cy="363642"/>
          </a:xfrm>
        </p:grpSpPr>
        <p:sp>
          <p:nvSpPr>
            <p:cNvPr id="36" name="사각형: 둥근 모서리 18">
              <a:extLst>
                <a:ext uri="{FF2B5EF4-FFF2-40B4-BE49-F238E27FC236}">
                  <a16:creationId xmlns:a16="http://schemas.microsoft.com/office/drawing/2014/main" xmlns="" id="{7A65878B-F8A5-405D-9D76-3A270A295738}"/>
                </a:ext>
              </a:extLst>
            </p:cNvPr>
            <p:cNvSpPr/>
            <p:nvPr/>
          </p:nvSpPr>
          <p:spPr>
            <a:xfrm>
              <a:off x="9494164" y="4701460"/>
              <a:ext cx="4279319" cy="24379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7" name="사각형: 둥근 모서리 22">
              <a:extLst>
                <a:ext uri="{FF2B5EF4-FFF2-40B4-BE49-F238E27FC236}">
                  <a16:creationId xmlns:a16="http://schemas.microsoft.com/office/drawing/2014/main" xmlns="" id="{A35B7AAB-7BEB-49AA-964F-7B7737B368F1}"/>
                </a:ext>
              </a:extLst>
            </p:cNvPr>
            <p:cNvSpPr/>
            <p:nvPr/>
          </p:nvSpPr>
          <p:spPr>
            <a:xfrm>
              <a:off x="9494164" y="4772118"/>
              <a:ext cx="4279319" cy="292984"/>
            </a:xfrm>
            <a:prstGeom prst="roundRect">
              <a:avLst>
                <a:gd name="adj" fmla="val 0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/>
            <a:lstStyle/>
            <a:p>
              <a:pPr algn="ctr"/>
              <a:r>
                <a:rPr lang="ko-KR" altLang="en-US" sz="1400" b="1" spc="-12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안  전  대  책</a:t>
              </a:r>
            </a:p>
          </p:txBody>
        </p:sp>
      </p:grp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94977480" descr="EMB000037d80732"/>
          <p:cNvPicPr>
            <a:picLocks noChangeAspect="1" noChangeArrowheads="1"/>
          </p:cNvPicPr>
          <p:nvPr/>
        </p:nvPicPr>
        <p:blipFill>
          <a:blip r:embed="rId3" cstate="print"/>
          <a:srcRect l="1013" t="694" r="3952" b="746"/>
          <a:stretch>
            <a:fillRect/>
          </a:stretch>
        </p:blipFill>
        <p:spPr bwMode="auto">
          <a:xfrm>
            <a:off x="571733" y="2519873"/>
            <a:ext cx="5263606" cy="1924535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194976520" descr="EMB000037d807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457" y="4508206"/>
            <a:ext cx="4966962" cy="2094615"/>
          </a:xfrm>
          <a:prstGeom prst="rect">
            <a:avLst/>
          </a:prstGeom>
          <a:noFill/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C63FA8D9-28A6-4B58-BACD-9D695F6B074B}"/>
              </a:ext>
            </a:extLst>
          </p:cNvPr>
          <p:cNvSpPr/>
          <p:nvPr/>
        </p:nvSpPr>
        <p:spPr>
          <a:xfrm>
            <a:off x="6245247" y="5030392"/>
            <a:ext cx="5184000" cy="1560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0" rtlCol="0" anchor="ctr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철골 </a:t>
            </a:r>
            <a:r>
              <a:rPr lang="ko-KR" altLang="en-US" sz="1200" dirty="0" err="1" smtClean="0"/>
              <a:t>트러스</a:t>
            </a:r>
            <a:r>
              <a:rPr lang="ko-KR" altLang="en-US" sz="1200" dirty="0" smtClean="0"/>
              <a:t> </a:t>
            </a:r>
            <a:r>
              <a:rPr lang="ko-KR" altLang="en-US" sz="1200" dirty="0"/>
              <a:t>등 </a:t>
            </a:r>
            <a:r>
              <a:rPr lang="ko-KR" altLang="en-US" sz="1200" dirty="0" err="1"/>
              <a:t>중량물</a:t>
            </a:r>
            <a:r>
              <a:rPr lang="ko-KR" altLang="en-US" sz="1200" dirty="0"/>
              <a:t> 인양작업을 할</a:t>
            </a:r>
            <a:r>
              <a:rPr lang="ko-KR" altLang="en-US" sz="1200" dirty="0" smtClean="0"/>
              <a:t> </a:t>
            </a:r>
            <a:r>
              <a:rPr lang="ko-KR" altLang="en-US" sz="1200" dirty="0"/>
              <a:t>때에는 신호수를 배치하여 </a:t>
            </a:r>
            <a:r>
              <a:rPr lang="ko-KR" altLang="en-US" sz="1200" dirty="0" smtClean="0"/>
              <a:t>작업반경 내에 </a:t>
            </a:r>
            <a:r>
              <a:rPr lang="ko-KR" altLang="en-US" sz="1200" dirty="0"/>
              <a:t>타 근로자의 접근을 통제하여야 하며</a:t>
            </a:r>
            <a:r>
              <a:rPr lang="en-US" altLang="ko-KR" sz="1200" dirty="0"/>
              <a:t>, </a:t>
            </a:r>
            <a:r>
              <a:rPr lang="ko-KR" altLang="en-US" sz="1200" dirty="0"/>
              <a:t>마찰력에 의한 인양용 </a:t>
            </a:r>
            <a:r>
              <a:rPr lang="ko-KR" altLang="en-US" sz="1200" dirty="0" err="1"/>
              <a:t>달기구는</a:t>
            </a:r>
            <a:r>
              <a:rPr lang="ko-KR" altLang="en-US" sz="1200" dirty="0"/>
              <a:t> 충격 등으로 탈락될 우려가 있으므로 인양고리의 설치 또는 인양로프를 감아 인양하는 등 작업방법을 개선하여야 함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61475" y="6361327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90</a:t>
            </a:fld>
            <a:endParaRPr lang="ko-KR" altLang="en-US" dirty="0"/>
          </a:p>
        </p:txBody>
      </p:sp>
      <p:sp>
        <p:nvSpPr>
          <p:cNvPr id="22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598097" y="1034868"/>
            <a:ext cx="571264" cy="28757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5-3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7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6.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본사 안전관리 강화 안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41233" y="6319518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91</a:t>
            </a:fld>
            <a:endParaRPr lang="ko-KR" altLang="en-US" dirty="0"/>
          </a:p>
        </p:txBody>
      </p:sp>
      <p:sp>
        <p:nvSpPr>
          <p:cNvPr id="25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41610" y="1169728"/>
            <a:ext cx="4563360" cy="392727"/>
          </a:xfrm>
          <a:prstGeom prst="homePlate">
            <a:avLst>
              <a:gd name="adj" fmla="val 3346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ko-KR" altLang="en-US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외부 전문기관 안전점검 실시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026456" y="5717251"/>
            <a:ext cx="379366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0">
              <a:spcBef>
                <a:spcPct val="50000"/>
              </a:spcBef>
              <a:defRPr/>
            </a:pP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▶ 현장소장</a:t>
            </a:r>
            <a:r>
              <a:rPr lang="en-US" altLang="ko-KR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안전관리자</a:t>
            </a:r>
            <a:r>
              <a:rPr lang="en-US" altLang="ko-KR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시공관리자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j-ea"/>
              </a:rPr>
              <a:t> </a:t>
            </a:r>
            <a:endParaRPr lang="en-US" altLang="ko-KR" b="1" spc="-120" dirty="0" smtClean="0">
              <a:ln w="9525">
                <a:solidFill>
                  <a:srgbClr val="0000FF">
                    <a:alpha val="0"/>
                  </a:srgbClr>
                </a:solidFill>
              </a:ln>
              <a:latin typeface="+mj-ea"/>
            </a:endParaRPr>
          </a:p>
          <a:p>
            <a:pPr lvl="0" latinLnBrk="0">
              <a:spcBef>
                <a:spcPct val="50000"/>
              </a:spcBef>
              <a:defRPr/>
            </a:pPr>
            <a:r>
              <a:rPr lang="ko-KR" altLang="en-US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▶ 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협력업체 현장소장</a:t>
            </a:r>
            <a:r>
              <a:rPr lang="en-US" altLang="ko-KR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, 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작업반장</a:t>
            </a:r>
            <a:endParaRPr lang="en-US" altLang="ko-KR" b="1" spc="-120" dirty="0">
              <a:ln w="9525">
                <a:solidFill>
                  <a:srgbClr val="0000FF">
                    <a:alpha val="0"/>
                  </a:srgbClr>
                </a:solidFill>
              </a:ln>
              <a:latin typeface="+mj-ea"/>
            </a:endParaRPr>
          </a:p>
        </p:txBody>
      </p:sp>
      <p:sp>
        <p:nvSpPr>
          <p:cNvPr id="28" name="화살표: 오각형 34">
            <a:extLst>
              <a:ext uri="{FF2B5EF4-FFF2-40B4-BE49-F238E27FC236}">
                <a16:creationId xmlns:a16="http://schemas.microsoft.com/office/drawing/2014/main" xmlns="" id="{47C6278F-AD15-4E65-A630-C40DBB8B6F1D}"/>
              </a:ext>
            </a:extLst>
          </p:cNvPr>
          <p:cNvSpPr/>
          <p:nvPr/>
        </p:nvSpPr>
        <p:spPr>
          <a:xfrm>
            <a:off x="641609" y="5293877"/>
            <a:ext cx="5376131" cy="392727"/>
          </a:xfrm>
          <a:prstGeom prst="homePlate">
            <a:avLst>
              <a:gd name="adj" fmla="val 3346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0" bIns="0" rtlCol="0" anchor="ctr"/>
          <a:lstStyle/>
          <a:p>
            <a:pPr>
              <a:lnSpc>
                <a:spcPts val="1000"/>
              </a:lnSpc>
            </a:pPr>
            <a:r>
              <a:rPr lang="ko-KR" altLang="en-US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전 관리자 외부 전문가 특별교육</a:t>
            </a:r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_</a:t>
            </a:r>
            <a:r>
              <a:rPr lang="ko-KR" altLang="en-US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반기</a:t>
            </a:r>
            <a:r>
              <a:rPr lang="en-US" altLang="ko-KR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</a:t>
            </a:r>
            <a:r>
              <a:rPr lang="ko-KR" altLang="en-US" sz="20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회 이상</a:t>
            </a:r>
            <a:endParaRPr lang="ko-KR" altLang="en-US" sz="20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802390" y="1740014"/>
            <a:ext cx="917388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>
              <a:spcBef>
                <a:spcPct val="50000"/>
              </a:spcBef>
              <a:defRPr/>
            </a:pPr>
            <a:r>
              <a:rPr lang="en-US" altLang="ko-KR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lang="en-US" altLang="ko-KR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회 안전점검 실시 </a:t>
            </a:r>
            <a:endParaRPr lang="en-US" altLang="ko-KR" b="1" spc="-120" dirty="0" smtClean="0">
              <a:ln w="9525">
                <a:solidFill>
                  <a:srgbClr val="0000FF">
                    <a:alpha val="0"/>
                  </a:srgbClr>
                </a:solidFill>
              </a:ln>
              <a:latin typeface="+mj-ea"/>
            </a:endParaRPr>
          </a:p>
          <a:p>
            <a:pPr lvl="0" latinLnBrk="0">
              <a:spcBef>
                <a:spcPct val="50000"/>
              </a:spcBef>
              <a:defRPr/>
            </a:pP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j-ea"/>
              </a:rPr>
              <a:t>   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▶ 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j-ea"/>
              </a:rPr>
              <a:t>점검시기 </a:t>
            </a:r>
            <a:r>
              <a:rPr lang="en-US" altLang="ko-KR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j-ea"/>
              </a:rPr>
              <a:t>: 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j-ea"/>
              </a:rPr>
              <a:t>외부 </a:t>
            </a:r>
            <a:r>
              <a:rPr lang="ko-KR" altLang="en-US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j-ea"/>
              </a:rPr>
              <a:t>거푸집 설치공정 </a:t>
            </a:r>
            <a:r>
              <a:rPr lang="en-US" altLang="ko-KR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j-ea"/>
              </a:rPr>
              <a:t>→ </a:t>
            </a:r>
            <a:r>
              <a:rPr lang="ko-KR" altLang="en-US" b="1" spc="-120" dirty="0" err="1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j-ea"/>
              </a:rPr>
              <a:t>터파기</a:t>
            </a:r>
            <a:r>
              <a:rPr lang="ko-KR" altLang="en-US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j-ea"/>
              </a:rPr>
              <a:t> 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j-ea"/>
              </a:rPr>
              <a:t>작업 변경 조기 실시</a:t>
            </a:r>
            <a:endParaRPr lang="en-US" altLang="ko-KR" b="1" spc="-120" dirty="0" smtClean="0">
              <a:ln w="9525">
                <a:solidFill>
                  <a:srgbClr val="0000FF">
                    <a:alpha val="0"/>
                  </a:srgbClr>
                </a:solidFill>
              </a:ln>
              <a:latin typeface="+mj-ea"/>
            </a:endParaRPr>
          </a:p>
          <a:p>
            <a:pPr lvl="0" latinLnBrk="0">
              <a:spcBef>
                <a:spcPct val="50000"/>
              </a:spcBef>
              <a:defRPr/>
            </a:pPr>
            <a:r>
              <a:rPr lang="en-US" altLang="ko-KR" b="1" spc="-120" dirty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j-ea"/>
              </a:rPr>
              <a:t> </a:t>
            </a:r>
            <a:r>
              <a:rPr lang="en-US" altLang="ko-KR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j-ea"/>
              </a:rPr>
              <a:t>  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▶ 점검내용 </a:t>
            </a:r>
            <a:r>
              <a:rPr lang="en-US" altLang="ko-KR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: 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위험성평가 및 작업계획서 이행확인 여부 중점관리</a:t>
            </a:r>
            <a:endParaRPr lang="en-US" altLang="ko-KR" b="1" spc="-120" dirty="0" smtClean="0">
              <a:ln w="9525">
                <a:solidFill>
                  <a:srgbClr val="0000FF">
                    <a:alpha val="0"/>
                  </a:srgbClr>
                </a:solidFill>
              </a:ln>
              <a:latin typeface="맑은 고딕" panose="020B0503020000020004" pitchFamily="50" charset="-127"/>
            </a:endParaRPr>
          </a:p>
          <a:p>
            <a:pPr lvl="0" latinLnBrk="0">
              <a:spcBef>
                <a:spcPct val="50000"/>
              </a:spcBef>
              <a:defRPr/>
            </a:pPr>
            <a:endParaRPr lang="en-US" altLang="ko-KR" b="1" spc="-120" dirty="0" smtClean="0">
              <a:ln w="9525">
                <a:solidFill>
                  <a:srgbClr val="0000FF">
                    <a:alpha val="0"/>
                  </a:srgbClr>
                </a:solidFill>
              </a:ln>
              <a:latin typeface="맑은 고딕" panose="020B0503020000020004" pitchFamily="50" charset="-127"/>
            </a:endParaRPr>
          </a:p>
          <a:p>
            <a:pPr latinLnBrk="0">
              <a:spcBef>
                <a:spcPct val="50000"/>
              </a:spcBef>
              <a:defRPr/>
            </a:pPr>
            <a:r>
              <a:rPr lang="en-US" altLang="ko-KR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2. 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하반기 </a:t>
            </a:r>
            <a:r>
              <a:rPr lang="ko-KR" altLang="en-US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전 </a:t>
            </a:r>
            <a:r>
              <a:rPr lang="ko-KR" altLang="en-US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현장 중대재해처벌법 이행 확인 </a:t>
            </a:r>
            <a:r>
              <a:rPr lang="ko-KR" altLang="en-US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특별점검</a:t>
            </a:r>
            <a:endParaRPr lang="ko-KR" altLang="en-US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n-ea"/>
            </a:endParaRPr>
          </a:p>
          <a:p>
            <a:pPr lvl="0" latinLnBrk="0">
              <a:spcBef>
                <a:spcPct val="50000"/>
              </a:spcBef>
              <a:defRPr/>
            </a:pP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   ▶ </a:t>
            </a:r>
            <a:r>
              <a:rPr lang="ko-KR" altLang="en-US" b="1" spc="-120" dirty="0" err="1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시공사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 직원 및 </a:t>
            </a:r>
            <a:r>
              <a:rPr lang="ko-KR" altLang="en-US" b="1" spc="-120" dirty="0" err="1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협력사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 직원의 관리감독자 역할 수행 확인</a:t>
            </a:r>
            <a:endParaRPr lang="en-US" altLang="ko-KR" b="1" spc="-120" dirty="0" smtClean="0">
              <a:ln w="9525">
                <a:solidFill>
                  <a:srgbClr val="0000FF">
                    <a:alpha val="0"/>
                  </a:srgbClr>
                </a:solidFill>
              </a:ln>
              <a:latin typeface="맑은 고딕" panose="020B0503020000020004" pitchFamily="50" charset="-127"/>
            </a:endParaRPr>
          </a:p>
          <a:p>
            <a:pPr lvl="0" latinLnBrk="0">
              <a:spcBef>
                <a:spcPct val="50000"/>
              </a:spcBef>
              <a:defRPr/>
            </a:pPr>
            <a:r>
              <a:rPr lang="en-US" altLang="ko-KR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   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▶ 작업 전 안전대책의 적합성</a:t>
            </a:r>
            <a:endParaRPr lang="en-US" altLang="ko-KR" b="1" spc="-120" dirty="0">
              <a:ln w="9525">
                <a:solidFill>
                  <a:srgbClr val="0000FF">
                    <a:alpha val="0"/>
                  </a:srgbClr>
                </a:solidFill>
              </a:ln>
              <a:latin typeface="맑은 고딕" panose="020B0503020000020004" pitchFamily="50" charset="-127"/>
            </a:endParaRPr>
          </a:p>
          <a:p>
            <a:pPr lvl="0" latinLnBrk="0">
              <a:spcBef>
                <a:spcPct val="50000"/>
              </a:spcBef>
              <a:defRPr/>
            </a:pPr>
            <a:r>
              <a:rPr lang="en-US" altLang="ko-KR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   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▶ 안전대책 이행의 역할분담 및 이행결과 확인</a:t>
            </a:r>
            <a:r>
              <a:rPr lang="ko-KR" altLang="en-US" b="1" spc="-120" dirty="0" smtClean="0">
                <a:ln w="9525">
                  <a:solidFill>
                    <a:srgbClr val="0000FF">
                      <a:alpha val="0"/>
                    </a:srgbClr>
                  </a:solidFill>
                </a:ln>
                <a:latin typeface="+mj-ea"/>
              </a:rPr>
              <a:t> </a:t>
            </a:r>
            <a:endParaRPr lang="en-US" altLang="ko-KR" b="1" spc="-120" dirty="0">
              <a:ln w="9525">
                <a:solidFill>
                  <a:srgbClr val="0000FF">
                    <a:alpha val="0"/>
                  </a:srgbClr>
                </a:solidFill>
              </a:ln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39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12" name="직사각형 15"/>
          <p:cNvSpPr/>
          <p:nvPr/>
        </p:nvSpPr>
        <p:spPr>
          <a:xfrm>
            <a:off x="79375" y="1617662"/>
            <a:ext cx="12001500" cy="407352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</a:schemeClr>
          </a:solidFill>
          <a:ln w="19050" cap="flat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lvl="0">
              <a:defRPr/>
            </a:pPr>
            <a:r>
              <a:rPr kumimoji="0" lang="ko-KR" altLang="en-US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    </a:t>
            </a:r>
            <a:r>
              <a:rPr lang="en-US" altLang="ko-KR" sz="4000" b="1" dirty="0">
                <a:solidFill>
                  <a:srgbClr val="FFFFFF"/>
                </a:solidFill>
                <a:latin typeface="HY견고딕"/>
                <a:ea typeface="HY견고딕"/>
              </a:rPr>
              <a:t>5</a:t>
            </a:r>
            <a:r>
              <a:rPr kumimoji="0" lang="en-US" altLang="ko-KR" sz="4000" b="1" i="0" u="none" strike="noStrike" kern="1200" cap="none" spc="0" normalizeH="0" baseline="0" dirty="0">
                <a:solidFill>
                  <a:srgbClr val="FFFFFF"/>
                </a:solidFill>
                <a:latin typeface="HY견고딕"/>
                <a:ea typeface="HY견고딕"/>
              </a:rPr>
              <a:t>.</a:t>
            </a:r>
            <a:r>
              <a:rPr lang="ko-KR" altLang="en-US" sz="4000" b="1" dirty="0">
                <a:solidFill>
                  <a:srgbClr val="FFFFFF"/>
                </a:solidFill>
                <a:latin typeface="HY견고딕"/>
                <a:ea typeface="HY견고딕"/>
              </a:rPr>
              <a:t> 결언</a:t>
            </a:r>
            <a:endParaRPr kumimoji="0" lang="en-US" altLang="ko-KR" sz="1500" b="1" i="0" u="none" strike="noStrike" kern="1200" cap="none" spc="0" normalizeH="0" baseline="0" dirty="0">
              <a:solidFill>
                <a:srgbClr val="FFFFFF"/>
              </a:solidFill>
              <a:latin typeface="HY견고딕"/>
              <a:ea typeface="HY견고딕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36076" y="6361327"/>
            <a:ext cx="2844799" cy="365125"/>
          </a:xfrm>
        </p:spPr>
        <p:txBody>
          <a:bodyPr/>
          <a:lstStyle/>
          <a:p>
            <a:fld id="{AD22CD3B-FDDF-4998-970C-76E6E0BEC65F}" type="slidenum">
              <a:rPr lang="ko-KR" altLang="en-US" smtClean="0"/>
              <a:pPr/>
              <a:t>92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6516554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207156" y="6356350"/>
            <a:ext cx="2844799" cy="365125"/>
          </a:xfrm>
        </p:spPr>
        <p:txBody>
          <a:bodyPr/>
          <a:lstStyle/>
          <a:p>
            <a:fld id="{AD22CD3B-FDDF-4998-970C-76E6E0BEC65F}" type="slidenum">
              <a:rPr lang="ko-KR" altLang="en-US" smtClean="0"/>
              <a:pPr/>
              <a:t>93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18984" y="1037968"/>
            <a:ext cx="10688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</a:t>
            </a:r>
            <a:r>
              <a:rPr lang="ko-KR" altLang="en-US" b="1" dirty="0" smtClean="0"/>
              <a:t>당 현장은 금번 중대재해  발생으로 인해  찰나의 방심과 사소한 실수가 중대재해로 이어질 수  있음을 </a:t>
            </a:r>
            <a:endParaRPr lang="en-US" altLang="ko-KR" b="1" dirty="0" smtClean="0"/>
          </a:p>
          <a:p>
            <a:endParaRPr lang="en-US" altLang="ko-KR" b="1" dirty="0"/>
          </a:p>
          <a:p>
            <a:r>
              <a:rPr lang="ko-KR" altLang="en-US" b="1" dirty="0" smtClean="0"/>
              <a:t>절실하게 체감하고  본 재발방지대책을 바탕으로 지속적인  관리감독과 교육을 통해 모범적이며  안전한 </a:t>
            </a:r>
            <a:endParaRPr lang="en-US" altLang="ko-KR" b="1" dirty="0" smtClean="0"/>
          </a:p>
          <a:p>
            <a:endParaRPr lang="en-US" altLang="ko-KR" b="1" dirty="0"/>
          </a:p>
          <a:p>
            <a:r>
              <a:rPr lang="ko-KR" altLang="en-US" b="1" dirty="0" smtClean="0"/>
              <a:t>현장이 되도록  전 구성원이  최선의 노력을 다 할 것 을  다짐합니다</a:t>
            </a:r>
            <a:r>
              <a:rPr lang="en-US" altLang="ko-KR" b="1" dirty="0" smtClean="0"/>
              <a:t>.</a:t>
            </a:r>
            <a:r>
              <a:rPr lang="ko-KR" altLang="en-US" b="1" dirty="0" smtClean="0"/>
              <a:t>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9228998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[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작업계획서 검토 및 승인절차 강화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]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61475" y="6361327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94</a:t>
            </a:fld>
            <a:endParaRPr lang="ko-KR" altLang="en-US" dirty="0"/>
          </a:p>
        </p:txBody>
      </p:sp>
      <p:sp>
        <p:nvSpPr>
          <p:cNvPr id="22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69556" y="990907"/>
            <a:ext cx="5535827" cy="57151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건설기계 작업계획서</a:t>
            </a:r>
            <a:endParaRPr lang="en-US" altLang="ko-KR" sz="2400" b="1" spc="-12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ko-KR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산업안전보건기준에 관한 규칙 제</a:t>
            </a:r>
            <a:r>
              <a:rPr lang="en-US" altLang="ko-KR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38</a:t>
            </a:r>
            <a:r>
              <a:rPr lang="ko-KR" altLang="en-US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조 </a:t>
            </a:r>
            <a:r>
              <a:rPr lang="en-US" altLang="ko-KR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3</a:t>
            </a:r>
            <a:r>
              <a:rPr lang="ko-KR" altLang="en-US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항</a:t>
            </a:r>
            <a:r>
              <a:rPr lang="en-US" altLang="ko-KR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)</a:t>
            </a:r>
            <a:endParaRPr lang="ko-KR" altLang="en-US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r="1397"/>
          <a:stretch/>
        </p:blipFill>
        <p:spPr>
          <a:xfrm>
            <a:off x="469557" y="1705248"/>
            <a:ext cx="5535826" cy="5021204"/>
          </a:xfrm>
          <a:prstGeom prst="rect">
            <a:avLst/>
          </a:prstGeom>
        </p:spPr>
      </p:pic>
      <p:sp>
        <p:nvSpPr>
          <p:cNvPr id="25" name="사각형: 둥근 모서리 4"/>
          <p:cNvSpPr/>
          <p:nvPr/>
        </p:nvSpPr>
        <p:spPr>
          <a:xfrm>
            <a:off x="6204076" y="1590922"/>
            <a:ext cx="5510129" cy="5135530"/>
          </a:xfrm>
          <a:prstGeom prst="roundRect">
            <a:avLst>
              <a:gd name="adj" fmla="val 4909"/>
            </a:avLst>
          </a:prstGeom>
          <a:solidFill>
            <a:schemeClr val="accent3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252000" bIns="0" anchor="ctr"/>
          <a:lstStyle/>
          <a:p>
            <a:pPr lvl="0">
              <a:lnSpc>
                <a:spcPts val="1800"/>
              </a:lnSpc>
              <a:defRPr/>
            </a:pPr>
            <a:endParaRPr lang="en-US" altLang="ko-KR" sz="200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7469" y="1830581"/>
            <a:ext cx="510334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1.</a:t>
            </a:r>
            <a:r>
              <a:rPr lang="ko-KR" altLang="en-US" sz="1600" b="1" dirty="0" smtClean="0"/>
              <a:t>협력사명 </a:t>
            </a:r>
            <a:r>
              <a:rPr lang="en-US" altLang="ko-KR" sz="1600" b="1" dirty="0" smtClean="0"/>
              <a:t>,</a:t>
            </a:r>
            <a:r>
              <a:rPr lang="ko-KR" altLang="en-US" sz="1600" b="1" dirty="0" err="1" smtClean="0"/>
              <a:t>공종</a:t>
            </a:r>
            <a:r>
              <a:rPr lang="en-US" altLang="ko-KR" sz="1600" b="1" dirty="0" smtClean="0"/>
              <a:t>, </a:t>
            </a:r>
            <a:r>
              <a:rPr lang="ko-KR" altLang="en-US" sz="1600" b="1" dirty="0" smtClean="0"/>
              <a:t>작업기간 월 단위 기재 </a:t>
            </a:r>
            <a:endParaRPr lang="en-US" altLang="ko-KR" sz="1600" b="1" dirty="0" smtClean="0"/>
          </a:p>
          <a:p>
            <a:endParaRPr lang="en-US" altLang="ko-KR" sz="1600" b="1" dirty="0" smtClean="0"/>
          </a:p>
          <a:p>
            <a:r>
              <a:rPr lang="en-US" altLang="ko-KR" sz="1600" b="1" dirty="0" smtClean="0"/>
              <a:t>2.</a:t>
            </a:r>
            <a:r>
              <a:rPr lang="ko-KR" altLang="en-US" sz="1600" b="1" dirty="0" smtClean="0"/>
              <a:t>작업내용 상세히 기재</a:t>
            </a:r>
            <a:endParaRPr lang="en-US" altLang="ko-KR" sz="1600" b="1" dirty="0" smtClean="0"/>
          </a:p>
          <a:p>
            <a:endParaRPr lang="en-US" altLang="ko-KR" sz="1600" b="1" dirty="0" smtClean="0"/>
          </a:p>
          <a:p>
            <a:r>
              <a:rPr lang="en-US" altLang="ko-KR" sz="1600" b="1" dirty="0" smtClean="0"/>
              <a:t>3.</a:t>
            </a:r>
            <a:r>
              <a:rPr lang="ko-KR" altLang="en-US" sz="1600" b="1" dirty="0" smtClean="0"/>
              <a:t>건설기계에 따른 작업계획서 종류 택일</a:t>
            </a:r>
            <a:endParaRPr lang="en-US" altLang="ko-KR" sz="1600" b="1" dirty="0" smtClean="0"/>
          </a:p>
          <a:p>
            <a:endParaRPr lang="en-US" altLang="ko-KR" sz="1600" b="1" dirty="0" smtClean="0"/>
          </a:p>
          <a:p>
            <a:r>
              <a:rPr lang="en-US" altLang="ko-KR" sz="1600" b="1" dirty="0" smtClean="0"/>
              <a:t>4.</a:t>
            </a:r>
            <a:r>
              <a:rPr lang="ko-KR" altLang="en-US" sz="1600" b="1" dirty="0" smtClean="0"/>
              <a:t>건설기계 </a:t>
            </a:r>
            <a:r>
              <a:rPr lang="ko-KR" altLang="en-US" sz="1600" b="1" dirty="0" err="1" smtClean="0"/>
              <a:t>제원표</a:t>
            </a:r>
            <a:r>
              <a:rPr lang="ko-KR" altLang="en-US" sz="1600" b="1" dirty="0" smtClean="0"/>
              <a:t> 작성</a:t>
            </a:r>
            <a:endParaRPr lang="en-US" altLang="ko-KR" sz="1600" b="1" dirty="0" smtClean="0"/>
          </a:p>
          <a:p>
            <a:endParaRPr lang="en-US" altLang="ko-KR" sz="1600" b="1" dirty="0" smtClean="0"/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5.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정기검사 유효기간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보험갱신유무 확인철저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endParaRPr lang="en-US" altLang="ko-KR" sz="1600" b="1" dirty="0" smtClean="0">
              <a:solidFill>
                <a:srgbClr val="FF0000"/>
              </a:solidFill>
            </a:endParaRPr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6.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자율안전검사 및 비파괴검사 유무  확인 후 기재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endParaRPr lang="en-US" altLang="ko-KR" sz="1600" b="1" dirty="0" smtClean="0"/>
          </a:p>
          <a:p>
            <a:r>
              <a:rPr lang="en-US" altLang="ko-KR" sz="1600" b="1" dirty="0" smtClean="0"/>
              <a:t>7.</a:t>
            </a:r>
            <a:r>
              <a:rPr lang="ko-KR" altLang="en-US" sz="1600" b="1" dirty="0" smtClean="0"/>
              <a:t>운전자 성명 및 면허증 대조철저</a:t>
            </a:r>
            <a:endParaRPr lang="en-US" altLang="ko-KR" sz="1600" b="1" dirty="0" smtClean="0"/>
          </a:p>
          <a:p>
            <a:endParaRPr lang="en-US" altLang="ko-KR" sz="1600" b="1" dirty="0" smtClean="0"/>
          </a:p>
          <a:p>
            <a:r>
              <a:rPr lang="en-US" altLang="ko-KR" sz="1600" b="1" dirty="0" smtClean="0"/>
              <a:t>8.</a:t>
            </a:r>
            <a:r>
              <a:rPr lang="ko-KR" altLang="en-US" sz="1600" b="1" dirty="0" err="1" smtClean="0"/>
              <a:t>리깅플랜</a:t>
            </a:r>
            <a:r>
              <a:rPr lang="ko-KR" altLang="en-US" sz="1600" b="1" dirty="0" smtClean="0"/>
              <a:t>  입력 및 작성시 문의사항 </a:t>
            </a:r>
            <a:r>
              <a:rPr lang="ko-KR" altLang="en-US" sz="1600" b="1" dirty="0" err="1" smtClean="0"/>
              <a:t>안전팀</a:t>
            </a:r>
            <a:r>
              <a:rPr lang="ko-KR" altLang="en-US" sz="1600" b="1" dirty="0" smtClean="0"/>
              <a:t> 에 연락</a:t>
            </a:r>
            <a:endParaRPr lang="en-US" altLang="ko-KR" sz="1600" b="1" dirty="0" smtClean="0"/>
          </a:p>
          <a:p>
            <a:endParaRPr lang="en-US" altLang="ko-KR" sz="1600" b="1" dirty="0" smtClean="0"/>
          </a:p>
          <a:p>
            <a:r>
              <a:rPr lang="en-US" altLang="ko-KR" sz="1600" b="1" dirty="0" smtClean="0"/>
              <a:t>9</a:t>
            </a:r>
            <a:r>
              <a:rPr lang="ko-KR" altLang="en-US" sz="1600" b="1" dirty="0" smtClean="0"/>
              <a:t>굴착기 </a:t>
            </a:r>
            <a:r>
              <a:rPr lang="ko-KR" altLang="en-US" sz="1600" b="1" dirty="0" err="1" smtClean="0"/>
              <a:t>양중작업</a:t>
            </a:r>
            <a:r>
              <a:rPr lang="ko-KR" altLang="en-US" sz="1600" b="1" dirty="0" smtClean="0"/>
              <a:t> 시 반드시 </a:t>
            </a:r>
            <a:r>
              <a:rPr lang="ko-KR" altLang="en-US" sz="1600" b="1" dirty="0" err="1" smtClean="0"/>
              <a:t>양중능력</a:t>
            </a:r>
            <a:r>
              <a:rPr lang="ko-KR" altLang="en-US" sz="1600" b="1" dirty="0" smtClean="0"/>
              <a:t> </a:t>
            </a:r>
            <a:r>
              <a:rPr lang="ko-KR" altLang="en-US" sz="1600" b="1" dirty="0" err="1" smtClean="0"/>
              <a:t>제원표</a:t>
            </a:r>
            <a:r>
              <a:rPr lang="ko-KR" altLang="en-US" sz="1600" b="1" dirty="0" smtClean="0"/>
              <a:t>  첨부</a:t>
            </a:r>
            <a:endParaRPr lang="en-US" altLang="ko-KR" sz="1600" b="1" dirty="0" smtClean="0"/>
          </a:p>
          <a:p>
            <a:endParaRPr lang="en-US" altLang="ko-KR" sz="1600" b="1" dirty="0"/>
          </a:p>
          <a:p>
            <a:r>
              <a:rPr lang="en-US" altLang="ko-KR" sz="1600" b="1" dirty="0" smtClean="0"/>
              <a:t>10.</a:t>
            </a:r>
            <a:r>
              <a:rPr lang="ko-KR" altLang="en-US" sz="1600" b="1" dirty="0" smtClean="0"/>
              <a:t>장비실명제 부착 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9500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[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작업계획서 검토 및 승인절차 강화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]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61475" y="6361327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95</a:t>
            </a:fld>
            <a:endParaRPr lang="ko-KR" altLang="en-US" dirty="0"/>
          </a:p>
        </p:txBody>
      </p:sp>
      <p:sp>
        <p:nvSpPr>
          <p:cNvPr id="22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69556" y="990906"/>
            <a:ext cx="5535827" cy="664335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건설기계 작업계획서</a:t>
            </a:r>
            <a:endParaRPr lang="en-US" altLang="ko-KR" sz="2400" b="1" spc="-12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ko-KR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산업안전보건기준에 관한 규칙 제</a:t>
            </a:r>
            <a:r>
              <a:rPr lang="en-US" altLang="ko-KR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38</a:t>
            </a:r>
            <a:r>
              <a:rPr lang="ko-KR" altLang="en-US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조 </a:t>
            </a:r>
            <a:r>
              <a:rPr lang="en-US" altLang="ko-KR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3</a:t>
            </a:r>
            <a:r>
              <a:rPr lang="ko-KR" altLang="en-US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항</a:t>
            </a:r>
            <a:r>
              <a:rPr lang="en-US" altLang="ko-KR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)</a:t>
            </a:r>
            <a:endParaRPr lang="ko-KR" altLang="en-US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25" name="사각형: 둥근 모서리 4"/>
          <p:cNvSpPr/>
          <p:nvPr/>
        </p:nvSpPr>
        <p:spPr>
          <a:xfrm>
            <a:off x="6204076" y="1590922"/>
            <a:ext cx="5510129" cy="5135530"/>
          </a:xfrm>
          <a:prstGeom prst="roundRect">
            <a:avLst>
              <a:gd name="adj" fmla="val 4909"/>
            </a:avLst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252000" bIns="0" anchor="ctr"/>
          <a:lstStyle/>
          <a:p>
            <a:pPr lvl="0">
              <a:lnSpc>
                <a:spcPts val="1800"/>
              </a:lnSpc>
              <a:defRPr/>
            </a:pPr>
            <a:endParaRPr lang="en-US" altLang="ko-KR" sz="200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7469" y="1830581"/>
            <a:ext cx="510334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1.</a:t>
            </a:r>
            <a:r>
              <a:rPr lang="ko-KR" altLang="en-US" sz="1600" b="1" dirty="0" smtClean="0"/>
              <a:t>양중기 와 굴착기 의 </a:t>
            </a:r>
            <a:r>
              <a:rPr lang="ko-KR" altLang="en-US" sz="1600" b="1" dirty="0" err="1" smtClean="0"/>
              <a:t>줄걸이</a:t>
            </a:r>
            <a:r>
              <a:rPr lang="ko-KR" altLang="en-US" sz="1600" b="1" dirty="0" smtClean="0"/>
              <a:t> 계산 상이함을 인지</a:t>
            </a:r>
            <a:endParaRPr lang="en-US" altLang="ko-KR" sz="1600" b="1" dirty="0" smtClean="0"/>
          </a:p>
          <a:p>
            <a:endParaRPr lang="en-US" altLang="ko-KR" sz="1600" b="1" dirty="0" smtClean="0"/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2.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와이어로프 및 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슬링벨트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안전하중 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상히함을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인지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endParaRPr lang="en-US" altLang="ko-KR" sz="1600" b="1" dirty="0" smtClean="0"/>
          </a:p>
          <a:p>
            <a:r>
              <a:rPr lang="en-US" altLang="ko-KR" sz="1600" b="1" dirty="0" smtClean="0"/>
              <a:t>3.</a:t>
            </a:r>
            <a:r>
              <a:rPr lang="ko-KR" altLang="en-US" sz="1600" b="1" dirty="0" err="1" smtClean="0"/>
              <a:t>슬링벨트</a:t>
            </a:r>
            <a:r>
              <a:rPr lang="ko-KR" altLang="en-US" sz="1600" b="1" dirty="0" smtClean="0"/>
              <a:t> 체결방법에 따라 안전하중 상이함을 인지</a:t>
            </a:r>
            <a:endParaRPr lang="en-US" altLang="ko-KR" sz="1600" b="1" dirty="0" smtClean="0"/>
          </a:p>
          <a:p>
            <a:endParaRPr lang="en-US" altLang="ko-KR" sz="1600" b="1" dirty="0" smtClean="0"/>
          </a:p>
          <a:p>
            <a:r>
              <a:rPr lang="en-US" altLang="ko-KR" sz="1600" b="1" dirty="0" smtClean="0"/>
              <a:t>4.</a:t>
            </a:r>
            <a:r>
              <a:rPr lang="ko-KR" altLang="en-US" sz="1600" b="1" dirty="0" smtClean="0"/>
              <a:t>와이어로프는 파단하중으로 안전계수 확인함을 인지</a:t>
            </a:r>
            <a:endParaRPr lang="en-US" altLang="ko-KR" sz="1600" b="1" dirty="0" smtClean="0"/>
          </a:p>
          <a:p>
            <a:endParaRPr lang="en-US" altLang="ko-KR" sz="1600" b="1" dirty="0" smtClean="0"/>
          </a:p>
          <a:p>
            <a:r>
              <a:rPr lang="en-US" altLang="ko-KR" sz="1600" b="1" dirty="0" smtClean="0"/>
              <a:t>5.</a:t>
            </a:r>
            <a:r>
              <a:rPr lang="ko-KR" altLang="en-US" sz="1600" b="1" dirty="0" err="1" smtClean="0"/>
              <a:t>줄걸이</a:t>
            </a:r>
            <a:r>
              <a:rPr lang="ko-KR" altLang="en-US" sz="1600" b="1" dirty="0" smtClean="0"/>
              <a:t> 계산 후 안전계수 실시하여 적합유무 확인</a:t>
            </a:r>
            <a:endParaRPr lang="en-US" altLang="ko-KR" sz="1600" b="1" dirty="0" smtClean="0"/>
          </a:p>
          <a:p>
            <a:endParaRPr lang="en-US" altLang="ko-KR" sz="1600" b="1" dirty="0" smtClean="0"/>
          </a:p>
          <a:p>
            <a:r>
              <a:rPr lang="en-US" altLang="ko-KR" sz="1600" b="1" dirty="0" smtClean="0"/>
              <a:t>6.</a:t>
            </a:r>
            <a:r>
              <a:rPr lang="ko-KR" altLang="en-US" sz="1600" b="1" dirty="0" err="1" smtClean="0"/>
              <a:t>양중하는</a:t>
            </a:r>
            <a:r>
              <a:rPr lang="ko-KR" altLang="en-US" sz="1600" b="1" dirty="0" smtClean="0"/>
              <a:t> 자재에 </a:t>
            </a:r>
            <a:r>
              <a:rPr lang="en-US" altLang="ko-KR" sz="1600" b="1" dirty="0" smtClean="0"/>
              <a:t>1.15 </a:t>
            </a:r>
            <a:r>
              <a:rPr lang="ko-KR" altLang="en-US" sz="1600" b="1" dirty="0" smtClean="0"/>
              <a:t>를 곱하여 계산</a:t>
            </a:r>
            <a:endParaRPr lang="en-US" altLang="ko-KR" sz="1600" b="1" dirty="0" smtClean="0"/>
          </a:p>
          <a:p>
            <a:endParaRPr lang="en-US" altLang="ko-KR" sz="1600" b="1" dirty="0" smtClean="0"/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7.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안전계수 확인 후 반드시 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양중하고자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하는 최대하중과 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제원표를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비교하여 작업반경 및 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붐대길이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등을 확인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endParaRPr lang="en-US" altLang="ko-KR" sz="1600" b="1" dirty="0" smtClean="0">
              <a:solidFill>
                <a:srgbClr val="FF0000"/>
              </a:solidFill>
            </a:endParaRPr>
          </a:p>
          <a:p>
            <a:r>
              <a:rPr lang="en-US" altLang="ko-KR" sz="1600" b="1" dirty="0">
                <a:solidFill>
                  <a:srgbClr val="FF0000"/>
                </a:solidFill>
              </a:rPr>
              <a:t>8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.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이동식 크레인 및 굴착기의 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제원표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미 첨부 시 작업불가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endParaRPr lang="en-US" altLang="ko-KR" sz="1600" b="1" dirty="0" smtClean="0"/>
          </a:p>
          <a:p>
            <a:endParaRPr lang="en-US" altLang="ko-KR" sz="1600" b="1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55" y="1655240"/>
            <a:ext cx="5436835" cy="49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9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093331" y="1007041"/>
            <a:ext cx="8918559" cy="144016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lIns="36000" tIns="36000" rIns="36000" bIns="36000" anchor="ctr"/>
          <a:lstStyle/>
          <a:p>
            <a:pPr lvl="0" latinLnBrk="0">
              <a:spcBef>
                <a:spcPct val="50000"/>
              </a:spcBef>
              <a:defRPr/>
            </a:pPr>
            <a:endParaRPr lang="en-US" altLang="ko-KR" sz="1600" b="1" spc="-120" dirty="0">
              <a:ln w="9525">
                <a:solidFill>
                  <a:srgbClr val="0000FF">
                    <a:alpha val="0"/>
                  </a:srgb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47625" y="28575"/>
            <a:ext cx="10636250" cy="83563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[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작업계획서 검토 및 승인절차 강화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]</a:t>
            </a:r>
            <a:endParaRPr lang="ko-KR" altLang="en-US" sz="2800" dirty="0"/>
          </a:p>
        </p:txBody>
      </p:sp>
      <p:pic>
        <p:nvPicPr>
          <p:cNvPr id="17" name="그림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33303" y="35036"/>
            <a:ext cx="1352729" cy="804459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261475" y="6361327"/>
            <a:ext cx="2844799" cy="365125"/>
          </a:xfrm>
        </p:spPr>
        <p:txBody>
          <a:bodyPr/>
          <a:lstStyle/>
          <a:p>
            <a:fld id="{800C6A38-4290-41DD-B95C-4155372FD4AF}" type="slidenum">
              <a:rPr lang="ko-KR" altLang="en-US" smtClean="0"/>
              <a:pPr/>
              <a:t>96</a:t>
            </a:fld>
            <a:endParaRPr lang="ko-KR" altLang="en-US" dirty="0"/>
          </a:p>
        </p:txBody>
      </p:sp>
      <p:sp>
        <p:nvSpPr>
          <p:cNvPr id="22" name="사각형: 둥근 모서리 33">
            <a:extLst>
              <a:ext uri="{FF2B5EF4-FFF2-40B4-BE49-F238E27FC236}">
                <a16:creationId xmlns:a16="http://schemas.microsoft.com/office/drawing/2014/main" xmlns="" id="{6A10AD60-3468-412F-9C71-EACFBF06C94A}"/>
              </a:ext>
            </a:extLst>
          </p:cNvPr>
          <p:cNvSpPr/>
          <p:nvPr/>
        </p:nvSpPr>
        <p:spPr>
          <a:xfrm>
            <a:off x="469556" y="990906"/>
            <a:ext cx="5535827" cy="664335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건설기계 작업계획서</a:t>
            </a:r>
            <a:endParaRPr lang="en-US" altLang="ko-KR" sz="2400" b="1" spc="-12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ko-KR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산업안전보건기준에 관한 규칙 제</a:t>
            </a:r>
            <a:r>
              <a:rPr lang="en-US" altLang="ko-KR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38</a:t>
            </a:r>
            <a:r>
              <a:rPr lang="ko-KR" altLang="en-US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조 </a:t>
            </a:r>
            <a:r>
              <a:rPr lang="en-US" altLang="ko-KR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3</a:t>
            </a:r>
            <a:r>
              <a:rPr lang="ko-KR" altLang="en-US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항</a:t>
            </a:r>
            <a:r>
              <a:rPr lang="en-US" altLang="ko-KR" b="1" spc="-12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)</a:t>
            </a:r>
            <a:endParaRPr lang="ko-KR" altLang="en-US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25" name="사각형: 둥근 모서리 4"/>
          <p:cNvSpPr/>
          <p:nvPr/>
        </p:nvSpPr>
        <p:spPr>
          <a:xfrm>
            <a:off x="6204076" y="1590922"/>
            <a:ext cx="5510129" cy="5135530"/>
          </a:xfrm>
          <a:prstGeom prst="roundRect">
            <a:avLst>
              <a:gd name="adj" fmla="val 4909"/>
            </a:avLst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252000" bIns="0" anchor="ctr"/>
          <a:lstStyle/>
          <a:p>
            <a:pPr lvl="0">
              <a:lnSpc>
                <a:spcPts val="1800"/>
              </a:lnSpc>
              <a:defRPr/>
            </a:pPr>
            <a:endParaRPr lang="en-US" altLang="ko-KR" sz="2000" b="1" spc="-15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7469" y="1830581"/>
            <a:ext cx="51033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1.</a:t>
            </a:r>
            <a:r>
              <a:rPr lang="ko-KR" altLang="en-US" sz="1600" b="1" dirty="0" err="1" smtClean="0"/>
              <a:t>중량물</a:t>
            </a:r>
            <a:r>
              <a:rPr lang="ko-KR" altLang="en-US" sz="1600" b="1" dirty="0" smtClean="0"/>
              <a:t> 취급작업계획서 는 위험요인 및 안전대책을 작업계획서에 기재되어있는 위험요인을 전부 발굴해서 기재</a:t>
            </a:r>
            <a:endParaRPr lang="en-US" altLang="ko-KR" sz="1600" b="1" dirty="0" smtClean="0"/>
          </a:p>
          <a:p>
            <a:endParaRPr lang="en-US" altLang="ko-KR" sz="1600" b="1" dirty="0" smtClean="0"/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2.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위험요소 및 안전대책을 투입하는 전 근로자에 공유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endParaRPr lang="en-US" altLang="ko-KR" sz="1600" b="1" dirty="0" smtClean="0"/>
          </a:p>
          <a:p>
            <a:r>
              <a:rPr lang="en-US" altLang="ko-KR" sz="1600" b="1" dirty="0" smtClean="0"/>
              <a:t>3.</a:t>
            </a:r>
            <a:r>
              <a:rPr lang="ko-KR" altLang="en-US" sz="1600" b="1" dirty="0" smtClean="0"/>
              <a:t>작업지휘자를 명확히 지정하여 밀착관리 실시</a:t>
            </a:r>
            <a:endParaRPr lang="en-US" altLang="ko-KR" sz="1600" b="1" dirty="0" smtClean="0"/>
          </a:p>
          <a:p>
            <a:endParaRPr lang="en-US" altLang="ko-KR" sz="1600" b="1" dirty="0" smtClean="0"/>
          </a:p>
          <a:p>
            <a:r>
              <a:rPr lang="en-US" altLang="ko-KR" sz="1600" b="1" dirty="0" smtClean="0"/>
              <a:t>4.</a:t>
            </a:r>
            <a:r>
              <a:rPr lang="ko-KR" altLang="en-US" sz="1600" b="1" dirty="0" smtClean="0"/>
              <a:t>신호수 및 유도자는 반드시 교육을 실시한 근로자를 배치 </a:t>
            </a:r>
            <a:endParaRPr lang="en-US" altLang="ko-KR" sz="1600" b="1" dirty="0" smtClean="0"/>
          </a:p>
          <a:p>
            <a:endParaRPr lang="en-US" altLang="ko-KR" sz="1600" b="1" dirty="0" smtClean="0"/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5.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투입하는 전 근로자에 작업계획서에 서명날인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r>
              <a:rPr lang="en-US" altLang="ko-KR" sz="1600" b="1" dirty="0">
                <a:solidFill>
                  <a:srgbClr val="FF0000"/>
                </a:solidFill>
              </a:rPr>
              <a:t>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 (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대필금지 법에 저촉됨을 인지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)</a:t>
            </a:r>
          </a:p>
          <a:p>
            <a:endParaRPr lang="en-US" altLang="ko-KR" sz="1600" b="1" dirty="0" smtClean="0"/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6.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작업계획도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차량의 이동경로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작업지휘자의 위치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신호수배치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ko-KR" altLang="en-US" sz="1600" b="1" dirty="0" smtClean="0">
                <a:solidFill>
                  <a:srgbClr val="FF0000"/>
                </a:solidFill>
              </a:rPr>
              <a:t>타 작업과의 간섭유무 등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작업방법 및 위치도 등 상세하게 기재하여 작업계획도 에 의한 작업을 실시하도록 관리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endParaRPr lang="en-US" altLang="ko-KR" sz="1600" b="1" dirty="0" smtClean="0">
              <a:solidFill>
                <a:srgbClr val="FF0000"/>
              </a:solidFill>
            </a:endParaRPr>
          </a:p>
          <a:p>
            <a:endParaRPr lang="en-US" altLang="ko-KR" sz="1600" b="1" dirty="0" smtClean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398"/>
          <a:stretch/>
        </p:blipFill>
        <p:spPr>
          <a:xfrm>
            <a:off x="469555" y="1781937"/>
            <a:ext cx="5436835" cy="481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97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143719"/>
      </p:ext>
    </p:extLst>
  </p:cSld>
  <p:clrMapOvr>
    <a:masterClrMapping/>
  </p:clrMapOvr>
</p:sld>
</file>

<file path=ppt/theme/theme1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Phetsarath OT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Phetsarath OT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Phetsarath OT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Phetsarath OT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3263</TotalTime>
  <Words>8881</Words>
  <Application>Microsoft Office PowerPoint</Application>
  <PresentationFormat>와이드스크린</PresentationFormat>
  <Paragraphs>1900</Paragraphs>
  <Slides>97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97</vt:i4>
      </vt:variant>
    </vt:vector>
  </HeadingPairs>
  <TitlesOfParts>
    <vt:vector size="113" baseType="lpstr">
      <vt:lpstr>HY견고딕</vt:lpstr>
      <vt:lpstr>HY울릉도M</vt:lpstr>
      <vt:lpstr>HY헤드라인M</vt:lpstr>
      <vt:lpstr>굴림</vt:lpstr>
      <vt:lpstr>나눔명조</vt:lpstr>
      <vt:lpstr>돋움</vt:lpstr>
      <vt:lpstr>Malgun Gothic</vt:lpstr>
      <vt:lpstr>Malgun Gothic</vt:lpstr>
      <vt:lpstr>조선일보명조</vt:lpstr>
      <vt:lpstr>현대하모니 M</vt:lpstr>
      <vt:lpstr>휴먼둥근헤드라인</vt:lpstr>
      <vt:lpstr>Arial</vt:lpstr>
      <vt:lpstr>Calibri</vt:lpstr>
      <vt:lpstr>Times New Roman</vt:lpstr>
      <vt:lpstr>Wingdings</vt:lpstr>
      <vt:lpstr>한컴오피스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관리자</dc:creator>
  <cp:lastModifiedBy>dong</cp:lastModifiedBy>
  <cp:revision>212</cp:revision>
  <cp:lastPrinted>2023-08-22T01:50:39Z</cp:lastPrinted>
  <dcterms:created xsi:type="dcterms:W3CDTF">2023-08-15T05:33:47Z</dcterms:created>
  <dcterms:modified xsi:type="dcterms:W3CDTF">2023-08-22T08:17:30Z</dcterms:modified>
  <cp:version>1100.0100.01</cp:version>
</cp:coreProperties>
</file>