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82" r:id="rId13"/>
    <p:sldId id="269" r:id="rId14"/>
    <p:sldId id="270" r:id="rId15"/>
    <p:sldId id="271" r:id="rId16"/>
    <p:sldId id="272" r:id="rId17"/>
    <p:sldId id="275" r:id="rId18"/>
    <p:sldId id="281" r:id="rId19"/>
    <p:sldId id="274" r:id="rId20"/>
    <p:sldId id="276" r:id="rId21"/>
    <p:sldId id="277" r:id="rId22"/>
    <p:sldId id="278" r:id="rId23"/>
    <p:sldId id="284" r:id="rId24"/>
    <p:sldId id="283" r:id="rId25"/>
    <p:sldId id="285" r:id="rId26"/>
    <p:sldId id="279" r:id="rId27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11B72-E0BE-46DC-B8FD-E0AD4334E7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AF4CB30-10CA-41BD-A6EB-F24E74F076E7}">
      <dgm:prSet phldrT="[텍스트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</dgm:spPr>
      <dgm:t>
        <a:bodyPr/>
        <a:lstStyle/>
        <a:p>
          <a:pPr latinLnBrk="1"/>
          <a:r>
            <a:rPr lang="ko-KR" altLang="en-US" sz="1600" dirty="0">
              <a:latin typeface="HY동녘B" pitchFamily="18" charset="-127"/>
              <a:ea typeface="HY동녘B" pitchFamily="18" charset="-127"/>
            </a:rPr>
            <a:t>실천</a:t>
          </a:r>
          <a:endParaRPr lang="en-US" altLang="ko-KR" sz="1600" dirty="0">
            <a:latin typeface="HY동녘B" pitchFamily="18" charset="-127"/>
            <a:ea typeface="HY동녘B" pitchFamily="18" charset="-127"/>
          </a:endParaRPr>
        </a:p>
      </dgm:t>
    </dgm:pt>
    <dgm:pt modelId="{18F03B52-5355-4DBD-960C-995045B7FE08}" type="parTrans" cxnId="{36F39EB3-B471-4141-98F5-434E8376E905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B169B40F-FCAF-40BE-834A-A0DABD7760E1}" type="sibTrans" cxnId="{36F39EB3-B471-4141-98F5-434E8376E905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FDBFA79E-2647-481D-9256-102E96E03590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kumimoji="0" lang="en-US" altLang="ko-KR" sz="14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S</a:t>
          </a:r>
          <a:r>
            <a:rPr kumimoji="0" lang="en-US" altLang="ko-KR" sz="14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rPr>
            <a:t>ystem</a:t>
          </a:r>
          <a:endParaRPr lang="ko-KR" altLang="en-US" sz="1400" dirty="0">
            <a:solidFill>
              <a:schemeClr val="tx1"/>
            </a:solidFill>
            <a:latin typeface="HY동녘B" pitchFamily="18" charset="-127"/>
            <a:ea typeface="HY동녘B" pitchFamily="18" charset="-127"/>
          </a:endParaRPr>
        </a:p>
      </dgm:t>
    </dgm:pt>
    <dgm:pt modelId="{F259BEE5-2531-4496-8778-AC632D1AA0C8}" type="parTrans" cxnId="{F2AF4AE8-9AA6-421C-9925-634C64DFDE72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E6A7EBD3-A09E-4662-96DF-12D97C600463}" type="sibTrans" cxnId="{F2AF4AE8-9AA6-421C-9925-634C64DFDE72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A65ABF0F-364D-4C6F-81A6-61F77FA88977}">
      <dgm:prSet phldrT="[텍스트]" custT="1"/>
      <dgm:spPr>
        <a:solidFill>
          <a:srgbClr val="CCFF66"/>
        </a:solidFill>
      </dgm:spPr>
      <dgm:t>
        <a:bodyPr/>
        <a:lstStyle/>
        <a:p>
          <a:pPr latinLnBrk="1"/>
          <a:r>
            <a:rPr kumimoji="0" lang="en-US" altLang="ko-KR" sz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rPr>
            <a:t>T</a:t>
          </a:r>
          <a:r>
            <a:rPr kumimoji="0" lang="en-US" altLang="ko-KR" sz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rPr>
            <a:t>raining</a:t>
          </a:r>
          <a:endParaRPr lang="ko-KR" altLang="en-US" sz="1200" dirty="0">
            <a:solidFill>
              <a:schemeClr val="tx1"/>
            </a:solidFill>
            <a:latin typeface="HY동녘B" pitchFamily="18" charset="-127"/>
            <a:ea typeface="HY동녘B" pitchFamily="18" charset="-127"/>
          </a:endParaRPr>
        </a:p>
      </dgm:t>
    </dgm:pt>
    <dgm:pt modelId="{2598285D-73D1-484D-BABC-A6DF4B7882A0}" type="parTrans" cxnId="{1A721673-16BB-4273-9EA9-AD74DA63CF77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92222CC0-31FB-45CA-9F4A-7D67AF0CC948}" type="sibTrans" cxnId="{1A721673-16BB-4273-9EA9-AD74DA63CF77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5B65193D-5FDA-4EF4-8994-435886BF98B1}">
      <dgm:prSet phldrT="[텍스트]" custT="1"/>
      <dgm:spPr>
        <a:solidFill>
          <a:srgbClr val="FF9999"/>
        </a:solidFill>
      </dgm:spPr>
      <dgm:t>
        <a:bodyPr/>
        <a:lstStyle/>
        <a:p>
          <a:pPr latinLnBrk="1"/>
          <a:r>
            <a:rPr kumimoji="0" lang="en-US" altLang="ko-KR" sz="14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O</a:t>
          </a:r>
          <a:r>
            <a:rPr kumimoji="0" lang="en-US" altLang="ko-KR" sz="14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rPr>
            <a:t>NE objective</a:t>
          </a:r>
        </a:p>
      </dgm:t>
    </dgm:pt>
    <dgm:pt modelId="{F188760D-8CC9-4131-AE91-414D7FD7095A}" type="parTrans" cxnId="{49ED09B9-8A9F-4AC7-9D30-C0EC2E3AE77B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DAA99FCC-0D94-4EA3-8C26-CDEB9157C9DE}" type="sibTrans" cxnId="{49ED09B9-8A9F-4AC7-9D30-C0EC2E3AE77B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E425CBCB-8428-4BE8-9339-E0F6985BD33C}">
      <dgm:prSet phldrT="[텍스트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kumimoji="0" lang="en-US" altLang="ko-KR" sz="120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P</a:t>
          </a:r>
          <a:r>
            <a:rPr kumimoji="0" lang="en-US" altLang="ko-KR" sz="1200">
              <a:solidFill>
                <a:schemeClr val="bg1"/>
              </a:solidFill>
              <a:latin typeface="HY동녘B" pitchFamily="18" charset="-127"/>
              <a:ea typeface="HY동녘B" pitchFamily="18" charset="-127"/>
            </a:rPr>
            <a:t>assion</a:t>
          </a:r>
          <a:endParaRPr lang="ko-KR" altLang="en-US" sz="1200" dirty="0">
            <a:solidFill>
              <a:schemeClr val="bg1"/>
            </a:solidFill>
            <a:latin typeface="HY동녘B" pitchFamily="18" charset="-127"/>
            <a:ea typeface="HY동녘B" pitchFamily="18" charset="-127"/>
          </a:endParaRPr>
        </a:p>
      </dgm:t>
    </dgm:pt>
    <dgm:pt modelId="{E206F4C7-1BC2-448C-A52A-CD091FA8D0CB}" type="sibTrans" cxnId="{7678612F-A7E0-495C-B264-ADCB51BA890F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817BDA88-03A1-49F2-8AFD-F9B79078AA87}" type="parTrans" cxnId="{7678612F-A7E0-495C-B264-ADCB51BA890F}">
      <dgm:prSet/>
      <dgm:spPr/>
      <dgm:t>
        <a:bodyPr/>
        <a:lstStyle/>
        <a:p>
          <a:pPr latinLnBrk="1"/>
          <a:endParaRPr lang="ko-KR" altLang="en-US" sz="1600">
            <a:latin typeface="HY동녘B" pitchFamily="18" charset="-127"/>
            <a:ea typeface="HY동녘B" pitchFamily="18" charset="-127"/>
          </a:endParaRPr>
        </a:p>
      </dgm:t>
    </dgm:pt>
    <dgm:pt modelId="{B66FC37A-5882-473F-AB80-271276F48D15}" type="pres">
      <dgm:prSet presAssocID="{D1711B72-E0BE-46DC-B8FD-E0AD4334E7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7AFBD0-242B-42FD-8C00-134C246120DF}" type="pres">
      <dgm:prSet presAssocID="{8AF4CB30-10CA-41BD-A6EB-F24E74F076E7}" presName="centerShape" presStyleLbl="node0" presStyleIdx="0" presStyleCnt="1" custScaleX="177798" custLinFactNeighborX="-2417" custLinFactNeighborY="655"/>
      <dgm:spPr/>
    </dgm:pt>
    <dgm:pt modelId="{E1617755-657D-4936-B087-6148B5F56EE2}" type="pres">
      <dgm:prSet presAssocID="{FDBFA79E-2647-481D-9256-102E96E03590}" presName="node" presStyleLbl="node1" presStyleIdx="0" presStyleCnt="4" custScaleX="279658" custRadScaleRad="99769" custRadScaleInc="-3192">
        <dgm:presLayoutVars>
          <dgm:bulletEnabled val="1"/>
        </dgm:presLayoutVars>
      </dgm:prSet>
      <dgm:spPr/>
    </dgm:pt>
    <dgm:pt modelId="{425A3B4D-F2E5-48FD-99E7-3FE776F61FB5}" type="pres">
      <dgm:prSet presAssocID="{FDBFA79E-2647-481D-9256-102E96E03590}" presName="dummy" presStyleCnt="0"/>
      <dgm:spPr/>
    </dgm:pt>
    <dgm:pt modelId="{1FA28268-69B1-46D9-9FEA-00C77BDD0651}" type="pres">
      <dgm:prSet presAssocID="{E6A7EBD3-A09E-4662-96DF-12D97C600463}" presName="sibTrans" presStyleLbl="sibTrans2D1" presStyleIdx="0" presStyleCnt="4"/>
      <dgm:spPr/>
    </dgm:pt>
    <dgm:pt modelId="{A1679E51-D7C4-4B1B-9323-0C7B30242FC1}" type="pres">
      <dgm:prSet presAssocID="{A65ABF0F-364D-4C6F-81A6-61F77FA88977}" presName="node" presStyleLbl="node1" presStyleIdx="1" presStyleCnt="4" custScaleX="231770" custRadScaleRad="120097" custRadScaleInc="8045">
        <dgm:presLayoutVars>
          <dgm:bulletEnabled val="1"/>
        </dgm:presLayoutVars>
      </dgm:prSet>
      <dgm:spPr/>
    </dgm:pt>
    <dgm:pt modelId="{48D1A360-CEC0-4A99-9CD7-8345C9D3FE4E}" type="pres">
      <dgm:prSet presAssocID="{A65ABF0F-364D-4C6F-81A6-61F77FA88977}" presName="dummy" presStyleCnt="0"/>
      <dgm:spPr/>
    </dgm:pt>
    <dgm:pt modelId="{9AF64558-9557-4A84-BF57-E731120A4677}" type="pres">
      <dgm:prSet presAssocID="{92222CC0-31FB-45CA-9F4A-7D67AF0CC948}" presName="sibTrans" presStyleLbl="sibTrans2D1" presStyleIdx="1" presStyleCnt="4"/>
      <dgm:spPr/>
    </dgm:pt>
    <dgm:pt modelId="{17E27987-B52A-42CB-855D-098D5C744104}" type="pres">
      <dgm:prSet presAssocID="{5B65193D-5FDA-4EF4-8994-435886BF98B1}" presName="node" presStyleLbl="node1" presStyleIdx="2" presStyleCnt="4" custScaleX="279658" custRadScaleRad="109881">
        <dgm:presLayoutVars>
          <dgm:bulletEnabled val="1"/>
        </dgm:presLayoutVars>
      </dgm:prSet>
      <dgm:spPr/>
    </dgm:pt>
    <dgm:pt modelId="{0309B330-948C-4EBE-8724-1F5C3F39BA35}" type="pres">
      <dgm:prSet presAssocID="{5B65193D-5FDA-4EF4-8994-435886BF98B1}" presName="dummy" presStyleCnt="0"/>
      <dgm:spPr/>
    </dgm:pt>
    <dgm:pt modelId="{1609999E-59B9-43FB-B103-D68AAE73F420}" type="pres">
      <dgm:prSet presAssocID="{DAA99FCC-0D94-4EA3-8C26-CDEB9157C9DE}" presName="sibTrans" presStyleLbl="sibTrans2D1" presStyleIdx="2" presStyleCnt="4"/>
      <dgm:spPr/>
    </dgm:pt>
    <dgm:pt modelId="{E5B767D8-9206-4234-A84A-852B4336946F}" type="pres">
      <dgm:prSet presAssocID="{E425CBCB-8428-4BE8-9339-E0F6985BD33C}" presName="node" presStyleLbl="node1" presStyleIdx="3" presStyleCnt="4" custScaleX="217364" custRadScaleRad="141593">
        <dgm:presLayoutVars>
          <dgm:bulletEnabled val="1"/>
        </dgm:presLayoutVars>
      </dgm:prSet>
      <dgm:spPr/>
    </dgm:pt>
    <dgm:pt modelId="{BEBE0E09-B47F-4D8E-B28F-527EE66B4C5B}" type="pres">
      <dgm:prSet presAssocID="{E425CBCB-8428-4BE8-9339-E0F6985BD33C}" presName="dummy" presStyleCnt="0"/>
      <dgm:spPr/>
    </dgm:pt>
    <dgm:pt modelId="{E26AE485-1082-4D09-881D-EF0B51D396CB}" type="pres">
      <dgm:prSet presAssocID="{E206F4C7-1BC2-448C-A52A-CD091FA8D0CB}" presName="sibTrans" presStyleLbl="sibTrans2D1" presStyleIdx="3" presStyleCnt="4"/>
      <dgm:spPr/>
    </dgm:pt>
  </dgm:ptLst>
  <dgm:cxnLst>
    <dgm:cxn modelId="{A32DE925-96FC-4EA4-A1FB-4CFCED1720CB}" type="presOf" srcId="{DAA99FCC-0D94-4EA3-8C26-CDEB9157C9DE}" destId="{1609999E-59B9-43FB-B103-D68AAE73F420}" srcOrd="0" destOrd="0" presId="urn:microsoft.com/office/officeart/2005/8/layout/radial6"/>
    <dgm:cxn modelId="{7678612F-A7E0-495C-B264-ADCB51BA890F}" srcId="{8AF4CB30-10CA-41BD-A6EB-F24E74F076E7}" destId="{E425CBCB-8428-4BE8-9339-E0F6985BD33C}" srcOrd="3" destOrd="0" parTransId="{817BDA88-03A1-49F2-8AFD-F9B79078AA87}" sibTransId="{E206F4C7-1BC2-448C-A52A-CD091FA8D0CB}"/>
    <dgm:cxn modelId="{5917C638-31A5-467E-B50B-7E96F456E7D9}" type="presOf" srcId="{FDBFA79E-2647-481D-9256-102E96E03590}" destId="{E1617755-657D-4936-B087-6148B5F56EE2}" srcOrd="0" destOrd="0" presId="urn:microsoft.com/office/officeart/2005/8/layout/radial6"/>
    <dgm:cxn modelId="{89573C47-D98A-4607-9ABE-DFF96168DCAD}" type="presOf" srcId="{5B65193D-5FDA-4EF4-8994-435886BF98B1}" destId="{17E27987-B52A-42CB-855D-098D5C744104}" srcOrd="0" destOrd="0" presId="urn:microsoft.com/office/officeart/2005/8/layout/radial6"/>
    <dgm:cxn modelId="{1A721673-16BB-4273-9EA9-AD74DA63CF77}" srcId="{8AF4CB30-10CA-41BD-A6EB-F24E74F076E7}" destId="{A65ABF0F-364D-4C6F-81A6-61F77FA88977}" srcOrd="1" destOrd="0" parTransId="{2598285D-73D1-484D-BABC-A6DF4B7882A0}" sibTransId="{92222CC0-31FB-45CA-9F4A-7D67AF0CC948}"/>
    <dgm:cxn modelId="{E5C7DB8A-B4C5-45D1-A564-D4433F84F9E2}" type="presOf" srcId="{E425CBCB-8428-4BE8-9339-E0F6985BD33C}" destId="{E5B767D8-9206-4234-A84A-852B4336946F}" srcOrd="0" destOrd="0" presId="urn:microsoft.com/office/officeart/2005/8/layout/radial6"/>
    <dgm:cxn modelId="{70AF9595-3B96-4225-AA0B-485687826FE6}" type="presOf" srcId="{E206F4C7-1BC2-448C-A52A-CD091FA8D0CB}" destId="{E26AE485-1082-4D09-881D-EF0B51D396CB}" srcOrd="0" destOrd="0" presId="urn:microsoft.com/office/officeart/2005/8/layout/radial6"/>
    <dgm:cxn modelId="{F2CFE897-91B6-410F-92B2-6029F570CB52}" type="presOf" srcId="{D1711B72-E0BE-46DC-B8FD-E0AD4334E7E2}" destId="{B66FC37A-5882-473F-AB80-271276F48D15}" srcOrd="0" destOrd="0" presId="urn:microsoft.com/office/officeart/2005/8/layout/radial6"/>
    <dgm:cxn modelId="{4A605DA5-6A50-4DFE-95BE-6DFF53353C6E}" type="presOf" srcId="{8AF4CB30-10CA-41BD-A6EB-F24E74F076E7}" destId="{337AFBD0-242B-42FD-8C00-134C246120DF}" srcOrd="0" destOrd="0" presId="urn:microsoft.com/office/officeart/2005/8/layout/radial6"/>
    <dgm:cxn modelId="{E86469A6-2268-4635-B1CF-BC9B40F1B64D}" type="presOf" srcId="{A65ABF0F-364D-4C6F-81A6-61F77FA88977}" destId="{A1679E51-D7C4-4B1B-9323-0C7B30242FC1}" srcOrd="0" destOrd="0" presId="urn:microsoft.com/office/officeart/2005/8/layout/radial6"/>
    <dgm:cxn modelId="{36F39EB3-B471-4141-98F5-434E8376E905}" srcId="{D1711B72-E0BE-46DC-B8FD-E0AD4334E7E2}" destId="{8AF4CB30-10CA-41BD-A6EB-F24E74F076E7}" srcOrd="0" destOrd="0" parTransId="{18F03B52-5355-4DBD-960C-995045B7FE08}" sibTransId="{B169B40F-FCAF-40BE-834A-A0DABD7760E1}"/>
    <dgm:cxn modelId="{49ED09B9-8A9F-4AC7-9D30-C0EC2E3AE77B}" srcId="{8AF4CB30-10CA-41BD-A6EB-F24E74F076E7}" destId="{5B65193D-5FDA-4EF4-8994-435886BF98B1}" srcOrd="2" destOrd="0" parTransId="{F188760D-8CC9-4131-AE91-414D7FD7095A}" sibTransId="{DAA99FCC-0D94-4EA3-8C26-CDEB9157C9DE}"/>
    <dgm:cxn modelId="{2DF488C7-4DFD-4B68-9D12-4479EC53996C}" type="presOf" srcId="{92222CC0-31FB-45CA-9F4A-7D67AF0CC948}" destId="{9AF64558-9557-4A84-BF57-E731120A4677}" srcOrd="0" destOrd="0" presId="urn:microsoft.com/office/officeart/2005/8/layout/radial6"/>
    <dgm:cxn modelId="{F2AF4AE8-9AA6-421C-9925-634C64DFDE72}" srcId="{8AF4CB30-10CA-41BD-A6EB-F24E74F076E7}" destId="{FDBFA79E-2647-481D-9256-102E96E03590}" srcOrd="0" destOrd="0" parTransId="{F259BEE5-2531-4496-8778-AC632D1AA0C8}" sibTransId="{E6A7EBD3-A09E-4662-96DF-12D97C600463}"/>
    <dgm:cxn modelId="{8A75C6F0-718E-499B-9C38-88119EE16A8B}" type="presOf" srcId="{E6A7EBD3-A09E-4662-96DF-12D97C600463}" destId="{1FA28268-69B1-46D9-9FEA-00C77BDD0651}" srcOrd="0" destOrd="0" presId="urn:microsoft.com/office/officeart/2005/8/layout/radial6"/>
    <dgm:cxn modelId="{8EB587F6-97DC-4B5E-BEF6-06F8EBB7D4A8}" type="presParOf" srcId="{B66FC37A-5882-473F-AB80-271276F48D15}" destId="{337AFBD0-242B-42FD-8C00-134C246120DF}" srcOrd="0" destOrd="0" presId="urn:microsoft.com/office/officeart/2005/8/layout/radial6"/>
    <dgm:cxn modelId="{038E2FD9-53A5-4F78-AE8C-42677C40AC2E}" type="presParOf" srcId="{B66FC37A-5882-473F-AB80-271276F48D15}" destId="{E1617755-657D-4936-B087-6148B5F56EE2}" srcOrd="1" destOrd="0" presId="urn:microsoft.com/office/officeart/2005/8/layout/radial6"/>
    <dgm:cxn modelId="{589D944F-44A6-4CE0-BF02-0551C057AA92}" type="presParOf" srcId="{B66FC37A-5882-473F-AB80-271276F48D15}" destId="{425A3B4D-F2E5-48FD-99E7-3FE776F61FB5}" srcOrd="2" destOrd="0" presId="urn:microsoft.com/office/officeart/2005/8/layout/radial6"/>
    <dgm:cxn modelId="{BE01250C-DD0E-474F-B965-71DA9DE8C16A}" type="presParOf" srcId="{B66FC37A-5882-473F-AB80-271276F48D15}" destId="{1FA28268-69B1-46D9-9FEA-00C77BDD0651}" srcOrd="3" destOrd="0" presId="urn:microsoft.com/office/officeart/2005/8/layout/radial6"/>
    <dgm:cxn modelId="{28DED71C-C930-4424-9E2E-9F6D029AA36C}" type="presParOf" srcId="{B66FC37A-5882-473F-AB80-271276F48D15}" destId="{A1679E51-D7C4-4B1B-9323-0C7B30242FC1}" srcOrd="4" destOrd="0" presId="urn:microsoft.com/office/officeart/2005/8/layout/radial6"/>
    <dgm:cxn modelId="{889797B8-971B-49A8-ACDF-4991384B2068}" type="presParOf" srcId="{B66FC37A-5882-473F-AB80-271276F48D15}" destId="{48D1A360-CEC0-4A99-9CD7-8345C9D3FE4E}" srcOrd="5" destOrd="0" presId="urn:microsoft.com/office/officeart/2005/8/layout/radial6"/>
    <dgm:cxn modelId="{F4C8D024-A94A-4A03-8AF6-2D16D68859B6}" type="presParOf" srcId="{B66FC37A-5882-473F-AB80-271276F48D15}" destId="{9AF64558-9557-4A84-BF57-E731120A4677}" srcOrd="6" destOrd="0" presId="urn:microsoft.com/office/officeart/2005/8/layout/radial6"/>
    <dgm:cxn modelId="{2F52F6B2-35DA-40A1-88C6-E3C44DFE4B5D}" type="presParOf" srcId="{B66FC37A-5882-473F-AB80-271276F48D15}" destId="{17E27987-B52A-42CB-855D-098D5C744104}" srcOrd="7" destOrd="0" presId="urn:microsoft.com/office/officeart/2005/8/layout/radial6"/>
    <dgm:cxn modelId="{F9B57D13-E45D-4601-9C36-E47C62ABAC3D}" type="presParOf" srcId="{B66FC37A-5882-473F-AB80-271276F48D15}" destId="{0309B330-948C-4EBE-8724-1F5C3F39BA35}" srcOrd="8" destOrd="0" presId="urn:microsoft.com/office/officeart/2005/8/layout/radial6"/>
    <dgm:cxn modelId="{C44479D1-10CD-4E86-966E-7B3190CA8A5B}" type="presParOf" srcId="{B66FC37A-5882-473F-AB80-271276F48D15}" destId="{1609999E-59B9-43FB-B103-D68AAE73F420}" srcOrd="9" destOrd="0" presId="urn:microsoft.com/office/officeart/2005/8/layout/radial6"/>
    <dgm:cxn modelId="{2ED860E4-8060-4FE0-B18B-1FAD167C6500}" type="presParOf" srcId="{B66FC37A-5882-473F-AB80-271276F48D15}" destId="{E5B767D8-9206-4234-A84A-852B4336946F}" srcOrd="10" destOrd="0" presId="urn:microsoft.com/office/officeart/2005/8/layout/radial6"/>
    <dgm:cxn modelId="{2B0D97BC-1079-4982-A14E-09D78187F506}" type="presParOf" srcId="{B66FC37A-5882-473F-AB80-271276F48D15}" destId="{BEBE0E09-B47F-4D8E-B28F-527EE66B4C5B}" srcOrd="11" destOrd="0" presId="urn:microsoft.com/office/officeart/2005/8/layout/radial6"/>
    <dgm:cxn modelId="{8BFF737C-EF77-4033-8567-6F56E4EEC325}" type="presParOf" srcId="{B66FC37A-5882-473F-AB80-271276F48D15}" destId="{E26AE485-1082-4D09-881D-EF0B51D396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AE485-1082-4D09-881D-EF0B51D396CB}">
      <dsp:nvSpPr>
        <dsp:cNvPr id="0" name=""/>
        <dsp:cNvSpPr/>
      </dsp:nvSpPr>
      <dsp:spPr>
        <a:xfrm>
          <a:off x="447531" y="187893"/>
          <a:ext cx="1321392" cy="1321392"/>
        </a:xfrm>
        <a:prstGeom prst="blockArc">
          <a:avLst>
            <a:gd name="adj1" fmla="val 10742462"/>
            <a:gd name="adj2" fmla="val 1687448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9999E-59B9-43FB-B103-D68AAE73F420}">
      <dsp:nvSpPr>
        <dsp:cNvPr id="0" name=""/>
        <dsp:cNvSpPr/>
      </dsp:nvSpPr>
      <dsp:spPr>
        <a:xfrm>
          <a:off x="447431" y="214374"/>
          <a:ext cx="1321392" cy="1321392"/>
        </a:xfrm>
        <a:prstGeom prst="blockArc">
          <a:avLst>
            <a:gd name="adj1" fmla="val 4666422"/>
            <a:gd name="adj2" fmla="val 1088353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64558-9557-4A84-BF57-E731120A4677}">
      <dsp:nvSpPr>
        <dsp:cNvPr id="0" name=""/>
        <dsp:cNvSpPr/>
      </dsp:nvSpPr>
      <dsp:spPr>
        <a:xfrm>
          <a:off x="713378" y="212817"/>
          <a:ext cx="1321392" cy="1321392"/>
        </a:xfrm>
        <a:prstGeom prst="blockArc">
          <a:avLst>
            <a:gd name="adj1" fmla="val 98644"/>
            <a:gd name="adj2" fmla="val 609332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28268-69B1-46D9-9FEA-00C77BDD0651}">
      <dsp:nvSpPr>
        <dsp:cNvPr id="0" name=""/>
        <dsp:cNvSpPr/>
      </dsp:nvSpPr>
      <dsp:spPr>
        <a:xfrm>
          <a:off x="714808" y="184578"/>
          <a:ext cx="1321392" cy="1321392"/>
        </a:xfrm>
        <a:prstGeom prst="blockArc">
          <a:avLst>
            <a:gd name="adj1" fmla="val 15440255"/>
            <a:gd name="adj2" fmla="val 24927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AFBD0-242B-42FD-8C00-134C246120DF}">
      <dsp:nvSpPr>
        <dsp:cNvPr id="0" name=""/>
        <dsp:cNvSpPr/>
      </dsp:nvSpPr>
      <dsp:spPr>
        <a:xfrm>
          <a:off x="672620" y="563577"/>
          <a:ext cx="1081961" cy="608534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동녘B" pitchFamily="18" charset="-127"/>
              <a:ea typeface="HY동녘B" pitchFamily="18" charset="-127"/>
            </a:rPr>
            <a:t>실천</a:t>
          </a:r>
          <a:endParaRPr lang="en-US" altLang="ko-KR" sz="1600" kern="1200" dirty="0">
            <a:latin typeface="HY동녘B" pitchFamily="18" charset="-127"/>
            <a:ea typeface="HY동녘B" pitchFamily="18" charset="-127"/>
          </a:endParaRPr>
        </a:p>
      </dsp:txBody>
      <dsp:txXfrm>
        <a:off x="831070" y="652695"/>
        <a:ext cx="765061" cy="430298"/>
      </dsp:txXfrm>
    </dsp:sp>
    <dsp:sp modelId="{E1617755-657D-4936-B087-6148B5F56EE2}">
      <dsp:nvSpPr>
        <dsp:cNvPr id="0" name=""/>
        <dsp:cNvSpPr/>
      </dsp:nvSpPr>
      <dsp:spPr>
        <a:xfrm>
          <a:off x="638402" y="2623"/>
          <a:ext cx="1191270" cy="425973"/>
        </a:xfrm>
        <a:prstGeom prst="ellipse">
          <a:avLst/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ko-KR" sz="1400" kern="12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S</a:t>
          </a:r>
          <a:r>
            <a:rPr kumimoji="0" lang="en-US" altLang="ko-KR" sz="1400" kern="1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rPr>
            <a:t>ystem</a:t>
          </a:r>
          <a:endParaRPr lang="ko-KR" altLang="en-US" sz="1400" kern="1200" dirty="0">
            <a:solidFill>
              <a:schemeClr val="tx1"/>
            </a:solidFill>
            <a:latin typeface="HY동녘B" pitchFamily="18" charset="-127"/>
            <a:ea typeface="HY동녘B" pitchFamily="18" charset="-127"/>
          </a:endParaRPr>
        </a:p>
      </dsp:txBody>
      <dsp:txXfrm>
        <a:off x="812859" y="65005"/>
        <a:ext cx="842356" cy="301209"/>
      </dsp:txXfrm>
    </dsp:sp>
    <dsp:sp modelId="{A1679E51-D7C4-4B1B-9323-0C7B30242FC1}">
      <dsp:nvSpPr>
        <dsp:cNvPr id="0" name=""/>
        <dsp:cNvSpPr/>
      </dsp:nvSpPr>
      <dsp:spPr>
        <a:xfrm>
          <a:off x="1525530" y="679042"/>
          <a:ext cx="987279" cy="425973"/>
        </a:xfrm>
        <a:prstGeom prst="ellipse">
          <a:avLst/>
        </a:prstGeom>
        <a:solidFill>
          <a:srgbClr val="CCFF6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ko-KR" sz="12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rPr>
            <a:t>T</a:t>
          </a:r>
          <a:r>
            <a:rPr kumimoji="0" lang="en-US" altLang="ko-K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rPr>
            <a:t>raining</a:t>
          </a:r>
          <a:endParaRPr lang="ko-KR" altLang="en-US" sz="1200" kern="1200" dirty="0">
            <a:solidFill>
              <a:schemeClr val="tx1"/>
            </a:solidFill>
            <a:latin typeface="HY동녘B" pitchFamily="18" charset="-127"/>
            <a:ea typeface="HY동녘B" pitchFamily="18" charset="-127"/>
          </a:endParaRPr>
        </a:p>
      </dsp:txBody>
      <dsp:txXfrm>
        <a:off x="1670114" y="741424"/>
        <a:ext cx="698111" cy="301209"/>
      </dsp:txXfrm>
    </dsp:sp>
    <dsp:sp modelId="{17E27987-B52A-42CB-855D-098D5C744104}">
      <dsp:nvSpPr>
        <dsp:cNvPr id="0" name=""/>
        <dsp:cNvSpPr/>
      </dsp:nvSpPr>
      <dsp:spPr>
        <a:xfrm>
          <a:off x="649162" y="1292807"/>
          <a:ext cx="1191270" cy="425973"/>
        </a:xfrm>
        <a:prstGeom prst="ellipse">
          <a:avLst/>
        </a:prstGeom>
        <a:solidFill>
          <a:srgbClr val="FF99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ko-KR" sz="1400" kern="12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O</a:t>
          </a:r>
          <a:r>
            <a:rPr kumimoji="0" lang="en-US" altLang="ko-KR" sz="1400" kern="1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rPr>
            <a:t>NE objective</a:t>
          </a:r>
        </a:p>
      </dsp:txBody>
      <dsp:txXfrm>
        <a:off x="823619" y="1355189"/>
        <a:ext cx="842356" cy="301209"/>
      </dsp:txXfrm>
    </dsp:sp>
    <dsp:sp modelId="{E5B767D8-9206-4234-A84A-852B4336946F}">
      <dsp:nvSpPr>
        <dsp:cNvPr id="0" name=""/>
        <dsp:cNvSpPr/>
      </dsp:nvSpPr>
      <dsp:spPr>
        <a:xfrm>
          <a:off x="0" y="646403"/>
          <a:ext cx="925913" cy="42597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ko-KR" sz="1200" kern="1200">
              <a:solidFill>
                <a:srgbClr val="FF0000"/>
              </a:solidFill>
              <a:latin typeface="HY동녘B" pitchFamily="18" charset="-127"/>
              <a:ea typeface="HY동녘B" pitchFamily="18" charset="-127"/>
            </a:rPr>
            <a:t>P</a:t>
          </a:r>
          <a:r>
            <a:rPr kumimoji="0" lang="en-US" altLang="ko-KR" sz="1200" kern="1200">
              <a:solidFill>
                <a:schemeClr val="bg1"/>
              </a:solidFill>
              <a:latin typeface="HY동녘B" pitchFamily="18" charset="-127"/>
              <a:ea typeface="HY동녘B" pitchFamily="18" charset="-127"/>
            </a:rPr>
            <a:t>assion</a:t>
          </a:r>
          <a:endParaRPr lang="ko-KR" altLang="en-US" sz="1200" kern="1200" dirty="0">
            <a:solidFill>
              <a:schemeClr val="bg1"/>
            </a:solidFill>
            <a:latin typeface="HY동녘B" pitchFamily="18" charset="-127"/>
            <a:ea typeface="HY동녘B" pitchFamily="18" charset="-127"/>
          </a:endParaRPr>
        </a:p>
      </dsp:txBody>
      <dsp:txXfrm>
        <a:off x="135597" y="708785"/>
        <a:ext cx="654719" cy="30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16AB9F-65C4-4361-BAB7-5B5FC3403183}" type="datetimeFigureOut">
              <a:rPr lang="ko-KR" altLang="en-US" smtClean="0"/>
              <a:pPr/>
              <a:t>2024-01-29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BFEBBC-69E7-4555-BBB3-F8A26F1C2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  <a:noFill/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067944" y="5589240"/>
            <a:ext cx="1368921" cy="255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70" dirty="0">
                <a:solidFill>
                  <a:srgbClr val="00B0F0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휴먼엑스포"/>
                <a:ea typeface="휴먼엑스포"/>
              </a:rPr>
              <a:t>2024.  01</a:t>
            </a:r>
            <a:endParaRPr lang="ko-KR" altLang="en-US" kern="10" spc="-70" dirty="0">
              <a:solidFill>
                <a:srgbClr val="00B0F0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휴먼엑스포"/>
              <a:ea typeface="휴먼엑스포"/>
            </a:endParaRPr>
          </a:p>
        </p:txBody>
      </p:sp>
      <p:sp>
        <p:nvSpPr>
          <p:cNvPr id="5126" name="WordArt 8"/>
          <p:cNvSpPr>
            <a:spLocks noChangeArrowheads="1" noChangeShapeType="1" noTextEdit="1"/>
          </p:cNvSpPr>
          <p:nvPr/>
        </p:nvSpPr>
        <p:spPr bwMode="auto">
          <a:xfrm>
            <a:off x="2760664" y="836712"/>
            <a:ext cx="35274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4400" kern="10" spc="-220" dirty="0">
                <a:effectLst>
                  <a:outerShdw dist="17961" dir="2700000" algn="ctr" rotWithShape="0">
                    <a:schemeClr val="tx1"/>
                  </a:outerShdw>
                </a:effectLst>
                <a:latin typeface="HY동녘M"/>
                <a:ea typeface="HY동녘M"/>
              </a:rPr>
              <a:t>안전관리 </a:t>
            </a:r>
            <a:r>
              <a:rPr lang="ko-KR" altLang="en-US" sz="4400" kern="10" spc="-220" dirty="0" err="1">
                <a:effectLst>
                  <a:outerShdw dist="17961" dir="2700000" algn="ctr" rotWithShape="0">
                    <a:schemeClr val="tx1"/>
                  </a:outerShdw>
                </a:effectLst>
                <a:latin typeface="HY동녘M"/>
                <a:ea typeface="HY동녘M"/>
              </a:rPr>
              <a:t>메뉴얼</a:t>
            </a:r>
            <a:endParaRPr lang="ko-KR" altLang="en-US" sz="4400" kern="10" spc="-220" dirty="0">
              <a:effectLst>
                <a:outerShdw dist="17961" dir="2700000" algn="ctr" rotWithShape="0">
                  <a:schemeClr val="tx1"/>
                </a:outerShdw>
              </a:effectLst>
              <a:latin typeface="HY동녘M"/>
              <a:ea typeface="HY동녘M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834470" cy="3816424"/>
          </a:xfrm>
          <a:prstGeom prst="rect">
            <a:avLst/>
          </a:prstGeom>
          <a:ln w="25400" cmpd="sng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01187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599672" y="1288628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5-4.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8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27584" y="1428750"/>
            <a:ext cx="81454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700" b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♣, </a:t>
            </a:r>
            <a:r>
              <a:rPr lang="ko-KR" altLang="en-US" sz="2700" b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안전의식 고취 ⇒ </a:t>
            </a:r>
            <a:r>
              <a:rPr lang="en-US" altLang="ko-KR" sz="2700" b="1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700" b="1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700" b="1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Safe Day </a:t>
            </a:r>
            <a:r>
              <a:rPr lang="ko-KR" altLang="en-US" sz="2700" b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실천운동 </a:t>
            </a:r>
            <a:endParaRPr lang="en-US" altLang="ko-KR" sz="2700" b="1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2" y="2132856"/>
            <a:ext cx="3116811" cy="3528392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pic>
        <p:nvPicPr>
          <p:cNvPr id="26" name="_x137546056" descr="EMB00000c3cb8e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12601" r="8812" b="17730"/>
          <a:stretch/>
        </p:blipFill>
        <p:spPr bwMode="auto">
          <a:xfrm>
            <a:off x="4860032" y="2132857"/>
            <a:ext cx="3405956" cy="352839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10"/>
          <p:cNvSpPr>
            <a:spLocks noChangeAspect="1" noChangeArrowheads="1"/>
          </p:cNvSpPr>
          <p:nvPr/>
        </p:nvSpPr>
        <p:spPr bwMode="auto">
          <a:xfrm rot="20780580" flipH="1">
            <a:off x="3832919" y="4552293"/>
            <a:ext cx="1088745" cy="635000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 dirty="0">
                <a:latin typeface="HY동녘B" pitchFamily="18" charset="-127"/>
                <a:ea typeface="HY동녘B" pitchFamily="18" charset="-127"/>
              </a:rPr>
              <a:t>실천장면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599672" y="1288628"/>
            <a:ext cx="8076784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5-5.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271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99592" y="1428750"/>
            <a:ext cx="8145462" cy="4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사고보고 </a:t>
            </a:r>
            <a:r>
              <a:rPr lang="en-US" altLang="ko-KR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=&gt; </a:t>
            </a:r>
            <a:r>
              <a:rPr lang="ko-KR" altLang="en-US" sz="27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즉시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보고 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경미한 사고 포함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)</a:t>
            </a:r>
          </a:p>
        </p:txBody>
      </p:sp>
      <p:sp>
        <p:nvSpPr>
          <p:cNvPr id="32" name="Oval 12"/>
          <p:cNvSpPr>
            <a:spLocks noChangeAspect="1" noChangeArrowheads="1"/>
          </p:cNvSpPr>
          <p:nvPr/>
        </p:nvSpPr>
        <p:spPr bwMode="auto">
          <a:xfrm rot="3866057" flipH="1">
            <a:off x="1096535" y="3210847"/>
            <a:ext cx="1714500" cy="24749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>
            <a:solidFill>
              <a:srgbClr val="B9D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4" name="Oval 13"/>
          <p:cNvSpPr>
            <a:spLocks noChangeAspect="1" noChangeArrowheads="1"/>
          </p:cNvSpPr>
          <p:nvPr/>
        </p:nvSpPr>
        <p:spPr bwMode="auto">
          <a:xfrm flipH="1">
            <a:off x="929054" y="4701687"/>
            <a:ext cx="1371600" cy="450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latin typeface="HY동녘B" pitchFamily="18" charset="-127"/>
                <a:ea typeface="HY동녘B" pitchFamily="18" charset="-127"/>
              </a:rPr>
              <a:t>주관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900479" y="4109549"/>
            <a:ext cx="2208213" cy="51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ko-KR" altLang="en-US" sz="16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2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소장</a:t>
            </a:r>
            <a:r>
              <a:rPr kumimoji="0" lang="en-US" altLang="ko-KR" sz="12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kumimoji="0" lang="ko-KR" altLang="en-US" sz="12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공무 </a:t>
            </a:r>
            <a:r>
              <a:rPr lang="ko-KR" altLang="en-US" sz="12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→ 본사 담당  </a:t>
            </a:r>
            <a:endParaRPr kumimoji="0" lang="en-US" altLang="ko-KR" sz="1200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lang="ko-KR" altLang="en-US" sz="12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sz="11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본사 담당</a:t>
            </a:r>
            <a:r>
              <a:rPr lang="en-US" altLang="ko-KR" sz="11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→임원 → </a:t>
            </a:r>
            <a:r>
              <a:rPr lang="ko-KR" altLang="en-US" sz="10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대표이사</a:t>
            </a:r>
            <a:endParaRPr kumimoji="0" lang="en-US" altLang="ko-KR" sz="1100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6" name="Oval 21"/>
          <p:cNvSpPr>
            <a:spLocks noChangeAspect="1" noChangeArrowheads="1"/>
          </p:cNvSpPr>
          <p:nvPr/>
        </p:nvSpPr>
        <p:spPr bwMode="auto">
          <a:xfrm rot="6800946" flipH="1">
            <a:off x="3529380" y="3130061"/>
            <a:ext cx="1689100" cy="258127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8BFF"/>
              </a:gs>
            </a:gsLst>
            <a:lin ang="5400000" scaled="1"/>
          </a:gradFill>
          <a:ln w="25400">
            <a:solidFill>
              <a:srgbClr val="FFC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3246804" y="4005064"/>
            <a:ext cx="2549332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ko-KR" altLang="en-US" sz="1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 spc="-150" dirty="0">
                <a:latin typeface="HY동녘B" pitchFamily="18" charset="-127"/>
                <a:ea typeface="HY동녘B" pitchFamily="18" charset="-127"/>
              </a:rPr>
              <a:t>최초 </a:t>
            </a:r>
            <a:r>
              <a:rPr kumimoji="0" lang="en-US" altLang="ko-KR" sz="1800" spc="-15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kumimoji="0" lang="ko-KR" altLang="en-US" sz="1800" spc="-150" dirty="0">
                <a:latin typeface="HY동녘B" pitchFamily="18" charset="-127"/>
                <a:ea typeface="HY동녘B" pitchFamily="18" charset="-127"/>
              </a:rPr>
              <a:t>유선</a:t>
            </a:r>
            <a:r>
              <a:rPr kumimoji="0" lang="en-US" altLang="ko-KR" sz="1800" spc="-150" dirty="0">
                <a:latin typeface="HY동녘B" pitchFamily="18" charset="-127"/>
                <a:ea typeface="HY동녘B" pitchFamily="18" charset="-127"/>
              </a:rPr>
              <a:t>,</a:t>
            </a:r>
            <a:r>
              <a:rPr kumimoji="0" lang="ko-KR" altLang="en-US" sz="1800" spc="-150" dirty="0">
                <a:latin typeface="HY동녘B" pitchFamily="18" charset="-127"/>
                <a:ea typeface="HY동녘B" pitchFamily="18" charset="-127"/>
              </a:rPr>
              <a:t>문자</a:t>
            </a:r>
            <a:r>
              <a:rPr lang="en-US" altLang="ko-KR" sz="1800" spc="-15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800" spc="-150" dirty="0">
                <a:latin typeface="HY동녘B" pitchFamily="18" charset="-127"/>
                <a:ea typeface="HY동녘B" pitchFamily="18" charset="-127"/>
              </a:rPr>
              <a:t>등</a:t>
            </a:r>
            <a:endParaRPr kumimoji="0" lang="en-US" altLang="ko-KR" sz="1800" spc="-150" dirty="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en-US" altLang="ko-KR" sz="1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 dirty="0">
                <a:latin typeface="HY동녘B" pitchFamily="18" charset="-127"/>
                <a:ea typeface="HY동녘B" pitchFamily="18" charset="-127"/>
              </a:rPr>
              <a:t>차후</a:t>
            </a:r>
            <a:r>
              <a:rPr lang="en-US" altLang="ko-KR" sz="1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서면 보고</a:t>
            </a:r>
            <a:r>
              <a:rPr lang="en-US" altLang="ko-KR" sz="1800" dirty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en-US" altLang="ko-KR" sz="1200" spc="-150" dirty="0">
                <a:latin typeface="HY동녘B" pitchFamily="18" charset="-127"/>
                <a:ea typeface="HY동녘B" pitchFamily="18" charset="-127"/>
              </a:rPr>
              <a:t>( </a:t>
            </a:r>
            <a:r>
              <a:rPr lang="ko-KR" altLang="en-US" sz="1200" spc="-150" dirty="0">
                <a:latin typeface="HY동녘B" pitchFamily="18" charset="-127"/>
                <a:ea typeface="HY동녘B" pitchFamily="18" charset="-127"/>
              </a:rPr>
              <a:t>산재조사표</a:t>
            </a:r>
            <a:r>
              <a:rPr lang="en-US" altLang="ko-KR" sz="1200" spc="-15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spc="-150" dirty="0">
                <a:latin typeface="HY동녘B" pitchFamily="18" charset="-127"/>
                <a:ea typeface="HY동녘B" pitchFamily="18" charset="-127"/>
              </a:rPr>
              <a:t>진단서</a:t>
            </a:r>
            <a:r>
              <a:rPr lang="en-US" altLang="ko-KR" sz="1200" spc="-15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spc="-150" dirty="0">
                <a:latin typeface="HY동녘B" pitchFamily="18" charset="-127"/>
                <a:ea typeface="HY동녘B" pitchFamily="18" charset="-127"/>
              </a:rPr>
              <a:t>목격자진술서</a:t>
            </a:r>
            <a:r>
              <a:rPr lang="en-US" altLang="ko-KR" sz="1200" spc="-150" dirty="0">
                <a:latin typeface="HY동녘B" pitchFamily="18" charset="-127"/>
                <a:ea typeface="HY동녘B" pitchFamily="18" charset="-127"/>
              </a:rPr>
              <a:t>)       </a:t>
            </a:r>
            <a:endParaRPr kumimoji="0" lang="ko-KR" altLang="en-US" sz="1200" spc="-15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8" name="Oval 10"/>
          <p:cNvSpPr>
            <a:spLocks noChangeAspect="1" noChangeArrowheads="1"/>
          </p:cNvSpPr>
          <p:nvPr/>
        </p:nvSpPr>
        <p:spPr bwMode="auto">
          <a:xfrm flipH="1">
            <a:off x="4043729" y="4769949"/>
            <a:ext cx="1357313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방법</a:t>
            </a:r>
          </a:p>
        </p:txBody>
      </p:sp>
      <p:sp>
        <p:nvSpPr>
          <p:cNvPr id="39" name="Oval 12"/>
          <p:cNvSpPr>
            <a:spLocks noChangeAspect="1" noChangeArrowheads="1"/>
          </p:cNvSpPr>
          <p:nvPr/>
        </p:nvSpPr>
        <p:spPr bwMode="auto">
          <a:xfrm rot="5400000" flipH="1">
            <a:off x="2101423" y="1696517"/>
            <a:ext cx="1912937" cy="2641600"/>
          </a:xfrm>
          <a:prstGeom prst="ellipse">
            <a:avLst/>
          </a:prstGeom>
          <a:gradFill rotWithShape="1">
            <a:gsLst>
              <a:gs pos="0">
                <a:srgbClr val="69B4FF"/>
              </a:gs>
              <a:gs pos="100000">
                <a:srgbClr val="005AB4"/>
              </a:gs>
            </a:gsLst>
            <a:lin ang="5400000" scaled="1"/>
          </a:gradFill>
          <a:ln w="25400">
            <a:solidFill>
              <a:srgbClr val="B9D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0" name="Oval 13"/>
          <p:cNvSpPr>
            <a:spLocks noChangeAspect="1" noChangeArrowheads="1"/>
          </p:cNvSpPr>
          <p:nvPr/>
        </p:nvSpPr>
        <p:spPr bwMode="auto">
          <a:xfrm flipH="1">
            <a:off x="2173654" y="2173560"/>
            <a:ext cx="1370013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시기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2043479" y="2733948"/>
            <a:ext cx="24288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발생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후 </a:t>
            </a:r>
            <a:r>
              <a:rPr kumimoji="0" lang="ko-KR" altLang="en-US" sz="1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즉시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보고</a:t>
            </a:r>
            <a:endParaRPr kumimoji="0" lang="en-US" altLang="ko-KR" sz="1800" dirty="0">
              <a:solidFill>
                <a:srgbClr val="FFC000"/>
              </a:solidFill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목격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후 </a:t>
            </a:r>
            <a:r>
              <a:rPr kumimoji="0" lang="ko-KR" altLang="en-US" sz="1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즉시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보고</a:t>
            </a:r>
            <a:endParaRPr kumimoji="0" lang="en-US" altLang="ko-KR" sz="1800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724128" y="2086496"/>
            <a:ext cx="2808312" cy="36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en-US" altLang="ko-KR" sz="1600" dirty="0"/>
          </a:p>
          <a:p>
            <a:pPr marL="342900" indent="-342900" algn="ctr">
              <a:buAutoNum type="arabicPeriod"/>
            </a:pPr>
            <a:endParaRPr lang="ko-KR" altLang="en-US" sz="1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940152" y="2420888"/>
            <a:ext cx="2304256" cy="45707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사고 보고 후 조치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796136" y="3068960"/>
            <a:ext cx="2664296" cy="2527459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250000"/>
              </a:lnSpc>
              <a:buAutoNum type="arabicPeriod"/>
            </a:pPr>
            <a:r>
              <a:rPr lang="ko-KR" altLang="en-US" sz="1200" b="1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현장소장 동반 지정병원 치료</a:t>
            </a:r>
            <a:endParaRPr lang="en-US" altLang="ko-KR" sz="1200" b="1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ko-KR" altLang="en-US" sz="1200" b="1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최초 진단서  발행 및  확보</a:t>
            </a:r>
            <a:endParaRPr lang="en-US" altLang="ko-KR" sz="1200" b="1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ko-KR" altLang="en-US" sz="1200" b="1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목격자  진술서 확보</a:t>
            </a:r>
            <a:endParaRPr lang="en-US" altLang="ko-KR" sz="1200" b="1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  <a:p>
            <a:pPr marL="228600" indent="-228600">
              <a:buAutoNum type="arabicPeriod"/>
            </a:pP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599672" y="1288628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5-6.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8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99592" y="1428750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사고보고서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양식 ⇒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법적</a:t>
            </a:r>
            <a:r>
              <a:rPr lang="ko-KR" altLang="en-US" sz="27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양식</a:t>
            </a:r>
            <a:r>
              <a:rPr lang="ko-KR" altLang="en-US" sz="27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으로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표준화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2700" b="1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199902" y="2000250"/>
            <a:ext cx="75485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♠, 2014</a:t>
            </a:r>
            <a:r>
              <a:rPr lang="ko-KR" altLang="en-US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년 </a:t>
            </a:r>
            <a:r>
              <a: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7</a:t>
            </a:r>
            <a:r>
              <a:rPr lang="ko-KR" altLang="en-US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월 </a:t>
            </a:r>
            <a:r>
              <a: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일 부터 시행</a:t>
            </a:r>
            <a:endParaRPr lang="en-US" altLang="ko-KR" sz="2000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2" name="_x96354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7403" y="2415668"/>
            <a:ext cx="2568618" cy="336533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0" name="Oval 13"/>
          <p:cNvSpPr>
            <a:spLocks noChangeAspect="1" noChangeArrowheads="1"/>
          </p:cNvSpPr>
          <p:nvPr/>
        </p:nvSpPr>
        <p:spPr bwMode="auto">
          <a:xfrm flipH="1">
            <a:off x="4283968" y="3571875"/>
            <a:ext cx="921852" cy="865237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5400" b="1" dirty="0">
                <a:latin typeface="HY견고딕" pitchFamily="18" charset="-127"/>
                <a:ea typeface="HY견고딕" pitchFamily="18" charset="-127"/>
              </a:rPr>
              <a:t>法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02" y="2347099"/>
            <a:ext cx="24247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599672" y="1288628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5-7.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8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27584" y="1469036"/>
            <a:ext cx="8064896" cy="3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♣, 1</a:t>
            </a:r>
            <a:r>
              <a:rPr lang="ko-KR" altLang="en-US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en-US" sz="2000" b="1" spc="-15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무사고</a:t>
            </a:r>
            <a:r>
              <a:rPr lang="ko-KR" altLang="en-US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서명운동 ⇒ 안전수칙 숙지 후 ⇒ </a:t>
            </a:r>
            <a:r>
              <a:rPr lang="en-US" altLang="ko-KR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2000" b="1" spc="-15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회 </a:t>
            </a:r>
            <a:r>
              <a:rPr lang="ko-KR" altLang="en-US" sz="2000" b="1" spc="-15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작성 의무화</a:t>
            </a:r>
            <a:endParaRPr lang="en-US" altLang="ko-KR" sz="2000" b="1" spc="-15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6" name="_x74728528" descr="EMB00000a48bf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57389"/>
            <a:ext cx="2066500" cy="3422702"/>
          </a:xfrm>
          <a:prstGeom prst="rect">
            <a:avLst/>
          </a:prstGeom>
          <a:noFill/>
          <a:ln w="63500" cmpd="sng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7" name="폭발 1 26"/>
          <p:cNvSpPr/>
          <p:nvPr/>
        </p:nvSpPr>
        <p:spPr bwMode="auto">
          <a:xfrm>
            <a:off x="354410" y="2251075"/>
            <a:ext cx="3137470" cy="2000250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 spc="-150" dirty="0" err="1">
                <a:latin typeface="HY동녘B" pitchFamily="18" charset="-127"/>
                <a:ea typeface="HY동녘B" pitchFamily="18" charset="-127"/>
              </a:rPr>
              <a:t>생계형</a:t>
            </a:r>
            <a:r>
              <a:rPr lang="ko-KR" altLang="en-US" sz="1600" spc="-150" dirty="0">
                <a:latin typeface="HY동녘B" pitchFamily="18" charset="-127"/>
                <a:ea typeface="HY동녘B" pitchFamily="18" charset="-127"/>
              </a:rPr>
              <a:t> 재해 방지</a:t>
            </a:r>
            <a:endParaRPr lang="en-US" altLang="ko-KR" sz="1600" spc="-150" dirty="0">
              <a:latin typeface="HY동녘B" pitchFamily="18" charset="-127"/>
              <a:ea typeface="HY동녘B" pitchFamily="18" charset="-127"/>
            </a:endParaRPr>
          </a:p>
          <a:p>
            <a:pPr algn="ctr">
              <a:defRPr/>
            </a:pPr>
            <a:r>
              <a:rPr lang="en-US" altLang="ko-KR" sz="1600" spc="-15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 spc="-150" dirty="0">
                <a:latin typeface="HY동녘B" pitchFamily="18" charset="-127"/>
                <a:ea typeface="HY동녘B" pitchFamily="18" charset="-127"/>
              </a:rPr>
              <a:t>사고은폐 방지</a:t>
            </a:r>
          </a:p>
        </p:txBody>
      </p:sp>
      <p:sp>
        <p:nvSpPr>
          <p:cNvPr id="28" name="Oval 10"/>
          <p:cNvSpPr>
            <a:spLocks noChangeAspect="1" noChangeArrowheads="1"/>
          </p:cNvSpPr>
          <p:nvPr/>
        </p:nvSpPr>
        <p:spPr bwMode="auto">
          <a:xfrm flipH="1">
            <a:off x="1187624" y="2108200"/>
            <a:ext cx="1674812" cy="635000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latin typeface="HY견고딕" pitchFamily="18" charset="-127"/>
                <a:ea typeface="HY견고딕" pitchFamily="18" charset="-127"/>
              </a:rPr>
              <a:t>目的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2255153"/>
            <a:ext cx="2412776" cy="34121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4886" r="5367" b="21133"/>
          <a:stretch/>
        </p:blipFill>
        <p:spPr>
          <a:xfrm>
            <a:off x="3275856" y="2266636"/>
            <a:ext cx="2591346" cy="34134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689903" y="1268760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5-8.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747018" y="1412776"/>
            <a:ext cx="81454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6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♣, </a:t>
            </a:r>
            <a:r>
              <a:rPr lang="ko-KR" altLang="en-US" sz="2600" b="1" u="sng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팀 단위 </a:t>
            </a:r>
            <a:r>
              <a:rPr lang="en-US" altLang="ko-KR" sz="2600" b="1" u="sng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MOS TBM </a:t>
            </a:r>
            <a:r>
              <a:rPr lang="ko-KR" altLang="en-US" sz="26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활동</a:t>
            </a:r>
            <a:r>
              <a: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순간안전 </a:t>
            </a:r>
            <a:r>
              <a: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: Moment of Safety)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    ⇒ </a:t>
            </a:r>
            <a:r>
              <a:rPr lang="ko-KR" altLang="en-US" sz="24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매 순간 밀착 안전관리</a:t>
            </a:r>
            <a:r>
              <a:rPr lang="en-US" altLang="ko-KR" sz="24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활동</a:t>
            </a:r>
            <a:endParaRPr lang="en-US" altLang="ko-KR" sz="2400" b="1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679" y="2341464"/>
            <a:ext cx="2928937" cy="33575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0" name="_x144583208" descr="EMB00000ac00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798" y="4698910"/>
            <a:ext cx="952500" cy="965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" name="Oval 12"/>
          <p:cNvSpPr>
            <a:spLocks noChangeAspect="1" noChangeArrowheads="1"/>
          </p:cNvSpPr>
          <p:nvPr/>
        </p:nvSpPr>
        <p:spPr bwMode="auto">
          <a:xfrm rot="3866057" flipH="1">
            <a:off x="1096536" y="3625783"/>
            <a:ext cx="1714500" cy="24749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5400">
            <a:solidFill>
              <a:srgbClr val="B9D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2" name="Oval 13"/>
          <p:cNvSpPr>
            <a:spLocks noChangeAspect="1" noChangeArrowheads="1"/>
          </p:cNvSpPr>
          <p:nvPr/>
        </p:nvSpPr>
        <p:spPr bwMode="auto">
          <a:xfrm flipH="1">
            <a:off x="929054" y="5125178"/>
            <a:ext cx="1371600" cy="450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latin typeface="HY동녘B" pitchFamily="18" charset="-127"/>
                <a:ea typeface="HY동녘B" pitchFamily="18" charset="-127"/>
              </a:rPr>
              <a:t>주관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900479" y="4533040"/>
            <a:ext cx="220821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각 </a:t>
            </a:r>
            <a:r>
              <a:rPr kumimoji="0" lang="ko-KR" altLang="en-US" sz="1800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공종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팀장</a:t>
            </a:r>
            <a:endParaRPr kumimoji="0" lang="en-US" altLang="ko-KR" sz="1800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골조</a:t>
            </a:r>
            <a:r>
              <a:rPr kumimoji="0" lang="en-US" altLang="ko-KR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.</a:t>
            </a:r>
            <a:r>
              <a:rPr kumimoji="0" lang="ko-KR" altLang="en-US" sz="1800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풀링</a:t>
            </a:r>
            <a:r>
              <a:rPr kumimoji="0" lang="en-US" altLang="ko-KR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.</a:t>
            </a:r>
            <a:r>
              <a: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기구 등</a:t>
            </a:r>
          </a:p>
        </p:txBody>
      </p:sp>
      <p:sp>
        <p:nvSpPr>
          <p:cNvPr id="54" name="Oval 21"/>
          <p:cNvSpPr>
            <a:spLocks noChangeAspect="1" noChangeArrowheads="1"/>
          </p:cNvSpPr>
          <p:nvPr/>
        </p:nvSpPr>
        <p:spPr bwMode="auto">
          <a:xfrm rot="6800946" flipH="1">
            <a:off x="3529380" y="3553552"/>
            <a:ext cx="1689100" cy="258127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8BFF"/>
              </a:gs>
            </a:gsLst>
            <a:lin ang="5400000" scaled="1"/>
          </a:gradFill>
          <a:ln w="25400">
            <a:solidFill>
              <a:srgbClr val="FFC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/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3246804" y="4574315"/>
            <a:ext cx="23018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 실재 작업장에서</a:t>
            </a:r>
            <a:endParaRPr kumimoji="0" lang="en-US" altLang="ko-KR" sz="18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300"/>
              </a:lnSpc>
              <a:spcBef>
                <a:spcPct val="50000"/>
              </a:spcBef>
            </a:pPr>
            <a:r>
              <a:rPr kumimoji="0" lang="en-US" altLang="ko-KR" sz="1800"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위험성평가표 활용</a:t>
            </a:r>
          </a:p>
        </p:txBody>
      </p:sp>
      <p:sp>
        <p:nvSpPr>
          <p:cNvPr id="56" name="Oval 10"/>
          <p:cNvSpPr>
            <a:spLocks noChangeAspect="1" noChangeArrowheads="1"/>
          </p:cNvSpPr>
          <p:nvPr/>
        </p:nvSpPr>
        <p:spPr bwMode="auto">
          <a:xfrm flipH="1">
            <a:off x="4043729" y="5193440"/>
            <a:ext cx="1357313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방법</a:t>
            </a:r>
          </a:p>
        </p:txBody>
      </p:sp>
      <p:sp>
        <p:nvSpPr>
          <p:cNvPr id="57" name="Oval 12"/>
          <p:cNvSpPr>
            <a:spLocks noChangeAspect="1" noChangeArrowheads="1"/>
          </p:cNvSpPr>
          <p:nvPr/>
        </p:nvSpPr>
        <p:spPr bwMode="auto">
          <a:xfrm rot="5400000" flipH="1">
            <a:off x="2101423" y="2120008"/>
            <a:ext cx="1912937" cy="2641600"/>
          </a:xfrm>
          <a:prstGeom prst="ellipse">
            <a:avLst/>
          </a:prstGeom>
          <a:gradFill rotWithShape="1">
            <a:gsLst>
              <a:gs pos="0">
                <a:srgbClr val="69B4FF"/>
              </a:gs>
              <a:gs pos="100000">
                <a:srgbClr val="005AB4"/>
              </a:gs>
            </a:gsLst>
            <a:lin ang="5400000" scaled="1"/>
          </a:gradFill>
          <a:ln w="25400">
            <a:solidFill>
              <a:srgbClr val="B9D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8" name="Oval 13"/>
          <p:cNvSpPr>
            <a:spLocks noChangeAspect="1" noChangeArrowheads="1"/>
          </p:cNvSpPr>
          <p:nvPr/>
        </p:nvSpPr>
        <p:spPr bwMode="auto">
          <a:xfrm flipH="1">
            <a:off x="2173654" y="2597051"/>
            <a:ext cx="1370013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>
                <a:latin typeface="HY동녘B" pitchFamily="18" charset="-127"/>
                <a:ea typeface="HY동녘B" pitchFamily="18" charset="-127"/>
              </a:rPr>
              <a:t>시기</a:t>
            </a:r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2043479" y="3157439"/>
            <a:ext cx="242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kumimoji="0" lang="ko-KR" altLang="en-US" sz="180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>
                <a:solidFill>
                  <a:srgbClr val="FFC000"/>
                </a:solidFill>
                <a:latin typeface="HY동녘B" pitchFamily="18" charset="-127"/>
                <a:ea typeface="HY동녘B" pitchFamily="18" charset="-127"/>
              </a:rPr>
              <a:t>매번 작업 시작전</a:t>
            </a:r>
            <a:endParaRPr kumimoji="0" lang="en-US" altLang="ko-KR" sz="1800">
              <a:solidFill>
                <a:srgbClr val="FFC000"/>
              </a:solidFill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kumimoji="0" lang="en-US" altLang="ko-KR" sz="180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휴식후 작업 시작시</a:t>
            </a:r>
            <a:endParaRPr kumimoji="0" lang="en-US" altLang="ko-KR" sz="180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kumimoji="0" lang="en-US" altLang="ko-KR" sz="180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800">
                <a:solidFill>
                  <a:srgbClr val="FFC000"/>
                </a:solidFill>
                <a:latin typeface="HY동녘B" pitchFamily="18" charset="-127"/>
                <a:ea typeface="HY동녘B" pitchFamily="18" charset="-127"/>
              </a:rPr>
              <a:t>신규자 투입시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819879" y="135671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6-1.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raining(S.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.O.P)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7" name="Oval 12"/>
          <p:cNvSpPr>
            <a:spLocks noChangeAspect="1" noChangeArrowheads="1"/>
          </p:cNvSpPr>
          <p:nvPr/>
        </p:nvSpPr>
        <p:spPr bwMode="auto">
          <a:xfrm rot="5400000" flipH="1">
            <a:off x="1399369" y="1912554"/>
            <a:ext cx="2744862" cy="3888432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>
            <a:solidFill>
              <a:srgbClr val="B9DC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보호구 착용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누전차단기 부착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 err="1">
                <a:latin typeface="HY동녘B" pitchFamily="18" charset="-127"/>
                <a:ea typeface="HY동녘B" pitchFamily="18" charset="-127"/>
              </a:rPr>
              <a:t>외함접지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이중절연구조의 제품 사용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점검 보수 철저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작업장 주변 정리정돈 철저</a:t>
            </a:r>
            <a:endParaRPr lang="en-US" altLang="ko-KR" sz="1800" dirty="0">
              <a:latin typeface="HY동녘B" pitchFamily="18" charset="-127"/>
              <a:ea typeface="HY동녘B" pitchFamily="18" charset="-127"/>
            </a:endParaRPr>
          </a:p>
          <a:p>
            <a:pPr marL="285750" indent="-285750" eaLnBrk="1" hangingPunct="1">
              <a:spcBef>
                <a:spcPct val="0"/>
              </a:spcBef>
            </a:pPr>
            <a:endParaRPr kumimoji="0" lang="ko-KR" altLang="en-US" sz="18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8" name="_x270712176" descr="EMB000001e804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18" y="2428868"/>
            <a:ext cx="2900348" cy="32147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_x270713136" descr="EMB000001e804a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6139">
            <a:off x="4450449" y="3038757"/>
            <a:ext cx="1395228" cy="16360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166813" y="1500188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 err="1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공도구</a:t>
            </a:r>
            <a:r>
              <a:rPr lang="ko-KR" altLang="en-US" sz="2700" b="1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안전지침 ⇒ 교육에 활용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819879" y="135671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6-2.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raining(S.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.O.P)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166813" y="1500188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교육자료 배포 ⇒ </a:t>
            </a:r>
            <a:r>
              <a:rPr lang="ko-KR" altLang="en-US" sz="2700" b="1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현장별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자체교육</a:t>
            </a:r>
            <a:r>
              <a:rPr lang="ko-KR" altLang="en-US" sz="27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실시</a:t>
            </a:r>
            <a:endParaRPr lang="en-US" altLang="ko-KR" sz="27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74" y="2132856"/>
            <a:ext cx="3527745" cy="3600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6097"/>
          <a:stretch/>
        </p:blipFill>
        <p:spPr>
          <a:xfrm>
            <a:off x="1343599" y="2060848"/>
            <a:ext cx="3012377" cy="36724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9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819879" y="1352152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6-3.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raining(S.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.O.P)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66813" y="1484784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근로자 면담일지 작성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의무화</a:t>
            </a:r>
            <a:endParaRPr lang="en-US" altLang="ko-KR" sz="27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19878" y="2270634"/>
            <a:ext cx="5118209" cy="3098304"/>
            <a:chOff x="741283" y="2044028"/>
            <a:chExt cx="4892675" cy="3259136"/>
          </a:xfrm>
        </p:grpSpPr>
        <p:sp>
          <p:nvSpPr>
            <p:cNvPr id="21" name="Oval 59"/>
            <p:cNvSpPr>
              <a:spLocks noChangeArrowheads="1"/>
            </p:cNvSpPr>
            <p:nvPr/>
          </p:nvSpPr>
          <p:spPr bwMode="gray">
            <a:xfrm rot="21054566">
              <a:off x="741283" y="2044028"/>
              <a:ext cx="4892675" cy="3259136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900">
                <a:solidFill>
                  <a:srgbClr val="CCEC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23" name="Oval 10"/>
            <p:cNvSpPr>
              <a:spLocks noChangeAspect="1" noChangeArrowheads="1"/>
            </p:cNvSpPr>
            <p:nvPr/>
          </p:nvSpPr>
          <p:spPr bwMode="auto">
            <a:xfrm flipH="1">
              <a:off x="800296" y="3521303"/>
              <a:ext cx="1357313" cy="504825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>
                  <a:latin typeface="HY동녘B" pitchFamily="18" charset="-127"/>
                  <a:ea typeface="HY동녘B" pitchFamily="18" charset="-127"/>
                </a:rPr>
                <a:t>내용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 flipH="1">
              <a:off x="805059" y="2378304"/>
              <a:ext cx="1370012" cy="504825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시기</a:t>
              </a: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305146" y="3099028"/>
              <a:ext cx="3067050" cy="30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50000"/>
                </a:spcBef>
              </a:pPr>
              <a:r>
                <a:rPr kumimoji="0" lang="ko-KR" altLang="en-US" sz="2400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신규자 </a:t>
              </a:r>
              <a:r>
                <a:rPr lang="ko-KR" altLang="en-US" sz="2400" dirty="0" err="1">
                  <a:latin typeface="HY동녘B" pitchFamily="18" charset="-127"/>
                  <a:ea typeface="HY동녘B" pitchFamily="18" charset="-127"/>
                </a:rPr>
                <a:t>채용시</a:t>
              </a:r>
              <a:r>
                <a:rPr kumimoji="0" lang="ko-KR" altLang="en-US" sz="2400" dirty="0">
                  <a:latin typeface="HY동녘B" pitchFamily="18" charset="-127"/>
                  <a:ea typeface="HY동녘B" pitchFamily="18" charset="-127"/>
                </a:rPr>
                <a:t> </a:t>
              </a: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300384" y="4124555"/>
              <a:ext cx="3857626" cy="29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50000"/>
                </a:spcBef>
              </a:pP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 </a:t>
              </a: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512168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반드시</a:t>
            </a:r>
            <a:r>
              <a:rPr lang="ko-KR" altLang="en-US" b="1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현장소장이</a:t>
            </a:r>
            <a:r>
              <a:rPr lang="en-US" altLang="ko-K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면담을 </a:t>
            </a:r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실시하고</a:t>
            </a:r>
            <a:endParaRPr lang="en-US" altLang="ko-KR" b="1" dirty="0">
              <a:latin typeface="HY동녘B" pitchFamily="18" charset="-127"/>
              <a:ea typeface="HY동녘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일지를</a:t>
            </a:r>
            <a:r>
              <a:rPr lang="ko-KR" altLang="en-US" b="1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작성토록 </a:t>
            </a:r>
            <a:r>
              <a:rPr lang="en-US" altLang="ko-KR" b="1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의무화</a:t>
            </a:r>
            <a:r>
              <a:rPr lang="en-US" altLang="ko-KR" b="1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함</a:t>
            </a:r>
            <a:r>
              <a:rPr lang="en-US" altLang="ko-KR" b="1" dirty="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633" y="1994564"/>
            <a:ext cx="2693995" cy="38107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819879" y="1352152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6-4.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raining(S.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.O.P)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6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66813" y="1484784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근로자 채용기준</a:t>
            </a:r>
            <a:endParaRPr lang="en-US" altLang="ko-KR" sz="2700" b="1" dirty="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2362"/>
            <a:ext cx="2592285" cy="3959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956644"/>
            <a:ext cx="2621385" cy="39706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06" y="1958215"/>
            <a:ext cx="2626320" cy="396337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77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11560" y="1352152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7-1.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7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ne Objective 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O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.P)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611560" y="1484784"/>
            <a:ext cx="8143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고속절단기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사고 ⇒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안전장치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개선 적용</a:t>
            </a:r>
            <a:r>
              <a:rPr lang="ko-KR" altLang="en-US" sz="27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1" name="그림 55" descr="KakaoTalk_20141016_2146263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85" y="2340447"/>
            <a:ext cx="2538412" cy="3251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_x230654264" descr="EMB00000ac000b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810" y="2340447"/>
            <a:ext cx="2124075" cy="21574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_x230654584" descr="EMB00000ac000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111" y="4126389"/>
            <a:ext cx="942975" cy="9525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" name="_x142296392" descr="EMB00000ac000b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821" y="2126125"/>
            <a:ext cx="2214578" cy="139858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6" name="Oval 10"/>
          <p:cNvSpPr>
            <a:spLocks noChangeAspect="1" noChangeArrowheads="1"/>
          </p:cNvSpPr>
          <p:nvPr/>
        </p:nvSpPr>
        <p:spPr bwMode="auto">
          <a:xfrm flipH="1">
            <a:off x="3183310" y="2126134"/>
            <a:ext cx="1357312" cy="635000"/>
          </a:xfrm>
          <a:prstGeom prst="ellipse">
            <a:avLst/>
          </a:prstGeom>
          <a:gradFill rotWithShape="1">
            <a:gsLst>
              <a:gs pos="0">
                <a:srgbClr val="21D6E0"/>
              </a:gs>
              <a:gs pos="25000">
                <a:srgbClr val="21D6E0"/>
              </a:gs>
              <a:gs pos="69000">
                <a:srgbClr val="03D4A8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latin typeface="HY동녘B" pitchFamily="18" charset="-127"/>
                <a:ea typeface="HY동녘B" pitchFamily="18" charset="-127"/>
              </a:rPr>
              <a:t>작업전</a:t>
            </a:r>
          </a:p>
        </p:txBody>
      </p:sp>
      <p:sp>
        <p:nvSpPr>
          <p:cNvPr id="27" name="설명선 1 26"/>
          <p:cNvSpPr/>
          <p:nvPr/>
        </p:nvSpPr>
        <p:spPr bwMode="auto">
          <a:xfrm>
            <a:off x="2683247" y="3626322"/>
            <a:ext cx="1285875" cy="500062"/>
          </a:xfrm>
          <a:prstGeom prst="borderCallout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/>
              <a:t>톱날노출</a:t>
            </a:r>
          </a:p>
        </p:txBody>
      </p:sp>
      <p:pic>
        <p:nvPicPr>
          <p:cNvPr id="28" name="_x230653784" descr="EMB00000ac000a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810" y="3626322"/>
            <a:ext cx="2214562" cy="22145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타원 28"/>
          <p:cNvSpPr/>
          <p:nvPr/>
        </p:nvSpPr>
        <p:spPr bwMode="auto">
          <a:xfrm>
            <a:off x="6683747" y="4626447"/>
            <a:ext cx="1000125" cy="928687"/>
          </a:xfrm>
          <a:prstGeom prst="ellipse">
            <a:avLst/>
          </a:prstGeom>
          <a:noFill/>
          <a:ln w="984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Oval 10"/>
          <p:cNvSpPr>
            <a:spLocks noChangeAspect="1" noChangeArrowheads="1"/>
          </p:cNvSpPr>
          <p:nvPr/>
        </p:nvSpPr>
        <p:spPr bwMode="auto">
          <a:xfrm flipH="1">
            <a:off x="4969247" y="5269384"/>
            <a:ext cx="1357313" cy="635000"/>
          </a:xfrm>
          <a:prstGeom prst="ellipse">
            <a:avLst/>
          </a:prstGeom>
          <a:gradFill rotWithShape="1">
            <a:gsLst>
              <a:gs pos="0">
                <a:srgbClr val="21D6E0"/>
              </a:gs>
              <a:gs pos="25000">
                <a:srgbClr val="21D6E0"/>
              </a:gs>
              <a:gs pos="69000">
                <a:srgbClr val="03D4A8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latin typeface="HY동녘B" pitchFamily="18" charset="-127"/>
                <a:ea typeface="HY동녘B" pitchFamily="18" charset="-127"/>
              </a:rPr>
              <a:t>작업시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 bwMode="auto">
          <a:xfrm>
            <a:off x="576858" y="1196752"/>
            <a:ext cx="7895036" cy="4680520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5126" name="WordArt 8"/>
          <p:cNvSpPr>
            <a:spLocks noChangeArrowheads="1" noChangeShapeType="1" noTextEdit="1"/>
          </p:cNvSpPr>
          <p:nvPr/>
        </p:nvSpPr>
        <p:spPr bwMode="auto">
          <a:xfrm>
            <a:off x="2760664" y="836712"/>
            <a:ext cx="35274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4400" kern="10" spc="-220" dirty="0">
              <a:effectLst>
                <a:outerShdw dist="17961" dir="2700000" algn="ctr" rotWithShape="0">
                  <a:schemeClr val="tx1"/>
                </a:outerShdw>
              </a:effectLst>
              <a:latin typeface="HY동녘M"/>
              <a:ea typeface="HY동녘M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512677"/>
            <a:ext cx="1224135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563" y="1160749"/>
            <a:ext cx="3936437" cy="4116191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AutoNum type="arabicPeriod"/>
            </a:pPr>
            <a:r>
              <a:rPr lang="ko-KR" altLang="en-US" b="1" dirty="0">
                <a:solidFill>
                  <a:schemeClr val="bg1"/>
                </a:solidFill>
                <a:latin typeface="+mn-ea"/>
              </a:rPr>
              <a:t>안전관리 조직도</a:t>
            </a:r>
            <a:endParaRPr lang="en-US" altLang="ko-KR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ts val="4000"/>
              </a:lnSpc>
              <a:buAutoNum type="arabicPeriod"/>
            </a:pPr>
            <a:r>
              <a:rPr lang="ko-KR" altLang="en-US" b="1" dirty="0">
                <a:solidFill>
                  <a:schemeClr val="bg1"/>
                </a:solidFill>
                <a:latin typeface="+mn-ea"/>
              </a:rPr>
              <a:t>경영목표</a:t>
            </a:r>
            <a:endParaRPr lang="en-US" altLang="ko-KR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ts val="4000"/>
              </a:lnSpc>
              <a:buAutoNum type="arabicPeriod"/>
            </a:pPr>
            <a:r>
              <a:rPr lang="ko-KR" altLang="en-US" b="1" dirty="0">
                <a:solidFill>
                  <a:schemeClr val="bg1"/>
                </a:solidFill>
                <a:latin typeface="+mn-ea"/>
              </a:rPr>
              <a:t>안전방침 및 목표</a:t>
            </a:r>
            <a:endParaRPr lang="en-US" altLang="ko-KR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ts val="4000"/>
              </a:lnSpc>
              <a:buAutoNum type="arabicPeriod"/>
            </a:pPr>
            <a:r>
              <a:rPr lang="ko-KR" altLang="en-US" b="1" dirty="0">
                <a:solidFill>
                  <a:schemeClr val="bg1"/>
                </a:solidFill>
                <a:latin typeface="+mn-ea"/>
              </a:rPr>
              <a:t>안전관리 활동 목표</a:t>
            </a:r>
            <a:endParaRPr lang="en-US" altLang="ko-KR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ts val="4000"/>
              </a:lnSpc>
              <a:buFontTx/>
              <a:buAutoNum type="arabicPeriod"/>
            </a:pPr>
            <a:r>
              <a:rPr lang="en-US" altLang="ko-KR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>
              <a:lnSpc>
                <a:spcPts val="4000"/>
              </a:lnSpc>
              <a:buFontTx/>
              <a:buAutoNum type="arabicPeriod"/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raining(S.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T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.O.P)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>
              <a:lnSpc>
                <a:spcPts val="4000"/>
              </a:lnSpc>
              <a:buFontTx/>
              <a:buAutoNum type="arabicPeriod"/>
            </a:pPr>
            <a:r>
              <a:rPr lang="en-US" altLang="ko-KR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ne Objective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O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.P) 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안전활동</a:t>
            </a:r>
            <a:r>
              <a:rPr lang="en-US" altLang="ko-KR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</a:p>
          <a:p>
            <a:pPr marL="342900" indent="-342900">
              <a:lnSpc>
                <a:spcPts val="4000"/>
              </a:lnSpc>
              <a:buFontTx/>
              <a:buAutoNum type="arabicPeriod"/>
            </a:pPr>
            <a:r>
              <a:rPr lang="en-US" altLang="ko-KR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P</a:t>
            </a:r>
            <a:r>
              <a:rPr lang="en-US" altLang="ko-KR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recaution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(S.T.O.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P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안전활동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975" r="6744" b="12123"/>
          <a:stretch/>
        </p:blipFill>
        <p:spPr>
          <a:xfrm>
            <a:off x="4644974" y="1412776"/>
            <a:ext cx="3599434" cy="427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762710" y="1268760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7-2.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88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7200" dirty="0">
                <a:latin typeface="HY동녘B" pitchFamily="18" charset="-127"/>
                <a:ea typeface="HY동녘B" pitchFamily="18" charset="-127"/>
              </a:rPr>
              <a:t>ne Objective 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O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.P)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1324669" y="1447801"/>
            <a:ext cx="8143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색상별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휀스로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정리정돈 방법 개선 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2" name="_x147125448" descr="EMB00000a48bf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193" y="2204864"/>
            <a:ext cx="62481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378" y="4073376"/>
            <a:ext cx="1273778" cy="34091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517527E-DCC9-4154-B121-B21C9634E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675" y="4055319"/>
            <a:ext cx="1317490" cy="3409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932FCF2-FF2B-4ED3-813F-87A590BCCD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4069378"/>
            <a:ext cx="1362342" cy="3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8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59113" y="127290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8-1.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7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P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recaution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(S.T.O.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P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820613" y="1447801"/>
            <a:ext cx="8143875" cy="4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안전의식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고취 ⇒  </a:t>
            </a:r>
            <a:r>
              <a:rPr lang="en-US" altLang="ko-KR" sz="2700" b="1" u="sng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All 100%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실천 하기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835696" y="3333972"/>
            <a:ext cx="3929063" cy="1692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* </a:t>
            </a:r>
            <a:r>
              <a:rPr kumimoji="0" lang="ko-KR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신규채용자 교육하기</a:t>
            </a:r>
            <a:endParaRPr kumimoji="0" lang="en-US" altLang="ko-KR" sz="2600" dirty="0"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* </a:t>
            </a:r>
            <a:r>
              <a:rPr kumimoji="0" lang="ko-KR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안전시설물 설치하기</a:t>
            </a:r>
            <a:endParaRPr kumimoji="0" lang="en-US" altLang="ko-KR" sz="2600" dirty="0"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* </a:t>
            </a:r>
            <a:r>
              <a:rPr kumimoji="0" lang="ko-KR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위험요소 제거하기</a:t>
            </a:r>
          </a:p>
        </p:txBody>
      </p:sp>
      <p:sp>
        <p:nvSpPr>
          <p:cNvPr id="21" name="Oval 10"/>
          <p:cNvSpPr>
            <a:spLocks noChangeAspect="1" noChangeArrowheads="1"/>
          </p:cNvSpPr>
          <p:nvPr/>
        </p:nvSpPr>
        <p:spPr bwMode="auto">
          <a:xfrm flipH="1">
            <a:off x="2665945" y="2583083"/>
            <a:ext cx="1985963" cy="536575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>
                <a:latin typeface="HY동녘B" pitchFamily="18" charset="-127"/>
                <a:ea typeface="HY동녘B" pitchFamily="18" charset="-127"/>
              </a:rPr>
              <a:t>3</a:t>
            </a:r>
            <a:r>
              <a:rPr kumimoji="0" lang="ko-KR" altLang="en-US" sz="2000">
                <a:latin typeface="HY동녘B" pitchFamily="18" charset="-127"/>
                <a:ea typeface="HY동녘B" pitchFamily="18" charset="-127"/>
              </a:rPr>
              <a:t>대 실천항목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093" y="2119526"/>
            <a:ext cx="2071703" cy="148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3" name="_x143084832" descr="EMB0000130441f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094" y="4191228"/>
            <a:ext cx="2000264" cy="1470020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_x133118200" descr="EMB000004dc02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721" y="3191096"/>
            <a:ext cx="2000264" cy="150019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59113" y="127290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8-2.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7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P</a:t>
            </a:r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recaution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(S.T.O.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P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820613" y="1447801"/>
            <a:ext cx="8143875" cy="4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안전의식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고취 ⇒</a:t>
            </a:r>
            <a:r>
              <a:rPr lang="en-US" altLang="ko-KR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10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대 안전수칙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준수 운동 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971600" y="2060848"/>
            <a:ext cx="7200800" cy="36009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kumimoji="0"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현장소장은 반드시 </a:t>
            </a:r>
            <a:r>
              <a:rPr kumimoji="0" lang="ko-KR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건설사와</a:t>
            </a:r>
            <a:r>
              <a:rPr kumimoji="0"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당일에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계획 및 승인된 작업만 실시하고 작업자를 투입 배치한다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당일의 전체적인 작업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안전사항은 현장소장이 조회 시 전달하고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TBM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을 주관하여 실시한다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위험성 평가는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차 팀장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반장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이 작성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2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차 현장소장이 보완 수정하고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건설사의 승인 후 작업한다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현장소장은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반드시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회 이상  현장 순회 점검을 실시한다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전기로 작동하는 모든 </a:t>
            </a:r>
            <a:r>
              <a:rPr lang="ko-KR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공도구는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월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회 안전점검 실명제 스티커 부착 후 사용한다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Safe Day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운영방안을 반드시 실천하여 안전사고 예방을 생활화 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 </a:t>
            </a:r>
            <a:endParaRPr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신규채용자 교육은 안전담당자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공무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현장소장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),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매월 근로자 정기교육은 현장소장이 실시한다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근로계약서는 최초 신규자 발생 시 공무 또는 현장소장이 작성하고 월 단위로 갱신하며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갱신 당일</a:t>
            </a:r>
            <a:endParaRPr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현장소장은 반드시 서명한다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marL="228600" indent="-228600">
              <a:spcBef>
                <a:spcPct val="50000"/>
              </a:spcBef>
              <a:buAutoNum type="arabicPeriod" startAt="9"/>
              <a:defRPr/>
            </a:pP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근로자기초 안전보건교육 미 </a:t>
            </a:r>
            <a:r>
              <a:rPr lang="ko-KR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이수자는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작업투입을 금지하고 안전보호구는  지급 후 반드시 지급</a:t>
            </a:r>
            <a:endParaRPr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   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대장에 서명을 받는다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10. </a:t>
            </a:r>
            <a:r>
              <a:rPr lang="ko-KR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생계형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재해방지 및 사고은폐 방지를 위해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일 무사고 확인서에 근로자 서명을 반드시 받고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현장  </a:t>
            </a:r>
            <a:endParaRPr lang="en-US" altLang="ko-KR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    </a:t>
            </a:r>
            <a:r>
              <a:rPr kumimoji="0"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소장은 확인 서명 후 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보관을 철저히 한다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  <a:r>
              <a:rPr kumimoji="0"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15208" y="127290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3000333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*. </a:t>
            </a:r>
            <a:r>
              <a:rPr lang="ko-KR" altLang="en-US" sz="4800" dirty="0" err="1">
                <a:latin typeface="HY헤드라인M" pitchFamily="18" charset="-127"/>
                <a:ea typeface="HY헤드라인M" pitchFamily="18" charset="-127"/>
              </a:rPr>
              <a:t>중대재해란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827584" y="1625079"/>
            <a:ext cx="7200800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‘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중대산업재해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’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와 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‘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중대시민재해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‘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을 말함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그 중 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‘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산업재해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에서</a:t>
            </a:r>
            <a:endParaRPr kumimoji="0"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사망자가 </a:t>
            </a:r>
            <a:r>
              <a:rPr kumimoji="0"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인 이상 발생한 재해</a:t>
            </a:r>
            <a:endParaRPr kumimoji="0"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월 이상의 요양을 필요로 하는 부상자가 동시에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인 이상 발생한 재해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부상자 또는 질병자가 동시에 </a:t>
            </a:r>
            <a:r>
              <a:rPr kumimoji="0"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10</a:t>
            </a: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인 이상 발생한 재해</a:t>
            </a:r>
            <a:endParaRPr kumimoji="0" lang="ko-KR" altLang="en-US" sz="2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15208" y="127290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3000333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*.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중대산업재해란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827584" y="1625079"/>
            <a:ext cx="7200800" cy="32316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사망자 </a:t>
            </a: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kumimoji="0"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이상 발생</a:t>
            </a:r>
            <a:endParaRPr kumimoji="0"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동일한 사고로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6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개월 이상 치료가 필요한 부상자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이상 발생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동일한 유해요인으로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급성중독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등 직업성질병자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년 이내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발생</a:t>
            </a:r>
            <a:endParaRPr kumimoji="0" lang="ko-KR" alt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615208" y="1272906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3000333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*.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중대시민재해란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827584" y="1625079"/>
            <a:ext cx="7200800" cy="39703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ko-KR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특정 원료 또는 </a:t>
            </a:r>
            <a:r>
              <a:rPr kumimoji="0"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제조물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공중이용시설 또는 공중교통수단의 설계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제조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설치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, 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관리상의 결함을 원인으로 하여 발생한 재해로서 다음 요건 중 어느 하나에 해당되는 재해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(</a:t>
            </a:r>
            <a:r>
              <a:rPr kumimoji="0"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건설업 해당</a:t>
            </a:r>
            <a:r>
              <a:rPr kumimoji="0"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X)</a:t>
            </a: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사망자 </a:t>
            </a:r>
            <a:r>
              <a:rPr kumimoji="0"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r>
              <a:rPr kumimoji="0"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이상 발생</a:t>
            </a:r>
            <a:endParaRPr kumimoji="0"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동일한 사고로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개월 이상 치료가 필요한 부상자가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10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이상 발생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  <a:defRPr/>
            </a:pP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동일한 원인으로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개월 이상 치료가 필요한 </a:t>
            </a:r>
            <a:r>
              <a:rPr lang="ko-KR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질병자가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10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명 이상 발생</a:t>
            </a:r>
            <a:endParaRPr kumimoji="0" lang="ko-KR" altLang="en-US" sz="2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0806" y="1489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gray">
          <a:xfrm>
            <a:off x="4716016" y="476672"/>
            <a:ext cx="3893642" cy="73776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E237E"/>
                    </a:gs>
                    <a:gs pos="100000">
                      <a:srgbClr val="709EE2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ko-KR" altLang="en-US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E237E"/>
                  </a:gs>
                  <a:gs pos="100000">
                    <a:srgbClr val="709EE2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2566010"/>
            <a:ext cx="6048672" cy="16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2424269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안전관리 조직도</a:t>
            </a:r>
            <a:endParaRPr lang="en-US" altLang="ko-KR" sz="4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24482" y="1124744"/>
            <a:ext cx="7895036" cy="4464497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cxnSp>
        <p:nvCxnSpPr>
          <p:cNvPr id="27" name="직선 연결선 85"/>
          <p:cNvCxnSpPr>
            <a:cxnSpLocks noChangeShapeType="1"/>
            <a:endCxn id="40" idx="0"/>
          </p:cNvCxnSpPr>
          <p:nvPr/>
        </p:nvCxnSpPr>
        <p:spPr bwMode="auto">
          <a:xfrm>
            <a:off x="4397154" y="3212975"/>
            <a:ext cx="16769" cy="99655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직선 연결선 85"/>
          <p:cNvCxnSpPr>
            <a:cxnSpLocks noChangeShapeType="1"/>
          </p:cNvCxnSpPr>
          <p:nvPr/>
        </p:nvCxnSpPr>
        <p:spPr bwMode="auto">
          <a:xfrm>
            <a:off x="7254051" y="2636912"/>
            <a:ext cx="0" cy="216024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66"/>
          <p:cNvSpPr txBox="1">
            <a:spLocks noChangeArrowheads="1"/>
          </p:cNvSpPr>
          <p:nvPr/>
        </p:nvSpPr>
        <p:spPr bwMode="auto">
          <a:xfrm>
            <a:off x="2682625" y="4314106"/>
            <a:ext cx="105742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solidFill>
                <a:srgbClr val="262626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0" name="TextBox 66"/>
          <p:cNvSpPr txBox="1">
            <a:spLocks noChangeArrowheads="1"/>
          </p:cNvSpPr>
          <p:nvPr/>
        </p:nvSpPr>
        <p:spPr bwMode="auto">
          <a:xfrm>
            <a:off x="1318984" y="4297899"/>
            <a:ext cx="105742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solidFill>
                <a:srgbClr val="262626"/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05" name="직선 연결선 85"/>
          <p:cNvCxnSpPr>
            <a:cxnSpLocks noChangeShapeType="1"/>
            <a:endCxn id="34" idx="0"/>
          </p:cNvCxnSpPr>
          <p:nvPr/>
        </p:nvCxnSpPr>
        <p:spPr bwMode="auto">
          <a:xfrm>
            <a:off x="4397154" y="1988839"/>
            <a:ext cx="0" cy="64807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" name="그림 60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1B25E77-56DE-4C42-8B20-43B4E3A895A7}"/>
              </a:ext>
            </a:extLst>
          </p:cNvPr>
          <p:cNvSpPr/>
          <p:nvPr/>
        </p:nvSpPr>
        <p:spPr>
          <a:xfrm>
            <a:off x="3677074" y="1412776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대표이사</a:t>
            </a:r>
            <a:endParaRPr lang="en-US" altLang="ko-KR" sz="16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AAE13AE-557A-43DE-9786-229FC4B9889E}"/>
              </a:ext>
            </a:extLst>
          </p:cNvPr>
          <p:cNvSpPr/>
          <p:nvPr/>
        </p:nvSpPr>
        <p:spPr>
          <a:xfrm>
            <a:off x="3677074" y="2636912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총괄 부사장</a:t>
            </a:r>
          </a:p>
        </p:txBody>
      </p:sp>
      <p:cxnSp>
        <p:nvCxnSpPr>
          <p:cNvPr id="36" name="직선 연결선 85">
            <a:extLst>
              <a:ext uri="{FF2B5EF4-FFF2-40B4-BE49-F238E27FC236}">
                <a16:creationId xmlns:a16="http://schemas.microsoft.com/office/drawing/2014/main" id="{7309FDE8-9A87-4B93-B7D5-1119CECBB5A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97154" y="2322494"/>
            <a:ext cx="216024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41EED435-5C42-415B-AB55-A5D80959CC16}"/>
              </a:ext>
            </a:extLst>
          </p:cNvPr>
          <p:cNvSpPr/>
          <p:nvPr/>
        </p:nvSpPr>
        <p:spPr>
          <a:xfrm>
            <a:off x="6557394" y="2024843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안전보건부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5C47478B-CDFE-404F-B8D5-BD16D4E45DD3}"/>
              </a:ext>
            </a:extLst>
          </p:cNvPr>
          <p:cNvSpPr/>
          <p:nvPr/>
        </p:nvSpPr>
        <p:spPr>
          <a:xfrm>
            <a:off x="6557394" y="2880310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안전보건부장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CE389329-6C45-4B2B-969D-775305BEA12C}"/>
              </a:ext>
            </a:extLst>
          </p:cNvPr>
          <p:cNvSpPr/>
          <p:nvPr/>
        </p:nvSpPr>
        <p:spPr>
          <a:xfrm>
            <a:off x="3693843" y="4209528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/>
              <a:t>견적부</a:t>
            </a:r>
            <a:endParaRPr lang="ko-KR" altLang="en-US" sz="1600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2C683D3C-1881-44A1-9866-BEFCA7D6C8AC}"/>
              </a:ext>
            </a:extLst>
          </p:cNvPr>
          <p:cNvSpPr/>
          <p:nvPr/>
        </p:nvSpPr>
        <p:spPr>
          <a:xfrm>
            <a:off x="5358171" y="4206108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자재부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B02FBD8-E627-4FE7-B4E4-72763E2F4BB9}"/>
              </a:ext>
            </a:extLst>
          </p:cNvPr>
          <p:cNvSpPr/>
          <p:nvPr/>
        </p:nvSpPr>
        <p:spPr>
          <a:xfrm>
            <a:off x="7029076" y="4206108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/>
              <a:t>공사부</a:t>
            </a:r>
            <a:endParaRPr lang="ko-KR" altLang="en-US" sz="1600" dirty="0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C172F00C-A885-47D1-9F14-2FE70FC46860}"/>
              </a:ext>
            </a:extLst>
          </p:cNvPr>
          <p:cNvSpPr/>
          <p:nvPr/>
        </p:nvSpPr>
        <p:spPr>
          <a:xfrm>
            <a:off x="1619671" y="4228718"/>
            <a:ext cx="1440160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관리부</a:t>
            </a:r>
          </a:p>
        </p:txBody>
      </p:sp>
      <p:cxnSp>
        <p:nvCxnSpPr>
          <p:cNvPr id="49" name="직선 연결선 85">
            <a:extLst>
              <a:ext uri="{FF2B5EF4-FFF2-40B4-BE49-F238E27FC236}">
                <a16:creationId xmlns:a16="http://schemas.microsoft.com/office/drawing/2014/main" id="{60906D31-6116-4C28-8303-537D941FDD8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67323" y="4494139"/>
            <a:ext cx="609751" cy="4116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직선 연결선 85">
            <a:extLst>
              <a:ext uri="{FF2B5EF4-FFF2-40B4-BE49-F238E27FC236}">
                <a16:creationId xmlns:a16="http://schemas.microsoft.com/office/drawing/2014/main" id="{10DBC56F-963F-47BE-AD9E-8BEAA5981C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0970" y="4494139"/>
            <a:ext cx="257201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직선 연결선 85">
            <a:extLst>
              <a:ext uri="{FF2B5EF4-FFF2-40B4-BE49-F238E27FC236}">
                <a16:creationId xmlns:a16="http://schemas.microsoft.com/office/drawing/2014/main" id="{26BEA4DE-F602-455F-A821-C75EDBCB12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71875" y="4516749"/>
            <a:ext cx="257201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3061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모서리가 둥근 직사각형 111"/>
          <p:cNvSpPr/>
          <p:nvPr/>
        </p:nvSpPr>
        <p:spPr bwMode="auto">
          <a:xfrm>
            <a:off x="709412" y="1340767"/>
            <a:ext cx="7895036" cy="4464497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2424269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경영목표</a:t>
            </a:r>
            <a:endParaRPr lang="en-US" altLang="ko-KR" sz="4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9" name="Oval 60"/>
          <p:cNvSpPr>
            <a:spLocks noChangeArrowheads="1"/>
          </p:cNvSpPr>
          <p:nvPr/>
        </p:nvSpPr>
        <p:spPr bwMode="gray">
          <a:xfrm rot="20240766">
            <a:off x="1938607" y="2080038"/>
            <a:ext cx="5926137" cy="2687637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80" name="WordArt 37"/>
          <p:cNvSpPr>
            <a:spLocks noChangeArrowheads="1" noChangeShapeType="1" noTextEdit="1"/>
          </p:cNvSpPr>
          <p:nvPr/>
        </p:nvSpPr>
        <p:spPr bwMode="auto">
          <a:xfrm>
            <a:off x="2555776" y="2680981"/>
            <a:ext cx="4357717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- </a:t>
            </a:r>
            <a:r>
              <a:rPr lang="ko-KR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안전경영시스템의  전사적 실천</a:t>
            </a:r>
          </a:p>
        </p:txBody>
      </p:sp>
      <p:sp>
        <p:nvSpPr>
          <p:cNvPr id="81" name="WordArt 38"/>
          <p:cNvSpPr>
            <a:spLocks noChangeArrowheads="1" noChangeShapeType="1" noTextEdit="1"/>
          </p:cNvSpPr>
          <p:nvPr/>
        </p:nvSpPr>
        <p:spPr bwMode="auto">
          <a:xfrm>
            <a:off x="2590547" y="3369969"/>
            <a:ext cx="4622259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- SMART </a:t>
            </a:r>
            <a:r>
              <a:rPr lang="ko-KR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경영시스템 구축</a:t>
            </a:r>
          </a:p>
        </p:txBody>
      </p:sp>
      <p:sp>
        <p:nvSpPr>
          <p:cNvPr id="82" name="WordArt 39"/>
          <p:cNvSpPr>
            <a:spLocks noChangeArrowheads="1" noChangeShapeType="1" noTextEdit="1"/>
          </p:cNvSpPr>
          <p:nvPr/>
        </p:nvSpPr>
        <p:spPr bwMode="auto">
          <a:xfrm>
            <a:off x="2590547" y="4089107"/>
            <a:ext cx="4622259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- </a:t>
            </a:r>
            <a:r>
              <a:rPr lang="ko-KR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Y헤드라인M"/>
                <a:ea typeface="HY헤드라인M"/>
              </a:rPr>
              <a:t>환경영향 식별을 통한 사회적 기업 도모</a:t>
            </a: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5" name="WordArt 37"/>
          <p:cNvSpPr>
            <a:spLocks noChangeArrowheads="1" noChangeShapeType="1" noTextEdit="1"/>
          </p:cNvSpPr>
          <p:nvPr/>
        </p:nvSpPr>
        <p:spPr bwMode="auto">
          <a:xfrm>
            <a:off x="1475656" y="2685089"/>
            <a:ext cx="928688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바탕"/>
                <a:ea typeface="바탕"/>
              </a:rPr>
              <a:t>안전</a:t>
            </a:r>
          </a:p>
        </p:txBody>
      </p:sp>
      <p:sp>
        <p:nvSpPr>
          <p:cNvPr id="96" name="WordArt 38"/>
          <p:cNvSpPr>
            <a:spLocks noChangeArrowheads="1" noChangeShapeType="1" noTextEdit="1"/>
          </p:cNvSpPr>
          <p:nvPr/>
        </p:nvSpPr>
        <p:spPr bwMode="auto">
          <a:xfrm>
            <a:off x="1475656" y="3374064"/>
            <a:ext cx="928688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바탕"/>
                <a:ea typeface="바탕"/>
              </a:rPr>
              <a:t>품질</a:t>
            </a:r>
          </a:p>
        </p:txBody>
      </p:sp>
      <p:sp>
        <p:nvSpPr>
          <p:cNvPr id="97" name="WordArt 39"/>
          <p:cNvSpPr>
            <a:spLocks noChangeArrowheads="1" noChangeShapeType="1" noTextEdit="1"/>
          </p:cNvSpPr>
          <p:nvPr/>
        </p:nvSpPr>
        <p:spPr bwMode="auto">
          <a:xfrm>
            <a:off x="1475656" y="4093202"/>
            <a:ext cx="928688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바탕"/>
                <a:ea typeface="바탕"/>
              </a:rPr>
              <a:t>환경</a:t>
            </a:r>
          </a:p>
        </p:txBody>
      </p:sp>
      <p:sp>
        <p:nvSpPr>
          <p:cNvPr id="101" name="Oval 33"/>
          <p:cNvSpPr>
            <a:spLocks noChangeArrowheads="1"/>
          </p:cNvSpPr>
          <p:nvPr/>
        </p:nvSpPr>
        <p:spPr bwMode="gray">
          <a:xfrm>
            <a:off x="7169988" y="1808238"/>
            <a:ext cx="714380" cy="785818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latinLnBrk="0" hangingPunct="0">
              <a:defRPr/>
            </a:pPr>
            <a:endParaRPr kumimoji="0" lang="en-US" altLang="ko-KR" sz="240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pic>
        <p:nvPicPr>
          <p:cNvPr id="103" name="그림 102" descr="KakaoTalk_20141009_1454383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936" y="4653136"/>
            <a:ext cx="869162" cy="90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648001" y="1124744"/>
            <a:ext cx="7895036" cy="4824536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2424269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안전방침 및 목표</a:t>
            </a:r>
            <a:endParaRPr lang="en-US" altLang="ko-KR" sz="4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2" name="Picture 2" descr="화살표1"/>
          <p:cNvPicPr>
            <a:picLocks noChangeAspect="1" noChangeArrowheads="1"/>
          </p:cNvPicPr>
          <p:nvPr/>
        </p:nvPicPr>
        <p:blipFill>
          <a:blip r:embed="rId2" cstate="print">
            <a:lum bright="8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108" y="2054369"/>
            <a:ext cx="49291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74192" y="4005063"/>
            <a:ext cx="3033712" cy="17281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ko-KR" sz="20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 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대형프로젝트 집중관리</a:t>
            </a: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3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전사적 안전사고 예방</a:t>
            </a:r>
            <a:r>
              <a:rPr lang="en-US" altLang="ko-KR" sz="13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3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시스템 구축</a:t>
            </a:r>
            <a:endParaRPr lang="en-US" altLang="ko-KR" sz="13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endParaRPr lang="en-US" altLang="ko-KR" sz="14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 기업 이미지 손실  최소화</a:t>
            </a: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endParaRPr lang="en-US" altLang="ko-KR" sz="20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2878038" y="1509414"/>
            <a:ext cx="4286250" cy="479425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954712" y="4005063"/>
            <a:ext cx="2570763" cy="17281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 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신규채용자 교육하기</a:t>
            </a: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 안전시설물 설치하기</a:t>
            </a: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♠,</a:t>
            </a:r>
            <a:r>
              <a:rPr lang="ko-KR" altLang="en-US" sz="1600" b="1" dirty="0">
                <a:solidFill>
                  <a:srgbClr val="050ACB"/>
                </a:solidFill>
                <a:latin typeface="HY동녘B" pitchFamily="18" charset="-127"/>
                <a:ea typeface="HY동녘B" pitchFamily="18" charset="-127"/>
              </a:rPr>
              <a:t> 위험요소 제거 하기</a:t>
            </a:r>
            <a:endParaRPr lang="en-US" altLang="ko-KR" sz="1600" b="1" dirty="0">
              <a:solidFill>
                <a:srgbClr val="050ACB"/>
              </a:solidFill>
              <a:latin typeface="HY동녘B" pitchFamily="18" charset="-127"/>
              <a:ea typeface="HY동녘B" pitchFamily="18" charset="-127"/>
            </a:endParaRPr>
          </a:p>
        </p:txBody>
      </p:sp>
      <p:graphicFrame>
        <p:nvGraphicFramePr>
          <p:cNvPr id="27" name="다이어그램 26"/>
          <p:cNvGraphicFramePr/>
          <p:nvPr>
            <p:extLst>
              <p:ext uri="{D42A27DB-BD31-4B8C-83A1-F6EECF244321}">
                <p14:modId xmlns:p14="http://schemas.microsoft.com/office/powerpoint/2010/main" val="1579494671"/>
              </p:ext>
            </p:extLst>
          </p:nvPr>
        </p:nvGraphicFramePr>
        <p:xfrm>
          <a:off x="3707905" y="4014474"/>
          <a:ext cx="2520279" cy="171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타원 4"/>
          <p:cNvSpPr/>
          <p:nvPr/>
        </p:nvSpPr>
        <p:spPr bwMode="auto">
          <a:xfrm>
            <a:off x="3102074" y="1556791"/>
            <a:ext cx="3486150" cy="338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중대재해 및 중대성재해 </a:t>
            </a:r>
            <a:r>
              <a:rPr lang="en-US" altLang="ko-KR" sz="1800" dirty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ZERO`</a:t>
            </a:r>
            <a:endParaRPr lang="ko-KR" altLang="en-US" sz="18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1" name="사다리꼴 30"/>
          <p:cNvSpPr/>
          <p:nvPr/>
        </p:nvSpPr>
        <p:spPr bwMode="auto">
          <a:xfrm>
            <a:off x="4079354" y="2669526"/>
            <a:ext cx="1428750" cy="428625"/>
          </a:xfrm>
          <a:prstGeom prst="trapezoid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latin typeface="HY동녘B" pitchFamily="18" charset="-127"/>
                <a:ea typeface="HY동녘B" pitchFamily="18" charset="-127"/>
              </a:rPr>
              <a:t>전원참여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827584" y="1124744"/>
            <a:ext cx="7704856" cy="4824536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2424269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안전관리활동 목표</a:t>
            </a:r>
            <a:endParaRPr lang="en-US" altLang="ko-KR" sz="4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Oval 60"/>
          <p:cNvSpPr>
            <a:spLocks noChangeArrowheads="1"/>
          </p:cNvSpPr>
          <p:nvPr/>
        </p:nvSpPr>
        <p:spPr bwMode="gray">
          <a:xfrm rot="21019725">
            <a:off x="1659300" y="2638944"/>
            <a:ext cx="5926138" cy="2687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9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grpSp>
        <p:nvGrpSpPr>
          <p:cNvPr id="21" name="그룹 109"/>
          <p:cNvGrpSpPr>
            <a:grpSpLocks/>
          </p:cNvGrpSpPr>
          <p:nvPr/>
        </p:nvGrpSpPr>
        <p:grpSpPr bwMode="auto">
          <a:xfrm>
            <a:off x="2033867" y="1885714"/>
            <a:ext cx="5186451" cy="3830636"/>
            <a:chOff x="2412359" y="2075416"/>
            <a:chExt cx="5186244" cy="3830357"/>
          </a:xfrm>
        </p:grpSpPr>
        <p:sp>
          <p:nvSpPr>
            <p:cNvPr id="24" name="Oval 12"/>
            <p:cNvSpPr>
              <a:spLocks noChangeAspect="1" noChangeArrowheads="1"/>
            </p:cNvSpPr>
            <p:nvPr/>
          </p:nvSpPr>
          <p:spPr bwMode="auto">
            <a:xfrm rot="6626985" flipH="1">
              <a:off x="2847402" y="1807462"/>
              <a:ext cx="1912939" cy="2474912"/>
            </a:xfrm>
            <a:prstGeom prst="ellipse">
              <a:avLst/>
            </a:prstGeom>
            <a:gradFill rotWithShape="1">
              <a:gsLst>
                <a:gs pos="0">
                  <a:srgbClr val="69B4FF"/>
                </a:gs>
                <a:gs pos="100000">
                  <a:srgbClr val="005AB4"/>
                </a:gs>
              </a:gsLst>
              <a:lin ang="5400000" scaled="1"/>
            </a:gradFill>
            <a:ln w="25400">
              <a:solidFill>
                <a:srgbClr val="B9DCFF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 flipH="1">
              <a:off x="2779286" y="2239596"/>
              <a:ext cx="1369911" cy="5038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>
                  <a:latin typeface="HY동녘B" pitchFamily="18" charset="-127"/>
                  <a:ea typeface="HY동녘B" pitchFamily="18" charset="-127"/>
                </a:rPr>
                <a:t>제도</a:t>
              </a: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2851811" y="2858006"/>
              <a:ext cx="1675365" cy="61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ko-KR" sz="2400" dirty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S</a:t>
              </a:r>
              <a:r>
                <a:rPr kumimoji="0" lang="en-US" altLang="ko-KR" sz="18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ystem</a:t>
              </a:r>
            </a:p>
            <a:p>
              <a:pPr eaLnBrk="1" hangingPunct="1">
                <a:lnSpc>
                  <a:spcPts val="1500"/>
                </a:lnSpc>
                <a:spcBef>
                  <a:spcPct val="50000"/>
                </a:spcBef>
                <a:buFontTx/>
                <a:buNone/>
              </a:pPr>
              <a:r>
                <a:rPr kumimoji="0" lang="ko-KR" altLang="en-US" sz="18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시스템 강화</a:t>
              </a:r>
            </a:p>
          </p:txBody>
        </p:sp>
        <p:sp>
          <p:nvSpPr>
            <p:cNvPr id="32" name="Oval 12"/>
            <p:cNvSpPr>
              <a:spLocks noChangeAspect="1" noChangeArrowheads="1"/>
            </p:cNvSpPr>
            <p:nvPr/>
          </p:nvSpPr>
          <p:spPr bwMode="auto">
            <a:xfrm rot="3866057" flipH="1">
              <a:off x="2818031" y="3646273"/>
              <a:ext cx="1825718" cy="2637062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25400">
              <a:solidFill>
                <a:srgbClr val="B9DCFF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4" name="Oval 13"/>
            <p:cNvSpPr>
              <a:spLocks noChangeAspect="1" noChangeArrowheads="1"/>
            </p:cNvSpPr>
            <p:nvPr/>
          </p:nvSpPr>
          <p:spPr bwMode="auto">
            <a:xfrm flipH="1">
              <a:off x="2718803" y="5358154"/>
              <a:ext cx="1370473" cy="45075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latin typeface="HY동녘B" pitchFamily="18" charset="-127"/>
                  <a:ea typeface="HY동녘B" pitchFamily="18" charset="-127"/>
                </a:rPr>
                <a:t>목표 의식</a:t>
              </a:r>
              <a:r>
                <a:rPr lang="en-US" altLang="ko-KR" sz="1800" dirty="0">
                  <a:latin typeface="HY동녘B" pitchFamily="18" charset="-127"/>
                  <a:ea typeface="HY동녘B" pitchFamily="18" charset="-127"/>
                </a:rPr>
                <a:t>	</a:t>
              </a:r>
              <a:endParaRPr kumimoji="0" lang="ko-KR" altLang="en-US" sz="18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3002657" y="4704544"/>
              <a:ext cx="1878353" cy="56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3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ko-KR" sz="2000" dirty="0">
                  <a:latin typeface="HY동녘B" pitchFamily="18" charset="-127"/>
                  <a:ea typeface="HY동녘B" pitchFamily="18" charset="-127"/>
                </a:rPr>
                <a:t>O</a:t>
              </a:r>
              <a:r>
                <a:rPr kumimoji="0" lang="en-US" altLang="ko-KR" sz="20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ne o</a:t>
              </a:r>
              <a:r>
                <a:rPr lang="en-US" altLang="ko-KR" sz="16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bjective</a:t>
              </a:r>
              <a:endParaRPr kumimoji="0" lang="en-US" altLang="ko-KR" sz="16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  <a:p>
              <a:pPr eaLnBrk="1" hangingPunct="1">
                <a:lnSpc>
                  <a:spcPts val="1300"/>
                </a:lnSpc>
                <a:spcBef>
                  <a:spcPct val="50000"/>
                </a:spcBef>
                <a:buFontTx/>
                <a:buNone/>
              </a:pPr>
              <a:r>
                <a:rPr lang="ko-KR" altLang="en-US" sz="18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안전의식</a:t>
              </a:r>
              <a:endParaRPr kumimoji="0" lang="ko-KR" altLang="en-US" sz="1800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auto">
            <a:xfrm rot="4031274" flipH="1">
              <a:off x="5262483" y="1821128"/>
              <a:ext cx="2044841" cy="2553418"/>
            </a:xfrm>
            <a:prstGeom prst="ellipse">
              <a:avLst/>
            </a:prstGeom>
            <a:gradFill rotWithShape="1">
              <a:gsLst>
                <a:gs pos="0">
                  <a:srgbClr val="359E00"/>
                </a:gs>
                <a:gs pos="100000">
                  <a:srgbClr val="153E00"/>
                </a:gs>
              </a:gsLst>
              <a:lin ang="5400000" scaled="1"/>
            </a:gradFill>
            <a:ln w="25400">
              <a:solidFill>
                <a:srgbClr val="CCFFCC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7" name="Oval 10"/>
            <p:cNvSpPr>
              <a:spLocks noChangeAspect="1" noChangeArrowheads="1"/>
            </p:cNvSpPr>
            <p:nvPr/>
          </p:nvSpPr>
          <p:spPr bwMode="auto">
            <a:xfrm flipH="1">
              <a:off x="5930998" y="2244281"/>
              <a:ext cx="1413945" cy="53759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>
                  <a:latin typeface="HY동녘B" pitchFamily="18" charset="-127"/>
                  <a:ea typeface="HY동녘B" pitchFamily="18" charset="-127"/>
                </a:rPr>
                <a:t>교육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5365074" y="2929443"/>
              <a:ext cx="1820790" cy="5635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ts val="1300"/>
                </a:lnSpc>
                <a:spcBef>
                  <a:spcPct val="50000"/>
                </a:spcBef>
                <a:defRPr/>
              </a:pPr>
              <a:r>
                <a:rPr kumimoji="0" lang="en-US" altLang="ko-KR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T</a:t>
              </a:r>
              <a:r>
                <a:rPr kumimoji="0" lang="en-US" altLang="ko-KR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raining</a:t>
              </a:r>
            </a:p>
            <a:p>
              <a:pPr algn="r">
                <a:lnSpc>
                  <a:spcPts val="1300"/>
                </a:lnSpc>
                <a:spcBef>
                  <a:spcPct val="50000"/>
                </a:spcBef>
                <a:defRPr/>
              </a:pPr>
              <a:r>
                <a:rPr kumimoji="0" lang="ko-KR" alt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역량강화</a:t>
              </a:r>
            </a:p>
          </p:txBody>
        </p:sp>
        <p:sp>
          <p:nvSpPr>
            <p:cNvPr id="39" name="Oval 21"/>
            <p:cNvSpPr>
              <a:spLocks noChangeAspect="1" noChangeArrowheads="1"/>
            </p:cNvSpPr>
            <p:nvPr/>
          </p:nvSpPr>
          <p:spPr bwMode="auto">
            <a:xfrm rot="6548224" flipH="1">
              <a:off x="5421482" y="3728653"/>
              <a:ext cx="1722877" cy="2631364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8BFF"/>
                </a:gs>
              </a:gsLst>
              <a:lin ang="5400000" scaled="1"/>
            </a:gradFill>
            <a:ln w="25400">
              <a:solidFill>
                <a:srgbClr val="FFCCFF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5041471" y="4723394"/>
              <a:ext cx="2301369" cy="56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r" eaLnBrk="1" hangingPunct="1">
                <a:lnSpc>
                  <a:spcPts val="13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ko-KR" sz="2400" dirty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P</a:t>
              </a:r>
              <a:r>
                <a:rPr kumimoji="0" lang="en-US" altLang="ko-KR" sz="1800" dirty="0">
                  <a:latin typeface="HY동녘B" pitchFamily="18" charset="-127"/>
                  <a:ea typeface="HY동녘B" pitchFamily="18" charset="-127"/>
                </a:rPr>
                <a:t>recaution</a:t>
              </a:r>
            </a:p>
            <a:p>
              <a:pPr algn="r" eaLnBrk="1" hangingPunct="1">
                <a:lnSpc>
                  <a:spcPts val="1300"/>
                </a:lnSpc>
                <a:spcBef>
                  <a:spcPct val="50000"/>
                </a:spcBef>
                <a:buFontTx/>
                <a:buNone/>
              </a:pP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안전문화조성</a:t>
              </a:r>
            </a:p>
          </p:txBody>
        </p:sp>
      </p:grpSp>
      <p:sp>
        <p:nvSpPr>
          <p:cNvPr id="41" name="Oval 10"/>
          <p:cNvSpPr>
            <a:spLocks noChangeAspect="1" noChangeArrowheads="1"/>
          </p:cNvSpPr>
          <p:nvPr/>
        </p:nvSpPr>
        <p:spPr bwMode="auto">
          <a:xfrm flipH="1">
            <a:off x="5562963" y="5154376"/>
            <a:ext cx="1357312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예방</a:t>
            </a:r>
            <a:endParaRPr kumimoji="0" lang="ko-KR" altLang="en-US" sz="1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3359504" y="3225210"/>
            <a:ext cx="2530511" cy="1143008"/>
          </a:xfrm>
          <a:prstGeom prst="ellipse">
            <a:avLst/>
          </a:prstGeom>
          <a:solidFill>
            <a:srgbClr val="161645"/>
          </a:solidFill>
          <a:ln w="9525" algn="ctr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Best &amp;</a:t>
            </a:r>
          </a:p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Safety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166813" y="1268760"/>
            <a:ext cx="78597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♣, </a:t>
            </a:r>
            <a:r>
              <a:rPr lang="en-US" altLang="ko-KR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Safety TOP System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안전관리 활동 전개</a:t>
            </a:r>
            <a:endParaRPr lang="en-US" altLang="ko-KR" sz="27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467544" y="1086540"/>
            <a:ext cx="8407645" cy="515077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5-1.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4" name="Rectangle 288"/>
          <p:cNvSpPr>
            <a:spLocks noChangeArrowheads="1"/>
          </p:cNvSpPr>
          <p:nvPr/>
        </p:nvSpPr>
        <p:spPr bwMode="gray">
          <a:xfrm flipV="1">
            <a:off x="610990" y="4006982"/>
            <a:ext cx="8143932" cy="118143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ko-KR" altLang="en-US" sz="100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6" name="아래로 구부러진 화살표 25"/>
          <p:cNvSpPr/>
          <p:nvPr/>
        </p:nvSpPr>
        <p:spPr bwMode="auto">
          <a:xfrm>
            <a:off x="1111081" y="1767682"/>
            <a:ext cx="4286250" cy="2357437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위로 구부러진 화살표 27"/>
          <p:cNvSpPr/>
          <p:nvPr/>
        </p:nvSpPr>
        <p:spPr bwMode="auto">
          <a:xfrm>
            <a:off x="4540080" y="4125126"/>
            <a:ext cx="4000528" cy="1785950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직사각형 10"/>
          <p:cNvSpPr>
            <a:spLocks noChangeArrowheads="1"/>
          </p:cNvSpPr>
          <p:nvPr/>
        </p:nvSpPr>
        <p:spPr bwMode="auto">
          <a:xfrm>
            <a:off x="825304" y="2847619"/>
            <a:ext cx="1878988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</a:t>
            </a:r>
            <a:r>
              <a:rPr lang="ko-KR" altLang="en-US" sz="1200" dirty="0" err="1">
                <a:latin typeface="HY동녘B" pitchFamily="18" charset="-127"/>
                <a:ea typeface="HY동녘B" pitchFamily="18" charset="-127"/>
                <a:cs typeface="나눔고딕 ExtraBold"/>
              </a:rPr>
              <a:t>신규채용시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교육 참석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 - 08:00(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하절기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)/08:30(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동절기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 </a:t>
            </a:r>
          </a:p>
        </p:txBody>
      </p:sp>
      <p:sp>
        <p:nvSpPr>
          <p:cNvPr id="34" name="직사각형 10"/>
          <p:cNvSpPr>
            <a:spLocks noChangeArrowheads="1"/>
          </p:cNvSpPr>
          <p:nvPr/>
        </p:nvSpPr>
        <p:spPr bwMode="auto">
          <a:xfrm>
            <a:off x="610990" y="3410746"/>
            <a:ext cx="1892826" cy="348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근로자 면담일지 작성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 - 07:30(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하절기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)/08:00(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동절기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 </a:t>
            </a:r>
          </a:p>
        </p:txBody>
      </p:sp>
      <p:sp>
        <p:nvSpPr>
          <p:cNvPr id="35" name="직사각형 10"/>
          <p:cNvSpPr>
            <a:spLocks noChangeArrowheads="1"/>
          </p:cNvSpPr>
          <p:nvPr/>
        </p:nvSpPr>
        <p:spPr bwMode="auto">
          <a:xfrm>
            <a:off x="1111056" y="2276115"/>
            <a:ext cx="2071702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</a:t>
            </a:r>
            <a:r>
              <a:rPr lang="ko-KR" altLang="en-US" sz="1200" dirty="0" err="1">
                <a:latin typeface="HY동녘B" pitchFamily="18" charset="-127"/>
                <a:ea typeface="HY동녘B" pitchFamily="18" charset="-127"/>
                <a:cs typeface="나눔고딕 ExtraBold"/>
              </a:rPr>
              <a:t>출역일보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제출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(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본사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/</a:t>
            </a:r>
            <a:r>
              <a:rPr lang="ko-KR" altLang="en-US" sz="1200" dirty="0" err="1">
                <a:latin typeface="HY동녘B" pitchFamily="18" charset="-127"/>
                <a:ea typeface="HY동녘B" pitchFamily="18" charset="-127"/>
                <a:cs typeface="나눔고딕 ExtraBold"/>
              </a:rPr>
              <a:t>원청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 - 09:00(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하절기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)/09:30(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동절기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 </a:t>
            </a:r>
          </a:p>
        </p:txBody>
      </p:sp>
      <p:sp>
        <p:nvSpPr>
          <p:cNvPr id="36" name="직사각형 10"/>
          <p:cNvSpPr>
            <a:spLocks noChangeArrowheads="1"/>
          </p:cNvSpPr>
          <p:nvPr/>
        </p:nvSpPr>
        <p:spPr bwMode="auto">
          <a:xfrm>
            <a:off x="3611386" y="2696366"/>
            <a:ext cx="1785950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오전순회 점검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(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소장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- 10:00~11:00</a:t>
            </a:r>
          </a:p>
        </p:txBody>
      </p:sp>
      <p:sp>
        <p:nvSpPr>
          <p:cNvPr id="37" name="직사각형 10"/>
          <p:cNvSpPr>
            <a:spLocks noChangeArrowheads="1"/>
          </p:cNvSpPr>
          <p:nvPr/>
        </p:nvSpPr>
        <p:spPr bwMode="auto">
          <a:xfrm>
            <a:off x="3825700" y="3204809"/>
            <a:ext cx="1714512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1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일 시공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cycle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회의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- 11:00~11:50</a:t>
            </a:r>
          </a:p>
        </p:txBody>
      </p:sp>
      <p:sp>
        <p:nvSpPr>
          <p:cNvPr id="38" name="직사각형 10"/>
          <p:cNvSpPr>
            <a:spLocks noChangeArrowheads="1"/>
          </p:cNvSpPr>
          <p:nvPr/>
        </p:nvSpPr>
        <p:spPr bwMode="auto">
          <a:xfrm>
            <a:off x="3897138" y="3696498"/>
            <a:ext cx="1643074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중식 및 휴식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- 12:00~13:00</a:t>
            </a:r>
          </a:p>
        </p:txBody>
      </p:sp>
      <p:sp>
        <p:nvSpPr>
          <p:cNvPr id="39" name="직사각형 10"/>
          <p:cNvSpPr>
            <a:spLocks noChangeArrowheads="1"/>
          </p:cNvSpPr>
          <p:nvPr/>
        </p:nvSpPr>
        <p:spPr bwMode="auto">
          <a:xfrm>
            <a:off x="3397072" y="2124862"/>
            <a:ext cx="1643074" cy="348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근로계약서 작성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- 11:00~12:00</a:t>
            </a:r>
          </a:p>
        </p:txBody>
      </p:sp>
      <p:sp>
        <p:nvSpPr>
          <p:cNvPr id="40" name="직사각형 10"/>
          <p:cNvSpPr>
            <a:spLocks noChangeArrowheads="1"/>
          </p:cNvSpPr>
          <p:nvPr/>
        </p:nvSpPr>
        <p:spPr bwMode="auto">
          <a:xfrm>
            <a:off x="2039750" y="1767672"/>
            <a:ext cx="1643074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안전보호구 지급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지급대장 확인서명</a:t>
            </a:r>
            <a:endParaRPr lang="en-US" altLang="ko-KR" sz="900" dirty="0">
              <a:solidFill>
                <a:srgbClr val="FF0000"/>
              </a:solidFill>
              <a:latin typeface="HY동녘B" pitchFamily="18" charset="-127"/>
              <a:ea typeface="HY동녘B" pitchFamily="18" charset="-127"/>
              <a:cs typeface="나눔고딕 ExtraBold"/>
            </a:endParaRPr>
          </a:p>
        </p:txBody>
      </p:sp>
      <p:sp>
        <p:nvSpPr>
          <p:cNvPr id="41" name="직사각형 10"/>
          <p:cNvSpPr>
            <a:spLocks noChangeArrowheads="1"/>
          </p:cNvSpPr>
          <p:nvPr/>
        </p:nvSpPr>
        <p:spPr bwMode="auto">
          <a:xfrm>
            <a:off x="4040014" y="4276379"/>
            <a:ext cx="1742188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오후 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TBM(</a:t>
            </a:r>
            <a:r>
              <a:rPr lang="ko-KR" altLang="en-US" sz="1200" dirty="0" err="1">
                <a:latin typeface="HY동녘B" pitchFamily="18" charset="-127"/>
                <a:ea typeface="HY동녘B" pitchFamily="18" charset="-127"/>
                <a:cs typeface="나눔고딕 ExtraBold"/>
              </a:rPr>
              <a:t>원청주관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- 13:00~13:10</a:t>
            </a:r>
          </a:p>
        </p:txBody>
      </p:sp>
      <p:sp>
        <p:nvSpPr>
          <p:cNvPr id="42" name="직사각형 10"/>
          <p:cNvSpPr>
            <a:spLocks noChangeArrowheads="1"/>
          </p:cNvSpPr>
          <p:nvPr/>
        </p:nvSpPr>
        <p:spPr bwMode="auto">
          <a:xfrm>
            <a:off x="4254328" y="4768068"/>
            <a:ext cx="1643074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오후 순회점검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- 13:00~13:10</a:t>
            </a:r>
          </a:p>
        </p:txBody>
      </p:sp>
      <p:sp>
        <p:nvSpPr>
          <p:cNvPr id="43" name="직사각형 10"/>
          <p:cNvSpPr>
            <a:spLocks noChangeArrowheads="1"/>
          </p:cNvSpPr>
          <p:nvPr/>
        </p:nvSpPr>
        <p:spPr bwMode="auto">
          <a:xfrm>
            <a:off x="4754394" y="5276511"/>
            <a:ext cx="1670750" cy="348813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위험성평가표 작성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- 15:00~16:00(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팀장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</p:txBody>
      </p:sp>
      <p:sp>
        <p:nvSpPr>
          <p:cNvPr id="44" name="직사각형 10"/>
          <p:cNvSpPr>
            <a:spLocks noChangeArrowheads="1"/>
          </p:cNvSpPr>
          <p:nvPr/>
        </p:nvSpPr>
        <p:spPr bwMode="auto">
          <a:xfrm>
            <a:off x="5508104" y="5733256"/>
            <a:ext cx="2000264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위험성평가표 작성회의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- 16:00~17:00(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소장주관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</p:txBody>
      </p:sp>
      <p:sp>
        <p:nvSpPr>
          <p:cNvPr id="45" name="직사각형 10"/>
          <p:cNvSpPr>
            <a:spLocks noChangeArrowheads="1"/>
          </p:cNvSpPr>
          <p:nvPr/>
        </p:nvSpPr>
        <p:spPr bwMode="auto">
          <a:xfrm>
            <a:off x="6897534" y="4410878"/>
            <a:ext cx="1928826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위험성평가표 확정제출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- 17:00~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원청사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제출</a:t>
            </a:r>
            <a:endParaRPr lang="en-US" altLang="ko-KR" sz="900" dirty="0">
              <a:solidFill>
                <a:srgbClr val="FF0000"/>
              </a:solidFill>
              <a:latin typeface="HY동녘B" pitchFamily="18" charset="-127"/>
              <a:ea typeface="HY동녘B" pitchFamily="18" charset="-127"/>
              <a:cs typeface="나눔고딕 ExtraBold"/>
            </a:endParaRPr>
          </a:p>
        </p:txBody>
      </p:sp>
      <p:sp>
        <p:nvSpPr>
          <p:cNvPr id="46" name="직사각형 10"/>
          <p:cNvSpPr>
            <a:spLocks noChangeArrowheads="1"/>
          </p:cNvSpPr>
          <p:nvPr/>
        </p:nvSpPr>
        <p:spPr bwMode="auto">
          <a:xfrm>
            <a:off x="7326162" y="3776313"/>
            <a:ext cx="1428760" cy="348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퇴근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(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화재점검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- 18:00~</a:t>
            </a:r>
          </a:p>
        </p:txBody>
      </p:sp>
      <p:sp>
        <p:nvSpPr>
          <p:cNvPr id="47" name="직사각형 10"/>
          <p:cNvSpPr>
            <a:spLocks noChangeArrowheads="1"/>
          </p:cNvSpPr>
          <p:nvPr/>
        </p:nvSpPr>
        <p:spPr bwMode="auto">
          <a:xfrm>
            <a:off x="6826096" y="5125258"/>
            <a:ext cx="1785950" cy="348813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1</a:t>
            </a: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일 무사고대장 작성</a:t>
            </a:r>
            <a:endParaRPr lang="en-US" altLang="ko-KR" sz="1200" dirty="0">
              <a:latin typeface="HY동녘B" pitchFamily="18" charset="-127"/>
              <a:ea typeface="HY동녘B" pitchFamily="18" charset="-127"/>
              <a:cs typeface="나눔고딕 ExtraBold"/>
            </a:endParaRPr>
          </a:p>
          <a:p>
            <a:pPr>
              <a:lnSpc>
                <a:spcPts val="1000"/>
              </a:lnSpc>
              <a:defRPr/>
            </a:pP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- 17:00~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전근로자</a:t>
            </a:r>
            <a:endParaRPr lang="en-US" altLang="ko-KR" sz="900" dirty="0">
              <a:solidFill>
                <a:srgbClr val="FF0000"/>
              </a:solidFill>
              <a:latin typeface="HY동녘B" pitchFamily="18" charset="-127"/>
              <a:ea typeface="HY동녘B" pitchFamily="18" charset="-127"/>
              <a:cs typeface="나눔고딕 ExtraBold"/>
            </a:endParaRPr>
          </a:p>
        </p:txBody>
      </p:sp>
      <p:sp>
        <p:nvSpPr>
          <p:cNvPr id="48" name="직사각형 10"/>
          <p:cNvSpPr>
            <a:spLocks noChangeArrowheads="1"/>
          </p:cNvSpPr>
          <p:nvPr/>
        </p:nvSpPr>
        <p:spPr bwMode="auto">
          <a:xfrm>
            <a:off x="610990" y="4040417"/>
            <a:ext cx="1643074" cy="477054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pPr>
              <a:lnSpc>
                <a:spcPts val="1000"/>
              </a:lnSpc>
              <a:buFontTx/>
              <a:buBlip>
                <a:blip r:embed="rId2"/>
              </a:buBlip>
              <a:defRPr/>
            </a:pPr>
            <a:r>
              <a:rPr lang="ko-KR" altLang="en-US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 안전조회</a:t>
            </a:r>
            <a:r>
              <a:rPr lang="en-US" altLang="ko-KR" sz="1200" dirty="0">
                <a:latin typeface="HY동녘B" pitchFamily="18" charset="-127"/>
                <a:ea typeface="HY동녘B" pitchFamily="18" charset="-127"/>
                <a:cs typeface="나눔고딕 ExtraBold"/>
              </a:rPr>
              <a:t>(TBM)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11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 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- 07:00~07:10(</a:t>
            </a:r>
            <a:r>
              <a:rPr lang="ko-KR" altLang="en-US" sz="900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하절기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</a:t>
            </a:r>
          </a:p>
          <a:p>
            <a:pPr>
              <a:lnSpc>
                <a:spcPts val="1000"/>
              </a:lnSpc>
              <a:defRPr/>
            </a:pP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  - 07:30~07:40(</a:t>
            </a:r>
            <a:r>
              <a:rPr lang="ko-KR" altLang="en-US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동절기</a:t>
            </a:r>
            <a:r>
              <a:rPr lang="en-US" altLang="ko-KR" sz="9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나눔고딕 ExtraBold"/>
              </a:rPr>
              <a:t>) </a:t>
            </a: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896769" y="1124744"/>
            <a:ext cx="7645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pPr>
              <a:defRPr/>
            </a:pPr>
            <a:r>
              <a:rPr lang="en-US" altLang="ko-KR" sz="2700" b="1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♣, </a:t>
            </a: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안전관리 </a:t>
            </a:r>
            <a:r>
              <a:rPr lang="en-US" altLang="ko-KR" sz="2700" b="1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Process </a:t>
            </a:r>
            <a:r>
              <a:rPr lang="ko-KR" altLang="en-US" sz="27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無</a:t>
            </a: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HY동녘B"/>
                <a:ea typeface="HY동녘B"/>
              </a:rPr>
              <a:t>⇒ </a:t>
            </a:r>
            <a:r>
              <a:rPr lang="en-US" altLang="ko-KR" sz="2700" b="1" dirty="0">
                <a:solidFill>
                  <a:schemeClr val="bg1">
                    <a:lumMod val="95000"/>
                  </a:schemeClr>
                </a:solidFill>
                <a:latin typeface="HY동녘B"/>
                <a:ea typeface="HY동녘B"/>
              </a:rPr>
              <a:t>1</a:t>
            </a: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HY동녘B"/>
                <a:ea typeface="HY동녘B"/>
              </a:rPr>
              <a:t>일 업무 </a:t>
            </a:r>
            <a:r>
              <a:rPr lang="en-US" altLang="ko-KR" sz="2700" b="1" dirty="0">
                <a:solidFill>
                  <a:schemeClr val="bg1">
                    <a:lumMod val="95000"/>
                  </a:schemeClr>
                </a:solidFill>
                <a:latin typeface="HY동녘B"/>
                <a:ea typeface="HY동녘B"/>
              </a:rPr>
              <a:t>Cycle</a:t>
            </a: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구축 </a:t>
            </a:r>
            <a:r>
              <a:rPr lang="en-US" altLang="ko-KR" sz="2700" b="1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  </a:t>
            </a:r>
            <a:endParaRPr lang="en-US" altLang="ko-KR" sz="2700" b="1" dirty="0">
              <a:solidFill>
                <a:schemeClr val="bg1">
                  <a:lumMod val="9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" name="Oval 10"/>
          <p:cNvSpPr>
            <a:spLocks noChangeAspect="1" noChangeArrowheads="1"/>
          </p:cNvSpPr>
          <p:nvPr/>
        </p:nvSpPr>
        <p:spPr bwMode="auto">
          <a:xfrm rot="21584212" flipH="1">
            <a:off x="541002" y="4557597"/>
            <a:ext cx="1674813" cy="635000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S</a:t>
            </a:r>
            <a:r>
              <a:rPr kumimoji="0" lang="en-US" altLang="ko-KR" sz="1800">
                <a:latin typeface="HY동녘B" pitchFamily="18" charset="-127"/>
                <a:ea typeface="HY동녘B" pitchFamily="18" charset="-127"/>
              </a:rPr>
              <a:t>ystem</a:t>
            </a:r>
            <a:endParaRPr kumimoji="0" lang="ko-KR" altLang="en-US" sz="180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611659" y="1288628"/>
            <a:ext cx="7985590" cy="4732660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5-2.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99592" y="1288628"/>
            <a:ext cx="76438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</a:t>
            </a: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현장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평가점검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 ⇒ 현장 분기별 </a:t>
            </a:r>
            <a:r>
              <a:rPr lang="ko-KR" altLang="en-US" sz="27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정례화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실시</a:t>
            </a:r>
            <a:endParaRPr lang="en-US" altLang="ko-KR" sz="2700" b="1" i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8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75" y="1996826"/>
            <a:ext cx="2099467" cy="2004915"/>
          </a:xfrm>
          <a:prstGeom prst="rect">
            <a:avLst/>
          </a:prstGeom>
          <a:scene3d>
            <a:camera prst="orthographicFront">
              <a:rot lat="0" lon="120000" rev="600000"/>
            </a:camera>
            <a:lightRig rig="threePt" dir="t"/>
          </a:scene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83181"/>
            <a:ext cx="2160240" cy="20020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7748" b="6728"/>
          <a:stretch/>
        </p:blipFill>
        <p:spPr>
          <a:xfrm>
            <a:off x="1083041" y="1935163"/>
            <a:ext cx="4785103" cy="39500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599672" y="1288628"/>
            <a:ext cx="7985590" cy="4660652"/>
          </a:xfrm>
          <a:prstGeom prst="roundRect">
            <a:avLst>
              <a:gd name="adj" fmla="val 1927"/>
            </a:avLst>
          </a:prstGeom>
          <a:solidFill>
            <a:schemeClr val="accent4">
              <a:lumMod val="75000"/>
            </a:schemeClr>
          </a:solidFill>
          <a:ln>
            <a:solidFill>
              <a:srgbClr val="93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latin typeface="HY헤드라인M" pitchFamily="18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35563" y="652624"/>
            <a:ext cx="4512501" cy="40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5-3. 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ystem(</a:t>
            </a:r>
            <a:r>
              <a:rPr lang="en-US" altLang="ko-KR" sz="4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.T.O.P)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안전활동 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7" name="Freeform 292"/>
          <p:cNvSpPr>
            <a:spLocks/>
          </p:cNvSpPr>
          <p:nvPr/>
        </p:nvSpPr>
        <p:spPr bwMode="gray">
          <a:xfrm rot="196702">
            <a:off x="6686550" y="679450"/>
            <a:ext cx="1052513" cy="647700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0" y="9842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4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58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27584" y="1428750"/>
            <a:ext cx="8145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♣,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부적합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근로자 채용 ⇒ </a:t>
            </a:r>
            <a:r>
              <a:rPr lang="ko-KR" altLang="en-US" sz="2700" b="1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대표이사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700" b="1" dirty="0" err="1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승인후</a:t>
            </a:r>
            <a:r>
              <a:rPr lang="ko-KR" altLang="en-US" sz="27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채용</a:t>
            </a:r>
            <a:endParaRPr lang="en-US" altLang="ko-KR" sz="2700" b="1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8" y="2073715"/>
            <a:ext cx="2638350" cy="37311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1" name="그룹 10"/>
          <p:cNvGrpSpPr/>
          <p:nvPr/>
        </p:nvGrpSpPr>
        <p:grpSpPr>
          <a:xfrm>
            <a:off x="741284" y="2204864"/>
            <a:ext cx="4406780" cy="3098304"/>
            <a:chOff x="741283" y="2044028"/>
            <a:chExt cx="4892675" cy="3259136"/>
          </a:xfrm>
        </p:grpSpPr>
        <p:sp>
          <p:nvSpPr>
            <p:cNvPr id="31" name="Oval 59"/>
            <p:cNvSpPr>
              <a:spLocks noChangeArrowheads="1"/>
            </p:cNvSpPr>
            <p:nvPr/>
          </p:nvSpPr>
          <p:spPr bwMode="gray">
            <a:xfrm rot="21054566">
              <a:off x="741283" y="2044028"/>
              <a:ext cx="4892675" cy="3259136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900">
                <a:solidFill>
                  <a:srgbClr val="CCEC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32" name="Oval 10"/>
            <p:cNvSpPr>
              <a:spLocks noChangeAspect="1" noChangeArrowheads="1"/>
            </p:cNvSpPr>
            <p:nvPr/>
          </p:nvSpPr>
          <p:spPr bwMode="auto">
            <a:xfrm flipH="1">
              <a:off x="800296" y="3521303"/>
              <a:ext cx="1357313" cy="504825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>
                  <a:latin typeface="HY동녘B" pitchFamily="18" charset="-127"/>
                  <a:ea typeface="HY동녘B" pitchFamily="18" charset="-127"/>
                </a:rPr>
                <a:t>내용</a:t>
              </a:r>
            </a:p>
          </p:txBody>
        </p:sp>
        <p:sp>
          <p:nvSpPr>
            <p:cNvPr id="34" name="Oval 13"/>
            <p:cNvSpPr>
              <a:spLocks noChangeAspect="1" noChangeArrowheads="1"/>
            </p:cNvSpPr>
            <p:nvPr/>
          </p:nvSpPr>
          <p:spPr bwMode="auto">
            <a:xfrm flipH="1">
              <a:off x="805059" y="2378304"/>
              <a:ext cx="1370012" cy="504825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시기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1305146" y="3099028"/>
              <a:ext cx="30670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50000"/>
                </a:spcBef>
              </a:pPr>
              <a:r>
                <a:rPr kumimoji="0" lang="ko-KR" altLang="en-US" sz="2400">
                  <a:latin typeface="HY동녘B" pitchFamily="18" charset="-127"/>
                  <a:ea typeface="HY동녘B" pitchFamily="18" charset="-127"/>
                </a:rPr>
                <a:t> 현장 투입전 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1300384" y="4124555"/>
              <a:ext cx="3857626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50000"/>
                </a:spcBef>
              </a:pP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 건강검진 실시 ☞ </a:t>
              </a:r>
              <a:r>
                <a:rPr kumimoji="0" lang="ko-KR" altLang="en-US" sz="1800" dirty="0" err="1">
                  <a:latin typeface="HY동녘B" pitchFamily="18" charset="-127"/>
                  <a:ea typeface="HY동녘B" pitchFamily="18" charset="-127"/>
                </a:rPr>
                <a:t>양호시</a:t>
              </a: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 채용</a:t>
              </a:r>
              <a:endParaRPr kumimoji="0" lang="en-US" altLang="ko-KR" sz="1800" dirty="0">
                <a:latin typeface="HY동녘B" pitchFamily="18" charset="-127"/>
                <a:ea typeface="HY동녘B" pitchFamily="18" charset="-127"/>
              </a:endParaRPr>
            </a:p>
            <a:p>
              <a:pPr eaLnBrk="1" hangingPunct="1">
                <a:lnSpc>
                  <a:spcPts val="1500"/>
                </a:lnSpc>
                <a:spcBef>
                  <a:spcPct val="50000"/>
                </a:spcBef>
              </a:pPr>
              <a:r>
                <a:rPr kumimoji="0" lang="en-US" altLang="ko-KR" sz="1800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대표이사 ☞ 검토 </a:t>
              </a:r>
              <a:r>
                <a:rPr kumimoji="0" lang="ko-KR" altLang="en-US" sz="1800" dirty="0" err="1">
                  <a:latin typeface="HY동녘B" pitchFamily="18" charset="-127"/>
                  <a:ea typeface="HY동녘B" pitchFamily="18" charset="-127"/>
                </a:rPr>
                <a:t>승인후</a:t>
              </a:r>
              <a:r>
                <a:rPr kumimoji="0" lang="ko-KR" altLang="en-US" sz="1800" dirty="0">
                  <a:latin typeface="HY동녘B" pitchFamily="18" charset="-127"/>
                  <a:ea typeface="HY동녘B" pitchFamily="18" charset="-127"/>
                </a:rPr>
                <a:t> 채용</a:t>
              </a: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6123005"/>
            <a:ext cx="2520281" cy="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1122</TotalTime>
  <Words>1187</Words>
  <Application>Microsoft Office PowerPoint</Application>
  <PresentationFormat>화면 슬라이드 쇼(4:3)</PresentationFormat>
  <Paragraphs>218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41" baseType="lpstr">
      <vt:lpstr>HY견고딕</vt:lpstr>
      <vt:lpstr>HY동녘B</vt:lpstr>
      <vt:lpstr>HY동녘M</vt:lpstr>
      <vt:lpstr>HY헤드라인M</vt:lpstr>
      <vt:lpstr>굴림</vt:lpstr>
      <vt:lpstr>맑은 고딕</vt:lpstr>
      <vt:lpstr>바탕</vt:lpstr>
      <vt:lpstr>휴먼엑스포</vt:lpstr>
      <vt:lpstr>Arial</vt:lpstr>
      <vt:lpstr>Lucida Sans Unicode</vt:lpstr>
      <vt:lpstr>Times New Roman</vt:lpstr>
      <vt:lpstr>Verdana</vt:lpstr>
      <vt:lpstr>Wingdings 2</vt:lpstr>
      <vt:lpstr>Wingdings 3</vt:lpstr>
      <vt:lpstr>광장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win7</dc:creator>
  <cp:lastModifiedBy>Windows 사용자</cp:lastModifiedBy>
  <cp:revision>144</cp:revision>
  <cp:lastPrinted>2020-06-09T08:17:38Z</cp:lastPrinted>
  <dcterms:created xsi:type="dcterms:W3CDTF">2017-07-26T07:29:41Z</dcterms:created>
  <dcterms:modified xsi:type="dcterms:W3CDTF">2024-01-29T04:42:37Z</dcterms:modified>
</cp:coreProperties>
</file>