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5" r:id="rId1"/>
  </p:sldMasterIdLst>
  <p:notesMasterIdLst>
    <p:notesMasterId r:id="rId10"/>
  </p:notesMasterIdLst>
  <p:handoutMasterIdLst>
    <p:handoutMasterId r:id="rId11"/>
  </p:handoutMasterIdLst>
  <p:sldIdLst>
    <p:sldId id="256" r:id="rId2"/>
    <p:sldId id="2123" r:id="rId3"/>
    <p:sldId id="683" r:id="rId4"/>
    <p:sldId id="2124" r:id="rId5"/>
    <p:sldId id="2126" r:id="rId6"/>
    <p:sldId id="2128" r:id="rId7"/>
    <p:sldId id="2130" r:id="rId8"/>
    <p:sldId id="2131" r:id="rId9"/>
  </p:sldIdLst>
  <p:sldSz cx="10691813" cy="7559675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userDrawn="1">
          <p15:clr>
            <a:srgbClr val="A4A3A4"/>
          </p15:clr>
        </p15:guide>
        <p15:guide id="3" pos="336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971F3"/>
    <a:srgbClr val="E8EFFD"/>
    <a:srgbClr val="00C01E"/>
    <a:srgbClr val="F56F39"/>
    <a:srgbClr val="E72E2C"/>
    <a:srgbClr val="FDE7DD"/>
    <a:srgbClr val="EAEAEA"/>
    <a:srgbClr val="FFCDD2"/>
    <a:srgbClr val="F35415"/>
    <a:srgbClr val="FACC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252" autoAdjust="0"/>
    <p:restoredTop sz="96224" autoAdjust="0"/>
  </p:normalViewPr>
  <p:slideViewPr>
    <p:cSldViewPr snapToGrid="0" showGuides="1">
      <p:cViewPr varScale="1">
        <p:scale>
          <a:sx n="103" d="100"/>
          <a:sy n="103" d="100"/>
        </p:scale>
        <p:origin x="1668" y="138"/>
      </p:cViewPr>
      <p:guideLst>
        <p:guide orient="horz"/>
        <p:guide pos="336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1" d="100"/>
          <a:sy n="81" d="100"/>
        </p:scale>
        <p:origin x="304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C8DD6D31-BE4F-4187-BF83-ED428A39717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DDE97E84-96C9-4E07-BE16-1CF4C4697E2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3A47D4-DD0E-43D0-8631-14B722483A41}" type="datetimeFigureOut">
              <a:rPr lang="ko-KR" altLang="en-US" smtClean="0">
                <a:latin typeface="Pretendard Light" panose="02000403000000020004" pitchFamily="50" charset="-127"/>
                <a:ea typeface="Pretendard Light" panose="02000403000000020004" pitchFamily="50" charset="-127"/>
              </a:rPr>
              <a:t>2024-06-19</a:t>
            </a:fld>
            <a:endParaRPr lang="ko-KR" altLang="en-US" dirty="0"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C52B7554-5D8B-424D-B785-E2903090CA9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24F7FF76-DFBF-46EA-A38B-B3E0728131C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C47A0B-BB8A-47D7-8F5E-F72CEE1D604E}" type="slidenum">
              <a:rPr lang="ko-KR" altLang="en-US" smtClean="0">
                <a:latin typeface="Pretendard Light" panose="02000403000000020004" pitchFamily="50" charset="-127"/>
                <a:ea typeface="Pretendard Light" panose="02000403000000020004" pitchFamily="50" charset="-127"/>
              </a:rPr>
              <a:t>‹#›</a:t>
            </a:fld>
            <a:endParaRPr lang="ko-KR" altLang="en-US" dirty="0"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413988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FDFE3F-829A-44E5-AE30-1AD36070A666}" type="datetimeFigureOut">
              <a:rPr lang="ko-KR" altLang="en-US" smtClean="0"/>
              <a:t>2024-06-19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031875" y="1243013"/>
            <a:ext cx="47434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5A3502-5B36-4EA5-BB73-CFE51CA3ACA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1911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ore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53D682-65CC-46B6-A59A-7187214DCBC5}" type="slidenum">
              <a:rPr lang="ko-KR" altLang="en-US" smtClean="0"/>
              <a:pPr/>
              <a:t>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0985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7163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7749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C747CC9-85B5-408D-BE6C-EF8A9EC47DE0}"/>
              </a:ext>
            </a:extLst>
          </p:cNvPr>
          <p:cNvSpPr txBox="1">
            <a:spLocks/>
          </p:cNvSpPr>
          <p:nvPr userDrawn="1"/>
        </p:nvSpPr>
        <p:spPr>
          <a:xfrm>
            <a:off x="343875" y="6929959"/>
            <a:ext cx="641104" cy="629716"/>
          </a:xfrm>
          <a:prstGeom prst="rect">
            <a:avLst/>
          </a:prstGeom>
          <a:noFill/>
        </p:spPr>
        <p:txBody>
          <a:bodyPr anchor="ctr" anchorCtr="0"/>
          <a:lstStyle>
            <a:defPPr>
              <a:defRPr lang="en-US"/>
            </a:defPPr>
            <a:lvl1pPr marL="0" algn="ctr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1F1076-04D1-4394-BC37-F132447B24B6}" type="slidenum">
              <a:rPr lang="ko-KR" altLang="en-US" sz="875" smtClean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Pretendard ExtraLight" panose="02000303000000020004" pitchFamily="50" charset="-127"/>
                <a:ea typeface="Pretendard ExtraLight" panose="02000303000000020004" pitchFamily="50" charset="-127"/>
                <a:cs typeface="Pretendard ExtraLight" panose="02000303000000020004" pitchFamily="50" charset="-127"/>
              </a:rPr>
              <a:pPr/>
              <a:t>‹#›</a:t>
            </a:fld>
            <a:endParaRPr lang="ko-KR" altLang="en-US" sz="875" dirty="0">
              <a:ln>
                <a:solidFill>
                  <a:schemeClr val="bg1">
                    <a:lumMod val="85000"/>
                    <a:alpha val="0"/>
                  </a:schemeClr>
                </a:solidFill>
              </a:ln>
              <a:solidFill>
                <a:schemeClr val="bg1">
                  <a:lumMod val="50000"/>
                </a:schemeClr>
              </a:solidFill>
              <a:latin typeface="Pretendard ExtraLight" panose="02000303000000020004" pitchFamily="50" charset="-127"/>
              <a:ea typeface="Pretendard ExtraLight" panose="02000303000000020004" pitchFamily="50" charset="-127"/>
              <a:cs typeface="Pretendard ExtraLight" panose="02000303000000020004" pitchFamily="50" charset="-127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E9B1EEC4-D97B-41A0-A447-CAA5110CEB0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007871" y="7125845"/>
            <a:ext cx="1107208" cy="237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962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</p:sldLayoutIdLst>
  <p:txStyles>
    <p:titleStyle>
      <a:lvl1pPr algn="l" defTabSz="1007943" rtl="0" eaLnBrk="1" latinLnBrk="1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Pretendard Light" panose="02000403000000020004" pitchFamily="50" charset="-127"/>
          <a:cs typeface="+mj-cs"/>
        </a:defRPr>
      </a:lvl1pPr>
    </p:titleStyle>
    <p:bodyStyle>
      <a:lvl1pPr marL="251986" indent="-251986" algn="l" defTabSz="1007943" rtl="0" eaLnBrk="1" latinLnBrk="1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Pretendard Light" panose="02000403000000020004" pitchFamily="50" charset="-127"/>
          <a:cs typeface="+mn-cs"/>
        </a:defRPr>
      </a:lvl1pPr>
      <a:lvl2pPr marL="755957" indent="-251986" algn="l" defTabSz="1007943" rtl="0" eaLnBrk="1" latinLnBrk="1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Pretendard Light" panose="02000403000000020004" pitchFamily="50" charset="-127"/>
          <a:cs typeface="+mn-cs"/>
        </a:defRPr>
      </a:lvl2pPr>
      <a:lvl3pPr marL="1259929" indent="-251986" algn="l" defTabSz="1007943" rtl="0" eaLnBrk="1" latinLnBrk="1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Pretendard Light" panose="02000403000000020004" pitchFamily="50" charset="-127"/>
          <a:cs typeface="+mn-cs"/>
        </a:defRPr>
      </a:lvl3pPr>
      <a:lvl4pPr marL="1763900" indent="-251986" algn="l" defTabSz="1007943" rtl="0" eaLnBrk="1" latinLnBrk="1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Pretendard Light" panose="02000403000000020004" pitchFamily="50" charset="-127"/>
          <a:cs typeface="+mn-cs"/>
        </a:defRPr>
      </a:lvl4pPr>
      <a:lvl5pPr marL="2267872" indent="-251986" algn="l" defTabSz="1007943" rtl="0" eaLnBrk="1" latinLnBrk="1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Pretendard Light" panose="02000403000000020004" pitchFamily="50" charset="-127"/>
          <a:cs typeface="+mn-cs"/>
        </a:defRPr>
      </a:lvl5pPr>
      <a:lvl6pPr marL="2771844" indent="-251986" algn="l" defTabSz="1007943" rtl="0" eaLnBrk="1" latinLnBrk="1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1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1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1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1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1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1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1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1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1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1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1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1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65" userDrawn="1">
          <p15:clr>
            <a:srgbClr val="A4A3A4"/>
          </p15:clr>
        </p15:guide>
        <p15:guide id="2" pos="400" userDrawn="1">
          <p15:clr>
            <a:srgbClr val="A4A3A4"/>
          </p15:clr>
        </p15:guide>
        <p15:guide id="3" pos="6332" userDrawn="1">
          <p15:clr>
            <a:srgbClr val="A4A3A4"/>
          </p15:clr>
        </p15:guide>
        <p15:guide id="4" pos="3163" userDrawn="1">
          <p15:clr>
            <a:srgbClr val="A4A3A4"/>
          </p15:clr>
        </p15:guide>
        <p15:guide id="5" pos="3560" userDrawn="1">
          <p15:clr>
            <a:srgbClr val="A4A3A4"/>
          </p15:clr>
        </p15:guide>
        <p15:guide id="6" orient="horz" pos="1225" userDrawn="1">
          <p15:clr>
            <a:srgbClr val="FBAE40"/>
          </p15:clr>
        </p15:guide>
        <p15:guide id="7" orient="horz" pos="923" userDrawn="1">
          <p15:clr>
            <a:srgbClr val="FBAE4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10399056" y="0"/>
            <a:ext cx="290506" cy="289438"/>
            <a:chOff x="10401972" y="0"/>
            <a:chExt cx="290628" cy="289560"/>
          </a:xfrm>
        </p:grpSpPr>
        <p:sp>
          <p:nvSpPr>
            <p:cNvPr id="2" name="object 2"/>
            <p:cNvSpPr/>
            <p:nvPr/>
          </p:nvSpPr>
          <p:spPr>
            <a:xfrm>
              <a:off x="10571315" y="120650"/>
              <a:ext cx="121285" cy="168910"/>
            </a:xfrm>
            <a:custGeom>
              <a:avLst/>
              <a:gdLst/>
              <a:ahLst/>
              <a:cxnLst/>
              <a:rect l="l" t="t" r="r" b="b"/>
              <a:pathLst>
                <a:path w="121284" h="168910">
                  <a:moveTo>
                    <a:pt x="0" y="168910"/>
                  </a:moveTo>
                  <a:lnTo>
                    <a:pt x="120688" y="168910"/>
                  </a:lnTo>
                  <a:lnTo>
                    <a:pt x="120688" y="0"/>
                  </a:lnTo>
                  <a:lnTo>
                    <a:pt x="0" y="0"/>
                  </a:lnTo>
                  <a:lnTo>
                    <a:pt x="0" y="168910"/>
                  </a:lnTo>
                  <a:close/>
                </a:path>
              </a:pathLst>
            </a:custGeom>
            <a:solidFill>
              <a:srgbClr val="C9252B"/>
            </a:solidFill>
          </p:spPr>
          <p:txBody>
            <a:bodyPr wrap="square" lIns="0" tIns="0" rIns="0" bIns="0" rtlCol="0"/>
            <a:lstStyle/>
            <a:p>
              <a:endParaRPr sz="1799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endParaRPr>
            </a:p>
          </p:txBody>
        </p:sp>
        <p:sp>
          <p:nvSpPr>
            <p:cNvPr id="3" name="object 3"/>
            <p:cNvSpPr/>
            <p:nvPr/>
          </p:nvSpPr>
          <p:spPr>
            <a:xfrm>
              <a:off x="10401972" y="0"/>
              <a:ext cx="290195" cy="120650"/>
            </a:xfrm>
            <a:custGeom>
              <a:avLst/>
              <a:gdLst/>
              <a:ahLst/>
              <a:cxnLst/>
              <a:rect l="l" t="t" r="r" b="b"/>
              <a:pathLst>
                <a:path w="290195" h="120650">
                  <a:moveTo>
                    <a:pt x="0" y="120650"/>
                  </a:moveTo>
                  <a:lnTo>
                    <a:pt x="290029" y="120650"/>
                  </a:lnTo>
                  <a:lnTo>
                    <a:pt x="290029" y="0"/>
                  </a:lnTo>
                  <a:lnTo>
                    <a:pt x="0" y="0"/>
                  </a:lnTo>
                  <a:lnTo>
                    <a:pt x="0" y="120650"/>
                  </a:lnTo>
                  <a:close/>
                </a:path>
              </a:pathLst>
            </a:custGeom>
            <a:solidFill>
              <a:srgbClr val="C9252B"/>
            </a:solidFill>
          </p:spPr>
          <p:txBody>
            <a:bodyPr wrap="square" lIns="0" tIns="0" rIns="0" bIns="0" rtlCol="0"/>
            <a:lstStyle/>
            <a:p>
              <a:endParaRPr sz="1799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endParaRPr>
            </a:p>
          </p:txBody>
        </p:sp>
      </p:grpSp>
      <p:sp>
        <p:nvSpPr>
          <p:cNvPr id="4" name="object 4"/>
          <p:cNvSpPr txBox="1">
            <a:spLocks noGrp="1"/>
          </p:cNvSpPr>
          <p:nvPr>
            <p:ph type="title" idx="4294967295"/>
          </p:nvPr>
        </p:nvSpPr>
        <p:spPr>
          <a:xfrm>
            <a:off x="1183642" y="2844126"/>
            <a:ext cx="8324529" cy="17580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5" marR="5078">
              <a:lnSpc>
                <a:spcPct val="150000"/>
              </a:lnSpc>
            </a:pPr>
            <a:r>
              <a:rPr sz="4498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Pretendard ExtraBold" panose="02000903000000020004" pitchFamily="2" charset="-127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RSQUARE</a:t>
            </a:r>
            <a:r>
              <a:rPr lang="en-US" altLang="ko-KR" sz="4498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Pretendard ExtraBold" panose="02000903000000020004" pitchFamily="2" charset="-127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 </a:t>
            </a:r>
            <a:r>
              <a:rPr lang="en-US" sz="4498" spc="20" dirty="0">
                <a:solidFill>
                  <a:schemeClr val="tx1">
                    <a:lumMod val="65000"/>
                    <a:lumOff val="35000"/>
                  </a:schemeClr>
                </a:solidFill>
                <a:latin typeface="Pretendard ExtraBold" panose="02000903000000020004" pitchFamily="2" charset="-127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 </a:t>
            </a:r>
            <a:br>
              <a:rPr lang="en-US" sz="3499" spc="20" dirty="0">
                <a:solidFill>
                  <a:srgbClr val="696A6D"/>
                </a:solidFill>
                <a:latin typeface="Pretendard ExtraBold" panose="02000903000000020004" pitchFamily="2" charset="-127"/>
                <a:ea typeface="Pretendard ExtraBold" panose="02000903000000020004" pitchFamily="2" charset="-127"/>
                <a:cs typeface="Pretendard ExtraBold" panose="02000903000000020004" pitchFamily="2" charset="-127"/>
              </a:rPr>
            </a:br>
            <a:r>
              <a:rPr lang="ko-KR" altLang="en-US" sz="3499" spc="20" dirty="0">
                <a:solidFill>
                  <a:srgbClr val="696A6D"/>
                </a:solidFill>
                <a:latin typeface="Pretendard ExtraBold" panose="02000903000000020004" pitchFamily="2" charset="-127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장마철 안전사고 예방 교육</a:t>
            </a:r>
            <a:endParaRPr sz="900" spc="300" dirty="0">
              <a:solidFill>
                <a:schemeClr val="bg1">
                  <a:lumMod val="50000"/>
                </a:schemeClr>
              </a:solidFill>
              <a:latin typeface="Pretendard ExtraBold" panose="02000903000000020004" pitchFamily="2" charset="-127"/>
              <a:ea typeface="Pretendard ExtraBold" panose="02000903000000020004" pitchFamily="2" charset="-127"/>
              <a:cs typeface="Pretendard ExtraBold" panose="02000903000000020004" pitchFamily="2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3507" y="6922121"/>
            <a:ext cx="1944447" cy="45660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FA3CB90-15B4-4F23-942D-041085D4FB62}"/>
              </a:ext>
            </a:extLst>
          </p:cNvPr>
          <p:cNvSpPr txBox="1"/>
          <p:nvPr/>
        </p:nvSpPr>
        <p:spPr>
          <a:xfrm>
            <a:off x="4894354" y="5421302"/>
            <a:ext cx="5346041" cy="877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ko-KR" sz="1799" spc="300" dirty="0">
                <a:solidFill>
                  <a:schemeClr val="bg1">
                    <a:lumMod val="50000"/>
                  </a:schemeClr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2024.06</a:t>
            </a:r>
          </a:p>
          <a:p>
            <a:pPr algn="r">
              <a:lnSpc>
                <a:spcPct val="150000"/>
              </a:lnSpc>
            </a:pPr>
            <a:r>
              <a:rPr lang="ko-KR" altLang="en-US" sz="1799" spc="300" dirty="0">
                <a:solidFill>
                  <a:schemeClr val="bg1">
                    <a:lumMod val="50000"/>
                  </a:schemeClr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안전보건경영실</a:t>
            </a:r>
            <a:endParaRPr lang="ko-KR" altLang="en-US" sz="1799" dirty="0"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D59AD3C3-1D8A-4BF0-94F7-BB224541F337}"/>
              </a:ext>
            </a:extLst>
          </p:cNvPr>
          <p:cNvCxnSpPr/>
          <p:nvPr/>
        </p:nvCxnSpPr>
        <p:spPr>
          <a:xfrm>
            <a:off x="1451" y="5075437"/>
            <a:ext cx="10688911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C04392D4-27F8-4B9F-80D4-CC4523AC60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" y="0"/>
            <a:ext cx="10688911" cy="7559676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9699B907-4CD2-4C97-ACB6-66D8966FDB0C}"/>
              </a:ext>
            </a:extLst>
          </p:cNvPr>
          <p:cNvSpPr/>
          <p:nvPr/>
        </p:nvSpPr>
        <p:spPr>
          <a:xfrm>
            <a:off x="1243174" y="1548527"/>
            <a:ext cx="6687260" cy="2772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9856" indent="-71971">
              <a:lnSpc>
                <a:spcPct val="200000"/>
              </a:lnSpc>
              <a:buFont typeface="+mj-lt"/>
              <a:buAutoNum type="romanUcPeriod"/>
              <a:tabLst>
                <a:tab pos="568098" algn="l"/>
              </a:tabLst>
            </a:pPr>
            <a:r>
              <a:rPr lang="ko-KR" altLang="en-US" sz="1799" spc="-150" dirty="0">
                <a:solidFill>
                  <a:schemeClr val="bg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  </a:t>
            </a:r>
            <a:r>
              <a:rPr lang="en-US" altLang="ko-KR" sz="1799" dirty="0">
                <a:solidFill>
                  <a:schemeClr val="bg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’24</a:t>
            </a:r>
            <a:r>
              <a:rPr lang="ko-KR" altLang="en-US" sz="1799" dirty="0">
                <a:solidFill>
                  <a:schemeClr val="bg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년 장마철 날씨 전망</a:t>
            </a:r>
            <a:endParaRPr lang="en-US" altLang="ko-KR" sz="1799" dirty="0">
              <a:solidFill>
                <a:schemeClr val="bg1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  <a:p>
            <a:pPr marL="359856" indent="-71971">
              <a:lnSpc>
                <a:spcPct val="200000"/>
              </a:lnSpc>
              <a:buFont typeface="+mj-lt"/>
              <a:buAutoNum type="romanUcPeriod"/>
              <a:tabLst>
                <a:tab pos="568098" algn="l"/>
              </a:tabLst>
            </a:pPr>
            <a:r>
              <a:rPr lang="ko-KR" altLang="en-US" sz="1799" spc="-150" dirty="0">
                <a:solidFill>
                  <a:schemeClr val="bg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  장마철 주요 사고</a:t>
            </a:r>
            <a:endParaRPr lang="en-US" altLang="ko-KR" sz="1799" dirty="0">
              <a:solidFill>
                <a:schemeClr val="bg1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  <a:p>
            <a:pPr marL="359856" indent="-71971">
              <a:lnSpc>
                <a:spcPct val="200000"/>
              </a:lnSpc>
              <a:buFont typeface="+mj-lt"/>
              <a:buAutoNum type="romanUcPeriod"/>
              <a:tabLst>
                <a:tab pos="568098" algn="l"/>
              </a:tabLst>
            </a:pPr>
            <a:r>
              <a:rPr lang="en-US" altLang="ko-KR" sz="1799" dirty="0">
                <a:solidFill>
                  <a:schemeClr val="bg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</a:t>
            </a:r>
            <a:r>
              <a:rPr lang="ko-KR" altLang="en-US" sz="1799" dirty="0">
                <a:solidFill>
                  <a:schemeClr val="bg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장마철 핵심안전수칙</a:t>
            </a:r>
            <a:endParaRPr lang="en-US" altLang="ko-KR" sz="1799" dirty="0">
              <a:solidFill>
                <a:schemeClr val="bg1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  <a:p>
            <a:pPr marL="359856" indent="-71971">
              <a:lnSpc>
                <a:spcPct val="200000"/>
              </a:lnSpc>
              <a:buFont typeface="+mj-lt"/>
              <a:buAutoNum type="romanUcPeriod"/>
              <a:tabLst>
                <a:tab pos="568098" algn="l"/>
              </a:tabLst>
            </a:pPr>
            <a:r>
              <a:rPr lang="en-US" altLang="ko-KR" sz="1799" dirty="0">
                <a:solidFill>
                  <a:schemeClr val="bg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</a:t>
            </a:r>
            <a:r>
              <a:rPr lang="ko-KR" altLang="en-US" sz="1799" dirty="0">
                <a:solidFill>
                  <a:schemeClr val="bg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인테리어부문 중점 안전수칙 </a:t>
            </a:r>
            <a:r>
              <a:rPr lang="en-US" altLang="ko-KR" sz="1799" dirty="0">
                <a:solidFill>
                  <a:schemeClr val="bg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(</a:t>
            </a:r>
            <a:r>
              <a:rPr lang="ko-KR" altLang="en-US" sz="1799" dirty="0">
                <a:solidFill>
                  <a:schemeClr val="bg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감전</a:t>
            </a:r>
            <a:r>
              <a:rPr lang="en-US" altLang="ko-KR" sz="1799" dirty="0">
                <a:solidFill>
                  <a:schemeClr val="bg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, </a:t>
            </a:r>
            <a:r>
              <a:rPr lang="ko-KR" altLang="en-US" sz="1799" dirty="0">
                <a:solidFill>
                  <a:schemeClr val="bg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넘어짐</a:t>
            </a:r>
            <a:r>
              <a:rPr lang="en-US" altLang="ko-KR" sz="1799" dirty="0">
                <a:solidFill>
                  <a:schemeClr val="bg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)</a:t>
            </a:r>
          </a:p>
          <a:p>
            <a:pPr marL="359856" indent="-71971">
              <a:lnSpc>
                <a:spcPct val="200000"/>
              </a:lnSpc>
              <a:buFont typeface="+mj-lt"/>
              <a:buAutoNum type="romanUcPeriod"/>
              <a:tabLst>
                <a:tab pos="568098" algn="l"/>
              </a:tabLst>
            </a:pPr>
            <a:r>
              <a:rPr lang="en-US" altLang="ko-KR" sz="1799" dirty="0">
                <a:solidFill>
                  <a:schemeClr val="bg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</a:t>
            </a:r>
            <a:r>
              <a:rPr lang="ko-KR" altLang="en-US" sz="1799" dirty="0">
                <a:solidFill>
                  <a:schemeClr val="bg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장마철 위험요인 점검사항</a:t>
            </a:r>
            <a:endParaRPr lang="en-US" altLang="ko-KR" sz="1799" dirty="0">
              <a:solidFill>
                <a:schemeClr val="bg1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6B6E8885-D8BC-417F-AF31-7AC9A2B5571A}"/>
              </a:ext>
            </a:extLst>
          </p:cNvPr>
          <p:cNvSpPr/>
          <p:nvPr/>
        </p:nvSpPr>
        <p:spPr>
          <a:xfrm>
            <a:off x="682281" y="759698"/>
            <a:ext cx="892818" cy="5845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034" latinLnBrk="1">
              <a:defRPr/>
            </a:pPr>
            <a:r>
              <a:rPr lang="ko-KR" altLang="en-US" sz="3199" b="1" dirty="0">
                <a:solidFill>
                  <a:prstClr val="white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목차</a:t>
            </a:r>
            <a:endParaRPr lang="ko-Kore-KR" altLang="en-US" sz="3199" dirty="0">
              <a:solidFill>
                <a:prstClr val="black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44583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그룹 17">
            <a:extLst>
              <a:ext uri="{FF2B5EF4-FFF2-40B4-BE49-F238E27FC236}">
                <a16:creationId xmlns:a16="http://schemas.microsoft.com/office/drawing/2014/main" id="{F0928AEE-5C69-4D9A-9F14-39D949828E5E}"/>
              </a:ext>
            </a:extLst>
          </p:cNvPr>
          <p:cNvGrpSpPr/>
          <p:nvPr/>
        </p:nvGrpSpPr>
        <p:grpSpPr>
          <a:xfrm>
            <a:off x="629659" y="534785"/>
            <a:ext cx="9341635" cy="540253"/>
            <a:chOff x="635000" y="585172"/>
            <a:chExt cx="9341635" cy="540253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870C93B-BE5E-4409-B2DC-567B8FDDD5DF}"/>
                </a:ext>
              </a:extLst>
            </p:cNvPr>
            <p:cNvSpPr txBox="1"/>
            <p:nvPr/>
          </p:nvSpPr>
          <p:spPr>
            <a:xfrm>
              <a:off x="635000" y="799339"/>
              <a:ext cx="9341635" cy="326086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marL="0" lvl="1" defTabSz="1463071" fontAlgn="ctr">
                <a:spcBef>
                  <a:spcPct val="0"/>
                </a:spcBef>
                <a:spcAft>
                  <a:spcPts val="397"/>
                </a:spcAft>
                <a:buClr>
                  <a:prstClr val="black">
                    <a:lumMod val="50000"/>
                    <a:lumOff val="50000"/>
                  </a:prstClr>
                </a:buClr>
                <a:buSzPct val="100000"/>
                <a:tabLst>
                  <a:tab pos="4941164" algn="l"/>
                </a:tabLst>
                <a:defRPr/>
              </a:pPr>
              <a:r>
                <a:rPr lang="en-US" altLang="ko-KR" sz="2200" spc="-58" dirty="0">
                  <a:ln>
                    <a:solidFill>
                      <a:srgbClr val="D9B685">
                        <a:alpha val="0"/>
                      </a:srgbClr>
                    </a:solidFill>
                  </a:ln>
                  <a:latin typeface="Pretendard SemiBold" panose="02000703000000020004" pitchFamily="50" charset="-127"/>
                  <a:ea typeface="Pretendard SemiBold" panose="02000703000000020004" pitchFamily="50" charset="-127"/>
                  <a:cs typeface="Pretendard SemiBold" panose="02000703000000020004" pitchFamily="50" charset="-127"/>
                </a:rPr>
                <a:t>1. ‘24</a:t>
              </a:r>
              <a:r>
                <a:rPr lang="ko-KR" altLang="en-US" sz="2200" spc="-58" dirty="0">
                  <a:ln>
                    <a:solidFill>
                      <a:srgbClr val="D9B685">
                        <a:alpha val="0"/>
                      </a:srgbClr>
                    </a:solidFill>
                  </a:ln>
                  <a:latin typeface="Pretendard SemiBold" panose="02000703000000020004" pitchFamily="50" charset="-127"/>
                  <a:ea typeface="Pretendard SemiBold" panose="02000703000000020004" pitchFamily="50" charset="-127"/>
                  <a:cs typeface="Pretendard SemiBold" panose="02000703000000020004" pitchFamily="50" charset="-127"/>
                </a:rPr>
                <a:t>년 장마철 날씨 전망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EBE7D4B-2022-4DDB-9055-AA17DA18980E}"/>
                </a:ext>
              </a:extLst>
            </p:cNvPr>
            <p:cNvSpPr txBox="1"/>
            <p:nvPr/>
          </p:nvSpPr>
          <p:spPr>
            <a:xfrm>
              <a:off x="635000" y="585172"/>
              <a:ext cx="1244380" cy="184666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pPr marL="0" lvl="1" defTabSz="1463071" fontAlgn="ctr">
                <a:spcBef>
                  <a:spcPct val="0"/>
                </a:spcBef>
                <a:spcAft>
                  <a:spcPts val="397"/>
                </a:spcAft>
                <a:buClr>
                  <a:prstClr val="black">
                    <a:lumMod val="50000"/>
                    <a:lumOff val="50000"/>
                  </a:prstClr>
                </a:buClr>
                <a:buSzPct val="100000"/>
                <a:tabLst>
                  <a:tab pos="4941164" algn="l"/>
                </a:tabLst>
                <a:defRPr/>
              </a:pPr>
              <a:r>
                <a:rPr lang="ko-KR" altLang="en-US" sz="1200" spc="-19" dirty="0">
                  <a:ln>
                    <a:solidFill>
                      <a:srgbClr val="D9B685">
                        <a:alpha val="0"/>
                      </a:srgb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Medium" panose="02000603000000020004" pitchFamily="50" charset="-127"/>
                  <a:ea typeface="Pretendard Medium" panose="02000603000000020004" pitchFamily="50" charset="-127"/>
                  <a:cs typeface="Pretendard Medium" panose="02000603000000020004" pitchFamily="50" charset="-127"/>
                </a:rPr>
                <a:t>장마철 안전사고 예방</a:t>
              </a:r>
              <a:endParaRPr lang="en-US" altLang="ko-KR" sz="1200" spc="-19" dirty="0">
                <a:ln>
                  <a:solidFill>
                    <a:srgbClr val="D9B685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endParaRPr>
            </a:p>
          </p:txBody>
        </p:sp>
      </p:grp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348EE6DC-A380-4B92-808C-FE0836111E7A}"/>
              </a:ext>
            </a:extLst>
          </p:cNvPr>
          <p:cNvGrpSpPr/>
          <p:nvPr/>
        </p:nvGrpSpPr>
        <p:grpSpPr>
          <a:xfrm>
            <a:off x="7800742" y="-749414"/>
            <a:ext cx="894108" cy="268232"/>
            <a:chOff x="6145699" y="4056139"/>
            <a:chExt cx="919643" cy="275893"/>
          </a:xfrm>
        </p:grpSpPr>
        <p:cxnSp>
          <p:nvCxnSpPr>
            <p:cNvPr id="29" name="직선 화살표 연결선 28">
              <a:extLst>
                <a:ext uri="{FF2B5EF4-FFF2-40B4-BE49-F238E27FC236}">
                  <a16:creationId xmlns:a16="http://schemas.microsoft.com/office/drawing/2014/main" id="{32DB56B0-C7BE-4D26-842C-C2E336BFA20A}"/>
                </a:ext>
              </a:extLst>
            </p:cNvPr>
            <p:cNvCxnSpPr>
              <a:cxnSpLocks/>
              <a:endCxn id="30" idx="1"/>
            </p:cNvCxnSpPr>
            <p:nvPr/>
          </p:nvCxnSpPr>
          <p:spPr>
            <a:xfrm>
              <a:off x="6145699" y="4194085"/>
              <a:ext cx="919643" cy="2"/>
            </a:xfrm>
            <a:prstGeom prst="straightConnector1">
              <a:avLst/>
            </a:prstGeom>
            <a:ln w="9525">
              <a:solidFill>
                <a:schemeClr val="bg1">
                  <a:lumMod val="75000"/>
                </a:schemeClr>
              </a:solidFill>
              <a:prstDash val="soli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이등변 삼각형 84">
              <a:extLst>
                <a:ext uri="{FF2B5EF4-FFF2-40B4-BE49-F238E27FC236}">
                  <a16:creationId xmlns:a16="http://schemas.microsoft.com/office/drawing/2014/main" id="{4F01518E-E92A-41F2-8672-E2F069CBAF4E}"/>
                </a:ext>
              </a:extLst>
            </p:cNvPr>
            <p:cNvSpPr/>
            <p:nvPr/>
          </p:nvSpPr>
          <p:spPr>
            <a:xfrm rot="5400000">
              <a:off x="6810612" y="4077303"/>
              <a:ext cx="275893" cy="233566"/>
            </a:xfrm>
            <a:custGeom>
              <a:avLst/>
              <a:gdLst>
                <a:gd name="connsiteX0" fmla="*/ 0 w 741536"/>
                <a:gd name="connsiteY0" fmla="*/ 471652 h 471652"/>
                <a:gd name="connsiteX1" fmla="*/ 370768 w 741536"/>
                <a:gd name="connsiteY1" fmla="*/ 0 h 471652"/>
                <a:gd name="connsiteX2" fmla="*/ 741536 w 741536"/>
                <a:gd name="connsiteY2" fmla="*/ 471652 h 471652"/>
                <a:gd name="connsiteX3" fmla="*/ 0 w 741536"/>
                <a:gd name="connsiteY3" fmla="*/ 471652 h 471652"/>
                <a:gd name="connsiteX0" fmla="*/ 0 w 741536"/>
                <a:gd name="connsiteY0" fmla="*/ 471652 h 471652"/>
                <a:gd name="connsiteX1" fmla="*/ 370768 w 741536"/>
                <a:gd name="connsiteY1" fmla="*/ 0 h 471652"/>
                <a:gd name="connsiteX2" fmla="*/ 741536 w 741536"/>
                <a:gd name="connsiteY2" fmla="*/ 471652 h 471652"/>
                <a:gd name="connsiteX3" fmla="*/ 374824 w 741536"/>
                <a:gd name="connsiteY3" fmla="*/ 469900 h 471652"/>
                <a:gd name="connsiteX4" fmla="*/ 0 w 741536"/>
                <a:gd name="connsiteY4" fmla="*/ 471652 h 471652"/>
                <a:gd name="connsiteX0" fmla="*/ 374824 w 741536"/>
                <a:gd name="connsiteY0" fmla="*/ 469900 h 561340"/>
                <a:gd name="connsiteX1" fmla="*/ 0 w 741536"/>
                <a:gd name="connsiteY1" fmla="*/ 471652 h 561340"/>
                <a:gd name="connsiteX2" fmla="*/ 370768 w 741536"/>
                <a:gd name="connsiteY2" fmla="*/ 0 h 561340"/>
                <a:gd name="connsiteX3" fmla="*/ 741536 w 741536"/>
                <a:gd name="connsiteY3" fmla="*/ 471652 h 561340"/>
                <a:gd name="connsiteX4" fmla="*/ 466264 w 741536"/>
                <a:gd name="connsiteY4" fmla="*/ 561340 h 561340"/>
                <a:gd name="connsiteX0" fmla="*/ 374824 w 741536"/>
                <a:gd name="connsiteY0" fmla="*/ 469900 h 471652"/>
                <a:gd name="connsiteX1" fmla="*/ 0 w 741536"/>
                <a:gd name="connsiteY1" fmla="*/ 471652 h 471652"/>
                <a:gd name="connsiteX2" fmla="*/ 370768 w 741536"/>
                <a:gd name="connsiteY2" fmla="*/ 0 h 471652"/>
                <a:gd name="connsiteX3" fmla="*/ 741536 w 741536"/>
                <a:gd name="connsiteY3" fmla="*/ 471652 h 471652"/>
                <a:gd name="connsiteX0" fmla="*/ 0 w 741536"/>
                <a:gd name="connsiteY0" fmla="*/ 471652 h 471652"/>
                <a:gd name="connsiteX1" fmla="*/ 370768 w 741536"/>
                <a:gd name="connsiteY1" fmla="*/ 0 h 471652"/>
                <a:gd name="connsiteX2" fmla="*/ 741536 w 741536"/>
                <a:gd name="connsiteY2" fmla="*/ 471652 h 471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1536" h="471652">
                  <a:moveTo>
                    <a:pt x="0" y="471652"/>
                  </a:moveTo>
                  <a:lnTo>
                    <a:pt x="370768" y="0"/>
                  </a:lnTo>
                  <a:lnTo>
                    <a:pt x="741536" y="471652"/>
                  </a:lnTo>
                </a:path>
              </a:pathLst>
            </a:custGeom>
            <a:ln w="9525">
              <a:solidFill>
                <a:schemeClr val="bg1">
                  <a:lumMod val="75000"/>
                </a:schemeClr>
              </a:solidFill>
              <a:prstDash val="soli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ea typeface="Pretendard Light" panose="02000403000000020004" pitchFamily="50" charset="-127"/>
              </a:endParaRPr>
            </a:p>
          </p:txBody>
        </p:sp>
      </p:grpSp>
      <p:sp>
        <p:nvSpPr>
          <p:cNvPr id="45" name="사각형: 둥근 모서리 44">
            <a:extLst>
              <a:ext uri="{FF2B5EF4-FFF2-40B4-BE49-F238E27FC236}">
                <a16:creationId xmlns:a16="http://schemas.microsoft.com/office/drawing/2014/main" id="{B8A4D738-D6A7-4D30-8FF7-EBB8F7721773}"/>
              </a:ext>
            </a:extLst>
          </p:cNvPr>
          <p:cNvSpPr/>
          <p:nvPr/>
        </p:nvSpPr>
        <p:spPr>
          <a:xfrm>
            <a:off x="751352" y="3434705"/>
            <a:ext cx="2915808" cy="265826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1300" b="1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평년보다 비슷하거나 높음</a:t>
            </a:r>
            <a:endParaRPr lang="en-US" altLang="ko-KR" sz="1300" b="1" dirty="0">
              <a:solidFill>
                <a:schemeClr val="tx1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  <a:p>
            <a:pPr algn="ctr">
              <a:lnSpc>
                <a:spcPct val="150000"/>
              </a:lnSpc>
            </a:pPr>
            <a:endParaRPr lang="en-US" altLang="ko-KR" sz="1200" dirty="0">
              <a:solidFill>
                <a:schemeClr val="tx1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20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한반도 주변 해수면 온도가 평년보다 </a:t>
            </a:r>
            <a:endParaRPr lang="en-US" altLang="ko-KR" sz="1200" dirty="0">
              <a:solidFill>
                <a:schemeClr val="tx1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  <a:p>
            <a:pPr algn="ctr">
              <a:lnSpc>
                <a:spcPct val="150000"/>
              </a:lnSpc>
            </a:pPr>
            <a:r>
              <a:rPr lang="en-US" altLang="ko-KR" sz="120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1~3</a:t>
            </a:r>
            <a:r>
              <a:rPr lang="ko-KR" altLang="en-US" sz="120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도 가량 상승과 더불어 고기압의 영향을 받아</a:t>
            </a:r>
            <a:r>
              <a:rPr lang="ko-KR" altLang="en-US" sz="1200" b="1" dirty="0">
                <a:solidFill>
                  <a:srgbClr val="3A3AB9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</a:t>
            </a:r>
            <a:r>
              <a:rPr lang="ko-KR" altLang="en-US" sz="1200" b="1" dirty="0">
                <a:solidFill>
                  <a:srgbClr val="4971F3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평년보다 비슷하거나 많은 비가 내릴 전망</a:t>
            </a:r>
          </a:p>
        </p:txBody>
      </p:sp>
      <p:sp>
        <p:nvSpPr>
          <p:cNvPr id="48" name="모서리가 둥근 직사각형 14">
            <a:extLst>
              <a:ext uri="{FF2B5EF4-FFF2-40B4-BE49-F238E27FC236}">
                <a16:creationId xmlns:a16="http://schemas.microsoft.com/office/drawing/2014/main" id="{9FCB2B08-3ACE-4E79-90A9-276626EB3D1D}"/>
              </a:ext>
            </a:extLst>
          </p:cNvPr>
          <p:cNvSpPr/>
          <p:nvPr/>
        </p:nvSpPr>
        <p:spPr bwMode="auto">
          <a:xfrm>
            <a:off x="702700" y="1483200"/>
            <a:ext cx="9288000" cy="930073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lIns="85995" tIns="42997" rIns="85995" bIns="42997" rtlCol="0" anchor="ctr"/>
          <a:lstStyle/>
          <a:p>
            <a:pPr algn="ctr"/>
            <a:r>
              <a:rPr lang="en-US" altLang="ko-KR" sz="1600" b="1" kern="0" spc="-70" dirty="0">
                <a:solidFill>
                  <a:srgbClr val="00000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</a:t>
            </a:r>
            <a:r>
              <a:rPr lang="ko-KR" altLang="en-US" sz="1600" b="1" kern="0" spc="-70" dirty="0">
                <a:solidFill>
                  <a:srgbClr val="00000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여름철 강수량은 평년과 비슷하거나 많겠으며</a:t>
            </a:r>
            <a:endParaRPr lang="en-US" altLang="ko-KR" sz="1600" b="1" kern="0" spc="-70" dirty="0">
              <a:solidFill>
                <a:srgbClr val="000000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600" b="1" kern="0" spc="-70" dirty="0">
                <a:solidFill>
                  <a:srgbClr val="4971F3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전국적으로 많은 비</a:t>
            </a:r>
            <a:r>
              <a:rPr lang="ko-KR" altLang="en-US" sz="1600" b="1" kern="0" spc="-70" dirty="0">
                <a:solidFill>
                  <a:srgbClr val="00000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가 내릴 수 있습니다</a:t>
            </a:r>
            <a:endParaRPr lang="en-US" altLang="ko-KR" sz="1600" b="1" kern="0" spc="-70" dirty="0">
              <a:solidFill>
                <a:srgbClr val="000000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  <p:sp>
        <p:nvSpPr>
          <p:cNvPr id="50" name="사각형: 둥근 모서리 49">
            <a:extLst>
              <a:ext uri="{FF2B5EF4-FFF2-40B4-BE49-F238E27FC236}">
                <a16:creationId xmlns:a16="http://schemas.microsoft.com/office/drawing/2014/main" id="{B6C7EBDE-DAAC-437E-AAD0-4207447F0826}"/>
              </a:ext>
            </a:extLst>
          </p:cNvPr>
          <p:cNvSpPr/>
          <p:nvPr/>
        </p:nvSpPr>
        <p:spPr>
          <a:xfrm>
            <a:off x="3888796" y="3434705"/>
            <a:ext cx="2915808" cy="265826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1300" b="1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국내 태풍 강도 유지</a:t>
            </a:r>
            <a:endParaRPr lang="en-US" altLang="ko-KR" sz="1300" b="1" dirty="0">
              <a:solidFill>
                <a:schemeClr val="tx1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  <a:p>
            <a:pPr algn="ctr">
              <a:lnSpc>
                <a:spcPct val="150000"/>
              </a:lnSpc>
            </a:pPr>
            <a:endParaRPr lang="en-US" altLang="ko-KR" sz="1200" dirty="0">
              <a:solidFill>
                <a:schemeClr val="tx1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20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엘니뇨 현상이 지속되고 평균 해수 온도 </a:t>
            </a:r>
            <a:endParaRPr lang="en-US" altLang="ko-KR" sz="1200" dirty="0">
              <a:solidFill>
                <a:schemeClr val="tx1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20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상승으로 </a:t>
            </a:r>
            <a:r>
              <a:rPr lang="ko-KR" altLang="en-US" sz="1200" b="1" dirty="0">
                <a:solidFill>
                  <a:srgbClr val="4971F3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강한 태풍의 내습 가능성 높을 </a:t>
            </a:r>
            <a:endParaRPr lang="en-US" altLang="ko-KR" sz="1200" b="1" dirty="0">
              <a:solidFill>
                <a:srgbClr val="4971F3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200" b="1" dirty="0">
                <a:solidFill>
                  <a:srgbClr val="4971F3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전망</a:t>
            </a:r>
            <a:r>
              <a:rPr lang="en-US" altLang="ko-KR" sz="1200" b="1" dirty="0">
                <a:solidFill>
                  <a:srgbClr val="4971F3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</a:t>
            </a:r>
          </a:p>
          <a:p>
            <a:pPr algn="ctr">
              <a:lnSpc>
                <a:spcPct val="150000"/>
              </a:lnSpc>
            </a:pPr>
            <a:endParaRPr lang="ko-KR" altLang="en-US" sz="1200" b="1" dirty="0">
              <a:solidFill>
                <a:srgbClr val="4971F3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  <p:sp>
        <p:nvSpPr>
          <p:cNvPr id="51" name="사각형: 둥근 모서리 50">
            <a:extLst>
              <a:ext uri="{FF2B5EF4-FFF2-40B4-BE49-F238E27FC236}">
                <a16:creationId xmlns:a16="http://schemas.microsoft.com/office/drawing/2014/main" id="{3CAD126B-1492-4332-B431-7A6A351A6284}"/>
              </a:ext>
            </a:extLst>
          </p:cNvPr>
          <p:cNvSpPr/>
          <p:nvPr/>
        </p:nvSpPr>
        <p:spPr>
          <a:xfrm>
            <a:off x="7074892" y="3434705"/>
            <a:ext cx="2915808" cy="265826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1300" b="1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평년보다 비슷하거나 높음</a:t>
            </a:r>
            <a:endParaRPr lang="en-US" altLang="ko-KR" sz="1300" b="1" dirty="0">
              <a:solidFill>
                <a:schemeClr val="tx1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  <a:p>
            <a:pPr algn="ctr">
              <a:lnSpc>
                <a:spcPct val="150000"/>
              </a:lnSpc>
            </a:pPr>
            <a:endParaRPr lang="en-US" altLang="ko-KR" sz="1200" dirty="0">
              <a:solidFill>
                <a:schemeClr val="tx1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20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우리나라 부근 고기압성 순환이 강화되어 </a:t>
            </a:r>
            <a:r>
              <a:rPr lang="ko-KR" altLang="en-US" sz="1200" b="1" dirty="0">
                <a:solidFill>
                  <a:srgbClr val="4971F3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여름철 기온은 평년과 비슷하거나 높을 </a:t>
            </a:r>
            <a:endParaRPr lang="en-US" altLang="ko-KR" sz="1200" b="1" dirty="0">
              <a:solidFill>
                <a:srgbClr val="4971F3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200" b="1" dirty="0">
                <a:solidFill>
                  <a:srgbClr val="4971F3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전망</a:t>
            </a:r>
            <a:endParaRPr lang="en-US" altLang="ko-KR" sz="1200" b="1" dirty="0">
              <a:solidFill>
                <a:srgbClr val="4971F3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  <a:p>
            <a:pPr algn="ctr">
              <a:lnSpc>
                <a:spcPct val="150000"/>
              </a:lnSpc>
            </a:pPr>
            <a:endParaRPr lang="ko-KR" altLang="en-US" sz="1200" b="1" dirty="0">
              <a:solidFill>
                <a:srgbClr val="3A3AB9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  <p:sp>
        <p:nvSpPr>
          <p:cNvPr id="52" name="사각형: 둥근 위쪽 모서리 51">
            <a:extLst>
              <a:ext uri="{FF2B5EF4-FFF2-40B4-BE49-F238E27FC236}">
                <a16:creationId xmlns:a16="http://schemas.microsoft.com/office/drawing/2014/main" id="{E0967A02-F9F7-4DA6-8DD1-A97D487AC545}"/>
              </a:ext>
            </a:extLst>
          </p:cNvPr>
          <p:cNvSpPr/>
          <p:nvPr/>
        </p:nvSpPr>
        <p:spPr>
          <a:xfrm>
            <a:off x="1260504" y="3105515"/>
            <a:ext cx="1800200" cy="648072"/>
          </a:xfrm>
          <a:prstGeom prst="round2SameRect">
            <a:avLst>
              <a:gd name="adj1" fmla="val 43122"/>
              <a:gd name="adj2" fmla="val 0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 dirty="0">
                <a:solidFill>
                  <a:schemeClr val="bg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            강 수</a:t>
            </a:r>
          </a:p>
        </p:txBody>
      </p:sp>
      <p:sp>
        <p:nvSpPr>
          <p:cNvPr id="53" name="사각형: 둥근 위쪽 모서리 52">
            <a:extLst>
              <a:ext uri="{FF2B5EF4-FFF2-40B4-BE49-F238E27FC236}">
                <a16:creationId xmlns:a16="http://schemas.microsoft.com/office/drawing/2014/main" id="{390CD077-552C-4829-858A-AA6654C57F26}"/>
              </a:ext>
            </a:extLst>
          </p:cNvPr>
          <p:cNvSpPr/>
          <p:nvPr/>
        </p:nvSpPr>
        <p:spPr>
          <a:xfrm>
            <a:off x="4446600" y="3105515"/>
            <a:ext cx="1800200" cy="648072"/>
          </a:xfrm>
          <a:prstGeom prst="round2SameRect">
            <a:avLst>
              <a:gd name="adj1" fmla="val 43122"/>
              <a:gd name="adj2" fmla="val 0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 dirty="0">
                <a:solidFill>
                  <a:schemeClr val="bg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            태 풍</a:t>
            </a:r>
          </a:p>
        </p:txBody>
      </p:sp>
      <p:sp>
        <p:nvSpPr>
          <p:cNvPr id="54" name="사각형: 둥근 위쪽 모서리 53">
            <a:extLst>
              <a:ext uri="{FF2B5EF4-FFF2-40B4-BE49-F238E27FC236}">
                <a16:creationId xmlns:a16="http://schemas.microsoft.com/office/drawing/2014/main" id="{C1CD0779-5A71-49CA-AC7D-65C2AC90EEB8}"/>
              </a:ext>
            </a:extLst>
          </p:cNvPr>
          <p:cNvSpPr/>
          <p:nvPr/>
        </p:nvSpPr>
        <p:spPr>
          <a:xfrm>
            <a:off x="7632696" y="3105515"/>
            <a:ext cx="1800200" cy="648072"/>
          </a:xfrm>
          <a:prstGeom prst="round2SameRect">
            <a:avLst>
              <a:gd name="adj1" fmla="val 43122"/>
              <a:gd name="adj2" fmla="val 0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 dirty="0">
                <a:solidFill>
                  <a:schemeClr val="bg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            기 온</a:t>
            </a:r>
          </a:p>
        </p:txBody>
      </p:sp>
      <p:pic>
        <p:nvPicPr>
          <p:cNvPr id="55" name="그림 54">
            <a:extLst>
              <a:ext uri="{FF2B5EF4-FFF2-40B4-BE49-F238E27FC236}">
                <a16:creationId xmlns:a16="http://schemas.microsoft.com/office/drawing/2014/main" id="{AFA28D7D-580C-4B69-8C88-F032AABA4267}"/>
              </a:ext>
            </a:extLst>
          </p:cNvPr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698628" y="3177551"/>
            <a:ext cx="504000" cy="504000"/>
          </a:xfrm>
          <a:prstGeom prst="rect">
            <a:avLst/>
          </a:prstGeom>
        </p:spPr>
      </p:pic>
      <p:pic>
        <p:nvPicPr>
          <p:cNvPr id="56" name="그림 55">
            <a:extLst>
              <a:ext uri="{FF2B5EF4-FFF2-40B4-BE49-F238E27FC236}">
                <a16:creationId xmlns:a16="http://schemas.microsoft.com/office/drawing/2014/main" id="{4FE96EDF-2632-4251-8722-A726D854A693}"/>
              </a:ext>
            </a:extLst>
          </p:cNvPr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494332" y="3177551"/>
            <a:ext cx="504000" cy="504000"/>
          </a:xfrm>
          <a:prstGeom prst="rect">
            <a:avLst/>
          </a:prstGeom>
        </p:spPr>
      </p:pic>
      <p:pic>
        <p:nvPicPr>
          <p:cNvPr id="57" name="그림 56">
            <a:extLst>
              <a:ext uri="{FF2B5EF4-FFF2-40B4-BE49-F238E27FC236}">
                <a16:creationId xmlns:a16="http://schemas.microsoft.com/office/drawing/2014/main" id="{D779D11F-37E7-4BD5-BF70-ECF7910544C6}"/>
              </a:ext>
            </a:extLst>
          </p:cNvPr>
          <p:cNvPicPr preferRelativeResize="0"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7866980" y="3177551"/>
            <a:ext cx="504000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465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그룹 17">
            <a:extLst>
              <a:ext uri="{FF2B5EF4-FFF2-40B4-BE49-F238E27FC236}">
                <a16:creationId xmlns:a16="http://schemas.microsoft.com/office/drawing/2014/main" id="{F0928AEE-5C69-4D9A-9F14-39D949828E5E}"/>
              </a:ext>
            </a:extLst>
          </p:cNvPr>
          <p:cNvGrpSpPr/>
          <p:nvPr/>
        </p:nvGrpSpPr>
        <p:grpSpPr>
          <a:xfrm>
            <a:off x="629659" y="534785"/>
            <a:ext cx="9341635" cy="540253"/>
            <a:chOff x="635000" y="585172"/>
            <a:chExt cx="9341635" cy="540253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870C93B-BE5E-4409-B2DC-567B8FDDD5DF}"/>
                </a:ext>
              </a:extLst>
            </p:cNvPr>
            <p:cNvSpPr txBox="1"/>
            <p:nvPr/>
          </p:nvSpPr>
          <p:spPr>
            <a:xfrm>
              <a:off x="635000" y="799339"/>
              <a:ext cx="9341635" cy="326086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marL="0" lvl="1" defTabSz="1463071" fontAlgn="ctr">
                <a:spcBef>
                  <a:spcPct val="0"/>
                </a:spcBef>
                <a:spcAft>
                  <a:spcPts val="397"/>
                </a:spcAft>
                <a:buClr>
                  <a:prstClr val="black">
                    <a:lumMod val="50000"/>
                    <a:lumOff val="50000"/>
                  </a:prstClr>
                </a:buClr>
                <a:buSzPct val="100000"/>
                <a:tabLst>
                  <a:tab pos="4941164" algn="l"/>
                </a:tabLst>
                <a:defRPr/>
              </a:pPr>
              <a:r>
                <a:rPr lang="en-US" altLang="ko-KR" sz="2200" spc="-58" dirty="0">
                  <a:ln>
                    <a:solidFill>
                      <a:srgbClr val="D9B685">
                        <a:alpha val="0"/>
                      </a:srgbClr>
                    </a:solidFill>
                  </a:ln>
                  <a:latin typeface="Pretendard SemiBold" panose="02000703000000020004" pitchFamily="50" charset="-127"/>
                  <a:ea typeface="Pretendard SemiBold" panose="02000703000000020004" pitchFamily="50" charset="-127"/>
                  <a:cs typeface="Pretendard SemiBold" panose="02000703000000020004" pitchFamily="50" charset="-127"/>
                </a:rPr>
                <a:t>2. </a:t>
              </a:r>
              <a:r>
                <a:rPr lang="ko-KR" altLang="en-US" sz="2200" spc="-58" dirty="0">
                  <a:ln>
                    <a:solidFill>
                      <a:srgbClr val="D9B685">
                        <a:alpha val="0"/>
                      </a:srgbClr>
                    </a:solidFill>
                  </a:ln>
                  <a:latin typeface="Pretendard SemiBold" panose="02000703000000020004" pitchFamily="50" charset="-127"/>
                  <a:ea typeface="Pretendard SemiBold" panose="02000703000000020004" pitchFamily="50" charset="-127"/>
                  <a:cs typeface="Pretendard SemiBold" panose="02000703000000020004" pitchFamily="50" charset="-127"/>
                </a:rPr>
                <a:t>장마철 주요 사고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EBE7D4B-2022-4DDB-9055-AA17DA18980E}"/>
                </a:ext>
              </a:extLst>
            </p:cNvPr>
            <p:cNvSpPr txBox="1"/>
            <p:nvPr/>
          </p:nvSpPr>
          <p:spPr>
            <a:xfrm>
              <a:off x="635000" y="585172"/>
              <a:ext cx="1244380" cy="184666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pPr marL="0" lvl="1" defTabSz="1463071" fontAlgn="ctr">
                <a:spcBef>
                  <a:spcPct val="0"/>
                </a:spcBef>
                <a:spcAft>
                  <a:spcPts val="397"/>
                </a:spcAft>
                <a:buClr>
                  <a:prstClr val="black">
                    <a:lumMod val="50000"/>
                    <a:lumOff val="50000"/>
                  </a:prstClr>
                </a:buClr>
                <a:buSzPct val="100000"/>
                <a:tabLst>
                  <a:tab pos="4941164" algn="l"/>
                </a:tabLst>
                <a:defRPr/>
              </a:pPr>
              <a:r>
                <a:rPr lang="ko-KR" altLang="en-US" sz="1200" spc="-19" dirty="0">
                  <a:ln>
                    <a:solidFill>
                      <a:srgbClr val="D9B685">
                        <a:alpha val="0"/>
                      </a:srgb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Medium" panose="02000603000000020004" pitchFamily="50" charset="-127"/>
                  <a:ea typeface="Pretendard Medium" panose="02000603000000020004" pitchFamily="50" charset="-127"/>
                  <a:cs typeface="Pretendard Medium" panose="02000603000000020004" pitchFamily="50" charset="-127"/>
                </a:rPr>
                <a:t>장마철 안전사고 예방</a:t>
              </a:r>
              <a:endParaRPr lang="en-US" altLang="ko-KR" sz="1200" spc="-19" dirty="0">
                <a:ln>
                  <a:solidFill>
                    <a:srgbClr val="D9B685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endParaRPr>
            </a:p>
          </p:txBody>
        </p:sp>
      </p:grp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348EE6DC-A380-4B92-808C-FE0836111E7A}"/>
              </a:ext>
            </a:extLst>
          </p:cNvPr>
          <p:cNvGrpSpPr/>
          <p:nvPr/>
        </p:nvGrpSpPr>
        <p:grpSpPr>
          <a:xfrm>
            <a:off x="7800742" y="-749414"/>
            <a:ext cx="894108" cy="268232"/>
            <a:chOff x="6145699" y="4056139"/>
            <a:chExt cx="919643" cy="275893"/>
          </a:xfrm>
        </p:grpSpPr>
        <p:cxnSp>
          <p:nvCxnSpPr>
            <p:cNvPr id="29" name="직선 화살표 연결선 28">
              <a:extLst>
                <a:ext uri="{FF2B5EF4-FFF2-40B4-BE49-F238E27FC236}">
                  <a16:creationId xmlns:a16="http://schemas.microsoft.com/office/drawing/2014/main" id="{32DB56B0-C7BE-4D26-842C-C2E336BFA20A}"/>
                </a:ext>
              </a:extLst>
            </p:cNvPr>
            <p:cNvCxnSpPr>
              <a:cxnSpLocks/>
              <a:endCxn id="30" idx="1"/>
            </p:cNvCxnSpPr>
            <p:nvPr/>
          </p:nvCxnSpPr>
          <p:spPr>
            <a:xfrm>
              <a:off x="6145699" y="4194085"/>
              <a:ext cx="919643" cy="2"/>
            </a:xfrm>
            <a:prstGeom prst="straightConnector1">
              <a:avLst/>
            </a:prstGeom>
            <a:ln w="9525">
              <a:solidFill>
                <a:schemeClr val="bg1">
                  <a:lumMod val="75000"/>
                </a:schemeClr>
              </a:solidFill>
              <a:prstDash val="soli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이등변 삼각형 84">
              <a:extLst>
                <a:ext uri="{FF2B5EF4-FFF2-40B4-BE49-F238E27FC236}">
                  <a16:creationId xmlns:a16="http://schemas.microsoft.com/office/drawing/2014/main" id="{4F01518E-E92A-41F2-8672-E2F069CBAF4E}"/>
                </a:ext>
              </a:extLst>
            </p:cNvPr>
            <p:cNvSpPr/>
            <p:nvPr/>
          </p:nvSpPr>
          <p:spPr>
            <a:xfrm rot="5400000">
              <a:off x="6810612" y="4077303"/>
              <a:ext cx="275893" cy="233566"/>
            </a:xfrm>
            <a:custGeom>
              <a:avLst/>
              <a:gdLst>
                <a:gd name="connsiteX0" fmla="*/ 0 w 741536"/>
                <a:gd name="connsiteY0" fmla="*/ 471652 h 471652"/>
                <a:gd name="connsiteX1" fmla="*/ 370768 w 741536"/>
                <a:gd name="connsiteY1" fmla="*/ 0 h 471652"/>
                <a:gd name="connsiteX2" fmla="*/ 741536 w 741536"/>
                <a:gd name="connsiteY2" fmla="*/ 471652 h 471652"/>
                <a:gd name="connsiteX3" fmla="*/ 0 w 741536"/>
                <a:gd name="connsiteY3" fmla="*/ 471652 h 471652"/>
                <a:gd name="connsiteX0" fmla="*/ 0 w 741536"/>
                <a:gd name="connsiteY0" fmla="*/ 471652 h 471652"/>
                <a:gd name="connsiteX1" fmla="*/ 370768 w 741536"/>
                <a:gd name="connsiteY1" fmla="*/ 0 h 471652"/>
                <a:gd name="connsiteX2" fmla="*/ 741536 w 741536"/>
                <a:gd name="connsiteY2" fmla="*/ 471652 h 471652"/>
                <a:gd name="connsiteX3" fmla="*/ 374824 w 741536"/>
                <a:gd name="connsiteY3" fmla="*/ 469900 h 471652"/>
                <a:gd name="connsiteX4" fmla="*/ 0 w 741536"/>
                <a:gd name="connsiteY4" fmla="*/ 471652 h 471652"/>
                <a:gd name="connsiteX0" fmla="*/ 374824 w 741536"/>
                <a:gd name="connsiteY0" fmla="*/ 469900 h 561340"/>
                <a:gd name="connsiteX1" fmla="*/ 0 w 741536"/>
                <a:gd name="connsiteY1" fmla="*/ 471652 h 561340"/>
                <a:gd name="connsiteX2" fmla="*/ 370768 w 741536"/>
                <a:gd name="connsiteY2" fmla="*/ 0 h 561340"/>
                <a:gd name="connsiteX3" fmla="*/ 741536 w 741536"/>
                <a:gd name="connsiteY3" fmla="*/ 471652 h 561340"/>
                <a:gd name="connsiteX4" fmla="*/ 466264 w 741536"/>
                <a:gd name="connsiteY4" fmla="*/ 561340 h 561340"/>
                <a:gd name="connsiteX0" fmla="*/ 374824 w 741536"/>
                <a:gd name="connsiteY0" fmla="*/ 469900 h 471652"/>
                <a:gd name="connsiteX1" fmla="*/ 0 w 741536"/>
                <a:gd name="connsiteY1" fmla="*/ 471652 h 471652"/>
                <a:gd name="connsiteX2" fmla="*/ 370768 w 741536"/>
                <a:gd name="connsiteY2" fmla="*/ 0 h 471652"/>
                <a:gd name="connsiteX3" fmla="*/ 741536 w 741536"/>
                <a:gd name="connsiteY3" fmla="*/ 471652 h 471652"/>
                <a:gd name="connsiteX0" fmla="*/ 0 w 741536"/>
                <a:gd name="connsiteY0" fmla="*/ 471652 h 471652"/>
                <a:gd name="connsiteX1" fmla="*/ 370768 w 741536"/>
                <a:gd name="connsiteY1" fmla="*/ 0 h 471652"/>
                <a:gd name="connsiteX2" fmla="*/ 741536 w 741536"/>
                <a:gd name="connsiteY2" fmla="*/ 471652 h 471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1536" h="471652">
                  <a:moveTo>
                    <a:pt x="0" y="471652"/>
                  </a:moveTo>
                  <a:lnTo>
                    <a:pt x="370768" y="0"/>
                  </a:lnTo>
                  <a:lnTo>
                    <a:pt x="741536" y="471652"/>
                  </a:lnTo>
                </a:path>
              </a:pathLst>
            </a:custGeom>
            <a:ln w="9525">
              <a:solidFill>
                <a:schemeClr val="bg1">
                  <a:lumMod val="75000"/>
                </a:schemeClr>
              </a:solidFill>
              <a:prstDash val="soli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ea typeface="Pretendard Light" panose="02000403000000020004" pitchFamily="50" charset="-127"/>
              </a:endParaRPr>
            </a:p>
          </p:txBody>
        </p:sp>
      </p:grpSp>
      <p:graphicFrame>
        <p:nvGraphicFramePr>
          <p:cNvPr id="21" name="표 5">
            <a:extLst>
              <a:ext uri="{FF2B5EF4-FFF2-40B4-BE49-F238E27FC236}">
                <a16:creationId xmlns:a16="http://schemas.microsoft.com/office/drawing/2014/main" id="{E58D3828-653C-4D5C-A88A-2DC951911D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8644677"/>
              </p:ext>
            </p:extLst>
          </p:nvPr>
        </p:nvGraphicFramePr>
        <p:xfrm>
          <a:off x="701906" y="1306286"/>
          <a:ext cx="9288000" cy="57186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44000">
                  <a:extLst>
                    <a:ext uri="{9D8B030D-6E8A-4147-A177-3AD203B41FA5}">
                      <a16:colId xmlns:a16="http://schemas.microsoft.com/office/drawing/2014/main" val="1220312027"/>
                    </a:ext>
                  </a:extLst>
                </a:gridCol>
                <a:gridCol w="4644000">
                  <a:extLst>
                    <a:ext uri="{9D8B030D-6E8A-4147-A177-3AD203B41FA5}">
                      <a16:colId xmlns:a16="http://schemas.microsoft.com/office/drawing/2014/main" val="2463464337"/>
                    </a:ext>
                  </a:extLst>
                </a:gridCol>
              </a:tblGrid>
              <a:tr h="2173989">
                <a:tc>
                  <a:txBody>
                    <a:bodyPr/>
                    <a:lstStyle/>
                    <a:p>
                      <a:pPr algn="ctr" latinLnBrk="1"/>
                      <a:endParaRPr lang="ko-KR" altLang="en-US" sz="1200" b="0" dirty="0">
                        <a:solidFill>
                          <a:schemeClr val="tx1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b="0" dirty="0">
                        <a:solidFill>
                          <a:schemeClr val="tx1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9034940"/>
                  </a:ext>
                </a:extLst>
              </a:tr>
              <a:tr h="66461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b="0" dirty="0">
                          <a:solidFill>
                            <a:srgbClr val="4971F3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호우</a:t>
                      </a:r>
                      <a:r>
                        <a:rPr lang="ko-KR" altLang="en-US" sz="13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로 인한 현장 침수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우수로 인한 </a:t>
                      </a:r>
                      <a:r>
                        <a:rPr lang="ko-KR" altLang="en-US" sz="1300" b="0" dirty="0" err="1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굴착면</a:t>
                      </a:r>
                      <a:r>
                        <a:rPr lang="en-US" altLang="ko-KR" sz="13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, </a:t>
                      </a:r>
                      <a:r>
                        <a:rPr lang="ko-KR" altLang="en-US" sz="13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토사 </a:t>
                      </a:r>
                      <a:r>
                        <a:rPr lang="ko-KR" altLang="en-US" sz="1300" b="0" dirty="0">
                          <a:solidFill>
                            <a:srgbClr val="4971F3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무너짐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5735861"/>
                  </a:ext>
                </a:extLst>
              </a:tr>
              <a:tr h="2215385">
                <a:tc>
                  <a:txBody>
                    <a:bodyPr/>
                    <a:lstStyle/>
                    <a:p>
                      <a:pPr algn="ctr" latinLnBrk="1"/>
                      <a:endParaRPr lang="ko-KR" altLang="en-US" sz="1200" b="0" dirty="0">
                        <a:solidFill>
                          <a:schemeClr val="tx1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b="0" dirty="0">
                        <a:solidFill>
                          <a:schemeClr val="tx1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5286085"/>
                  </a:ext>
                </a:extLst>
              </a:tr>
              <a:tr h="66461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b="0" dirty="0">
                          <a:solidFill>
                            <a:srgbClr val="4971F3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태풍</a:t>
                      </a:r>
                      <a:r>
                        <a:rPr lang="en-US" altLang="ko-KR" sz="1300" b="0" dirty="0">
                          <a:solidFill>
                            <a:srgbClr val="4971F3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, </a:t>
                      </a:r>
                      <a:r>
                        <a:rPr lang="ko-KR" altLang="en-US" sz="1300" b="0" dirty="0">
                          <a:solidFill>
                            <a:srgbClr val="4971F3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강풍 </a:t>
                      </a:r>
                      <a:r>
                        <a:rPr lang="ko-KR" altLang="en-US" sz="13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등에 의한 무너짐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습윤장소 전기사용으로 인한 </a:t>
                      </a:r>
                      <a:r>
                        <a:rPr lang="ko-KR" altLang="en-US" sz="1300" b="0" dirty="0">
                          <a:solidFill>
                            <a:srgbClr val="4971F3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감전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1327570"/>
                  </a:ext>
                </a:extLst>
              </a:tr>
            </a:tbl>
          </a:graphicData>
        </a:graphic>
      </p:graphicFrame>
      <p:pic>
        <p:nvPicPr>
          <p:cNvPr id="22" name="그림 21">
            <a:extLst>
              <a:ext uri="{FF2B5EF4-FFF2-40B4-BE49-F238E27FC236}">
                <a16:creationId xmlns:a16="http://schemas.microsoft.com/office/drawing/2014/main" id="{A815A185-E7E8-48C5-9B97-6B6DA4E33A5D}"/>
              </a:ext>
            </a:extLst>
          </p:cNvPr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385466" y="1338274"/>
            <a:ext cx="3168000" cy="2124000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FB22BE6F-ACBA-4546-8720-4B50EC7E8E24}"/>
              </a:ext>
            </a:extLst>
          </p:cNvPr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210002" y="1319613"/>
            <a:ext cx="3168000" cy="2124000"/>
          </a:xfrm>
          <a:prstGeom prst="rect">
            <a:avLst/>
          </a:prstGeom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id="{2D375050-720F-4396-AFD4-2646DAF8A733}"/>
              </a:ext>
            </a:extLst>
          </p:cNvPr>
          <p:cNvPicPr preferRelativeResize="0"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385466" y="4184081"/>
            <a:ext cx="3168000" cy="2124000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66F8C205-034A-4BB7-8755-7A1800B43CC1}"/>
              </a:ext>
            </a:extLst>
          </p:cNvPr>
          <p:cNvPicPr preferRelativeResize="0"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6210002" y="4184081"/>
            <a:ext cx="3168000" cy="21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7964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그룹 17">
            <a:extLst>
              <a:ext uri="{FF2B5EF4-FFF2-40B4-BE49-F238E27FC236}">
                <a16:creationId xmlns:a16="http://schemas.microsoft.com/office/drawing/2014/main" id="{F0928AEE-5C69-4D9A-9F14-39D949828E5E}"/>
              </a:ext>
            </a:extLst>
          </p:cNvPr>
          <p:cNvGrpSpPr/>
          <p:nvPr/>
        </p:nvGrpSpPr>
        <p:grpSpPr>
          <a:xfrm>
            <a:off x="629659" y="534785"/>
            <a:ext cx="9341635" cy="540253"/>
            <a:chOff x="635000" y="585172"/>
            <a:chExt cx="9341635" cy="540253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870C93B-BE5E-4409-B2DC-567B8FDDD5DF}"/>
                </a:ext>
              </a:extLst>
            </p:cNvPr>
            <p:cNvSpPr txBox="1"/>
            <p:nvPr/>
          </p:nvSpPr>
          <p:spPr>
            <a:xfrm>
              <a:off x="635000" y="799339"/>
              <a:ext cx="9341635" cy="326086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marL="0" lvl="1" defTabSz="1463071" fontAlgn="ctr">
                <a:spcBef>
                  <a:spcPct val="0"/>
                </a:spcBef>
                <a:spcAft>
                  <a:spcPts val="397"/>
                </a:spcAft>
                <a:buClr>
                  <a:prstClr val="black">
                    <a:lumMod val="50000"/>
                    <a:lumOff val="50000"/>
                  </a:prstClr>
                </a:buClr>
                <a:buSzPct val="100000"/>
                <a:tabLst>
                  <a:tab pos="4941164" algn="l"/>
                </a:tabLst>
                <a:defRPr/>
              </a:pPr>
              <a:r>
                <a:rPr lang="en-US" altLang="ko-KR" sz="2200" spc="-58" dirty="0">
                  <a:ln>
                    <a:solidFill>
                      <a:srgbClr val="D9B685">
                        <a:alpha val="0"/>
                      </a:srgbClr>
                    </a:solidFill>
                  </a:ln>
                  <a:latin typeface="Pretendard SemiBold" panose="02000703000000020004" pitchFamily="50" charset="-127"/>
                  <a:ea typeface="Pretendard SemiBold" panose="02000703000000020004" pitchFamily="50" charset="-127"/>
                  <a:cs typeface="Pretendard SemiBold" panose="02000703000000020004" pitchFamily="50" charset="-127"/>
                </a:rPr>
                <a:t>3. </a:t>
              </a:r>
              <a:r>
                <a:rPr lang="ko-KR" altLang="en-US" sz="2200" spc="-58" dirty="0">
                  <a:ln>
                    <a:solidFill>
                      <a:srgbClr val="D9B685">
                        <a:alpha val="0"/>
                      </a:srgbClr>
                    </a:solidFill>
                  </a:ln>
                  <a:latin typeface="Pretendard SemiBold" panose="02000703000000020004" pitchFamily="50" charset="-127"/>
                  <a:ea typeface="Pretendard SemiBold" panose="02000703000000020004" pitchFamily="50" charset="-127"/>
                  <a:cs typeface="Pretendard SemiBold" panose="02000703000000020004" pitchFamily="50" charset="-127"/>
                </a:rPr>
                <a:t>장마철 핵심 안전수칙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EBE7D4B-2022-4DDB-9055-AA17DA18980E}"/>
                </a:ext>
              </a:extLst>
            </p:cNvPr>
            <p:cNvSpPr txBox="1"/>
            <p:nvPr/>
          </p:nvSpPr>
          <p:spPr>
            <a:xfrm>
              <a:off x="635000" y="585172"/>
              <a:ext cx="1244380" cy="184666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pPr marL="0" lvl="1" defTabSz="1463071" fontAlgn="ctr">
                <a:spcBef>
                  <a:spcPct val="0"/>
                </a:spcBef>
                <a:spcAft>
                  <a:spcPts val="397"/>
                </a:spcAft>
                <a:buClr>
                  <a:prstClr val="black">
                    <a:lumMod val="50000"/>
                    <a:lumOff val="50000"/>
                  </a:prstClr>
                </a:buClr>
                <a:buSzPct val="100000"/>
                <a:tabLst>
                  <a:tab pos="4941164" algn="l"/>
                </a:tabLst>
                <a:defRPr/>
              </a:pPr>
              <a:r>
                <a:rPr lang="ko-KR" altLang="en-US" sz="1200" spc="-19" dirty="0">
                  <a:ln>
                    <a:solidFill>
                      <a:srgbClr val="D9B685">
                        <a:alpha val="0"/>
                      </a:srgb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Medium" panose="02000603000000020004" pitchFamily="50" charset="-127"/>
                  <a:ea typeface="Pretendard Medium" panose="02000603000000020004" pitchFamily="50" charset="-127"/>
                  <a:cs typeface="Pretendard Medium" panose="02000603000000020004" pitchFamily="50" charset="-127"/>
                </a:rPr>
                <a:t>장마철 안전사고 예방</a:t>
              </a:r>
              <a:endParaRPr lang="en-US" altLang="ko-KR" sz="1200" spc="-19" dirty="0">
                <a:ln>
                  <a:solidFill>
                    <a:srgbClr val="D9B685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endParaRPr>
            </a:p>
          </p:txBody>
        </p:sp>
      </p:grp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348EE6DC-A380-4B92-808C-FE0836111E7A}"/>
              </a:ext>
            </a:extLst>
          </p:cNvPr>
          <p:cNvGrpSpPr/>
          <p:nvPr/>
        </p:nvGrpSpPr>
        <p:grpSpPr>
          <a:xfrm>
            <a:off x="7800742" y="-749414"/>
            <a:ext cx="894108" cy="268232"/>
            <a:chOff x="6145699" y="4056139"/>
            <a:chExt cx="919643" cy="275893"/>
          </a:xfrm>
        </p:grpSpPr>
        <p:cxnSp>
          <p:nvCxnSpPr>
            <p:cNvPr id="29" name="직선 화살표 연결선 28">
              <a:extLst>
                <a:ext uri="{FF2B5EF4-FFF2-40B4-BE49-F238E27FC236}">
                  <a16:creationId xmlns:a16="http://schemas.microsoft.com/office/drawing/2014/main" id="{32DB56B0-C7BE-4D26-842C-C2E336BFA20A}"/>
                </a:ext>
              </a:extLst>
            </p:cNvPr>
            <p:cNvCxnSpPr>
              <a:cxnSpLocks/>
              <a:endCxn id="30" idx="1"/>
            </p:cNvCxnSpPr>
            <p:nvPr/>
          </p:nvCxnSpPr>
          <p:spPr>
            <a:xfrm>
              <a:off x="6145699" y="4194085"/>
              <a:ext cx="919643" cy="2"/>
            </a:xfrm>
            <a:prstGeom prst="straightConnector1">
              <a:avLst/>
            </a:prstGeom>
            <a:ln w="9525">
              <a:solidFill>
                <a:schemeClr val="bg1">
                  <a:lumMod val="75000"/>
                </a:schemeClr>
              </a:solidFill>
              <a:prstDash val="soli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이등변 삼각형 84">
              <a:extLst>
                <a:ext uri="{FF2B5EF4-FFF2-40B4-BE49-F238E27FC236}">
                  <a16:creationId xmlns:a16="http://schemas.microsoft.com/office/drawing/2014/main" id="{4F01518E-E92A-41F2-8672-E2F069CBAF4E}"/>
                </a:ext>
              </a:extLst>
            </p:cNvPr>
            <p:cNvSpPr/>
            <p:nvPr/>
          </p:nvSpPr>
          <p:spPr>
            <a:xfrm rot="5400000">
              <a:off x="6810612" y="4077303"/>
              <a:ext cx="275893" cy="233566"/>
            </a:xfrm>
            <a:custGeom>
              <a:avLst/>
              <a:gdLst>
                <a:gd name="connsiteX0" fmla="*/ 0 w 741536"/>
                <a:gd name="connsiteY0" fmla="*/ 471652 h 471652"/>
                <a:gd name="connsiteX1" fmla="*/ 370768 w 741536"/>
                <a:gd name="connsiteY1" fmla="*/ 0 h 471652"/>
                <a:gd name="connsiteX2" fmla="*/ 741536 w 741536"/>
                <a:gd name="connsiteY2" fmla="*/ 471652 h 471652"/>
                <a:gd name="connsiteX3" fmla="*/ 0 w 741536"/>
                <a:gd name="connsiteY3" fmla="*/ 471652 h 471652"/>
                <a:gd name="connsiteX0" fmla="*/ 0 w 741536"/>
                <a:gd name="connsiteY0" fmla="*/ 471652 h 471652"/>
                <a:gd name="connsiteX1" fmla="*/ 370768 w 741536"/>
                <a:gd name="connsiteY1" fmla="*/ 0 h 471652"/>
                <a:gd name="connsiteX2" fmla="*/ 741536 w 741536"/>
                <a:gd name="connsiteY2" fmla="*/ 471652 h 471652"/>
                <a:gd name="connsiteX3" fmla="*/ 374824 w 741536"/>
                <a:gd name="connsiteY3" fmla="*/ 469900 h 471652"/>
                <a:gd name="connsiteX4" fmla="*/ 0 w 741536"/>
                <a:gd name="connsiteY4" fmla="*/ 471652 h 471652"/>
                <a:gd name="connsiteX0" fmla="*/ 374824 w 741536"/>
                <a:gd name="connsiteY0" fmla="*/ 469900 h 561340"/>
                <a:gd name="connsiteX1" fmla="*/ 0 w 741536"/>
                <a:gd name="connsiteY1" fmla="*/ 471652 h 561340"/>
                <a:gd name="connsiteX2" fmla="*/ 370768 w 741536"/>
                <a:gd name="connsiteY2" fmla="*/ 0 h 561340"/>
                <a:gd name="connsiteX3" fmla="*/ 741536 w 741536"/>
                <a:gd name="connsiteY3" fmla="*/ 471652 h 561340"/>
                <a:gd name="connsiteX4" fmla="*/ 466264 w 741536"/>
                <a:gd name="connsiteY4" fmla="*/ 561340 h 561340"/>
                <a:gd name="connsiteX0" fmla="*/ 374824 w 741536"/>
                <a:gd name="connsiteY0" fmla="*/ 469900 h 471652"/>
                <a:gd name="connsiteX1" fmla="*/ 0 w 741536"/>
                <a:gd name="connsiteY1" fmla="*/ 471652 h 471652"/>
                <a:gd name="connsiteX2" fmla="*/ 370768 w 741536"/>
                <a:gd name="connsiteY2" fmla="*/ 0 h 471652"/>
                <a:gd name="connsiteX3" fmla="*/ 741536 w 741536"/>
                <a:gd name="connsiteY3" fmla="*/ 471652 h 471652"/>
                <a:gd name="connsiteX0" fmla="*/ 0 w 741536"/>
                <a:gd name="connsiteY0" fmla="*/ 471652 h 471652"/>
                <a:gd name="connsiteX1" fmla="*/ 370768 w 741536"/>
                <a:gd name="connsiteY1" fmla="*/ 0 h 471652"/>
                <a:gd name="connsiteX2" fmla="*/ 741536 w 741536"/>
                <a:gd name="connsiteY2" fmla="*/ 471652 h 471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1536" h="471652">
                  <a:moveTo>
                    <a:pt x="0" y="471652"/>
                  </a:moveTo>
                  <a:lnTo>
                    <a:pt x="370768" y="0"/>
                  </a:lnTo>
                  <a:lnTo>
                    <a:pt x="741536" y="471652"/>
                  </a:lnTo>
                </a:path>
              </a:pathLst>
            </a:custGeom>
            <a:ln w="9525">
              <a:solidFill>
                <a:schemeClr val="bg1">
                  <a:lumMod val="75000"/>
                </a:schemeClr>
              </a:solidFill>
              <a:prstDash val="soli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ea typeface="Pretendard Light" panose="02000403000000020004" pitchFamily="50" charset="-127"/>
              </a:endParaRPr>
            </a:p>
          </p:txBody>
        </p:sp>
      </p:grpSp>
      <p:graphicFrame>
        <p:nvGraphicFramePr>
          <p:cNvPr id="13" name="표 5">
            <a:extLst>
              <a:ext uri="{FF2B5EF4-FFF2-40B4-BE49-F238E27FC236}">
                <a16:creationId xmlns:a16="http://schemas.microsoft.com/office/drawing/2014/main" id="{7C469162-7368-40E2-AAEC-FEC2AB86F3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7362098"/>
              </p:ext>
            </p:extLst>
          </p:nvPr>
        </p:nvGraphicFramePr>
        <p:xfrm>
          <a:off x="702066" y="1373491"/>
          <a:ext cx="9287680" cy="54372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9504">
                  <a:extLst>
                    <a:ext uri="{9D8B030D-6E8A-4147-A177-3AD203B41FA5}">
                      <a16:colId xmlns:a16="http://schemas.microsoft.com/office/drawing/2014/main" val="1220312027"/>
                    </a:ext>
                  </a:extLst>
                </a:gridCol>
                <a:gridCol w="3024176">
                  <a:extLst>
                    <a:ext uri="{9D8B030D-6E8A-4147-A177-3AD203B41FA5}">
                      <a16:colId xmlns:a16="http://schemas.microsoft.com/office/drawing/2014/main" val="1608784837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2463464337"/>
                    </a:ext>
                  </a:extLst>
                </a:gridCol>
                <a:gridCol w="3024000">
                  <a:extLst>
                    <a:ext uri="{9D8B030D-6E8A-4147-A177-3AD203B41FA5}">
                      <a16:colId xmlns:a16="http://schemas.microsoft.com/office/drawing/2014/main" val="1477010160"/>
                    </a:ext>
                  </a:extLst>
                </a:gridCol>
              </a:tblGrid>
              <a:tr h="459415">
                <a:tc gridSpan="4">
                  <a:txBody>
                    <a:bodyPr/>
                    <a:lstStyle/>
                    <a:p>
                      <a:pPr marL="0" marR="0" lvl="0" indent="0" algn="ctr" defTabSz="91440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공통사항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rgbClr val="4971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FFD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rgbClr val="C00000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0068720"/>
                  </a:ext>
                </a:extLst>
              </a:tr>
              <a:tr h="996223">
                <a:tc gridSpan="2">
                  <a:txBody>
                    <a:bodyPr/>
                    <a:lstStyle/>
                    <a:p>
                      <a:pPr marL="171450" marR="0" lvl="0" indent="-171450" algn="l" defTabSz="91440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ko-KR" altLang="en-US" sz="1200" b="0" dirty="0">
                          <a:solidFill>
                            <a:srgbClr val="3A3AB9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기상특보 수시 확인 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등 기상 변화 주시</a:t>
                      </a:r>
                      <a:endParaRPr lang="en-US" altLang="ko-KR" sz="1200" b="0" dirty="0">
                        <a:solidFill>
                          <a:schemeClr val="tx1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  <a:p>
                      <a:pPr marL="171450" marR="0" lvl="0" indent="-171450" algn="l" defTabSz="914400" eaLnBrk="1" fontAlgn="auto" latinLnBrk="1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사업장 여건에 맞는 </a:t>
                      </a:r>
                      <a:r>
                        <a:rPr lang="ko-KR" altLang="en-US" sz="1200" b="0" dirty="0">
                          <a:solidFill>
                            <a:srgbClr val="3A3AB9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비상대피계획 수립 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및 비상대기반 운영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71450" marR="0" lvl="0" indent="-171450" algn="l" defTabSz="91440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재해취약 장소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ᆞ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시설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ᆞ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장비 </a:t>
                      </a:r>
                      <a:r>
                        <a:rPr lang="ko-KR" altLang="en-US" sz="1200" b="0" dirty="0">
                          <a:solidFill>
                            <a:srgbClr val="3A3AB9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점검 및 보강 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실시</a:t>
                      </a:r>
                      <a:endParaRPr lang="en-US" altLang="ko-KR" sz="1200" b="0" dirty="0">
                        <a:solidFill>
                          <a:schemeClr val="tx1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  <a:p>
                      <a:pPr marL="171450" marR="0" lvl="0" indent="-171450" algn="l" defTabSz="914400" eaLnBrk="1" fontAlgn="auto" latinLnBrk="1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ko-KR" altLang="en-US" sz="1200" b="0" dirty="0">
                          <a:solidFill>
                            <a:srgbClr val="3A3AB9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긴급복구 장비 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및 </a:t>
                      </a:r>
                      <a:r>
                        <a:rPr lang="ko-KR" altLang="en-US" sz="1200" b="0" dirty="0">
                          <a:solidFill>
                            <a:srgbClr val="3A3AB9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비상구호 용품 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비치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8695164"/>
                  </a:ext>
                </a:extLst>
              </a:tr>
              <a:tr h="459415">
                <a:tc gridSpan="2">
                  <a:txBody>
                    <a:bodyPr/>
                    <a:lstStyle/>
                    <a:p>
                      <a:pPr marL="0" marR="0" lvl="0" indent="0" algn="ctr" defTabSz="91440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0" dirty="0">
                          <a:solidFill>
                            <a:srgbClr val="C0000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호우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로 인한 현장 침수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FFD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우수로 인한 </a:t>
                      </a:r>
                      <a:r>
                        <a:rPr lang="ko-KR" altLang="en-US" sz="1200" b="0" dirty="0" err="1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굴착면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, 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토사 </a:t>
                      </a:r>
                      <a:r>
                        <a:rPr lang="ko-KR" altLang="en-US" sz="1200" b="0" dirty="0">
                          <a:solidFill>
                            <a:srgbClr val="C0000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무너짐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FFD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9034940"/>
                  </a:ext>
                </a:extLst>
              </a:tr>
              <a:tr h="1531382">
                <a:tc>
                  <a:txBody>
                    <a:bodyPr/>
                    <a:lstStyle/>
                    <a:p>
                      <a:pPr algn="ctr" latinLnBrk="1"/>
                      <a:endParaRPr lang="ko-KR" altLang="en-US" sz="1200" b="0" dirty="0">
                        <a:solidFill>
                          <a:schemeClr val="tx1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ko-KR" altLang="en-US" sz="1100" b="0" dirty="0">
                          <a:solidFill>
                            <a:srgbClr val="3A3AB9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배수로</a:t>
                      </a:r>
                      <a:r>
                        <a:rPr lang="en-US" altLang="ko-KR" sz="1100" b="0" dirty="0">
                          <a:solidFill>
                            <a:srgbClr val="3A3AB9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, </a:t>
                      </a:r>
                      <a:r>
                        <a:rPr lang="ko-KR" altLang="en-US" sz="1100" b="0" dirty="0">
                          <a:solidFill>
                            <a:srgbClr val="3A3AB9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배수시설</a:t>
                      </a:r>
                      <a:r>
                        <a:rPr lang="ko-KR" altLang="en-US" sz="11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사전점검 및 정비</a:t>
                      </a:r>
                      <a:endParaRPr lang="en-US" altLang="ko-KR" sz="1100" b="0" dirty="0">
                        <a:solidFill>
                          <a:schemeClr val="tx1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  <a:p>
                      <a:pPr marL="171450" indent="-171450" algn="l" latinLnBrk="1">
                        <a:lnSpc>
                          <a:spcPct val="20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ko-KR" altLang="en-US" sz="11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집중호우 등 악천후 시 </a:t>
                      </a:r>
                      <a:r>
                        <a:rPr lang="ko-KR" altLang="en-US" sz="1100" b="0" dirty="0">
                          <a:solidFill>
                            <a:srgbClr val="3A3AB9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작업중지 및 대피</a:t>
                      </a:r>
                      <a:endParaRPr lang="en-US" altLang="ko-KR" sz="1100" b="0" dirty="0">
                        <a:solidFill>
                          <a:srgbClr val="3A3AB9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  <a:p>
                      <a:pPr marL="171450" indent="-171450" algn="l" latinLnBrk="1">
                        <a:lnSpc>
                          <a:spcPct val="20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ko-KR" altLang="en-US" sz="11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침수된 장소 </a:t>
                      </a:r>
                      <a:r>
                        <a:rPr lang="ko-KR" altLang="en-US" sz="1100" b="0" dirty="0">
                          <a:solidFill>
                            <a:srgbClr val="3A3AB9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출입 통제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ko-KR" altLang="en-US" sz="1100" b="0" dirty="0" err="1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굴착면</a:t>
                      </a:r>
                      <a:r>
                        <a:rPr lang="ko-KR" altLang="en-US" sz="11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</a:t>
                      </a:r>
                      <a:r>
                        <a:rPr lang="ko-KR" altLang="en-US" sz="1100" b="0" dirty="0">
                          <a:solidFill>
                            <a:srgbClr val="3A3AB9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적정 기울기 </a:t>
                      </a:r>
                      <a:r>
                        <a:rPr lang="ko-KR" altLang="en-US" sz="11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확보</a:t>
                      </a:r>
                      <a:endParaRPr lang="en-US" altLang="ko-KR" sz="1100" b="0" dirty="0">
                        <a:solidFill>
                          <a:schemeClr val="tx1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  <a:p>
                      <a:pPr marL="171450" indent="-171450" algn="l" latinLnBrk="1">
                        <a:lnSpc>
                          <a:spcPct val="20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ko-KR" altLang="en-US" sz="1100" b="0" dirty="0">
                          <a:solidFill>
                            <a:srgbClr val="3A3AB9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배수로</a:t>
                      </a:r>
                      <a:r>
                        <a:rPr lang="ko-KR" altLang="en-US" sz="11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설치 및 사면 </a:t>
                      </a:r>
                      <a:r>
                        <a:rPr lang="ko-KR" altLang="en-US" sz="1100" b="0" dirty="0">
                          <a:solidFill>
                            <a:srgbClr val="3A3AB9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비닐 보양</a:t>
                      </a:r>
                      <a:endParaRPr lang="en-US" altLang="ko-KR" sz="1100" b="0" dirty="0">
                        <a:solidFill>
                          <a:srgbClr val="3A3AB9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  <a:p>
                      <a:pPr marL="171450" indent="-171450" algn="l" latinLnBrk="1">
                        <a:lnSpc>
                          <a:spcPct val="20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ko-KR" altLang="en-US" sz="11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옹벽 등 </a:t>
                      </a:r>
                      <a:r>
                        <a:rPr lang="ko-KR" altLang="en-US" sz="1100" b="0" dirty="0">
                          <a:solidFill>
                            <a:srgbClr val="3A3AB9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붕괴우려 장소 점검 및 출입통제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4293010"/>
                  </a:ext>
                </a:extLst>
              </a:tr>
              <a:tr h="459415">
                <a:tc gridSpan="2">
                  <a:txBody>
                    <a:bodyPr/>
                    <a:lstStyle/>
                    <a:p>
                      <a:pPr marL="0" marR="0" lvl="0" indent="0" algn="ctr" defTabSz="91440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0" dirty="0">
                          <a:solidFill>
                            <a:srgbClr val="C0000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태풍</a:t>
                      </a:r>
                      <a:r>
                        <a:rPr lang="en-US" altLang="ko-KR" sz="1200" b="0" dirty="0">
                          <a:solidFill>
                            <a:srgbClr val="C0000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, </a:t>
                      </a:r>
                      <a:r>
                        <a:rPr lang="ko-KR" altLang="en-US" sz="1200" b="0" dirty="0">
                          <a:solidFill>
                            <a:srgbClr val="C0000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강풍 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등에 의한 무너짐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FFD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습윤장소 전기사용으로 인한 </a:t>
                      </a:r>
                      <a:r>
                        <a:rPr lang="ko-KR" altLang="en-US" sz="1200" b="0" dirty="0">
                          <a:solidFill>
                            <a:srgbClr val="C0000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감전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FFD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5286085"/>
                  </a:ext>
                </a:extLst>
              </a:tr>
              <a:tr h="1531382">
                <a:tc>
                  <a:txBody>
                    <a:bodyPr/>
                    <a:lstStyle/>
                    <a:p>
                      <a:pPr algn="ctr" latinLnBrk="1"/>
                      <a:endParaRPr lang="ko-KR" altLang="en-US" sz="1200" b="0" dirty="0">
                        <a:solidFill>
                          <a:schemeClr val="tx1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971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ko-KR" altLang="en-US" sz="11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각종 시설물</a:t>
                      </a:r>
                      <a:r>
                        <a:rPr lang="en-US" altLang="ko-KR" sz="11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, </a:t>
                      </a:r>
                      <a:r>
                        <a:rPr lang="ko-KR" altLang="en-US" sz="1100" b="0" dirty="0" err="1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적재물</a:t>
                      </a:r>
                      <a:r>
                        <a:rPr lang="ko-KR" altLang="en-US" sz="11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등 </a:t>
                      </a:r>
                      <a:r>
                        <a:rPr lang="ko-KR" altLang="en-US" sz="1100" b="0" dirty="0">
                          <a:solidFill>
                            <a:srgbClr val="3A3AB9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결속 및 보강</a:t>
                      </a:r>
                      <a:endParaRPr lang="en-US" altLang="ko-KR" sz="1100" b="0" dirty="0">
                        <a:solidFill>
                          <a:srgbClr val="3A3AB9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  <a:p>
                      <a:pPr marL="171450" indent="-171450" algn="l" latinLnBrk="1">
                        <a:lnSpc>
                          <a:spcPct val="20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ko-KR" altLang="en-US" sz="11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태풍 등 강풍 예보 시 </a:t>
                      </a:r>
                      <a:r>
                        <a:rPr lang="ko-KR" altLang="en-US" sz="1100" b="0" dirty="0">
                          <a:solidFill>
                            <a:srgbClr val="3A3AB9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작업제한 및 중지</a:t>
                      </a:r>
                      <a:endParaRPr lang="en-US" altLang="ko-KR" sz="1100" b="0" dirty="0">
                        <a:solidFill>
                          <a:srgbClr val="3A3AB9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  <a:p>
                      <a:pPr marL="171450" indent="-171450" algn="l" latinLnBrk="1">
                        <a:lnSpc>
                          <a:spcPct val="20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ko-KR" altLang="en-US" sz="1100" b="0" dirty="0">
                          <a:solidFill>
                            <a:srgbClr val="3A3AB9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비상대피계획</a:t>
                      </a:r>
                      <a:r>
                        <a:rPr lang="ko-KR" altLang="en-US" sz="11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수립 및 비상대기반 운영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971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b="0" dirty="0">
                        <a:solidFill>
                          <a:schemeClr val="tx1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971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ko-KR" altLang="en-US" sz="1100" b="0" dirty="0">
                          <a:solidFill>
                            <a:srgbClr val="3A3AB9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누전차단기</a:t>
                      </a:r>
                      <a:r>
                        <a:rPr lang="ko-KR" altLang="en-US" sz="11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연결</a:t>
                      </a:r>
                      <a:r>
                        <a:rPr lang="en-US" altLang="ko-KR" sz="11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, </a:t>
                      </a:r>
                      <a:r>
                        <a:rPr lang="ko-KR" altLang="en-US" sz="1100" b="0" dirty="0">
                          <a:solidFill>
                            <a:srgbClr val="3A3AB9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접지</a:t>
                      </a:r>
                      <a:r>
                        <a:rPr lang="en-US" altLang="ko-KR" sz="1100" b="0" dirty="0">
                          <a:solidFill>
                            <a:srgbClr val="3A3AB9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ᆞ</a:t>
                      </a:r>
                      <a:r>
                        <a:rPr lang="ko-KR" altLang="en-US" sz="1100" b="0" dirty="0">
                          <a:solidFill>
                            <a:srgbClr val="3A3AB9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절연 </a:t>
                      </a:r>
                      <a:r>
                        <a:rPr lang="ko-KR" altLang="en-US" sz="11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상태 점검</a:t>
                      </a:r>
                      <a:endParaRPr lang="en-US" altLang="ko-KR" sz="1100" b="0" dirty="0">
                        <a:solidFill>
                          <a:schemeClr val="tx1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  <a:p>
                      <a:pPr marL="171450" indent="-171450" algn="l" latinLnBrk="1">
                        <a:lnSpc>
                          <a:spcPct val="20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ko-KR" altLang="en-US" sz="1100" b="0" dirty="0" err="1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충전부</a:t>
                      </a:r>
                      <a:r>
                        <a:rPr lang="ko-KR" altLang="en-US" sz="11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및 배전반 등 </a:t>
                      </a:r>
                      <a:r>
                        <a:rPr lang="ko-KR" altLang="en-US" sz="1100" b="0" dirty="0">
                          <a:solidFill>
                            <a:srgbClr val="3A3AB9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빗물유입 방지 조치</a:t>
                      </a:r>
                      <a:endParaRPr lang="en-US" altLang="ko-KR" sz="1100" b="0" dirty="0">
                        <a:solidFill>
                          <a:srgbClr val="3A3AB9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  <a:p>
                      <a:pPr marL="171450" indent="-171450" algn="l" latinLnBrk="1">
                        <a:lnSpc>
                          <a:spcPct val="20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ko-KR" altLang="en-US" sz="11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전기기계</a:t>
                      </a:r>
                      <a:r>
                        <a:rPr lang="en-US" altLang="ko-KR" sz="11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ᆞ</a:t>
                      </a:r>
                      <a:r>
                        <a:rPr lang="ko-KR" altLang="en-US" sz="11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기구 </a:t>
                      </a:r>
                      <a:r>
                        <a:rPr lang="ko-KR" altLang="en-US" sz="1100" b="0" dirty="0">
                          <a:solidFill>
                            <a:srgbClr val="3A3AB9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젖은 손으로 취급 금지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971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5050110"/>
                  </a:ext>
                </a:extLst>
              </a:tr>
            </a:tbl>
          </a:graphicData>
        </a:graphic>
      </p:graphicFrame>
      <p:pic>
        <p:nvPicPr>
          <p:cNvPr id="14" name="그림 13">
            <a:extLst>
              <a:ext uri="{FF2B5EF4-FFF2-40B4-BE49-F238E27FC236}">
                <a16:creationId xmlns:a16="http://schemas.microsoft.com/office/drawing/2014/main" id="{5A37D9A1-BDD7-4707-83EA-5B42323881B2}"/>
              </a:ext>
            </a:extLst>
          </p:cNvPr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708406" y="3370945"/>
            <a:ext cx="1584000" cy="1368000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F4695D9B-F4CD-499B-99E9-4345FE6AEE5A}"/>
              </a:ext>
            </a:extLst>
          </p:cNvPr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5360940" y="3370945"/>
            <a:ext cx="1584000" cy="1368000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A9A24AB8-AD2D-45CE-9E39-640DB91BF0D4}"/>
              </a:ext>
            </a:extLst>
          </p:cNvPr>
          <p:cNvPicPr preferRelativeResize="0"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708406" y="5350945"/>
            <a:ext cx="1584000" cy="1368000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B58C1867-F1F2-4DB3-80A7-61CE2328C435}"/>
              </a:ext>
            </a:extLst>
          </p:cNvPr>
          <p:cNvPicPr preferRelativeResize="0"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5360940" y="5350945"/>
            <a:ext cx="1584000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6898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그룹 17">
            <a:extLst>
              <a:ext uri="{FF2B5EF4-FFF2-40B4-BE49-F238E27FC236}">
                <a16:creationId xmlns:a16="http://schemas.microsoft.com/office/drawing/2014/main" id="{F0928AEE-5C69-4D9A-9F14-39D949828E5E}"/>
              </a:ext>
            </a:extLst>
          </p:cNvPr>
          <p:cNvGrpSpPr/>
          <p:nvPr/>
        </p:nvGrpSpPr>
        <p:grpSpPr>
          <a:xfrm>
            <a:off x="629659" y="534785"/>
            <a:ext cx="9341635" cy="540253"/>
            <a:chOff x="635000" y="585172"/>
            <a:chExt cx="9341635" cy="540253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870C93B-BE5E-4409-B2DC-567B8FDDD5DF}"/>
                </a:ext>
              </a:extLst>
            </p:cNvPr>
            <p:cNvSpPr txBox="1"/>
            <p:nvPr/>
          </p:nvSpPr>
          <p:spPr>
            <a:xfrm>
              <a:off x="635000" y="799339"/>
              <a:ext cx="9341635" cy="326086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marL="0" lvl="1" defTabSz="1463071" fontAlgn="ctr">
                <a:spcBef>
                  <a:spcPct val="0"/>
                </a:spcBef>
                <a:spcAft>
                  <a:spcPts val="397"/>
                </a:spcAft>
                <a:buClr>
                  <a:prstClr val="black">
                    <a:lumMod val="50000"/>
                    <a:lumOff val="50000"/>
                  </a:prstClr>
                </a:buClr>
                <a:buSzPct val="100000"/>
                <a:tabLst>
                  <a:tab pos="4941164" algn="l"/>
                </a:tabLst>
                <a:defRPr/>
              </a:pPr>
              <a:r>
                <a:rPr lang="en-US" altLang="ko-KR" sz="2200" spc="-58" dirty="0">
                  <a:ln>
                    <a:solidFill>
                      <a:srgbClr val="D9B685">
                        <a:alpha val="0"/>
                      </a:srgb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SemiBold" panose="02000703000000020004" pitchFamily="50" charset="-127"/>
                  <a:ea typeface="Pretendard SemiBold" panose="02000703000000020004" pitchFamily="50" charset="-127"/>
                  <a:cs typeface="Pretendard SemiBold" panose="02000703000000020004" pitchFamily="50" charset="-127"/>
                </a:rPr>
                <a:t>4. </a:t>
              </a:r>
              <a:r>
                <a:rPr lang="ko-KR" altLang="en-US" sz="2200" spc="-58" dirty="0">
                  <a:ln>
                    <a:solidFill>
                      <a:srgbClr val="D9B685">
                        <a:alpha val="0"/>
                      </a:srgb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SemiBold" panose="02000703000000020004" pitchFamily="50" charset="-127"/>
                  <a:ea typeface="Pretendard SemiBold" panose="02000703000000020004" pitchFamily="50" charset="-127"/>
                  <a:cs typeface="Pretendard SemiBold" panose="02000703000000020004" pitchFamily="50" charset="-127"/>
                </a:rPr>
                <a:t>중점 관리사항 </a:t>
              </a:r>
              <a:r>
                <a:rPr lang="en-US" altLang="ko-KR" sz="2200" spc="-58" dirty="0">
                  <a:ln>
                    <a:solidFill>
                      <a:srgbClr val="D9B685">
                        <a:alpha val="0"/>
                      </a:srgb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SemiBold" panose="02000703000000020004" pitchFamily="50" charset="-127"/>
                  <a:ea typeface="Pretendard SemiBold" panose="02000703000000020004" pitchFamily="50" charset="-127"/>
                  <a:cs typeface="Pretendard SemiBold" panose="02000703000000020004" pitchFamily="50" charset="-127"/>
                </a:rPr>
                <a:t>(</a:t>
              </a:r>
              <a:r>
                <a:rPr lang="ko-KR" altLang="en-US" sz="2200" spc="-58" dirty="0">
                  <a:ln>
                    <a:solidFill>
                      <a:srgbClr val="D9B685">
                        <a:alpha val="0"/>
                      </a:srgb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SemiBold" panose="02000703000000020004" pitchFamily="50" charset="-127"/>
                  <a:ea typeface="Pretendard SemiBold" panose="02000703000000020004" pitchFamily="50" charset="-127"/>
                  <a:cs typeface="Pretendard SemiBold" panose="02000703000000020004" pitchFamily="50" charset="-127"/>
                </a:rPr>
                <a:t>감전 </a:t>
              </a:r>
              <a:r>
                <a:rPr lang="en-US" altLang="ko-KR" sz="2200" spc="-58" dirty="0">
                  <a:ln>
                    <a:solidFill>
                      <a:srgbClr val="D9B685">
                        <a:alpha val="0"/>
                      </a:srgb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SemiBold" panose="02000703000000020004" pitchFamily="50" charset="-127"/>
                  <a:ea typeface="Pretendard SemiBold" panose="02000703000000020004" pitchFamily="50" charset="-127"/>
                  <a:cs typeface="Pretendard SemiBold" panose="02000703000000020004" pitchFamily="50" charset="-127"/>
                </a:rPr>
                <a:t>,</a:t>
              </a:r>
              <a:r>
                <a:rPr lang="ko-KR" altLang="en-US" sz="2200" spc="-58" dirty="0">
                  <a:ln>
                    <a:solidFill>
                      <a:srgbClr val="D9B685">
                        <a:alpha val="0"/>
                      </a:srgb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SemiBold" panose="02000703000000020004" pitchFamily="50" charset="-127"/>
                  <a:ea typeface="Pretendard SemiBold" panose="02000703000000020004" pitchFamily="50" charset="-127"/>
                  <a:cs typeface="Pretendard SemiBold" panose="02000703000000020004" pitchFamily="50" charset="-127"/>
                </a:rPr>
                <a:t>넘어짐</a:t>
              </a:r>
              <a:r>
                <a:rPr lang="en-US" altLang="ko-KR" sz="2200" spc="-58" dirty="0">
                  <a:ln>
                    <a:solidFill>
                      <a:srgbClr val="D9B685">
                        <a:alpha val="0"/>
                      </a:srgb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SemiBold" panose="02000703000000020004" pitchFamily="50" charset="-127"/>
                  <a:ea typeface="Pretendard SemiBold" panose="02000703000000020004" pitchFamily="50" charset="-127"/>
                  <a:cs typeface="Pretendard SemiBold" panose="02000703000000020004" pitchFamily="50" charset="-127"/>
                </a:rPr>
                <a:t>)</a:t>
              </a:r>
              <a:endParaRPr lang="ko-KR" altLang="en-US" sz="2200" spc="-58" dirty="0">
                <a:ln>
                  <a:solidFill>
                    <a:srgbClr val="D9B685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Pretendard SemiBold" panose="02000703000000020004" pitchFamily="50" charset="-127"/>
                <a:ea typeface="Pretendard SemiBold" panose="02000703000000020004" pitchFamily="50" charset="-127"/>
                <a:cs typeface="Pretendard SemiBold" panose="02000703000000020004" pitchFamily="50" charset="-127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EBE7D4B-2022-4DDB-9055-AA17DA18980E}"/>
                </a:ext>
              </a:extLst>
            </p:cNvPr>
            <p:cNvSpPr txBox="1"/>
            <p:nvPr/>
          </p:nvSpPr>
          <p:spPr>
            <a:xfrm>
              <a:off x="635000" y="585172"/>
              <a:ext cx="1244380" cy="184666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pPr marL="0" lvl="1" defTabSz="1463071" fontAlgn="ctr">
                <a:spcBef>
                  <a:spcPct val="0"/>
                </a:spcBef>
                <a:spcAft>
                  <a:spcPts val="397"/>
                </a:spcAft>
                <a:buClr>
                  <a:prstClr val="black">
                    <a:lumMod val="50000"/>
                    <a:lumOff val="50000"/>
                  </a:prstClr>
                </a:buClr>
                <a:buSzPct val="100000"/>
                <a:tabLst>
                  <a:tab pos="4941164" algn="l"/>
                </a:tabLst>
                <a:defRPr/>
              </a:pPr>
              <a:r>
                <a:rPr lang="ko-KR" altLang="en-US" sz="1200" spc="-19" dirty="0">
                  <a:ln>
                    <a:solidFill>
                      <a:srgbClr val="D9B685">
                        <a:alpha val="0"/>
                      </a:srgb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Medium" panose="02000603000000020004" pitchFamily="50" charset="-127"/>
                  <a:ea typeface="Pretendard Medium" panose="02000603000000020004" pitchFamily="50" charset="-127"/>
                  <a:cs typeface="Pretendard Medium" panose="02000603000000020004" pitchFamily="50" charset="-127"/>
                </a:rPr>
                <a:t>장마철 안전사고 예방</a:t>
              </a:r>
              <a:endParaRPr lang="en-US" altLang="ko-KR" sz="1200" spc="-19" dirty="0">
                <a:ln>
                  <a:solidFill>
                    <a:srgbClr val="D9B685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endParaRPr>
            </a:p>
          </p:txBody>
        </p:sp>
      </p:grp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348EE6DC-A380-4B92-808C-FE0836111E7A}"/>
              </a:ext>
            </a:extLst>
          </p:cNvPr>
          <p:cNvGrpSpPr/>
          <p:nvPr/>
        </p:nvGrpSpPr>
        <p:grpSpPr>
          <a:xfrm>
            <a:off x="7800742" y="-749414"/>
            <a:ext cx="894108" cy="268232"/>
            <a:chOff x="6145699" y="4056139"/>
            <a:chExt cx="919643" cy="275893"/>
          </a:xfrm>
        </p:grpSpPr>
        <p:cxnSp>
          <p:nvCxnSpPr>
            <p:cNvPr id="29" name="직선 화살표 연결선 28">
              <a:extLst>
                <a:ext uri="{FF2B5EF4-FFF2-40B4-BE49-F238E27FC236}">
                  <a16:creationId xmlns:a16="http://schemas.microsoft.com/office/drawing/2014/main" id="{32DB56B0-C7BE-4D26-842C-C2E336BFA20A}"/>
                </a:ext>
              </a:extLst>
            </p:cNvPr>
            <p:cNvCxnSpPr>
              <a:cxnSpLocks/>
              <a:endCxn id="30" idx="1"/>
            </p:cNvCxnSpPr>
            <p:nvPr/>
          </p:nvCxnSpPr>
          <p:spPr>
            <a:xfrm>
              <a:off x="6145699" y="4194085"/>
              <a:ext cx="919643" cy="2"/>
            </a:xfrm>
            <a:prstGeom prst="straightConnector1">
              <a:avLst/>
            </a:prstGeom>
            <a:ln w="9525">
              <a:solidFill>
                <a:schemeClr val="bg1">
                  <a:lumMod val="75000"/>
                </a:schemeClr>
              </a:solidFill>
              <a:prstDash val="soli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이등변 삼각형 84">
              <a:extLst>
                <a:ext uri="{FF2B5EF4-FFF2-40B4-BE49-F238E27FC236}">
                  <a16:creationId xmlns:a16="http://schemas.microsoft.com/office/drawing/2014/main" id="{4F01518E-E92A-41F2-8672-E2F069CBAF4E}"/>
                </a:ext>
              </a:extLst>
            </p:cNvPr>
            <p:cNvSpPr/>
            <p:nvPr/>
          </p:nvSpPr>
          <p:spPr>
            <a:xfrm rot="5400000">
              <a:off x="6810612" y="4077303"/>
              <a:ext cx="275893" cy="233566"/>
            </a:xfrm>
            <a:custGeom>
              <a:avLst/>
              <a:gdLst>
                <a:gd name="connsiteX0" fmla="*/ 0 w 741536"/>
                <a:gd name="connsiteY0" fmla="*/ 471652 h 471652"/>
                <a:gd name="connsiteX1" fmla="*/ 370768 w 741536"/>
                <a:gd name="connsiteY1" fmla="*/ 0 h 471652"/>
                <a:gd name="connsiteX2" fmla="*/ 741536 w 741536"/>
                <a:gd name="connsiteY2" fmla="*/ 471652 h 471652"/>
                <a:gd name="connsiteX3" fmla="*/ 0 w 741536"/>
                <a:gd name="connsiteY3" fmla="*/ 471652 h 471652"/>
                <a:gd name="connsiteX0" fmla="*/ 0 w 741536"/>
                <a:gd name="connsiteY0" fmla="*/ 471652 h 471652"/>
                <a:gd name="connsiteX1" fmla="*/ 370768 w 741536"/>
                <a:gd name="connsiteY1" fmla="*/ 0 h 471652"/>
                <a:gd name="connsiteX2" fmla="*/ 741536 w 741536"/>
                <a:gd name="connsiteY2" fmla="*/ 471652 h 471652"/>
                <a:gd name="connsiteX3" fmla="*/ 374824 w 741536"/>
                <a:gd name="connsiteY3" fmla="*/ 469900 h 471652"/>
                <a:gd name="connsiteX4" fmla="*/ 0 w 741536"/>
                <a:gd name="connsiteY4" fmla="*/ 471652 h 471652"/>
                <a:gd name="connsiteX0" fmla="*/ 374824 w 741536"/>
                <a:gd name="connsiteY0" fmla="*/ 469900 h 561340"/>
                <a:gd name="connsiteX1" fmla="*/ 0 w 741536"/>
                <a:gd name="connsiteY1" fmla="*/ 471652 h 561340"/>
                <a:gd name="connsiteX2" fmla="*/ 370768 w 741536"/>
                <a:gd name="connsiteY2" fmla="*/ 0 h 561340"/>
                <a:gd name="connsiteX3" fmla="*/ 741536 w 741536"/>
                <a:gd name="connsiteY3" fmla="*/ 471652 h 561340"/>
                <a:gd name="connsiteX4" fmla="*/ 466264 w 741536"/>
                <a:gd name="connsiteY4" fmla="*/ 561340 h 561340"/>
                <a:gd name="connsiteX0" fmla="*/ 374824 w 741536"/>
                <a:gd name="connsiteY0" fmla="*/ 469900 h 471652"/>
                <a:gd name="connsiteX1" fmla="*/ 0 w 741536"/>
                <a:gd name="connsiteY1" fmla="*/ 471652 h 471652"/>
                <a:gd name="connsiteX2" fmla="*/ 370768 w 741536"/>
                <a:gd name="connsiteY2" fmla="*/ 0 h 471652"/>
                <a:gd name="connsiteX3" fmla="*/ 741536 w 741536"/>
                <a:gd name="connsiteY3" fmla="*/ 471652 h 471652"/>
                <a:gd name="connsiteX0" fmla="*/ 0 w 741536"/>
                <a:gd name="connsiteY0" fmla="*/ 471652 h 471652"/>
                <a:gd name="connsiteX1" fmla="*/ 370768 w 741536"/>
                <a:gd name="connsiteY1" fmla="*/ 0 h 471652"/>
                <a:gd name="connsiteX2" fmla="*/ 741536 w 741536"/>
                <a:gd name="connsiteY2" fmla="*/ 471652 h 471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1536" h="471652">
                  <a:moveTo>
                    <a:pt x="0" y="471652"/>
                  </a:moveTo>
                  <a:lnTo>
                    <a:pt x="370768" y="0"/>
                  </a:lnTo>
                  <a:lnTo>
                    <a:pt x="741536" y="471652"/>
                  </a:lnTo>
                </a:path>
              </a:pathLst>
            </a:custGeom>
            <a:ln w="9525">
              <a:solidFill>
                <a:schemeClr val="bg1">
                  <a:lumMod val="75000"/>
                </a:schemeClr>
              </a:solidFill>
              <a:prstDash val="soli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ea typeface="Pretendard Light" panose="02000403000000020004" pitchFamily="50" charset="-127"/>
              </a:endParaRPr>
            </a:p>
          </p:txBody>
        </p:sp>
      </p:grpSp>
      <p:sp>
        <p:nvSpPr>
          <p:cNvPr id="21" name="양쪽 모서리가 둥근 사각형 311">
            <a:extLst>
              <a:ext uri="{FF2B5EF4-FFF2-40B4-BE49-F238E27FC236}">
                <a16:creationId xmlns:a16="http://schemas.microsoft.com/office/drawing/2014/main" id="{BCD17B62-3731-476D-A530-4E8C3D17F19D}"/>
              </a:ext>
            </a:extLst>
          </p:cNvPr>
          <p:cNvSpPr/>
          <p:nvPr/>
        </p:nvSpPr>
        <p:spPr>
          <a:xfrm rot="5400000">
            <a:off x="4754202" y="-1391413"/>
            <a:ext cx="2696379" cy="8123606"/>
          </a:xfrm>
          <a:prstGeom prst="round2SameRect">
            <a:avLst>
              <a:gd name="adj1" fmla="val 8145"/>
              <a:gd name="adj2" fmla="val 0"/>
            </a:avLst>
          </a:prstGeom>
          <a:solidFill>
            <a:srgbClr val="EAEAEA"/>
          </a:solidFill>
          <a:ln>
            <a:solidFill>
              <a:srgbClr val="4971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99" dirty="0">
              <a:latin typeface="+mn-ea"/>
            </a:endParaRPr>
          </a:p>
        </p:txBody>
      </p:sp>
      <p:sp>
        <p:nvSpPr>
          <p:cNvPr id="22" name="모서리가 둥근 직사각형 12">
            <a:extLst>
              <a:ext uri="{FF2B5EF4-FFF2-40B4-BE49-F238E27FC236}">
                <a16:creationId xmlns:a16="http://schemas.microsoft.com/office/drawing/2014/main" id="{2C287E04-72A1-4E0C-9FE5-09DB651C3004}"/>
              </a:ext>
            </a:extLst>
          </p:cNvPr>
          <p:cNvSpPr/>
          <p:nvPr/>
        </p:nvSpPr>
        <p:spPr bwMode="auto">
          <a:xfrm>
            <a:off x="2363707" y="1325336"/>
            <a:ext cx="5593548" cy="2614454"/>
          </a:xfrm>
          <a:prstGeom prst="roundRect">
            <a:avLst>
              <a:gd name="adj" fmla="val 13965"/>
            </a:avLst>
          </a:prstGeom>
          <a:noFill/>
          <a:ln w="12700" cap="flat" cmpd="sng" algn="ctr">
            <a:noFill/>
            <a:prstDash val="solid"/>
          </a:ln>
          <a:effectLst/>
        </p:spPr>
        <p:txBody>
          <a:bodyPr wrap="none" lIns="0" tIns="0" rIns="0" bIns="0" rtlCol="0" anchor="ctr"/>
          <a:lstStyle/>
          <a:p>
            <a:pPr marL="88864" indent="-88864">
              <a:lnSpc>
                <a:spcPct val="200000"/>
              </a:lnSpc>
              <a:spcBef>
                <a:spcPts val="200"/>
              </a:spcBef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ko-KR" altLang="en-US" sz="1200" spc="-50" dirty="0">
                <a:ln>
                  <a:solidFill>
                    <a:prstClr val="white">
                      <a:alpha val="0"/>
                    </a:prstClr>
                  </a:solidFill>
                </a:ln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누전차단기 연결</a:t>
            </a:r>
            <a:r>
              <a:rPr lang="en-US" altLang="ko-KR" sz="1200" spc="-50" dirty="0">
                <a:ln>
                  <a:solidFill>
                    <a:prstClr val="white">
                      <a:alpha val="0"/>
                    </a:prstClr>
                  </a:solidFill>
                </a:ln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, </a:t>
            </a:r>
            <a:r>
              <a:rPr lang="ko-KR" altLang="en-US" sz="1200" spc="-50" dirty="0" err="1">
                <a:ln>
                  <a:solidFill>
                    <a:prstClr val="white">
                      <a:alpha val="0"/>
                    </a:prstClr>
                  </a:solidFill>
                </a:ln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외함</a:t>
            </a:r>
            <a:r>
              <a:rPr lang="ko-KR" altLang="en-US" sz="1200" spc="-50" dirty="0">
                <a:ln>
                  <a:solidFill>
                    <a:prstClr val="white">
                      <a:alpha val="0"/>
                    </a:prstClr>
                  </a:solidFill>
                </a:ln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 접지</a:t>
            </a:r>
          </a:p>
          <a:p>
            <a:pPr marL="88864" indent="-88864">
              <a:lnSpc>
                <a:spcPct val="200000"/>
              </a:lnSpc>
              <a:spcBef>
                <a:spcPts val="200"/>
              </a:spcBef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ko-KR" altLang="en-US" sz="1200" spc="-50" dirty="0" err="1">
                <a:ln>
                  <a:solidFill>
                    <a:prstClr val="white">
                      <a:alpha val="0"/>
                    </a:prstClr>
                  </a:solidFill>
                </a:ln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충전부</a:t>
            </a:r>
            <a:r>
              <a:rPr lang="en-US" altLang="ko-KR" sz="1200" spc="-50" dirty="0">
                <a:ln>
                  <a:solidFill>
                    <a:prstClr val="white">
                      <a:alpha val="0"/>
                    </a:prstClr>
                  </a:solidFill>
                </a:ln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ᆞ</a:t>
            </a:r>
            <a:r>
              <a:rPr lang="ko-KR" altLang="en-US" sz="1200" spc="-50" dirty="0">
                <a:ln>
                  <a:solidFill>
                    <a:prstClr val="white">
                      <a:alpha val="0"/>
                    </a:prstClr>
                  </a:solidFill>
                </a:ln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배전반 빗물 유입 차단</a:t>
            </a:r>
          </a:p>
          <a:p>
            <a:pPr marL="88864" indent="-88864">
              <a:lnSpc>
                <a:spcPct val="200000"/>
              </a:lnSpc>
              <a:spcBef>
                <a:spcPts val="200"/>
              </a:spcBef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ko-KR" altLang="en-US" sz="1200" spc="-50" dirty="0">
                <a:ln>
                  <a:solidFill>
                    <a:prstClr val="white">
                      <a:alpha val="0"/>
                    </a:prstClr>
                  </a:solidFill>
                </a:ln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절연이 손상된 기구</a:t>
            </a:r>
            <a:r>
              <a:rPr lang="en-US" altLang="ko-KR" sz="1200" spc="-50" dirty="0">
                <a:ln>
                  <a:solidFill>
                    <a:prstClr val="white">
                      <a:alpha val="0"/>
                    </a:prstClr>
                  </a:solidFill>
                </a:ln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ᆞ</a:t>
            </a:r>
            <a:r>
              <a:rPr lang="ko-KR" altLang="en-US" sz="1200" spc="-50" dirty="0">
                <a:ln>
                  <a:solidFill>
                    <a:prstClr val="white">
                      <a:alpha val="0"/>
                    </a:prstClr>
                  </a:solidFill>
                </a:ln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설비 사용 금지</a:t>
            </a:r>
          </a:p>
          <a:p>
            <a:pPr marL="88864" indent="-88864">
              <a:lnSpc>
                <a:spcPct val="200000"/>
              </a:lnSpc>
              <a:spcBef>
                <a:spcPts val="200"/>
              </a:spcBef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ko-KR" altLang="en-US" sz="1200" spc="-50" dirty="0">
                <a:ln>
                  <a:solidFill>
                    <a:prstClr val="white">
                      <a:alpha val="0"/>
                    </a:prstClr>
                  </a:solidFill>
                </a:ln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젖은 손으로 기구</a:t>
            </a:r>
            <a:r>
              <a:rPr lang="en-US" altLang="ko-KR" sz="1200" spc="-50" dirty="0">
                <a:ln>
                  <a:solidFill>
                    <a:prstClr val="white">
                      <a:alpha val="0"/>
                    </a:prstClr>
                  </a:solidFill>
                </a:ln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ᆞ</a:t>
            </a:r>
            <a:r>
              <a:rPr lang="ko-KR" altLang="en-US" sz="1200" spc="-50" dirty="0">
                <a:ln>
                  <a:solidFill>
                    <a:prstClr val="white">
                      <a:alpha val="0"/>
                    </a:prstClr>
                  </a:solidFill>
                </a:ln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설비 사용 금지</a:t>
            </a:r>
          </a:p>
          <a:p>
            <a:pPr marL="88864" indent="-88864">
              <a:lnSpc>
                <a:spcPct val="200000"/>
              </a:lnSpc>
              <a:spcBef>
                <a:spcPts val="200"/>
              </a:spcBef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ko-KR" altLang="en-US" sz="1200" spc="-50" dirty="0">
                <a:ln>
                  <a:solidFill>
                    <a:prstClr val="white">
                      <a:alpha val="0"/>
                    </a:prstClr>
                  </a:solidFill>
                </a:ln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정비 시 전원 차단</a:t>
            </a:r>
            <a:r>
              <a:rPr lang="en-US" altLang="ko-KR" sz="1200" spc="-50" dirty="0">
                <a:ln>
                  <a:solidFill>
                    <a:prstClr val="white">
                      <a:alpha val="0"/>
                    </a:prstClr>
                  </a:solidFill>
                </a:ln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, </a:t>
            </a:r>
            <a:r>
              <a:rPr lang="ko-KR" altLang="en-US" sz="1200" spc="-50" dirty="0">
                <a:ln>
                  <a:solidFill>
                    <a:prstClr val="white">
                      <a:alpha val="0"/>
                    </a:prstClr>
                  </a:solidFill>
                </a:ln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절연보호구 지급</a:t>
            </a:r>
            <a:r>
              <a:rPr lang="en-US" altLang="ko-KR" sz="1200" spc="-50" dirty="0">
                <a:ln>
                  <a:solidFill>
                    <a:prstClr val="white">
                      <a:alpha val="0"/>
                    </a:prstClr>
                  </a:solidFill>
                </a:ln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ᆞ</a:t>
            </a:r>
            <a:r>
              <a:rPr lang="ko-KR" altLang="en-US" sz="1200" spc="-50" dirty="0">
                <a:ln>
                  <a:solidFill>
                    <a:prstClr val="white">
                      <a:alpha val="0"/>
                    </a:prstClr>
                  </a:solidFill>
                </a:ln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착용</a:t>
            </a:r>
          </a:p>
          <a:p>
            <a:pPr marL="88864" indent="-88864">
              <a:lnSpc>
                <a:spcPct val="200000"/>
              </a:lnSpc>
              <a:spcBef>
                <a:spcPts val="200"/>
              </a:spcBef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ko-KR" altLang="en-US" sz="1200" spc="-50" dirty="0">
                <a:ln>
                  <a:solidFill>
                    <a:prstClr val="white">
                      <a:alpha val="0"/>
                    </a:prstClr>
                  </a:solidFill>
                </a:ln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설비 등이 침수된 장소 임의접근 금지</a:t>
            </a:r>
          </a:p>
          <a:p>
            <a:pPr marL="88864" indent="-88864">
              <a:lnSpc>
                <a:spcPct val="200000"/>
              </a:lnSpc>
              <a:spcBef>
                <a:spcPts val="200"/>
              </a:spcBef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ko-KR" altLang="en-US" sz="1200" spc="-50" dirty="0">
                <a:ln>
                  <a:solidFill>
                    <a:prstClr val="white">
                      <a:alpha val="0"/>
                    </a:prstClr>
                  </a:solidFill>
                </a:ln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위험요인은 사업주</a:t>
            </a:r>
            <a:r>
              <a:rPr lang="en-US" altLang="ko-KR" sz="1200" spc="-50" dirty="0">
                <a:ln>
                  <a:solidFill>
                    <a:prstClr val="white">
                      <a:alpha val="0"/>
                    </a:prstClr>
                  </a:solidFill>
                </a:ln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(</a:t>
            </a:r>
            <a:r>
              <a:rPr lang="ko-KR" altLang="en-US" sz="1200" spc="-50" dirty="0">
                <a:ln>
                  <a:solidFill>
                    <a:prstClr val="white">
                      <a:alpha val="0"/>
                    </a:prstClr>
                  </a:solidFill>
                </a:ln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관리감독자</a:t>
            </a:r>
            <a:r>
              <a:rPr lang="en-US" altLang="ko-KR" sz="1200" spc="-50" dirty="0">
                <a:ln>
                  <a:solidFill>
                    <a:prstClr val="white">
                      <a:alpha val="0"/>
                    </a:prstClr>
                  </a:solidFill>
                </a:ln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)</a:t>
            </a:r>
            <a:r>
              <a:rPr lang="ko-KR" altLang="en-US" sz="1200" spc="-50" dirty="0">
                <a:ln>
                  <a:solidFill>
                    <a:prstClr val="white">
                      <a:alpha val="0"/>
                    </a:prstClr>
                  </a:solidFill>
                </a:ln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에게 보고</a:t>
            </a:r>
          </a:p>
        </p:txBody>
      </p:sp>
      <p:sp>
        <p:nvSpPr>
          <p:cNvPr id="23" name="타원 22">
            <a:extLst>
              <a:ext uri="{FF2B5EF4-FFF2-40B4-BE49-F238E27FC236}">
                <a16:creationId xmlns:a16="http://schemas.microsoft.com/office/drawing/2014/main" id="{9FE1CD89-8F98-4AB8-97C6-C903C7069C3A}"/>
              </a:ext>
            </a:extLst>
          </p:cNvPr>
          <p:cNvSpPr/>
          <p:nvPr/>
        </p:nvSpPr>
        <p:spPr>
          <a:xfrm>
            <a:off x="2110387" y="1525002"/>
            <a:ext cx="91219" cy="9706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99" dirty="0">
              <a:latin typeface="+mn-ea"/>
            </a:endParaRPr>
          </a:p>
        </p:txBody>
      </p:sp>
      <p:sp>
        <p:nvSpPr>
          <p:cNvPr id="24" name="양쪽 모서리가 둥근 사각형 311">
            <a:extLst>
              <a:ext uri="{FF2B5EF4-FFF2-40B4-BE49-F238E27FC236}">
                <a16:creationId xmlns:a16="http://schemas.microsoft.com/office/drawing/2014/main" id="{82D64E9A-8177-4FBA-83BF-CC606A1F1603}"/>
              </a:ext>
            </a:extLst>
          </p:cNvPr>
          <p:cNvSpPr/>
          <p:nvPr/>
        </p:nvSpPr>
        <p:spPr>
          <a:xfrm rot="5400000">
            <a:off x="4750271" y="1610967"/>
            <a:ext cx="2696379" cy="8131467"/>
          </a:xfrm>
          <a:prstGeom prst="round2SameRect">
            <a:avLst>
              <a:gd name="adj1" fmla="val 7471"/>
              <a:gd name="adj2" fmla="val 0"/>
            </a:avLst>
          </a:prstGeom>
          <a:solidFill>
            <a:srgbClr val="EAEAEA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99" dirty="0">
              <a:solidFill>
                <a:srgbClr val="4971F3"/>
              </a:solidFill>
              <a:latin typeface="+mn-ea"/>
            </a:endParaRPr>
          </a:p>
        </p:txBody>
      </p:sp>
      <p:sp>
        <p:nvSpPr>
          <p:cNvPr id="25" name="타원 24">
            <a:extLst>
              <a:ext uri="{FF2B5EF4-FFF2-40B4-BE49-F238E27FC236}">
                <a16:creationId xmlns:a16="http://schemas.microsoft.com/office/drawing/2014/main" id="{D08D7085-5D5B-42A8-98A4-54DEB1A4F2D3}"/>
              </a:ext>
            </a:extLst>
          </p:cNvPr>
          <p:cNvSpPr/>
          <p:nvPr/>
        </p:nvSpPr>
        <p:spPr>
          <a:xfrm>
            <a:off x="2110323" y="4531312"/>
            <a:ext cx="91219" cy="9706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99" dirty="0">
              <a:latin typeface="+mn-ea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4EC2D61-11F6-4771-AEC9-F619DD7FA90F}"/>
              </a:ext>
            </a:extLst>
          </p:cNvPr>
          <p:cNvSpPr txBox="1"/>
          <p:nvPr/>
        </p:nvSpPr>
        <p:spPr>
          <a:xfrm>
            <a:off x="8434950" y="1975520"/>
            <a:ext cx="1585289" cy="237351"/>
          </a:xfrm>
          <a:prstGeom prst="roundRect">
            <a:avLst>
              <a:gd name="adj" fmla="val 50000"/>
            </a:avLst>
          </a:prstGeom>
          <a:solidFill>
            <a:srgbClr val="00C01E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algn="ctr">
              <a:spcAft>
                <a:spcPts val="200"/>
              </a:spcAft>
              <a:buSzPct val="100000"/>
              <a:defRPr sz="1400" b="1" spc="-6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defRPr>
            </a:lvl1pPr>
          </a:lstStyle>
          <a:p>
            <a:r>
              <a:rPr lang="ko-KR" altLang="en-US" sz="1100" dirty="0" err="1">
                <a:solidFill>
                  <a:schemeClr val="bg1"/>
                </a:solidFill>
                <a:latin typeface="+mn-ea"/>
                <a:ea typeface="+mn-ea"/>
              </a:rPr>
              <a:t>젖은손으로</a:t>
            </a:r>
            <a:r>
              <a:rPr lang="ko-KR" altLang="en-US" sz="1100" dirty="0">
                <a:solidFill>
                  <a:schemeClr val="bg1"/>
                </a:solidFill>
                <a:latin typeface="+mn-ea"/>
                <a:ea typeface="+mn-ea"/>
              </a:rPr>
              <a:t> 취급 금지</a:t>
            </a:r>
          </a:p>
        </p:txBody>
      </p:sp>
      <p:sp>
        <p:nvSpPr>
          <p:cNvPr id="27" name="모서리가 둥근 직사각형 12">
            <a:extLst>
              <a:ext uri="{FF2B5EF4-FFF2-40B4-BE49-F238E27FC236}">
                <a16:creationId xmlns:a16="http://schemas.microsoft.com/office/drawing/2014/main" id="{6EB69C5D-45D7-4359-A6CE-3284AFAF1627}"/>
              </a:ext>
            </a:extLst>
          </p:cNvPr>
          <p:cNvSpPr/>
          <p:nvPr/>
        </p:nvSpPr>
        <p:spPr bwMode="auto">
          <a:xfrm>
            <a:off x="2363707" y="4498109"/>
            <a:ext cx="5593548" cy="1644990"/>
          </a:xfrm>
          <a:prstGeom prst="roundRect">
            <a:avLst>
              <a:gd name="adj" fmla="val 13965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88864" indent="-88864">
              <a:lnSpc>
                <a:spcPct val="200000"/>
              </a:lnSpc>
              <a:spcBef>
                <a:spcPts val="200"/>
              </a:spcBef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ko-KR" altLang="en-US" sz="1200" spc="-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chemeClr val="tx1"/>
                </a:solidFill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통로에 물기</a:t>
            </a:r>
            <a:r>
              <a:rPr lang="en-US" altLang="ko-KR" sz="1200" spc="-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chemeClr val="tx1"/>
                </a:solidFill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(</a:t>
            </a:r>
            <a:r>
              <a:rPr lang="ko-KR" altLang="en-US" sz="1200" spc="-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chemeClr val="tx1"/>
                </a:solidFill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빗물 등</a:t>
            </a:r>
            <a:r>
              <a:rPr lang="en-US" altLang="ko-KR" sz="1200" spc="-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chemeClr val="tx1"/>
                </a:solidFill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), </a:t>
            </a:r>
            <a:r>
              <a:rPr lang="ko-KR" altLang="en-US" sz="1200" spc="-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chemeClr val="tx1"/>
                </a:solidFill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기름 수시 제거</a:t>
            </a:r>
          </a:p>
          <a:p>
            <a:pPr marL="88864" indent="-88864">
              <a:lnSpc>
                <a:spcPct val="200000"/>
              </a:lnSpc>
              <a:spcBef>
                <a:spcPts val="200"/>
              </a:spcBef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ko-KR" altLang="en-US" sz="1200" spc="-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chemeClr val="tx1"/>
                </a:solidFill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공구</a:t>
            </a:r>
            <a:r>
              <a:rPr lang="en-US" altLang="ko-KR" sz="1200" spc="-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chemeClr val="tx1"/>
                </a:solidFill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, </a:t>
            </a:r>
            <a:r>
              <a:rPr lang="ko-KR" altLang="en-US" sz="1200" spc="-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chemeClr val="tx1"/>
                </a:solidFill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원자재</a:t>
            </a:r>
            <a:r>
              <a:rPr lang="en-US" altLang="ko-KR" sz="1200" spc="-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chemeClr val="tx1"/>
                </a:solidFill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, </a:t>
            </a:r>
            <a:r>
              <a:rPr lang="ko-KR" altLang="en-US" sz="1200" spc="-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chemeClr val="tx1"/>
                </a:solidFill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전선 등 방치 금지</a:t>
            </a:r>
          </a:p>
          <a:p>
            <a:pPr marL="88864" indent="-88864">
              <a:lnSpc>
                <a:spcPct val="200000"/>
              </a:lnSpc>
              <a:spcBef>
                <a:spcPts val="200"/>
              </a:spcBef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ko-KR" altLang="en-US" sz="1200" spc="-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chemeClr val="tx1"/>
                </a:solidFill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이동 및 운반 시 전방 시야 확보</a:t>
            </a:r>
          </a:p>
          <a:p>
            <a:pPr marL="88864" indent="-88864">
              <a:lnSpc>
                <a:spcPct val="200000"/>
              </a:lnSpc>
              <a:spcBef>
                <a:spcPts val="200"/>
              </a:spcBef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ko-KR" altLang="en-US" sz="1200" spc="-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chemeClr val="tx1"/>
                </a:solidFill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계단 이동 시 난간 사용</a:t>
            </a:r>
          </a:p>
          <a:p>
            <a:pPr marL="88864" indent="-88864">
              <a:lnSpc>
                <a:spcPct val="200000"/>
              </a:lnSpc>
              <a:spcBef>
                <a:spcPts val="200"/>
              </a:spcBef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ko-KR" altLang="en-US" sz="1200" spc="-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chemeClr val="tx1"/>
                </a:solidFill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위험요인은 사업주</a:t>
            </a:r>
            <a:r>
              <a:rPr lang="en-US" altLang="ko-KR" sz="1200" spc="-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chemeClr val="tx1"/>
                </a:solidFill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(</a:t>
            </a:r>
            <a:r>
              <a:rPr lang="ko-KR" altLang="en-US" sz="1200" spc="-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chemeClr val="tx1"/>
                </a:solidFill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관리감독자</a:t>
            </a:r>
            <a:r>
              <a:rPr lang="en-US" altLang="ko-KR" sz="1200" spc="-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chemeClr val="tx1"/>
                </a:solidFill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)</a:t>
            </a:r>
            <a:r>
              <a:rPr lang="ko-KR" altLang="en-US" sz="1200" spc="-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chemeClr val="tx1"/>
                </a:solidFill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에게 보고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7A7D7A4-F396-47C8-9095-FBDE40B62F61}"/>
              </a:ext>
            </a:extLst>
          </p:cNvPr>
          <p:cNvSpPr txBox="1"/>
          <p:nvPr/>
        </p:nvSpPr>
        <p:spPr>
          <a:xfrm>
            <a:off x="7767379" y="6689612"/>
            <a:ext cx="1477091" cy="225635"/>
          </a:xfrm>
          <a:prstGeom prst="roundRect">
            <a:avLst>
              <a:gd name="adj" fmla="val 50000"/>
            </a:avLst>
          </a:prstGeom>
          <a:solidFill>
            <a:srgbClr val="00C01E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algn="ctr">
              <a:spcAft>
                <a:spcPts val="200"/>
              </a:spcAft>
              <a:buSzPct val="100000"/>
              <a:defRPr sz="1400" b="1" spc="-6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defRPr>
            </a:lvl1pPr>
          </a:lstStyle>
          <a:p>
            <a:r>
              <a:rPr lang="ko-KR" altLang="en-US" sz="1100" dirty="0">
                <a:solidFill>
                  <a:schemeClr val="bg1"/>
                </a:solidFill>
                <a:latin typeface="+mn-ea"/>
                <a:ea typeface="+mn-ea"/>
              </a:rPr>
              <a:t>이동통로 확보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F3D05A0-50BB-4B2D-A082-BA195727A8D1}"/>
              </a:ext>
            </a:extLst>
          </p:cNvPr>
          <p:cNvSpPr txBox="1"/>
          <p:nvPr/>
        </p:nvSpPr>
        <p:spPr>
          <a:xfrm>
            <a:off x="5832354" y="6689612"/>
            <a:ext cx="1477091" cy="225635"/>
          </a:xfrm>
          <a:prstGeom prst="roundRect">
            <a:avLst>
              <a:gd name="adj" fmla="val 50000"/>
            </a:avLst>
          </a:prstGeom>
          <a:solidFill>
            <a:srgbClr val="00C01E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algn="ctr">
              <a:spcAft>
                <a:spcPts val="200"/>
              </a:spcAft>
              <a:buSzPct val="100000"/>
              <a:defRPr sz="1400" b="1" spc="-6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defRPr>
            </a:lvl1pPr>
          </a:lstStyle>
          <a:p>
            <a:r>
              <a:rPr lang="ko-KR" altLang="en-US" sz="1100" dirty="0">
                <a:solidFill>
                  <a:schemeClr val="bg1"/>
                </a:solidFill>
                <a:latin typeface="+mn-ea"/>
                <a:ea typeface="+mn-ea"/>
              </a:rPr>
              <a:t>바닥 물기 제거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5B911EC-2F94-4374-A629-E98B37E6A761}"/>
              </a:ext>
            </a:extLst>
          </p:cNvPr>
          <p:cNvSpPr txBox="1"/>
          <p:nvPr/>
        </p:nvSpPr>
        <p:spPr>
          <a:xfrm>
            <a:off x="8434951" y="3285688"/>
            <a:ext cx="1585289" cy="237351"/>
          </a:xfrm>
          <a:prstGeom prst="roundRect">
            <a:avLst>
              <a:gd name="adj" fmla="val 50000"/>
            </a:avLst>
          </a:prstGeom>
          <a:solidFill>
            <a:srgbClr val="00C01E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algn="ctr">
              <a:spcAft>
                <a:spcPts val="200"/>
              </a:spcAft>
              <a:buSzPct val="100000"/>
              <a:defRPr sz="1400" b="1" spc="-6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defRPr>
            </a:lvl1pPr>
          </a:lstStyle>
          <a:p>
            <a:r>
              <a:rPr lang="ko-KR" altLang="en-US" sz="1100" dirty="0">
                <a:solidFill>
                  <a:schemeClr val="bg1"/>
                </a:solidFill>
                <a:latin typeface="+mn-ea"/>
                <a:ea typeface="+mn-ea"/>
              </a:rPr>
              <a:t>피복상태 확인</a:t>
            </a:r>
          </a:p>
        </p:txBody>
      </p:sp>
      <p:sp>
        <p:nvSpPr>
          <p:cNvPr id="34" name="모서리가 둥근 직사각형 313">
            <a:extLst>
              <a:ext uri="{FF2B5EF4-FFF2-40B4-BE49-F238E27FC236}">
                <a16:creationId xmlns:a16="http://schemas.microsoft.com/office/drawing/2014/main" id="{C935F194-C86E-419D-A607-C4C9C73014F3}"/>
              </a:ext>
            </a:extLst>
          </p:cNvPr>
          <p:cNvSpPr/>
          <p:nvPr/>
        </p:nvSpPr>
        <p:spPr>
          <a:xfrm>
            <a:off x="1859029" y="1552638"/>
            <a:ext cx="303516" cy="41796"/>
          </a:xfrm>
          <a:prstGeom prst="roundRect">
            <a:avLst>
              <a:gd name="adj" fmla="val 33333"/>
            </a:avLst>
          </a:prstGeom>
          <a:solidFill>
            <a:srgbClr val="4971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99" dirty="0">
              <a:latin typeface="+mn-ea"/>
            </a:endParaRPr>
          </a:p>
        </p:txBody>
      </p:sp>
      <p:sp>
        <p:nvSpPr>
          <p:cNvPr id="35" name="모서리가 둥근 직사각형 313">
            <a:extLst>
              <a:ext uri="{FF2B5EF4-FFF2-40B4-BE49-F238E27FC236}">
                <a16:creationId xmlns:a16="http://schemas.microsoft.com/office/drawing/2014/main" id="{A65E9FA7-B61A-42EF-9C16-801F3C2E0AF0}"/>
              </a:ext>
            </a:extLst>
          </p:cNvPr>
          <p:cNvSpPr/>
          <p:nvPr/>
        </p:nvSpPr>
        <p:spPr>
          <a:xfrm>
            <a:off x="1858965" y="4558947"/>
            <a:ext cx="303516" cy="41796"/>
          </a:xfrm>
          <a:prstGeom prst="roundRect">
            <a:avLst>
              <a:gd name="adj" fmla="val 33333"/>
            </a:avLst>
          </a:prstGeom>
          <a:solidFill>
            <a:srgbClr val="4971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99" dirty="0">
              <a:latin typeface="+mn-ea"/>
            </a:endParaRPr>
          </a:p>
        </p:txBody>
      </p:sp>
      <p:sp>
        <p:nvSpPr>
          <p:cNvPr id="36" name="한쪽 모서리가 잘린 사각형 107">
            <a:extLst>
              <a:ext uri="{FF2B5EF4-FFF2-40B4-BE49-F238E27FC236}">
                <a16:creationId xmlns:a16="http://schemas.microsoft.com/office/drawing/2014/main" id="{14CF9918-9040-47B4-9362-DC95510278E6}"/>
              </a:ext>
            </a:extLst>
          </p:cNvPr>
          <p:cNvSpPr/>
          <p:nvPr/>
        </p:nvSpPr>
        <p:spPr>
          <a:xfrm rot="16200000" flipH="1">
            <a:off x="906702" y="853085"/>
            <a:ext cx="502670" cy="1440901"/>
          </a:xfrm>
          <a:prstGeom prst="round2SameRect">
            <a:avLst>
              <a:gd name="adj1" fmla="val 5934"/>
              <a:gd name="adj2" fmla="val 0"/>
            </a:avLst>
          </a:prstGeom>
          <a:solidFill>
            <a:srgbClr val="E8EF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0" tIns="0" rIns="0" bIns="0" rtlCol="0" anchor="ctr"/>
          <a:lstStyle/>
          <a:p>
            <a:pPr lvl="0" algn="ctr">
              <a:buClr>
                <a:srgbClr val="000032"/>
              </a:buClr>
            </a:pPr>
            <a:r>
              <a:rPr lang="ko-KR" altLang="en-US" sz="1399" b="1" spc="-90" dirty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rgbClr val="4971F3"/>
                </a:solidFill>
                <a:latin typeface="+mn-ea"/>
              </a:rPr>
              <a:t>감전</a:t>
            </a:r>
          </a:p>
        </p:txBody>
      </p:sp>
      <p:sp>
        <p:nvSpPr>
          <p:cNvPr id="37" name="한쪽 모서리가 잘린 사각형 107">
            <a:extLst>
              <a:ext uri="{FF2B5EF4-FFF2-40B4-BE49-F238E27FC236}">
                <a16:creationId xmlns:a16="http://schemas.microsoft.com/office/drawing/2014/main" id="{E40F2DB7-0D7F-47DC-9902-DFA979984095}"/>
              </a:ext>
            </a:extLst>
          </p:cNvPr>
          <p:cNvSpPr/>
          <p:nvPr/>
        </p:nvSpPr>
        <p:spPr>
          <a:xfrm rot="16200000" flipH="1">
            <a:off x="906638" y="3859396"/>
            <a:ext cx="502670" cy="1440900"/>
          </a:xfrm>
          <a:prstGeom prst="round2SameRect">
            <a:avLst>
              <a:gd name="adj1" fmla="val 5934"/>
              <a:gd name="adj2" fmla="val 0"/>
            </a:avLst>
          </a:prstGeom>
          <a:solidFill>
            <a:srgbClr val="E8EF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0" tIns="0" rIns="0" bIns="0" rtlCol="0" anchor="ctr"/>
          <a:lstStyle/>
          <a:p>
            <a:pPr algn="ctr">
              <a:lnSpc>
                <a:spcPct val="80000"/>
              </a:lnSpc>
              <a:buClr>
                <a:srgbClr val="000032"/>
              </a:buClr>
            </a:pPr>
            <a:r>
              <a:rPr lang="ko-KR" altLang="en-US" sz="1299" b="1" spc="-90" dirty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rgbClr val="4971F3"/>
                </a:solidFill>
                <a:latin typeface="+mn-ea"/>
              </a:rPr>
              <a:t>미끄러짐</a:t>
            </a:r>
            <a:r>
              <a:rPr lang="en-US" altLang="ko-KR" sz="1299" b="1" spc="-90" dirty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rgbClr val="4971F3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ᆞ</a:t>
            </a:r>
            <a:r>
              <a:rPr lang="ko-KR" altLang="en-US" sz="1299" b="1" spc="-90" dirty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rgbClr val="4971F3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넘어짐</a:t>
            </a:r>
            <a:endParaRPr lang="ko-KR" altLang="en-US" sz="1299" b="1" spc="-90" dirty="0">
              <a:ln>
                <a:solidFill>
                  <a:schemeClr val="bg1">
                    <a:lumMod val="75000"/>
                    <a:alpha val="0"/>
                  </a:schemeClr>
                </a:solidFill>
              </a:ln>
              <a:solidFill>
                <a:srgbClr val="4971F3"/>
              </a:solidFill>
              <a:latin typeface="+mn-ea"/>
            </a:endParaRPr>
          </a:p>
        </p:txBody>
      </p:sp>
      <p:pic>
        <p:nvPicPr>
          <p:cNvPr id="38" name="그림 37">
            <a:extLst>
              <a:ext uri="{FF2B5EF4-FFF2-40B4-BE49-F238E27FC236}">
                <a16:creationId xmlns:a16="http://schemas.microsoft.com/office/drawing/2014/main" id="{3BB8BD28-11FF-4F18-982E-12796F9D78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19" b="-619"/>
          <a:stretch/>
        </p:blipFill>
        <p:spPr>
          <a:xfrm>
            <a:off x="5681051" y="1416089"/>
            <a:ext cx="2611722" cy="1356212"/>
          </a:xfrm>
          <a:prstGeom prst="rect">
            <a:avLst/>
          </a:prstGeom>
        </p:spPr>
      </p:pic>
      <p:pic>
        <p:nvPicPr>
          <p:cNvPr id="39" name="그림 38">
            <a:extLst>
              <a:ext uri="{FF2B5EF4-FFF2-40B4-BE49-F238E27FC236}">
                <a16:creationId xmlns:a16="http://schemas.microsoft.com/office/drawing/2014/main" id="{27464529-2429-4372-8CED-E4CA3846D8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8538" y="2867333"/>
            <a:ext cx="2611722" cy="1074062"/>
          </a:xfrm>
          <a:prstGeom prst="rect">
            <a:avLst/>
          </a:prstGeom>
        </p:spPr>
      </p:pic>
      <p:pic>
        <p:nvPicPr>
          <p:cNvPr id="40" name="그림 39">
            <a:extLst>
              <a:ext uri="{FF2B5EF4-FFF2-40B4-BE49-F238E27FC236}">
                <a16:creationId xmlns:a16="http://schemas.microsoft.com/office/drawing/2014/main" id="{26459293-65AD-472E-B366-52E6B2C2D69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849"/>
          <a:stretch/>
        </p:blipFill>
        <p:spPr>
          <a:xfrm>
            <a:off x="5673306" y="4449492"/>
            <a:ext cx="1733029" cy="2087355"/>
          </a:xfrm>
          <a:prstGeom prst="rect">
            <a:avLst/>
          </a:prstGeom>
        </p:spPr>
      </p:pic>
      <p:pic>
        <p:nvPicPr>
          <p:cNvPr id="41" name="그림 40">
            <a:extLst>
              <a:ext uri="{FF2B5EF4-FFF2-40B4-BE49-F238E27FC236}">
                <a16:creationId xmlns:a16="http://schemas.microsoft.com/office/drawing/2014/main" id="{335235C9-A642-4EE7-918D-00E6F37B16C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196"/>
          <a:stretch/>
        </p:blipFill>
        <p:spPr>
          <a:xfrm>
            <a:off x="7639410" y="4449492"/>
            <a:ext cx="1733029" cy="2101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1608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그룹 17">
            <a:extLst>
              <a:ext uri="{FF2B5EF4-FFF2-40B4-BE49-F238E27FC236}">
                <a16:creationId xmlns:a16="http://schemas.microsoft.com/office/drawing/2014/main" id="{F0928AEE-5C69-4D9A-9F14-39D949828E5E}"/>
              </a:ext>
            </a:extLst>
          </p:cNvPr>
          <p:cNvGrpSpPr/>
          <p:nvPr/>
        </p:nvGrpSpPr>
        <p:grpSpPr>
          <a:xfrm>
            <a:off x="629659" y="534785"/>
            <a:ext cx="9341635" cy="540253"/>
            <a:chOff x="635000" y="585172"/>
            <a:chExt cx="9341635" cy="540253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870C93B-BE5E-4409-B2DC-567B8FDDD5DF}"/>
                </a:ext>
              </a:extLst>
            </p:cNvPr>
            <p:cNvSpPr txBox="1"/>
            <p:nvPr/>
          </p:nvSpPr>
          <p:spPr>
            <a:xfrm>
              <a:off x="635000" y="799339"/>
              <a:ext cx="9341635" cy="326086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marL="0" lvl="1" defTabSz="1463071" fontAlgn="ctr">
                <a:spcBef>
                  <a:spcPct val="0"/>
                </a:spcBef>
                <a:spcAft>
                  <a:spcPts val="397"/>
                </a:spcAft>
                <a:buClr>
                  <a:prstClr val="black">
                    <a:lumMod val="50000"/>
                    <a:lumOff val="50000"/>
                  </a:prstClr>
                </a:buClr>
                <a:buSzPct val="100000"/>
                <a:tabLst>
                  <a:tab pos="4941164" algn="l"/>
                </a:tabLst>
                <a:defRPr/>
              </a:pPr>
              <a:r>
                <a:rPr lang="en-US" altLang="ko-KR" sz="2200" spc="-58" dirty="0">
                  <a:ln>
                    <a:solidFill>
                      <a:srgbClr val="D9B685">
                        <a:alpha val="0"/>
                      </a:srgb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SemiBold" panose="02000703000000020004" pitchFamily="50" charset="-127"/>
                  <a:ea typeface="Pretendard SemiBold" panose="02000703000000020004" pitchFamily="50" charset="-127"/>
                  <a:cs typeface="Pretendard SemiBold" panose="02000703000000020004" pitchFamily="50" charset="-127"/>
                </a:rPr>
                <a:t>5. </a:t>
              </a:r>
              <a:r>
                <a:rPr lang="ko-KR" altLang="en-US" sz="2200" spc="-58" dirty="0">
                  <a:ln>
                    <a:solidFill>
                      <a:srgbClr val="D9B685">
                        <a:alpha val="0"/>
                      </a:srgb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SemiBold" panose="02000703000000020004" pitchFamily="50" charset="-127"/>
                  <a:ea typeface="Pretendard SemiBold" panose="02000703000000020004" pitchFamily="50" charset="-127"/>
                  <a:cs typeface="Pretendard SemiBold" panose="02000703000000020004" pitchFamily="50" charset="-127"/>
                </a:rPr>
                <a:t>장마철 위험요인 점검사항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EBE7D4B-2022-4DDB-9055-AA17DA18980E}"/>
                </a:ext>
              </a:extLst>
            </p:cNvPr>
            <p:cNvSpPr txBox="1"/>
            <p:nvPr/>
          </p:nvSpPr>
          <p:spPr>
            <a:xfrm>
              <a:off x="635000" y="585172"/>
              <a:ext cx="1244380" cy="184666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pPr marL="0" lvl="1" defTabSz="1463071" fontAlgn="ctr">
                <a:spcBef>
                  <a:spcPct val="0"/>
                </a:spcBef>
                <a:spcAft>
                  <a:spcPts val="397"/>
                </a:spcAft>
                <a:buClr>
                  <a:prstClr val="black">
                    <a:lumMod val="50000"/>
                    <a:lumOff val="50000"/>
                  </a:prstClr>
                </a:buClr>
                <a:buSzPct val="100000"/>
                <a:tabLst>
                  <a:tab pos="4941164" algn="l"/>
                </a:tabLst>
                <a:defRPr/>
              </a:pPr>
              <a:r>
                <a:rPr lang="ko-KR" altLang="en-US" sz="1200" spc="-19" dirty="0">
                  <a:ln>
                    <a:solidFill>
                      <a:srgbClr val="D9B685">
                        <a:alpha val="0"/>
                      </a:srgb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Medium" panose="02000603000000020004" pitchFamily="50" charset="-127"/>
                  <a:ea typeface="Pretendard Medium" panose="02000603000000020004" pitchFamily="50" charset="-127"/>
                  <a:cs typeface="Pretendard Medium" panose="02000603000000020004" pitchFamily="50" charset="-127"/>
                </a:rPr>
                <a:t>장마철 안전사고 예방</a:t>
              </a:r>
              <a:endParaRPr lang="en-US" altLang="ko-KR" sz="1200" spc="-19" dirty="0">
                <a:ln>
                  <a:solidFill>
                    <a:srgbClr val="D9B685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endParaRPr>
            </a:p>
          </p:txBody>
        </p:sp>
      </p:grp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348EE6DC-A380-4B92-808C-FE0836111E7A}"/>
              </a:ext>
            </a:extLst>
          </p:cNvPr>
          <p:cNvGrpSpPr/>
          <p:nvPr/>
        </p:nvGrpSpPr>
        <p:grpSpPr>
          <a:xfrm>
            <a:off x="7800742" y="-749414"/>
            <a:ext cx="894108" cy="268232"/>
            <a:chOff x="6145699" y="4056139"/>
            <a:chExt cx="919643" cy="275893"/>
          </a:xfrm>
        </p:grpSpPr>
        <p:cxnSp>
          <p:nvCxnSpPr>
            <p:cNvPr id="29" name="직선 화살표 연결선 28">
              <a:extLst>
                <a:ext uri="{FF2B5EF4-FFF2-40B4-BE49-F238E27FC236}">
                  <a16:creationId xmlns:a16="http://schemas.microsoft.com/office/drawing/2014/main" id="{32DB56B0-C7BE-4D26-842C-C2E336BFA20A}"/>
                </a:ext>
              </a:extLst>
            </p:cNvPr>
            <p:cNvCxnSpPr>
              <a:cxnSpLocks/>
              <a:endCxn id="30" idx="1"/>
            </p:cNvCxnSpPr>
            <p:nvPr/>
          </p:nvCxnSpPr>
          <p:spPr>
            <a:xfrm>
              <a:off x="6145699" y="4194085"/>
              <a:ext cx="919643" cy="2"/>
            </a:xfrm>
            <a:prstGeom prst="straightConnector1">
              <a:avLst/>
            </a:prstGeom>
            <a:ln w="9525">
              <a:solidFill>
                <a:schemeClr val="bg1">
                  <a:lumMod val="75000"/>
                </a:schemeClr>
              </a:solidFill>
              <a:prstDash val="soli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이등변 삼각형 84">
              <a:extLst>
                <a:ext uri="{FF2B5EF4-FFF2-40B4-BE49-F238E27FC236}">
                  <a16:creationId xmlns:a16="http://schemas.microsoft.com/office/drawing/2014/main" id="{4F01518E-E92A-41F2-8672-E2F069CBAF4E}"/>
                </a:ext>
              </a:extLst>
            </p:cNvPr>
            <p:cNvSpPr/>
            <p:nvPr/>
          </p:nvSpPr>
          <p:spPr>
            <a:xfrm rot="5400000">
              <a:off x="6810612" y="4077303"/>
              <a:ext cx="275893" cy="233566"/>
            </a:xfrm>
            <a:custGeom>
              <a:avLst/>
              <a:gdLst>
                <a:gd name="connsiteX0" fmla="*/ 0 w 741536"/>
                <a:gd name="connsiteY0" fmla="*/ 471652 h 471652"/>
                <a:gd name="connsiteX1" fmla="*/ 370768 w 741536"/>
                <a:gd name="connsiteY1" fmla="*/ 0 h 471652"/>
                <a:gd name="connsiteX2" fmla="*/ 741536 w 741536"/>
                <a:gd name="connsiteY2" fmla="*/ 471652 h 471652"/>
                <a:gd name="connsiteX3" fmla="*/ 0 w 741536"/>
                <a:gd name="connsiteY3" fmla="*/ 471652 h 471652"/>
                <a:gd name="connsiteX0" fmla="*/ 0 w 741536"/>
                <a:gd name="connsiteY0" fmla="*/ 471652 h 471652"/>
                <a:gd name="connsiteX1" fmla="*/ 370768 w 741536"/>
                <a:gd name="connsiteY1" fmla="*/ 0 h 471652"/>
                <a:gd name="connsiteX2" fmla="*/ 741536 w 741536"/>
                <a:gd name="connsiteY2" fmla="*/ 471652 h 471652"/>
                <a:gd name="connsiteX3" fmla="*/ 374824 w 741536"/>
                <a:gd name="connsiteY3" fmla="*/ 469900 h 471652"/>
                <a:gd name="connsiteX4" fmla="*/ 0 w 741536"/>
                <a:gd name="connsiteY4" fmla="*/ 471652 h 471652"/>
                <a:gd name="connsiteX0" fmla="*/ 374824 w 741536"/>
                <a:gd name="connsiteY0" fmla="*/ 469900 h 561340"/>
                <a:gd name="connsiteX1" fmla="*/ 0 w 741536"/>
                <a:gd name="connsiteY1" fmla="*/ 471652 h 561340"/>
                <a:gd name="connsiteX2" fmla="*/ 370768 w 741536"/>
                <a:gd name="connsiteY2" fmla="*/ 0 h 561340"/>
                <a:gd name="connsiteX3" fmla="*/ 741536 w 741536"/>
                <a:gd name="connsiteY3" fmla="*/ 471652 h 561340"/>
                <a:gd name="connsiteX4" fmla="*/ 466264 w 741536"/>
                <a:gd name="connsiteY4" fmla="*/ 561340 h 561340"/>
                <a:gd name="connsiteX0" fmla="*/ 374824 w 741536"/>
                <a:gd name="connsiteY0" fmla="*/ 469900 h 471652"/>
                <a:gd name="connsiteX1" fmla="*/ 0 w 741536"/>
                <a:gd name="connsiteY1" fmla="*/ 471652 h 471652"/>
                <a:gd name="connsiteX2" fmla="*/ 370768 w 741536"/>
                <a:gd name="connsiteY2" fmla="*/ 0 h 471652"/>
                <a:gd name="connsiteX3" fmla="*/ 741536 w 741536"/>
                <a:gd name="connsiteY3" fmla="*/ 471652 h 471652"/>
                <a:gd name="connsiteX0" fmla="*/ 0 w 741536"/>
                <a:gd name="connsiteY0" fmla="*/ 471652 h 471652"/>
                <a:gd name="connsiteX1" fmla="*/ 370768 w 741536"/>
                <a:gd name="connsiteY1" fmla="*/ 0 h 471652"/>
                <a:gd name="connsiteX2" fmla="*/ 741536 w 741536"/>
                <a:gd name="connsiteY2" fmla="*/ 471652 h 471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1536" h="471652">
                  <a:moveTo>
                    <a:pt x="0" y="471652"/>
                  </a:moveTo>
                  <a:lnTo>
                    <a:pt x="370768" y="0"/>
                  </a:lnTo>
                  <a:lnTo>
                    <a:pt x="741536" y="471652"/>
                  </a:lnTo>
                </a:path>
              </a:pathLst>
            </a:custGeom>
            <a:ln w="9525">
              <a:solidFill>
                <a:schemeClr val="bg1">
                  <a:lumMod val="75000"/>
                </a:schemeClr>
              </a:solidFill>
              <a:prstDash val="soli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ea typeface="Pretendard Light" panose="02000403000000020004" pitchFamily="50" charset="-127"/>
              </a:endParaRPr>
            </a:p>
          </p:txBody>
        </p:sp>
      </p:grpSp>
      <p:grpSp>
        <p:nvGrpSpPr>
          <p:cNvPr id="42" name="그룹 41">
            <a:extLst>
              <a:ext uri="{FF2B5EF4-FFF2-40B4-BE49-F238E27FC236}">
                <a16:creationId xmlns:a16="http://schemas.microsoft.com/office/drawing/2014/main" id="{506FE68B-79BA-4884-93B5-E78F30802BBA}"/>
              </a:ext>
            </a:extLst>
          </p:cNvPr>
          <p:cNvGrpSpPr/>
          <p:nvPr/>
        </p:nvGrpSpPr>
        <p:grpSpPr>
          <a:xfrm>
            <a:off x="495082" y="1641165"/>
            <a:ext cx="4452313" cy="378358"/>
            <a:chOff x="631296" y="3922447"/>
            <a:chExt cx="8915052" cy="428487"/>
          </a:xfrm>
          <a:solidFill>
            <a:srgbClr val="E8EFFD"/>
          </a:solidFill>
        </p:grpSpPr>
        <p:sp>
          <p:nvSpPr>
            <p:cNvPr id="43" name="양쪽 모서리가 둥근 사각형 97">
              <a:extLst>
                <a:ext uri="{FF2B5EF4-FFF2-40B4-BE49-F238E27FC236}">
                  <a16:creationId xmlns:a16="http://schemas.microsoft.com/office/drawing/2014/main" id="{FDDE4103-E85C-4341-AA5C-0E49A3692743}"/>
                </a:ext>
              </a:extLst>
            </p:cNvPr>
            <p:cNvSpPr/>
            <p:nvPr/>
          </p:nvSpPr>
          <p:spPr>
            <a:xfrm>
              <a:off x="632812" y="3922447"/>
              <a:ext cx="4392287" cy="418265"/>
            </a:xfrm>
            <a:prstGeom prst="round2SameRect">
              <a:avLst>
                <a:gd name="adj1" fmla="val 13333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buClr>
                  <a:srgbClr val="000032"/>
                </a:buClr>
              </a:pPr>
              <a:r>
                <a:rPr lang="en-US" altLang="ko-KR" sz="1300" b="1" spc="-90" dirty="0">
                  <a:ln>
                    <a:solidFill>
                      <a:schemeClr val="bg1">
                        <a:lumMod val="75000"/>
                        <a:alpha val="0"/>
                      </a:schemeClr>
                    </a:solidFill>
                  </a:ln>
                  <a:solidFill>
                    <a:srgbClr val="4971F3"/>
                  </a:solidFill>
                  <a:latin typeface="+mn-ea"/>
                </a:rPr>
                <a:t>1. </a:t>
              </a:r>
              <a:r>
                <a:rPr lang="ko-KR" altLang="en-US" sz="1300" b="1" spc="-90" dirty="0">
                  <a:ln>
                    <a:solidFill>
                      <a:schemeClr val="bg1">
                        <a:lumMod val="75000"/>
                        <a:alpha val="0"/>
                      </a:schemeClr>
                    </a:solidFill>
                  </a:ln>
                  <a:solidFill>
                    <a:srgbClr val="4971F3"/>
                  </a:solidFill>
                  <a:latin typeface="+mn-ea"/>
                </a:rPr>
                <a:t>집중호우</a:t>
              </a:r>
              <a:r>
                <a:rPr lang="en-US" altLang="ko-KR" sz="1300" b="1" spc="-90" dirty="0">
                  <a:ln>
                    <a:solidFill>
                      <a:schemeClr val="bg1">
                        <a:lumMod val="75000"/>
                        <a:alpha val="0"/>
                      </a:schemeClr>
                    </a:solidFill>
                  </a:ln>
                  <a:solidFill>
                    <a:srgbClr val="4971F3"/>
                  </a:solidFill>
                  <a:latin typeface="+mn-ea"/>
                </a:rPr>
                <a:t>ᆞ</a:t>
              </a:r>
              <a:r>
                <a:rPr lang="ko-KR" altLang="en-US" sz="1300" b="1" spc="-90" dirty="0">
                  <a:ln>
                    <a:solidFill>
                      <a:schemeClr val="bg1">
                        <a:lumMod val="75000"/>
                        <a:alpha val="0"/>
                      </a:schemeClr>
                    </a:solidFill>
                  </a:ln>
                  <a:solidFill>
                    <a:srgbClr val="4971F3"/>
                  </a:solidFill>
                  <a:latin typeface="+mn-ea"/>
                </a:rPr>
                <a:t>침수 예방조치</a:t>
              </a:r>
            </a:p>
          </p:txBody>
        </p:sp>
        <p:cxnSp>
          <p:nvCxnSpPr>
            <p:cNvPr id="44" name="직선 연결선 43">
              <a:extLst>
                <a:ext uri="{FF2B5EF4-FFF2-40B4-BE49-F238E27FC236}">
                  <a16:creationId xmlns:a16="http://schemas.microsoft.com/office/drawing/2014/main" id="{428AD33C-34EC-4259-9CAB-E82EBA1475E8}"/>
                </a:ext>
              </a:extLst>
            </p:cNvPr>
            <p:cNvCxnSpPr>
              <a:cxnSpLocks/>
            </p:cNvCxnSpPr>
            <p:nvPr/>
          </p:nvCxnSpPr>
          <p:spPr>
            <a:xfrm>
              <a:off x="631296" y="4350934"/>
              <a:ext cx="8915052" cy="0"/>
            </a:xfrm>
            <a:prstGeom prst="line">
              <a:avLst/>
            </a:prstGeom>
            <a:grpFill/>
            <a:ln w="158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45" name="표 10">
            <a:extLst>
              <a:ext uri="{FF2B5EF4-FFF2-40B4-BE49-F238E27FC236}">
                <a16:creationId xmlns:a16="http://schemas.microsoft.com/office/drawing/2014/main" id="{4950269C-950B-4E93-9072-1186A5B876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2514986"/>
              </p:ext>
            </p:extLst>
          </p:nvPr>
        </p:nvGraphicFramePr>
        <p:xfrm>
          <a:off x="495082" y="2073013"/>
          <a:ext cx="4635594" cy="17084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35594">
                  <a:extLst>
                    <a:ext uri="{9D8B030D-6E8A-4147-A177-3AD203B41FA5}">
                      <a16:colId xmlns:a16="http://schemas.microsoft.com/office/drawing/2014/main" val="3399150909"/>
                    </a:ext>
                  </a:extLst>
                </a:gridCol>
              </a:tblGrid>
              <a:tr h="427103"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  <a:t>1-1. 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  <a:t>장마철 취약시설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  <a:t>(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  <a:t>비계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  <a:t>, 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  <a:t>전기시설 등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  <a:t>)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  <a:t>에 대한 사전 점검 및 조치</a:t>
                      </a:r>
                    </a:p>
                  </a:txBody>
                  <a:tcPr marT="0" marB="108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1469163"/>
                  </a:ext>
                </a:extLst>
              </a:tr>
              <a:tr h="427103"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  <a:t>1-2. 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  <a:t>집중호우 등 </a:t>
                      </a:r>
                      <a:r>
                        <a:rPr lang="ko-KR" altLang="en-US" sz="1200" b="0" dirty="0" err="1">
                          <a:solidFill>
                            <a:schemeClr val="tx1"/>
                          </a:solidFill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  <a:t>악천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  <a:t> 시 작업중지 및 대피 계획 수립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  <a:t>ᆞ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  <a:t>준수</a:t>
                      </a:r>
                    </a:p>
                  </a:txBody>
                  <a:tcPr marT="0" marB="108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2749567"/>
                  </a:ext>
                </a:extLst>
              </a:tr>
              <a:tr h="427103"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  <a:t>1-3. 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  <a:t>긴급복구 장비 및 비상구호 용품 비치</a:t>
                      </a:r>
                    </a:p>
                  </a:txBody>
                  <a:tcPr marT="0" marB="108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8613585"/>
                  </a:ext>
                </a:extLst>
              </a:tr>
              <a:tr h="427103"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  <a:t>1-4. 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  <a:t>인접 하천 수위변화에 따른 모니터링 및 경보계획 수립</a:t>
                      </a:r>
                    </a:p>
                  </a:txBody>
                  <a:tcPr marT="0" marB="108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4326090"/>
                  </a:ext>
                </a:extLst>
              </a:tr>
            </a:tbl>
          </a:graphicData>
        </a:graphic>
      </p:graphicFrame>
      <p:grpSp>
        <p:nvGrpSpPr>
          <p:cNvPr id="46" name="그룹 45">
            <a:extLst>
              <a:ext uri="{FF2B5EF4-FFF2-40B4-BE49-F238E27FC236}">
                <a16:creationId xmlns:a16="http://schemas.microsoft.com/office/drawing/2014/main" id="{53360211-D599-455F-A76C-67EE378D7044}"/>
              </a:ext>
            </a:extLst>
          </p:cNvPr>
          <p:cNvGrpSpPr/>
          <p:nvPr/>
        </p:nvGrpSpPr>
        <p:grpSpPr>
          <a:xfrm>
            <a:off x="5418710" y="1650192"/>
            <a:ext cx="4452313" cy="374426"/>
            <a:chOff x="631296" y="3851644"/>
            <a:chExt cx="8915052" cy="424034"/>
          </a:xfrm>
          <a:solidFill>
            <a:srgbClr val="E8EFFD"/>
          </a:solidFill>
        </p:grpSpPr>
        <p:sp>
          <p:nvSpPr>
            <p:cNvPr id="47" name="양쪽 모서리가 둥근 사각형 97">
              <a:extLst>
                <a:ext uri="{FF2B5EF4-FFF2-40B4-BE49-F238E27FC236}">
                  <a16:creationId xmlns:a16="http://schemas.microsoft.com/office/drawing/2014/main" id="{D403BAF5-7EF1-497C-91EF-7DB515DB2505}"/>
                </a:ext>
              </a:extLst>
            </p:cNvPr>
            <p:cNvSpPr/>
            <p:nvPr/>
          </p:nvSpPr>
          <p:spPr>
            <a:xfrm>
              <a:off x="632812" y="3851644"/>
              <a:ext cx="4392287" cy="418265"/>
            </a:xfrm>
            <a:prstGeom prst="round2SameRect">
              <a:avLst>
                <a:gd name="adj1" fmla="val 13333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buClr>
                  <a:srgbClr val="000032"/>
                </a:buClr>
              </a:pPr>
              <a:r>
                <a:rPr lang="en-US" altLang="ko-KR" sz="1300" b="1" spc="-90" dirty="0">
                  <a:ln>
                    <a:solidFill>
                      <a:schemeClr val="bg1">
                        <a:lumMod val="75000"/>
                        <a:alpha val="0"/>
                      </a:schemeClr>
                    </a:solidFill>
                  </a:ln>
                  <a:solidFill>
                    <a:srgbClr val="4971F3"/>
                  </a:solidFill>
                  <a:latin typeface="+mn-ea"/>
                </a:rPr>
                <a:t>2. </a:t>
              </a:r>
              <a:r>
                <a:rPr lang="ko-KR" altLang="en-US" sz="1300" b="1" spc="-90" dirty="0">
                  <a:ln>
                    <a:solidFill>
                      <a:schemeClr val="bg1">
                        <a:lumMod val="75000"/>
                        <a:alpha val="0"/>
                      </a:schemeClr>
                    </a:solidFill>
                  </a:ln>
                  <a:solidFill>
                    <a:srgbClr val="4971F3"/>
                  </a:solidFill>
                  <a:latin typeface="+mn-ea"/>
                </a:rPr>
                <a:t>무너짐</a:t>
              </a:r>
              <a:r>
                <a:rPr lang="en-US" altLang="ko-KR" sz="1300" b="1" spc="-90" dirty="0">
                  <a:ln>
                    <a:solidFill>
                      <a:schemeClr val="bg1">
                        <a:lumMod val="75000"/>
                        <a:alpha val="0"/>
                      </a:schemeClr>
                    </a:solidFill>
                  </a:ln>
                  <a:solidFill>
                    <a:srgbClr val="4971F3"/>
                  </a:solidFill>
                  <a:latin typeface="+mn-ea"/>
                </a:rPr>
                <a:t>ᆞ</a:t>
              </a:r>
              <a:r>
                <a:rPr lang="ko-KR" altLang="en-US" sz="1300" b="1" spc="-90" dirty="0">
                  <a:ln>
                    <a:solidFill>
                      <a:schemeClr val="bg1">
                        <a:lumMod val="75000"/>
                        <a:alpha val="0"/>
                      </a:schemeClr>
                    </a:solidFill>
                  </a:ln>
                  <a:solidFill>
                    <a:srgbClr val="4971F3"/>
                  </a:solidFill>
                  <a:latin typeface="+mn-ea"/>
                </a:rPr>
                <a:t>매몰 예방조치</a:t>
              </a:r>
            </a:p>
          </p:txBody>
        </p:sp>
        <p:cxnSp>
          <p:nvCxnSpPr>
            <p:cNvPr id="48" name="직선 연결선 47">
              <a:extLst>
                <a:ext uri="{FF2B5EF4-FFF2-40B4-BE49-F238E27FC236}">
                  <a16:creationId xmlns:a16="http://schemas.microsoft.com/office/drawing/2014/main" id="{B75F9C1F-2D02-4985-8203-26E08183B2A0}"/>
                </a:ext>
              </a:extLst>
            </p:cNvPr>
            <p:cNvCxnSpPr>
              <a:cxnSpLocks/>
            </p:cNvCxnSpPr>
            <p:nvPr/>
          </p:nvCxnSpPr>
          <p:spPr>
            <a:xfrm>
              <a:off x="631296" y="4275678"/>
              <a:ext cx="8915052" cy="0"/>
            </a:xfrm>
            <a:prstGeom prst="line">
              <a:avLst/>
            </a:prstGeom>
            <a:grpFill/>
            <a:ln w="158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49" name="표 10">
            <a:extLst>
              <a:ext uri="{FF2B5EF4-FFF2-40B4-BE49-F238E27FC236}">
                <a16:creationId xmlns:a16="http://schemas.microsoft.com/office/drawing/2014/main" id="{42AB7D6E-903C-4269-AEE5-6E0FF7C820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5575247"/>
              </p:ext>
            </p:extLst>
          </p:nvPr>
        </p:nvGraphicFramePr>
        <p:xfrm>
          <a:off x="5418710" y="2073013"/>
          <a:ext cx="4779608" cy="17084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79608">
                  <a:extLst>
                    <a:ext uri="{9D8B030D-6E8A-4147-A177-3AD203B41FA5}">
                      <a16:colId xmlns:a16="http://schemas.microsoft.com/office/drawing/2014/main" val="3399150909"/>
                    </a:ext>
                  </a:extLst>
                </a:gridCol>
              </a:tblGrid>
              <a:tr h="427103"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  <a:t>2-1. 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  <a:t>토사 유실 및 무너짐 방지를 위한 사전 안전점검 및 조치</a:t>
                      </a:r>
                    </a:p>
                  </a:txBody>
                  <a:tcPr marT="0" marB="108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1469163"/>
                  </a:ext>
                </a:extLst>
              </a:tr>
              <a:tr h="427103"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  <a:t>2-2. 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  <a:t>우수유입 방지를 위한 배수로 설치 및 </a:t>
                      </a:r>
                      <a:r>
                        <a:rPr lang="ko-KR" altLang="en-US" sz="1200" b="0" dirty="0" err="1">
                          <a:solidFill>
                            <a:schemeClr val="tx1"/>
                          </a:solidFill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  <a:t>굴착면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  <a:t>ᆞ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  <a:t>사면 </a:t>
                      </a:r>
                      <a:r>
                        <a:rPr lang="ko-KR" altLang="en-US" sz="1200" b="0" dirty="0" err="1">
                          <a:solidFill>
                            <a:schemeClr val="tx1"/>
                          </a:solidFill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  <a:t>비닐보양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Pretendard Light" panose="02000403000000020004" pitchFamily="2" charset="-127"/>
                        <a:ea typeface="Pretendard Light" panose="02000403000000020004" pitchFamily="2" charset="-127"/>
                        <a:cs typeface="Pretendard Light" panose="02000403000000020004" pitchFamily="2" charset="-127"/>
                      </a:endParaRPr>
                    </a:p>
                  </a:txBody>
                  <a:tcPr marT="0" marB="108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2749567"/>
                  </a:ext>
                </a:extLst>
              </a:tr>
              <a:tr h="427103"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  <a:t>2-3. 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  <a:t>토석 무너짐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  <a:t>ᆞ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  <a:t>낙반 위험에 대한 방호 조치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  <a:t>/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  <a:t>출입금지 조치</a:t>
                      </a:r>
                    </a:p>
                  </a:txBody>
                  <a:tcPr marT="0" marB="108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8613585"/>
                  </a:ext>
                </a:extLst>
              </a:tr>
              <a:tr h="427103"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  <a:t>2-4. </a:t>
                      </a:r>
                      <a:r>
                        <a:rPr lang="ko-KR" altLang="en-US" sz="1200" b="0" dirty="0" err="1">
                          <a:solidFill>
                            <a:schemeClr val="tx1"/>
                          </a:solidFill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  <a:t>굴착면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  <a:t>ᆞ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  <a:t>사면 상부에 하중 증가 요인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  <a:t>(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  <a:t>자재 적치 등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  <a:t>) 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  <a:t>금지</a:t>
                      </a:r>
                    </a:p>
                  </a:txBody>
                  <a:tcPr marT="0" marB="108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4326090"/>
                  </a:ext>
                </a:extLst>
              </a:tr>
            </a:tbl>
          </a:graphicData>
        </a:graphic>
      </p:graphicFrame>
      <p:grpSp>
        <p:nvGrpSpPr>
          <p:cNvPr id="50" name="그룹 49">
            <a:extLst>
              <a:ext uri="{FF2B5EF4-FFF2-40B4-BE49-F238E27FC236}">
                <a16:creationId xmlns:a16="http://schemas.microsoft.com/office/drawing/2014/main" id="{CB36CC15-92EE-4800-9DE2-6B36B6DDC7D2}"/>
              </a:ext>
            </a:extLst>
          </p:cNvPr>
          <p:cNvGrpSpPr/>
          <p:nvPr/>
        </p:nvGrpSpPr>
        <p:grpSpPr>
          <a:xfrm>
            <a:off x="495082" y="4134924"/>
            <a:ext cx="4452313" cy="370800"/>
            <a:chOff x="631296" y="3922447"/>
            <a:chExt cx="8915052" cy="428487"/>
          </a:xfrm>
          <a:solidFill>
            <a:srgbClr val="E8EFFD"/>
          </a:solidFill>
        </p:grpSpPr>
        <p:sp>
          <p:nvSpPr>
            <p:cNvPr id="51" name="양쪽 모서리가 둥근 사각형 97">
              <a:extLst>
                <a:ext uri="{FF2B5EF4-FFF2-40B4-BE49-F238E27FC236}">
                  <a16:creationId xmlns:a16="http://schemas.microsoft.com/office/drawing/2014/main" id="{39E688B0-B5F4-4BBA-BC5D-347221F5380A}"/>
                </a:ext>
              </a:extLst>
            </p:cNvPr>
            <p:cNvSpPr/>
            <p:nvPr/>
          </p:nvSpPr>
          <p:spPr>
            <a:xfrm>
              <a:off x="632812" y="3922447"/>
              <a:ext cx="4392287" cy="418265"/>
            </a:xfrm>
            <a:prstGeom prst="round2SameRect">
              <a:avLst>
                <a:gd name="adj1" fmla="val 13333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buClr>
                  <a:srgbClr val="000032"/>
                </a:buClr>
              </a:pPr>
              <a:r>
                <a:rPr lang="en-US" altLang="ko-KR" sz="1300" b="1" spc="-90" dirty="0">
                  <a:ln>
                    <a:solidFill>
                      <a:schemeClr val="bg1">
                        <a:lumMod val="75000"/>
                        <a:alpha val="0"/>
                      </a:schemeClr>
                    </a:solidFill>
                  </a:ln>
                  <a:solidFill>
                    <a:srgbClr val="4971F3"/>
                  </a:solidFill>
                  <a:latin typeface="+mn-ea"/>
                </a:rPr>
                <a:t>3. </a:t>
              </a:r>
              <a:r>
                <a:rPr lang="ko-KR" altLang="en-US" sz="1300" b="1" spc="-90" dirty="0">
                  <a:ln>
                    <a:solidFill>
                      <a:schemeClr val="bg1">
                        <a:lumMod val="75000"/>
                        <a:alpha val="0"/>
                      </a:schemeClr>
                    </a:solidFill>
                  </a:ln>
                  <a:solidFill>
                    <a:srgbClr val="4971F3"/>
                  </a:solidFill>
                  <a:latin typeface="+mn-ea"/>
                </a:rPr>
                <a:t>감전 예방조치</a:t>
              </a:r>
            </a:p>
          </p:txBody>
        </p:sp>
        <p:cxnSp>
          <p:nvCxnSpPr>
            <p:cNvPr id="52" name="직선 연결선 51">
              <a:extLst>
                <a:ext uri="{FF2B5EF4-FFF2-40B4-BE49-F238E27FC236}">
                  <a16:creationId xmlns:a16="http://schemas.microsoft.com/office/drawing/2014/main" id="{1A24AF20-D14F-4C7E-A3A4-5A00EE36AD2F}"/>
                </a:ext>
              </a:extLst>
            </p:cNvPr>
            <p:cNvCxnSpPr>
              <a:cxnSpLocks/>
            </p:cNvCxnSpPr>
            <p:nvPr/>
          </p:nvCxnSpPr>
          <p:spPr>
            <a:xfrm>
              <a:off x="631296" y="4350934"/>
              <a:ext cx="8915052" cy="0"/>
            </a:xfrm>
            <a:prstGeom prst="line">
              <a:avLst/>
            </a:prstGeom>
            <a:grpFill/>
            <a:ln w="158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53" name="표 10">
            <a:extLst>
              <a:ext uri="{FF2B5EF4-FFF2-40B4-BE49-F238E27FC236}">
                <a16:creationId xmlns:a16="http://schemas.microsoft.com/office/drawing/2014/main" id="{BF16577E-9DCF-4650-9D7E-61E2FC97BC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0371001"/>
              </p:ext>
            </p:extLst>
          </p:nvPr>
        </p:nvGraphicFramePr>
        <p:xfrm>
          <a:off x="495082" y="4557426"/>
          <a:ext cx="4635594" cy="17084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35594">
                  <a:extLst>
                    <a:ext uri="{9D8B030D-6E8A-4147-A177-3AD203B41FA5}">
                      <a16:colId xmlns:a16="http://schemas.microsoft.com/office/drawing/2014/main" val="3399150909"/>
                    </a:ext>
                  </a:extLst>
                </a:gridCol>
              </a:tblGrid>
              <a:tr h="427103"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  <a:t>3-1. 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  <a:t>전기기계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  <a:t>ᆞ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  <a:t>기구 누전차단기 연결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  <a:t>, 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  <a:t>접지 및 절연상태 점검</a:t>
                      </a:r>
                    </a:p>
                  </a:txBody>
                  <a:tcPr marT="0" marB="108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1469163"/>
                  </a:ext>
                </a:extLst>
              </a:tr>
              <a:tr h="427103"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  <a:t>3-2. 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  <a:t>수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  <a:t>ᆞ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  <a:t>변전설비 빗물 유입 방지조치</a:t>
                      </a:r>
                    </a:p>
                  </a:txBody>
                  <a:tcPr marT="0" marB="108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2749567"/>
                  </a:ext>
                </a:extLst>
              </a:tr>
              <a:tr h="427103"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  <a:t>3-3. 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  <a:t>통로 바닥 및 습윤한 장소에 배선 금지</a:t>
                      </a:r>
                    </a:p>
                  </a:txBody>
                  <a:tcPr marT="0" marB="108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8613585"/>
                  </a:ext>
                </a:extLst>
              </a:tr>
              <a:tr h="427103"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  <a:t>3-4. 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  <a:t>침수된 장소 출입통제 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  <a:t>(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  <a:t>감전 위험우려가 없음을 확인 후 출입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  <a:t>)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Pretendard Light" panose="02000403000000020004" pitchFamily="2" charset="-127"/>
                        <a:ea typeface="Pretendard Light" panose="02000403000000020004" pitchFamily="2" charset="-127"/>
                        <a:cs typeface="Pretendard Light" panose="02000403000000020004" pitchFamily="2" charset="-127"/>
                      </a:endParaRPr>
                    </a:p>
                  </a:txBody>
                  <a:tcPr marT="0" marB="108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4326090"/>
                  </a:ext>
                </a:extLst>
              </a:tr>
            </a:tbl>
          </a:graphicData>
        </a:graphic>
      </p:graphicFrame>
      <p:grpSp>
        <p:nvGrpSpPr>
          <p:cNvPr id="54" name="그룹 53">
            <a:extLst>
              <a:ext uri="{FF2B5EF4-FFF2-40B4-BE49-F238E27FC236}">
                <a16:creationId xmlns:a16="http://schemas.microsoft.com/office/drawing/2014/main" id="{5A7B8789-120C-446A-9720-2890AE32CBB3}"/>
              </a:ext>
            </a:extLst>
          </p:cNvPr>
          <p:cNvGrpSpPr/>
          <p:nvPr/>
        </p:nvGrpSpPr>
        <p:grpSpPr>
          <a:xfrm>
            <a:off x="5418710" y="4122332"/>
            <a:ext cx="4452313" cy="375856"/>
            <a:chOff x="631296" y="3836015"/>
            <a:chExt cx="8915052" cy="434329"/>
          </a:xfrm>
          <a:solidFill>
            <a:srgbClr val="E8EFFD"/>
          </a:solidFill>
        </p:grpSpPr>
        <p:sp>
          <p:nvSpPr>
            <p:cNvPr id="55" name="양쪽 모서리가 둥근 사각형 97">
              <a:extLst>
                <a:ext uri="{FF2B5EF4-FFF2-40B4-BE49-F238E27FC236}">
                  <a16:creationId xmlns:a16="http://schemas.microsoft.com/office/drawing/2014/main" id="{B81F8E4A-C225-4BAE-96EE-ABB58F2B52E7}"/>
                </a:ext>
              </a:extLst>
            </p:cNvPr>
            <p:cNvSpPr/>
            <p:nvPr/>
          </p:nvSpPr>
          <p:spPr>
            <a:xfrm>
              <a:off x="632812" y="3836015"/>
              <a:ext cx="4392287" cy="418264"/>
            </a:xfrm>
            <a:prstGeom prst="round2SameRect">
              <a:avLst>
                <a:gd name="adj1" fmla="val 13333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buClr>
                  <a:srgbClr val="000032"/>
                </a:buClr>
              </a:pPr>
              <a:r>
                <a:rPr lang="en-US" altLang="ko-KR" sz="1300" b="1" spc="-90" dirty="0">
                  <a:ln>
                    <a:solidFill>
                      <a:schemeClr val="bg1">
                        <a:lumMod val="75000"/>
                        <a:alpha val="0"/>
                      </a:schemeClr>
                    </a:solidFill>
                  </a:ln>
                  <a:solidFill>
                    <a:srgbClr val="4971F3"/>
                  </a:solidFill>
                  <a:latin typeface="+mn-ea"/>
                </a:rPr>
                <a:t>4. </a:t>
              </a:r>
              <a:r>
                <a:rPr lang="ko-KR" altLang="en-US" sz="1300" b="1" spc="-90" dirty="0">
                  <a:ln>
                    <a:solidFill>
                      <a:schemeClr val="bg1">
                        <a:lumMod val="75000"/>
                        <a:alpha val="0"/>
                      </a:schemeClr>
                    </a:solidFill>
                  </a:ln>
                  <a:solidFill>
                    <a:srgbClr val="4971F3"/>
                  </a:solidFill>
                  <a:latin typeface="+mn-ea"/>
                </a:rPr>
                <a:t>태풍 등 강풍 예방조치</a:t>
              </a:r>
            </a:p>
          </p:txBody>
        </p:sp>
        <p:cxnSp>
          <p:nvCxnSpPr>
            <p:cNvPr id="56" name="직선 연결선 55">
              <a:extLst>
                <a:ext uri="{FF2B5EF4-FFF2-40B4-BE49-F238E27FC236}">
                  <a16:creationId xmlns:a16="http://schemas.microsoft.com/office/drawing/2014/main" id="{B84BBC17-4FF4-408B-8750-847F4CD580B0}"/>
                </a:ext>
              </a:extLst>
            </p:cNvPr>
            <p:cNvCxnSpPr>
              <a:cxnSpLocks/>
            </p:cNvCxnSpPr>
            <p:nvPr/>
          </p:nvCxnSpPr>
          <p:spPr>
            <a:xfrm>
              <a:off x="631296" y="4270344"/>
              <a:ext cx="8915052" cy="0"/>
            </a:xfrm>
            <a:prstGeom prst="line">
              <a:avLst/>
            </a:prstGeom>
            <a:grpFill/>
            <a:ln w="158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57" name="표 10">
            <a:extLst>
              <a:ext uri="{FF2B5EF4-FFF2-40B4-BE49-F238E27FC236}">
                <a16:creationId xmlns:a16="http://schemas.microsoft.com/office/drawing/2014/main" id="{581971AB-D7AB-48B1-A269-2072729DF1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4775933"/>
              </p:ext>
            </p:extLst>
          </p:nvPr>
        </p:nvGraphicFramePr>
        <p:xfrm>
          <a:off x="5418710" y="4557426"/>
          <a:ext cx="4779608" cy="12813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79608">
                  <a:extLst>
                    <a:ext uri="{9D8B030D-6E8A-4147-A177-3AD203B41FA5}">
                      <a16:colId xmlns:a16="http://schemas.microsoft.com/office/drawing/2014/main" val="3399150909"/>
                    </a:ext>
                  </a:extLst>
                </a:gridCol>
              </a:tblGrid>
              <a:tr h="427103"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  <a:t>4-1. 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  <a:t>각종 시설물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  <a:t>, 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  <a:t>건설기계장비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  <a:t>, 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  <a:t>자재 등 결속상태 점검 및 보강</a:t>
                      </a:r>
                    </a:p>
                  </a:txBody>
                  <a:tcPr marT="0" marB="108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1469163"/>
                  </a:ext>
                </a:extLst>
              </a:tr>
              <a:tr h="427103"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  <a:t>4-2. 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  <a:t>기상정보 수시 확인 등 기상 변화 주시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  <a:t>, 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  <a:t>비상대피계획 수립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  <a:t>ᆞ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  <a:t>운영</a:t>
                      </a:r>
                    </a:p>
                  </a:txBody>
                  <a:tcPr marT="0" marB="108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2749567"/>
                  </a:ext>
                </a:extLst>
              </a:tr>
              <a:tr h="427103"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  <a:t>4-3. 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  <a:t>유리창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  <a:t>, 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  <a:t>가설물 인근 등 </a:t>
                      </a:r>
                      <a:r>
                        <a:rPr lang="ko-KR" altLang="en-US" sz="1200" b="0" dirty="0" err="1">
                          <a:solidFill>
                            <a:schemeClr val="tx1"/>
                          </a:solidFill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  <a:t>낙하물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  <a:t> 우려 장소 접근 통제</a:t>
                      </a:r>
                    </a:p>
                  </a:txBody>
                  <a:tcPr marT="0" marB="108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86135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81913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C04392D4-27F8-4B9F-80D4-CC4523AC60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" y="0"/>
            <a:ext cx="10688911" cy="7559676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6B6E8885-D8BC-417F-AF31-7AC9A2B5571A}"/>
              </a:ext>
            </a:extLst>
          </p:cNvPr>
          <p:cNvSpPr/>
          <p:nvPr/>
        </p:nvSpPr>
        <p:spPr>
          <a:xfrm>
            <a:off x="4099935" y="3456808"/>
            <a:ext cx="2491943" cy="6460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034" latinLnBrk="1">
              <a:defRPr/>
            </a:pPr>
            <a:r>
              <a:rPr lang="ko-KR" altLang="en-US" sz="3599" b="1" dirty="0">
                <a:solidFill>
                  <a:prstClr val="white"/>
                </a:solidFill>
                <a:latin typeface="+mn-ea"/>
                <a:cs typeface="Arial" panose="020B0604020202020204" pitchFamily="34" charset="0"/>
              </a:rPr>
              <a:t>감사합니다</a:t>
            </a:r>
            <a:endParaRPr lang="ko-Kore-KR" altLang="en-US" sz="3599" dirty="0">
              <a:solidFill>
                <a:prstClr val="black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088744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8748</TotalTime>
  <Words>606</Words>
  <Application>Microsoft Office PowerPoint</Application>
  <PresentationFormat>사용자 지정</PresentationFormat>
  <Paragraphs>101</Paragraphs>
  <Slides>8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10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19" baseType="lpstr">
      <vt:lpstr>Pretendard ExtraBold</vt:lpstr>
      <vt:lpstr>Pretendard ExtraLight</vt:lpstr>
      <vt:lpstr>Pretendard Light</vt:lpstr>
      <vt:lpstr>Pretendard Medium</vt:lpstr>
      <vt:lpstr>Pretendard SemiBold</vt:lpstr>
      <vt:lpstr>나눔스퀘어 ExtraBold</vt:lpstr>
      <vt:lpstr>맑은 고딕</vt:lpstr>
      <vt:lpstr>Arial</vt:lpstr>
      <vt:lpstr>Calibri</vt:lpstr>
      <vt:lpstr>Wingdings</vt:lpstr>
      <vt:lpstr>Office 테마</vt:lpstr>
      <vt:lpstr>RSQUARE   장마철 안전사고 예방 교육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천 호영</dc:creator>
  <cp:lastModifiedBy>WoojungChoi</cp:lastModifiedBy>
  <cp:revision>2184</cp:revision>
  <cp:lastPrinted>2024-06-17T09:21:09Z</cp:lastPrinted>
  <dcterms:created xsi:type="dcterms:W3CDTF">2021-06-08T05:14:59Z</dcterms:created>
  <dcterms:modified xsi:type="dcterms:W3CDTF">2024-06-19T01:12:41Z</dcterms:modified>
</cp:coreProperties>
</file>