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2" r:id="rId8"/>
    <p:sldId id="263" r:id="rId9"/>
    <p:sldId id="283" r:id="rId10"/>
    <p:sldId id="278" r:id="rId11"/>
    <p:sldId id="264" r:id="rId12"/>
    <p:sldId id="280" r:id="rId13"/>
    <p:sldId id="284" r:id="rId14"/>
    <p:sldId id="265" r:id="rId15"/>
    <p:sldId id="266" r:id="rId16"/>
    <p:sldId id="267" r:id="rId17"/>
    <p:sldId id="281" r:id="rId18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9"/>
      <p:bold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7" autoAdjust="0"/>
  </p:normalViewPr>
  <p:slideViewPr>
    <p:cSldViewPr snapToGrid="0" snapToObjects="1"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B7C-C7BF-6E4D-8550-7ED87F47B293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6061-D2CC-2A49-B5EA-991612BC1A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-ivor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8" name="Picture 7" descr="아래이미지 사본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341"/>
            <a:ext cx="9143391" cy="1042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855"/>
            <a:ext cx="9151380" cy="12262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1893" y="576564"/>
            <a:ext cx="433374" cy="4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0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B7C-C7BF-6E4D-8550-7ED87F47B293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6061-D2CC-2A49-B5EA-991612BC1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0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B7C-C7BF-6E4D-8550-7ED87F47B293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6061-D2CC-2A49-B5EA-991612BC1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B7C-C7BF-6E4D-8550-7ED87F47B293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6061-D2CC-2A49-B5EA-991612BC1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9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B7C-C7BF-6E4D-8550-7ED87F47B293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6061-D2CC-2A49-B5EA-991612BC1A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4800" y="3416300"/>
            <a:ext cx="896112" cy="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6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B7C-C7BF-6E4D-8550-7ED87F47B293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6061-D2CC-2A49-B5EA-991612BC1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1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B7C-C7BF-6E4D-8550-7ED87F47B293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6061-D2CC-2A49-B5EA-991612BC1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8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B7C-C7BF-6E4D-8550-7ED87F47B293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6061-D2CC-2A49-B5EA-991612BC1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6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855"/>
            <a:ext cx="9151380" cy="1226285"/>
          </a:xfrm>
          <a:prstGeom prst="rect">
            <a:avLst/>
          </a:prstGeom>
        </p:spPr>
      </p:pic>
      <p:pic>
        <p:nvPicPr>
          <p:cNvPr id="6" name="Picture 5" descr="아래이미지 사본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341"/>
            <a:ext cx="9143391" cy="10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3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B7C-C7BF-6E4D-8550-7ED87F47B293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6061-D2CC-2A49-B5EA-991612BC1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7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3B7C-C7BF-6E4D-8550-7ED87F47B293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6061-D2CC-2A49-B5EA-991612BC1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3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63B7C-C7BF-6E4D-8550-7ED87F47B293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06061-D2CC-2A49-B5EA-991612BC1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2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뇌심혈관-배경2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5" name="Picture 4" descr="열사병커버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5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43EFE2F5-FC67-84E1-5DF8-AFE259666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66" y="1926092"/>
            <a:ext cx="7664450" cy="34377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A1717D-B64D-D9F9-6F64-2462D0414728}"/>
              </a:ext>
            </a:extLst>
          </p:cNvPr>
          <p:cNvSpPr txBox="1"/>
          <p:nvPr/>
        </p:nvSpPr>
        <p:spPr>
          <a:xfrm>
            <a:off x="759346" y="-1547"/>
            <a:ext cx="45770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폭염대비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-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 열사병 예방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대 기본수칙 이행가이드 </a:t>
            </a:r>
            <a:endParaRPr kumimoji="0" lang="ko-KR" altLang="en-US" sz="1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BA59CFB-6C78-4E8F-F619-0836F1880BA4}"/>
              </a:ext>
            </a:extLst>
          </p:cNvPr>
          <p:cNvSpPr txBox="1"/>
          <p:nvPr/>
        </p:nvSpPr>
        <p:spPr>
          <a:xfrm>
            <a:off x="1389063" y="494676"/>
            <a:ext cx="5400675" cy="58477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b="1" spc="-300" dirty="0">
                <a:solidFill>
                  <a:schemeClr val="accent5"/>
                </a:solidFill>
                <a:latin typeface="+mj-ea"/>
              </a:rPr>
              <a:t>온열질환 사례 </a:t>
            </a:r>
          </a:p>
        </p:txBody>
      </p:sp>
      <p:sp>
        <p:nvSpPr>
          <p:cNvPr id="8" name="모서리가 둥근 직사각형 15"/>
          <p:cNvSpPr/>
          <p:nvPr/>
        </p:nvSpPr>
        <p:spPr>
          <a:xfrm>
            <a:off x="905818" y="1344384"/>
            <a:ext cx="1898541" cy="50405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200" b="1" dirty="0">
                <a:solidFill>
                  <a:prstClr val="white"/>
                </a:solidFill>
                <a:latin typeface="+mj-ea"/>
                <a:ea typeface="+mj-ea"/>
              </a:rPr>
              <a:t>재해사례 </a:t>
            </a:r>
            <a:r>
              <a:rPr kumimoji="0" lang="en-US" altLang="ko-KR" sz="2200" b="1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kumimoji="0" lang="ko-KR" altLang="en-US" sz="22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349405" y="2891526"/>
            <a:ext cx="6862233" cy="15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적절한 휴식시간 부여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(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폭염주의보 발령 시 매 시간 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10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분 휴식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,         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폭염 경보 발령 시 매 시간 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15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분 휴식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)</a:t>
            </a:r>
          </a:p>
          <a:p>
            <a:pPr>
              <a:lnSpc>
                <a:spcPct val="140000"/>
              </a:lnSpc>
              <a:defRPr/>
            </a:pP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	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무더위 시간대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(14~17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시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)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옥외작업 단축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또는 중지	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5DC992-D7DB-014D-3B2F-175E67C9C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82" y="2265712"/>
            <a:ext cx="4821936" cy="70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5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65" y="1888050"/>
            <a:ext cx="7938245" cy="4025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16" y="2173335"/>
            <a:ext cx="4756267" cy="685059"/>
          </a:xfrm>
          <a:prstGeom prst="rect">
            <a:avLst/>
          </a:prstGeom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092505" y="2910741"/>
            <a:ext cx="7504018" cy="314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r>
              <a:rPr kumimoji="0" lang="ko-KR" altLang="en-US" b="1" spc="-150" dirty="0">
                <a:ea typeface="맑은 고딕" pitchFamily="50" charset="-127"/>
              </a:rPr>
              <a:t>재해자는 풀베기	작업을 오전 </a:t>
            </a:r>
            <a:r>
              <a:rPr kumimoji="0" lang="en-US" altLang="ko-KR" b="1" spc="-150" dirty="0">
                <a:ea typeface="맑은 고딕" pitchFamily="50" charset="-127"/>
              </a:rPr>
              <a:t>5</a:t>
            </a:r>
            <a:r>
              <a:rPr kumimoji="0" lang="ko-KR" altLang="en-US" b="1" spc="-150" dirty="0">
                <a:ea typeface="맑은 고딕" pitchFamily="50" charset="-127"/>
              </a:rPr>
              <a:t>시부터 실시함</a:t>
            </a:r>
            <a:endParaRPr kumimoji="0" lang="en-US" altLang="ko-KR" b="1" spc="-150" dirty="0">
              <a:ea typeface="맑은 고딕" pitchFamily="50" charset="-127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r>
              <a:rPr kumimoji="0" lang="en-US" altLang="ko-KR" b="1" spc="-150" dirty="0">
                <a:ea typeface="맑은 고딕" pitchFamily="50" charset="-127"/>
              </a:rPr>
              <a:t>40</a:t>
            </a:r>
            <a:r>
              <a:rPr kumimoji="0" lang="ko-KR" altLang="en-US" b="1" spc="-150" dirty="0">
                <a:ea typeface="맑은 고딕" pitchFamily="50" charset="-127"/>
              </a:rPr>
              <a:t>분 풀베기 후 그 자리에서 </a:t>
            </a:r>
            <a:r>
              <a:rPr kumimoji="0" lang="en-US" altLang="ko-KR" b="1" spc="-150" dirty="0">
                <a:ea typeface="맑은 고딕" pitchFamily="50" charset="-127"/>
              </a:rPr>
              <a:t>20</a:t>
            </a:r>
            <a:r>
              <a:rPr kumimoji="0" lang="ko-KR" altLang="en-US" b="1" spc="-150" dirty="0">
                <a:ea typeface="맑은 고딕" pitchFamily="50" charset="-127"/>
              </a:rPr>
              <a:t>분 휴식하는</a:t>
            </a:r>
            <a:r>
              <a:rPr kumimoji="0" lang="en-US" altLang="ko-KR" b="1" spc="-150" dirty="0">
                <a:ea typeface="맑은 고딕" pitchFamily="50" charset="-127"/>
              </a:rPr>
              <a:t> </a:t>
            </a:r>
          </a:p>
          <a:p>
            <a:pPr>
              <a:lnSpc>
                <a:spcPct val="140000"/>
              </a:lnSpc>
              <a:defRPr/>
            </a:pPr>
            <a:r>
              <a:rPr kumimoji="0" lang="en-US" altLang="ko-KR" b="1" spc="-150" dirty="0">
                <a:ea typeface="맑은 고딕" pitchFamily="50" charset="-127"/>
              </a:rPr>
              <a:t>    </a:t>
            </a:r>
            <a:r>
              <a:rPr kumimoji="0" lang="ko-KR" altLang="en-US" b="1" spc="-150" dirty="0">
                <a:ea typeface="맑은 고딕" pitchFamily="50" charset="-127"/>
              </a:rPr>
              <a:t>작업을 </a:t>
            </a:r>
            <a:r>
              <a:rPr kumimoji="0" lang="en-US" altLang="ko-KR" b="1" spc="-150" dirty="0">
                <a:ea typeface="맑은 고딕" pitchFamily="50" charset="-127"/>
              </a:rPr>
              <a:t>4</a:t>
            </a:r>
            <a:r>
              <a:rPr kumimoji="0" lang="ko-KR" altLang="en-US" b="1" spc="-150" dirty="0">
                <a:ea typeface="맑은 고딕" pitchFamily="50" charset="-127"/>
              </a:rPr>
              <a:t>시간 정도 실시한	후 오전 </a:t>
            </a:r>
            <a:r>
              <a:rPr kumimoji="0" lang="en-US" altLang="ko-KR" b="1" spc="-150" dirty="0">
                <a:ea typeface="맑은 고딕" pitchFamily="50" charset="-127"/>
              </a:rPr>
              <a:t>9</a:t>
            </a:r>
            <a:r>
              <a:rPr kumimoji="0" lang="ko-KR" altLang="en-US" b="1" spc="-150" dirty="0">
                <a:ea typeface="맑은 고딕" pitchFamily="50" charset="-127"/>
              </a:rPr>
              <a:t>시에</a:t>
            </a:r>
            <a:r>
              <a:rPr kumimoji="0" lang="en-US" altLang="ko-KR" b="1" spc="-150" dirty="0">
                <a:ea typeface="맑은 고딕" pitchFamily="50" charset="-127"/>
              </a:rPr>
              <a:t>                                                               </a:t>
            </a:r>
          </a:p>
          <a:p>
            <a:pPr>
              <a:lnSpc>
                <a:spcPct val="140000"/>
              </a:lnSpc>
              <a:defRPr/>
            </a:pPr>
            <a:r>
              <a:rPr kumimoji="0" lang="en-US" altLang="ko-KR" b="1" spc="-150" dirty="0">
                <a:ea typeface="맑은 고딕" pitchFamily="50" charset="-127"/>
              </a:rPr>
              <a:t>    </a:t>
            </a:r>
            <a:r>
              <a:rPr kumimoji="0" lang="ko-KR" altLang="en-US" b="1" spc="-150" dirty="0">
                <a:ea typeface="맑은 고딕" pitchFamily="50" charset="-127"/>
              </a:rPr>
              <a:t>휴식 겸 식사를 함</a:t>
            </a:r>
            <a:endParaRPr kumimoji="0" lang="en-US" altLang="ko-KR" b="1" spc="-150" dirty="0">
              <a:ea typeface="맑은 고딕" pitchFamily="50" charset="-127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r>
              <a:rPr kumimoji="0" lang="ko-KR" altLang="en-US" b="1" spc="-150" dirty="0">
                <a:ea typeface="맑은 고딕" pitchFamily="50" charset="-127"/>
              </a:rPr>
              <a:t>작업 재개 후 </a:t>
            </a:r>
            <a:r>
              <a:rPr kumimoji="0" lang="en-US" altLang="ko-KR" b="1" spc="-150" dirty="0">
                <a:ea typeface="맑은 고딕" pitchFamily="50" charset="-127"/>
              </a:rPr>
              <a:t>1</a:t>
            </a:r>
            <a:r>
              <a:rPr kumimoji="0" lang="ko-KR" altLang="en-US" b="1" spc="-150" dirty="0">
                <a:ea typeface="맑은 고딕" pitchFamily="50" charset="-127"/>
              </a:rPr>
              <a:t>시간 정도가 지났을 때 재해자가</a:t>
            </a:r>
            <a:r>
              <a:rPr kumimoji="0" lang="en-US" altLang="ko-KR" b="1" spc="-150" dirty="0">
                <a:ea typeface="맑은 고딕" pitchFamily="50" charset="-127"/>
              </a:rPr>
              <a:t> </a:t>
            </a:r>
            <a:r>
              <a:rPr kumimoji="0" lang="ko-KR" altLang="en-US" b="1" spc="-150" dirty="0">
                <a:ea typeface="맑은 고딕" pitchFamily="50" charset="-127"/>
              </a:rPr>
              <a:t>몸부림을 치고 소리를        지르며 쓰러짐</a:t>
            </a:r>
            <a:endParaRPr kumimoji="0" lang="en-US" altLang="ko-KR" b="1" spc="-150" dirty="0">
              <a:ea typeface="맑은 고딕" pitchFamily="50" charset="-127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r>
              <a:rPr kumimoji="0" lang="ko-KR" altLang="en-US" b="1" spc="-150" dirty="0">
                <a:ea typeface="맑은 고딕" pitchFamily="50" charset="-127"/>
              </a:rPr>
              <a:t>재해자를 그늘진 곳으로 옮기고 응급조치를</a:t>
            </a:r>
            <a:r>
              <a:rPr kumimoji="0" lang="en-US" altLang="ko-KR" b="1" spc="-150" dirty="0">
                <a:ea typeface="맑은 고딕" pitchFamily="50" charset="-127"/>
              </a:rPr>
              <a:t> </a:t>
            </a:r>
            <a:r>
              <a:rPr kumimoji="0" lang="ko-KR" altLang="en-US" b="1" spc="-150" dirty="0">
                <a:ea typeface="맑은 고딕" pitchFamily="50" charset="-127"/>
              </a:rPr>
              <a:t>했지만	 병원 이송 중 사망함					</a:t>
            </a:r>
            <a:endParaRPr kumimoji="0" lang="en-US" altLang="ko-KR" b="1" spc="-150" dirty="0">
              <a:ea typeface="맑은 고딕" pitchFamily="50" charset="-127"/>
            </a:endParaRPr>
          </a:p>
        </p:txBody>
      </p:sp>
      <p:sp>
        <p:nvSpPr>
          <p:cNvPr id="10" name="모서리가 둥근 직사각형 15"/>
          <p:cNvSpPr/>
          <p:nvPr/>
        </p:nvSpPr>
        <p:spPr>
          <a:xfrm>
            <a:off x="905818" y="1344384"/>
            <a:ext cx="1898541" cy="50405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200" b="1" dirty="0">
                <a:solidFill>
                  <a:prstClr val="white"/>
                </a:solidFill>
                <a:latin typeface="+mj-ea"/>
                <a:ea typeface="+mj-ea"/>
              </a:rPr>
              <a:t>재해사례 </a:t>
            </a:r>
            <a:r>
              <a:rPr kumimoji="0" lang="en-US" altLang="ko-KR" sz="2200" b="1" dirty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kumimoji="0" lang="ko-KR" altLang="en-US" sz="22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1717D-B64D-D9F9-6F64-2462D0414728}"/>
              </a:ext>
            </a:extLst>
          </p:cNvPr>
          <p:cNvSpPr txBox="1"/>
          <p:nvPr/>
        </p:nvSpPr>
        <p:spPr>
          <a:xfrm>
            <a:off x="759346" y="-1547"/>
            <a:ext cx="45770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폭염대비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-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 열사병 예방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대 기본수칙 이행가이드 </a:t>
            </a:r>
            <a:endParaRPr kumimoji="0" lang="ko-KR" altLang="en-US" sz="1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BA59CFB-6C78-4E8F-F619-0836F1880BA4}"/>
              </a:ext>
            </a:extLst>
          </p:cNvPr>
          <p:cNvSpPr txBox="1"/>
          <p:nvPr/>
        </p:nvSpPr>
        <p:spPr>
          <a:xfrm>
            <a:off x="1389063" y="494676"/>
            <a:ext cx="5400675" cy="58477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b="1" spc="-300" dirty="0">
                <a:solidFill>
                  <a:schemeClr val="accent5"/>
                </a:solidFill>
                <a:latin typeface="+mj-ea"/>
              </a:rPr>
              <a:t>온열질환 사례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583" y="2281473"/>
            <a:ext cx="2779500" cy="20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C7DAE050-1C78-0FA6-8F5D-0D2758E2F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66" y="1926092"/>
            <a:ext cx="7664450" cy="34377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A1717D-B64D-D9F9-6F64-2462D0414728}"/>
              </a:ext>
            </a:extLst>
          </p:cNvPr>
          <p:cNvSpPr txBox="1"/>
          <p:nvPr/>
        </p:nvSpPr>
        <p:spPr>
          <a:xfrm>
            <a:off x="759346" y="-1547"/>
            <a:ext cx="45770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폭염대비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-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 열사병 예방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대 기본수칙 이행가이드 </a:t>
            </a:r>
            <a:endParaRPr kumimoji="0" lang="ko-KR" altLang="en-US" sz="1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DBA59CFB-6C78-4E8F-F619-0836F1880BA4}"/>
              </a:ext>
            </a:extLst>
          </p:cNvPr>
          <p:cNvSpPr txBox="1"/>
          <p:nvPr/>
        </p:nvSpPr>
        <p:spPr>
          <a:xfrm>
            <a:off x="1389063" y="494676"/>
            <a:ext cx="5400675" cy="58477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b="1" spc="-300" dirty="0">
                <a:solidFill>
                  <a:schemeClr val="accent5"/>
                </a:solidFill>
                <a:latin typeface="+mj-ea"/>
              </a:rPr>
              <a:t>온열질환 사례 </a:t>
            </a:r>
          </a:p>
        </p:txBody>
      </p:sp>
      <p:sp>
        <p:nvSpPr>
          <p:cNvPr id="6" name="모서리가 둥근 직사각형 15"/>
          <p:cNvSpPr/>
          <p:nvPr/>
        </p:nvSpPr>
        <p:spPr>
          <a:xfrm>
            <a:off x="905818" y="1344384"/>
            <a:ext cx="1898541" cy="50405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200" b="1" dirty="0">
                <a:solidFill>
                  <a:prstClr val="white"/>
                </a:solidFill>
                <a:latin typeface="+mj-ea"/>
                <a:ea typeface="+mj-ea"/>
              </a:rPr>
              <a:t>재해사례 </a:t>
            </a:r>
            <a:r>
              <a:rPr kumimoji="0" lang="en-US" altLang="ko-KR" sz="2200" b="1" dirty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kumimoji="0" lang="ko-KR" altLang="en-US" sz="22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32" y="2191027"/>
            <a:ext cx="4821936" cy="706141"/>
          </a:xfrm>
          <a:prstGeom prst="rect">
            <a:avLst/>
          </a:prstGeom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50434" y="2883058"/>
            <a:ext cx="6862233" cy="43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적절한 휴식 장소 제공 미흡</a:t>
            </a:r>
            <a:endParaRPr kumimoji="0" lang="en-US" altLang="ko-KR" b="1" spc="-150" dirty="0">
              <a:solidFill>
                <a:srgbClr val="404040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415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1D6CCB85-F39E-4F03-D177-FAC1682B6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66" y="1926092"/>
            <a:ext cx="7664450" cy="3437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25FCA7-02B8-54EB-CDC6-7D48E159B58C}"/>
              </a:ext>
            </a:extLst>
          </p:cNvPr>
          <p:cNvSpPr txBox="1"/>
          <p:nvPr/>
        </p:nvSpPr>
        <p:spPr>
          <a:xfrm>
            <a:off x="759346" y="-1547"/>
            <a:ext cx="45770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폭염대비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-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 열사병 예방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대 기본수칙 이행가이드 </a:t>
            </a:r>
            <a:endParaRPr kumimoji="0" lang="ko-KR" altLang="en-US" sz="1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F52F2D95-8C53-7BB1-0C25-F14E418BED09}"/>
              </a:ext>
            </a:extLst>
          </p:cNvPr>
          <p:cNvSpPr txBox="1"/>
          <p:nvPr/>
        </p:nvSpPr>
        <p:spPr>
          <a:xfrm>
            <a:off x="1389063" y="494676"/>
            <a:ext cx="5400675" cy="58477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b="1" spc="-300" dirty="0">
                <a:solidFill>
                  <a:schemeClr val="accent5"/>
                </a:solidFill>
                <a:latin typeface="+mj-ea"/>
              </a:rPr>
              <a:t>온열질환 사례 </a:t>
            </a:r>
          </a:p>
        </p:txBody>
      </p:sp>
      <p:sp>
        <p:nvSpPr>
          <p:cNvPr id="7" name="모서리가 둥근 직사각형 15">
            <a:extLst>
              <a:ext uri="{FF2B5EF4-FFF2-40B4-BE49-F238E27FC236}">
                <a16:creationId xmlns:a16="http://schemas.microsoft.com/office/drawing/2014/main" id="{704A50DA-884E-42E2-A42D-39C241FA6204}"/>
              </a:ext>
            </a:extLst>
          </p:cNvPr>
          <p:cNvSpPr/>
          <p:nvPr/>
        </p:nvSpPr>
        <p:spPr>
          <a:xfrm>
            <a:off x="905818" y="1344384"/>
            <a:ext cx="1898541" cy="50405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200" b="1" dirty="0">
                <a:solidFill>
                  <a:prstClr val="white"/>
                </a:solidFill>
                <a:latin typeface="+mj-ea"/>
                <a:ea typeface="+mj-ea"/>
              </a:rPr>
              <a:t>재해사례 </a:t>
            </a:r>
            <a:r>
              <a:rPr kumimoji="0" lang="en-US" altLang="ko-KR" sz="2200" b="1" dirty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kumimoji="0" lang="ko-KR" altLang="en-US" sz="22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CC15002-4880-97BF-0F20-9A6B165A4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82" y="2265712"/>
            <a:ext cx="4821936" cy="709108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2EFDBA8E-382A-2CC8-0595-0B1489980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405" y="2899275"/>
            <a:ext cx="6862233" cy="198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옥외장소에서 작업을 하는	경우	작업장소와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인접한	곳에	햇볕을      완전히 차단하는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그늘진 휴식장소를 제공하여야 함</a:t>
            </a:r>
            <a:endParaRPr kumimoji="0" lang="en-US" altLang="ko-KR" b="1" spc="-150" dirty="0">
              <a:solidFill>
                <a:srgbClr val="404040"/>
              </a:solidFill>
              <a:ea typeface="맑은 고딕" pitchFamily="50" charset="-127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endParaRPr kumimoji="0" lang="en-US" altLang="ko-KR" b="1" spc="-150" dirty="0">
              <a:solidFill>
                <a:srgbClr val="404040"/>
              </a:solidFill>
              <a:ea typeface="맑은 고딕" pitchFamily="50" charset="-127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휴식장소에는 시원한	물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의자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돗자리 등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휴식을 위한 적절할	</a:t>
            </a:r>
            <a:r>
              <a:rPr kumimoji="0" lang="ko-KR" altLang="en-US" b="1" spc="-150" dirty="0" err="1">
                <a:solidFill>
                  <a:srgbClr val="404040"/>
                </a:solidFill>
                <a:ea typeface="맑은 고딕" pitchFamily="50" charset="-127"/>
              </a:rPr>
              <a:t>비품을비치하여야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 함			</a:t>
            </a:r>
            <a:endParaRPr kumimoji="0" lang="en-US" altLang="ko-KR" b="1" spc="-150" dirty="0">
              <a:solidFill>
                <a:srgbClr val="404040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4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DBA59CFB-6C78-4E8F-F619-0836F1880BA4}"/>
              </a:ext>
            </a:extLst>
          </p:cNvPr>
          <p:cNvSpPr txBox="1"/>
          <p:nvPr/>
        </p:nvSpPr>
        <p:spPr>
          <a:xfrm>
            <a:off x="1389062" y="502923"/>
            <a:ext cx="7064057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b="1" spc="-300" dirty="0">
                <a:solidFill>
                  <a:schemeClr val="accent5"/>
                </a:solidFill>
                <a:latin typeface="+mj-ea"/>
              </a:rPr>
              <a:t>물</a:t>
            </a:r>
            <a:r>
              <a:rPr lang="en-US" altLang="ko-KR" sz="3200" b="1" spc="-300" dirty="0">
                <a:solidFill>
                  <a:schemeClr val="accent5"/>
                </a:solidFill>
                <a:latin typeface="+mj-ea"/>
              </a:rPr>
              <a:t>, </a:t>
            </a:r>
            <a:r>
              <a:rPr lang="ko-KR" altLang="en-US" sz="3200" b="1" spc="-300" dirty="0">
                <a:solidFill>
                  <a:schemeClr val="accent5"/>
                </a:solidFill>
                <a:latin typeface="+mj-ea"/>
              </a:rPr>
              <a:t>그늘</a:t>
            </a:r>
            <a:r>
              <a:rPr lang="en-US" altLang="ko-KR" sz="3200" b="1" spc="-300" dirty="0">
                <a:solidFill>
                  <a:schemeClr val="accent5"/>
                </a:solidFill>
                <a:latin typeface="+mj-ea"/>
              </a:rPr>
              <a:t>, </a:t>
            </a:r>
            <a:r>
              <a:rPr lang="ko-KR" altLang="en-US" sz="3200" b="1" spc="-300" dirty="0">
                <a:solidFill>
                  <a:schemeClr val="accent5"/>
                </a:solidFill>
                <a:latin typeface="+mj-ea"/>
              </a:rPr>
              <a:t>휴식 열사병 예방 </a:t>
            </a:r>
            <a:r>
              <a:rPr lang="en-US" altLang="ko-KR" sz="3200" b="1" spc="-300" dirty="0">
                <a:solidFill>
                  <a:schemeClr val="accent5"/>
                </a:solidFill>
                <a:latin typeface="+mj-ea"/>
              </a:rPr>
              <a:t>3</a:t>
            </a:r>
            <a:r>
              <a:rPr lang="ko-KR" altLang="en-US" sz="3200" b="1" spc="-300" dirty="0">
                <a:solidFill>
                  <a:schemeClr val="accent5"/>
                </a:solidFill>
                <a:latin typeface="+mj-ea"/>
              </a:rPr>
              <a:t>대 기본수칙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A1717D-B64D-D9F9-6F64-2462D0414728}"/>
              </a:ext>
            </a:extLst>
          </p:cNvPr>
          <p:cNvSpPr txBox="1"/>
          <p:nvPr/>
        </p:nvSpPr>
        <p:spPr>
          <a:xfrm>
            <a:off x="759346" y="-1547"/>
            <a:ext cx="45770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폭염대비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-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 열사병 예방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대 기본수칙 이행가이드 </a:t>
            </a:r>
            <a:endParaRPr kumimoji="0" lang="ko-KR" altLang="en-US" sz="1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0" name="모서리가 둥근 직사각형 15"/>
          <p:cNvSpPr/>
          <p:nvPr/>
        </p:nvSpPr>
        <p:spPr>
          <a:xfrm>
            <a:off x="1309928" y="1598384"/>
            <a:ext cx="1098234" cy="50405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200" b="1" dirty="0">
                <a:solidFill>
                  <a:prstClr val="white"/>
                </a:solidFill>
                <a:latin typeface="+mj-ea"/>
                <a:ea typeface="+mj-ea"/>
              </a:rPr>
              <a:t>물</a:t>
            </a:r>
            <a:endParaRPr kumimoji="0" lang="ko-KR" altLang="en-US" sz="22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234026" y="2137773"/>
            <a:ext cx="6862233" cy="9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시원하고 깨끗한 물 제공</a:t>
            </a:r>
            <a:endParaRPr kumimoji="0" lang="en-US" altLang="ko-KR" sz="2000" b="1" spc="-150" dirty="0">
              <a:solidFill>
                <a:srgbClr val="404040"/>
              </a:solidFill>
              <a:ea typeface="맑은 고딕" pitchFamily="50" charset="-127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규칙적으로 물을 마실 수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 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있도록	독려	</a:t>
            </a:r>
            <a:endParaRPr kumimoji="0" lang="en-US" altLang="ko-KR" sz="2000" b="1" spc="-150" dirty="0">
              <a:solidFill>
                <a:srgbClr val="404040"/>
              </a:solidFill>
              <a:ea typeface="맑은 고딕" pitchFamily="50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829" y="1431368"/>
            <a:ext cx="2620290" cy="2007480"/>
          </a:xfrm>
          <a:prstGeom prst="rect">
            <a:avLst/>
          </a:prstGeom>
        </p:spPr>
      </p:pic>
      <p:sp>
        <p:nvSpPr>
          <p:cNvPr id="12" name="모서리가 둥근 직사각형 15"/>
          <p:cNvSpPr/>
          <p:nvPr/>
        </p:nvSpPr>
        <p:spPr>
          <a:xfrm>
            <a:off x="1309928" y="3512863"/>
            <a:ext cx="1098234" cy="50405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200" b="1" dirty="0">
                <a:solidFill>
                  <a:prstClr val="white"/>
                </a:solidFill>
                <a:latin typeface="+mj-ea"/>
                <a:ea typeface="+mj-ea"/>
              </a:rPr>
              <a:t>그늘</a:t>
            </a:r>
            <a:endParaRPr kumimoji="0" lang="ko-KR" altLang="en-US" sz="22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237976" y="4079648"/>
            <a:ext cx="6862233" cy="187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작업 장소에서 근처 안전한 곳에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 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그늘진 장소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(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휴식	공간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) 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마련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  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※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그늘막은 햇빛을 차단할 수 있는 재질 사용</a:t>
            </a:r>
            <a:endParaRPr kumimoji="0" lang="en-US" altLang="ko-KR" b="1" spc="-150" dirty="0">
              <a:solidFill>
                <a:srgbClr val="404040"/>
              </a:solidFill>
              <a:ea typeface="맑은 고딕" pitchFamily="50" charset="-127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근로자를 충분히 수용할 수 있도록 설치하고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의자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돗자리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,   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음료수대 등의 적절한 비품 설치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	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	</a:t>
            </a:r>
            <a:endParaRPr kumimoji="0" lang="en-US" altLang="ko-KR" sz="2000" b="1" spc="-150" dirty="0">
              <a:solidFill>
                <a:srgbClr val="404040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34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EA1717D-B64D-D9F9-6F64-2462D0414728}"/>
              </a:ext>
            </a:extLst>
          </p:cNvPr>
          <p:cNvSpPr txBox="1"/>
          <p:nvPr/>
        </p:nvSpPr>
        <p:spPr>
          <a:xfrm>
            <a:off x="759346" y="-1547"/>
            <a:ext cx="45770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폭염대비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-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 열사병 예방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대 기본수칙 이행가이드 </a:t>
            </a:r>
            <a:endParaRPr kumimoji="0" lang="ko-KR" altLang="en-US" sz="1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BA59CFB-6C78-4E8F-F619-0836F1880BA4}"/>
              </a:ext>
            </a:extLst>
          </p:cNvPr>
          <p:cNvSpPr txBox="1"/>
          <p:nvPr/>
        </p:nvSpPr>
        <p:spPr>
          <a:xfrm>
            <a:off x="1389062" y="502923"/>
            <a:ext cx="7267257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b="1" spc="-300" dirty="0">
                <a:solidFill>
                  <a:schemeClr val="accent5"/>
                </a:solidFill>
                <a:latin typeface="+mj-ea"/>
              </a:rPr>
              <a:t>물</a:t>
            </a:r>
            <a:r>
              <a:rPr lang="en-US" altLang="ko-KR" sz="3200" b="1" spc="-300" dirty="0">
                <a:solidFill>
                  <a:schemeClr val="accent5"/>
                </a:solidFill>
                <a:latin typeface="+mj-ea"/>
              </a:rPr>
              <a:t>, </a:t>
            </a:r>
            <a:r>
              <a:rPr lang="ko-KR" altLang="en-US" sz="3200" b="1" spc="-300" dirty="0">
                <a:solidFill>
                  <a:schemeClr val="accent5"/>
                </a:solidFill>
                <a:latin typeface="+mj-ea"/>
              </a:rPr>
              <a:t>그늘</a:t>
            </a:r>
            <a:r>
              <a:rPr lang="en-US" altLang="ko-KR" sz="3200" b="1" spc="-300" dirty="0">
                <a:solidFill>
                  <a:schemeClr val="accent5"/>
                </a:solidFill>
                <a:latin typeface="+mj-ea"/>
              </a:rPr>
              <a:t>, </a:t>
            </a:r>
            <a:r>
              <a:rPr lang="ko-KR" altLang="en-US" sz="3200" b="1" spc="-300" dirty="0">
                <a:solidFill>
                  <a:schemeClr val="accent5"/>
                </a:solidFill>
                <a:latin typeface="+mj-ea"/>
              </a:rPr>
              <a:t>휴식 열사병 예방 </a:t>
            </a:r>
            <a:r>
              <a:rPr lang="en-US" altLang="ko-KR" sz="3200" b="1" spc="-300" dirty="0">
                <a:solidFill>
                  <a:schemeClr val="accent5"/>
                </a:solidFill>
                <a:latin typeface="+mj-ea"/>
              </a:rPr>
              <a:t>3</a:t>
            </a:r>
            <a:r>
              <a:rPr lang="ko-KR" altLang="en-US" sz="3200" b="1" spc="-300" dirty="0">
                <a:solidFill>
                  <a:schemeClr val="accent5"/>
                </a:solidFill>
                <a:latin typeface="+mj-ea"/>
              </a:rPr>
              <a:t>대 기본수칙</a:t>
            </a:r>
          </a:p>
        </p:txBody>
      </p:sp>
      <p:sp>
        <p:nvSpPr>
          <p:cNvPr id="11" name="모서리가 둥근 직사각형 15"/>
          <p:cNvSpPr/>
          <p:nvPr/>
        </p:nvSpPr>
        <p:spPr>
          <a:xfrm>
            <a:off x="1309928" y="1618704"/>
            <a:ext cx="1098234" cy="50405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200" b="1" dirty="0">
                <a:solidFill>
                  <a:prstClr val="white"/>
                </a:solidFill>
                <a:latin typeface="+mj-ea"/>
                <a:ea typeface="+mj-ea"/>
              </a:rPr>
              <a:t>휴식</a:t>
            </a:r>
            <a:endParaRPr kumimoji="0" lang="ko-KR" altLang="en-US" sz="22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234026" y="2239373"/>
            <a:ext cx="6862233" cy="326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매시간 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10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분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(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폭염주의보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)~15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분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(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폭염경보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) 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이상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 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규칙적으로 충분히 휴식</a:t>
            </a:r>
            <a:endParaRPr kumimoji="0" lang="en-US" altLang="ko-KR" sz="2000" b="1" spc="-150" dirty="0">
              <a:solidFill>
                <a:srgbClr val="404040"/>
              </a:solidFill>
              <a:ea typeface="맑은 고딕" pitchFamily="50" charset="-127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endParaRPr kumimoji="0" lang="en-US" altLang="ko-KR" sz="2000" b="1" spc="-150" dirty="0">
              <a:solidFill>
                <a:srgbClr val="404040"/>
              </a:solidFill>
              <a:ea typeface="맑은 고딕" pitchFamily="50" charset="-127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무더위 시간대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(14~17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시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) 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옥외작업 자제</a:t>
            </a:r>
            <a:endParaRPr kumimoji="0" lang="en-US" altLang="ko-KR" sz="2000" b="1" spc="-150" dirty="0">
              <a:solidFill>
                <a:srgbClr val="404040"/>
              </a:solidFill>
              <a:ea typeface="맑은 고딕" pitchFamily="50" charset="-127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endParaRPr kumimoji="0" lang="en-US" altLang="ko-KR" sz="2000" b="1" spc="-150" dirty="0">
              <a:solidFill>
                <a:srgbClr val="404040"/>
              </a:solidFill>
              <a:ea typeface="맑은 고딕" pitchFamily="50" charset="-127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근로자가 </a:t>
            </a:r>
            <a:r>
              <a:rPr kumimoji="0" lang="ko-KR" altLang="en-US" sz="2000" b="1" spc="-150" dirty="0" err="1">
                <a:solidFill>
                  <a:srgbClr val="404040"/>
                </a:solidFill>
                <a:ea typeface="맑은 고딕" pitchFamily="50" charset="-127"/>
              </a:rPr>
              <a:t>온열질환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	발생 우려 등</a:t>
            </a:r>
            <a:r>
              <a:rPr kumimoji="0" lang="en-US" altLang="ko-KR" sz="2000" b="1" spc="-150" dirty="0">
                <a:solidFill>
                  <a:srgbClr val="404040"/>
                </a:solidFill>
                <a:ea typeface="맑은 고딕" pitchFamily="50" charset="-127"/>
              </a:rPr>
              <a:t> 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급박한 위험으로 작업	중지 </a:t>
            </a:r>
            <a:r>
              <a:rPr kumimoji="0" lang="ko-KR" altLang="en-US" sz="2000" b="1" spc="-150" dirty="0" err="1">
                <a:solidFill>
                  <a:srgbClr val="404040"/>
                </a:solidFill>
                <a:ea typeface="맑은 고딕" pitchFamily="50" charset="-127"/>
              </a:rPr>
              <a:t>요청시</a:t>
            </a:r>
            <a:r>
              <a:rPr kumimoji="0" lang="ko-KR" altLang="en-US" sz="2000" b="1" spc="-150" dirty="0">
                <a:solidFill>
                  <a:srgbClr val="404040"/>
                </a:solidFill>
                <a:ea typeface="맑은 고딕" pitchFamily="50" charset="-127"/>
              </a:rPr>
              <a:t> 즉시 조치			</a:t>
            </a:r>
            <a:endParaRPr kumimoji="0" lang="en-US" altLang="ko-KR" sz="2000" b="1" spc="-150" dirty="0">
              <a:solidFill>
                <a:srgbClr val="404040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95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DBA59CFB-6C78-4E8F-F619-0836F1880BA4}"/>
              </a:ext>
            </a:extLst>
          </p:cNvPr>
          <p:cNvSpPr txBox="1"/>
          <p:nvPr/>
        </p:nvSpPr>
        <p:spPr>
          <a:xfrm>
            <a:off x="1389063" y="486429"/>
            <a:ext cx="6858062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b="1" spc="-300" dirty="0">
                <a:solidFill>
                  <a:schemeClr val="accent5"/>
                </a:solidFill>
                <a:latin typeface="+mj-ea"/>
              </a:rPr>
              <a:t>응급상황 대처 방법</a:t>
            </a:r>
            <a:r>
              <a:rPr lang="en-US" altLang="ko-KR" sz="3200" b="1" spc="-300" dirty="0">
                <a:solidFill>
                  <a:schemeClr val="accent5"/>
                </a:solidFill>
                <a:latin typeface="+mj-ea"/>
              </a:rPr>
              <a:t>(</a:t>
            </a:r>
            <a:r>
              <a:rPr lang="ko-KR" altLang="en-US" sz="3200" b="1" spc="-300" dirty="0">
                <a:solidFill>
                  <a:schemeClr val="accent5"/>
                </a:solidFill>
                <a:latin typeface="+mj-ea"/>
              </a:rPr>
              <a:t>주요 증상 발현 시</a:t>
            </a:r>
            <a:r>
              <a:rPr lang="en-US" altLang="ko-KR" sz="3200" b="1" spc="-300" dirty="0">
                <a:solidFill>
                  <a:schemeClr val="accent5"/>
                </a:solidFill>
                <a:latin typeface="+mj-ea"/>
              </a:rPr>
              <a:t>)</a:t>
            </a:r>
            <a:endParaRPr lang="ko-KR" altLang="en-US" sz="3200" b="1" spc="-300" dirty="0">
              <a:solidFill>
                <a:schemeClr val="accent5"/>
              </a:solidFill>
              <a:latin typeface="+mj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A1717D-B64D-D9F9-6F64-2462D0414728}"/>
              </a:ext>
            </a:extLst>
          </p:cNvPr>
          <p:cNvSpPr txBox="1"/>
          <p:nvPr/>
        </p:nvSpPr>
        <p:spPr>
          <a:xfrm>
            <a:off x="759346" y="-1547"/>
            <a:ext cx="45770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폭염대비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-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 열사병 예방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대 기본수칙 이행가이드 </a:t>
            </a:r>
            <a:endParaRPr kumimoji="0" lang="ko-KR" altLang="en-US" sz="1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2" name="Picture 1" descr="표.png">
            <a:extLst>
              <a:ext uri="{FF2B5EF4-FFF2-40B4-BE49-F238E27FC236}">
                <a16:creationId xmlns:a16="http://schemas.microsoft.com/office/drawing/2014/main" id="{AB00A078-0C40-0926-BE94-7A7DAE66AF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65" y="1047299"/>
            <a:ext cx="6080473" cy="55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26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6" y="224367"/>
            <a:ext cx="8633883" cy="6379633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6414D022-92B8-F68F-43C5-C3B4BF6EE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72" y="5763682"/>
            <a:ext cx="1732683" cy="577561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F079F578-A781-8AA4-F556-B41262163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68" y="224366"/>
            <a:ext cx="3384211" cy="298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3604E7-2B3F-B105-C2FD-34FB9AD9EB9D}"/>
              </a:ext>
            </a:extLst>
          </p:cNvPr>
          <p:cNvSpPr txBox="1"/>
          <p:nvPr/>
        </p:nvSpPr>
        <p:spPr>
          <a:xfrm>
            <a:off x="759346" y="-1547"/>
            <a:ext cx="45770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폭염대비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-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 열사병 예방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대 기본수칙 이행가이드 </a:t>
            </a:r>
            <a:endParaRPr kumimoji="0" lang="ko-KR" altLang="en-US" sz="1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8DA7335-0EBC-594D-F88D-C856FEB541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495" y="619422"/>
            <a:ext cx="323165" cy="323165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779E218B-92B7-2A5A-1A4E-B1630742F2A5}"/>
              </a:ext>
            </a:extLst>
          </p:cNvPr>
          <p:cNvSpPr txBox="1"/>
          <p:nvPr/>
        </p:nvSpPr>
        <p:spPr>
          <a:xfrm>
            <a:off x="1389063" y="566391"/>
            <a:ext cx="540067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2400" b="1" dirty="0">
                <a:solidFill>
                  <a:schemeClr val="accent5"/>
                </a:solidFill>
                <a:latin typeface="+mj-ea"/>
                <a:ea typeface="+mj-ea"/>
              </a:rPr>
              <a:t>차례 </a:t>
            </a:r>
            <a:r>
              <a:rPr lang="en-US" altLang="ko-KR" sz="2400" b="1" dirty="0">
                <a:solidFill>
                  <a:schemeClr val="accent5"/>
                </a:solidFill>
                <a:latin typeface="+mj-ea"/>
                <a:ea typeface="+mj-ea"/>
              </a:rPr>
              <a:t>contents</a:t>
            </a:r>
            <a:endParaRPr lang="ko-KR" altLang="en-US" sz="2400" b="1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9EAE990-12C6-39B6-A8AC-830B28C6E591}"/>
              </a:ext>
            </a:extLst>
          </p:cNvPr>
          <p:cNvSpPr txBox="1"/>
          <p:nvPr/>
        </p:nvSpPr>
        <p:spPr>
          <a:xfrm>
            <a:off x="1439863" y="1501111"/>
            <a:ext cx="5400675" cy="350128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9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폭염 특보 발령기준</a:t>
            </a:r>
            <a:endParaRPr lang="en-US" altLang="ko-KR" sz="1900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9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온열질환이란</a:t>
            </a:r>
            <a:r>
              <a:rPr lang="en-US" altLang="ko-KR" sz="19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9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온열질환</a:t>
            </a:r>
            <a:r>
              <a:rPr lang="ko-KR" altLang="en-US" sz="19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종류</a:t>
            </a:r>
            <a:endParaRPr lang="en-US" altLang="ko-KR" sz="1900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9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온열질환</a:t>
            </a:r>
            <a:r>
              <a:rPr lang="ko-KR" altLang="en-US" sz="19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사례</a:t>
            </a:r>
            <a:endParaRPr lang="en-US" altLang="ko-KR" sz="1900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9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물</a:t>
            </a:r>
            <a:r>
              <a:rPr lang="en-US" altLang="ko-KR" sz="19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9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그늘</a:t>
            </a:r>
            <a:r>
              <a:rPr lang="en-US" altLang="ko-KR" sz="19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9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휴식 열사병 예방 </a:t>
            </a:r>
            <a:r>
              <a:rPr lang="en-US" altLang="ko-KR" sz="19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3</a:t>
            </a:r>
            <a:r>
              <a:rPr lang="ko-KR" altLang="en-US" sz="19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대 기본수칙</a:t>
            </a:r>
            <a:endParaRPr lang="en-US" altLang="ko-KR" sz="1900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9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응급상황 대처 방법</a:t>
            </a:r>
            <a:r>
              <a:rPr lang="en-US" altLang="ko-KR" sz="19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9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주요 증상 발현 시</a:t>
            </a:r>
            <a:r>
              <a:rPr lang="en-US" altLang="ko-KR" sz="19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ko-KR" altLang="en-US" b="1" spc="-300" dirty="0">
              <a:solidFill>
                <a:schemeClr val="accent5"/>
              </a:solidFill>
              <a:latin typeface="+mj-ea"/>
            </a:endParaRPr>
          </a:p>
          <a:p>
            <a:pPr>
              <a:lnSpc>
                <a:spcPct val="150000"/>
              </a:lnSpc>
              <a:defRPr/>
            </a:pPr>
            <a:endParaRPr lang="ko-KR" altLang="en-US" b="1" spc="-300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8760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911697" y="1405277"/>
            <a:ext cx="6862233" cy="46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defRPr/>
            </a:pPr>
            <a:r>
              <a:rPr kumimoji="0" lang="ko-KR" altLang="en-US" sz="1700" b="1" spc="-150" dirty="0">
                <a:solidFill>
                  <a:srgbClr val="404040"/>
                </a:solidFill>
                <a:ea typeface="맑은 고딕" pitchFamily="50" charset="-127"/>
              </a:rPr>
              <a:t>폭염 특보는 기상청에서 일 최고 체감온도에 따라 폭염주의보</a:t>
            </a:r>
            <a:r>
              <a:rPr kumimoji="0" lang="en-US" altLang="ko-KR" sz="1700" b="1" spc="-150" dirty="0">
                <a:solidFill>
                  <a:srgbClr val="404040"/>
                </a:solidFill>
                <a:ea typeface="맑은 고딕" pitchFamily="50" charset="-127"/>
              </a:rPr>
              <a:t>·</a:t>
            </a:r>
            <a:r>
              <a:rPr kumimoji="0" lang="ko-KR" altLang="en-US" sz="1700" b="1" spc="-150" dirty="0">
                <a:solidFill>
                  <a:srgbClr val="404040"/>
                </a:solidFill>
                <a:ea typeface="맑은 고딕" pitchFamily="50" charset="-127"/>
              </a:rPr>
              <a:t>경보 발령  </a:t>
            </a:r>
            <a:endParaRPr kumimoji="0" lang="en-US" altLang="ko-KR" sz="1700" b="1" spc="-150" dirty="0">
              <a:solidFill>
                <a:srgbClr val="404040"/>
              </a:solidFill>
              <a:ea typeface="맑은 고딕" pitchFamily="50" charset="-127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DBA59CFB-6C78-4E8F-F619-0836F1880BA4}"/>
              </a:ext>
            </a:extLst>
          </p:cNvPr>
          <p:cNvSpPr txBox="1"/>
          <p:nvPr/>
        </p:nvSpPr>
        <p:spPr>
          <a:xfrm>
            <a:off x="1389063" y="535911"/>
            <a:ext cx="5400675" cy="55399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000" b="1" spc="-300" dirty="0">
                <a:solidFill>
                  <a:schemeClr val="accent5"/>
                </a:solidFill>
                <a:latin typeface="+mj-ea"/>
                <a:ea typeface="+mj-ea"/>
              </a:rPr>
              <a:t>폭염 특보 발령기준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1717D-B64D-D9F9-6F64-2462D0414728}"/>
              </a:ext>
            </a:extLst>
          </p:cNvPr>
          <p:cNvSpPr txBox="1"/>
          <p:nvPr/>
        </p:nvSpPr>
        <p:spPr>
          <a:xfrm>
            <a:off x="759346" y="-1547"/>
            <a:ext cx="45770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폭염대비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-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 열사병 예방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대 기본수칙 이행가이드 </a:t>
            </a:r>
            <a:endParaRPr kumimoji="0" lang="ko-KR" altLang="en-US" sz="1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2" name="모서리가 둥근 직사각형 15"/>
          <p:cNvSpPr/>
          <p:nvPr/>
        </p:nvSpPr>
        <p:spPr>
          <a:xfrm>
            <a:off x="905819" y="2214895"/>
            <a:ext cx="1958208" cy="50405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200" b="1" dirty="0">
                <a:solidFill>
                  <a:prstClr val="white"/>
                </a:solidFill>
                <a:latin typeface="+mj-ea"/>
                <a:ea typeface="+mj-ea"/>
              </a:rPr>
              <a:t>폭염주의보</a:t>
            </a:r>
            <a:endParaRPr kumimoji="0" lang="ko-KR" altLang="en-US" sz="22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81" y="2788979"/>
            <a:ext cx="7785126" cy="939784"/>
          </a:xfrm>
          <a:prstGeom prst="rect">
            <a:avLst/>
          </a:prstGeom>
        </p:spPr>
      </p:pic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149463" y="3079286"/>
            <a:ext cx="6862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defRPr/>
            </a:pPr>
            <a:r>
              <a:rPr kumimoji="0" lang="ko-KR" altLang="en-US" sz="1600" b="1" spc="-150" dirty="0">
                <a:solidFill>
                  <a:schemeClr val="accent6">
                    <a:lumMod val="75000"/>
                  </a:schemeClr>
                </a:solidFill>
                <a:ea typeface="맑은 고딕" pitchFamily="50" charset="-127"/>
              </a:rPr>
              <a:t>일 최고 체감온도 </a:t>
            </a:r>
            <a:r>
              <a:rPr kumimoji="0" lang="en-US" altLang="ko-KR" sz="1600" b="1" spc="-150" dirty="0">
                <a:solidFill>
                  <a:schemeClr val="accent6">
                    <a:lumMod val="75000"/>
                  </a:schemeClr>
                </a:solidFill>
                <a:ea typeface="맑은 고딕" pitchFamily="50" charset="-127"/>
              </a:rPr>
              <a:t>33℃	 </a:t>
            </a:r>
            <a:r>
              <a:rPr kumimoji="0" lang="ko-KR" altLang="en-US" sz="1600" b="1" spc="-150" dirty="0">
                <a:solidFill>
                  <a:schemeClr val="accent6">
                    <a:lumMod val="75000"/>
                  </a:schemeClr>
                </a:solidFill>
                <a:ea typeface="맑은 고딕" pitchFamily="50" charset="-127"/>
              </a:rPr>
              <a:t>이상</a:t>
            </a: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인 상태가 </a:t>
            </a:r>
            <a:r>
              <a:rPr kumimoji="0" lang="en-US" altLang="ko-KR" sz="1600" b="1" spc="-150" dirty="0">
                <a:solidFill>
                  <a:schemeClr val="accent6">
                    <a:lumMod val="75000"/>
                  </a:schemeClr>
                </a:solidFill>
                <a:ea typeface="맑은 고딕" pitchFamily="50" charset="-127"/>
              </a:rPr>
              <a:t>2</a:t>
            </a:r>
            <a:r>
              <a:rPr kumimoji="0" lang="ko-KR" altLang="en-US" sz="1600" b="1" spc="-150" dirty="0">
                <a:solidFill>
                  <a:schemeClr val="accent6">
                    <a:lumMod val="75000"/>
                  </a:schemeClr>
                </a:solidFill>
                <a:ea typeface="맑은 고딕" pitchFamily="50" charset="-127"/>
              </a:rPr>
              <a:t>일 이상 </a:t>
            </a: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지속 될 것으로 예상될 때	 </a:t>
            </a:r>
            <a:endParaRPr kumimoji="0" lang="en-US" altLang="ko-KR" sz="1600" b="1" spc="-150" dirty="0">
              <a:solidFill>
                <a:srgbClr val="404040"/>
              </a:solidFill>
              <a:ea typeface="맑은 고딕" pitchFamily="50" charset="-127"/>
            </a:endParaRPr>
          </a:p>
        </p:txBody>
      </p:sp>
      <p:sp>
        <p:nvSpPr>
          <p:cNvPr id="14" name="모서리가 둥근 직사각형 15"/>
          <p:cNvSpPr/>
          <p:nvPr/>
        </p:nvSpPr>
        <p:spPr>
          <a:xfrm>
            <a:off x="905819" y="4089067"/>
            <a:ext cx="1958208" cy="50405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200" b="1" dirty="0">
                <a:solidFill>
                  <a:prstClr val="white"/>
                </a:solidFill>
                <a:latin typeface="+mj-ea"/>
                <a:ea typeface="+mj-ea"/>
              </a:rPr>
              <a:t>폭염 경보</a:t>
            </a:r>
            <a:endParaRPr kumimoji="0" lang="ko-KR" altLang="en-US" sz="22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81" y="4644261"/>
            <a:ext cx="7785126" cy="939784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149463" y="4979300"/>
            <a:ext cx="6862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defRPr/>
            </a:pPr>
            <a:r>
              <a:rPr kumimoji="0" lang="ko-KR" altLang="en-US" sz="1600" b="1" spc="-150" dirty="0">
                <a:solidFill>
                  <a:schemeClr val="accent6">
                    <a:lumMod val="75000"/>
                  </a:schemeClr>
                </a:solidFill>
                <a:ea typeface="맑은 고딕" pitchFamily="50" charset="-127"/>
              </a:rPr>
              <a:t>일	최고 체감온도 </a:t>
            </a:r>
            <a:r>
              <a:rPr kumimoji="0" lang="en-US" altLang="ko-KR" sz="1600" b="1" spc="-150" dirty="0">
                <a:solidFill>
                  <a:schemeClr val="accent6">
                    <a:lumMod val="75000"/>
                  </a:schemeClr>
                </a:solidFill>
                <a:ea typeface="맑은 고딕" pitchFamily="50" charset="-127"/>
              </a:rPr>
              <a:t>35℃ </a:t>
            </a:r>
            <a:r>
              <a:rPr kumimoji="0" lang="ko-KR" altLang="en-US" sz="1600" b="1" spc="-150" dirty="0">
                <a:solidFill>
                  <a:schemeClr val="accent6">
                    <a:lumMod val="75000"/>
                  </a:schemeClr>
                </a:solidFill>
                <a:ea typeface="맑은 고딕" pitchFamily="50" charset="-127"/>
              </a:rPr>
              <a:t>이상</a:t>
            </a: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인 상태가 </a:t>
            </a:r>
            <a:r>
              <a:rPr kumimoji="0" lang="en-US" altLang="ko-KR" sz="1600" b="1" spc="-150" dirty="0">
                <a:solidFill>
                  <a:schemeClr val="accent6">
                    <a:lumMod val="75000"/>
                  </a:schemeClr>
                </a:solidFill>
                <a:ea typeface="맑은 고딕" pitchFamily="50" charset="-127"/>
              </a:rPr>
              <a:t>2</a:t>
            </a:r>
            <a:r>
              <a:rPr kumimoji="0" lang="ko-KR" altLang="en-US" sz="1600" b="1" spc="-150" dirty="0">
                <a:solidFill>
                  <a:schemeClr val="accent6">
                    <a:lumMod val="75000"/>
                  </a:schemeClr>
                </a:solidFill>
                <a:ea typeface="맑은 고딕" pitchFamily="50" charset="-127"/>
              </a:rPr>
              <a:t>일 이상 </a:t>
            </a: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지속될 것으로 예상될 때		</a:t>
            </a:r>
            <a:endParaRPr kumimoji="0" lang="en-US" altLang="ko-KR" sz="1600" b="1" spc="-150" dirty="0">
              <a:solidFill>
                <a:srgbClr val="404040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064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98" y="1352973"/>
            <a:ext cx="7463369" cy="2039410"/>
          </a:xfrm>
          <a:prstGeom prst="rect">
            <a:avLst/>
          </a:prstGeom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149463" y="1826032"/>
            <a:ext cx="6862233" cy="11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defRPr/>
            </a:pPr>
            <a:r>
              <a:rPr kumimoji="0" lang="ko-KR" altLang="en-US" sz="1600" b="1" spc="-150" dirty="0" err="1">
                <a:solidFill>
                  <a:srgbClr val="404040"/>
                </a:solidFill>
                <a:ea typeface="맑은 고딕" pitchFamily="50" charset="-127"/>
              </a:rPr>
              <a:t>온열질환은</a:t>
            </a: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 ‘</a:t>
            </a:r>
            <a:r>
              <a:rPr kumimoji="0" lang="ko-KR" altLang="en-US" sz="1600" b="1" spc="-150" dirty="0" err="1">
                <a:solidFill>
                  <a:srgbClr val="404040"/>
                </a:solidFill>
                <a:ea typeface="맑은 고딕" pitchFamily="50" charset="-127"/>
              </a:rPr>
              <a:t>열’로</a:t>
            </a: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 인해 발생하는 질환으로</a:t>
            </a:r>
            <a:r>
              <a:rPr kumimoji="0" lang="en-US" altLang="ko-KR" sz="1600" b="1" spc="-150" dirty="0">
                <a:solidFill>
                  <a:srgbClr val="404040"/>
                </a:solidFill>
                <a:ea typeface="맑은 고딕" pitchFamily="50" charset="-127"/>
              </a:rPr>
              <a:t>,</a:t>
            </a: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 </a:t>
            </a:r>
            <a:r>
              <a:rPr kumimoji="0" lang="ko-KR" altLang="en-US" sz="1600" b="1" spc="-150" dirty="0" err="1">
                <a:solidFill>
                  <a:srgbClr val="404040"/>
                </a:solidFill>
                <a:ea typeface="맑은 고딕" pitchFamily="50" charset="-127"/>
              </a:rPr>
              <a:t>고온에</a:t>
            </a: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 장시간 노출돼 체온이 </a:t>
            </a:r>
            <a:endParaRPr kumimoji="0" lang="en-US" altLang="ko-KR" sz="1600" b="1" spc="-150" dirty="0">
              <a:solidFill>
                <a:srgbClr val="404040"/>
              </a:solidFill>
              <a:ea typeface="맑은 고딕" pitchFamily="50" charset="-127"/>
            </a:endParaRPr>
          </a:p>
          <a:p>
            <a:pPr marL="285750" indent="-285750">
              <a:lnSpc>
                <a:spcPct val="150000"/>
              </a:lnSpc>
              <a:defRPr/>
            </a:pP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상승할 경우 체온을 조절하는 과정에서 다량의 수분과 염분이 손실돼 발생하는 </a:t>
            </a:r>
            <a:endParaRPr kumimoji="0" lang="en-US" altLang="ko-KR" sz="1600" b="1" spc="-150" dirty="0">
              <a:solidFill>
                <a:srgbClr val="404040"/>
              </a:solidFill>
              <a:ea typeface="맑은 고딕" pitchFamily="50" charset="-127"/>
            </a:endParaRPr>
          </a:p>
          <a:p>
            <a:pPr marL="285750" indent="-285750">
              <a:lnSpc>
                <a:spcPct val="150000"/>
              </a:lnSpc>
              <a:defRPr/>
            </a:pP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일련의</a:t>
            </a:r>
            <a:r>
              <a:rPr kumimoji="0" lang="en-US" altLang="ko-KR" sz="1600" b="1" spc="-150" dirty="0">
                <a:solidFill>
                  <a:srgbClr val="404040"/>
                </a:solidFill>
                <a:ea typeface="맑은 고딕" pitchFamily="50" charset="-127"/>
              </a:rPr>
              <a:t> </a:t>
            </a: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건강장해		</a:t>
            </a:r>
            <a:r>
              <a:rPr kumimoji="0" lang="en-US" altLang="ko-KR" sz="1600" b="1" spc="-150" dirty="0">
                <a:solidFill>
                  <a:srgbClr val="404040"/>
                </a:solidFill>
                <a:ea typeface="맑은 고딕" pitchFamily="50" charset="-127"/>
              </a:rPr>
              <a:t>	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BA59CFB-6C78-4E8F-F619-0836F1880BA4}"/>
              </a:ext>
            </a:extLst>
          </p:cNvPr>
          <p:cNvSpPr txBox="1"/>
          <p:nvPr/>
        </p:nvSpPr>
        <p:spPr>
          <a:xfrm>
            <a:off x="1389063" y="535911"/>
            <a:ext cx="5400675" cy="55399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000" b="1" spc="-300" dirty="0">
                <a:solidFill>
                  <a:schemeClr val="accent5"/>
                </a:solidFill>
                <a:latin typeface="+mj-ea"/>
              </a:rPr>
              <a:t>온열질환이란</a:t>
            </a:r>
            <a:r>
              <a:rPr lang="en-US" altLang="ko-KR" sz="3000" b="1" spc="-300" dirty="0">
                <a:solidFill>
                  <a:schemeClr val="accent5"/>
                </a:solidFill>
                <a:latin typeface="+mj-ea"/>
              </a:rPr>
              <a:t>?</a:t>
            </a:r>
            <a:endParaRPr lang="ko-KR" altLang="en-US" sz="3000" b="1" spc="-300" dirty="0">
              <a:solidFill>
                <a:schemeClr val="accent5"/>
              </a:solidFill>
              <a:latin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1717D-B64D-D9F9-6F64-2462D0414728}"/>
              </a:ext>
            </a:extLst>
          </p:cNvPr>
          <p:cNvSpPr txBox="1"/>
          <p:nvPr/>
        </p:nvSpPr>
        <p:spPr>
          <a:xfrm>
            <a:off x="759346" y="-1547"/>
            <a:ext cx="45770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폭염대비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-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 열사병 예방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대 기본수칙 이행가이드 </a:t>
            </a:r>
            <a:endParaRPr kumimoji="0" lang="ko-KR" altLang="en-US" sz="1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727" y="3798375"/>
            <a:ext cx="3092040" cy="22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DBA59CFB-6C78-4E8F-F619-0836F1880BA4}"/>
              </a:ext>
            </a:extLst>
          </p:cNvPr>
          <p:cNvSpPr txBox="1"/>
          <p:nvPr/>
        </p:nvSpPr>
        <p:spPr>
          <a:xfrm>
            <a:off x="1389063" y="535911"/>
            <a:ext cx="5400675" cy="55399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000" b="1" spc="-300" dirty="0">
                <a:solidFill>
                  <a:schemeClr val="accent5"/>
                </a:solidFill>
                <a:latin typeface="+mj-ea"/>
              </a:rPr>
              <a:t>온열질환 종류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A1717D-B64D-D9F9-6F64-2462D0414728}"/>
              </a:ext>
            </a:extLst>
          </p:cNvPr>
          <p:cNvSpPr txBox="1"/>
          <p:nvPr/>
        </p:nvSpPr>
        <p:spPr>
          <a:xfrm>
            <a:off x="759346" y="-1547"/>
            <a:ext cx="45770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폭염대비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-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 열사병 예방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대 기본수칙 이행가이드 </a:t>
            </a:r>
            <a:endParaRPr kumimoji="0" lang="ko-KR" altLang="en-US" sz="1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0" name="모서리가 둥근 직사각형 15"/>
          <p:cNvSpPr/>
          <p:nvPr/>
        </p:nvSpPr>
        <p:spPr>
          <a:xfrm>
            <a:off x="905819" y="1625609"/>
            <a:ext cx="1958208" cy="50405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200" b="1" dirty="0">
                <a:solidFill>
                  <a:prstClr val="white"/>
                </a:solidFill>
                <a:latin typeface="+mj-ea"/>
                <a:ea typeface="+mj-ea"/>
              </a:rPr>
              <a:t>열사병</a:t>
            </a:r>
            <a:endParaRPr kumimoji="0" lang="ko-KR" altLang="en-US" sz="22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81" y="2214311"/>
            <a:ext cx="7785126" cy="939784"/>
          </a:xfrm>
          <a:prstGeom prst="rect">
            <a:avLst/>
          </a:prstGeom>
        </p:spPr>
      </p:pic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118983" y="2469227"/>
            <a:ext cx="7213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defRPr/>
            </a:pP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고온	환경에 노출될 때</a:t>
            </a:r>
            <a:r>
              <a:rPr kumimoji="0" lang="en-US" altLang="ko-KR" sz="1600" b="1" spc="-150" dirty="0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신체 </a:t>
            </a:r>
            <a:r>
              <a:rPr kumimoji="0" lang="ko-KR" altLang="en-US" sz="1600" b="1" spc="-150" dirty="0" err="1">
                <a:solidFill>
                  <a:srgbClr val="404040"/>
                </a:solidFill>
                <a:ea typeface="맑은 고딕" pitchFamily="50" charset="-127"/>
              </a:rPr>
              <a:t>열발산</a:t>
            </a: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 문제로 발생하는 </a:t>
            </a:r>
            <a:r>
              <a:rPr kumimoji="0" lang="en-US" altLang="ko-KR" sz="1600" b="1" spc="-150" dirty="0">
                <a:solidFill>
                  <a:srgbClr val="404040"/>
                </a:solidFill>
                <a:ea typeface="맑은 고딕" pitchFamily="50" charset="-127"/>
              </a:rPr>
              <a:t>40℃ </a:t>
            </a: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이상의 </a:t>
            </a:r>
            <a:r>
              <a:rPr kumimoji="0" lang="ko-KR" altLang="en-US" sz="1600" b="1" spc="-150" dirty="0" err="1">
                <a:solidFill>
                  <a:srgbClr val="404040"/>
                </a:solidFill>
                <a:ea typeface="맑은 고딕" pitchFamily="50" charset="-127"/>
              </a:rPr>
              <a:t>고체온</a:t>
            </a: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	 상태의 질환	</a:t>
            </a:r>
            <a:endParaRPr kumimoji="0" lang="en-US" altLang="ko-KR" sz="1600" b="1" spc="-150" dirty="0">
              <a:solidFill>
                <a:srgbClr val="404040"/>
              </a:solidFill>
              <a:ea typeface="맑은 고딕" pitchFamily="50" charset="-127"/>
            </a:endParaRPr>
          </a:p>
        </p:txBody>
      </p:sp>
      <p:sp>
        <p:nvSpPr>
          <p:cNvPr id="13" name="모서리가 둥근 직사각형 15"/>
          <p:cNvSpPr/>
          <p:nvPr/>
        </p:nvSpPr>
        <p:spPr>
          <a:xfrm>
            <a:off x="905819" y="3763947"/>
            <a:ext cx="2333258" cy="50405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200" b="1" dirty="0">
                <a:solidFill>
                  <a:prstClr val="white"/>
                </a:solidFill>
                <a:latin typeface="+mj-ea"/>
                <a:ea typeface="+mj-ea"/>
              </a:rPr>
              <a:t>일사병</a:t>
            </a:r>
            <a:r>
              <a:rPr lang="en-US" altLang="ko-KR" sz="2200" b="1" dirty="0">
                <a:solidFill>
                  <a:prstClr val="white"/>
                </a:solidFill>
                <a:latin typeface="+mj-ea"/>
                <a:ea typeface="+mj-ea"/>
              </a:rPr>
              <a:t>(</a:t>
            </a:r>
            <a:r>
              <a:rPr lang="ko-KR" altLang="en-US" sz="2200" b="1" dirty="0">
                <a:solidFill>
                  <a:prstClr val="white"/>
                </a:solidFill>
                <a:latin typeface="+mj-ea"/>
                <a:ea typeface="+mj-ea"/>
              </a:rPr>
              <a:t>열탈진</a:t>
            </a:r>
            <a:r>
              <a:rPr lang="en-US" altLang="ko-KR" sz="2200" b="1" dirty="0">
                <a:solidFill>
                  <a:prstClr val="white"/>
                </a:solidFill>
                <a:latin typeface="+mj-ea"/>
                <a:ea typeface="+mj-ea"/>
              </a:rPr>
              <a:t>)</a:t>
            </a:r>
            <a:endParaRPr kumimoji="0" lang="ko-KR" altLang="en-US" sz="22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41" y="4322308"/>
            <a:ext cx="7785126" cy="1258699"/>
          </a:xfrm>
          <a:prstGeom prst="rect">
            <a:avLst/>
          </a:prstGeom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118983" y="4599748"/>
            <a:ext cx="7303657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defRPr/>
            </a:pPr>
            <a:r>
              <a:rPr kumimoji="0" lang="ko-KR" altLang="en-US" sz="1600" b="1" spc="-150" dirty="0" err="1">
                <a:solidFill>
                  <a:srgbClr val="404040"/>
                </a:solidFill>
                <a:ea typeface="맑은 고딕" pitchFamily="50" charset="-127"/>
              </a:rPr>
              <a:t>고온에</a:t>
            </a: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 장시간 노출되어 땀을 많이 흘린 후</a:t>
            </a:r>
            <a:r>
              <a:rPr kumimoji="0" lang="en-US" altLang="ko-KR" sz="1600" b="1" spc="-150" dirty="0">
                <a:solidFill>
                  <a:srgbClr val="404040"/>
                </a:solidFill>
                <a:ea typeface="맑은 고딕" pitchFamily="50" charset="-127"/>
              </a:rPr>
              <a:t>,</a:t>
            </a: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 염분과	수분 보충이 부족할 때 </a:t>
            </a:r>
            <a:endParaRPr kumimoji="0" lang="en-US" altLang="ko-KR" sz="1600" b="1" spc="-150" dirty="0">
              <a:solidFill>
                <a:srgbClr val="404040"/>
              </a:solidFill>
              <a:ea typeface="맑은 고딕" pitchFamily="50" charset="-127"/>
            </a:endParaRPr>
          </a:p>
          <a:p>
            <a:pPr marL="285750" indent="-285750">
              <a:lnSpc>
                <a:spcPct val="150000"/>
              </a:lnSpc>
              <a:defRPr/>
            </a:pP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순환기 계통에 이상이 발생하는 질환	</a:t>
            </a:r>
            <a:r>
              <a:rPr kumimoji="0" lang="en-US" altLang="ko-KR" sz="1600" b="1" spc="-150" dirty="0">
                <a:solidFill>
                  <a:srgbClr val="404040"/>
                </a:solidFill>
                <a:ea typeface="맑은 고딕" pitchFamily="50" charset="-12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355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EA1717D-B64D-D9F9-6F64-2462D0414728}"/>
              </a:ext>
            </a:extLst>
          </p:cNvPr>
          <p:cNvSpPr txBox="1"/>
          <p:nvPr/>
        </p:nvSpPr>
        <p:spPr>
          <a:xfrm>
            <a:off x="759346" y="-1547"/>
            <a:ext cx="45770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폭염대비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-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 열사병 예방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대 기본수칙 이행가이드 </a:t>
            </a:r>
            <a:endParaRPr kumimoji="0" lang="ko-KR" altLang="en-US" sz="1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BA59CFB-6C78-4E8F-F619-0836F1880BA4}"/>
              </a:ext>
            </a:extLst>
          </p:cNvPr>
          <p:cNvSpPr txBox="1"/>
          <p:nvPr/>
        </p:nvSpPr>
        <p:spPr>
          <a:xfrm>
            <a:off x="1389063" y="535911"/>
            <a:ext cx="5400675" cy="55399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000" b="1" spc="-300" dirty="0">
                <a:solidFill>
                  <a:schemeClr val="accent5"/>
                </a:solidFill>
                <a:latin typeface="+mj-ea"/>
              </a:rPr>
              <a:t>온열질환 종류</a:t>
            </a:r>
          </a:p>
        </p:txBody>
      </p:sp>
      <p:sp>
        <p:nvSpPr>
          <p:cNvPr id="11" name="모서리가 둥근 직사각형 15"/>
          <p:cNvSpPr/>
          <p:nvPr/>
        </p:nvSpPr>
        <p:spPr>
          <a:xfrm>
            <a:off x="905819" y="1625609"/>
            <a:ext cx="1958208" cy="50405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200" b="1" dirty="0">
                <a:solidFill>
                  <a:prstClr val="white"/>
                </a:solidFill>
                <a:latin typeface="+mj-ea"/>
                <a:ea typeface="+mj-ea"/>
              </a:rPr>
              <a:t>열경련</a:t>
            </a:r>
            <a:endParaRPr kumimoji="0" lang="ko-KR" altLang="en-US" sz="22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81" y="2244790"/>
            <a:ext cx="7785126" cy="862459"/>
          </a:xfrm>
          <a:prstGeom prst="rect">
            <a:avLst/>
          </a:prstGeom>
        </p:spPr>
      </p:pic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046480" y="2448906"/>
            <a:ext cx="7295819" cy="7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defRPr/>
            </a:pP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땀을 많이 흘리면서 수분만 보충할 때</a:t>
            </a:r>
            <a:r>
              <a:rPr kumimoji="0" lang="en-US" altLang="ko-KR" sz="1600" b="1" spc="-150" dirty="0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체내 염분의	부족으로 근육에	경련이 생기는 질환	</a:t>
            </a:r>
            <a:endParaRPr kumimoji="0" lang="en-US" altLang="ko-KR" sz="1600" b="1" spc="-150" dirty="0">
              <a:solidFill>
                <a:srgbClr val="404040"/>
              </a:solidFill>
              <a:ea typeface="맑은 고딕" pitchFamily="50" charset="-127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81" y="4329300"/>
            <a:ext cx="7785126" cy="862460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098663" y="4589680"/>
            <a:ext cx="6862233" cy="41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defRPr/>
            </a:pP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고온의 환경에서	땀 흘리는 등 수분 배출량이 </a:t>
            </a:r>
            <a:r>
              <a:rPr kumimoji="0" lang="ko-KR" altLang="en-US" sz="1600" b="1" spc="-150" dirty="0" err="1">
                <a:solidFill>
                  <a:srgbClr val="404040"/>
                </a:solidFill>
                <a:ea typeface="맑은 고딕" pitchFamily="50" charset="-127"/>
              </a:rPr>
              <a:t>흡수량보다</a:t>
            </a:r>
            <a:r>
              <a:rPr kumimoji="0" lang="ko-KR" altLang="en-US" sz="1600" b="1" spc="-150" dirty="0">
                <a:solidFill>
                  <a:srgbClr val="404040"/>
                </a:solidFill>
                <a:ea typeface="맑은 고딕" pitchFamily="50" charset="-127"/>
              </a:rPr>
              <a:t> 많아서 발생하는 질환	</a:t>
            </a:r>
            <a:endParaRPr kumimoji="0" lang="en-US" altLang="ko-KR" sz="1600" b="1" spc="-150" dirty="0">
              <a:solidFill>
                <a:srgbClr val="404040"/>
              </a:solidFill>
              <a:ea typeface="맑은 고딕" pitchFamily="50" charset="-127"/>
            </a:endParaRPr>
          </a:p>
        </p:txBody>
      </p:sp>
      <p:sp>
        <p:nvSpPr>
          <p:cNvPr id="17" name="모서리가 둥근 직사각형 15"/>
          <p:cNvSpPr/>
          <p:nvPr/>
        </p:nvSpPr>
        <p:spPr>
          <a:xfrm>
            <a:off x="905819" y="3699641"/>
            <a:ext cx="1958208" cy="50405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200" b="1" dirty="0">
                <a:solidFill>
                  <a:prstClr val="white"/>
                </a:solidFill>
                <a:latin typeface="+mj-ea"/>
                <a:ea typeface="+mj-ea"/>
              </a:rPr>
              <a:t>탈수증</a:t>
            </a:r>
            <a:endParaRPr kumimoji="0" lang="ko-KR" altLang="en-US" sz="22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770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66" y="1875153"/>
            <a:ext cx="7664450" cy="4251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16" y="2160439"/>
            <a:ext cx="4756267" cy="685059"/>
          </a:xfrm>
          <a:prstGeom prst="rect">
            <a:avLst/>
          </a:prstGeom>
        </p:spPr>
      </p:pic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044194" y="2777533"/>
            <a:ext cx="7130490" cy="314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한여름 건설현장	 야외 작업을                                                             하던 재해자</a:t>
            </a:r>
            <a:endParaRPr kumimoji="0" lang="en-US" altLang="ko-KR" b="1" spc="-150" dirty="0">
              <a:solidFill>
                <a:srgbClr val="404040"/>
              </a:solidFill>
              <a:ea typeface="맑은 고딕" pitchFamily="50" charset="-127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점심식사 이후 휴식시간 없이                                                                  작업을 실시하고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오후 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4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시쯤                                                               파라솔에서 휴식을 취함</a:t>
            </a:r>
            <a:endParaRPr kumimoji="0" lang="en-US" altLang="ko-KR" b="1" spc="-150" dirty="0">
              <a:solidFill>
                <a:srgbClr val="404040"/>
              </a:solidFill>
              <a:ea typeface="맑은 고딕" pitchFamily="50" charset="-127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휴식을 취하던 재해자는                                                                                        현기증을 느끼며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쓰러졌고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쓰러진 재해자를 병원으로 이송하여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                   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치료했지만 사망함			</a:t>
            </a:r>
            <a:endParaRPr kumimoji="0" lang="en-US" altLang="ko-KR" b="1" spc="-150" dirty="0">
              <a:solidFill>
                <a:srgbClr val="404040"/>
              </a:solidFill>
              <a:ea typeface="맑은 고딕" pitchFamily="50" charset="-127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BA59CFB-6C78-4E8F-F619-0836F1880BA4}"/>
              </a:ext>
            </a:extLst>
          </p:cNvPr>
          <p:cNvSpPr txBox="1"/>
          <p:nvPr/>
        </p:nvSpPr>
        <p:spPr>
          <a:xfrm>
            <a:off x="1389063" y="494676"/>
            <a:ext cx="5400675" cy="58477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b="1" spc="-300" dirty="0">
                <a:solidFill>
                  <a:schemeClr val="accent5"/>
                </a:solidFill>
                <a:latin typeface="+mj-ea"/>
              </a:rPr>
              <a:t>온열질환 사례 </a:t>
            </a:r>
          </a:p>
        </p:txBody>
      </p:sp>
      <p:sp>
        <p:nvSpPr>
          <p:cNvPr id="13" name="모서리가 둥근 직사각형 15"/>
          <p:cNvSpPr/>
          <p:nvPr/>
        </p:nvSpPr>
        <p:spPr>
          <a:xfrm>
            <a:off x="905818" y="1344384"/>
            <a:ext cx="1898541" cy="50405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200" b="1" dirty="0">
                <a:solidFill>
                  <a:prstClr val="white"/>
                </a:solidFill>
                <a:latin typeface="+mj-ea"/>
                <a:ea typeface="+mj-ea"/>
              </a:rPr>
              <a:t>재해사례 </a:t>
            </a:r>
            <a:r>
              <a:rPr kumimoji="0" lang="en-US" altLang="ko-KR" sz="2200" b="1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kumimoji="0" lang="ko-KR" altLang="en-US" sz="22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A1717D-B64D-D9F9-6F64-2462D0414728}"/>
              </a:ext>
            </a:extLst>
          </p:cNvPr>
          <p:cNvSpPr txBox="1"/>
          <p:nvPr/>
        </p:nvSpPr>
        <p:spPr>
          <a:xfrm>
            <a:off x="759346" y="-1547"/>
            <a:ext cx="45770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폭염대비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-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 열사병 예방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대 기본수칙 이행가이드 </a:t>
            </a:r>
            <a:endParaRPr kumimoji="0" lang="ko-KR" altLang="en-US" sz="1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659" y="2476341"/>
            <a:ext cx="3630605" cy="250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4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486C4DA2-1FA3-5B95-0826-13F79DBB8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66" y="1926092"/>
            <a:ext cx="7664450" cy="343779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E9DCD53-3BE5-626D-2282-36D910122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42" y="2265712"/>
            <a:ext cx="4821936" cy="706141"/>
          </a:xfrm>
          <a:prstGeom prst="rect">
            <a:avLst/>
          </a:prstGeom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350434" y="2910299"/>
            <a:ext cx="6862233" cy="8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설치된 파라솔 그늘 면적이 협소하고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의자 등이 비치되어 있지 </a:t>
            </a:r>
            <a:r>
              <a:rPr kumimoji="0" lang="ko-KR" altLang="en-US" b="1" spc="-150" dirty="0" err="1">
                <a:solidFill>
                  <a:srgbClr val="404040"/>
                </a:solidFill>
                <a:ea typeface="맑은 고딕" pitchFamily="50" charset="-127"/>
              </a:rPr>
              <a:t>않아옥외작업장의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휴식공간으로 부적절함	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	</a:t>
            </a:r>
          </a:p>
        </p:txBody>
      </p:sp>
      <p:sp>
        <p:nvSpPr>
          <p:cNvPr id="17" name="모서리가 둥근 직사각형 15"/>
          <p:cNvSpPr/>
          <p:nvPr/>
        </p:nvSpPr>
        <p:spPr>
          <a:xfrm>
            <a:off x="905818" y="1344384"/>
            <a:ext cx="1898541" cy="50405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200" b="1" dirty="0">
                <a:solidFill>
                  <a:prstClr val="white"/>
                </a:solidFill>
                <a:latin typeface="+mj-ea"/>
                <a:ea typeface="+mj-ea"/>
              </a:rPr>
              <a:t>재해사례 </a:t>
            </a:r>
            <a:r>
              <a:rPr kumimoji="0" lang="en-US" altLang="ko-KR" sz="2200" b="1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kumimoji="0" lang="ko-KR" altLang="en-US" sz="22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A1717D-B64D-D9F9-6F64-2462D0414728}"/>
              </a:ext>
            </a:extLst>
          </p:cNvPr>
          <p:cNvSpPr txBox="1"/>
          <p:nvPr/>
        </p:nvSpPr>
        <p:spPr>
          <a:xfrm>
            <a:off x="759346" y="0"/>
            <a:ext cx="45770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폭염대비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-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 열사병 예방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대 기본수칙 이행가이드 </a:t>
            </a:r>
            <a:endParaRPr kumimoji="0" lang="ko-KR" altLang="en-US" sz="1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DBA59CFB-6C78-4E8F-F619-0836F1880BA4}"/>
              </a:ext>
            </a:extLst>
          </p:cNvPr>
          <p:cNvSpPr txBox="1"/>
          <p:nvPr/>
        </p:nvSpPr>
        <p:spPr>
          <a:xfrm>
            <a:off x="1389063" y="494676"/>
            <a:ext cx="5400675" cy="58477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b="1" spc="-300" dirty="0">
                <a:solidFill>
                  <a:schemeClr val="accent5"/>
                </a:solidFill>
                <a:latin typeface="+mj-ea"/>
              </a:rPr>
              <a:t>온열질환 사례 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C69C6856-9C15-A0B8-0462-68E1482C1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34" y="3837414"/>
            <a:ext cx="6862233" cy="43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적절한 휴식시간	 </a:t>
            </a:r>
            <a:r>
              <a:rPr kumimoji="0" lang="ko-KR" altLang="en-US" b="1" spc="-150" dirty="0" err="1">
                <a:solidFill>
                  <a:srgbClr val="404040"/>
                </a:solidFill>
                <a:ea typeface="맑은 고딕" pitchFamily="50" charset="-127"/>
              </a:rPr>
              <a:t>미부여</a:t>
            </a:r>
            <a:endParaRPr kumimoji="0" lang="en-US" altLang="ko-KR" b="1" spc="-150" dirty="0">
              <a:solidFill>
                <a:srgbClr val="404040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9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47AC74EF-70CF-408A-7282-F0BD7674B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66" y="1926092"/>
            <a:ext cx="7664450" cy="3437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787172-5F19-FBA0-AAED-54A123CCBD50}"/>
              </a:ext>
            </a:extLst>
          </p:cNvPr>
          <p:cNvSpPr txBox="1"/>
          <p:nvPr/>
        </p:nvSpPr>
        <p:spPr>
          <a:xfrm>
            <a:off x="759346" y="-1547"/>
            <a:ext cx="45770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폭염대비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-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 열사병 예방 </a:t>
            </a:r>
            <a:r>
              <a:rPr lang="en-US" altLang="ko-KR" sz="1500" b="1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r>
              <a:rPr lang="ko-KR" altLang="en-US" sz="1500" b="1" dirty="0">
                <a:solidFill>
                  <a:prstClr val="white"/>
                </a:solidFill>
                <a:latin typeface="+mj-ea"/>
                <a:ea typeface="+mj-ea"/>
              </a:rPr>
              <a:t>대 기본수칙 이행가이드 </a:t>
            </a:r>
            <a:endParaRPr kumimoji="0" lang="ko-KR" altLang="en-US" sz="1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C40BE7C-68B0-F620-9B9C-F05DA0093DA3}"/>
              </a:ext>
            </a:extLst>
          </p:cNvPr>
          <p:cNvSpPr txBox="1"/>
          <p:nvPr/>
        </p:nvSpPr>
        <p:spPr>
          <a:xfrm>
            <a:off x="1389063" y="494676"/>
            <a:ext cx="5400675" cy="58477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b="1" spc="-300" dirty="0">
                <a:solidFill>
                  <a:schemeClr val="accent5"/>
                </a:solidFill>
                <a:latin typeface="+mj-ea"/>
              </a:rPr>
              <a:t>온열질환 사례 </a:t>
            </a:r>
          </a:p>
        </p:txBody>
      </p:sp>
      <p:sp>
        <p:nvSpPr>
          <p:cNvPr id="7" name="모서리가 둥근 직사각형 15">
            <a:extLst>
              <a:ext uri="{FF2B5EF4-FFF2-40B4-BE49-F238E27FC236}">
                <a16:creationId xmlns:a16="http://schemas.microsoft.com/office/drawing/2014/main" id="{E49CE05F-46F7-F99C-067C-9E6598F85C48}"/>
              </a:ext>
            </a:extLst>
          </p:cNvPr>
          <p:cNvSpPr/>
          <p:nvPr/>
        </p:nvSpPr>
        <p:spPr>
          <a:xfrm>
            <a:off x="905818" y="1344384"/>
            <a:ext cx="1898541" cy="504056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200" b="1" dirty="0">
                <a:solidFill>
                  <a:prstClr val="white"/>
                </a:solidFill>
                <a:latin typeface="+mj-ea"/>
                <a:ea typeface="+mj-ea"/>
              </a:rPr>
              <a:t>재해사례 </a:t>
            </a:r>
            <a:r>
              <a:rPr kumimoji="0" lang="en-US" altLang="ko-KR" sz="2200" b="1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kumimoji="0" lang="ko-KR" altLang="en-US" sz="22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5C1CA79-56CA-3500-6C14-73FEF5996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82" y="2265712"/>
            <a:ext cx="4821936" cy="709108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8D27677B-2D68-2819-265E-EAB73E963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405" y="2929755"/>
            <a:ext cx="6862233" cy="15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맑은 고딕" pitchFamily="50" charset="-127"/>
                <a:ea typeface="굴림" pitchFamily="50" charset="-127"/>
                <a:cs typeface="+mn-cs"/>
              </a:defRPr>
            </a:lvl9pPr>
          </a:lstStyle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충분한 그늘 면적을 가진 그늘텐트 설치</a:t>
            </a:r>
            <a:endParaRPr kumimoji="0" lang="en-US" altLang="ko-KR" b="1" spc="-150" dirty="0">
              <a:solidFill>
                <a:srgbClr val="404040"/>
              </a:solidFill>
              <a:ea typeface="맑은 고딕" pitchFamily="50" charset="-127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endParaRPr kumimoji="0" lang="en-US" altLang="ko-KR" b="1" spc="-150" dirty="0">
              <a:solidFill>
                <a:srgbClr val="404040"/>
              </a:solidFill>
              <a:ea typeface="맑은 고딕" pitchFamily="50" charset="-127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  <a:defRPr/>
            </a:pP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의자나 돗자리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,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시원한 물 등 비품을 충분히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비치하여 휴식시간에    근로자가 햇빛에 노출</a:t>
            </a:r>
            <a:r>
              <a:rPr kumimoji="0" lang="en-US" altLang="ko-KR" b="1" spc="-150" dirty="0">
                <a:solidFill>
                  <a:srgbClr val="404040"/>
                </a:solidFill>
                <a:ea typeface="맑은 고딕" pitchFamily="50" charset="-127"/>
              </a:rPr>
              <a:t> </a:t>
            </a:r>
            <a:r>
              <a:rPr kumimoji="0" lang="ko-KR" altLang="en-US" b="1" spc="-150" dirty="0">
                <a:solidFill>
                  <a:srgbClr val="404040"/>
                </a:solidFill>
                <a:ea typeface="맑은 고딕" pitchFamily="50" charset="-127"/>
              </a:rPr>
              <a:t>되지 않고 쉴 수 있도록 조치			</a:t>
            </a:r>
            <a:endParaRPr kumimoji="0" lang="en-US" altLang="ko-KR" b="1" spc="-150" dirty="0">
              <a:solidFill>
                <a:srgbClr val="404040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27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690</Words>
  <Application>Microsoft Office PowerPoint</Application>
  <PresentationFormat>화면 슬라이드 쇼(4:3)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0" baseType="lpstr"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fieldguide</dc:creator>
  <cp:keywords/>
  <dc:description/>
  <cp:lastModifiedBy>Administrator</cp:lastModifiedBy>
  <cp:revision>116</cp:revision>
  <dcterms:created xsi:type="dcterms:W3CDTF">2022-11-13T15:13:23Z</dcterms:created>
  <dcterms:modified xsi:type="dcterms:W3CDTF">2023-05-10T23:55:34Z</dcterms:modified>
  <cp:category/>
</cp:coreProperties>
</file>