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2" r:id="rId2"/>
    <p:sldMasterId id="2147483698" r:id="rId3"/>
    <p:sldMasterId id="2147483704" r:id="rId4"/>
    <p:sldMasterId id="2147483700" r:id="rId5"/>
    <p:sldMasterId id="2147483696" r:id="rId6"/>
    <p:sldMasterId id="2147483706" r:id="rId7"/>
    <p:sldMasterId id="2147483692" r:id="rId8"/>
  </p:sldMasterIdLst>
  <p:notesMasterIdLst>
    <p:notesMasterId r:id="rId12"/>
  </p:notesMasterIdLst>
  <p:handoutMasterIdLst>
    <p:handoutMasterId r:id="rId13"/>
  </p:handoutMasterIdLst>
  <p:sldIdLst>
    <p:sldId id="437" r:id="rId9"/>
    <p:sldId id="438" r:id="rId10"/>
    <p:sldId id="439" r:id="rId11"/>
  </p:sldIdLst>
  <p:sldSz cx="9144000" cy="6858000" type="screen4x3"/>
  <p:notesSz cx="9939338" cy="6807200"/>
  <p:defaultTextStyle>
    <a:defPPr>
      <a:defRPr lang="ko-KR"/>
    </a:defPPr>
    <a:lvl1pPr marL="0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47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94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41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188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236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283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330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377" algn="l" defTabSz="914094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H190708" initials="I" lastIdx="5" clrIdx="0">
    <p:extLst>
      <p:ext uri="{19B8F6BF-5375-455C-9EA6-DF929625EA0E}">
        <p15:presenceInfo xmlns:p15="http://schemas.microsoft.com/office/powerpoint/2012/main" userId="ITH190708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1D4999"/>
    <a:srgbClr val="A6A6A6"/>
    <a:srgbClr val="FEDBCC"/>
    <a:srgbClr val="0155A6"/>
    <a:srgbClr val="41719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196" autoAdjust="0"/>
  </p:normalViewPr>
  <p:slideViewPr>
    <p:cSldViewPr snapToGrid="0">
      <p:cViewPr varScale="1">
        <p:scale>
          <a:sx n="111" d="100"/>
          <a:sy n="111" d="100"/>
        </p:scale>
        <p:origin x="1788" y="7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340742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8890" y="0"/>
            <a:ext cx="4308130" cy="340742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81A342A9-6DB7-4AEE-A9FB-3B3C45B4E792}" type="datetimeFigureOut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6460"/>
            <a:ext cx="4308130" cy="340742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8890" y="6466460"/>
            <a:ext cx="4308130" cy="340742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C5102B8E-9D5B-4F04-B998-714CFCB66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7046" cy="341542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4" y="0"/>
            <a:ext cx="4307046" cy="341542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2EF7F024-598B-4A20-A873-2FDA5712DD97}" type="datetimeFigureOut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2488"/>
            <a:ext cx="30591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0" rIns="91540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7"/>
            <a:ext cx="7951470" cy="2680335"/>
          </a:xfrm>
          <a:prstGeom prst="rect">
            <a:avLst/>
          </a:prstGeom>
        </p:spPr>
        <p:txBody>
          <a:bodyPr vert="horz" lIns="91540" tIns="45770" rIns="91540" bIns="4577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6465660"/>
            <a:ext cx="4307046" cy="341542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4" y="6465660"/>
            <a:ext cx="4307046" cy="341542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5EE7F65E-542B-4C62-9207-46E3BACFA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68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7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4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1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88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36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83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30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77" algn="l" defTabSz="91409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2488"/>
            <a:ext cx="3062288" cy="2295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2488"/>
            <a:ext cx="3062288" cy="2295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37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2488"/>
            <a:ext cx="3062288" cy="2295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18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18AC52A3-E712-4A9C-A8D7-158064179D45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34570" y="6474302"/>
            <a:ext cx="7742683" cy="375433"/>
            <a:chOff x="134566" y="6421046"/>
            <a:chExt cx="7742683" cy="375434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714" indent="-342714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7E4A0AF9-A6DD-4920-8E67-68052CE65EAD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C7A1699-8A8C-46B6-8FA8-6053786A36DD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936A66BF-423B-4C2F-87E6-C910B939DE1A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7E4A0AF9-A6DD-4920-8E67-68052CE65EAD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5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3D915922-FC4A-4E19-AE83-CEDBAB000420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78728534-CFFF-4615-8187-B84EC76D2B0D}" type="datetime1">
              <a:rPr lang="ko-KR" altLang="en-US" smtClean="0"/>
              <a:t>2023-02-10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5" y="1414121"/>
            <a:ext cx="9143999" cy="2329748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699" l="391" r="99414">
                        <a14:foregroundMark x1="8203" y1="38710" x2="8203" y2="38710"/>
                        <a14:foregroundMark x1="1758" y1="41935" x2="1758" y2="41935"/>
                        <a14:foregroundMark x1="20605" y1="17742" x2="20605" y2="17742"/>
                        <a14:foregroundMark x1="26758" y1="65054" x2="26758" y2="65054"/>
                        <a14:foregroundMark x1="42578" y1="41935" x2="42578" y2="41935"/>
                        <a14:foregroundMark x1="52539" y1="32796" x2="52539" y2="32796"/>
                        <a14:foregroundMark x1="65039" y1="20430" x2="65039" y2="20430"/>
                        <a14:foregroundMark x1="76563" y1="41398" x2="76563" y2="41398"/>
                        <a14:foregroundMark x1="82324" y1="20430" x2="82324" y2="20430"/>
                        <a14:foregroundMark x1="97754" y1="20968" x2="97754" y2="20968"/>
                        <a14:foregroundMark x1="7520" y1="67204" x2="7520" y2="67204"/>
                        <a14:foregroundMark x1="12891" y1="40860" x2="12891" y2="40860"/>
                        <a14:foregroundMark x1="7227" y1="9140" x2="7227" y2="9140"/>
                        <a14:foregroundMark x1="7422" y1="92473" x2="7422" y2="92473"/>
                        <a14:foregroundMark x1="7324" y1="80645" x2="7324" y2="80645"/>
                        <a14:foregroundMark x1="1172" y1="41398" x2="1172" y2="41398"/>
                        <a14:foregroundMark x1="13379" y1="40860" x2="13379" y2="4086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4" y="93994"/>
            <a:ext cx="2056474" cy="39728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30858" y="2053907"/>
            <a:ext cx="7099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200" b="1" dirty="0">
                <a:solidFill>
                  <a:schemeClr val="bg1"/>
                </a:solidFill>
              </a:rPr>
              <a:t>안전보건 전사 회의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10951" y="5814202"/>
            <a:ext cx="21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환경안전부문</a:t>
            </a:r>
          </a:p>
        </p:txBody>
      </p:sp>
    </p:spTree>
    <p:extLst>
      <p:ext uri="{BB962C8B-B14F-4D97-AF65-F5344CB8AC3E}">
        <p14:creationId xmlns:p14="http://schemas.microsoft.com/office/powerpoint/2010/main" val="1039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59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" y="-609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2" y="844735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2" y="4161666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8" y="844735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69" y="4161666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134570" y="6474302"/>
            <a:ext cx="7742683" cy="375433"/>
            <a:chOff x="134566" y="6421046"/>
            <a:chExt cx="7742683" cy="375434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714" indent="-342714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622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59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" y="-609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2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2" y="3570427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8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69" y="3570427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70" y="6474302"/>
            <a:ext cx="7742683" cy="375433"/>
            <a:chOff x="134566" y="6421046"/>
            <a:chExt cx="7742683" cy="375434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714" indent="-342714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163903" y="844734"/>
            <a:ext cx="8839199" cy="5327470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59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" y="-609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70" y="6474302"/>
            <a:ext cx="7742683" cy="375433"/>
            <a:chOff x="134566" y="6421046"/>
            <a:chExt cx="7742683" cy="375434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714" indent="-342714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66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59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" y="-609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1" y="844734"/>
            <a:ext cx="8839200" cy="5327470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4570" y="6474302"/>
            <a:ext cx="7742683" cy="375433"/>
            <a:chOff x="134566" y="6421046"/>
            <a:chExt cx="7742683" cy="375434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714" indent="-342714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7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59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" y="-609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70" y="6474302"/>
            <a:ext cx="7742683" cy="375433"/>
            <a:chOff x="134566" y="6421046"/>
            <a:chExt cx="7742683" cy="375434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714" indent="-342714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65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88429" y="6412505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2090998"/>
            <a:ext cx="9144000" cy="2676013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158" y="1282187"/>
            <a:ext cx="4383215" cy="4293630"/>
          </a:xfrm>
          <a:prstGeom prst="diamond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 rot="2713271">
            <a:off x="1731128" y="910325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 rot="2713271">
            <a:off x="2762528" y="5224873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600" algn="r"/>
              </a:tabLst>
              <a:defRPr/>
            </a:pPr>
            <a:r>
              <a:rPr lang="en-US" altLang="ko-KR" sz="676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6" name="Picture 18" descr="House Construction Icons - Download Free Vector Icons | Noun Project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1" y="886903"/>
            <a:ext cx="1230727" cy="12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defTabSz="914448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8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6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5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3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8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2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7" indent="-228612" algn="l" defTabSz="914448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0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5" algn="l" defTabSz="91444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71" y="57923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당사 안전사고 사례 전파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3908"/>
              </p:ext>
            </p:extLst>
          </p:nvPr>
        </p:nvGraphicFramePr>
        <p:xfrm>
          <a:off x="156754" y="808117"/>
          <a:ext cx="8830496" cy="53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8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8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4674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전기 화재에 의한 화상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932000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8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4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- 2023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7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화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) 13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시 전기실 고압케이블 </a:t>
                      </a:r>
                      <a:endParaRPr lang="en-US" altLang="ko-KR" sz="14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단말작업 중 전원 차단한 판넬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(A)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이 아닌 </a:t>
                      </a:r>
                      <a:r>
                        <a:rPr lang="ko-KR" altLang="en-US" sz="1400" b="0" dirty="0" err="1">
                          <a:latin typeface="맑은 고딕" panose="020B0503020000020004" pitchFamily="50" charset="-127"/>
                          <a:ea typeface="+mn-ea"/>
                        </a:rPr>
                        <a:t>활선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 상태</a:t>
                      </a:r>
                      <a:endParaRPr lang="en-US" altLang="ko-KR" sz="14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판넬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(B)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의 라인을 체크하는 순간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아크가 발생해 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재해자 몸에 화재가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옮겨 붙음 →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화상</a:t>
                      </a:r>
                      <a:endParaRPr lang="en-US" altLang="ko-KR" sz="14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8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+mn-ea"/>
                        </a:rPr>
                        <a:t>◎ 사고 원인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: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전기설비 작업 안전수칙 미 준수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-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작업 전 전원 차단 유무 미 확인</a:t>
                      </a:r>
                      <a:endParaRPr lang="en-US" altLang="ko-KR" sz="14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lang="ko-KR" altLang="en-US" sz="1400" b="1" baseline="0" dirty="0" err="1">
                          <a:latin typeface="맑은 고딕" panose="020B0503020000020004" pitchFamily="50" charset="-127"/>
                          <a:ea typeface="+mn-ea"/>
                        </a:rPr>
                        <a:t>활선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장비 </a:t>
                      </a:r>
                      <a:r>
                        <a:rPr lang="ko-KR" altLang="en-US" sz="1400" b="1" baseline="0" dirty="0" err="1">
                          <a:latin typeface="맑은 고딕" panose="020B0503020000020004" pitchFamily="50" charset="-127"/>
                          <a:ea typeface="+mn-ea"/>
                        </a:rPr>
                        <a:t>시건장치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및 작업 장비 표식 미 설치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절연 보호구 미 착용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일반 안전모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보안경 착용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8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고압 단말 작업 시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전기안전관리자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입회하여 작업</a:t>
                      </a:r>
                      <a:endParaRPr lang="en-US" altLang="ko-KR" sz="14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도면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배선도 확인 및 검전기 사용해 충전상태 확인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1" baseline="0" dirty="0" err="1">
                          <a:latin typeface="맑은 고딕" panose="020B0503020000020004" pitchFamily="50" charset="-127"/>
                          <a:ea typeface="+mn-ea"/>
                        </a:rPr>
                        <a:t>활선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장비 </a:t>
                      </a:r>
                      <a:r>
                        <a:rPr lang="ko-KR" altLang="en-US" sz="1400" b="1" baseline="0" dirty="0" err="1">
                          <a:latin typeface="맑은 고딕" panose="020B0503020000020004" pitchFamily="50" charset="-127"/>
                          <a:ea typeface="+mn-ea"/>
                        </a:rPr>
                        <a:t>시건장치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설치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작업 판넬 표식 설치</a:t>
                      </a:r>
                      <a:endParaRPr lang="en-US" altLang="ko-KR" sz="14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절연 안전모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절연 장갑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활선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경보기 등 착용</a:t>
                      </a:r>
                      <a:endParaRPr lang="en-US" altLang="ko-KR" sz="1400" b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3A4D65C-1CCB-41A4-9799-7688F3576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65795"/>
              </p:ext>
            </p:extLst>
          </p:nvPr>
        </p:nvGraphicFramePr>
        <p:xfrm>
          <a:off x="290009" y="1491352"/>
          <a:ext cx="161110" cy="278674"/>
        </p:xfrm>
        <a:graphic>
          <a:graphicData uri="http://schemas.openxmlformats.org/drawingml/2006/table">
            <a:tbl>
              <a:tblPr/>
              <a:tblGrid>
                <a:gridCol w="1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68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5315" marR="65315" marT="32657" marB="32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35A1FA40-6493-487F-8992-721133DC72D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t="23175" r="21948" b="13107"/>
          <a:stretch/>
        </p:blipFill>
        <p:spPr>
          <a:xfrm>
            <a:off x="175608" y="1296734"/>
            <a:ext cx="4381200" cy="4878000"/>
          </a:xfrm>
          <a:prstGeom prst="rect">
            <a:avLst/>
          </a:prstGeom>
          <a:ln w="12700">
            <a:noFill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04F200-679E-4AEB-89AB-AE77BF978E90}"/>
              </a:ext>
            </a:extLst>
          </p:cNvPr>
          <p:cNvSpPr/>
          <p:nvPr/>
        </p:nvSpPr>
        <p:spPr bwMode="auto">
          <a:xfrm>
            <a:off x="446038" y="3683150"/>
            <a:ext cx="1291215" cy="2098048"/>
          </a:xfrm>
          <a:prstGeom prst="rect">
            <a:avLst/>
          </a:prstGeom>
          <a:noFill/>
          <a:ln w="44450">
            <a:solidFill>
              <a:srgbClr val="00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2657" rIns="0" bIns="32657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en-US" altLang="ko-KR" sz="999" b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endParaRPr lang="ko-KR" altLang="en-US" sz="999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FA2619-D80D-4CFC-89B2-FA3B81041CDF}"/>
              </a:ext>
            </a:extLst>
          </p:cNvPr>
          <p:cNvSpPr/>
          <p:nvPr/>
        </p:nvSpPr>
        <p:spPr bwMode="auto">
          <a:xfrm>
            <a:off x="1802414" y="3683150"/>
            <a:ext cx="1291215" cy="2098048"/>
          </a:xfrm>
          <a:prstGeom prst="rect">
            <a:avLst/>
          </a:prstGeom>
          <a:noFill/>
          <a:ln w="444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2657" rIns="0" bIns="32657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ko-KR" altLang="en-US" sz="999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28CD09-B349-45C1-A625-DE98B2299F24}"/>
              </a:ext>
            </a:extLst>
          </p:cNvPr>
          <p:cNvSpPr/>
          <p:nvPr/>
        </p:nvSpPr>
        <p:spPr bwMode="auto">
          <a:xfrm>
            <a:off x="539482" y="5226180"/>
            <a:ext cx="1119053" cy="487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32657" rIns="0" bIns="32657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판넬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A</a:t>
            </a:r>
          </a:p>
          <a:p>
            <a:pPr algn="ctr" eaLnBrk="1" hangingPunct="1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전원 차단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192AFD9-48A0-46E6-86D0-EEA637EB0CA5}"/>
              </a:ext>
            </a:extLst>
          </p:cNvPr>
          <p:cNvSpPr/>
          <p:nvPr/>
        </p:nvSpPr>
        <p:spPr bwMode="auto">
          <a:xfrm>
            <a:off x="1867735" y="5226180"/>
            <a:ext cx="1119053" cy="48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32657" rIns="0" bIns="32657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판넬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B</a:t>
            </a:r>
          </a:p>
          <a:p>
            <a:pPr algn="ctr" eaLnBrk="1" hangingPunct="1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활선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상태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587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71" y="57923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타사 중대재해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3A4D65C-1CCB-41A4-9799-7688F357653F}"/>
              </a:ext>
            </a:extLst>
          </p:cNvPr>
          <p:cNvGraphicFramePr>
            <a:graphicFrameLocks noGrp="1"/>
          </p:cNvGraphicFramePr>
          <p:nvPr/>
        </p:nvGraphicFramePr>
        <p:xfrm>
          <a:off x="290008" y="1491353"/>
          <a:ext cx="161110" cy="278674"/>
        </p:xfrm>
        <a:graphic>
          <a:graphicData uri="http://schemas.openxmlformats.org/drawingml/2006/table">
            <a:tbl>
              <a:tblPr/>
              <a:tblGrid>
                <a:gridCol w="1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68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5315" marR="65315" marT="32657" marB="32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EED9F34-D746-4BE3-8884-8C7556BFF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07702"/>
              </p:ext>
            </p:extLst>
          </p:nvPr>
        </p:nvGraphicFramePr>
        <p:xfrm>
          <a:off x="156754" y="808117"/>
          <a:ext cx="8830496" cy="53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8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8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4674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전기판넬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점검 중 감전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사망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932000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- 2021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8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일 여수의 한 제조 공장에서</a:t>
                      </a:r>
                      <a:endParaRPr lang="en-US" altLang="ko-KR" sz="14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400" b="0" dirty="0" err="1">
                          <a:latin typeface="맑은 고딕" panose="020B0503020000020004" pitchFamily="50" charset="-127"/>
                          <a:ea typeface="+mn-ea"/>
                        </a:rPr>
                        <a:t>전기판넬</a:t>
                      </a:r>
                      <a:r>
                        <a:rPr lang="ko-KR" altLang="en-US" sz="1400" b="0" dirty="0">
                          <a:latin typeface="맑은 고딕" panose="020B0503020000020004" pitchFamily="50" charset="-127"/>
                          <a:ea typeface="+mn-ea"/>
                        </a:rPr>
                        <a:t> 점검 중 통전케이블에 접촉하여 감전</a:t>
                      </a:r>
                      <a:endParaRPr lang="en-US" altLang="ko-KR" sz="14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→ 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명 사망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800" b="0" baseline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ko-KR" altLang="en-US" sz="1400" b="1" dirty="0">
                          <a:latin typeface="맑은 고딕" panose="020B0503020000020004" pitchFamily="50" charset="-127"/>
                          <a:ea typeface="+mn-ea"/>
                        </a:rPr>
                        <a:t>◎ 핵심 안전조치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노출된 </a:t>
                      </a:r>
                      <a:r>
                        <a:rPr lang="ko-KR" altLang="en-US" sz="1400" b="1" baseline="0" dirty="0" err="1">
                          <a:latin typeface="맑은 고딕" panose="020B0503020000020004" pitchFamily="50" charset="-127"/>
                          <a:ea typeface="+mn-ea"/>
                        </a:rPr>
                        <a:t>충전부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부근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작업 전 전로 차단</a:t>
                      </a:r>
                      <a:endParaRPr lang="en-US" altLang="ko-KR" sz="14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1" baseline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  * </a:t>
                      </a:r>
                      <a:r>
                        <a:rPr lang="ko-KR" altLang="en-US" sz="1400" b="1" baseline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전로 차단 절차 </a:t>
                      </a:r>
                      <a:endParaRPr lang="en-US" altLang="ko-KR" sz="1400" b="1" baseline="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① 모든 전원 관련 도면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배선도 등 확인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② 전원 차단 후 각 </a:t>
                      </a:r>
                      <a:r>
                        <a:rPr lang="ko-KR" altLang="en-US" sz="14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단로기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개방 및 확인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③ 차단장치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4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단로기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등 잠금 장치</a:t>
                      </a: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꼬리표 부착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④ </a:t>
                      </a:r>
                      <a:r>
                        <a:rPr lang="ko-KR" altLang="en-US" sz="14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개로된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전로에서 잔류전하 완전 방전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⑤ 검전기 등 사용 작업 대상 설비 충전상태 확인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400" b="0" baseline="0" dirty="0">
                          <a:latin typeface="맑은 고딕" panose="020B0503020000020004" pitchFamily="50" charset="-127"/>
                          <a:ea typeface="+mn-ea"/>
                        </a:rPr>
                        <a:t>⑥ 전압 발생 우려 시 충분한 용량의 접지</a:t>
                      </a:r>
                      <a:endParaRPr lang="en-US" altLang="ko-KR" sz="14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감전 위험 작업 시 자격을 갖춘 자가 수행</a:t>
                      </a:r>
                      <a:endParaRPr lang="en-US" altLang="ko-KR" sz="1400" b="1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40000"/>
                        </a:lnSpc>
                      </a:pP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절연 보호구 착용</a:t>
                      </a:r>
                      <a:r>
                        <a:rPr lang="en-US" altLang="ko-KR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400" b="1" baseline="0" dirty="0">
                          <a:latin typeface="맑은 고딕" panose="020B0503020000020004" pitchFamily="50" charset="-127"/>
                          <a:ea typeface="+mn-ea"/>
                        </a:rPr>
                        <a:t>감시인 배치 등</a:t>
                      </a:r>
                      <a:endParaRPr lang="en-US" altLang="ko-KR" sz="1400" b="1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90295089-87D1-4587-891D-7077531D0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9"/>
          <a:stretch/>
        </p:blipFill>
        <p:spPr>
          <a:xfrm>
            <a:off x="185934" y="1305940"/>
            <a:ext cx="4356000" cy="48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171" y="57923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활선작업 시 안전조치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3A4D65C-1CCB-41A4-9799-7688F357653F}"/>
              </a:ext>
            </a:extLst>
          </p:cNvPr>
          <p:cNvGraphicFramePr>
            <a:graphicFrameLocks noGrp="1"/>
          </p:cNvGraphicFramePr>
          <p:nvPr/>
        </p:nvGraphicFramePr>
        <p:xfrm>
          <a:off x="290008" y="1491353"/>
          <a:ext cx="161110" cy="278674"/>
        </p:xfrm>
        <a:graphic>
          <a:graphicData uri="http://schemas.openxmlformats.org/drawingml/2006/table">
            <a:tbl>
              <a:tblPr/>
              <a:tblGrid>
                <a:gridCol w="16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68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5315" marR="65315" marT="32657" marB="326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EED9F34-D746-4BE3-8884-8C7556BFF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78559"/>
              </p:ext>
            </p:extLst>
          </p:nvPr>
        </p:nvGraphicFramePr>
        <p:xfrm>
          <a:off x="156754" y="808117"/>
          <a:ext cx="8830496" cy="53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496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</a:tblGrid>
              <a:tr h="539943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F93B07C0-7844-4D92-B84C-846F4C84A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9"/>
          <a:stretch/>
        </p:blipFill>
        <p:spPr>
          <a:xfrm>
            <a:off x="201575" y="878541"/>
            <a:ext cx="8727272" cy="52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2426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18430</TotalTime>
  <Words>314</Words>
  <Application>Microsoft Office PowerPoint</Application>
  <PresentationFormat>화면 슬라이드 쇼(4:3)</PresentationFormat>
  <Paragraphs>71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3</vt:i4>
      </vt:variant>
    </vt:vector>
  </HeadingPairs>
  <TitlesOfParts>
    <vt:vector size="16" baseType="lpstr">
      <vt:lpstr>맑은 고딕</vt:lpstr>
      <vt:lpstr>휴먼엑스포</vt:lpstr>
      <vt:lpstr>Arial</vt:lpstr>
      <vt:lpstr>Calibri</vt:lpstr>
      <vt:lpstr>Verdana</vt:lpstr>
      <vt:lpstr>표지</vt:lpstr>
      <vt:lpstr>1_표지</vt:lpstr>
      <vt:lpstr>2_내용</vt:lpstr>
      <vt:lpstr>4_내용</vt:lpstr>
      <vt:lpstr>3_내용</vt:lpstr>
      <vt:lpstr>1_내용</vt:lpstr>
      <vt:lpstr>5_내용</vt:lpstr>
      <vt:lpstr>디자인 사용자 지정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안전관리 실무 메뉴얼</dc:title>
  <dc:creator>user</dc:creator>
  <cp:lastModifiedBy>Nicole Lewis</cp:lastModifiedBy>
  <cp:revision>1498</cp:revision>
  <cp:lastPrinted>2023-02-09T22:48:34Z</cp:lastPrinted>
  <dcterms:created xsi:type="dcterms:W3CDTF">2019-12-24T04:05:49Z</dcterms:created>
  <dcterms:modified xsi:type="dcterms:W3CDTF">2023-02-10T00:18:06Z</dcterms:modified>
</cp:coreProperties>
</file>