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704" r:id="rId3"/>
    <p:sldMasterId id="2147483709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24"/>
  </p:notesMasterIdLst>
  <p:handoutMasterIdLst>
    <p:handoutMasterId r:id="rId25"/>
  </p:handoutMasterIdLst>
  <p:sldIdLst>
    <p:sldId id="315" r:id="rId9"/>
    <p:sldId id="332" r:id="rId10"/>
    <p:sldId id="431" r:id="rId11"/>
    <p:sldId id="500" r:id="rId12"/>
    <p:sldId id="581" r:id="rId13"/>
    <p:sldId id="582" r:id="rId14"/>
    <p:sldId id="586" r:id="rId15"/>
    <p:sldId id="583" r:id="rId16"/>
    <p:sldId id="585" r:id="rId17"/>
    <p:sldId id="544" r:id="rId18"/>
    <p:sldId id="579" r:id="rId19"/>
    <p:sldId id="578" r:id="rId20"/>
    <p:sldId id="576" r:id="rId21"/>
    <p:sldId id="580" r:id="rId22"/>
    <p:sldId id="439" r:id="rId23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95959"/>
    <a:srgbClr val="6C6B67"/>
    <a:srgbClr val="DEEBF7"/>
    <a:srgbClr val="FFD5CD"/>
    <a:srgbClr val="FFFF99"/>
    <a:srgbClr val="1D4999"/>
    <a:srgbClr val="A6A6A6"/>
    <a:srgbClr val="FEDBCC"/>
    <a:srgbClr val="015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6418" autoAdjust="0"/>
  </p:normalViewPr>
  <p:slideViewPr>
    <p:cSldViewPr snapToGrid="0">
      <p:cViewPr varScale="1">
        <p:scale>
          <a:sx n="114" d="100"/>
          <a:sy n="114" d="100"/>
        </p:scale>
        <p:origin x="1758" y="84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&#50504;&#51204;&#48372;&#44148;%20&#51204;&#49324;%20&#54924;&#51032;\2025%20&#50504;&#51204;&#48372;&#44148;%20&#51204;&#49324;%20&#54924;&#51032;\2&#50900;%20&#49324;&#44256;%20&#48516;&#49437;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&#50504;&#51204;&#48372;&#44148;%20&#51204;&#49324;%20&#54924;&#51032;\2025%20&#50504;&#51204;&#48372;&#44148;%20&#51204;&#49324;%20&#54924;&#51032;\2&#50900;%20&#49324;&#44256;%20&#48516;&#49437;_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&#50504;&#51204;&#48372;&#44148;%20&#51204;&#49324;%20&#54924;&#51032;\2025%20&#50504;&#51204;&#48372;&#44148;%20&#51204;&#49324;%20&#54924;&#51032;\2&#50900;%20&#49324;&#44256;%20&#48516;&#49437;_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&#50504;&#51204;&#48372;&#44148;%20&#51204;&#49324;%20&#54924;&#51032;\2025%20&#50504;&#51204;&#48372;&#44148;%20&#51204;&#49324;%20&#54924;&#51032;\2&#50900;%20&#49324;&#44256;%20&#48516;&#49437;_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9733;%20&#54788;&#54889;&#51312;&#49324;\&#44256;&#47161;%20&#44540;&#47196;&#51088;%20&#54788;&#54889;\&#44256;&#47161;%20&#44540;&#47196;&#51088;%20&#54788;&#54889;%20&#54028;&#50501;(2025.02)_&#52572;&#51333;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매출액 대비 재해</a:t>
            </a:r>
            <a:r>
              <a:rPr lang="ko-KR" altLang="en-US" sz="1600" b="1" baseline="0" dirty="0"/>
              <a:t> 현황</a:t>
            </a:r>
            <a:endParaRPr lang="en-US" altLang="ko-KR" sz="1600" b="1" baseline="0" dirty="0"/>
          </a:p>
          <a:p>
            <a:pPr>
              <a:defRPr/>
            </a:pPr>
            <a:r>
              <a:rPr lang="en-US" altLang="ko-KR" sz="1200" b="1" baseline="0" dirty="0"/>
              <a:t>(100</a:t>
            </a:r>
            <a:r>
              <a:rPr lang="ko-KR" altLang="en-US" sz="1200" b="1" baseline="0" dirty="0"/>
              <a:t>억원 당 재해자 수</a:t>
            </a:r>
            <a:r>
              <a:rPr lang="en-US" altLang="ko-KR" sz="1200" b="1" baseline="0" dirty="0"/>
              <a:t>)</a:t>
            </a:r>
            <a:endParaRPr lang="ko-KR" altLang="en-US" sz="1200" b="1" dirty="0"/>
          </a:p>
        </c:rich>
      </c:tx>
      <c:layout>
        <c:manualLayout>
          <c:xMode val="edge"/>
          <c:yMode val="edge"/>
          <c:x val="0.26483519385728244"/>
          <c:y val="9.25914078430505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9533426612E-2"/>
          <c:y val="0.30309648408979067"/>
          <c:w val="0.93888888888888888"/>
          <c:h val="0.4801104549431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통계_1월!$C$14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통계_1월!$D$13:$G$13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가스</c:v>
                </c:pt>
              </c:strCache>
            </c:strRef>
          </c:cat>
          <c:val>
            <c:numRef>
              <c:f>통계_1월!$D$14:$G$14</c:f>
              <c:numCache>
                <c:formatCode>0.00_ </c:formatCode>
                <c:ptCount val="4"/>
                <c:pt idx="0">
                  <c:v>0.59167353847679327</c:v>
                </c:pt>
                <c:pt idx="1">
                  <c:v>1.0220563177253801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E-4147-AB5F-6B53A3AC8405}"/>
            </c:ext>
          </c:extLst>
        </c:ser>
        <c:ser>
          <c:idx val="1"/>
          <c:order val="1"/>
          <c:tx>
            <c:strRef>
              <c:f>통계_1월!$C$15</c:f>
              <c:strCache>
                <c:ptCount val="1"/>
                <c:pt idx="0">
                  <c:v>2025.02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통계_1월!$D$13:$G$13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가스</c:v>
                </c:pt>
              </c:strCache>
            </c:strRef>
          </c:cat>
          <c:val>
            <c:numRef>
              <c:f>통계_1월!$D$15:$G$15</c:f>
              <c:numCache>
                <c:formatCode>0.00_ </c:formatCode>
                <c:ptCount val="4"/>
                <c:pt idx="0">
                  <c:v>0.73133211914003082</c:v>
                </c:pt>
                <c:pt idx="1">
                  <c:v>0.58944741078925256</c:v>
                </c:pt>
                <c:pt idx="2">
                  <c:v>0.45274140774980687</c:v>
                </c:pt>
                <c:pt idx="3">
                  <c:v>2.2142314617233074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E-4147-AB5F-6B53A3AC84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안전사고 </a:t>
            </a:r>
            <a:r>
              <a:rPr lang="en-US" altLang="ko-KR" sz="1600" b="1" dirty="0"/>
              <a:t>12</a:t>
            </a:r>
            <a:r>
              <a:rPr lang="ko-KR" altLang="en-US" sz="1600" b="1" dirty="0"/>
              <a:t>개월 누계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통계_1월!$I$43</c:f>
              <c:strCache>
                <c:ptCount val="1"/>
                <c:pt idx="0">
                  <c:v>재해자 수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통계_1월!$H$95:$H$106</c:f>
              <c:strCache>
                <c:ptCount val="12"/>
                <c:pt idx="0">
                  <c:v>24.03</c:v>
                </c:pt>
                <c:pt idx="1">
                  <c:v>24.04</c:v>
                </c:pt>
                <c:pt idx="2">
                  <c:v>24.05</c:v>
                </c:pt>
                <c:pt idx="3">
                  <c:v>24.06</c:v>
                </c:pt>
                <c:pt idx="4">
                  <c:v>24.07</c:v>
                </c:pt>
                <c:pt idx="5">
                  <c:v>24.08</c:v>
                </c:pt>
                <c:pt idx="6">
                  <c:v>24.09</c:v>
                </c:pt>
                <c:pt idx="7">
                  <c:v>24.10</c:v>
                </c:pt>
                <c:pt idx="8">
                  <c:v>24.11</c:v>
                </c:pt>
                <c:pt idx="9">
                  <c:v>24.12</c:v>
                </c:pt>
                <c:pt idx="10">
                  <c:v>25.01</c:v>
                </c:pt>
                <c:pt idx="11">
                  <c:v>25.02</c:v>
                </c:pt>
              </c:strCache>
            </c:strRef>
          </c:cat>
          <c:val>
            <c:numRef>
              <c:f>통계_1월!$I$95:$I$106</c:f>
              <c:numCache>
                <c:formatCode>General</c:formatCode>
                <c:ptCount val="12"/>
                <c:pt idx="0">
                  <c:v>31</c:v>
                </c:pt>
                <c:pt idx="1">
                  <c:v>33</c:v>
                </c:pt>
                <c:pt idx="2">
                  <c:v>34</c:v>
                </c:pt>
                <c:pt idx="3">
                  <c:v>37</c:v>
                </c:pt>
                <c:pt idx="4">
                  <c:v>43</c:v>
                </c:pt>
                <c:pt idx="5">
                  <c:v>45</c:v>
                </c:pt>
                <c:pt idx="6">
                  <c:v>50</c:v>
                </c:pt>
                <c:pt idx="7">
                  <c:v>53</c:v>
                </c:pt>
                <c:pt idx="8">
                  <c:v>52</c:v>
                </c:pt>
                <c:pt idx="9">
                  <c:v>48</c:v>
                </c:pt>
                <c:pt idx="10">
                  <c:v>51</c:v>
                </c:pt>
                <c:pt idx="11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1E-4F89-B846-27A080C1D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1648240"/>
        <c:axId val="873640240"/>
      </c:lineChart>
      <c:lineChart>
        <c:grouping val="standard"/>
        <c:varyColors val="0"/>
        <c:ser>
          <c:idx val="1"/>
          <c:order val="1"/>
          <c:tx>
            <c:strRef>
              <c:f>통계_1월!$K$43</c:f>
              <c:strCache>
                <c:ptCount val="1"/>
                <c:pt idx="0">
                  <c:v>100억당 재해자 수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통계_1월!$H$95:$H$106</c:f>
              <c:strCache>
                <c:ptCount val="12"/>
                <c:pt idx="0">
                  <c:v>24.03</c:v>
                </c:pt>
                <c:pt idx="1">
                  <c:v>24.04</c:v>
                </c:pt>
                <c:pt idx="2">
                  <c:v>24.05</c:v>
                </c:pt>
                <c:pt idx="3">
                  <c:v>24.06</c:v>
                </c:pt>
                <c:pt idx="4">
                  <c:v>24.07</c:v>
                </c:pt>
                <c:pt idx="5">
                  <c:v>24.08</c:v>
                </c:pt>
                <c:pt idx="6">
                  <c:v>24.09</c:v>
                </c:pt>
                <c:pt idx="7">
                  <c:v>24.10</c:v>
                </c:pt>
                <c:pt idx="8">
                  <c:v>24.11</c:v>
                </c:pt>
                <c:pt idx="9">
                  <c:v>24.12</c:v>
                </c:pt>
                <c:pt idx="10">
                  <c:v>25.01</c:v>
                </c:pt>
                <c:pt idx="11">
                  <c:v>25.02</c:v>
                </c:pt>
              </c:strCache>
            </c:strRef>
          </c:cat>
          <c:val>
            <c:numRef>
              <c:f>통계_1월!$K$95:$K$106</c:f>
              <c:numCache>
                <c:formatCode>_(* #,##0.00_);_(* \(#,##0.00\);_(* "-"??_);_(@_)</c:formatCode>
                <c:ptCount val="12"/>
                <c:pt idx="0">
                  <c:v>0.57752894398527366</c:v>
                </c:pt>
                <c:pt idx="1">
                  <c:v>0.59622954388601612</c:v>
                </c:pt>
                <c:pt idx="2">
                  <c:v>0.60637991198088648</c:v>
                </c:pt>
                <c:pt idx="3">
                  <c:v>0.65934654937601078</c:v>
                </c:pt>
                <c:pt idx="4">
                  <c:v>0.73190885035589748</c:v>
                </c:pt>
                <c:pt idx="5">
                  <c:v>0.75142929539732473</c:v>
                </c:pt>
                <c:pt idx="6">
                  <c:v>0.85435599477690494</c:v>
                </c:pt>
                <c:pt idx="7">
                  <c:v>0.88003398919650044</c:v>
                </c:pt>
                <c:pt idx="8">
                  <c:v>0.8319520572997936</c:v>
                </c:pt>
                <c:pt idx="9">
                  <c:v>0.70998078642727347</c:v>
                </c:pt>
                <c:pt idx="10">
                  <c:v>0.74798659873619022</c:v>
                </c:pt>
                <c:pt idx="11">
                  <c:v>0.70961852051659968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1E-4F89-B846-27A080C1D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4145616"/>
        <c:axId val="682039920"/>
      </c:lineChart>
      <c:catAx>
        <c:axId val="58164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73640240"/>
        <c:crosses val="autoZero"/>
        <c:auto val="1"/>
        <c:lblAlgn val="ctr"/>
        <c:lblOffset val="100"/>
        <c:noMultiLvlLbl val="0"/>
      </c:catAx>
      <c:valAx>
        <c:axId val="87364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81648240"/>
        <c:crosses val="autoZero"/>
        <c:crossBetween val="between"/>
      </c:valAx>
      <c:valAx>
        <c:axId val="682039920"/>
        <c:scaling>
          <c:orientation val="minMax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24145616"/>
        <c:crosses val="max"/>
        <c:crossBetween val="between"/>
      </c:valAx>
      <c:catAx>
        <c:axId val="72414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2039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363989004120443E-2"/>
          <c:y val="0.23241620979440941"/>
          <c:w val="0.93527202199175907"/>
          <c:h val="0.532540004961022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통계_1월!$C$19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맞음.부딪힘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통계_1월!$D$19:$I$19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 formatCode="0_ ">
                  <c:v>1</c:v>
                </c:pt>
                <c:pt idx="5" formatCode="0_ 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F-43F6-B61C-FD196125FD29}"/>
            </c:ext>
          </c:extLst>
        </c:ser>
        <c:ser>
          <c:idx val="1"/>
          <c:order val="1"/>
          <c:tx>
            <c:strRef>
              <c:f>통계_1월!$C$20</c:f>
              <c:strCache>
                <c:ptCount val="1"/>
                <c:pt idx="0">
                  <c:v>2025.02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맞음.부딪힘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통계_1월!$D$20:$I$20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  <c:pt idx="4" formatCode="0_ ">
                  <c:v>1</c:v>
                </c:pt>
                <c:pt idx="5" formatCode="0_ 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5F-43F6-B61C-FD196125FD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84308816858744"/>
          <c:y val="0.9075322293651043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2000" b="1" dirty="0"/>
              <a:t>최근 </a:t>
            </a:r>
            <a:r>
              <a:rPr lang="en-US" altLang="ko-KR" sz="2000" b="1" dirty="0"/>
              <a:t>3</a:t>
            </a:r>
            <a:r>
              <a:rPr lang="ko-KR" altLang="en-US" sz="2000" b="1" dirty="0"/>
              <a:t>년간 재해율 비교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4.703243615508701E-2"/>
          <c:y val="0.16496117958900133"/>
          <c:w val="0.93721090708038968"/>
          <c:h val="0.63897699562063048"/>
        </c:manualLayout>
      </c:layout>
      <c:lineChart>
        <c:grouping val="standard"/>
        <c:varyColors val="0"/>
        <c:ser>
          <c:idx val="0"/>
          <c:order val="0"/>
          <c:tx>
            <c:strRef>
              <c:f>통계_1월!$C$138</c:f>
              <c:strCache>
                <c:ptCount val="1"/>
                <c:pt idx="0">
                  <c:v>당사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통계_1월!$B$139:$B$141</c:f>
              <c:strCache>
                <c:ptCount val="3"/>
                <c:pt idx="0">
                  <c:v>2021년</c:v>
                </c:pt>
                <c:pt idx="1">
                  <c:v>2022년</c:v>
                </c:pt>
                <c:pt idx="2">
                  <c:v>2023년</c:v>
                </c:pt>
              </c:strCache>
            </c:strRef>
          </c:cat>
          <c:val>
            <c:numRef>
              <c:f>통계_1월!$C$139:$C$141</c:f>
              <c:numCache>
                <c:formatCode>0.00_ </c:formatCode>
                <c:ptCount val="3"/>
                <c:pt idx="0">
                  <c:v>1.0798850468606933</c:v>
                </c:pt>
                <c:pt idx="1">
                  <c:v>1.197519131201976</c:v>
                </c:pt>
                <c:pt idx="2">
                  <c:v>1.4101551273489883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DA-42E1-8998-3C9F64CF50F6}"/>
            </c:ext>
          </c:extLst>
        </c:ser>
        <c:ser>
          <c:idx val="1"/>
          <c:order val="1"/>
          <c:tx>
            <c:strRef>
              <c:f>통계_1월!$E$138</c:f>
              <c:strCache>
                <c:ptCount val="1"/>
                <c:pt idx="0">
                  <c:v>건설업 평균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통계_1월!$B$139:$B$141</c:f>
              <c:strCache>
                <c:ptCount val="3"/>
                <c:pt idx="0">
                  <c:v>2021년</c:v>
                </c:pt>
                <c:pt idx="1">
                  <c:v>2022년</c:v>
                </c:pt>
                <c:pt idx="2">
                  <c:v>2023년</c:v>
                </c:pt>
              </c:strCache>
            </c:strRef>
          </c:cat>
          <c:val>
            <c:numRef>
              <c:f>통계_1월!$E$139:$E$141</c:f>
              <c:numCache>
                <c:formatCode>0.00_ </c:formatCode>
                <c:ptCount val="3"/>
                <c:pt idx="0">
                  <c:v>1.26</c:v>
                </c:pt>
                <c:pt idx="1">
                  <c:v>1.25</c:v>
                </c:pt>
                <c:pt idx="2">
                  <c:v>1.45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DA-42E1-8998-3C9F64CF50F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0016464"/>
        <c:axId val="1622344272"/>
      </c:lineChart>
      <c:catAx>
        <c:axId val="201001646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22344272"/>
        <c:crosses val="autoZero"/>
        <c:auto val="1"/>
        <c:lblAlgn val="ctr"/>
        <c:lblOffset val="10"/>
        <c:noMultiLvlLbl val="0"/>
      </c:catAx>
      <c:valAx>
        <c:axId val="162234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1001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고령근로자 현황</a:t>
            </a:r>
          </a:p>
        </c:rich>
      </c:tx>
      <c:layout>
        <c:manualLayout>
          <c:xMode val="edge"/>
          <c:yMode val="edge"/>
          <c:x val="0.32201645663734602"/>
          <c:y val="2.4467475981415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8658049491346221"/>
          <c:w val="1"/>
          <c:h val="0.67592038167721269"/>
        </c:manualLayout>
      </c:layout>
      <c:ofPieChart>
        <c:ofPieType val="pie"/>
        <c:varyColors val="1"/>
        <c:ser>
          <c:idx val="0"/>
          <c:order val="0"/>
          <c:tx>
            <c:strRef>
              <c:f>보고자료!$Q$6</c:f>
              <c:strCache>
                <c:ptCount val="1"/>
                <c:pt idx="0">
                  <c:v>근로자 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BC-48B2-A30D-7A9CE0091D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BC-48B2-A30D-7A9CE0091D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BC-48B2-A30D-7A9CE0091D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BC-48B2-A30D-7A9CE0091D36}"/>
              </c:ext>
            </c:extLst>
          </c:dPt>
          <c:dLbls>
            <c:dLbl>
              <c:idx val="0"/>
              <c:layout>
                <c:manualLayout>
                  <c:x val="3.8087606172783145E-2"/>
                  <c:y val="8.66668824428323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D98D28B-6CC3-4DEC-85AD-EF1761100853}" type="CATEGORYNAME">
                      <a:rPr lang="ko-KR" altLang="en-US" sz="140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[범주 이름]</a:t>
                    </a:fld>
                    <a:r>
                      <a:rPr lang="en-US" altLang="ko-KR" sz="1400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F4A7A9A2-0680-41B0-AA05-B0DC5BE22F80}" type="VALUE">
                      <a:rPr lang="en-US" altLang="ko-KR" sz="1400" baseline="0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[값]</a:t>
                    </a:fld>
                    <a:r>
                      <a:rPr lang="ko-KR" altLang="en-US" sz="1400" baseline="0" dirty="0">
                        <a:solidFill>
                          <a:schemeClr val="bg1"/>
                        </a:solidFill>
                      </a:rPr>
                      <a:t>명</a:t>
                    </a:r>
                    <a:r>
                      <a:rPr lang="en-US" altLang="ko-KR" sz="1400" baseline="0" dirty="0">
                        <a:solidFill>
                          <a:schemeClr val="bg1"/>
                        </a:solidFill>
                      </a:rPr>
                      <a:t>(</a:t>
                    </a:r>
                    <a:fld id="{9499B915-14A6-46ED-AB00-56FBD2341A68}" type="PERCENTAGE">
                      <a:rPr lang="en-US" altLang="ko-KR" sz="1400" baseline="0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[백분율]</a:t>
                    </a:fld>
                    <a:r>
                      <a:rPr lang="en-US" altLang="ko-KR" sz="1400" baseline="0" dirty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18558497763727"/>
                      <c:h val="0.335253355897355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6BC-48B2-A30D-7A9CE0091D36}"/>
                </c:ext>
              </c:extLst>
            </c:dLbl>
            <c:dLbl>
              <c:idx val="1"/>
              <c:layout>
                <c:manualLayout>
                  <c:x val="0.21884165591513829"/>
                  <c:y val="-6.56121377175967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C359E7-AFA0-4F32-868D-FA2E783D71EF}" type="CATEGORYNAME">
                      <a:rPr lang="ko-KR" altLang="en-US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[범주 이름]</a:t>
                    </a:fld>
                    <a:r>
                      <a:rPr lang="en-US" altLang="ko-KR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73B59E92-BCCB-4C8C-AEB2-1FBF91C26720}" type="VALUE">
                      <a:rPr lang="en-US" altLang="ko-KR" baseline="0" smtClean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[값]</a:t>
                    </a:fld>
                    <a:r>
                      <a:rPr lang="ko-KR" altLang="en-US" baseline="0" dirty="0">
                        <a:solidFill>
                          <a:schemeClr val="bg1"/>
                        </a:solidFill>
                      </a:rPr>
                      <a:t>명</a:t>
                    </a:r>
                    <a:r>
                      <a:rPr lang="en-US" altLang="ko-KR" baseline="0" dirty="0">
                        <a:solidFill>
                          <a:schemeClr val="bg1"/>
                        </a:solidFill>
                      </a:rPr>
                      <a:t>(</a:t>
                    </a:r>
                    <a:fld id="{9C8C08BA-94A3-4F41-86AE-0D155E1DC46D}" type="PERCENTAGE">
                      <a:rPr lang="en-US" altLang="ko-KR" baseline="0" smtClean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[백분율]</a:t>
                    </a:fld>
                    <a:r>
                      <a:rPr lang="en-US" altLang="ko-KR" baseline="0" dirty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6BC-48B2-A30D-7A9CE0091D36}"/>
                </c:ext>
              </c:extLst>
            </c:dLbl>
            <c:dLbl>
              <c:idx val="2"/>
              <c:layout>
                <c:manualLayout>
                  <c:x val="-7.5546484169556711E-3"/>
                  <c:y val="1.06441226810805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46E625-4EB0-45BA-BAD2-2345F9556442}" type="CATEGORYNAME">
                      <a:rPr lang="ko-KR" altLang="en-US" sz="1400" dirty="0">
                        <a:solidFill>
                          <a:srgbClr val="C00000"/>
                        </a:solidFill>
                      </a:rPr>
                      <a:pPr>
                        <a:defRPr sz="1400" b="1">
                          <a:solidFill>
                            <a:srgbClr val="C00000"/>
                          </a:solidFill>
                        </a:defRPr>
                      </a:pPr>
                      <a:t>[범주 이름]</a:t>
                    </a:fld>
                    <a:r>
                      <a:rPr lang="en-US" altLang="ko-KR" sz="1400" baseline="0" dirty="0">
                        <a:solidFill>
                          <a:srgbClr val="C00000"/>
                        </a:solidFill>
                      </a:rPr>
                      <a:t>, </a:t>
                    </a:r>
                    <a:fld id="{FB31ABF8-A23E-427C-8151-5BBC64850C69}" type="VALUE">
                      <a:rPr lang="en-US" altLang="ko-KR" sz="1400" baseline="0" smtClean="0">
                        <a:solidFill>
                          <a:srgbClr val="C00000"/>
                        </a:solidFill>
                      </a:rPr>
                      <a:pPr>
                        <a:defRPr sz="1400" b="1">
                          <a:solidFill>
                            <a:srgbClr val="C00000"/>
                          </a:solidFill>
                        </a:defRPr>
                      </a:pPr>
                      <a:t>[값]</a:t>
                    </a:fld>
                    <a:r>
                      <a:rPr lang="ko-KR" altLang="en-US" sz="1400" baseline="0" dirty="0">
                        <a:solidFill>
                          <a:srgbClr val="C00000"/>
                        </a:solidFill>
                      </a:rPr>
                      <a:t>명</a:t>
                    </a:r>
                    <a:r>
                      <a:rPr lang="en-US" altLang="ko-KR" sz="1400" baseline="0" dirty="0">
                        <a:solidFill>
                          <a:srgbClr val="C00000"/>
                        </a:solidFill>
                      </a:rPr>
                      <a:t>(</a:t>
                    </a:r>
                    <a:fld id="{B0C0242B-82E1-425B-9DDE-CD52350B8DD9}" type="PERCENTAGE">
                      <a:rPr lang="en-US" altLang="ko-KR" sz="1400" baseline="0" smtClean="0">
                        <a:solidFill>
                          <a:srgbClr val="C00000"/>
                        </a:solidFill>
                      </a:rPr>
                      <a:pPr>
                        <a:defRPr sz="1400" b="1">
                          <a:solidFill>
                            <a:srgbClr val="C00000"/>
                          </a:solidFill>
                        </a:defRPr>
                      </a:pPr>
                      <a:t>[백분율]</a:t>
                    </a:fld>
                    <a:r>
                      <a:rPr lang="en-US" altLang="ko-KR" sz="1400" baseline="0" dirty="0">
                        <a:solidFill>
                          <a:srgbClr val="C00000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12001333051236"/>
                      <c:h val="0.335253355897355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6BC-48B2-A30D-7A9CE0091D36}"/>
                </c:ext>
              </c:extLst>
            </c:dLbl>
            <c:dLbl>
              <c:idx val="3"/>
              <c:layout>
                <c:manualLayout>
                  <c:x val="-0.16800663206817926"/>
                  <c:y val="-8.594634417377379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sz="1500" baseline="0" dirty="0">
                        <a:solidFill>
                          <a:srgbClr val="C00000"/>
                        </a:solidFill>
                      </a:rPr>
                      <a:t>60</a:t>
                    </a:r>
                    <a:r>
                      <a:rPr lang="ko-KR" altLang="en-US" sz="1500" baseline="0" dirty="0">
                        <a:solidFill>
                          <a:srgbClr val="C00000"/>
                        </a:solidFill>
                      </a:rPr>
                      <a:t>세 이상</a:t>
                    </a:r>
                    <a:r>
                      <a:rPr lang="en-US" altLang="ko-KR" sz="1500" baseline="0" dirty="0">
                        <a:solidFill>
                          <a:srgbClr val="C00000"/>
                        </a:solidFill>
                      </a:rPr>
                      <a:t>, </a:t>
                    </a:r>
                    <a:fld id="{4553E46A-1435-4A93-A00D-9D0F8396EC70}" type="VALUE">
                      <a:rPr lang="en-US" altLang="ko-KR" sz="1500" baseline="0" smtClean="0">
                        <a:solidFill>
                          <a:srgbClr val="C00000"/>
                        </a:solidFill>
                      </a:rPr>
                      <a:pPr>
                        <a:defRPr sz="1600" b="1">
                          <a:solidFill>
                            <a:srgbClr val="C00000"/>
                          </a:solidFill>
                        </a:defRPr>
                      </a:pPr>
                      <a:t>[값]</a:t>
                    </a:fld>
                    <a:r>
                      <a:rPr lang="ko-KR" altLang="en-US" sz="1500" baseline="0" dirty="0">
                        <a:solidFill>
                          <a:srgbClr val="C00000"/>
                        </a:solidFill>
                      </a:rPr>
                      <a:t>명</a:t>
                    </a:r>
                    <a:r>
                      <a:rPr lang="en-US" altLang="ko-KR" sz="1500" baseline="0" dirty="0">
                        <a:solidFill>
                          <a:srgbClr val="C00000"/>
                        </a:solidFill>
                      </a:rPr>
                      <a:t>(</a:t>
                    </a:r>
                    <a:fld id="{7B977964-B8F7-452E-8DAE-DA21485C0A1A}" type="PERCENTAGE">
                      <a:rPr lang="en-US" altLang="ko-KR" sz="1500" baseline="0" smtClean="0">
                        <a:solidFill>
                          <a:srgbClr val="C00000"/>
                        </a:solidFill>
                      </a:rPr>
                      <a:pPr>
                        <a:defRPr sz="1600" b="1">
                          <a:solidFill>
                            <a:srgbClr val="C00000"/>
                          </a:solidFill>
                        </a:defRPr>
                      </a:pPr>
                      <a:t>[백분율]</a:t>
                    </a:fld>
                    <a:r>
                      <a:rPr lang="en-US" altLang="ko-KR" sz="1500" baseline="0" dirty="0">
                        <a:solidFill>
                          <a:srgbClr val="C00000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51128737625371"/>
                      <c:h val="0.289450240860145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6BC-48B2-A30D-7A9CE0091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보고자료!$P$7:$P$9</c:f>
              <c:strCache>
                <c:ptCount val="3"/>
                <c:pt idx="0">
                  <c:v>59세 미만</c:v>
                </c:pt>
                <c:pt idx="1">
                  <c:v>60~64세</c:v>
                </c:pt>
                <c:pt idx="2">
                  <c:v>65세 이상</c:v>
                </c:pt>
              </c:strCache>
            </c:strRef>
          </c:cat>
          <c:val>
            <c:numRef>
              <c:f>보고자료!$Q$7:$Q$9</c:f>
              <c:numCache>
                <c:formatCode>General</c:formatCode>
                <c:ptCount val="3"/>
                <c:pt idx="0">
                  <c:v>2034</c:v>
                </c:pt>
                <c:pt idx="1">
                  <c:v>239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BC-48B2-A30D-7A9CE0091D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85984432063474"/>
          <c:y val="0.90853209786065636"/>
          <c:w val="0.56428031135873047"/>
          <c:h val="9.1467902139343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529" cy="497525"/>
          </a:xfrm>
          <a:prstGeom prst="rect">
            <a:avLst/>
          </a:prstGeom>
        </p:spPr>
        <p:txBody>
          <a:bodyPr vert="horz" lIns="91533" tIns="45767" rIns="91533" bIns="4576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5" y="0"/>
            <a:ext cx="2950529" cy="497525"/>
          </a:xfrm>
          <a:prstGeom prst="rect">
            <a:avLst/>
          </a:prstGeom>
        </p:spPr>
        <p:txBody>
          <a:bodyPr vert="horz" lIns="91533" tIns="45767" rIns="91533" bIns="45767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1817"/>
            <a:ext cx="2950529" cy="497525"/>
          </a:xfrm>
          <a:prstGeom prst="rect">
            <a:avLst/>
          </a:prstGeom>
        </p:spPr>
        <p:txBody>
          <a:bodyPr vert="horz" lIns="91533" tIns="45767" rIns="91533" bIns="4576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5" y="9441817"/>
            <a:ext cx="2950529" cy="497525"/>
          </a:xfrm>
          <a:prstGeom prst="rect">
            <a:avLst/>
          </a:prstGeom>
        </p:spPr>
        <p:txBody>
          <a:bodyPr vert="horz" lIns="91533" tIns="45767" rIns="91533" bIns="45767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9786" cy="498693"/>
          </a:xfrm>
          <a:prstGeom prst="rect">
            <a:avLst/>
          </a:prstGeom>
        </p:spPr>
        <p:txBody>
          <a:bodyPr vert="horz" lIns="91533" tIns="45767" rIns="91533" bIns="4576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1"/>
            <a:ext cx="2949786" cy="498693"/>
          </a:xfrm>
          <a:prstGeom prst="rect">
            <a:avLst/>
          </a:prstGeom>
        </p:spPr>
        <p:txBody>
          <a:bodyPr vert="horz" lIns="91533" tIns="45767" rIns="91533" bIns="45767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3" tIns="45767" rIns="91533" bIns="4576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33" tIns="45767" rIns="91533" bIns="45767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9"/>
            <a:ext cx="2949786" cy="498693"/>
          </a:xfrm>
          <a:prstGeom prst="rect">
            <a:avLst/>
          </a:prstGeom>
        </p:spPr>
        <p:txBody>
          <a:bodyPr vert="horz" lIns="91533" tIns="45767" rIns="91533" bIns="4576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9"/>
            <a:ext cx="2949786" cy="498693"/>
          </a:xfrm>
          <a:prstGeom prst="rect">
            <a:avLst/>
          </a:prstGeom>
        </p:spPr>
        <p:txBody>
          <a:bodyPr vert="horz" lIns="91533" tIns="45767" rIns="91533" bIns="45767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33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33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71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91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84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44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92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0839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4080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93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85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8839201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8839201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017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2025. 02. 24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476302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수직사다리에서 미끄러짐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금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트레이 작업을 마치고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수직사다리 이용해 내려오던 중 미끄러짐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  → 척추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갈비뼈 골절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안전대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부착설비 설치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개인보호구 착용 미흡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안전고리 미 체결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안전블럭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등 사용해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안전대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부착설비 설치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안전대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스마트 에어백 등 추락 방지 위한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개인보호구 착용 철저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D67F8436-E922-4A66-B4C8-2AC743464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4" r="15955"/>
          <a:stretch/>
        </p:blipFill>
        <p:spPr>
          <a:xfrm>
            <a:off x="207085" y="1396137"/>
            <a:ext cx="4329057" cy="472593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5168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8107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35173" y="57925"/>
            <a:ext cx="470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고령근로자 현황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(2025.02.04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기준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5" name="차트 24">
            <a:extLst>
              <a:ext uri="{FF2B5EF4-FFF2-40B4-BE49-F238E27FC236}">
                <a16:creationId xmlns:a16="http://schemas.microsoft.com/office/drawing/2014/main" id="{D5C3EEFC-5160-4C6C-8931-C61753E3C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315259"/>
              </p:ext>
            </p:extLst>
          </p:nvPr>
        </p:nvGraphicFramePr>
        <p:xfrm>
          <a:off x="152401" y="833718"/>
          <a:ext cx="4338918" cy="259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6E5F24C-1BF2-42EF-BECA-833E9A97F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94933"/>
              </p:ext>
            </p:extLst>
          </p:nvPr>
        </p:nvGraphicFramePr>
        <p:xfrm>
          <a:off x="4725809" y="1226059"/>
          <a:ext cx="4212000" cy="2126742"/>
        </p:xfrm>
        <a:graphic>
          <a:graphicData uri="http://schemas.openxmlformats.org/drawingml/2006/table">
            <a:tbl>
              <a:tblPr/>
              <a:tblGrid>
                <a:gridCol w="792000">
                  <a:extLst>
                    <a:ext uri="{9D8B030D-6E8A-4147-A177-3AD203B41FA5}">
                      <a16:colId xmlns:a16="http://schemas.microsoft.com/office/drawing/2014/main" val="269757509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8976298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167961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84924159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9313653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6326842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98934207"/>
                    </a:ext>
                  </a:extLst>
                </a:gridCol>
              </a:tblGrid>
              <a:tr h="3544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사업부문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전체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만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만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108037"/>
                  </a:ext>
                </a:extLst>
              </a:tr>
              <a:tr h="3544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08863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종합건설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1,335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279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77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985886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하이테크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900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686227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121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288536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2,356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322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83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498341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3CF7FA8F-6495-4F42-9930-174FDD524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206724"/>
              </p:ext>
            </p:extLst>
          </p:nvPr>
        </p:nvGraphicFramePr>
        <p:xfrm>
          <a:off x="179860" y="3938866"/>
          <a:ext cx="4284000" cy="222275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40220445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11036378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24858315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4656682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44317358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85735633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01362781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737256856"/>
                    </a:ext>
                  </a:extLst>
                </a:gridCol>
              </a:tblGrid>
              <a:tr h="222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사업부문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전체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만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만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83021"/>
                  </a:ext>
                </a:extLst>
              </a:tr>
              <a:tr h="222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305428"/>
                  </a:ext>
                </a:extLst>
              </a:tr>
              <a:tr h="22227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종합건설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토목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942398"/>
                  </a:ext>
                </a:extLst>
              </a:tr>
              <a:tr h="222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224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53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412734"/>
                  </a:ext>
                </a:extLst>
              </a:tr>
              <a:tr h="222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717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151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875993"/>
                  </a:ext>
                </a:extLst>
              </a:tr>
              <a:tr h="222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304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49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58481"/>
                  </a:ext>
                </a:extLst>
              </a:tr>
              <a:tr h="222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하이테크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887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479397"/>
                  </a:ext>
                </a:extLst>
              </a:tr>
              <a:tr h="222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35301"/>
                  </a:ext>
                </a:extLst>
              </a:tr>
              <a:tr h="2222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121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652525"/>
                  </a:ext>
                </a:extLst>
              </a:tr>
              <a:tr h="2222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2,356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322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83 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5299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C94332-C4FF-4C08-87B7-6B81C08F17D4}"/>
              </a:ext>
            </a:extLst>
          </p:cNvPr>
          <p:cNvSpPr txBox="1"/>
          <p:nvPr/>
        </p:nvSpPr>
        <p:spPr>
          <a:xfrm>
            <a:off x="5626056" y="887505"/>
            <a:ext cx="2411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595959"/>
                </a:solidFill>
              </a:rPr>
              <a:t>사업부문 별 현황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A22B6D-C2A3-43D7-A33E-838C5915291D}"/>
              </a:ext>
            </a:extLst>
          </p:cNvPr>
          <p:cNvSpPr txBox="1"/>
          <p:nvPr/>
        </p:nvSpPr>
        <p:spPr>
          <a:xfrm>
            <a:off x="1116107" y="3600312"/>
            <a:ext cx="2411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595959"/>
                </a:solidFill>
              </a:rPr>
              <a:t>공종</a:t>
            </a:r>
            <a:r>
              <a:rPr lang="ko-KR" altLang="en-US" sz="1600" b="1" dirty="0">
                <a:solidFill>
                  <a:srgbClr val="595959"/>
                </a:solidFill>
              </a:rPr>
              <a:t> 별 현황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5720C15-C14E-4817-9D12-5F335F45C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829513"/>
              </p:ext>
            </p:extLst>
          </p:nvPr>
        </p:nvGraphicFramePr>
        <p:xfrm>
          <a:off x="4716134" y="3943574"/>
          <a:ext cx="4267210" cy="2218040"/>
        </p:xfrm>
        <a:graphic>
          <a:graphicData uri="http://schemas.openxmlformats.org/drawingml/2006/table">
            <a:tbl>
              <a:tblPr/>
              <a:tblGrid>
                <a:gridCol w="811210">
                  <a:extLst>
                    <a:ext uri="{9D8B030D-6E8A-4147-A177-3AD203B41FA5}">
                      <a16:colId xmlns:a16="http://schemas.microsoft.com/office/drawing/2014/main" val="294075420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84263322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11438233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2970507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86494742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63960365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015356671"/>
                    </a:ext>
                  </a:extLst>
                </a:gridCol>
              </a:tblGrid>
              <a:tr h="2772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2024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05483"/>
                  </a:ext>
                </a:extLst>
              </a:tr>
              <a:tr h="2772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재해자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재해자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재해자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비율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82158"/>
                  </a:ext>
                </a:extLst>
              </a:tr>
              <a:tr h="27725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63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503408"/>
                  </a:ext>
                </a:extLst>
              </a:tr>
              <a:tr h="2772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806887"/>
                  </a:ext>
                </a:extLst>
              </a:tr>
              <a:tr h="2772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650380"/>
                  </a:ext>
                </a:extLst>
              </a:tr>
              <a:tr h="277255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중대재해성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027791"/>
                  </a:ext>
                </a:extLst>
              </a:tr>
              <a:tr h="277255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558369"/>
                  </a:ext>
                </a:extLst>
              </a:tr>
              <a:tr h="277255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이상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17%</a:t>
                      </a:r>
                    </a:p>
                  </a:txBody>
                  <a:tcPr marL="7620" marR="7200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657991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909D6C4F-6E08-49E5-BC01-370FFB053B86}"/>
              </a:ext>
            </a:extLst>
          </p:cNvPr>
          <p:cNvSpPr txBox="1"/>
          <p:nvPr/>
        </p:nvSpPr>
        <p:spPr>
          <a:xfrm>
            <a:off x="5504116" y="3600312"/>
            <a:ext cx="265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solidFill>
                  <a:srgbClr val="595959"/>
                </a:solidFill>
              </a:rPr>
              <a:t>고령근로자 안전사고 현황</a:t>
            </a:r>
            <a:endParaRPr lang="ko-KR" altLang="en-US" sz="16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7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EE76CC8A-C608-46C9-B561-B0FC80313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591966"/>
              </p:ext>
            </p:extLst>
          </p:nvPr>
        </p:nvGraphicFramePr>
        <p:xfrm>
          <a:off x="156756" y="845823"/>
          <a:ext cx="8839326" cy="53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49600"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고령 근로자 채용 기준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A0E2A7C-F90F-4E45-A94C-3F6E0186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23" y="1267741"/>
            <a:ext cx="4351917" cy="4891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9CF284-1FB4-4C82-83DD-2DF0233EBC5F}"/>
              </a:ext>
            </a:extLst>
          </p:cNvPr>
          <p:cNvSpPr txBox="1"/>
          <p:nvPr/>
        </p:nvSpPr>
        <p:spPr>
          <a:xfrm>
            <a:off x="1206458" y="887505"/>
            <a:ext cx="2411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595959"/>
                </a:solidFill>
              </a:rPr>
              <a:t>현장 별 고령근로자 현황</a:t>
            </a:r>
            <a:endParaRPr lang="en-US" altLang="ko-KR" sz="1600" b="1" dirty="0">
              <a:solidFill>
                <a:srgbClr val="595959"/>
              </a:solidFill>
            </a:endParaRPr>
          </a:p>
        </p:txBody>
      </p:sp>
      <p:pic>
        <p:nvPicPr>
          <p:cNvPr id="2050" name="Picture 2" descr="external_image">
            <a:extLst>
              <a:ext uri="{FF2B5EF4-FFF2-40B4-BE49-F238E27FC236}">
                <a16:creationId xmlns:a16="http://schemas.microsoft.com/office/drawing/2014/main" id="{8010F920-9540-4653-AD88-A9FE7A27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45" y="1267740"/>
            <a:ext cx="4195479" cy="48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4E6112-7EFE-4CA6-BB83-20844B3C7ED2}"/>
              </a:ext>
            </a:extLst>
          </p:cNvPr>
          <p:cNvSpPr txBox="1"/>
          <p:nvPr/>
        </p:nvSpPr>
        <p:spPr>
          <a:xfrm>
            <a:off x="5526036" y="887505"/>
            <a:ext cx="2411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595959"/>
                </a:solidFill>
              </a:rPr>
              <a:t>고령 근로자 채용 기준</a:t>
            </a:r>
            <a:endParaRPr lang="en-US" altLang="ko-KR" sz="1600" b="1" dirty="0">
              <a:solidFill>
                <a:srgbClr val="595959"/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9922D1F0-79D8-45E9-9107-3730119AB80E}"/>
              </a:ext>
            </a:extLst>
          </p:cNvPr>
          <p:cNvSpPr/>
          <p:nvPr/>
        </p:nvSpPr>
        <p:spPr>
          <a:xfrm>
            <a:off x="4769223" y="3520622"/>
            <a:ext cx="3774141" cy="175062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F41A5-14F5-4317-8AA4-6FC8D916F832}"/>
              </a:ext>
            </a:extLst>
          </p:cNvPr>
          <p:cNvSpPr txBox="1"/>
          <p:nvPr/>
        </p:nvSpPr>
        <p:spPr>
          <a:xfrm>
            <a:off x="5211498" y="2180316"/>
            <a:ext cx="2889590" cy="1298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1600" b="1" dirty="0">
                <a:solidFill>
                  <a:srgbClr val="595959"/>
                </a:solidFill>
              </a:rPr>
              <a:t>만 </a:t>
            </a:r>
            <a:r>
              <a:rPr lang="en-US" altLang="ko-KR" sz="1600" b="1" dirty="0">
                <a:solidFill>
                  <a:srgbClr val="595959"/>
                </a:solidFill>
              </a:rPr>
              <a:t>65</a:t>
            </a:r>
            <a:r>
              <a:rPr lang="ko-KR" altLang="en-US" sz="1600" b="1" dirty="0">
                <a:solidFill>
                  <a:srgbClr val="595959"/>
                </a:solidFill>
              </a:rPr>
              <a:t>세 이상 근로자 채용 시</a:t>
            </a:r>
            <a:endParaRPr lang="en-US" altLang="ko-KR" sz="1600" b="1" dirty="0">
              <a:solidFill>
                <a:srgbClr val="595959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ko-KR" altLang="en-US" sz="1600" b="1" dirty="0">
                <a:solidFill>
                  <a:schemeClr val="accent5"/>
                </a:solidFill>
              </a:rPr>
              <a:t>혈압 및 요추</a:t>
            </a:r>
            <a:r>
              <a:rPr lang="ko-KR" altLang="en-US" sz="1600" b="1" dirty="0">
                <a:solidFill>
                  <a:srgbClr val="595959"/>
                </a:solidFill>
              </a:rPr>
              <a:t> </a:t>
            </a:r>
            <a:r>
              <a:rPr lang="en-US" altLang="ko-KR" sz="1600" b="1" dirty="0">
                <a:solidFill>
                  <a:srgbClr val="595959"/>
                </a:solidFill>
              </a:rPr>
              <a:t>CT</a:t>
            </a:r>
            <a:r>
              <a:rPr lang="ko-KR" altLang="en-US" sz="1600" b="1" dirty="0">
                <a:solidFill>
                  <a:srgbClr val="595959"/>
                </a:solidFill>
              </a:rPr>
              <a:t>확인</a:t>
            </a:r>
            <a:endParaRPr lang="en-US" altLang="ko-KR" sz="1600" b="1" dirty="0">
              <a:solidFill>
                <a:srgbClr val="595959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ko-KR" altLang="en-US" sz="1600" b="1" dirty="0">
                <a:solidFill>
                  <a:schemeClr val="accent5"/>
                </a:solidFill>
              </a:rPr>
              <a:t>위험작업</a:t>
            </a:r>
            <a:r>
              <a:rPr lang="ko-KR" altLang="en-US" sz="1600" b="1" dirty="0">
                <a:solidFill>
                  <a:srgbClr val="595959"/>
                </a:solidFill>
              </a:rPr>
              <a:t> 배치 금지</a:t>
            </a:r>
            <a:endParaRPr lang="en-US" altLang="ko-KR" sz="1600" b="1" dirty="0">
              <a:solidFill>
                <a:srgbClr val="595959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ko-KR" altLang="en-US" sz="1600" b="1" dirty="0">
                <a:solidFill>
                  <a:schemeClr val="accent5"/>
                </a:solidFill>
              </a:rPr>
              <a:t>단독작업</a:t>
            </a:r>
            <a:r>
              <a:rPr lang="ko-KR" altLang="en-US" sz="1600" b="1" dirty="0">
                <a:solidFill>
                  <a:srgbClr val="595959"/>
                </a:solidFill>
              </a:rPr>
              <a:t> 금지</a:t>
            </a:r>
            <a:endParaRPr lang="en-US" altLang="ko-KR" sz="16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2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375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화재 예방 철저의 건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Shape 24588">
            <a:extLst>
              <a:ext uri="{FF2B5EF4-FFF2-40B4-BE49-F238E27FC236}">
                <a16:creationId xmlns:a16="http://schemas.microsoft.com/office/drawing/2014/main" id="{4CDCFE2C-D853-4414-99BC-3B116A51D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2969913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0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8" name="Picture 4" descr="external_image">
            <a:extLst>
              <a:ext uri="{FF2B5EF4-FFF2-40B4-BE49-F238E27FC236}">
                <a16:creationId xmlns:a16="http://schemas.microsoft.com/office/drawing/2014/main" id="{EFE3EBF5-BB5C-432A-91B7-F6B60CE8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14" y="889874"/>
            <a:ext cx="3527612" cy="52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CBAA0F-771A-4044-828A-2E8BA4323436}"/>
              </a:ext>
            </a:extLst>
          </p:cNvPr>
          <p:cNvSpPr txBox="1"/>
          <p:nvPr/>
        </p:nvSpPr>
        <p:spPr>
          <a:xfrm>
            <a:off x="5173087" y="1937035"/>
            <a:ext cx="3342066" cy="15294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>
                <a:solidFill>
                  <a:srgbClr val="595959"/>
                </a:solidFill>
              </a:rPr>
              <a:t>* </a:t>
            </a:r>
            <a:r>
              <a:rPr lang="ko-KR" altLang="en-US" sz="1600" b="1" dirty="0">
                <a:solidFill>
                  <a:srgbClr val="595959"/>
                </a:solidFill>
              </a:rPr>
              <a:t>화기작업 안전수칙 </a:t>
            </a:r>
            <a:r>
              <a:rPr lang="en-US" altLang="ko-KR" sz="1600" b="1" dirty="0">
                <a:solidFill>
                  <a:srgbClr val="595959"/>
                </a:solidFill>
              </a:rPr>
              <a:t>*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rgbClr val="595959"/>
                </a:solidFill>
              </a:rPr>
              <a:t>- </a:t>
            </a:r>
            <a:r>
              <a:rPr lang="ko-KR" altLang="en-US" sz="1600" b="1" dirty="0">
                <a:solidFill>
                  <a:srgbClr val="595959"/>
                </a:solidFill>
              </a:rPr>
              <a:t>가연성</a:t>
            </a:r>
            <a:r>
              <a:rPr lang="en-US" altLang="ko-KR" sz="1600" b="1" dirty="0">
                <a:solidFill>
                  <a:srgbClr val="595959"/>
                </a:solidFill>
              </a:rPr>
              <a:t>/</a:t>
            </a:r>
            <a:r>
              <a:rPr lang="ko-KR" altLang="en-US" sz="1600" b="1" dirty="0">
                <a:solidFill>
                  <a:srgbClr val="595959"/>
                </a:solidFill>
              </a:rPr>
              <a:t>인화성 물질 제거</a:t>
            </a:r>
            <a:endParaRPr lang="en-US" altLang="ko-KR" sz="1600" b="1" dirty="0">
              <a:solidFill>
                <a:srgbClr val="595959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5"/>
                </a:solidFill>
              </a:rPr>
              <a:t>- </a:t>
            </a:r>
            <a:r>
              <a:rPr lang="ko-KR" altLang="en-US" sz="1600" b="1" dirty="0">
                <a:solidFill>
                  <a:schemeClr val="accent5"/>
                </a:solidFill>
              </a:rPr>
              <a:t>화재감시자 배치 및 소화기 비치</a:t>
            </a:r>
            <a:endParaRPr lang="en-US" altLang="ko-KR" sz="1600" b="1" dirty="0">
              <a:solidFill>
                <a:schemeClr val="accent5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5"/>
                </a:solidFill>
              </a:rPr>
              <a:t>- </a:t>
            </a:r>
            <a:r>
              <a:rPr lang="ko-KR" altLang="en-US" sz="1600" b="1" dirty="0">
                <a:solidFill>
                  <a:schemeClr val="accent5"/>
                </a:solidFill>
              </a:rPr>
              <a:t>화재 대비 비상 모의훈련 실시</a:t>
            </a:r>
            <a:endParaRPr lang="en-US" altLang="ko-KR" sz="1600" b="1" dirty="0">
              <a:solidFill>
                <a:schemeClr val="accent5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A000637E-42A3-400D-A90D-201BFE78AA33}"/>
              </a:ext>
            </a:extLst>
          </p:cNvPr>
          <p:cNvSpPr/>
          <p:nvPr/>
        </p:nvSpPr>
        <p:spPr>
          <a:xfrm>
            <a:off x="5000173" y="3757288"/>
            <a:ext cx="3607753" cy="74685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EBD5D57-78FB-4BB9-BF87-81C03051B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80" y="928367"/>
            <a:ext cx="4262043" cy="2232498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9B06BA9-CA23-4FA7-A23F-5A6FD57D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23" y="3300717"/>
            <a:ext cx="4262400" cy="1263557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4E39DCF-CD78-477E-BEDA-98387F79F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80" y="4704127"/>
            <a:ext cx="4262400" cy="1332868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9CA642D-7E37-43F5-8630-6B93292446F2}"/>
              </a:ext>
            </a:extLst>
          </p:cNvPr>
          <p:cNvSpPr/>
          <p:nvPr/>
        </p:nvSpPr>
        <p:spPr>
          <a:xfrm>
            <a:off x="296734" y="1233995"/>
            <a:ext cx="2030210" cy="32185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06AE9D0E-FB70-4026-B25F-E0FCD5C9CD2A}"/>
              </a:ext>
            </a:extLst>
          </p:cNvPr>
          <p:cNvSpPr/>
          <p:nvPr/>
        </p:nvSpPr>
        <p:spPr>
          <a:xfrm>
            <a:off x="1647924" y="3305568"/>
            <a:ext cx="1961909" cy="32185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12DC746-2E5E-4557-A1E3-0ACDE1EE2BB1}"/>
              </a:ext>
            </a:extLst>
          </p:cNvPr>
          <p:cNvSpPr/>
          <p:nvPr/>
        </p:nvSpPr>
        <p:spPr>
          <a:xfrm>
            <a:off x="1853729" y="4982459"/>
            <a:ext cx="1961909" cy="32185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5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325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외국인 근로자 안전보건 교육 프로그램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Shape 24588">
            <a:extLst>
              <a:ext uri="{FF2B5EF4-FFF2-40B4-BE49-F238E27FC236}">
                <a16:creationId xmlns:a16="http://schemas.microsoft.com/office/drawing/2014/main" id="{4CDCFE2C-D853-4414-99BC-3B116A51D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535668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0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◎ 도입 배경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전국적으로 건설현장에 외국인 근로자가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증가하고 있으나 언어 장벽으로 인한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외국인 근로자 안전보건교육 효과 미흡해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관리 사각지대 발생 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주요 기능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QR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코드로 웹사이트 접속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회원가입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본인 인증 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X)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및 언어 선택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</a:t>
                      </a:r>
                      <a:r>
                        <a:rPr lang="en-US" altLang="ko-KR" sz="1600" b="1" u="none" strike="noStrike" cap="none" dirty="0">
                          <a:solidFill>
                            <a:schemeClr val="accent5"/>
                          </a:solidFill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- </a:t>
                      </a:r>
                      <a:r>
                        <a:rPr lang="ko-KR" altLang="en-US" sz="1600" b="1" u="none" strike="noStrike" cap="none" dirty="0">
                          <a:solidFill>
                            <a:schemeClr val="accent5"/>
                          </a:solidFill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짧은 영상 및 퀴즈를 활용한 교육</a:t>
                      </a:r>
                      <a:endParaRPr lang="en-US" altLang="ko-KR" sz="1600" b="1" u="none" strike="noStrike" cap="none" dirty="0">
                        <a:solidFill>
                          <a:schemeClr val="accent5"/>
                        </a:solidFill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(16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 언어로 교육 및 퀴즈 진행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solidFill>
                            <a:schemeClr val="accent5"/>
                          </a:solidFill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1" u="none" strike="noStrike" cap="none" dirty="0">
                          <a:solidFill>
                            <a:schemeClr val="accent5"/>
                          </a:solidFill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 방침 및 소개 담은 신규 채용자 교육</a:t>
                      </a:r>
                      <a:endParaRPr lang="en-US" altLang="ko-KR" sz="1600" b="1" u="none" strike="noStrike" cap="none" dirty="0">
                        <a:solidFill>
                          <a:schemeClr val="accent5"/>
                        </a:solidFill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운영 계획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영종도 </a:t>
                      </a:r>
                      <a:r>
                        <a:rPr lang="ko-KR" altLang="en-US" sz="1600" b="0" u="none" strike="noStrike" cap="none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칩팩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기숙사 현장 시범운영 예정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10AAA492-54A9-4A76-8BBF-8A2E2909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288" y="889406"/>
            <a:ext cx="3852243" cy="52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8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45420"/>
              </p:ext>
            </p:extLst>
          </p:nvPr>
        </p:nvGraphicFramePr>
        <p:xfrm>
          <a:off x="163629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1. 3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3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68668" y="1331938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2025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083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2859064989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2025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현장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안전실적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25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총괄책임자 지정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5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평택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유피케미칼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ME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PJT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Process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남승현 차장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안산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EOS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박정동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구미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KEC 5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공장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이광윤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파주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LGD M2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신동수 차장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천안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CMDL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김경완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3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월 주요 계획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비상 모의훈련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화재 대비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정기점검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협력업체 간담회 및 주요 협력사 컨설팅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314256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2025. 01. 02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전파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전 현장 방침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및 목표 수립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2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월 상반기 정기점검 예정</a:t>
                      </a:r>
                      <a:endParaRPr lang="en-US" altLang="ko-KR" sz="700" b="1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4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관리책임자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우수관리감독자 포상 예정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45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b="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b="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안전소통창구 근로자 제안 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건</a:t>
                      </a:r>
                      <a:endParaRPr lang="en-US" altLang="ko-KR" sz="700" b="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조치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비상 모의훈련 실시계획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상반기 비상모의훈련 예정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b="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협력업체 간담회 예정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월 상반기 정기점검 예정</a:t>
                      </a:r>
                      <a:endParaRPr lang="en-US" altLang="ko-KR" sz="700" b="1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35173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899A9-7DFD-4432-82D7-DDCA71C09DC8}"/>
              </a:ext>
            </a:extLst>
          </p:cNvPr>
          <p:cNvSpPr txBox="1"/>
          <p:nvPr/>
        </p:nvSpPr>
        <p:spPr>
          <a:xfrm>
            <a:off x="4702714" y="3572530"/>
            <a:ext cx="4293327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+mn-ea"/>
              </a:rPr>
              <a:t>◎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2025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1~2</a:t>
            </a:r>
            <a:r>
              <a:rPr lang="ko-KR" altLang="en-US" sz="1400" b="1" dirty="0">
                <a:latin typeface="+mn-ea"/>
              </a:rPr>
              <a:t>월 안전사고 발생 현황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 - </a:t>
            </a:r>
            <a:r>
              <a:rPr lang="ko-KR" altLang="en-US" sz="1200" dirty="0">
                <a:latin typeface="+mn-ea"/>
              </a:rPr>
              <a:t>사업부문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en-US" altLang="ko-KR" sz="500" dirty="0">
                <a:latin typeface="+mn-ea"/>
              </a:rPr>
              <a:t>   </a:t>
            </a: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-</a:t>
            </a:r>
            <a:r>
              <a:rPr lang="ko-KR" altLang="en-US" sz="1200" dirty="0">
                <a:latin typeface="+mn-ea"/>
              </a:rPr>
              <a:t> 재해유형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82658A12-DF8F-46F3-ACAF-6E9CD7A1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568488"/>
              </p:ext>
            </p:extLst>
          </p:nvPr>
        </p:nvGraphicFramePr>
        <p:xfrm>
          <a:off x="4855578" y="4111965"/>
          <a:ext cx="4068476" cy="769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151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47594972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종건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+mn-ea"/>
                          <a:ea typeface="+mn-ea"/>
                        </a:rPr>
                        <a:t>HT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5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0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827528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F85B14E-1329-492E-83EA-8BB59FEAC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405164"/>
              </p:ext>
            </p:extLst>
          </p:nvPr>
        </p:nvGraphicFramePr>
        <p:xfrm>
          <a:off x="4860601" y="5230008"/>
          <a:ext cx="4063452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맞음</a:t>
                      </a:r>
                      <a:endParaRPr lang="en-US" altLang="ko-KR" sz="9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부딪힘</a:t>
                      </a:r>
                    </a:p>
                  </a:txBody>
                  <a:tcPr marL="0" marR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5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0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127727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750227"/>
              </p:ext>
            </p:extLst>
          </p:nvPr>
        </p:nvGraphicFramePr>
        <p:xfrm>
          <a:off x="147958" y="841897"/>
          <a:ext cx="4316526" cy="2579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376805" y="2621057"/>
            <a:ext cx="455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4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6BF3-FB85-4960-A10F-38F68DB71AD7}"/>
              </a:ext>
            </a:extLst>
          </p:cNvPr>
          <p:cNvSpPr txBox="1"/>
          <p:nvPr/>
        </p:nvSpPr>
        <p:spPr>
          <a:xfrm>
            <a:off x="758875" y="2595248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5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EDB0C-D374-4FF1-B178-4241B44EBE85}"/>
              </a:ext>
            </a:extLst>
          </p:cNvPr>
          <p:cNvSpPr txBox="1"/>
          <p:nvPr/>
        </p:nvSpPr>
        <p:spPr>
          <a:xfrm>
            <a:off x="1389506" y="2616088"/>
            <a:ext cx="455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4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731C8-DE04-4446-A4E0-595457BDD9F4}"/>
              </a:ext>
            </a:extLst>
          </p:cNvPr>
          <p:cNvSpPr txBox="1"/>
          <p:nvPr/>
        </p:nvSpPr>
        <p:spPr>
          <a:xfrm>
            <a:off x="1771576" y="2590279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2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EE612B-64C0-4AAC-BA85-4795E3BFA258}"/>
              </a:ext>
            </a:extLst>
          </p:cNvPr>
          <p:cNvSpPr txBox="1"/>
          <p:nvPr/>
        </p:nvSpPr>
        <p:spPr>
          <a:xfrm>
            <a:off x="2784277" y="2595248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1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C12B9F-A23B-4FAA-8CF3-71102F886665}"/>
              </a:ext>
            </a:extLst>
          </p:cNvPr>
          <p:cNvSpPr txBox="1"/>
          <p:nvPr/>
        </p:nvSpPr>
        <p:spPr>
          <a:xfrm>
            <a:off x="3796978" y="2585310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2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8" name="차트 27">
            <a:extLst>
              <a:ext uri="{FF2B5EF4-FFF2-40B4-BE49-F238E27FC236}">
                <a16:creationId xmlns:a16="http://schemas.microsoft.com/office/drawing/2014/main" id="{53AF721E-A8F6-4FDF-A74F-BF539FE36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469626"/>
              </p:ext>
            </p:extLst>
          </p:nvPr>
        </p:nvGraphicFramePr>
        <p:xfrm>
          <a:off x="4679516" y="829330"/>
          <a:ext cx="4316526" cy="2599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194001"/>
              </p:ext>
            </p:extLst>
          </p:nvPr>
        </p:nvGraphicFramePr>
        <p:xfrm>
          <a:off x="147958" y="3572531"/>
          <a:ext cx="4316526" cy="260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496A9FAD-8C97-460A-9F7D-7BFAA4DA3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504730"/>
              </p:ext>
            </p:extLst>
          </p:nvPr>
        </p:nvGraphicFramePr>
        <p:xfrm>
          <a:off x="156756" y="845823"/>
          <a:ext cx="8839326" cy="53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326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49600"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4131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최근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 재해율 추이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F35D236F-756C-4ED6-8F6D-F20D402B46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474780"/>
              </p:ext>
            </p:extLst>
          </p:nvPr>
        </p:nvGraphicFramePr>
        <p:xfrm>
          <a:off x="161365" y="860612"/>
          <a:ext cx="8866094" cy="528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785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063734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지게차 포크에 부딪힘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자재 </a:t>
                      </a:r>
                      <a:r>
                        <a:rPr lang="ko-KR" altLang="en-US" sz="1500" baseline="0" dirty="0" err="1">
                          <a:latin typeface="+mn-ea"/>
                          <a:ea typeface="+mn-ea"/>
                        </a:rPr>
                        <a:t>소운반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 신호수 업무 중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   뒤쪽에서 포크 넓이 조정하는</a:t>
                      </a: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지게차 포크에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발목</a:t>
                      </a: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부딪히며 넘어짐 → 발목 타박상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혼재작업 조정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지게차 안전수칙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신호수 미 배치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출입통제 미 실시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작업계획 시 혼재작업 조정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지게차 작업 시 신호수 배치 및 장비 작업반경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내 출입통제 실시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3F1C5DB-322E-470F-826D-4BCB2238E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-816" y="1571420"/>
            <a:ext cx="4766956" cy="4378675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0641C744-E072-438E-AFDC-C25DDDC1111D}"/>
              </a:ext>
            </a:extLst>
          </p:cNvPr>
          <p:cNvSpPr/>
          <p:nvPr/>
        </p:nvSpPr>
        <p:spPr>
          <a:xfrm>
            <a:off x="1883871" y="4697618"/>
            <a:ext cx="792088" cy="792088"/>
          </a:xfrm>
          <a:prstGeom prst="ellipse">
            <a:avLst/>
          </a:prstGeom>
          <a:noFill/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8" name="폭발 2 17">
            <a:extLst>
              <a:ext uri="{FF2B5EF4-FFF2-40B4-BE49-F238E27FC236}">
                <a16:creationId xmlns:a16="http://schemas.microsoft.com/office/drawing/2014/main" id="{D6B0EE35-4349-4FFC-8C1B-7B8A4FD30460}"/>
              </a:ext>
            </a:extLst>
          </p:cNvPr>
          <p:cNvSpPr/>
          <p:nvPr/>
        </p:nvSpPr>
        <p:spPr>
          <a:xfrm rot="1557584">
            <a:off x="1429983" y="3566750"/>
            <a:ext cx="1296144" cy="1080120"/>
          </a:xfrm>
          <a:prstGeom prst="irregularSeal2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6" name="왼쪽 화살표 15">
            <a:extLst>
              <a:ext uri="{FF2B5EF4-FFF2-40B4-BE49-F238E27FC236}">
                <a16:creationId xmlns:a16="http://schemas.microsoft.com/office/drawing/2014/main" id="{D1F64400-445B-4064-9436-E6BE6A70159C}"/>
              </a:ext>
            </a:extLst>
          </p:cNvPr>
          <p:cNvSpPr/>
          <p:nvPr/>
        </p:nvSpPr>
        <p:spPr>
          <a:xfrm rot="21131336">
            <a:off x="1283238" y="5016798"/>
            <a:ext cx="797722" cy="4116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8104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761978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배관 운반 중 끼임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 </a:t>
                      </a: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인 </a:t>
                      </a: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조로 서포트에 거치된 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배관 옮기던 중 한 명이 파이프에 발이 걸려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넘어지며 배관이 쏠림</a:t>
                      </a: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재해자 무게중심이 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500" baseline="0" dirty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baseline="0" dirty="0">
                          <a:latin typeface="+mn-ea"/>
                          <a:ea typeface="+mn-ea"/>
                        </a:rPr>
                        <a:t>무너지며 배관 사이에 손 끼임 → 손가락 골절</a:t>
                      </a:r>
                      <a:endParaRPr lang="en-US" altLang="ko-KR" sz="1500" baseline="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안전수칙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정리정돈 및 동선 확보 미흡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안전수칙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동선 내 장애물 없도록 정리정돈 철저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운반 시 간섭사항 등 사전에 파악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AB28C9-7CDE-4EA5-B7DD-BFDFDC8E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7" y="1392381"/>
            <a:ext cx="2694914" cy="2318365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86324412-D275-46B1-9265-B51A4C5EE5DB}"/>
              </a:ext>
            </a:extLst>
          </p:cNvPr>
          <p:cNvSpPr/>
          <p:nvPr/>
        </p:nvSpPr>
        <p:spPr>
          <a:xfrm>
            <a:off x="2008315" y="2106116"/>
            <a:ext cx="780284" cy="108365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1">
              <a:lnSpc>
                <a:spcPct val="100000"/>
              </a:lnSpc>
              <a:spcBef>
                <a:spcPts val="0"/>
              </a:spcBef>
            </a:pPr>
            <a:endParaRPr lang="ko-KR" alt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00A76-EBF0-4C87-9033-BF50A7BE4FFB}"/>
              </a:ext>
            </a:extLst>
          </p:cNvPr>
          <p:cNvSpPr txBox="1"/>
          <p:nvPr/>
        </p:nvSpPr>
        <p:spPr>
          <a:xfrm>
            <a:off x="2594512" y="3198167"/>
            <a:ext cx="195440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인 </a:t>
            </a:r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조로 배관 운반</a:t>
            </a:r>
            <a:endParaRPr lang="en-US" altLang="ko-KR" sz="12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(150A, L=3000mm,W=65kg)</a:t>
            </a:r>
            <a:endParaRPr lang="ko-KR" altLang="en-US" sz="1200" b="1" dirty="0" err="1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8053A-A08F-4383-9F53-9815D72FF076}"/>
              </a:ext>
            </a:extLst>
          </p:cNvPr>
          <p:cNvSpPr txBox="1"/>
          <p:nvPr/>
        </p:nvSpPr>
        <p:spPr>
          <a:xfrm>
            <a:off x="2113763" y="1803066"/>
            <a:ext cx="569387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ko-KR" altLang="en-US" sz="10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재해자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AA4B3E2-8431-45D3-AA29-39D50DA61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7" y="3824404"/>
            <a:ext cx="2694914" cy="23108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695B59-80E8-4705-98DD-2E2F09B75A28}"/>
              </a:ext>
            </a:extLst>
          </p:cNvPr>
          <p:cNvSpPr txBox="1"/>
          <p:nvPr/>
        </p:nvSpPr>
        <p:spPr>
          <a:xfrm>
            <a:off x="2608343" y="5482212"/>
            <a:ext cx="194057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배관 운반 중 작업자 </a:t>
            </a:r>
            <a:r>
              <a:rPr lang="en-US" altLang="ko-KR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명이</a:t>
            </a:r>
            <a:endParaRPr lang="en-US" altLang="ko-KR" sz="12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하부 비계 파이프에</a:t>
            </a:r>
            <a:endParaRPr lang="en-US" altLang="ko-KR" sz="12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발이 걸려 넘어짐</a:t>
            </a:r>
          </a:p>
        </p:txBody>
      </p:sp>
    </p:spTree>
    <p:extLst>
      <p:ext uri="{BB962C8B-B14F-4D97-AF65-F5344CB8AC3E}">
        <p14:creationId xmlns:p14="http://schemas.microsoft.com/office/powerpoint/2010/main" val="64141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30681"/>
              </p:ext>
            </p:extLst>
          </p:nvPr>
        </p:nvGraphicFramePr>
        <p:xfrm>
          <a:off x="156756" y="845823"/>
          <a:ext cx="8839326" cy="53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84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장비 유도 중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880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고소작업대에 전산볼트 거치해</a:t>
                      </a:r>
                      <a:endParaRPr lang="en-US" altLang="ko-KR" sz="1400" baseline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상승하던 중 케이블 트레이에</a:t>
                      </a: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전산볼트가 걸려 </a:t>
                      </a:r>
                      <a:endParaRPr lang="en-US" altLang="ko-KR" sz="1400" baseline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바닥으로</a:t>
                      </a: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떨어지며</a:t>
                      </a: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하부에서 유도 중이던 재해자</a:t>
                      </a:r>
                      <a:endParaRPr lang="en-US" altLang="ko-KR" sz="1400" baseline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팔에 맞음 → 팔 타박상</a:t>
                      </a:r>
                      <a:endParaRPr lang="en-US" altLang="ko-KR" sz="1400" kern="0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457200">
                        <a:lnSpc>
                          <a:spcPct val="140000"/>
                        </a:lnSpc>
                        <a:spcBef>
                          <a:spcPct val="50000"/>
                        </a:spcBef>
                        <a:buClr>
                          <a:srgbClr val="3333CC"/>
                        </a:buClr>
                      </a:pPr>
                      <a:endParaRPr lang="en-US" altLang="ko-KR" sz="1100" kern="0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고소작업 시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자재 낙하 방지조치 미흡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작업계획 수립 미흡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자재 결속상태 불량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dirty="0" err="1">
                          <a:latin typeface="+mn-ea"/>
                          <a:ea typeface="+mn-ea"/>
                        </a:rPr>
                        <a:t>유도원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장비 하부에 위치해 안전거리 확보 미흡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b="1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-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고소작업 시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자재 낙하방지조치 철저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작업 계획 수립 시 장애물 등 사전 파악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indent="0" algn="l" latinLnBrk="1">
                        <a:lnSpc>
                          <a:spcPct val="140000"/>
                        </a:lnSpc>
                        <a:buFontTx/>
                        <a:buNone/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자재 운반 시 결속 철저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dirty="0" err="1">
                          <a:latin typeface="+mn-ea"/>
                          <a:ea typeface="+mn-ea"/>
                        </a:rPr>
                        <a:t>유도원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안전거리 확보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2D467DC4-E3E6-41E8-A93F-BF897C642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3" y="1391770"/>
            <a:ext cx="4363216" cy="4749083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5168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79B3EE4-945D-4318-96BD-C35B668FB611}"/>
              </a:ext>
            </a:extLst>
          </p:cNvPr>
          <p:cNvCxnSpPr>
            <a:cxnSpLocks/>
          </p:cNvCxnSpPr>
          <p:nvPr/>
        </p:nvCxnSpPr>
        <p:spPr>
          <a:xfrm flipV="1">
            <a:off x="1261987" y="2903854"/>
            <a:ext cx="1951860" cy="10969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왼쪽 화살표 15">
            <a:extLst>
              <a:ext uri="{FF2B5EF4-FFF2-40B4-BE49-F238E27FC236}">
                <a16:creationId xmlns:a16="http://schemas.microsoft.com/office/drawing/2014/main" id="{D9207FBB-41C2-43AF-B1B1-60DD0367B779}"/>
              </a:ext>
            </a:extLst>
          </p:cNvPr>
          <p:cNvSpPr/>
          <p:nvPr/>
        </p:nvSpPr>
        <p:spPr>
          <a:xfrm rot="16200000">
            <a:off x="1404580" y="4220851"/>
            <a:ext cx="797722" cy="4116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92BDD2-6D92-4431-AA74-DDD30D1678BE}"/>
              </a:ext>
            </a:extLst>
          </p:cNvPr>
          <p:cNvSpPr txBox="1"/>
          <p:nvPr/>
        </p:nvSpPr>
        <p:spPr>
          <a:xfrm>
            <a:off x="3392409" y="2765354"/>
            <a:ext cx="111015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8000" rIns="18000" rtlCol="0"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0"/>
              </a:spcBef>
            </a:pPr>
            <a:r>
              <a:rPr lang="ko-KR" altLang="en-US" sz="12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전산볼트 낙하</a:t>
            </a:r>
          </a:p>
        </p:txBody>
      </p:sp>
      <p:sp>
        <p:nvSpPr>
          <p:cNvPr id="22" name="폭발 2 17">
            <a:extLst>
              <a:ext uri="{FF2B5EF4-FFF2-40B4-BE49-F238E27FC236}">
                <a16:creationId xmlns:a16="http://schemas.microsoft.com/office/drawing/2014/main" id="{B8584A4E-4540-456D-AE3F-2F609A5CD51A}"/>
              </a:ext>
            </a:extLst>
          </p:cNvPr>
          <p:cNvSpPr/>
          <p:nvPr/>
        </p:nvSpPr>
        <p:spPr>
          <a:xfrm rot="1557584">
            <a:off x="1336191" y="4988332"/>
            <a:ext cx="944977" cy="884999"/>
          </a:xfrm>
          <a:prstGeom prst="irregularSeal2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228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78328"/>
              </p:ext>
            </p:extLst>
          </p:nvPr>
        </p:nvGraphicFramePr>
        <p:xfrm>
          <a:off x="156756" y="845823"/>
          <a:ext cx="8839326" cy="545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84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배관 작업 중 끼임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940802">
                <a:tc>
                  <a:txBody>
                    <a:bodyPr/>
                    <a:lstStyle/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</a:t>
                      </a: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</a:t>
                      </a: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10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입상 배관 설치 작업 중</a:t>
                      </a:r>
                      <a:endParaRPr lang="en-US" altLang="ko-KR" sz="1400" baseline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aseline="0" dirty="0" err="1">
                          <a:latin typeface="+mn-ea"/>
                          <a:ea typeface="+mn-ea"/>
                        </a:rPr>
                        <a:t>클램프를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 풀자 배관이 미끄러져 </a:t>
                      </a:r>
                      <a:r>
                        <a:rPr lang="ko-KR" altLang="en-US" sz="1400" baseline="0" dirty="0" err="1">
                          <a:latin typeface="+mn-ea"/>
                          <a:ea typeface="+mn-ea"/>
                        </a:rPr>
                        <a:t>슬리브와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 배관 </a:t>
                      </a:r>
                      <a:endParaRPr lang="en-US" altLang="ko-KR" sz="1400" baseline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사이에 손 끼임</a:t>
                      </a:r>
                      <a:r>
                        <a:rPr lang="en-US" altLang="ko-KR" sz="14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aseline="0" dirty="0">
                          <a:latin typeface="+mn-ea"/>
                          <a:ea typeface="+mn-ea"/>
                        </a:rPr>
                        <a:t>→ 손가락 골절</a:t>
                      </a:r>
                      <a:endParaRPr lang="en-US" altLang="ko-KR" sz="1400" baseline="0" dirty="0"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100" kern="0" dirty="0">
                        <a:solidFill>
                          <a:prstClr val="black"/>
                        </a:solidFill>
                        <a:latin typeface="+mn-lt"/>
                        <a:ea typeface="맑은 고딕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올바른 작업계획 수립 미흡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배관을 고정한 상태에서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+mn-ea"/>
                          <a:ea typeface="+mn-ea"/>
                        </a:rPr>
                        <a:t>클램프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풀어야 하지만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배관 고정하지 않은 상태로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+mn-ea"/>
                          <a:ea typeface="+mn-ea"/>
                        </a:rPr>
                        <a:t>클램프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해체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개인보호구 착용 미흡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en-US" altLang="ko-KR" sz="1100" b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3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작업방법 변경 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한 명이 배관을 잡은 상태에서 다른 작업자가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 err="1">
                          <a:latin typeface="+mn-ea"/>
                          <a:ea typeface="+mn-ea"/>
                        </a:rPr>
                        <a:t>클램프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해체하는 형태로 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인 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조 작업 실시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 개인보호구 착용 철저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+mn-ea"/>
                          <a:ea typeface="+mn-ea"/>
                        </a:rPr>
                        <a:t>협착방지장갑 착용</a:t>
                      </a:r>
                      <a:endParaRPr lang="en-US" altLang="ko-KR" sz="1500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A2E1691-5CE7-446E-939E-B62C21869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28" y="1420832"/>
            <a:ext cx="4379384" cy="48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1107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34649</TotalTime>
  <Words>1607</Words>
  <Application>Microsoft Office PowerPoint</Application>
  <PresentationFormat>화면 슬라이드 쇼(4:3)</PresentationFormat>
  <Paragraphs>562</Paragraphs>
  <Slides>15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15</vt:i4>
      </vt:variant>
    </vt:vector>
  </HeadingPairs>
  <TitlesOfParts>
    <vt:vector size="28" baseType="lpstr">
      <vt:lpstr>맑은 고딕</vt:lpstr>
      <vt:lpstr>휴먼엑스포</vt:lpstr>
      <vt:lpstr>Arial</vt:lpstr>
      <vt:lpstr>Calibri</vt:lpstr>
      <vt:lpstr>Verdana</vt:lpstr>
      <vt:lpstr>표지</vt:lpstr>
      <vt:lpstr>1_표지</vt:lpstr>
      <vt:lpstr>4_내용</vt:lpstr>
      <vt:lpstr>6_내용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ITH190708</cp:lastModifiedBy>
  <cp:revision>2469</cp:revision>
  <cp:lastPrinted>2025-02-21T01:43:43Z</cp:lastPrinted>
  <dcterms:created xsi:type="dcterms:W3CDTF">2019-12-24T04:05:49Z</dcterms:created>
  <dcterms:modified xsi:type="dcterms:W3CDTF">2025-02-24T00:17:58Z</dcterms:modified>
</cp:coreProperties>
</file>