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slideLayouts/slideLayout9.xml" ContentType="application/vnd.openxmlformats-officedocument.presentationml.slideLayout+xml"/>
  <Override PartName="/ppt/theme/theme8.xml" ContentType="application/vnd.openxmlformats-officedocument.theme+xml"/>
  <Override PartName="/ppt/slideLayouts/slideLayout1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1.xml" ContentType="application/vnd.openxmlformats-officedocument.drawingml.chartshape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4" r:id="rId1"/>
    <p:sldMasterId id="2147483702" r:id="rId2"/>
    <p:sldMasterId id="2147483704" r:id="rId3"/>
    <p:sldMasterId id="2147483711" r:id="rId4"/>
    <p:sldMasterId id="2147483709" r:id="rId5"/>
    <p:sldMasterId id="2147483700" r:id="rId6"/>
    <p:sldMasterId id="2147483696" r:id="rId7"/>
    <p:sldMasterId id="2147483706" r:id="rId8"/>
    <p:sldMasterId id="2147483692" r:id="rId9"/>
  </p:sldMasterIdLst>
  <p:notesMasterIdLst>
    <p:notesMasterId r:id="rId30"/>
  </p:notesMasterIdLst>
  <p:handoutMasterIdLst>
    <p:handoutMasterId r:id="rId31"/>
  </p:handoutMasterIdLst>
  <p:sldIdLst>
    <p:sldId id="315" r:id="rId10"/>
    <p:sldId id="332" r:id="rId11"/>
    <p:sldId id="431" r:id="rId12"/>
    <p:sldId id="578" r:id="rId13"/>
    <p:sldId id="500" r:id="rId14"/>
    <p:sldId id="576" r:id="rId15"/>
    <p:sldId id="577" r:id="rId16"/>
    <p:sldId id="544" r:id="rId17"/>
    <p:sldId id="537" r:id="rId18"/>
    <p:sldId id="565" r:id="rId19"/>
    <p:sldId id="566" r:id="rId20"/>
    <p:sldId id="579" r:id="rId21"/>
    <p:sldId id="570" r:id="rId22"/>
    <p:sldId id="571" r:id="rId23"/>
    <p:sldId id="572" r:id="rId24"/>
    <p:sldId id="574" r:id="rId25"/>
    <p:sldId id="573" r:id="rId26"/>
    <p:sldId id="567" r:id="rId27"/>
    <p:sldId id="568" r:id="rId28"/>
    <p:sldId id="439" r:id="rId29"/>
  </p:sldIdLst>
  <p:sldSz cx="9144000" cy="6858000" type="screen4x3"/>
  <p:notesSz cx="6807200" cy="99393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TH190708" initials="I" lastIdx="5" clrIdx="0">
    <p:extLst>
      <p:ext uri="{19B8F6BF-5375-455C-9EA6-DF929625EA0E}">
        <p15:presenceInfo xmlns:p15="http://schemas.microsoft.com/office/powerpoint/2012/main" userId="ITH190708" providerId="None"/>
      </p:ext>
    </p:extLst>
  </p:cmAuthor>
  <p:cmAuthor id="2" name="user" initials="u" lastIdx="2" clrIdx="1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6B67"/>
    <a:srgbClr val="DEEBF7"/>
    <a:srgbClr val="FFD5CD"/>
    <a:srgbClr val="FFFF99"/>
    <a:srgbClr val="1D4999"/>
    <a:srgbClr val="A6A6A6"/>
    <a:srgbClr val="FEDBCC"/>
    <a:srgbClr val="0155A6"/>
    <a:srgbClr val="4171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보통 스타일 3 - 강조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99" autoAdjust="0"/>
    <p:restoredTop sz="96418" autoAdjust="0"/>
  </p:normalViewPr>
  <p:slideViewPr>
    <p:cSldViewPr snapToGrid="0">
      <p:cViewPr varScale="1">
        <p:scale>
          <a:sx n="114" d="100"/>
          <a:sy n="114" d="100"/>
        </p:scale>
        <p:origin x="1758" y="84"/>
      </p:cViewPr>
      <p:guideLst>
        <p:guide orient="horz" pos="2183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274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U:\&#54408;&#51656;&#50504;&#51204;&#54016;\Team%20Share\&#51076;&#50896;&#54924;&#51032;&#51088;&#47308;\2024%20&#50504;&#51204;&#48372;&#44148;%20&#51204;&#49324;%20&#54924;&#51032;\12&#50900;%20&#49324;&#44256;%20&#48516;&#49437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U:\&#54408;&#51656;&#50504;&#51204;&#54016;\Team%20Share\&#51076;&#50896;&#54924;&#51032;&#51088;&#47308;\2024%20&#50504;&#51204;&#48372;&#44148;%20&#51204;&#49324;%20&#54924;&#51032;\2024.11.25\11&#50900;%20&#49324;&#44256;%20&#48516;&#49437;_&#52572;&#51333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U:\&#54408;&#51656;&#50504;&#51204;&#54016;\Team%20Share\&#51076;&#50896;&#54924;&#51032;&#51088;&#47308;\2024%20&#50504;&#51204;&#48372;&#44148;%20&#51204;&#49324;%20&#54924;&#51032;\12&#50900;%20&#49324;&#44256;%20&#48516;&#49437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&#52572;&#44540;%205&#45380;%20&#49324;&#47581;&#49324;&#44256;%20&#48156;&#49373;&#44148;&#49688;%20&#48143;%20&#49324;&#47581;&#51088;&#49688;%20(1)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&#52572;&#44540;%205&#45380;%20&#49324;&#47581;&#49324;&#44256;%20&#48156;&#49373;&#44148;&#49688;%20&#48143;%20&#49324;&#47581;&#51088;&#49688;%20(1)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&#52572;&#44540;%205&#45380;%20&#49324;&#47581;&#49324;&#44256;%20&#48156;&#49373;&#44148;&#49688;%20&#48143;%20&#49324;&#47581;&#51088;&#49688;%20(1).xlsx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sz="1600" b="1"/>
              <a:t>매출액 대비 재해</a:t>
            </a:r>
            <a:r>
              <a:rPr lang="ko-KR" altLang="en-US" sz="1600" b="1" baseline="0"/>
              <a:t> 현황</a:t>
            </a:r>
            <a:endParaRPr lang="en-US" altLang="ko-KR" sz="1600" b="1" baseline="0"/>
          </a:p>
          <a:p>
            <a:pPr>
              <a:defRPr/>
            </a:pPr>
            <a:r>
              <a:rPr lang="en-US" altLang="ko-KR" sz="1200" b="1" baseline="0"/>
              <a:t>(100</a:t>
            </a:r>
            <a:r>
              <a:rPr lang="ko-KR" altLang="en-US" sz="1200" b="1" baseline="0"/>
              <a:t>억원 당 재해자 수</a:t>
            </a:r>
            <a:r>
              <a:rPr lang="en-US" altLang="ko-KR" sz="1200" b="1" baseline="0"/>
              <a:t>)</a:t>
            </a:r>
            <a:endParaRPr lang="ko-KR" altLang="en-US" sz="1200" b="1"/>
          </a:p>
        </c:rich>
      </c:tx>
      <c:layout>
        <c:manualLayout>
          <c:xMode val="edge"/>
          <c:yMode val="edge"/>
          <c:x val="0.27660411198600177"/>
          <c:y val="9.259259259259258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3.0555555555555555E-2"/>
          <c:y val="0.31671296296296297"/>
          <c:w val="0.93888888888888888"/>
          <c:h val="0.48011045494313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통계_12월!$C$14</c:f>
              <c:strCache>
                <c:ptCount val="1"/>
                <c:pt idx="0">
                  <c:v>전년 동기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altLang="ko-KR"/>
                      <a:t>0.76</a:t>
                    </a:r>
                    <a:endParaRPr lang="en-US" altLang="ko-KR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CABD-4A2F-8F7D-32D5C5C0369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통계_12월!$D$13:$F$13</c:f>
              <c:strCache>
                <c:ptCount val="3"/>
                <c:pt idx="0">
                  <c:v>전사</c:v>
                </c:pt>
                <c:pt idx="1">
                  <c:v>종합건설</c:v>
                </c:pt>
                <c:pt idx="2">
                  <c:v>하이테크</c:v>
                </c:pt>
              </c:strCache>
            </c:strRef>
          </c:cat>
          <c:val>
            <c:numRef>
              <c:f>통계_12월!$D$14:$F$14</c:f>
              <c:numCache>
                <c:formatCode>0.00_ </c:formatCode>
                <c:ptCount val="3"/>
                <c:pt idx="0">
                  <c:v>0.80927853365051949</c:v>
                </c:pt>
                <c:pt idx="1">
                  <c:v>1.0765637840340578</c:v>
                </c:pt>
                <c:pt idx="2">
                  <c:v>0.51488755002247133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74-44F2-9666-B769192AB006}"/>
            </c:ext>
          </c:extLst>
        </c:ser>
        <c:ser>
          <c:idx val="1"/>
          <c:order val="1"/>
          <c:tx>
            <c:strRef>
              <c:f>통계_12월!$C$15</c:f>
              <c:strCache>
                <c:ptCount val="1"/>
                <c:pt idx="0">
                  <c:v>2024.12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통계_12월!$D$13:$F$13</c:f>
              <c:strCache>
                <c:ptCount val="3"/>
                <c:pt idx="0">
                  <c:v>전사</c:v>
                </c:pt>
                <c:pt idx="1">
                  <c:v>종합건설</c:v>
                </c:pt>
                <c:pt idx="2">
                  <c:v>하이테크</c:v>
                </c:pt>
              </c:strCache>
            </c:strRef>
          </c:cat>
          <c:val>
            <c:numRef>
              <c:f>통계_12월!$D$15:$F$15</c:f>
              <c:numCache>
                <c:formatCode>0.00_ </c:formatCode>
                <c:ptCount val="3"/>
                <c:pt idx="0">
                  <c:v>0.9112563722585113</c:v>
                </c:pt>
                <c:pt idx="1">
                  <c:v>1.3785333842939043</c:v>
                </c:pt>
                <c:pt idx="2">
                  <c:v>0.32005655886777318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A74-44F2-9666-B769192AB00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10"/>
        <c:axId val="751594560"/>
        <c:axId val="751599136"/>
      </c:barChart>
      <c:catAx>
        <c:axId val="751594560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751599136"/>
        <c:crosses val="autoZero"/>
        <c:auto val="1"/>
        <c:lblAlgn val="ctr"/>
        <c:lblOffset val="1"/>
        <c:noMultiLvlLbl val="0"/>
      </c:catAx>
      <c:valAx>
        <c:axId val="751599136"/>
        <c:scaling>
          <c:orientation val="minMax"/>
        </c:scaling>
        <c:delete val="1"/>
        <c:axPos val="l"/>
        <c:numFmt formatCode="0.00_ " sourceLinked="1"/>
        <c:majorTickMark val="none"/>
        <c:minorTickMark val="none"/>
        <c:tickLblPos val="nextTo"/>
        <c:crossAx val="751594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526552930883641"/>
          <c:y val="0.91628280839895015"/>
          <c:w val="0.32391338582677165"/>
          <c:h val="8.37171916010498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sz="1600" b="1"/>
              <a:t>재해유형 별 현황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3.2538867875659135E-2"/>
          <c:y val="0.20860531279707892"/>
          <c:w val="0.93492226424868174"/>
          <c:h val="0.565484723138285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통계_12월!$C$19</c:f>
              <c:strCache>
                <c:ptCount val="1"/>
                <c:pt idx="0">
                  <c:v>전년 동기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통계_12월!$D$18:$I$18</c:f>
              <c:strCache>
                <c:ptCount val="6"/>
                <c:pt idx="0">
                  <c:v>넘어짐</c:v>
                </c:pt>
                <c:pt idx="1">
                  <c:v>끼임</c:v>
                </c:pt>
                <c:pt idx="2">
                  <c:v>떨어짐</c:v>
                </c:pt>
                <c:pt idx="3">
                  <c:v>맞음</c:v>
                </c:pt>
                <c:pt idx="4">
                  <c:v>기타</c:v>
                </c:pt>
                <c:pt idx="5">
                  <c:v>합계</c:v>
                </c:pt>
              </c:strCache>
            </c:strRef>
          </c:cat>
          <c:val>
            <c:numRef>
              <c:f>통계_12월!$D$19:$I$19</c:f>
              <c:numCache>
                <c:formatCode>General</c:formatCode>
                <c:ptCount val="6"/>
                <c:pt idx="0">
                  <c:v>13</c:v>
                </c:pt>
                <c:pt idx="1">
                  <c:v>3</c:v>
                </c:pt>
                <c:pt idx="2">
                  <c:v>3</c:v>
                </c:pt>
                <c:pt idx="3">
                  <c:v>8</c:v>
                </c:pt>
                <c:pt idx="4" formatCode="0_ ">
                  <c:v>11</c:v>
                </c:pt>
                <c:pt idx="5" formatCode="0_ 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86-4BC8-A82A-F31989DCF6E9}"/>
            </c:ext>
          </c:extLst>
        </c:ser>
        <c:ser>
          <c:idx val="1"/>
          <c:order val="1"/>
          <c:tx>
            <c:strRef>
              <c:f>통계_12월!$C$20</c:f>
              <c:strCache>
                <c:ptCount val="1"/>
                <c:pt idx="0">
                  <c:v>2024.12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통계_12월!$D$18:$I$18</c:f>
              <c:strCache>
                <c:ptCount val="6"/>
                <c:pt idx="0">
                  <c:v>넘어짐</c:v>
                </c:pt>
                <c:pt idx="1">
                  <c:v>끼임</c:v>
                </c:pt>
                <c:pt idx="2">
                  <c:v>떨어짐</c:v>
                </c:pt>
                <c:pt idx="3">
                  <c:v>맞음</c:v>
                </c:pt>
                <c:pt idx="4">
                  <c:v>기타</c:v>
                </c:pt>
                <c:pt idx="5">
                  <c:v>합계</c:v>
                </c:pt>
              </c:strCache>
            </c:strRef>
          </c:cat>
          <c:val>
            <c:numRef>
              <c:f>통계_12월!$D$20:$I$20</c:f>
              <c:numCache>
                <c:formatCode>General</c:formatCode>
                <c:ptCount val="6"/>
                <c:pt idx="0">
                  <c:v>3</c:v>
                </c:pt>
                <c:pt idx="1">
                  <c:v>11</c:v>
                </c:pt>
                <c:pt idx="2">
                  <c:v>4</c:v>
                </c:pt>
                <c:pt idx="3">
                  <c:v>17</c:v>
                </c:pt>
                <c:pt idx="4" formatCode="0_ ">
                  <c:v>25</c:v>
                </c:pt>
                <c:pt idx="5" formatCode="0_ 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86-4BC8-A82A-F31989DCF6E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10"/>
        <c:axId val="343504896"/>
        <c:axId val="343500320"/>
      </c:barChart>
      <c:catAx>
        <c:axId val="343504896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343500320"/>
        <c:crosses val="autoZero"/>
        <c:auto val="1"/>
        <c:lblAlgn val="ctr"/>
        <c:lblOffset val="1"/>
        <c:noMultiLvlLbl val="0"/>
      </c:catAx>
      <c:valAx>
        <c:axId val="3435003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43504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167395122710192"/>
          <c:y val="0.89781927433896136"/>
          <c:w val="0.33221885725822736"/>
          <c:h val="8.7738541415947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b="1"/>
              <a:t>안전사고 </a:t>
            </a:r>
            <a:r>
              <a:rPr lang="en-US" altLang="ko-KR" b="1"/>
              <a:t>12</a:t>
            </a:r>
            <a:r>
              <a:rPr lang="ko-KR" altLang="en-US" b="1"/>
              <a:t>개월 누계 현황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6.9382515565818634E-2"/>
          <c:y val="0.19451874059051558"/>
          <c:w val="0.83650404086616781"/>
          <c:h val="0.58394194486445805"/>
        </c:manualLayout>
      </c:layout>
      <c:lineChart>
        <c:grouping val="standard"/>
        <c:varyColors val="0"/>
        <c:ser>
          <c:idx val="0"/>
          <c:order val="0"/>
          <c:tx>
            <c:strRef>
              <c:f>통계_12월!$I$32</c:f>
              <c:strCache>
                <c:ptCount val="1"/>
                <c:pt idx="0">
                  <c:v>재해자 수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통계_12월!$H$45:$H$56</c:f>
              <c:strCache>
                <c:ptCount val="12"/>
                <c:pt idx="0">
                  <c:v>24.1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통계_12월!$I$45:$I$56</c:f>
              <c:numCache>
                <c:formatCode>General</c:formatCode>
                <c:ptCount val="12"/>
                <c:pt idx="0">
                  <c:v>35</c:v>
                </c:pt>
                <c:pt idx="1">
                  <c:v>32</c:v>
                </c:pt>
                <c:pt idx="2">
                  <c:v>31</c:v>
                </c:pt>
                <c:pt idx="3">
                  <c:v>33</c:v>
                </c:pt>
                <c:pt idx="4">
                  <c:v>34</c:v>
                </c:pt>
                <c:pt idx="5">
                  <c:v>37</c:v>
                </c:pt>
                <c:pt idx="6">
                  <c:v>42</c:v>
                </c:pt>
                <c:pt idx="7">
                  <c:v>43</c:v>
                </c:pt>
                <c:pt idx="8">
                  <c:v>48</c:v>
                </c:pt>
                <c:pt idx="9">
                  <c:v>54</c:v>
                </c:pt>
                <c:pt idx="10">
                  <c:v>60</c:v>
                </c:pt>
                <c:pt idx="11">
                  <c:v>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255-41E6-890C-32DE5785E6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4296880"/>
        <c:axId val="369717648"/>
      </c:lineChart>
      <c:lineChart>
        <c:grouping val="standard"/>
        <c:varyColors val="0"/>
        <c:ser>
          <c:idx val="1"/>
          <c:order val="1"/>
          <c:tx>
            <c:strRef>
              <c:f>통계_12월!$K$32</c:f>
              <c:strCache>
                <c:ptCount val="1"/>
                <c:pt idx="0">
                  <c:v>100억당 재해자 수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통계_12월!$H$45:$H$56</c:f>
              <c:strCache>
                <c:ptCount val="12"/>
                <c:pt idx="0">
                  <c:v>24.1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통계_12월!$K$45:$K$56</c:f>
              <c:numCache>
                <c:formatCode>_(* #,##0.00_);_(* \(#,##0.00\);_(* "-"??_);_(@_)</c:formatCode>
                <c:ptCount val="12"/>
                <c:pt idx="0">
                  <c:v>0.64970971687769874</c:v>
                </c:pt>
                <c:pt idx="1">
                  <c:v>0.5881018333362058</c:v>
                </c:pt>
                <c:pt idx="2">
                  <c:v>0.57752894398527366</c:v>
                </c:pt>
                <c:pt idx="3">
                  <c:v>0.59622954388601612</c:v>
                </c:pt>
                <c:pt idx="4">
                  <c:v>0.60637991198088648</c:v>
                </c:pt>
                <c:pt idx="5">
                  <c:v>0.65934654937601078</c:v>
                </c:pt>
                <c:pt idx="6">
                  <c:v>0.71488771430110909</c:v>
                </c:pt>
                <c:pt idx="7">
                  <c:v>0.71808240167262738</c:v>
                </c:pt>
                <c:pt idx="8">
                  <c:v>0.82080916431419348</c:v>
                </c:pt>
                <c:pt idx="9">
                  <c:v>0.89734578645797702</c:v>
                </c:pt>
                <c:pt idx="10">
                  <c:v>0.96086333269269431</c:v>
                </c:pt>
                <c:pt idx="11">
                  <c:v>0.89631774320509294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255-41E6-890C-32DE5785E6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23056080"/>
        <c:axId val="369709744"/>
      </c:lineChart>
      <c:catAx>
        <c:axId val="374296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369717648"/>
        <c:crosses val="autoZero"/>
        <c:auto val="1"/>
        <c:lblAlgn val="ctr"/>
        <c:lblOffset val="100"/>
        <c:noMultiLvlLbl val="0"/>
      </c:catAx>
      <c:valAx>
        <c:axId val="369717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374296880"/>
        <c:crosses val="autoZero"/>
        <c:crossBetween val="between"/>
      </c:valAx>
      <c:valAx>
        <c:axId val="369709744"/>
        <c:scaling>
          <c:orientation val="minMax"/>
        </c:scaling>
        <c:delete val="0"/>
        <c:axPos val="r"/>
        <c:numFmt formatCode="_(* #,##0.00_);_(* \(#,##0.00\);_(* &quot;-&quot;??_);_(@_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523056080"/>
        <c:crosses val="max"/>
        <c:crossBetween val="between"/>
      </c:valAx>
      <c:catAx>
        <c:axId val="15230560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6970974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ko-KR" sz="1600" b="1" i="0" baseline="0" dirty="0">
                <a:effectLst/>
              </a:rPr>
              <a:t>재해유형 별 현황</a:t>
            </a:r>
            <a:endParaRPr lang="ko-KR" altLang="ko-KR" sz="1200" b="1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Sheet!$H$10</c:f>
              <c:strCache>
                <c:ptCount val="1"/>
                <c:pt idx="0">
                  <c:v>사망사고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(Sheet!$A$12:$A$19,Sheet!$A$21:$A$23)</c:f>
              <c:strCache>
                <c:ptCount val="11"/>
                <c:pt idx="0">
                  <c:v>떨어짐
(추락)</c:v>
                </c:pt>
                <c:pt idx="1">
                  <c:v>물체에 맞음 (낙하)</c:v>
                </c:pt>
                <c:pt idx="2">
                  <c:v>감전</c:v>
                </c:pt>
                <c:pt idx="3">
                  <c:v>부딪힘</c:v>
                </c:pt>
                <c:pt idx="4">
                  <c:v>무너짐</c:v>
                </c:pt>
                <c:pt idx="5">
                  <c:v>깔림·뒤집힘</c:v>
                </c:pt>
                <c:pt idx="6">
                  <c:v>끼임</c:v>
                </c:pt>
                <c:pt idx="7">
                  <c:v>화학물질 누출·접촉</c:v>
                </c:pt>
                <c:pt idx="8">
                  <c:v>빠짐·익사</c:v>
                </c:pt>
                <c:pt idx="9">
                  <c:v>화재·폭발·파열</c:v>
                </c:pt>
                <c:pt idx="10">
                  <c:v>이상온도 접촉</c:v>
                </c:pt>
              </c:strCache>
            </c:strRef>
          </c:cat>
          <c:val>
            <c:numRef>
              <c:f>(Sheet!$H$12:$H$19,Sheet!$H$21:$H$23)</c:f>
              <c:numCache>
                <c:formatCode>##,##0"건"</c:formatCode>
                <c:ptCount val="11"/>
                <c:pt idx="0">
                  <c:v>116</c:v>
                </c:pt>
                <c:pt idx="1">
                  <c:v>27</c:v>
                </c:pt>
                <c:pt idx="2">
                  <c:v>14</c:v>
                </c:pt>
                <c:pt idx="3">
                  <c:v>12</c:v>
                </c:pt>
                <c:pt idx="4">
                  <c:v>10</c:v>
                </c:pt>
                <c:pt idx="5">
                  <c:v>9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2</c:v>
                </c:pt>
                <c:pt idx="1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8A-4C67-978B-D9D6E5508DD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7"/>
        <c:axId val="398606032"/>
        <c:axId val="404098112"/>
      </c:barChart>
      <c:catAx>
        <c:axId val="398606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404098112"/>
        <c:crosses val="autoZero"/>
        <c:auto val="1"/>
        <c:lblAlgn val="ctr"/>
        <c:lblOffset val="100"/>
        <c:noMultiLvlLbl val="0"/>
      </c:catAx>
      <c:valAx>
        <c:axId val="404098112"/>
        <c:scaling>
          <c:orientation val="minMax"/>
        </c:scaling>
        <c:delete val="1"/>
        <c:axPos val="l"/>
        <c:numFmt formatCode="##,##0&quot;건&quot;" sourceLinked="1"/>
        <c:majorTickMark val="none"/>
        <c:minorTickMark val="none"/>
        <c:tickLblPos val="nextTo"/>
        <c:crossAx val="398606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sz="1600" b="1" dirty="0"/>
              <a:t>전체 사망사고 발생 현황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4287010419993798E-2"/>
          <c:y val="0.21092971882913464"/>
          <c:w val="0.96906266346336323"/>
          <c:h val="0.72799393477574836"/>
        </c:manualLayout>
      </c:layout>
      <c:pie3DChart>
        <c:varyColors val="1"/>
        <c:ser>
          <c:idx val="0"/>
          <c:order val="0"/>
          <c:tx>
            <c:strRef>
              <c:f>Sheet!$H$3</c:f>
              <c:strCache>
                <c:ptCount val="1"/>
                <c:pt idx="0">
                  <c:v>2024년 3분기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66C-4B7A-8CA8-512BCDAFB44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66C-4B7A-8CA8-512BCDAFB443}"/>
              </c:ext>
            </c:extLst>
          </c:dPt>
          <c:dLbls>
            <c:dLbl>
              <c:idx val="0"/>
              <c:layout>
                <c:manualLayout>
                  <c:x val="-0.25440917107583777"/>
                  <c:y val="2.33195557300205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5789931-EFF8-4E65-A44B-E5EE9B0584B8}" type="CATEGORYNAME">
                      <a:rPr lang="ko-KR" altLang="en-US" sz="1200" b="1" smtClean="0">
                        <a:solidFill>
                          <a:schemeClr val="bg1"/>
                        </a:solidFill>
                      </a:rPr>
                      <a:pPr>
                        <a:defRPr sz="1200">
                          <a:solidFill>
                            <a:schemeClr val="bg1"/>
                          </a:solidFill>
                        </a:defRPr>
                      </a:pPr>
                      <a:t>[범주 이름]</a:t>
                    </a:fld>
                    <a:r>
                      <a:rPr lang="ko-KR" altLang="en-US" sz="1200" b="1" baseline="0" dirty="0">
                        <a:solidFill>
                          <a:schemeClr val="bg1"/>
                        </a:solidFill>
                      </a:rPr>
                      <a:t> </a:t>
                    </a:r>
                    <a:fld id="{3F5058B4-B8EC-4B3A-BF69-6FD1E7EEB4B8}" type="VALUE">
                      <a:rPr lang="ko-KR" altLang="en-US" sz="1200" b="1" baseline="0" smtClean="0">
                        <a:solidFill>
                          <a:schemeClr val="bg1"/>
                        </a:solidFill>
                      </a:rPr>
                      <a:pPr>
                        <a:defRPr sz="1200">
                          <a:solidFill>
                            <a:schemeClr val="bg1"/>
                          </a:solidFill>
                        </a:defRPr>
                      </a:pPr>
                      <a:t>[값]</a:t>
                    </a:fld>
                    <a:r>
                      <a:rPr lang="ko-KR" altLang="en-US" sz="1200" b="1" baseline="0" dirty="0">
                        <a:solidFill>
                          <a:schemeClr val="bg1"/>
                        </a:solidFill>
                      </a:rPr>
                      <a:t> </a:t>
                    </a:r>
                    <a:r>
                      <a:rPr lang="en-US" altLang="ko-KR" sz="1200" b="1" baseline="0" dirty="0">
                        <a:solidFill>
                          <a:schemeClr val="bg1"/>
                        </a:solidFill>
                      </a:rPr>
                      <a:t>(</a:t>
                    </a:r>
                    <a:fld id="{663DCD15-7769-4F65-95B9-BCA82975D4D5}" type="PERCENTAGE">
                      <a:rPr lang="en-US" altLang="ko-KR" sz="1200" b="1" baseline="0" smtClean="0">
                        <a:solidFill>
                          <a:schemeClr val="bg1"/>
                        </a:solidFill>
                      </a:rPr>
                      <a:pPr>
                        <a:defRPr sz="1200">
                          <a:solidFill>
                            <a:schemeClr val="bg1"/>
                          </a:solidFill>
                        </a:defRPr>
                      </a:pPr>
                      <a:t>[백분율]</a:t>
                    </a:fld>
                    <a:r>
                      <a:rPr lang="en-US" altLang="ko-KR" sz="1200" b="1" baseline="0" dirty="0">
                        <a:solidFill>
                          <a:schemeClr val="bg1"/>
                        </a:solidFill>
                      </a:rPr>
                      <a:t>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ko-K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678424456202233"/>
                      <c:h val="0.293255131964809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66C-4B7A-8CA8-512BCDAFB443}"/>
                </c:ext>
              </c:extLst>
            </c:dLbl>
            <c:dLbl>
              <c:idx val="1"/>
              <c:layout>
                <c:manualLayout>
                  <c:x val="0.2736678748489772"/>
                  <c:y val="-0.1124895128578136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58E7041-8641-4CB0-A2D8-0B079784485E}" type="CATEGORYNAME">
                      <a:rPr lang="ko-KR" altLang="en-US" sz="1200" b="1" smtClean="0"/>
                      <a:pPr>
                        <a:defRPr sz="1200" b="1"/>
                      </a:pPr>
                      <a:t>[범주 이름]</a:t>
                    </a:fld>
                    <a:endParaRPr lang="ko-KR" altLang="en-US" sz="1200" b="1" baseline="0" dirty="0"/>
                  </a:p>
                  <a:p>
                    <a:pPr>
                      <a:defRPr sz="1200" b="1"/>
                    </a:pPr>
                    <a:fld id="{F3F9FE98-BFBB-4485-8E7C-790AF8BF6EEC}" type="VALUE">
                      <a:rPr lang="ko-KR" altLang="en-US" sz="1200" b="1" baseline="0" smtClean="0"/>
                      <a:pPr>
                        <a:defRPr sz="1200" b="1"/>
                      </a:pPr>
                      <a:t>[값]</a:t>
                    </a:fld>
                    <a:r>
                      <a:rPr lang="ko-KR" altLang="en-US" sz="1200" b="1" baseline="0" dirty="0"/>
                      <a:t> </a:t>
                    </a:r>
                    <a:r>
                      <a:rPr lang="en-US" altLang="ko-KR" sz="1200" b="1" baseline="0" dirty="0"/>
                      <a:t>(</a:t>
                    </a:r>
                    <a:fld id="{0D0DDB12-B56A-494D-9158-1923D96C4002}" type="PERCENTAGE">
                      <a:rPr lang="en-US" altLang="ko-KR" sz="1200" b="1" baseline="0" smtClean="0"/>
                      <a:pPr>
                        <a:defRPr sz="1200" b="1"/>
                      </a:pPr>
                      <a:t>[백분율]</a:t>
                    </a:fld>
                    <a:r>
                      <a:rPr lang="en-US" altLang="ko-KR" sz="1200" b="1" baseline="0" dirty="0"/>
                      <a:t>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ko-K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66C-4B7A-8CA8-512BCDAFB4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bestFit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Sheet!$A$5:$A$6</c:f>
              <c:strCache>
                <c:ptCount val="2"/>
                <c:pt idx="0">
                  <c:v>건설업</c:v>
                </c:pt>
                <c:pt idx="1">
                  <c:v>기타</c:v>
                </c:pt>
              </c:strCache>
            </c:strRef>
          </c:cat>
          <c:val>
            <c:numRef>
              <c:f>Sheet!$H$5:$H$6</c:f>
              <c:numCache>
                <c:formatCode>##,##0"건"</c:formatCode>
                <c:ptCount val="2"/>
                <c:pt idx="0">
                  <c:v>200</c:v>
                </c:pt>
                <c:pt idx="1">
                  <c:v>211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66C-4B7A-8CA8-512BCDAFB443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sz="1600" b="1" dirty="0"/>
              <a:t>공사금액 별 현황</a:t>
            </a:r>
          </a:p>
        </c:rich>
      </c:tx>
      <c:layout>
        <c:manualLayout>
          <c:xMode val="edge"/>
          <c:yMode val="edge"/>
          <c:x val="0.31555685168983505"/>
          <c:y val="1.96078431372549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3.2333921222810112E-2"/>
          <c:y val="0.24833333333333332"/>
          <c:w val="0.93533215755437982"/>
          <c:h val="0.48961787864752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Sheet!$H$30</c:f>
              <c:strCache>
                <c:ptCount val="1"/>
                <c:pt idx="0">
                  <c:v>사망사고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Sheet!$A$32:$A$38</c:f>
              <c:strCache>
                <c:ptCount val="7"/>
                <c:pt idx="0">
                  <c:v>1억미만</c:v>
                </c:pt>
                <c:pt idx="1">
                  <c:v>1억~5억</c:v>
                </c:pt>
                <c:pt idx="2">
                  <c:v>5억~20억</c:v>
                </c:pt>
                <c:pt idx="3">
                  <c:v>20억~50억</c:v>
                </c:pt>
                <c:pt idx="4">
                  <c:v>50억~120억</c:v>
                </c:pt>
                <c:pt idx="5">
                  <c:v>120억~800억</c:v>
                </c:pt>
                <c:pt idx="6">
                  <c:v>800억이상</c:v>
                </c:pt>
              </c:strCache>
            </c:strRef>
          </c:cat>
          <c:val>
            <c:numRef>
              <c:f>Sheet!$H$32:$H$38</c:f>
              <c:numCache>
                <c:formatCode>##,##0"명"</c:formatCode>
                <c:ptCount val="7"/>
                <c:pt idx="0">
                  <c:v>36</c:v>
                </c:pt>
                <c:pt idx="1">
                  <c:v>36</c:v>
                </c:pt>
                <c:pt idx="2">
                  <c:v>35</c:v>
                </c:pt>
                <c:pt idx="3">
                  <c:v>24</c:v>
                </c:pt>
                <c:pt idx="4">
                  <c:v>14</c:v>
                </c:pt>
                <c:pt idx="5">
                  <c:v>24</c:v>
                </c:pt>
                <c:pt idx="6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B9-4466-B069-C97CFFCC08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00272112"/>
        <c:axId val="400951760"/>
      </c:barChart>
      <c:catAx>
        <c:axId val="400272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400951760"/>
        <c:crosses val="autoZero"/>
        <c:auto val="1"/>
        <c:lblAlgn val="ctr"/>
        <c:lblOffset val="100"/>
        <c:noMultiLvlLbl val="0"/>
      </c:catAx>
      <c:valAx>
        <c:axId val="400951760"/>
        <c:scaling>
          <c:orientation val="minMax"/>
        </c:scaling>
        <c:delete val="1"/>
        <c:axPos val="l"/>
        <c:numFmt formatCode="##,##0&quot;명&quot;" sourceLinked="1"/>
        <c:majorTickMark val="out"/>
        <c:minorTickMark val="none"/>
        <c:tickLblPos val="nextTo"/>
        <c:crossAx val="400272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0.02646</cdr:x>
      <cdr:y>0.16765</cdr:y>
    </cdr:from>
    <cdr:to>
      <cdr:x>0.56261</cdr:x>
      <cdr:y>0.95588</cdr:y>
    </cdr:to>
    <cdr:sp macro="" textlink="">
      <cdr:nvSpPr>
        <cdr:cNvPr id="2" name="사각형: 둥근 모서리 1">
          <a:extLst xmlns:a="http://schemas.openxmlformats.org/drawingml/2006/main">
            <a:ext uri="{FF2B5EF4-FFF2-40B4-BE49-F238E27FC236}">
              <a16:creationId xmlns:a16="http://schemas.microsoft.com/office/drawing/2014/main" id="{7FEB29B1-2C99-40E5-9A5C-B9370DD92D38}"/>
            </a:ext>
          </a:extLst>
        </cdr:cNvPr>
        <cdr:cNvSpPr/>
      </cdr:nvSpPr>
      <cdr:spPr>
        <a:xfrm xmlns:a="http://schemas.openxmlformats.org/drawingml/2006/main">
          <a:off x="114300" y="434340"/>
          <a:ext cx="2316480" cy="2042160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 w="19050">
          <a:solidFill>
            <a:srgbClr val="FF0000"/>
          </a:solidFill>
          <a:prstDash val="dash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ko-KR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529" cy="497525"/>
          </a:xfrm>
          <a:prstGeom prst="rect">
            <a:avLst/>
          </a:prstGeom>
        </p:spPr>
        <p:txBody>
          <a:bodyPr vert="horz" lIns="91540" tIns="45770" rIns="91540" bIns="4577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5084" y="0"/>
            <a:ext cx="2950529" cy="497525"/>
          </a:xfrm>
          <a:prstGeom prst="rect">
            <a:avLst/>
          </a:prstGeom>
        </p:spPr>
        <p:txBody>
          <a:bodyPr vert="horz" lIns="91540" tIns="45770" rIns="91540" bIns="45770" rtlCol="0"/>
          <a:lstStyle>
            <a:lvl1pPr algn="r">
              <a:defRPr sz="1200"/>
            </a:lvl1pPr>
          </a:lstStyle>
          <a:p>
            <a:fld id="{81A342A9-6DB7-4AEE-A9FB-3B3C45B4E792}" type="datetimeFigureOut">
              <a:rPr lang="ko-KR" altLang="en-US" smtClean="0"/>
              <a:t>2024-12-23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41816"/>
            <a:ext cx="2950529" cy="497525"/>
          </a:xfrm>
          <a:prstGeom prst="rect">
            <a:avLst/>
          </a:prstGeom>
        </p:spPr>
        <p:txBody>
          <a:bodyPr vert="horz" lIns="91540" tIns="45770" rIns="91540" bIns="4577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5084" y="9441816"/>
            <a:ext cx="2950529" cy="497525"/>
          </a:xfrm>
          <a:prstGeom prst="rect">
            <a:avLst/>
          </a:prstGeom>
        </p:spPr>
        <p:txBody>
          <a:bodyPr vert="horz" lIns="91540" tIns="45770" rIns="91540" bIns="45770" rtlCol="0" anchor="b"/>
          <a:lstStyle>
            <a:lvl1pPr algn="r">
              <a:defRPr sz="1200"/>
            </a:lvl1pPr>
          </a:lstStyle>
          <a:p>
            <a:fld id="{C5102B8E-9D5B-4F04-B998-714CFCB66CB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63623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9786" cy="498693"/>
          </a:xfrm>
          <a:prstGeom prst="rect">
            <a:avLst/>
          </a:prstGeom>
        </p:spPr>
        <p:txBody>
          <a:bodyPr vert="horz" lIns="91540" tIns="45770" rIns="91540" bIns="4577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5840" y="0"/>
            <a:ext cx="2949786" cy="498693"/>
          </a:xfrm>
          <a:prstGeom prst="rect">
            <a:avLst/>
          </a:prstGeom>
        </p:spPr>
        <p:txBody>
          <a:bodyPr vert="horz" lIns="91540" tIns="45770" rIns="91540" bIns="45770" rtlCol="0"/>
          <a:lstStyle>
            <a:lvl1pPr algn="r">
              <a:defRPr sz="1200"/>
            </a:lvl1pPr>
          </a:lstStyle>
          <a:p>
            <a:fld id="{2EF7F024-598B-4A20-A873-2FDA5712DD97}" type="datetimeFigureOut">
              <a:rPr lang="ko-KR" altLang="en-US" smtClean="0"/>
              <a:t>2024-12-23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69988" y="1244600"/>
            <a:ext cx="446722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40" tIns="45770" rIns="91540" bIns="4577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0721" y="4783310"/>
            <a:ext cx="5445760" cy="3913614"/>
          </a:xfrm>
          <a:prstGeom prst="rect">
            <a:avLst/>
          </a:prstGeom>
        </p:spPr>
        <p:txBody>
          <a:bodyPr vert="horz" lIns="91540" tIns="45770" rIns="91540" bIns="4577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3" y="9440648"/>
            <a:ext cx="2949786" cy="498693"/>
          </a:xfrm>
          <a:prstGeom prst="rect">
            <a:avLst/>
          </a:prstGeom>
        </p:spPr>
        <p:txBody>
          <a:bodyPr vert="horz" lIns="91540" tIns="45770" rIns="91540" bIns="4577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5840" y="9440648"/>
            <a:ext cx="2949786" cy="498693"/>
          </a:xfrm>
          <a:prstGeom prst="rect">
            <a:avLst/>
          </a:prstGeom>
        </p:spPr>
        <p:txBody>
          <a:bodyPr vert="horz" lIns="91540" tIns="45770" rIns="91540" bIns="45770" rtlCol="0" anchor="b"/>
          <a:lstStyle>
            <a:lvl1pPr algn="r">
              <a:defRPr sz="1200"/>
            </a:lvl1pPr>
          </a:lstStyle>
          <a:p>
            <a:fld id="{5EE7F65E-542B-4C62-9207-46E3BACFAC9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268479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02132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37641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-</a:t>
            </a:r>
            <a:r>
              <a:rPr lang="ko-KR" altLang="en-US" dirty="0"/>
              <a:t>캠페인 진행 현황</a:t>
            </a:r>
            <a:r>
              <a:rPr lang="en-US" altLang="ko-KR" dirty="0"/>
              <a:t>: </a:t>
            </a:r>
          </a:p>
          <a:p>
            <a:r>
              <a:rPr lang="en-US" altLang="ko-KR" dirty="0"/>
              <a:t>-</a:t>
            </a:r>
            <a:r>
              <a:rPr lang="ko-KR" altLang="en-US" dirty="0" err="1"/>
              <a:t>스마트에어백</a:t>
            </a:r>
            <a:r>
              <a:rPr lang="ko-KR" altLang="en-US" dirty="0"/>
              <a:t> 도입</a:t>
            </a:r>
            <a:r>
              <a:rPr lang="en-US" altLang="ko-KR" dirty="0"/>
              <a:t>(10</a:t>
            </a:r>
            <a:r>
              <a:rPr lang="ko-KR" altLang="en-US" dirty="0"/>
              <a:t>개 구입</a:t>
            </a:r>
            <a:r>
              <a:rPr lang="en-US" altLang="ko-KR" dirty="0"/>
              <a:t>. 5</a:t>
            </a:r>
            <a:r>
              <a:rPr lang="ko-KR" altLang="en-US" dirty="0"/>
              <a:t>개 현장 배포</a:t>
            </a:r>
            <a:r>
              <a:rPr lang="en-US" altLang="ko-KR" dirty="0"/>
              <a:t>) -&gt; </a:t>
            </a:r>
            <a:r>
              <a:rPr lang="ko-KR" altLang="en-US" dirty="0"/>
              <a:t>이슈사항</a:t>
            </a:r>
            <a:endParaRPr lang="en-US" altLang="ko-KR" dirty="0"/>
          </a:p>
          <a:p>
            <a:r>
              <a:rPr lang="en-US" altLang="ko-KR" dirty="0"/>
              <a:t>-ISO </a:t>
            </a:r>
            <a:r>
              <a:rPr lang="ko-KR" altLang="en-US" dirty="0"/>
              <a:t>심사 </a:t>
            </a:r>
            <a:r>
              <a:rPr lang="en-US" altLang="ko-KR" dirty="0"/>
              <a:t>7</a:t>
            </a:r>
            <a:r>
              <a:rPr lang="ko-KR" altLang="en-US" dirty="0"/>
              <a:t>월 말</a:t>
            </a:r>
            <a:r>
              <a:rPr lang="en-US" altLang="ko-KR" dirty="0"/>
              <a:t>~8</a:t>
            </a:r>
            <a:r>
              <a:rPr lang="ko-KR" altLang="en-US" dirty="0"/>
              <a:t>월 초</a:t>
            </a:r>
            <a:endParaRPr lang="en-US" altLang="ko-KR" dirty="0"/>
          </a:p>
          <a:p>
            <a:r>
              <a:rPr lang="en-US" altLang="ko-KR" dirty="0"/>
              <a:t>-</a:t>
            </a:r>
            <a:r>
              <a:rPr lang="ko-KR" altLang="en-US" dirty="0"/>
              <a:t>영종도 진행사항 </a:t>
            </a:r>
            <a:r>
              <a:rPr lang="en-US" altLang="ko-KR" dirty="0"/>
              <a:t>-&gt; </a:t>
            </a:r>
            <a:r>
              <a:rPr lang="ko-KR" altLang="en-US" dirty="0"/>
              <a:t>이슈사항</a:t>
            </a: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59405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-</a:t>
            </a:r>
            <a:r>
              <a:rPr lang="ko-KR" altLang="en-US" dirty="0"/>
              <a:t>캠페인 진행 현황</a:t>
            </a:r>
            <a:r>
              <a:rPr lang="en-US" altLang="ko-KR" dirty="0"/>
              <a:t>: </a:t>
            </a:r>
          </a:p>
          <a:p>
            <a:r>
              <a:rPr lang="en-US" altLang="ko-KR" dirty="0"/>
              <a:t>-</a:t>
            </a:r>
            <a:r>
              <a:rPr lang="ko-KR" altLang="en-US" dirty="0" err="1"/>
              <a:t>스마트에어백</a:t>
            </a:r>
            <a:r>
              <a:rPr lang="ko-KR" altLang="en-US" dirty="0"/>
              <a:t> 도입</a:t>
            </a:r>
            <a:r>
              <a:rPr lang="en-US" altLang="ko-KR" dirty="0"/>
              <a:t>(10</a:t>
            </a:r>
            <a:r>
              <a:rPr lang="ko-KR" altLang="en-US" dirty="0"/>
              <a:t>개 구입</a:t>
            </a:r>
            <a:r>
              <a:rPr lang="en-US" altLang="ko-KR" dirty="0"/>
              <a:t>. 5</a:t>
            </a:r>
            <a:r>
              <a:rPr lang="ko-KR" altLang="en-US" dirty="0"/>
              <a:t>개 현장 배포</a:t>
            </a:r>
            <a:r>
              <a:rPr lang="en-US" altLang="ko-KR" dirty="0"/>
              <a:t>) -&gt; </a:t>
            </a:r>
            <a:r>
              <a:rPr lang="ko-KR" altLang="en-US" dirty="0"/>
              <a:t>이슈사항</a:t>
            </a:r>
            <a:endParaRPr lang="en-US" altLang="ko-KR" dirty="0"/>
          </a:p>
          <a:p>
            <a:r>
              <a:rPr lang="en-US" altLang="ko-KR" dirty="0"/>
              <a:t>-ISO </a:t>
            </a:r>
            <a:r>
              <a:rPr lang="ko-KR" altLang="en-US" dirty="0"/>
              <a:t>심사 </a:t>
            </a:r>
            <a:r>
              <a:rPr lang="en-US" altLang="ko-KR" dirty="0"/>
              <a:t>7</a:t>
            </a:r>
            <a:r>
              <a:rPr lang="ko-KR" altLang="en-US" dirty="0"/>
              <a:t>월 말</a:t>
            </a:r>
            <a:r>
              <a:rPr lang="en-US" altLang="ko-KR" dirty="0"/>
              <a:t>~8</a:t>
            </a:r>
            <a:r>
              <a:rPr lang="ko-KR" altLang="en-US" dirty="0"/>
              <a:t>월 초</a:t>
            </a:r>
            <a:endParaRPr lang="en-US" altLang="ko-KR" dirty="0"/>
          </a:p>
          <a:p>
            <a:r>
              <a:rPr lang="en-US" altLang="ko-KR" dirty="0"/>
              <a:t>-</a:t>
            </a:r>
            <a:r>
              <a:rPr lang="ko-KR" altLang="en-US" dirty="0"/>
              <a:t>영종도 진행사항 </a:t>
            </a:r>
            <a:r>
              <a:rPr lang="en-US" altLang="ko-KR" dirty="0"/>
              <a:t>-&gt; </a:t>
            </a:r>
            <a:r>
              <a:rPr lang="ko-KR" altLang="en-US" dirty="0"/>
              <a:t>이슈사항</a:t>
            </a: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95753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-</a:t>
            </a:r>
            <a:r>
              <a:rPr lang="ko-KR" altLang="en-US" dirty="0"/>
              <a:t>캠페인 진행 현황</a:t>
            </a:r>
            <a:r>
              <a:rPr lang="en-US" altLang="ko-KR" dirty="0"/>
              <a:t>: </a:t>
            </a:r>
          </a:p>
          <a:p>
            <a:r>
              <a:rPr lang="en-US" altLang="ko-KR" dirty="0"/>
              <a:t>-</a:t>
            </a:r>
            <a:r>
              <a:rPr lang="ko-KR" altLang="en-US" dirty="0" err="1"/>
              <a:t>스마트에어백</a:t>
            </a:r>
            <a:r>
              <a:rPr lang="ko-KR" altLang="en-US" dirty="0"/>
              <a:t> 도입</a:t>
            </a:r>
            <a:r>
              <a:rPr lang="en-US" altLang="ko-KR" dirty="0"/>
              <a:t>(10</a:t>
            </a:r>
            <a:r>
              <a:rPr lang="ko-KR" altLang="en-US" dirty="0"/>
              <a:t>개 구입</a:t>
            </a:r>
            <a:r>
              <a:rPr lang="en-US" altLang="ko-KR" dirty="0"/>
              <a:t>. 5</a:t>
            </a:r>
            <a:r>
              <a:rPr lang="ko-KR" altLang="en-US" dirty="0"/>
              <a:t>개 현장 배포</a:t>
            </a:r>
            <a:r>
              <a:rPr lang="en-US" altLang="ko-KR" dirty="0"/>
              <a:t>) -&gt; </a:t>
            </a:r>
            <a:r>
              <a:rPr lang="ko-KR" altLang="en-US" dirty="0"/>
              <a:t>이슈사항</a:t>
            </a:r>
            <a:endParaRPr lang="en-US" altLang="ko-KR" dirty="0"/>
          </a:p>
          <a:p>
            <a:r>
              <a:rPr lang="en-US" altLang="ko-KR" dirty="0"/>
              <a:t>-ISO </a:t>
            </a:r>
            <a:r>
              <a:rPr lang="ko-KR" altLang="en-US" dirty="0"/>
              <a:t>심사 </a:t>
            </a:r>
            <a:r>
              <a:rPr lang="en-US" altLang="ko-KR" dirty="0"/>
              <a:t>7</a:t>
            </a:r>
            <a:r>
              <a:rPr lang="ko-KR" altLang="en-US" dirty="0"/>
              <a:t>월 말</a:t>
            </a:r>
            <a:r>
              <a:rPr lang="en-US" altLang="ko-KR" dirty="0"/>
              <a:t>~8</a:t>
            </a:r>
            <a:r>
              <a:rPr lang="ko-KR" altLang="en-US" dirty="0"/>
              <a:t>월 초</a:t>
            </a:r>
            <a:endParaRPr lang="en-US" altLang="ko-KR" dirty="0"/>
          </a:p>
          <a:p>
            <a:r>
              <a:rPr lang="en-US" altLang="ko-KR" dirty="0"/>
              <a:t>-</a:t>
            </a:r>
            <a:r>
              <a:rPr lang="ko-KR" altLang="en-US" dirty="0"/>
              <a:t>영종도 진행사항 </a:t>
            </a:r>
            <a:r>
              <a:rPr lang="en-US" altLang="ko-KR" dirty="0"/>
              <a:t>-&gt; </a:t>
            </a:r>
            <a:r>
              <a:rPr lang="ko-KR" altLang="en-US" dirty="0"/>
              <a:t>이슈사항</a:t>
            </a: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94264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-</a:t>
            </a:r>
            <a:r>
              <a:rPr lang="ko-KR" altLang="en-US" dirty="0"/>
              <a:t>캠페인 진행 현황</a:t>
            </a:r>
            <a:r>
              <a:rPr lang="en-US" altLang="ko-KR" dirty="0"/>
              <a:t>: </a:t>
            </a:r>
          </a:p>
          <a:p>
            <a:r>
              <a:rPr lang="en-US" altLang="ko-KR" dirty="0"/>
              <a:t>-</a:t>
            </a:r>
            <a:r>
              <a:rPr lang="ko-KR" altLang="en-US" dirty="0" err="1"/>
              <a:t>스마트에어백</a:t>
            </a:r>
            <a:r>
              <a:rPr lang="ko-KR" altLang="en-US" dirty="0"/>
              <a:t> 도입</a:t>
            </a:r>
            <a:r>
              <a:rPr lang="en-US" altLang="ko-KR" dirty="0"/>
              <a:t>(10</a:t>
            </a:r>
            <a:r>
              <a:rPr lang="ko-KR" altLang="en-US" dirty="0"/>
              <a:t>개 구입</a:t>
            </a:r>
            <a:r>
              <a:rPr lang="en-US" altLang="ko-KR" dirty="0"/>
              <a:t>. 5</a:t>
            </a:r>
            <a:r>
              <a:rPr lang="ko-KR" altLang="en-US" dirty="0"/>
              <a:t>개 현장 배포</a:t>
            </a:r>
            <a:r>
              <a:rPr lang="en-US" altLang="ko-KR" dirty="0"/>
              <a:t>) -&gt; </a:t>
            </a:r>
            <a:r>
              <a:rPr lang="ko-KR" altLang="en-US" dirty="0"/>
              <a:t>이슈사항</a:t>
            </a:r>
            <a:endParaRPr lang="en-US" altLang="ko-KR" dirty="0"/>
          </a:p>
          <a:p>
            <a:r>
              <a:rPr lang="en-US" altLang="ko-KR" dirty="0"/>
              <a:t>-ISO </a:t>
            </a:r>
            <a:r>
              <a:rPr lang="ko-KR" altLang="en-US" dirty="0"/>
              <a:t>심사 </a:t>
            </a:r>
            <a:r>
              <a:rPr lang="en-US" altLang="ko-KR" dirty="0"/>
              <a:t>7</a:t>
            </a:r>
            <a:r>
              <a:rPr lang="ko-KR" altLang="en-US" dirty="0"/>
              <a:t>월 말</a:t>
            </a:r>
            <a:r>
              <a:rPr lang="en-US" altLang="ko-KR" dirty="0"/>
              <a:t>~8</a:t>
            </a:r>
            <a:r>
              <a:rPr lang="ko-KR" altLang="en-US" dirty="0"/>
              <a:t>월 초</a:t>
            </a:r>
            <a:endParaRPr lang="en-US" altLang="ko-KR" dirty="0"/>
          </a:p>
          <a:p>
            <a:r>
              <a:rPr lang="en-US" altLang="ko-KR" dirty="0"/>
              <a:t>-</a:t>
            </a:r>
            <a:r>
              <a:rPr lang="ko-KR" altLang="en-US" dirty="0"/>
              <a:t>영종도 진행사항 </a:t>
            </a:r>
            <a:r>
              <a:rPr lang="en-US" altLang="ko-KR" dirty="0"/>
              <a:t>-&gt; </a:t>
            </a:r>
            <a:r>
              <a:rPr lang="ko-KR" altLang="en-US" dirty="0"/>
              <a:t>이슈사항</a:t>
            </a: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40881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-</a:t>
            </a:r>
            <a:r>
              <a:rPr lang="ko-KR" altLang="en-US" dirty="0"/>
              <a:t>캠페인 진행 현황</a:t>
            </a:r>
            <a:r>
              <a:rPr lang="en-US" altLang="ko-KR" dirty="0"/>
              <a:t>: </a:t>
            </a:r>
          </a:p>
          <a:p>
            <a:r>
              <a:rPr lang="en-US" altLang="ko-KR" dirty="0"/>
              <a:t>-</a:t>
            </a:r>
            <a:r>
              <a:rPr lang="ko-KR" altLang="en-US" dirty="0" err="1"/>
              <a:t>스마트에어백</a:t>
            </a:r>
            <a:r>
              <a:rPr lang="ko-KR" altLang="en-US" dirty="0"/>
              <a:t> 도입</a:t>
            </a:r>
            <a:r>
              <a:rPr lang="en-US" altLang="ko-KR" dirty="0"/>
              <a:t>(10</a:t>
            </a:r>
            <a:r>
              <a:rPr lang="ko-KR" altLang="en-US" dirty="0"/>
              <a:t>개 구입</a:t>
            </a:r>
            <a:r>
              <a:rPr lang="en-US" altLang="ko-KR" dirty="0"/>
              <a:t>. 5</a:t>
            </a:r>
            <a:r>
              <a:rPr lang="ko-KR" altLang="en-US" dirty="0"/>
              <a:t>개 현장 배포</a:t>
            </a:r>
            <a:r>
              <a:rPr lang="en-US" altLang="ko-KR" dirty="0"/>
              <a:t>) -&gt; </a:t>
            </a:r>
            <a:r>
              <a:rPr lang="ko-KR" altLang="en-US" dirty="0"/>
              <a:t>이슈사항</a:t>
            </a:r>
            <a:endParaRPr lang="en-US" altLang="ko-KR" dirty="0"/>
          </a:p>
          <a:p>
            <a:r>
              <a:rPr lang="en-US" altLang="ko-KR" dirty="0"/>
              <a:t>-ISO </a:t>
            </a:r>
            <a:r>
              <a:rPr lang="ko-KR" altLang="en-US" dirty="0"/>
              <a:t>심사 </a:t>
            </a:r>
            <a:r>
              <a:rPr lang="en-US" altLang="ko-KR" dirty="0"/>
              <a:t>7</a:t>
            </a:r>
            <a:r>
              <a:rPr lang="ko-KR" altLang="en-US" dirty="0"/>
              <a:t>월 말</a:t>
            </a:r>
            <a:r>
              <a:rPr lang="en-US" altLang="ko-KR" dirty="0"/>
              <a:t>~8</a:t>
            </a:r>
            <a:r>
              <a:rPr lang="ko-KR" altLang="en-US" dirty="0"/>
              <a:t>월 초</a:t>
            </a:r>
            <a:endParaRPr lang="en-US" altLang="ko-KR" dirty="0"/>
          </a:p>
          <a:p>
            <a:r>
              <a:rPr lang="en-US" altLang="ko-KR" dirty="0"/>
              <a:t>-</a:t>
            </a:r>
            <a:r>
              <a:rPr lang="ko-KR" altLang="en-US" dirty="0"/>
              <a:t>영종도 진행사항 </a:t>
            </a:r>
            <a:r>
              <a:rPr lang="en-US" altLang="ko-KR" dirty="0"/>
              <a:t>-&gt; </a:t>
            </a:r>
            <a:r>
              <a:rPr lang="ko-KR" altLang="en-US" dirty="0"/>
              <a:t>이슈사항</a:t>
            </a: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48837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-</a:t>
            </a:r>
            <a:r>
              <a:rPr lang="ko-KR" altLang="en-US" dirty="0"/>
              <a:t>캠페인 진행 현황</a:t>
            </a:r>
            <a:r>
              <a:rPr lang="en-US" altLang="ko-KR" dirty="0"/>
              <a:t>: </a:t>
            </a:r>
          </a:p>
          <a:p>
            <a:r>
              <a:rPr lang="en-US" altLang="ko-KR" dirty="0"/>
              <a:t>-</a:t>
            </a:r>
            <a:r>
              <a:rPr lang="ko-KR" altLang="en-US" dirty="0" err="1"/>
              <a:t>스마트에어백</a:t>
            </a:r>
            <a:r>
              <a:rPr lang="ko-KR" altLang="en-US" dirty="0"/>
              <a:t> 도입</a:t>
            </a:r>
            <a:r>
              <a:rPr lang="en-US" altLang="ko-KR" dirty="0"/>
              <a:t>(10</a:t>
            </a:r>
            <a:r>
              <a:rPr lang="ko-KR" altLang="en-US" dirty="0"/>
              <a:t>개 구입</a:t>
            </a:r>
            <a:r>
              <a:rPr lang="en-US" altLang="ko-KR" dirty="0"/>
              <a:t>. 5</a:t>
            </a:r>
            <a:r>
              <a:rPr lang="ko-KR" altLang="en-US" dirty="0"/>
              <a:t>개 현장 배포</a:t>
            </a:r>
            <a:r>
              <a:rPr lang="en-US" altLang="ko-KR" dirty="0"/>
              <a:t>) -&gt; </a:t>
            </a:r>
            <a:r>
              <a:rPr lang="ko-KR" altLang="en-US" dirty="0"/>
              <a:t>이슈사항</a:t>
            </a:r>
            <a:endParaRPr lang="en-US" altLang="ko-KR" dirty="0"/>
          </a:p>
          <a:p>
            <a:r>
              <a:rPr lang="en-US" altLang="ko-KR" dirty="0"/>
              <a:t>-ISO </a:t>
            </a:r>
            <a:r>
              <a:rPr lang="ko-KR" altLang="en-US" dirty="0"/>
              <a:t>심사 </a:t>
            </a:r>
            <a:r>
              <a:rPr lang="en-US" altLang="ko-KR" dirty="0"/>
              <a:t>7</a:t>
            </a:r>
            <a:r>
              <a:rPr lang="ko-KR" altLang="en-US" dirty="0"/>
              <a:t>월 말</a:t>
            </a:r>
            <a:r>
              <a:rPr lang="en-US" altLang="ko-KR" dirty="0"/>
              <a:t>~8</a:t>
            </a:r>
            <a:r>
              <a:rPr lang="ko-KR" altLang="en-US" dirty="0"/>
              <a:t>월 초</a:t>
            </a:r>
            <a:endParaRPr lang="en-US" altLang="ko-KR" dirty="0"/>
          </a:p>
          <a:p>
            <a:r>
              <a:rPr lang="en-US" altLang="ko-KR" dirty="0"/>
              <a:t>-</a:t>
            </a:r>
            <a:r>
              <a:rPr lang="ko-KR" altLang="en-US" dirty="0"/>
              <a:t>영종도 진행사항 </a:t>
            </a:r>
            <a:r>
              <a:rPr lang="en-US" altLang="ko-KR" dirty="0"/>
              <a:t>-&gt; </a:t>
            </a:r>
            <a:r>
              <a:rPr lang="ko-KR" altLang="en-US" dirty="0"/>
              <a:t>이슈사항</a:t>
            </a: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84796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-</a:t>
            </a:r>
            <a:r>
              <a:rPr lang="ko-KR" altLang="en-US" dirty="0"/>
              <a:t>캠페인 진행 현황</a:t>
            </a:r>
            <a:r>
              <a:rPr lang="en-US" altLang="ko-KR" dirty="0"/>
              <a:t>: </a:t>
            </a:r>
          </a:p>
          <a:p>
            <a:r>
              <a:rPr lang="en-US" altLang="ko-KR" dirty="0"/>
              <a:t>-</a:t>
            </a:r>
            <a:r>
              <a:rPr lang="ko-KR" altLang="en-US" dirty="0" err="1"/>
              <a:t>스마트에어백</a:t>
            </a:r>
            <a:r>
              <a:rPr lang="ko-KR" altLang="en-US" dirty="0"/>
              <a:t> 도입</a:t>
            </a:r>
            <a:r>
              <a:rPr lang="en-US" altLang="ko-KR" dirty="0"/>
              <a:t>(10</a:t>
            </a:r>
            <a:r>
              <a:rPr lang="ko-KR" altLang="en-US" dirty="0"/>
              <a:t>개 구입</a:t>
            </a:r>
            <a:r>
              <a:rPr lang="en-US" altLang="ko-KR" dirty="0"/>
              <a:t>. 5</a:t>
            </a:r>
            <a:r>
              <a:rPr lang="ko-KR" altLang="en-US" dirty="0"/>
              <a:t>개 현장 배포</a:t>
            </a:r>
            <a:r>
              <a:rPr lang="en-US" altLang="ko-KR" dirty="0"/>
              <a:t>) -&gt; </a:t>
            </a:r>
            <a:r>
              <a:rPr lang="ko-KR" altLang="en-US" dirty="0"/>
              <a:t>이슈사항</a:t>
            </a:r>
            <a:endParaRPr lang="en-US" altLang="ko-KR" dirty="0"/>
          </a:p>
          <a:p>
            <a:r>
              <a:rPr lang="en-US" altLang="ko-KR" dirty="0"/>
              <a:t>-ISO </a:t>
            </a:r>
            <a:r>
              <a:rPr lang="ko-KR" altLang="en-US" dirty="0"/>
              <a:t>심사 </a:t>
            </a:r>
            <a:r>
              <a:rPr lang="en-US" altLang="ko-KR" dirty="0"/>
              <a:t>7</a:t>
            </a:r>
            <a:r>
              <a:rPr lang="ko-KR" altLang="en-US" dirty="0"/>
              <a:t>월 말</a:t>
            </a:r>
            <a:r>
              <a:rPr lang="en-US" altLang="ko-KR" dirty="0"/>
              <a:t>~8</a:t>
            </a:r>
            <a:r>
              <a:rPr lang="ko-KR" altLang="en-US" dirty="0"/>
              <a:t>월 초</a:t>
            </a:r>
            <a:endParaRPr lang="en-US" altLang="ko-KR" dirty="0"/>
          </a:p>
          <a:p>
            <a:r>
              <a:rPr lang="en-US" altLang="ko-KR" dirty="0"/>
              <a:t>-</a:t>
            </a:r>
            <a:r>
              <a:rPr lang="ko-KR" altLang="en-US" dirty="0"/>
              <a:t>영종도 진행사항 </a:t>
            </a:r>
            <a:r>
              <a:rPr lang="en-US" altLang="ko-KR" dirty="0"/>
              <a:t>-&gt; </a:t>
            </a:r>
            <a:r>
              <a:rPr lang="ko-KR" altLang="en-US" dirty="0"/>
              <a:t>이슈사항</a:t>
            </a: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35460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-</a:t>
            </a:r>
            <a:r>
              <a:rPr lang="ko-KR" altLang="en-US" dirty="0"/>
              <a:t>캠페인 진행 현황</a:t>
            </a:r>
            <a:r>
              <a:rPr lang="en-US" altLang="ko-KR" dirty="0"/>
              <a:t>: </a:t>
            </a:r>
          </a:p>
          <a:p>
            <a:r>
              <a:rPr lang="en-US" altLang="ko-KR" dirty="0"/>
              <a:t>-</a:t>
            </a:r>
            <a:r>
              <a:rPr lang="ko-KR" altLang="en-US" dirty="0" err="1"/>
              <a:t>스마트에어백</a:t>
            </a:r>
            <a:r>
              <a:rPr lang="ko-KR" altLang="en-US" dirty="0"/>
              <a:t> 도입</a:t>
            </a:r>
            <a:r>
              <a:rPr lang="en-US" altLang="ko-KR" dirty="0"/>
              <a:t>(10</a:t>
            </a:r>
            <a:r>
              <a:rPr lang="ko-KR" altLang="en-US" dirty="0"/>
              <a:t>개 구입</a:t>
            </a:r>
            <a:r>
              <a:rPr lang="en-US" altLang="ko-KR" dirty="0"/>
              <a:t>. 5</a:t>
            </a:r>
            <a:r>
              <a:rPr lang="ko-KR" altLang="en-US" dirty="0"/>
              <a:t>개 현장 배포</a:t>
            </a:r>
            <a:r>
              <a:rPr lang="en-US" altLang="ko-KR" dirty="0"/>
              <a:t>) -&gt; </a:t>
            </a:r>
            <a:r>
              <a:rPr lang="ko-KR" altLang="en-US" dirty="0"/>
              <a:t>이슈사항</a:t>
            </a:r>
            <a:endParaRPr lang="en-US" altLang="ko-KR" dirty="0"/>
          </a:p>
          <a:p>
            <a:r>
              <a:rPr lang="en-US" altLang="ko-KR" dirty="0"/>
              <a:t>-ISO </a:t>
            </a:r>
            <a:r>
              <a:rPr lang="ko-KR" altLang="en-US" dirty="0"/>
              <a:t>심사 </a:t>
            </a:r>
            <a:r>
              <a:rPr lang="en-US" altLang="ko-KR" dirty="0"/>
              <a:t>7</a:t>
            </a:r>
            <a:r>
              <a:rPr lang="ko-KR" altLang="en-US" dirty="0"/>
              <a:t>월 말</a:t>
            </a:r>
            <a:r>
              <a:rPr lang="en-US" altLang="ko-KR" dirty="0"/>
              <a:t>~8</a:t>
            </a:r>
            <a:r>
              <a:rPr lang="ko-KR" altLang="en-US" dirty="0"/>
              <a:t>월 초</a:t>
            </a:r>
            <a:endParaRPr lang="en-US" altLang="ko-KR" dirty="0"/>
          </a:p>
          <a:p>
            <a:r>
              <a:rPr lang="en-US" altLang="ko-KR" dirty="0"/>
              <a:t>-</a:t>
            </a:r>
            <a:r>
              <a:rPr lang="ko-KR" altLang="en-US" dirty="0"/>
              <a:t>영종도 진행사항 </a:t>
            </a:r>
            <a:r>
              <a:rPr lang="en-US" altLang="ko-KR" dirty="0"/>
              <a:t>-&gt; </a:t>
            </a:r>
            <a:r>
              <a:rPr lang="ko-KR" altLang="en-US" dirty="0"/>
              <a:t>이슈사항</a:t>
            </a: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8917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2422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+ </a:t>
            </a:r>
            <a:r>
              <a:rPr lang="ko-KR" altLang="en-US" dirty="0"/>
              <a:t>종사자 의견청취 추가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1686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+ </a:t>
            </a:r>
            <a:r>
              <a:rPr lang="ko-KR" altLang="en-US" dirty="0"/>
              <a:t>종사자 의견청취 추가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7299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월별 사고 현황 비교</a:t>
            </a:r>
            <a:endParaRPr lang="en-US" altLang="ko-KR" dirty="0"/>
          </a:p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42779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993339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84946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0983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0402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28650" y="6356356"/>
            <a:ext cx="2057400" cy="365125"/>
          </a:xfrm>
          <a:prstGeom prst="rect">
            <a:avLst/>
          </a:prstGeom>
        </p:spPr>
        <p:txBody>
          <a:bodyPr/>
          <a:lstStyle/>
          <a:p>
            <a:fld id="{9CF7AA18-4F1F-4854-9BD6-9E7D3AE6D7DE}" type="datetime1">
              <a:rPr lang="ko-KR" altLang="en-US" smtClean="0"/>
              <a:t>2024-12-23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028950" y="6356356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0330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352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 userDrawn="1"/>
        </p:nvGrpSpPr>
        <p:grpSpPr>
          <a:xfrm>
            <a:off x="134569" y="6474319"/>
            <a:ext cx="7742683" cy="375433"/>
            <a:chOff x="134566" y="6421046"/>
            <a:chExt cx="7742683" cy="375433"/>
          </a:xfrm>
        </p:grpSpPr>
        <p:sp>
          <p:nvSpPr>
            <p:cNvPr id="7" name="Text Box 24"/>
            <p:cNvSpPr txBox="1">
              <a:spLocks noChangeArrowheads="1"/>
            </p:cNvSpPr>
            <p:nvPr/>
          </p:nvSpPr>
          <p:spPr bwMode="auto">
            <a:xfrm>
              <a:off x="395536" y="6421046"/>
              <a:ext cx="7481713" cy="375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86" tIns="45693" rIns="91386" bIns="45693">
              <a:spAutoFit/>
            </a:bodyPr>
            <a:lstStyle/>
            <a:p>
              <a:pPr marL="342687" indent="-342687">
                <a:lnSpc>
                  <a:spcPct val="80000"/>
                </a:lnSpc>
                <a:spcBef>
                  <a:spcPct val="20000"/>
                </a:spcBef>
                <a:buClr>
                  <a:srgbClr val="FF0000"/>
                </a:buClr>
                <a:buSzPct val="70000"/>
                <a:defRPr/>
              </a:pPr>
              <a:r>
                <a:rPr lang="en-US" altLang="ko-KR" sz="23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HY견고딕" pitchFamily="18" charset="-127"/>
                </a:rPr>
                <a:t>SUNGDO ENG  </a:t>
              </a:r>
              <a:r>
                <a:rPr lang="en-US" altLang="ko-KR" sz="1400" i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We Build The Classic..</a:t>
              </a:r>
            </a:p>
          </p:txBody>
        </p:sp>
        <p:pic>
          <p:nvPicPr>
            <p:cNvPr id="8" name="Picture 3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4566" y="6446764"/>
              <a:ext cx="302367" cy="321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65859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B1954223-04A8-4885-AA58-8C357DFAD8F3}" type="datetime1">
              <a:rPr lang="ko-KR" altLang="en-US" smtClean="0"/>
              <a:t>2024-12-23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CE9C-8774-4118-AC29-180A678581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9102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1860EAB1-9A24-4F43-8177-EB1A170D5DC5}" type="datetime1">
              <a:rPr lang="ko-KR" altLang="en-US" smtClean="0"/>
              <a:t>2024-12-23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CE9C-8774-4118-AC29-180A678581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9851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1860EAB1-9A24-4F43-8177-EB1A170D5DC5}" type="datetime1">
              <a:rPr lang="ko-KR" altLang="en-US" smtClean="0"/>
              <a:t>2024-12-23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CE9C-8774-4118-AC29-180A678581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6213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1860EAB1-9A24-4F43-8177-EB1A170D5DC5}" type="datetime1">
              <a:rPr lang="ko-KR" altLang="en-US" smtClean="0"/>
              <a:t>2024-12-23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CE9C-8774-4118-AC29-180A678581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2858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5B74DAC5-C860-4E46-AB88-1E59EC71214A}" type="datetime1">
              <a:rPr lang="ko-KR" altLang="en-US" smtClean="0"/>
              <a:t>2024-12-23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CE9C-8774-4118-AC29-180A678581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9457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0B76A618-AC57-4A19-A379-A426A944B8CE}" type="datetime1">
              <a:rPr lang="ko-KR" altLang="en-US" smtClean="0"/>
              <a:t>2024-12-23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CE9C-8774-4118-AC29-180A678581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29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1A5E4675-6014-4D7E-9371-A1EE500245EA}" type="datetime1">
              <a:rPr lang="ko-KR" altLang="en-US" smtClean="0"/>
              <a:t>2024-12-23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CE9C-8774-4118-AC29-180A678581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2927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9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"/>
          <p:cNvSpPr txBox="1">
            <a:spLocks noChangeArrowheads="1"/>
          </p:cNvSpPr>
          <p:nvPr userDrawn="1"/>
        </p:nvSpPr>
        <p:spPr bwMode="auto">
          <a:xfrm>
            <a:off x="4" y="1414122"/>
            <a:ext cx="9143999" cy="2329749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13" name="직선 연결선 12"/>
          <p:cNvCxnSpPr/>
          <p:nvPr userDrawn="1"/>
        </p:nvCxnSpPr>
        <p:spPr>
          <a:xfrm>
            <a:off x="0" y="557589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그림 13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26" b="95699" l="391" r="99414">
                        <a14:foregroundMark x1="8203" y1="38710" x2="8203" y2="38710"/>
                        <a14:foregroundMark x1="1758" y1="41935" x2="1758" y2="41935"/>
                        <a14:foregroundMark x1="20605" y1="17742" x2="20605" y2="17742"/>
                        <a14:foregroundMark x1="26758" y1="65054" x2="26758" y2="65054"/>
                        <a14:foregroundMark x1="42578" y1="41935" x2="42578" y2="41935"/>
                        <a14:foregroundMark x1="52539" y1="32796" x2="52539" y2="32796"/>
                        <a14:foregroundMark x1="65039" y1="20430" x2="65039" y2="20430"/>
                        <a14:foregroundMark x1="76563" y1="41398" x2="76563" y2="41398"/>
                        <a14:foregroundMark x1="82324" y1="20430" x2="82324" y2="20430"/>
                        <a14:foregroundMark x1="97754" y1="20968" x2="97754" y2="20968"/>
                        <a14:foregroundMark x1="7520" y1="67204" x2="7520" y2="67204"/>
                        <a14:foregroundMark x1="12891" y1="40860" x2="12891" y2="40860"/>
                        <a14:foregroundMark x1="7227" y1="9140" x2="7227" y2="9140"/>
                        <a14:foregroundMark x1="7422" y1="92473" x2="7422" y2="92473"/>
                        <a14:foregroundMark x1="7324" y1="80645" x2="7324" y2="80645"/>
                        <a14:foregroundMark x1="1172" y1="41398" x2="1172" y2="41398"/>
                        <a14:foregroundMark x1="13379" y1="40860" x2="13379" y2="40860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06" y="93994"/>
            <a:ext cx="2056474" cy="397288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030856" y="2053907"/>
            <a:ext cx="709953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200" b="1" dirty="0">
                <a:solidFill>
                  <a:schemeClr val="bg1"/>
                </a:solidFill>
              </a:rPr>
              <a:t>안전보건 전사 회의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3510952" y="5814205"/>
            <a:ext cx="213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/>
              <a:t>환경안전부문</a:t>
            </a:r>
          </a:p>
        </p:txBody>
      </p:sp>
    </p:spTree>
    <p:extLst>
      <p:ext uri="{BB962C8B-B14F-4D97-AF65-F5344CB8AC3E}">
        <p14:creationId xmlns:p14="http://schemas.microsoft.com/office/powerpoint/2010/main" val="1039116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직선 연결선 12"/>
          <p:cNvCxnSpPr/>
          <p:nvPr userDrawn="1"/>
        </p:nvCxnSpPr>
        <p:spPr>
          <a:xfrm>
            <a:off x="0" y="557589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 userDrawn="1"/>
        </p:nvCxnSpPr>
        <p:spPr>
          <a:xfrm>
            <a:off x="0" y="6406297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766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8" r:id="rId2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88429" y="6464262"/>
            <a:ext cx="567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 userDrawn="1"/>
        </p:nvSpPr>
        <p:spPr bwMode="auto">
          <a:xfrm>
            <a:off x="4" y="-611"/>
            <a:ext cx="9143999" cy="587207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0" y="6406297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/>
          <p:cNvSpPr/>
          <p:nvPr userDrawn="1"/>
        </p:nvSpPr>
        <p:spPr>
          <a:xfrm>
            <a:off x="163903" y="844732"/>
            <a:ext cx="4313207" cy="2577738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3" name="직사각형 12"/>
          <p:cNvSpPr/>
          <p:nvPr userDrawn="1"/>
        </p:nvSpPr>
        <p:spPr>
          <a:xfrm>
            <a:off x="163903" y="3570429"/>
            <a:ext cx="4313207" cy="2601777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4" name="직사각형 13"/>
          <p:cNvSpPr/>
          <p:nvPr userDrawn="1"/>
        </p:nvSpPr>
        <p:spPr>
          <a:xfrm>
            <a:off x="4689897" y="844732"/>
            <a:ext cx="4313207" cy="2577738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5" name="직사각형 14"/>
          <p:cNvSpPr/>
          <p:nvPr userDrawn="1"/>
        </p:nvSpPr>
        <p:spPr>
          <a:xfrm>
            <a:off x="4692770" y="3570429"/>
            <a:ext cx="4313207" cy="2601777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11" name="그룹 10"/>
          <p:cNvGrpSpPr/>
          <p:nvPr userDrawn="1"/>
        </p:nvGrpSpPr>
        <p:grpSpPr>
          <a:xfrm>
            <a:off x="134569" y="6474319"/>
            <a:ext cx="7742683" cy="375433"/>
            <a:chOff x="134566" y="6421046"/>
            <a:chExt cx="7742683" cy="375433"/>
          </a:xfrm>
        </p:grpSpPr>
        <p:sp>
          <p:nvSpPr>
            <p:cNvPr id="12" name="Text Box 24"/>
            <p:cNvSpPr txBox="1">
              <a:spLocks noChangeArrowheads="1"/>
            </p:cNvSpPr>
            <p:nvPr/>
          </p:nvSpPr>
          <p:spPr bwMode="auto">
            <a:xfrm>
              <a:off x="395536" y="6421046"/>
              <a:ext cx="7481713" cy="375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86" tIns="45693" rIns="91386" bIns="45693">
              <a:spAutoFit/>
            </a:bodyPr>
            <a:lstStyle/>
            <a:p>
              <a:pPr marL="342687" indent="-342687">
                <a:lnSpc>
                  <a:spcPct val="80000"/>
                </a:lnSpc>
                <a:spcBef>
                  <a:spcPct val="20000"/>
                </a:spcBef>
                <a:buClr>
                  <a:srgbClr val="FF0000"/>
                </a:buClr>
                <a:buSzPct val="70000"/>
                <a:defRPr/>
              </a:pPr>
              <a:r>
                <a:rPr lang="en-US" altLang="ko-KR" sz="23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HY견고딕" pitchFamily="18" charset="-127"/>
                </a:rPr>
                <a:t>SUNGDO ENG  </a:t>
              </a:r>
              <a:r>
                <a:rPr lang="en-US" altLang="ko-KR" sz="1400" i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We Build The Classic..</a:t>
              </a:r>
            </a:p>
          </p:txBody>
        </p:sp>
        <p:pic>
          <p:nvPicPr>
            <p:cNvPr id="16" name="Picture 3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566" y="6446764"/>
              <a:ext cx="302367" cy="321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928048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05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88429" y="6464262"/>
            <a:ext cx="567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 userDrawn="1"/>
        </p:nvSpPr>
        <p:spPr bwMode="auto">
          <a:xfrm>
            <a:off x="4" y="-611"/>
            <a:ext cx="9143999" cy="587207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0" y="6406297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/>
          <p:cNvSpPr/>
          <p:nvPr userDrawn="1"/>
        </p:nvSpPr>
        <p:spPr>
          <a:xfrm>
            <a:off x="163903" y="844732"/>
            <a:ext cx="4313207" cy="2577738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3" name="직사각형 12"/>
          <p:cNvSpPr/>
          <p:nvPr userDrawn="1"/>
        </p:nvSpPr>
        <p:spPr>
          <a:xfrm>
            <a:off x="163903" y="3570429"/>
            <a:ext cx="8839201" cy="2601777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4" name="직사각형 13"/>
          <p:cNvSpPr/>
          <p:nvPr userDrawn="1"/>
        </p:nvSpPr>
        <p:spPr>
          <a:xfrm>
            <a:off x="4689897" y="844732"/>
            <a:ext cx="4313207" cy="2577738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11" name="그룹 10"/>
          <p:cNvGrpSpPr/>
          <p:nvPr userDrawn="1"/>
        </p:nvGrpSpPr>
        <p:grpSpPr>
          <a:xfrm>
            <a:off x="134569" y="6474319"/>
            <a:ext cx="7742683" cy="375433"/>
            <a:chOff x="134566" y="6421046"/>
            <a:chExt cx="7742683" cy="375433"/>
          </a:xfrm>
        </p:grpSpPr>
        <p:sp>
          <p:nvSpPr>
            <p:cNvPr id="12" name="Text Box 24"/>
            <p:cNvSpPr txBox="1">
              <a:spLocks noChangeArrowheads="1"/>
            </p:cNvSpPr>
            <p:nvPr/>
          </p:nvSpPr>
          <p:spPr bwMode="auto">
            <a:xfrm>
              <a:off x="395536" y="6421046"/>
              <a:ext cx="7481713" cy="375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86" tIns="45693" rIns="91386" bIns="45693">
              <a:spAutoFit/>
            </a:bodyPr>
            <a:lstStyle/>
            <a:p>
              <a:pPr marL="342687" indent="-342687">
                <a:lnSpc>
                  <a:spcPct val="80000"/>
                </a:lnSpc>
                <a:spcBef>
                  <a:spcPct val="20000"/>
                </a:spcBef>
                <a:buClr>
                  <a:srgbClr val="FF0000"/>
                </a:buClr>
                <a:buSzPct val="70000"/>
                <a:defRPr/>
              </a:pPr>
              <a:r>
                <a:rPr lang="en-US" altLang="ko-KR" sz="23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HY견고딕" pitchFamily="18" charset="-127"/>
                </a:rPr>
                <a:t>SUNGDO ENG  </a:t>
              </a:r>
              <a:r>
                <a:rPr lang="en-US" altLang="ko-KR" sz="1400" i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We Build The Classic..</a:t>
              </a:r>
            </a:p>
          </p:txBody>
        </p:sp>
        <p:pic>
          <p:nvPicPr>
            <p:cNvPr id="16" name="Picture 3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566" y="6446764"/>
              <a:ext cx="302367" cy="321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984674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05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88429" y="6464262"/>
            <a:ext cx="567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 userDrawn="1"/>
        </p:nvSpPr>
        <p:spPr bwMode="auto">
          <a:xfrm>
            <a:off x="4" y="-611"/>
            <a:ext cx="9143999" cy="587207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0" y="6406297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/>
          <p:cNvSpPr/>
          <p:nvPr userDrawn="1"/>
        </p:nvSpPr>
        <p:spPr>
          <a:xfrm>
            <a:off x="163903" y="844732"/>
            <a:ext cx="8839201" cy="2577738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3" name="직사각형 12"/>
          <p:cNvSpPr/>
          <p:nvPr userDrawn="1"/>
        </p:nvSpPr>
        <p:spPr>
          <a:xfrm>
            <a:off x="163903" y="3570429"/>
            <a:ext cx="8839201" cy="2601777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11" name="그룹 10"/>
          <p:cNvGrpSpPr/>
          <p:nvPr userDrawn="1"/>
        </p:nvGrpSpPr>
        <p:grpSpPr>
          <a:xfrm>
            <a:off x="134569" y="6474319"/>
            <a:ext cx="7742683" cy="375433"/>
            <a:chOff x="134566" y="6421046"/>
            <a:chExt cx="7742683" cy="375433"/>
          </a:xfrm>
        </p:grpSpPr>
        <p:sp>
          <p:nvSpPr>
            <p:cNvPr id="12" name="Text Box 24"/>
            <p:cNvSpPr txBox="1">
              <a:spLocks noChangeArrowheads="1"/>
            </p:cNvSpPr>
            <p:nvPr/>
          </p:nvSpPr>
          <p:spPr bwMode="auto">
            <a:xfrm>
              <a:off x="395536" y="6421046"/>
              <a:ext cx="7481713" cy="375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86" tIns="45693" rIns="91386" bIns="45693">
              <a:spAutoFit/>
            </a:bodyPr>
            <a:lstStyle/>
            <a:p>
              <a:pPr marL="342687" indent="-342687">
                <a:lnSpc>
                  <a:spcPct val="80000"/>
                </a:lnSpc>
                <a:spcBef>
                  <a:spcPct val="20000"/>
                </a:spcBef>
                <a:buClr>
                  <a:srgbClr val="FF0000"/>
                </a:buClr>
                <a:buSzPct val="70000"/>
                <a:defRPr/>
              </a:pPr>
              <a:r>
                <a:rPr lang="en-US" altLang="ko-KR" sz="23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HY견고딕" pitchFamily="18" charset="-127"/>
                </a:rPr>
                <a:t>SUNGDO ENG  </a:t>
              </a:r>
              <a:r>
                <a:rPr lang="en-US" altLang="ko-KR" sz="1400" i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We Build The Classic..</a:t>
              </a:r>
            </a:p>
          </p:txBody>
        </p:sp>
        <p:pic>
          <p:nvPicPr>
            <p:cNvPr id="16" name="Picture 3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566" y="6446764"/>
              <a:ext cx="302367" cy="321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501729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05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 userDrawn="1"/>
        </p:nvSpPr>
        <p:spPr>
          <a:xfrm>
            <a:off x="163904" y="844732"/>
            <a:ext cx="8839199" cy="5327469"/>
          </a:xfrm>
          <a:prstGeom prst="rect">
            <a:avLst/>
          </a:prstGeom>
          <a:noFill/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88429" y="6464262"/>
            <a:ext cx="567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 userDrawn="1"/>
        </p:nvSpPr>
        <p:spPr bwMode="auto">
          <a:xfrm>
            <a:off x="4" y="-611"/>
            <a:ext cx="9143999" cy="587207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0" y="6406297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그룹 8"/>
          <p:cNvGrpSpPr/>
          <p:nvPr userDrawn="1"/>
        </p:nvGrpSpPr>
        <p:grpSpPr>
          <a:xfrm>
            <a:off x="134569" y="6474319"/>
            <a:ext cx="7742683" cy="375433"/>
            <a:chOff x="134566" y="6421046"/>
            <a:chExt cx="7742683" cy="375433"/>
          </a:xfrm>
        </p:grpSpPr>
        <p:sp>
          <p:nvSpPr>
            <p:cNvPr id="11" name="Text Box 24"/>
            <p:cNvSpPr txBox="1">
              <a:spLocks noChangeArrowheads="1"/>
            </p:cNvSpPr>
            <p:nvPr/>
          </p:nvSpPr>
          <p:spPr bwMode="auto">
            <a:xfrm>
              <a:off x="395536" y="6421046"/>
              <a:ext cx="7481713" cy="375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86" tIns="45693" rIns="91386" bIns="45693">
              <a:spAutoFit/>
            </a:bodyPr>
            <a:lstStyle/>
            <a:p>
              <a:pPr marL="342687" indent="-342687">
                <a:lnSpc>
                  <a:spcPct val="80000"/>
                </a:lnSpc>
                <a:spcBef>
                  <a:spcPct val="20000"/>
                </a:spcBef>
                <a:buClr>
                  <a:srgbClr val="FF0000"/>
                </a:buClr>
                <a:buSzPct val="70000"/>
                <a:defRPr/>
              </a:pPr>
              <a:r>
                <a:rPr lang="en-US" altLang="ko-KR" sz="23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HY견고딕" pitchFamily="18" charset="-127"/>
                </a:rPr>
                <a:t>SUNGDO ENG  </a:t>
              </a:r>
              <a:r>
                <a:rPr lang="en-US" altLang="ko-KR" sz="1400" i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We Build The Classic..</a:t>
              </a:r>
            </a:p>
          </p:txBody>
        </p:sp>
        <p:pic>
          <p:nvPicPr>
            <p:cNvPr id="12" name="Picture 3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566" y="6446764"/>
              <a:ext cx="302367" cy="321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116662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05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88429" y="6464262"/>
            <a:ext cx="567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 userDrawn="1"/>
        </p:nvSpPr>
        <p:spPr bwMode="auto">
          <a:xfrm>
            <a:off x="4" y="-611"/>
            <a:ext cx="9143999" cy="587207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0" y="6406297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/>
          <p:cNvSpPr/>
          <p:nvPr userDrawn="1"/>
        </p:nvSpPr>
        <p:spPr>
          <a:xfrm>
            <a:off x="163901" y="844732"/>
            <a:ext cx="8839200" cy="5327469"/>
          </a:xfrm>
          <a:prstGeom prst="rect">
            <a:avLst/>
          </a:prstGeom>
          <a:noFill/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9" name="그룹 8"/>
          <p:cNvGrpSpPr/>
          <p:nvPr userDrawn="1"/>
        </p:nvGrpSpPr>
        <p:grpSpPr>
          <a:xfrm>
            <a:off x="134569" y="6474319"/>
            <a:ext cx="7742683" cy="375433"/>
            <a:chOff x="134566" y="6421046"/>
            <a:chExt cx="7742683" cy="375433"/>
          </a:xfrm>
        </p:grpSpPr>
        <p:sp>
          <p:nvSpPr>
            <p:cNvPr id="11" name="Text Box 24"/>
            <p:cNvSpPr txBox="1">
              <a:spLocks noChangeArrowheads="1"/>
            </p:cNvSpPr>
            <p:nvPr/>
          </p:nvSpPr>
          <p:spPr bwMode="auto">
            <a:xfrm>
              <a:off x="395536" y="6421046"/>
              <a:ext cx="7481713" cy="375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86" tIns="45693" rIns="91386" bIns="45693">
              <a:spAutoFit/>
            </a:bodyPr>
            <a:lstStyle/>
            <a:p>
              <a:pPr marL="342687" indent="-342687">
                <a:lnSpc>
                  <a:spcPct val="80000"/>
                </a:lnSpc>
                <a:spcBef>
                  <a:spcPct val="20000"/>
                </a:spcBef>
                <a:buClr>
                  <a:srgbClr val="FF0000"/>
                </a:buClr>
                <a:buSzPct val="70000"/>
                <a:defRPr/>
              </a:pPr>
              <a:r>
                <a:rPr lang="en-US" altLang="ko-KR" sz="23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HY견고딕" pitchFamily="18" charset="-127"/>
                </a:rPr>
                <a:t>SUNGDO ENG  </a:t>
              </a:r>
              <a:r>
                <a:rPr lang="en-US" altLang="ko-KR" sz="1400" i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We Build The Classic..</a:t>
              </a:r>
            </a:p>
          </p:txBody>
        </p:sp>
        <p:pic>
          <p:nvPicPr>
            <p:cNvPr id="12" name="Picture 3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566" y="6446764"/>
              <a:ext cx="302367" cy="321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767075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28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88429" y="6464262"/>
            <a:ext cx="567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 userDrawn="1"/>
        </p:nvSpPr>
        <p:spPr bwMode="auto">
          <a:xfrm>
            <a:off x="4" y="-611"/>
            <a:ext cx="9143999" cy="587207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0" y="6406297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그룹 8"/>
          <p:cNvGrpSpPr/>
          <p:nvPr userDrawn="1"/>
        </p:nvGrpSpPr>
        <p:grpSpPr>
          <a:xfrm>
            <a:off x="134569" y="6474319"/>
            <a:ext cx="7742683" cy="375433"/>
            <a:chOff x="134566" y="6421046"/>
            <a:chExt cx="7742683" cy="375433"/>
          </a:xfrm>
        </p:grpSpPr>
        <p:sp>
          <p:nvSpPr>
            <p:cNvPr id="11" name="Text Box 24"/>
            <p:cNvSpPr txBox="1">
              <a:spLocks noChangeArrowheads="1"/>
            </p:cNvSpPr>
            <p:nvPr/>
          </p:nvSpPr>
          <p:spPr bwMode="auto">
            <a:xfrm>
              <a:off x="395536" y="6421046"/>
              <a:ext cx="7481713" cy="375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86" tIns="45693" rIns="91386" bIns="45693">
              <a:spAutoFit/>
            </a:bodyPr>
            <a:lstStyle/>
            <a:p>
              <a:pPr marL="342687" indent="-342687">
                <a:lnSpc>
                  <a:spcPct val="80000"/>
                </a:lnSpc>
                <a:spcBef>
                  <a:spcPct val="20000"/>
                </a:spcBef>
                <a:buClr>
                  <a:srgbClr val="FF0000"/>
                </a:buClr>
                <a:buSzPct val="70000"/>
                <a:defRPr/>
              </a:pPr>
              <a:r>
                <a:rPr lang="en-US" altLang="ko-KR" sz="23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HY견고딕" pitchFamily="18" charset="-127"/>
                </a:rPr>
                <a:t>SUNGDO ENG  </a:t>
              </a:r>
              <a:r>
                <a:rPr lang="en-US" altLang="ko-KR" sz="1400" i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We Build The Classic..</a:t>
              </a:r>
            </a:p>
          </p:txBody>
        </p:sp>
        <p:pic>
          <p:nvPicPr>
            <p:cNvPr id="12" name="Picture 3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566" y="6446764"/>
              <a:ext cx="302367" cy="321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576521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28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88429" y="6412506"/>
            <a:ext cx="567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ctr" defTabSz="914400" rtl="0" eaLnBrk="1" latinLnBrk="1" hangingPunct="1"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z="1800" smtClean="0"/>
              <a:pPr/>
              <a:t>‹#›</a:t>
            </a:fld>
            <a:endParaRPr lang="en-US" sz="1800" dirty="0"/>
          </a:p>
        </p:txBody>
      </p:sp>
      <p:sp>
        <p:nvSpPr>
          <p:cNvPr id="8" name="Text Box 5"/>
          <p:cNvSpPr txBox="1">
            <a:spLocks noChangeArrowheads="1"/>
          </p:cNvSpPr>
          <p:nvPr userDrawn="1"/>
        </p:nvSpPr>
        <p:spPr bwMode="auto">
          <a:xfrm>
            <a:off x="0" y="2090997"/>
            <a:ext cx="9144000" cy="2676013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3158" y="1282185"/>
            <a:ext cx="4383215" cy="4293630"/>
          </a:xfrm>
          <a:prstGeom prst="diamond">
            <a:avLst/>
          </a:prstGeom>
        </p:spPr>
      </p:pic>
      <p:sp>
        <p:nvSpPr>
          <p:cNvPr id="13" name="Text Box 5"/>
          <p:cNvSpPr txBox="1">
            <a:spLocks noChangeArrowheads="1"/>
          </p:cNvSpPr>
          <p:nvPr userDrawn="1"/>
        </p:nvSpPr>
        <p:spPr bwMode="auto">
          <a:xfrm rot="2713271">
            <a:off x="1731127" y="910324"/>
            <a:ext cx="735874" cy="722811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 userDrawn="1"/>
        </p:nvSpPr>
        <p:spPr bwMode="auto">
          <a:xfrm rot="2713271">
            <a:off x="2762527" y="5224872"/>
            <a:ext cx="735874" cy="722811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066" name="Picture 18" descr="House Construction Icons - Download Free Vector Icons | Noun Project"/>
          <p:cNvPicPr>
            <a:picLocks noChangeAspect="1" noChangeArrowheads="1"/>
          </p:cNvPicPr>
          <p:nvPr userDrawn="1"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562" y="886906"/>
            <a:ext cx="1230727" cy="123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225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661959" y="4553667"/>
            <a:ext cx="1820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/>
              <a:t>2024. 12. 23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1635495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00000000-0008-0000-0000-000018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94" r="21239"/>
          <a:stretch/>
        </p:blipFill>
        <p:spPr>
          <a:xfrm>
            <a:off x="175379" y="1402676"/>
            <a:ext cx="4378691" cy="4726129"/>
          </a:xfrm>
          <a:prstGeom prst="rect">
            <a:avLst/>
          </a:prstGeom>
        </p:spPr>
      </p:pic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7982814"/>
              </p:ext>
            </p:extLst>
          </p:nvPr>
        </p:nvGraphicFramePr>
        <p:xfrm>
          <a:off x="156756" y="845823"/>
          <a:ext cx="8839326" cy="5316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63">
                  <a:extLst>
                    <a:ext uri="{9D8B030D-6E8A-4147-A177-3AD203B41FA5}">
                      <a16:colId xmlns:a16="http://schemas.microsoft.com/office/drawing/2014/main" val="3248035649"/>
                    </a:ext>
                  </a:extLst>
                </a:gridCol>
                <a:gridCol w="4419663">
                  <a:extLst>
                    <a:ext uri="{9D8B030D-6E8A-4147-A177-3AD203B41FA5}">
                      <a16:colId xmlns:a16="http://schemas.microsoft.com/office/drawing/2014/main" val="2843417911"/>
                    </a:ext>
                  </a:extLst>
                </a:gridCol>
              </a:tblGrid>
              <a:tr h="51946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조적작업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중 부딪힘 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부상 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명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760620"/>
                  </a:ext>
                </a:extLst>
              </a:tr>
              <a:tr h="4796881">
                <a:tc>
                  <a:txBody>
                    <a:bodyPr/>
                    <a:lstStyle/>
                    <a:p>
                      <a:pPr latinLnBrk="1">
                        <a:lnSpc>
                          <a:spcPct val="140000"/>
                        </a:lnSpc>
                      </a:pPr>
                      <a:endParaRPr lang="en-US" altLang="ko-KR" sz="13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                                    </a:t>
                      </a:r>
                    </a:p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                  </a:t>
                      </a:r>
                    </a:p>
                    <a:p>
                      <a:pPr latinLnBrk="1">
                        <a:lnSpc>
                          <a:spcPct val="14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                                     </a:t>
                      </a:r>
                    </a:p>
                    <a:p>
                      <a:pPr latinLnBrk="1">
                        <a:lnSpc>
                          <a:spcPct val="14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ko-KR" altLang="en-US" sz="1500" b="1" dirty="0">
                          <a:latin typeface="맑은 고딕" panose="020B0503020000020004" pitchFamily="50" charset="-127"/>
                          <a:ea typeface="+mn-ea"/>
                        </a:rPr>
                        <a:t>◎ 사고 개요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en-US" altLang="ko-KR" sz="1500" dirty="0">
                          <a:latin typeface="맑은 고딕" panose="020B0503020000020004" pitchFamily="50" charset="-127"/>
                          <a:ea typeface="+mn-ea"/>
                        </a:rPr>
                        <a:t> 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- 2024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년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12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월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6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일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(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금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) 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이동식 </a:t>
                      </a:r>
                      <a:r>
                        <a:rPr lang="ko-KR" altLang="en-US" sz="1500" b="0" dirty="0" err="1">
                          <a:latin typeface="맑은 고딕" panose="020B0503020000020004" pitchFamily="50" charset="-127"/>
                          <a:ea typeface="+mn-ea"/>
                        </a:rPr>
                        <a:t>틀비계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 위에서 </a:t>
                      </a:r>
                      <a:endParaRPr lang="en-US" altLang="ko-KR" sz="1500" b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   </a:t>
                      </a:r>
                      <a:r>
                        <a:rPr lang="ko-KR" altLang="en-US" sz="1500" b="0" dirty="0" err="1">
                          <a:latin typeface="맑은 고딕" panose="020B0503020000020004" pitchFamily="50" charset="-127"/>
                          <a:ea typeface="+mn-ea"/>
                        </a:rPr>
                        <a:t>조적작업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 중 상부 배관에 머리를 부딪혀 중심을</a:t>
                      </a:r>
                      <a:endParaRPr lang="en-US" altLang="ko-KR" sz="1500" b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   </a:t>
                      </a:r>
                      <a:r>
                        <a:rPr lang="ko-KR" altLang="en-US" sz="1500" b="0" dirty="0" err="1">
                          <a:latin typeface="맑은 고딕" panose="020B0503020000020004" pitchFamily="50" charset="-127"/>
                          <a:ea typeface="+mn-ea"/>
                        </a:rPr>
                        <a:t>잡으려다가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 오른쪽 무릎에 무리한 힘이 </a:t>
                      </a:r>
                      <a:r>
                        <a:rPr lang="ko-KR" altLang="en-US" sz="1500" b="0" dirty="0" err="1">
                          <a:latin typeface="맑은 고딕" panose="020B0503020000020004" pitchFamily="50" charset="-127"/>
                          <a:ea typeface="+mn-ea"/>
                        </a:rPr>
                        <a:t>가해짐</a:t>
                      </a:r>
                      <a:endParaRPr lang="en-US" altLang="ko-KR" sz="1500" b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   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→ 무릎 십자인대 파열</a:t>
                      </a:r>
                      <a:endParaRPr lang="en-US" altLang="ko-KR" sz="1500" b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</a:t>
                      </a:r>
                    </a:p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ko-KR" altLang="en-US" sz="1500" b="1" dirty="0">
                          <a:latin typeface="맑은 고딕" panose="020B0503020000020004" pitchFamily="50" charset="-127"/>
                          <a:ea typeface="+mn-ea"/>
                        </a:rPr>
                        <a:t>◎ 사고 원인 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-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작업공간 사전 확인 미흡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-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상부 배관 부딪힘 방지조치 미흡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  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ko-KR" altLang="en-US" sz="1500" b="1" dirty="0">
                          <a:latin typeface="맑은 고딕" panose="020B0503020000020004" pitchFamily="50" charset="-127"/>
                          <a:ea typeface="+mn-ea"/>
                        </a:rPr>
                        <a:t>◎ 재발방지대책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-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작업 전 장애물 등 현장 상태 확인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-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배관 등 부딪힘 방지조치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  (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보호재로 보양</a:t>
                      </a: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,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부딪힘 주의 표지 부착</a:t>
                      </a: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등</a:t>
                      </a: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)</a:t>
                      </a:r>
                    </a:p>
                  </a:txBody>
                  <a:tcPr marR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25839"/>
                  </a:ext>
                </a:extLst>
              </a:tr>
            </a:tbl>
          </a:graphicData>
        </a:graphic>
      </p:graphicFrame>
      <p:pic>
        <p:nvPicPr>
          <p:cNvPr id="10" name="그림 9">
            <a:extLst>
              <a:ext uri="{FF2B5EF4-FFF2-40B4-BE49-F238E27FC236}">
                <a16:creationId xmlns:a16="http://schemas.microsoft.com/office/drawing/2014/main" id="{00000000-0008-0000-0000-00001A000000}"/>
              </a:ext>
            </a:extLst>
          </p:cNvPr>
          <p:cNvPicPr/>
          <p:nvPr/>
        </p:nvPicPr>
        <p:blipFill rotWithShape="1">
          <a:blip r:embed="rId4"/>
          <a:stretch>
            <a:fillRect/>
          </a:stretch>
        </p:blipFill>
        <p:spPr>
          <a:xfrm rot="21168626">
            <a:off x="70928" y="2500873"/>
            <a:ext cx="3060326" cy="2892239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35168" y="57925"/>
            <a:ext cx="43091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2-3. 12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월 당사 안전사고 사례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" name="폭발: 8pt 5">
            <a:extLst>
              <a:ext uri="{FF2B5EF4-FFF2-40B4-BE49-F238E27FC236}">
                <a16:creationId xmlns:a16="http://schemas.microsoft.com/office/drawing/2014/main" id="{3A31AAB0-C21B-4496-B1C1-7D0E92B5CE6B}"/>
              </a:ext>
            </a:extLst>
          </p:cNvPr>
          <p:cNvSpPr/>
          <p:nvPr/>
        </p:nvSpPr>
        <p:spPr>
          <a:xfrm>
            <a:off x="1522042" y="2084516"/>
            <a:ext cx="970146" cy="1026237"/>
          </a:xfrm>
          <a:prstGeom prst="irregularSeal1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00000000-0008-0000-0000-00001B000000}"/>
              </a:ext>
            </a:extLst>
          </p:cNvPr>
          <p:cNvSpPr>
            <a:spLocks noRot="1"/>
          </p:cNvSpPr>
          <p:nvPr/>
        </p:nvSpPr>
        <p:spPr>
          <a:xfrm>
            <a:off x="642098" y="5357357"/>
            <a:ext cx="2283756" cy="761051"/>
          </a:xfrm>
          <a:prstGeom prst="rect">
            <a:avLst/>
          </a:prstGeom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latinLnBrk="0"/>
            <a:r>
              <a:rPr lang="ko-KR" altLang="en-US" sz="2000" b="1" dirty="0">
                <a:solidFill>
                  <a:srgbClr val="FFFFFF"/>
                </a:solidFill>
                <a:latin typeface="맑은 고딕"/>
                <a:ea typeface="맑은 고딕"/>
              </a:rPr>
              <a:t>이동식 </a:t>
            </a:r>
            <a:r>
              <a:rPr lang="ko-KR" altLang="en-US" sz="2000" b="1" dirty="0" err="1">
                <a:solidFill>
                  <a:srgbClr val="FFFFFF"/>
                </a:solidFill>
                <a:latin typeface="맑은 고딕"/>
                <a:ea typeface="맑은 고딕"/>
              </a:rPr>
              <a:t>틀비계</a:t>
            </a:r>
            <a:endParaRPr lang="ko-KR" altLang="en-US" sz="2000" b="1" dirty="0">
              <a:solidFill>
                <a:srgbClr val="FFFFFF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705332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83AD8237-3D23-4B4D-A75B-BF5032EB4E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2" t="2591" r="-856"/>
          <a:stretch/>
        </p:blipFill>
        <p:spPr>
          <a:xfrm>
            <a:off x="183651" y="1386726"/>
            <a:ext cx="4415242" cy="4757508"/>
          </a:xfrm>
          <a:prstGeom prst="rect">
            <a:avLst/>
          </a:prstGeom>
        </p:spPr>
      </p:pic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7776952"/>
              </p:ext>
            </p:extLst>
          </p:nvPr>
        </p:nvGraphicFramePr>
        <p:xfrm>
          <a:off x="156756" y="845823"/>
          <a:ext cx="8839326" cy="5316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63">
                  <a:extLst>
                    <a:ext uri="{9D8B030D-6E8A-4147-A177-3AD203B41FA5}">
                      <a16:colId xmlns:a16="http://schemas.microsoft.com/office/drawing/2014/main" val="3248035649"/>
                    </a:ext>
                  </a:extLst>
                </a:gridCol>
                <a:gridCol w="4419663">
                  <a:extLst>
                    <a:ext uri="{9D8B030D-6E8A-4147-A177-3AD203B41FA5}">
                      <a16:colId xmlns:a16="http://schemas.microsoft.com/office/drawing/2014/main" val="2843417911"/>
                    </a:ext>
                  </a:extLst>
                </a:gridCol>
              </a:tblGrid>
              <a:tr h="51946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거푸집 해체 중 맞음 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부상 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명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760620"/>
                  </a:ext>
                </a:extLst>
              </a:tr>
              <a:tr h="4796881">
                <a:tc>
                  <a:txBody>
                    <a:bodyPr/>
                    <a:lstStyle/>
                    <a:p>
                      <a:pPr latinLnBrk="1">
                        <a:lnSpc>
                          <a:spcPct val="140000"/>
                        </a:lnSpc>
                      </a:pPr>
                      <a:endParaRPr lang="en-US" altLang="ko-KR" sz="13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                                    </a:t>
                      </a:r>
                    </a:p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                  </a:t>
                      </a:r>
                    </a:p>
                    <a:p>
                      <a:pPr latinLnBrk="1">
                        <a:lnSpc>
                          <a:spcPct val="14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                                     </a:t>
                      </a:r>
                    </a:p>
                    <a:p>
                      <a:pPr latinLnBrk="1">
                        <a:lnSpc>
                          <a:spcPct val="14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ko-KR" altLang="en-US" sz="1500" b="1" dirty="0">
                          <a:latin typeface="맑은 고딕" panose="020B0503020000020004" pitchFamily="50" charset="-127"/>
                          <a:ea typeface="+mn-ea"/>
                        </a:rPr>
                        <a:t>◎ 사고 개요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en-US" altLang="ko-KR" sz="1500" dirty="0">
                          <a:latin typeface="맑은 고딕" panose="020B0503020000020004" pitchFamily="50" charset="-127"/>
                          <a:ea typeface="+mn-ea"/>
                        </a:rPr>
                        <a:t> 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- 2024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년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12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월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7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일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(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토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) 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벽체 거푸집 해체 작업</a:t>
                      </a:r>
                      <a:endParaRPr lang="en-US" altLang="ko-KR" sz="1500" b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   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중 상부 거푸집이 탈락되며 아래로 떨어져</a:t>
                      </a:r>
                      <a:endParaRPr lang="en-US" altLang="ko-KR" sz="1500" b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   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손 맞음 → 손가락 골절</a:t>
                      </a:r>
                      <a:endParaRPr lang="en-US" altLang="ko-KR" sz="1500" b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</a:t>
                      </a:r>
                    </a:p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ko-KR" altLang="en-US" sz="1500" b="1" dirty="0">
                          <a:latin typeface="맑은 고딕" panose="020B0503020000020004" pitchFamily="50" charset="-127"/>
                          <a:ea typeface="+mn-ea"/>
                        </a:rPr>
                        <a:t>◎ 사고 원인 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-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작업 계획</a:t>
                      </a: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(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작업 순서</a:t>
                      </a: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)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미 준수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 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상부 거푸집 해체 후 하부 거푸집 해체해야 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 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하지만</a:t>
                      </a: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하부 거푸집 먼저 해체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  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ko-KR" altLang="en-US" sz="1500" b="1" dirty="0">
                          <a:latin typeface="맑은 고딕" panose="020B0503020000020004" pitchFamily="50" charset="-127"/>
                          <a:ea typeface="+mn-ea"/>
                        </a:rPr>
                        <a:t>◎ 재발방지대책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-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작업 계획 준수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 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거푸집 해체 시 상부 거푸집부터 순차적으로 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 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작업 실시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R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25839"/>
                  </a:ext>
                </a:extLst>
              </a:tr>
            </a:tbl>
          </a:graphicData>
        </a:graphic>
      </p:graphicFrame>
      <p:sp>
        <p:nvSpPr>
          <p:cNvPr id="3" name="직사각형 2"/>
          <p:cNvSpPr/>
          <p:nvPr/>
        </p:nvSpPr>
        <p:spPr>
          <a:xfrm>
            <a:off x="35168" y="57925"/>
            <a:ext cx="43091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2-3. 12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월 당사 안전사고 사례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" name="폭발: 8pt 5">
            <a:extLst>
              <a:ext uri="{FF2B5EF4-FFF2-40B4-BE49-F238E27FC236}">
                <a16:creationId xmlns:a16="http://schemas.microsoft.com/office/drawing/2014/main" id="{3A31AAB0-C21B-4496-B1C1-7D0E92B5CE6B}"/>
              </a:ext>
            </a:extLst>
          </p:cNvPr>
          <p:cNvSpPr/>
          <p:nvPr/>
        </p:nvSpPr>
        <p:spPr>
          <a:xfrm>
            <a:off x="1166082" y="3252361"/>
            <a:ext cx="1227494" cy="1221027"/>
          </a:xfrm>
          <a:prstGeom prst="irregularSeal1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42668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35168" y="57925"/>
            <a:ext cx="7369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2-4. 2024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 건설업 중대재해 발생 현황</a:t>
            </a:r>
            <a:r>
              <a:rPr lang="en-US" altLang="ko-KR" sz="1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(2024</a:t>
            </a:r>
            <a:r>
              <a:rPr lang="ko-KR" altLang="en-US" sz="1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 </a:t>
            </a:r>
            <a:r>
              <a:rPr lang="en-US" altLang="ko-KR" sz="1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ko-KR" altLang="en-US" sz="1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분기 기준</a:t>
            </a:r>
            <a:r>
              <a:rPr lang="en-US" altLang="ko-KR" sz="1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200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7" name="차트 6">
            <a:extLst>
              <a:ext uri="{FF2B5EF4-FFF2-40B4-BE49-F238E27FC236}">
                <a16:creationId xmlns:a16="http://schemas.microsoft.com/office/drawing/2014/main" id="{991CF1D5-64B7-4A54-ABF0-2FA984A579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9978145"/>
              </p:ext>
            </p:extLst>
          </p:nvPr>
        </p:nvGraphicFramePr>
        <p:xfrm>
          <a:off x="160020" y="3573780"/>
          <a:ext cx="8846820" cy="2598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차트 8">
            <a:extLst>
              <a:ext uri="{FF2B5EF4-FFF2-40B4-BE49-F238E27FC236}">
                <a16:creationId xmlns:a16="http://schemas.microsoft.com/office/drawing/2014/main" id="{0B9EAC49-0C21-4236-B1B9-3E613EF5F5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9361890"/>
              </p:ext>
            </p:extLst>
          </p:nvPr>
        </p:nvGraphicFramePr>
        <p:xfrm>
          <a:off x="160021" y="838200"/>
          <a:ext cx="4320540" cy="2598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16">
            <a:extLst>
              <a:ext uri="{FF2B5EF4-FFF2-40B4-BE49-F238E27FC236}">
                <a16:creationId xmlns:a16="http://schemas.microsoft.com/office/drawing/2014/main" id="{5EA1A408-7D64-46AB-A6C4-EF851BE0E393}"/>
              </a:ext>
            </a:extLst>
          </p:cNvPr>
          <p:cNvSpPr txBox="1">
            <a:spLocks noRot="1"/>
          </p:cNvSpPr>
          <p:nvPr/>
        </p:nvSpPr>
        <p:spPr>
          <a:xfrm>
            <a:off x="350298" y="4707673"/>
            <a:ext cx="678402" cy="3839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90170" tIns="46990" rIns="90170" bIns="4699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latinLnBrk="0">
              <a:lnSpc>
                <a:spcPct val="100000"/>
              </a:lnSpc>
            </a:pPr>
            <a:r>
              <a:rPr lang="en-US" altLang="ko-KR" sz="1400" b="1" dirty="0">
                <a:solidFill>
                  <a:srgbClr val="000000"/>
                </a:solidFill>
                <a:latin typeface="맑은 고딕"/>
                <a:ea typeface="맑은 고딕"/>
              </a:rPr>
              <a:t>39%</a:t>
            </a:r>
            <a:endParaRPr lang="ko-KR" altLang="en-US" sz="1400" b="1" dirty="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graphicFrame>
        <p:nvGraphicFramePr>
          <p:cNvPr id="11" name="차트 10">
            <a:extLst>
              <a:ext uri="{FF2B5EF4-FFF2-40B4-BE49-F238E27FC236}">
                <a16:creationId xmlns:a16="http://schemas.microsoft.com/office/drawing/2014/main" id="{B19DE655-F3FC-4476-91CA-5CEF657FCC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5346867"/>
              </p:ext>
            </p:extLst>
          </p:nvPr>
        </p:nvGraphicFramePr>
        <p:xfrm>
          <a:off x="4686300" y="838200"/>
          <a:ext cx="4320540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TextBox 16">
            <a:extLst>
              <a:ext uri="{FF2B5EF4-FFF2-40B4-BE49-F238E27FC236}">
                <a16:creationId xmlns:a16="http://schemas.microsoft.com/office/drawing/2014/main" id="{64471A74-D4D9-4FDA-8383-48965FAA380F}"/>
              </a:ext>
            </a:extLst>
          </p:cNvPr>
          <p:cNvSpPr txBox="1">
            <a:spLocks noRot="1"/>
          </p:cNvSpPr>
          <p:nvPr/>
        </p:nvSpPr>
        <p:spPr>
          <a:xfrm>
            <a:off x="4983258" y="2133600"/>
            <a:ext cx="1989042" cy="4815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90170" tIns="46990" rIns="90170" bIns="4699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latinLnBrk="0">
              <a:lnSpc>
                <a:spcPct val="100000"/>
              </a:lnSpc>
            </a:pPr>
            <a:r>
              <a:rPr lang="en-US" altLang="ko-KR" sz="1400" b="1" dirty="0">
                <a:solidFill>
                  <a:srgbClr val="000000"/>
                </a:solidFill>
                <a:latin typeface="맑은 고딕"/>
                <a:ea typeface="맑은 고딕"/>
              </a:rPr>
              <a:t>50</a:t>
            </a:r>
            <a:r>
              <a:rPr lang="ko-KR" altLang="en-US" sz="1400" b="1" dirty="0">
                <a:solidFill>
                  <a:srgbClr val="000000"/>
                </a:solidFill>
                <a:latin typeface="맑은 고딕"/>
                <a:ea typeface="맑은 고딕"/>
              </a:rPr>
              <a:t>억 미만 현장이</a:t>
            </a:r>
            <a:endParaRPr lang="en-US" altLang="ko-KR" sz="1400" b="1" dirty="0">
              <a:solidFill>
                <a:srgbClr val="000000"/>
              </a:solidFill>
              <a:latin typeface="맑은 고딕"/>
              <a:ea typeface="맑은 고딕"/>
            </a:endParaRPr>
          </a:p>
          <a:p>
            <a:pPr algn="ctr" eaLnBrk="0" latinLnBrk="0">
              <a:lnSpc>
                <a:spcPct val="100000"/>
              </a:lnSpc>
            </a:pPr>
            <a:r>
              <a:rPr lang="en-US" altLang="ko-KR" sz="1400" b="1" dirty="0">
                <a:solidFill>
                  <a:srgbClr val="000000"/>
                </a:solidFill>
                <a:latin typeface="맑은 고딕"/>
                <a:ea typeface="맑은 고딕"/>
              </a:rPr>
              <a:t>65% </a:t>
            </a:r>
            <a:r>
              <a:rPr lang="ko-KR" altLang="en-US" sz="1400" b="1" dirty="0">
                <a:solidFill>
                  <a:srgbClr val="000000"/>
                </a:solidFill>
                <a:latin typeface="맑은 고딕"/>
                <a:ea typeface="맑은 고딕"/>
              </a:rPr>
              <a:t>차지</a:t>
            </a:r>
          </a:p>
        </p:txBody>
      </p:sp>
    </p:spTree>
    <p:extLst>
      <p:ext uri="{BB962C8B-B14F-4D97-AF65-F5344CB8AC3E}">
        <p14:creationId xmlns:p14="http://schemas.microsoft.com/office/powerpoint/2010/main" val="749989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F2E274A4-1D83-4F53-88EE-7FC14483D06C}"/>
              </a:ext>
            </a:extLst>
          </p:cNvPr>
          <p:cNvSpPr/>
          <p:nvPr/>
        </p:nvSpPr>
        <p:spPr>
          <a:xfrm>
            <a:off x="35168" y="57925"/>
            <a:ext cx="61510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4308475" algn="l"/>
              </a:tabLst>
            </a:pPr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3-1.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근로자 의견 청취를 위한 </a:t>
            </a:r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QR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코드 도입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7" name="Shape 24588">
            <a:extLst>
              <a:ext uri="{FF2B5EF4-FFF2-40B4-BE49-F238E27FC236}">
                <a16:creationId xmlns:a16="http://schemas.microsoft.com/office/drawing/2014/main" id="{B075F5A0-079A-4FFE-AAFF-1F90D81E41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4531941"/>
              </p:ext>
            </p:extLst>
          </p:nvPr>
        </p:nvGraphicFramePr>
        <p:xfrm>
          <a:off x="165463" y="842028"/>
          <a:ext cx="8830494" cy="534106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4152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152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410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3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defRPr sz="1400" u="none" strike="noStrike" cap="none"/>
                      </a:pPr>
                      <a:r>
                        <a:rPr lang="en-US" sz="1600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 </a:t>
                      </a:r>
                      <a:r>
                        <a:rPr lang="ko-KR" altLang="en-US" sz="1600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◎ 도입 목적</a:t>
                      </a:r>
                      <a:endParaRPr lang="en-US" altLang="ko-KR" sz="1600" b="1" u="none" strike="noStrike" cap="none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3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defRPr sz="1400" u="none" strike="noStrike" cap="none"/>
                      </a:pPr>
                      <a:r>
                        <a:rPr lang="en-US" sz="1600" b="0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    - </a:t>
                      </a:r>
                      <a:r>
                        <a:rPr lang="ko-KR" altLang="en-US" sz="1600" b="0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현장의 위험요인 신고</a:t>
                      </a:r>
                      <a:r>
                        <a:rPr lang="en-US" altLang="ko-KR" sz="1600" b="0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 </a:t>
                      </a:r>
                      <a:r>
                        <a:rPr lang="ko-KR" altLang="en-US" sz="1600" b="0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또는 안전보건 관련</a:t>
                      </a:r>
                      <a:endParaRPr lang="en-US" altLang="ko-KR" sz="1600" b="0" u="none" strike="noStrike" cap="none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3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defRPr sz="1400" u="none" strike="noStrike" cap="none"/>
                      </a:pPr>
                      <a:r>
                        <a:rPr lang="en-US" sz="1600" b="0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      </a:t>
                      </a:r>
                      <a:r>
                        <a:rPr lang="ko-KR" altLang="en-US" sz="1600" b="0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개선사항에 대한 근로자 의견 청취 활성화</a:t>
                      </a:r>
                      <a:endParaRPr lang="en-US" sz="1600" b="0" u="none" strike="noStrike" cap="none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3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defRPr sz="1400" u="none" strike="noStrike" cap="none"/>
                      </a:pPr>
                      <a:endParaRPr lang="en-US" sz="1600" b="1" u="none" strike="noStrike" cap="none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3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600" b="1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ko-KR" altLang="en-US" sz="1600" b="1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◎ 운영 방법</a:t>
                      </a:r>
                      <a:endParaRPr lang="en-US" altLang="ko-KR" sz="1600" b="1" u="none" strike="noStrike" cap="none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3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600" b="0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- QR</a:t>
                      </a:r>
                      <a:r>
                        <a:rPr lang="ko-KR" altLang="en-US" sz="1600" b="0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코드 사용해 안전소통창구 접속</a:t>
                      </a:r>
                      <a:endParaRPr lang="en-US" altLang="ko-KR" sz="1600" b="0" u="none" strike="noStrike" cap="none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3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600" b="0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- </a:t>
                      </a:r>
                      <a:r>
                        <a:rPr lang="ko-KR" altLang="en-US" sz="1600" b="0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현장 위험요인</a:t>
                      </a:r>
                      <a:r>
                        <a:rPr lang="en-US" altLang="ko-KR" sz="1600" b="0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, </a:t>
                      </a:r>
                      <a:r>
                        <a:rPr lang="ko-KR" altLang="en-US" sz="1600" b="0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안전보건 관련 제안</a:t>
                      </a:r>
                      <a:r>
                        <a:rPr lang="en-US" altLang="ko-KR" sz="1600" b="0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,</a:t>
                      </a: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3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600" b="0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  </a:t>
                      </a:r>
                      <a:r>
                        <a:rPr lang="ko-KR" altLang="en-US" sz="1600" b="0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기타 안전사고 예방을 위한 의견 제출</a:t>
                      </a:r>
                      <a:endParaRPr lang="en-US" altLang="ko-KR" sz="1600" b="0" u="none" strike="noStrike" cap="none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3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600" b="0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- </a:t>
                      </a:r>
                      <a:r>
                        <a:rPr lang="ko-KR" altLang="en-US" sz="1600" b="0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제출한 내용은 본사 환경안전팀에서 접수</a:t>
                      </a:r>
                      <a:endParaRPr lang="en-US" altLang="ko-KR" sz="1600" b="0" u="none" strike="noStrike" cap="none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3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600" b="0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  </a:t>
                      </a:r>
                      <a:r>
                        <a:rPr lang="ko-KR" altLang="en-US" sz="1600" b="0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해당 현장에 개선 요청 및 조치 결과 확인</a:t>
                      </a:r>
                      <a:endParaRPr lang="en-US" altLang="ko-KR" sz="1600" b="0" u="none" strike="noStrike" cap="none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3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tabLst/>
                        <a:defRPr sz="1400" u="none" strike="noStrike" cap="none"/>
                      </a:pPr>
                      <a:endParaRPr lang="en-US" altLang="ko-KR" sz="1600" b="1" u="none" strike="noStrike" cap="none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3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600" b="1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ko-KR" altLang="en-US" sz="1600" b="1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◎ 운영 실적</a:t>
                      </a:r>
                      <a:endParaRPr lang="en-US" altLang="ko-KR" sz="1600" b="1" u="none" strike="noStrike" cap="none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3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600" b="0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- 5</a:t>
                      </a:r>
                      <a:r>
                        <a:rPr lang="ko-KR" altLang="en-US" sz="1600" b="0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개 현장에서 </a:t>
                      </a:r>
                      <a:r>
                        <a:rPr lang="en-US" altLang="ko-KR" sz="1600" b="0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16</a:t>
                      </a:r>
                      <a:r>
                        <a:rPr lang="ko-KR" altLang="en-US" sz="1600" b="0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개 의견 접수</a:t>
                      </a:r>
                      <a:r>
                        <a:rPr lang="en-US" altLang="ko-KR" sz="1200" b="0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(2024.12.18 </a:t>
                      </a:r>
                      <a:r>
                        <a:rPr lang="ko-KR" altLang="en-US" sz="1200" b="0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기준</a:t>
                      </a:r>
                      <a:r>
                        <a:rPr lang="en-US" altLang="ko-KR" sz="1200" b="0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)</a:t>
                      </a: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3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600" b="0" u="none" strike="noStrike" cap="none" dirty="0">
                          <a:latin typeface="+mn-ea"/>
                          <a:ea typeface="+mn-ea"/>
                          <a:cs typeface="Arial"/>
                          <a:sym typeface="Arial"/>
                        </a:rPr>
                        <a:t>    - </a:t>
                      </a:r>
                      <a:r>
                        <a:rPr lang="ko-KR" altLang="en-US" sz="1600" b="0" u="none" strike="noStrike" cap="none" dirty="0">
                          <a:latin typeface="+mn-ea"/>
                          <a:ea typeface="+mn-ea"/>
                          <a:cs typeface="Arial"/>
                          <a:sym typeface="Arial"/>
                        </a:rPr>
                        <a:t>근로자 의견청취 활성화를 위해</a:t>
                      </a:r>
                      <a:endParaRPr lang="en-US" altLang="ko-KR" sz="1600" b="0" u="none" strike="noStrike" cap="none" dirty="0">
                        <a:latin typeface="+mn-ea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3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600" b="0" u="none" strike="noStrike" cap="none" dirty="0">
                          <a:latin typeface="+mn-ea"/>
                          <a:ea typeface="+mn-ea"/>
                          <a:cs typeface="Arial"/>
                          <a:sym typeface="Arial"/>
                        </a:rPr>
                        <a:t>      </a:t>
                      </a:r>
                      <a:r>
                        <a:rPr lang="ko-KR" altLang="en-US" sz="1600" b="0" u="none" strike="noStrike" cap="none" dirty="0">
                          <a:latin typeface="+mn-ea"/>
                          <a:ea typeface="+mn-ea"/>
                          <a:cs typeface="Arial"/>
                          <a:sym typeface="Arial"/>
                        </a:rPr>
                        <a:t>우수 제안 근로자 포상 실시 예정</a:t>
                      </a:r>
                      <a:endParaRPr lang="en-US" altLang="ko-KR" sz="1600" b="0" u="none" strike="noStrike" cap="none" dirty="0">
                        <a:latin typeface="+mn-ea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defRPr sz="1400" u="none" strike="noStrike" cap="none"/>
                      </a:pPr>
                      <a:endParaRPr lang="en-US" sz="1600" b="1" u="none" strike="noStrike" cap="none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/>
                        <a:sym typeface="Arial"/>
                      </a:endParaRPr>
                    </a:p>
                  </a:txBody>
                  <a:tcPr marL="6775" marR="6775" marT="67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defRPr sz="1400" u="none" strike="noStrike" cap="none"/>
                      </a:pPr>
                      <a:endParaRPr lang="en-US" sz="1600" b="1" u="none" strike="noStrike" cap="none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/>
                        <a:sym typeface="Arial"/>
                      </a:endParaRPr>
                    </a:p>
                  </a:txBody>
                  <a:tcPr marL="6775" marR="6775" marT="677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" name="그림 7">
            <a:extLst>
              <a:ext uri="{FF2B5EF4-FFF2-40B4-BE49-F238E27FC236}">
                <a16:creationId xmlns:a16="http://schemas.microsoft.com/office/drawing/2014/main" id="{0E7700F8-0493-498C-BE4A-1C9AF87AF5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4"/>
          <a:stretch/>
        </p:blipFill>
        <p:spPr>
          <a:xfrm>
            <a:off x="4625786" y="869264"/>
            <a:ext cx="4332432" cy="2631513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856A97FF-B2F2-406C-9E29-2F5C283449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70" t="14041" r="3946" b="7375"/>
          <a:stretch/>
        </p:blipFill>
        <p:spPr>
          <a:xfrm>
            <a:off x="4605466" y="3521098"/>
            <a:ext cx="4373071" cy="2631513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14AC1E97-ACE6-4B81-97D3-EAB0D8894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2911" y="3551579"/>
            <a:ext cx="4303060" cy="2631513"/>
          </a:xfrm>
          <a:prstGeom prst="rect">
            <a:avLst/>
          </a:prstGeom>
        </p:spPr>
      </p:pic>
      <p:sp>
        <p:nvSpPr>
          <p:cNvPr id="11" name="TextBox 16">
            <a:extLst>
              <a:ext uri="{FF2B5EF4-FFF2-40B4-BE49-F238E27FC236}">
                <a16:creationId xmlns:a16="http://schemas.microsoft.com/office/drawing/2014/main" id="{5269C839-67FA-402B-A51F-F6CDF6F20019}"/>
              </a:ext>
            </a:extLst>
          </p:cNvPr>
          <p:cNvSpPr txBox="1">
            <a:spLocks noRot="1"/>
          </p:cNvSpPr>
          <p:nvPr/>
        </p:nvSpPr>
        <p:spPr>
          <a:xfrm>
            <a:off x="4625786" y="869264"/>
            <a:ext cx="1414090" cy="5480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90170" tIns="46990" rIns="90170" bIns="4699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latinLnBrk="0">
              <a:lnSpc>
                <a:spcPct val="100000"/>
              </a:lnSpc>
            </a:pPr>
            <a:r>
              <a:rPr lang="ko-KR" altLang="en-US" sz="1600" b="1" dirty="0">
                <a:solidFill>
                  <a:srgbClr val="000000"/>
                </a:solidFill>
                <a:latin typeface="맑은 고딕"/>
                <a:ea typeface="맑은 고딕"/>
              </a:rPr>
              <a:t>현장 내</a:t>
            </a:r>
            <a:endParaRPr lang="en-US" altLang="ko-KR" sz="1600" b="1" dirty="0">
              <a:solidFill>
                <a:srgbClr val="000000"/>
              </a:solidFill>
              <a:latin typeface="맑은 고딕"/>
              <a:ea typeface="맑은 고딕"/>
            </a:endParaRPr>
          </a:p>
          <a:p>
            <a:pPr algn="ctr" eaLnBrk="0" latinLnBrk="0">
              <a:lnSpc>
                <a:spcPct val="100000"/>
              </a:lnSpc>
            </a:pPr>
            <a:r>
              <a:rPr lang="en-US" altLang="ko-KR" sz="1600" b="1" dirty="0">
                <a:solidFill>
                  <a:srgbClr val="000000"/>
                </a:solidFill>
                <a:latin typeface="맑은 고딕"/>
                <a:ea typeface="맑은 고딕"/>
              </a:rPr>
              <a:t>QR</a:t>
            </a:r>
            <a:r>
              <a:rPr lang="ko-KR" altLang="en-US" sz="1600" b="1" dirty="0">
                <a:solidFill>
                  <a:srgbClr val="000000"/>
                </a:solidFill>
                <a:latin typeface="맑은 고딕"/>
                <a:ea typeface="맑은 고딕"/>
              </a:rPr>
              <a:t>코드 게시</a:t>
            </a: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B113E4D9-9A19-42C2-BBB8-B1AF7231836F}"/>
              </a:ext>
            </a:extLst>
          </p:cNvPr>
          <p:cNvSpPr txBox="1">
            <a:spLocks noRot="1"/>
          </p:cNvSpPr>
          <p:nvPr/>
        </p:nvSpPr>
        <p:spPr>
          <a:xfrm>
            <a:off x="4625786" y="3563054"/>
            <a:ext cx="1414090" cy="5480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90170" tIns="46990" rIns="90170" bIns="4699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latinLnBrk="0">
              <a:lnSpc>
                <a:spcPct val="100000"/>
              </a:lnSpc>
            </a:pPr>
            <a:r>
              <a:rPr lang="ko-KR" altLang="en-US" sz="1600" b="1" dirty="0">
                <a:solidFill>
                  <a:srgbClr val="000000"/>
                </a:solidFill>
                <a:latin typeface="맑은 고딕"/>
                <a:ea typeface="맑은 고딕"/>
              </a:rPr>
              <a:t>의견청취사항</a:t>
            </a:r>
            <a:endParaRPr lang="en-US" altLang="ko-KR" sz="1600" b="1" dirty="0">
              <a:solidFill>
                <a:srgbClr val="000000"/>
              </a:solidFill>
              <a:latin typeface="맑은 고딕"/>
              <a:ea typeface="맑은 고딕"/>
            </a:endParaRPr>
          </a:p>
          <a:p>
            <a:pPr algn="ctr" eaLnBrk="0" latinLnBrk="0">
              <a:lnSpc>
                <a:spcPct val="100000"/>
              </a:lnSpc>
            </a:pPr>
            <a:r>
              <a:rPr lang="ko-KR" altLang="en-US" sz="1600" b="1" dirty="0">
                <a:solidFill>
                  <a:srgbClr val="000000"/>
                </a:solidFill>
                <a:latin typeface="맑은 고딕"/>
                <a:ea typeface="맑은 고딕"/>
              </a:rPr>
              <a:t>조치 결과</a:t>
            </a:r>
          </a:p>
        </p:txBody>
      </p:sp>
    </p:spTree>
    <p:extLst>
      <p:ext uri="{BB962C8B-B14F-4D97-AF65-F5344CB8AC3E}">
        <p14:creationId xmlns:p14="http://schemas.microsoft.com/office/powerpoint/2010/main" val="4024456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F2E274A4-1D83-4F53-88EE-7FC14483D06C}"/>
              </a:ext>
            </a:extLst>
          </p:cNvPr>
          <p:cNvSpPr/>
          <p:nvPr/>
        </p:nvSpPr>
        <p:spPr>
          <a:xfrm>
            <a:off x="35168" y="57925"/>
            <a:ext cx="71058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4308475" algn="l"/>
              </a:tabLst>
            </a:pPr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3-2.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사각지대 안전관리를 위한 이동식 </a:t>
            </a:r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CCTV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도입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5" name="Shape 24588">
            <a:extLst>
              <a:ext uri="{FF2B5EF4-FFF2-40B4-BE49-F238E27FC236}">
                <a16:creationId xmlns:a16="http://schemas.microsoft.com/office/drawing/2014/main" id="{4CDCFE2C-D853-4414-99BC-3B116A51D9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9019380"/>
              </p:ext>
            </p:extLst>
          </p:nvPr>
        </p:nvGraphicFramePr>
        <p:xfrm>
          <a:off x="165463" y="842029"/>
          <a:ext cx="8830494" cy="534106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4152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152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410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defRPr sz="1400" u="none" strike="noStrike" cap="none"/>
                      </a:pPr>
                      <a:r>
                        <a:rPr lang="ko-KR" altLang="en-US" sz="1600" b="1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◎ 도입 목적</a:t>
                      </a:r>
                      <a:endParaRPr lang="en-US" altLang="ko-KR" sz="1600" b="1" u="none" strike="noStrike" cap="none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defRPr sz="1400" u="none" strike="noStrike" cap="none"/>
                      </a:pPr>
                      <a:r>
                        <a:rPr lang="en-US" altLang="ko-KR" sz="1600" b="0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- </a:t>
                      </a:r>
                      <a:r>
                        <a:rPr lang="ko-KR" altLang="en-US" sz="1600" b="0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내부작업 등 상시 모니터링이 어려운</a:t>
                      </a:r>
                      <a:endParaRPr lang="en-US" altLang="ko-KR" sz="1600" b="0" u="none" strike="noStrike" cap="none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defRPr sz="1400" u="none" strike="noStrike" cap="none"/>
                      </a:pPr>
                      <a:r>
                        <a:rPr lang="ko-KR" altLang="en-US" sz="1600" b="0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  사각지대 안전관리 강화</a:t>
                      </a:r>
                      <a:endParaRPr lang="en-US" altLang="ko-KR" sz="1600" b="0" u="none" strike="noStrike" cap="none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defRPr sz="1400" u="none" strike="noStrike" cap="none"/>
                      </a:pPr>
                      <a:endParaRPr lang="en-US" altLang="ko-KR" sz="1600" b="1" u="none" strike="noStrike" cap="none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600" b="1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ko-KR" altLang="en-US" sz="1600" b="1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◎ 운영 방법</a:t>
                      </a:r>
                      <a:endParaRPr lang="en-US" altLang="ko-KR" sz="1600" b="1" u="none" strike="noStrike" cap="none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600" b="0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- </a:t>
                      </a:r>
                      <a:r>
                        <a:rPr lang="ko-KR" altLang="en-US" sz="1600" b="0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현장 내 사각지대에 이동식 </a:t>
                      </a:r>
                      <a:r>
                        <a:rPr lang="en-US" altLang="ko-KR" sz="1600" b="0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CCTV </a:t>
                      </a:r>
                      <a:r>
                        <a:rPr lang="ko-KR" altLang="en-US" sz="1600" b="0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설치</a:t>
                      </a:r>
                      <a:endParaRPr lang="en-US" altLang="ko-KR" sz="1600" b="0" u="none" strike="noStrike" cap="none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600" b="0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- </a:t>
                      </a:r>
                      <a:r>
                        <a:rPr lang="ko-KR" altLang="en-US" sz="1600" b="0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각 현장사무실 및 본사 환경안전팀에서</a:t>
                      </a:r>
                      <a:endParaRPr lang="en-US" altLang="ko-KR" sz="1600" b="0" u="none" strike="noStrike" cap="none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600" b="0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  </a:t>
                      </a:r>
                      <a:r>
                        <a:rPr lang="ko-KR" altLang="en-US" sz="1600" b="0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실시간 모니터링</a:t>
                      </a:r>
                      <a:endParaRPr lang="en-US" altLang="ko-KR" sz="1600" b="0" u="none" strike="noStrike" cap="none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tabLst/>
                        <a:defRPr sz="1400" u="none" strike="noStrike" cap="none"/>
                      </a:pPr>
                      <a:endParaRPr lang="en-US" altLang="ko-KR" sz="1600" b="1" u="none" strike="noStrike" cap="none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600" b="1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ko-KR" altLang="en-US" sz="1600" b="1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◎ 운영 현황</a:t>
                      </a:r>
                      <a:endParaRPr lang="en-US" altLang="ko-KR" sz="1600" b="1" u="none" strike="noStrike" cap="none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600" b="0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- 2</a:t>
                      </a:r>
                      <a:r>
                        <a:rPr lang="ko-KR" altLang="en-US" sz="1600" b="0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개 현장 운영 중</a:t>
                      </a:r>
                      <a:r>
                        <a:rPr lang="en-US" altLang="ko-KR" sz="1600" b="0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(</a:t>
                      </a:r>
                      <a:r>
                        <a:rPr lang="ko-KR" altLang="en-US" sz="1600" b="0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화성 도쿄</a:t>
                      </a:r>
                      <a:r>
                        <a:rPr lang="en-US" altLang="ko-KR" sz="1600" b="0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, </a:t>
                      </a:r>
                      <a:r>
                        <a:rPr lang="ko-KR" altLang="en-US" sz="1600" b="0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부평 한국경제</a:t>
                      </a:r>
                      <a:r>
                        <a:rPr lang="en-US" altLang="ko-KR" sz="1600" b="0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)</a:t>
                      </a: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600" b="0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- </a:t>
                      </a:r>
                      <a:r>
                        <a:rPr lang="ko-KR" altLang="en-US" sz="1600" b="0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현장 안전관리 강화를 위해</a:t>
                      </a:r>
                      <a:endParaRPr lang="en-US" altLang="ko-KR" sz="1600" b="0" u="none" strike="noStrike" cap="none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600" b="0" u="none" strike="noStrike" cap="none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  </a:t>
                      </a:r>
                      <a:r>
                        <a:rPr lang="ko-KR" altLang="en-US" sz="1600" b="0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스마트 안전 기술 확대 적용 예정</a:t>
                      </a:r>
                      <a:endParaRPr lang="en-US" altLang="ko-KR" sz="1600" b="0" u="none" strike="noStrike" cap="none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</a:txBody>
                  <a:tcPr marL="6775" marR="6775" marT="67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defRPr sz="1400" u="none" strike="noStrike" cap="none"/>
                      </a:pPr>
                      <a:endParaRPr lang="en-US" sz="1600" b="1" u="none" strike="noStrike" cap="none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/>
                        <a:sym typeface="Arial"/>
                      </a:endParaRPr>
                    </a:p>
                  </a:txBody>
                  <a:tcPr marL="6775" marR="6775" marT="677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그림 2">
            <a:extLst>
              <a:ext uri="{FF2B5EF4-FFF2-40B4-BE49-F238E27FC236}">
                <a16:creationId xmlns:a16="http://schemas.microsoft.com/office/drawing/2014/main" id="{A3A730C8-8603-4D32-A3BE-3543E88ECA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57"/>
          <a:stretch/>
        </p:blipFill>
        <p:spPr>
          <a:xfrm rot="5400000">
            <a:off x="4122017" y="1350233"/>
            <a:ext cx="5329366" cy="436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633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Shape 24588">
            <a:extLst>
              <a:ext uri="{FF2B5EF4-FFF2-40B4-BE49-F238E27FC236}">
                <a16:creationId xmlns:a16="http://schemas.microsoft.com/office/drawing/2014/main" id="{9AC65F18-6912-40E1-9882-23ADB2B7A9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7459191"/>
              </p:ext>
            </p:extLst>
          </p:nvPr>
        </p:nvGraphicFramePr>
        <p:xfrm>
          <a:off x="165463" y="842029"/>
          <a:ext cx="8830494" cy="534106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4152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152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410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defRPr sz="1400" u="none" strike="noStrike" cap="none"/>
                      </a:pPr>
                      <a:r>
                        <a:rPr lang="ko-KR" altLang="en-US" sz="1600" b="1" u="none" strike="noStrike" cap="none" dirty="0">
                          <a:latin typeface="+mn-ea"/>
                          <a:ea typeface="+mn-ea"/>
                          <a:cs typeface="Arial"/>
                          <a:sym typeface="Arial"/>
                        </a:rPr>
                        <a:t> ◎ 교육 개요</a:t>
                      </a:r>
                      <a:endParaRPr lang="en-US" altLang="ko-KR" sz="1600" b="1" u="none" strike="noStrike" cap="none" dirty="0">
                        <a:latin typeface="+mn-ea"/>
                        <a:ea typeface="+mn-ea"/>
                        <a:cs typeface="Arial"/>
                        <a:sym typeface="Arial"/>
                      </a:endParaRPr>
                    </a:p>
                    <a:p>
                      <a:pPr>
                        <a:lnSpc>
                          <a:spcPct val="130000"/>
                        </a:lnSpc>
                      </a:pPr>
                      <a:r>
                        <a:rPr lang="ko-KR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  </a:t>
                      </a:r>
                      <a:r>
                        <a:rPr lang="en-US" altLang="ko-KR" sz="1600" b="0" i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기간 </a:t>
                      </a:r>
                      <a:r>
                        <a:rPr lang="en-US" altLang="ko-KR" sz="1600" b="0" i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: 2024. 04. 16 ~ 05. 16 / </a:t>
                      </a:r>
                      <a:r>
                        <a:rPr lang="ko-KR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총 </a:t>
                      </a:r>
                      <a:r>
                        <a:rPr lang="en-US" altLang="ko-KR" sz="1600" b="0" i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10</a:t>
                      </a:r>
                      <a:r>
                        <a:rPr lang="ko-KR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회 </a:t>
                      </a:r>
                      <a:endParaRPr lang="en-US" altLang="ko-KR" sz="1600" b="0" i="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altLang="ko-KR" sz="1600" b="0" i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  - </a:t>
                      </a:r>
                      <a:r>
                        <a:rPr lang="ko-KR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장소 </a:t>
                      </a:r>
                      <a:r>
                        <a:rPr lang="en-US" altLang="ko-KR" sz="1600" b="0" i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lang="ko-KR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안성 </a:t>
                      </a:r>
                      <a:r>
                        <a:rPr lang="ko-KR" altLang="en-US" sz="1600" b="0" i="0" kern="12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모산리</a:t>
                      </a:r>
                      <a:r>
                        <a:rPr lang="ko-KR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교육장</a:t>
                      </a:r>
                      <a:endParaRPr lang="en-US" altLang="ko-KR" sz="1600" b="0" i="0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altLang="ko-KR" sz="1600" b="0" i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  - </a:t>
                      </a:r>
                      <a:r>
                        <a:rPr lang="ko-KR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대상 </a:t>
                      </a:r>
                      <a:r>
                        <a:rPr lang="en-US" altLang="ko-KR" sz="1600" b="0" i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lang="ko-KR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당사 및 협력업체 관리감독자 </a:t>
                      </a:r>
                      <a:r>
                        <a:rPr lang="en-US" altLang="ko-KR" sz="1600" b="0" i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300</a:t>
                      </a:r>
                      <a:r>
                        <a:rPr lang="ko-KR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명</a:t>
                      </a:r>
                    </a:p>
                    <a:p>
                      <a:pPr marL="0" marR="0" lvl="0" indent="0" algn="l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defRPr sz="1400" u="none" strike="noStrike" cap="none"/>
                      </a:pPr>
                      <a:endParaRPr lang="en-US" altLang="ko-KR" sz="1600" b="1" u="none" strike="noStrike" cap="none" dirty="0">
                        <a:latin typeface="+mn-ea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600" b="1" u="none" strike="noStrike" cap="none" dirty="0">
                          <a:latin typeface="+mn-ea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ko-KR" altLang="en-US" sz="1600" b="1" u="none" strike="noStrike" cap="none" dirty="0">
                          <a:latin typeface="+mn-ea"/>
                          <a:ea typeface="+mn-ea"/>
                          <a:cs typeface="Arial"/>
                          <a:sym typeface="Arial"/>
                        </a:rPr>
                        <a:t>◎ 교육 목적 및 내용</a:t>
                      </a:r>
                      <a:endParaRPr lang="en-US" altLang="ko-KR" sz="1600" b="1" u="none" strike="noStrike" cap="none" dirty="0">
                        <a:latin typeface="+mn-ea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600" b="0" u="none" strike="noStrike" cap="none" dirty="0">
                          <a:latin typeface="+mn-ea"/>
                          <a:ea typeface="+mn-ea"/>
                          <a:cs typeface="Arial"/>
                          <a:sym typeface="Arial"/>
                        </a:rPr>
                        <a:t>   - </a:t>
                      </a:r>
                      <a:r>
                        <a:rPr lang="ko-KR" altLang="en-US" sz="1600" b="0" u="none" strike="noStrike" cap="none" dirty="0">
                          <a:latin typeface="+mn-ea"/>
                          <a:ea typeface="+mn-ea"/>
                          <a:cs typeface="Arial"/>
                          <a:sym typeface="Arial"/>
                        </a:rPr>
                        <a:t>위험성평가 이해도 및 실무 능력 향상</a:t>
                      </a:r>
                      <a:endParaRPr lang="en-US" altLang="ko-KR" sz="1600" b="0" u="none" strike="noStrike" cap="none" dirty="0">
                        <a:latin typeface="+mn-ea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600" b="0" u="none" strike="noStrike" cap="none" dirty="0">
                          <a:latin typeface="+mn-ea"/>
                          <a:ea typeface="+mn-ea"/>
                          <a:cs typeface="Arial"/>
                          <a:sym typeface="Arial"/>
                        </a:rPr>
                        <a:t>   - </a:t>
                      </a:r>
                      <a:r>
                        <a:rPr lang="ko-KR" altLang="en-US" sz="1600" b="0" u="none" strike="noStrike" cap="none" dirty="0">
                          <a:latin typeface="+mn-ea"/>
                          <a:ea typeface="+mn-ea"/>
                          <a:cs typeface="Arial"/>
                          <a:sym typeface="Arial"/>
                        </a:rPr>
                        <a:t>관리감독자의 안전보건 업무 관심도 향상</a:t>
                      </a:r>
                      <a:endParaRPr lang="en-US" altLang="ko-KR" sz="1600" b="0" u="none" strike="noStrike" cap="none" dirty="0">
                        <a:latin typeface="+mn-ea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tabLst/>
                        <a:defRPr sz="1400" u="none" strike="noStrike" cap="none"/>
                      </a:pPr>
                      <a:endParaRPr lang="en-US" altLang="ko-KR" sz="1600" b="0" u="none" strike="noStrike" cap="none" dirty="0">
                        <a:latin typeface="+mn-ea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tabLst/>
                        <a:defRPr sz="1400" u="none" strike="noStrike" cap="none"/>
                      </a:pPr>
                      <a:r>
                        <a:rPr lang="ko-KR" altLang="en-US" sz="1600" b="1" u="none" strike="noStrike" cap="none" dirty="0">
                          <a:latin typeface="+mn-ea"/>
                          <a:ea typeface="+mn-ea"/>
                          <a:cs typeface="Arial"/>
                          <a:sym typeface="Arial"/>
                        </a:rPr>
                        <a:t> ◎ 교육 실적</a:t>
                      </a:r>
                      <a:endParaRPr lang="en-US" altLang="ko-KR" sz="1600" b="1" u="none" strike="noStrike" cap="none" dirty="0">
                        <a:latin typeface="+mn-ea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600" b="0" u="none" strike="noStrike" cap="none" dirty="0">
                          <a:latin typeface="+mn-ea"/>
                          <a:ea typeface="+mn-ea"/>
                          <a:cs typeface="Arial"/>
                          <a:sym typeface="Arial"/>
                        </a:rPr>
                        <a:t>   - </a:t>
                      </a:r>
                      <a:r>
                        <a:rPr lang="ko-KR" altLang="en-US" sz="1600" b="0" u="none" strike="noStrike" cap="none" dirty="0">
                          <a:latin typeface="+mn-ea"/>
                          <a:ea typeface="+mn-ea"/>
                          <a:cs typeface="Arial"/>
                          <a:sym typeface="Arial"/>
                        </a:rPr>
                        <a:t>전체 참석률 </a:t>
                      </a:r>
                      <a:r>
                        <a:rPr lang="en-US" altLang="ko-KR" sz="1600" b="0" u="none" strike="noStrike" cap="none" dirty="0">
                          <a:latin typeface="+mn-ea"/>
                          <a:ea typeface="+mn-ea"/>
                          <a:cs typeface="Arial"/>
                          <a:sym typeface="Arial"/>
                        </a:rPr>
                        <a:t>: 62.0% (186</a:t>
                      </a:r>
                      <a:r>
                        <a:rPr lang="ko-KR" altLang="en-US" sz="1600" b="0" u="none" strike="noStrike" cap="none" dirty="0">
                          <a:latin typeface="+mn-ea"/>
                          <a:ea typeface="+mn-ea"/>
                          <a:cs typeface="Arial"/>
                          <a:sym typeface="Arial"/>
                        </a:rPr>
                        <a:t>명 </a:t>
                      </a:r>
                      <a:r>
                        <a:rPr lang="en-US" altLang="ko-KR" sz="1600" b="0" u="none" strike="noStrike" cap="none" dirty="0">
                          <a:latin typeface="+mn-ea"/>
                          <a:ea typeface="+mn-ea"/>
                          <a:cs typeface="Arial"/>
                          <a:sym typeface="Arial"/>
                        </a:rPr>
                        <a:t>/ 300</a:t>
                      </a:r>
                      <a:r>
                        <a:rPr lang="ko-KR" altLang="en-US" sz="1600" b="0" u="none" strike="noStrike" cap="none" dirty="0">
                          <a:latin typeface="+mn-ea"/>
                          <a:ea typeface="+mn-ea"/>
                          <a:cs typeface="Arial"/>
                          <a:sym typeface="Arial"/>
                        </a:rPr>
                        <a:t>명</a:t>
                      </a:r>
                      <a:r>
                        <a:rPr lang="en-US" altLang="ko-KR" sz="1600" b="0" u="none" strike="noStrike" cap="none" dirty="0">
                          <a:latin typeface="+mn-ea"/>
                          <a:ea typeface="+mn-ea"/>
                          <a:cs typeface="Arial"/>
                          <a:sym typeface="Arial"/>
                        </a:rPr>
                        <a:t>)</a:t>
                      </a: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600" b="0" u="none" strike="noStrike" cap="none" dirty="0">
                          <a:latin typeface="+mn-ea"/>
                          <a:ea typeface="+mn-ea"/>
                          <a:cs typeface="Arial"/>
                          <a:sym typeface="Arial"/>
                        </a:rPr>
                        <a:t>   - </a:t>
                      </a:r>
                      <a:r>
                        <a:rPr lang="ko-KR" altLang="en-US" sz="1600" b="0" u="none" strike="noStrike" cap="none" dirty="0">
                          <a:latin typeface="+mn-ea"/>
                          <a:ea typeface="+mn-ea"/>
                          <a:cs typeface="Arial"/>
                          <a:sym typeface="Arial"/>
                        </a:rPr>
                        <a:t>당사 참석률 </a:t>
                      </a:r>
                      <a:r>
                        <a:rPr lang="en-US" altLang="ko-KR" sz="1600" b="0" u="none" strike="noStrike" cap="none" dirty="0">
                          <a:latin typeface="+mn-ea"/>
                          <a:ea typeface="+mn-ea"/>
                          <a:cs typeface="Arial"/>
                          <a:sym typeface="Arial"/>
                        </a:rPr>
                        <a:t>: 83.1% (113</a:t>
                      </a:r>
                      <a:r>
                        <a:rPr lang="ko-KR" altLang="en-US" sz="1600" b="0" u="none" strike="noStrike" cap="none" dirty="0">
                          <a:latin typeface="+mn-ea"/>
                          <a:ea typeface="+mn-ea"/>
                          <a:cs typeface="Arial"/>
                          <a:sym typeface="Arial"/>
                        </a:rPr>
                        <a:t>명 </a:t>
                      </a:r>
                      <a:r>
                        <a:rPr lang="en-US" altLang="ko-KR" sz="1600" b="0" u="none" strike="noStrike" cap="none" dirty="0">
                          <a:latin typeface="+mn-ea"/>
                          <a:ea typeface="+mn-ea"/>
                          <a:cs typeface="Arial"/>
                          <a:sym typeface="Arial"/>
                        </a:rPr>
                        <a:t>/ 136</a:t>
                      </a:r>
                      <a:r>
                        <a:rPr lang="ko-KR" altLang="en-US" sz="1600" b="0" u="none" strike="noStrike" cap="none" dirty="0">
                          <a:latin typeface="+mn-ea"/>
                          <a:ea typeface="+mn-ea"/>
                          <a:cs typeface="Arial"/>
                          <a:sym typeface="Arial"/>
                        </a:rPr>
                        <a:t>명</a:t>
                      </a:r>
                      <a:r>
                        <a:rPr lang="en-US" altLang="ko-KR" sz="1600" b="0" u="none" strike="noStrike" cap="none" dirty="0">
                          <a:latin typeface="+mn-ea"/>
                          <a:ea typeface="+mn-ea"/>
                          <a:cs typeface="Arial"/>
                          <a:sym typeface="Arial"/>
                        </a:rPr>
                        <a:t>)</a:t>
                      </a: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600" b="0" u="none" strike="noStrike" cap="none" dirty="0">
                          <a:latin typeface="+mn-ea"/>
                          <a:ea typeface="+mn-ea"/>
                          <a:cs typeface="Arial"/>
                          <a:sym typeface="Arial"/>
                        </a:rPr>
                        <a:t>   - </a:t>
                      </a:r>
                      <a:r>
                        <a:rPr lang="ko-KR" altLang="en-US" sz="1600" b="0" u="none" strike="noStrike" cap="none" dirty="0">
                          <a:latin typeface="+mn-ea"/>
                          <a:ea typeface="+mn-ea"/>
                          <a:cs typeface="Arial"/>
                          <a:sym typeface="Arial"/>
                        </a:rPr>
                        <a:t>업체 참석률 </a:t>
                      </a:r>
                      <a:r>
                        <a:rPr lang="en-US" altLang="ko-KR" sz="1600" b="0" u="none" strike="noStrike" cap="none" dirty="0">
                          <a:latin typeface="+mn-ea"/>
                          <a:ea typeface="+mn-ea"/>
                          <a:cs typeface="Arial"/>
                          <a:sym typeface="Arial"/>
                        </a:rPr>
                        <a:t>: 44.5% (73</a:t>
                      </a:r>
                      <a:r>
                        <a:rPr lang="ko-KR" altLang="en-US" sz="1600" b="0" u="none" strike="noStrike" cap="none" dirty="0">
                          <a:latin typeface="+mn-ea"/>
                          <a:ea typeface="+mn-ea"/>
                          <a:cs typeface="Arial"/>
                          <a:sym typeface="Arial"/>
                        </a:rPr>
                        <a:t>명 </a:t>
                      </a:r>
                      <a:r>
                        <a:rPr lang="en-US" altLang="ko-KR" sz="1600" b="0" u="none" strike="noStrike" cap="none" dirty="0">
                          <a:latin typeface="+mn-ea"/>
                          <a:ea typeface="+mn-ea"/>
                          <a:cs typeface="Arial"/>
                          <a:sym typeface="Arial"/>
                        </a:rPr>
                        <a:t>/ 164</a:t>
                      </a:r>
                      <a:r>
                        <a:rPr lang="ko-KR" altLang="en-US" sz="1600" b="0" u="none" strike="noStrike" cap="none" dirty="0">
                          <a:latin typeface="+mn-ea"/>
                          <a:ea typeface="+mn-ea"/>
                          <a:cs typeface="Arial"/>
                          <a:sym typeface="Arial"/>
                        </a:rPr>
                        <a:t>명</a:t>
                      </a:r>
                      <a:r>
                        <a:rPr lang="en-US" altLang="ko-KR" sz="1600" b="0" u="none" strike="noStrike" cap="none" dirty="0">
                          <a:latin typeface="+mn-ea"/>
                          <a:ea typeface="+mn-ea"/>
                          <a:cs typeface="Arial"/>
                          <a:sym typeface="Arial"/>
                        </a:rPr>
                        <a:t>)</a:t>
                      </a: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600" b="0" u="none" strike="noStrike" cap="none" dirty="0">
                          <a:latin typeface="+mn-ea"/>
                          <a:ea typeface="+mn-ea"/>
                          <a:cs typeface="Arial"/>
                          <a:sym typeface="Arial"/>
                        </a:rPr>
                        <a:t>   * </a:t>
                      </a:r>
                      <a:r>
                        <a:rPr lang="ko-KR" altLang="en-US" sz="1600" b="0" u="none" strike="noStrike" cap="none" dirty="0">
                          <a:latin typeface="+mn-ea"/>
                          <a:ea typeface="+mn-ea"/>
                          <a:cs typeface="Arial"/>
                          <a:sym typeface="Arial"/>
                        </a:rPr>
                        <a:t>참석률은 현장 및</a:t>
                      </a:r>
                      <a:r>
                        <a:rPr lang="en-US" altLang="ko-KR" sz="1600" b="0" u="none" strike="noStrike" cap="none" dirty="0">
                          <a:latin typeface="+mn-ea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ko-KR" altLang="en-US" sz="1600" b="0" u="none" strike="noStrike" cap="none" dirty="0">
                          <a:latin typeface="+mn-ea"/>
                          <a:ea typeface="+mn-ea"/>
                          <a:cs typeface="Arial"/>
                          <a:sym typeface="Arial"/>
                        </a:rPr>
                        <a:t>관리감독자 평가에 반영 </a:t>
                      </a:r>
                      <a:endParaRPr lang="en-US" altLang="ko-KR" sz="1600" b="0" u="none" strike="noStrike" cap="none" dirty="0">
                        <a:latin typeface="+mn-ea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600" b="0" u="none" strike="noStrike" cap="none" dirty="0">
                          <a:latin typeface="+mn-ea"/>
                          <a:ea typeface="+mn-ea"/>
                          <a:cs typeface="Arial"/>
                          <a:sym typeface="Arial"/>
                        </a:rPr>
                        <a:t>   * </a:t>
                      </a:r>
                      <a:r>
                        <a:rPr lang="ko-KR" altLang="en-US" sz="1600" b="0" u="none" strike="noStrike" cap="none" dirty="0">
                          <a:latin typeface="+mn-ea"/>
                          <a:ea typeface="+mn-ea"/>
                          <a:cs typeface="Arial"/>
                          <a:sym typeface="Arial"/>
                        </a:rPr>
                        <a:t>관리감독자 역량 강화를 위해 </a:t>
                      </a:r>
                      <a:endParaRPr lang="en-US" altLang="ko-KR" sz="1600" b="0" u="none" strike="noStrike" cap="none" dirty="0">
                        <a:latin typeface="+mn-ea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600" b="0" u="none" strike="noStrike" cap="none" dirty="0">
                          <a:latin typeface="+mn-ea"/>
                          <a:ea typeface="+mn-ea"/>
                          <a:cs typeface="Arial"/>
                          <a:sym typeface="Arial"/>
                        </a:rPr>
                        <a:t>     2025</a:t>
                      </a:r>
                      <a:r>
                        <a:rPr lang="ko-KR" altLang="en-US" sz="1600" b="0" u="none" strike="noStrike" cap="none" dirty="0">
                          <a:latin typeface="+mn-ea"/>
                          <a:ea typeface="+mn-ea"/>
                          <a:cs typeface="Arial"/>
                          <a:sym typeface="Arial"/>
                        </a:rPr>
                        <a:t>년 지속 실시 예정</a:t>
                      </a:r>
                      <a:endParaRPr lang="en-US" altLang="ko-KR" sz="1600" b="0" u="none" strike="noStrike" cap="none" dirty="0">
                        <a:latin typeface="+mn-ea"/>
                        <a:ea typeface="+mn-ea"/>
                        <a:cs typeface="Arial"/>
                        <a:sym typeface="Arial"/>
                      </a:endParaRPr>
                    </a:p>
                  </a:txBody>
                  <a:tcPr marL="6775" marR="6775" marT="67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defRPr sz="1400" u="none" strike="noStrike" cap="none"/>
                      </a:pPr>
                      <a:endParaRPr lang="en-US" sz="1600" b="1" u="none" strike="noStrike" cap="none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/>
                        <a:sym typeface="Arial"/>
                      </a:endParaRPr>
                    </a:p>
                  </a:txBody>
                  <a:tcPr marL="6775" marR="6775" marT="677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직사각형 5">
            <a:extLst>
              <a:ext uri="{FF2B5EF4-FFF2-40B4-BE49-F238E27FC236}">
                <a16:creationId xmlns:a16="http://schemas.microsoft.com/office/drawing/2014/main" id="{F2E274A4-1D83-4F53-88EE-7FC14483D06C}"/>
              </a:ext>
            </a:extLst>
          </p:cNvPr>
          <p:cNvSpPr/>
          <p:nvPr/>
        </p:nvSpPr>
        <p:spPr>
          <a:xfrm>
            <a:off x="35168" y="57925"/>
            <a:ext cx="56012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4308475" algn="l"/>
              </a:tabLst>
            </a:pPr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3-3.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관리감독자 위험성평가 교육 실시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AA32E73-6A0E-47F0-BE76-7A93E64F42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519"/>
          <a:stretch/>
        </p:blipFill>
        <p:spPr>
          <a:xfrm>
            <a:off x="4580710" y="888049"/>
            <a:ext cx="4474696" cy="2430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356BBE12-BD87-4289-B368-C156A554D5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519"/>
          <a:stretch/>
        </p:blipFill>
        <p:spPr>
          <a:xfrm>
            <a:off x="4580710" y="3845110"/>
            <a:ext cx="4406537" cy="2337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06350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F2E274A4-1D83-4F53-88EE-7FC14483D06C}"/>
              </a:ext>
            </a:extLst>
          </p:cNvPr>
          <p:cNvSpPr/>
          <p:nvPr/>
        </p:nvSpPr>
        <p:spPr>
          <a:xfrm>
            <a:off x="35168" y="57925"/>
            <a:ext cx="50113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4308475" algn="l"/>
              </a:tabLst>
            </a:pPr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3-4.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상</a:t>
            </a:r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/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하반기 비상 모의훈련 실시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03BF1F82-7DBD-4AB2-A926-514177CD3D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0817331"/>
              </p:ext>
            </p:extLst>
          </p:nvPr>
        </p:nvGraphicFramePr>
        <p:xfrm>
          <a:off x="156757" y="845823"/>
          <a:ext cx="8830494" cy="532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5247">
                  <a:extLst>
                    <a:ext uri="{9D8B030D-6E8A-4147-A177-3AD203B41FA5}">
                      <a16:colId xmlns:a16="http://schemas.microsoft.com/office/drawing/2014/main" val="3248035649"/>
                    </a:ext>
                  </a:extLst>
                </a:gridCol>
                <a:gridCol w="4415247">
                  <a:extLst>
                    <a:ext uri="{9D8B030D-6E8A-4147-A177-3AD203B41FA5}">
                      <a16:colId xmlns:a16="http://schemas.microsoft.com/office/drawing/2014/main" val="2238923345"/>
                    </a:ext>
                  </a:extLst>
                </a:gridCol>
              </a:tblGrid>
              <a:tr h="2232000">
                <a:tc>
                  <a:txBody>
                    <a:bodyPr/>
                    <a:lstStyle/>
                    <a:p>
                      <a:pPr algn="l" latinLnBrk="1"/>
                      <a:endParaRPr lang="en-US" altLang="ko-KR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25000"/>
                        </a:lnSpc>
                      </a:pPr>
                      <a:endParaRPr lang="en-US" altLang="ko-KR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2748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옥외 소화전 사용법 교육</a:t>
                      </a:r>
                      <a:r>
                        <a:rPr lang="en-US" altLang="ko-KR" sz="18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8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안성 </a:t>
                      </a:r>
                      <a:r>
                        <a:rPr lang="ko-KR" altLang="en-US" sz="1800" b="1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모산리</a:t>
                      </a:r>
                      <a:r>
                        <a:rPr lang="en-US" altLang="ko-KR" sz="18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소화기 사용법 실습</a:t>
                      </a:r>
                      <a:r>
                        <a:rPr lang="en-US" altLang="ko-KR" sz="18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8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세종 삼성전기</a:t>
                      </a:r>
                      <a:r>
                        <a:rPr lang="en-US" altLang="ko-KR" sz="18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500436"/>
                  </a:ext>
                </a:extLst>
              </a:tr>
              <a:tr h="2232000">
                <a:tc>
                  <a:txBody>
                    <a:bodyPr/>
                    <a:lstStyle/>
                    <a:p>
                      <a:pPr algn="l" latinLnBrk="1"/>
                      <a:endParaRPr lang="en-US" altLang="ko-KR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25000"/>
                        </a:lnSpc>
                      </a:pPr>
                      <a:endParaRPr lang="en-US" altLang="ko-KR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6795575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추락 모의훈련</a:t>
                      </a:r>
                      <a:r>
                        <a:rPr lang="en-US" altLang="ko-KR" sz="18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8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파주 천재교과서</a:t>
                      </a:r>
                      <a:r>
                        <a:rPr lang="en-US" altLang="ko-KR" sz="18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장비 전도 모의훈련</a:t>
                      </a:r>
                      <a:r>
                        <a:rPr lang="en-US" altLang="ko-KR" sz="18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8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구미 </a:t>
                      </a:r>
                      <a:r>
                        <a:rPr lang="ko-KR" altLang="en-US" sz="1800" b="1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도레이</a:t>
                      </a:r>
                      <a:r>
                        <a:rPr lang="en-US" altLang="ko-KR" sz="18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8808542"/>
                  </a:ext>
                </a:extLst>
              </a:tr>
            </a:tbl>
          </a:graphicData>
        </a:graphic>
      </p:graphicFrame>
      <p:pic>
        <p:nvPicPr>
          <p:cNvPr id="1026" name="Picture 2" descr="external_image">
            <a:extLst>
              <a:ext uri="{FF2B5EF4-FFF2-40B4-BE49-F238E27FC236}">
                <a16:creationId xmlns:a16="http://schemas.microsoft.com/office/drawing/2014/main" id="{7283D475-0B98-4537-9E09-952A6E53D6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" t="844" r="49991" b="56151"/>
          <a:stretch/>
        </p:blipFill>
        <p:spPr bwMode="auto">
          <a:xfrm>
            <a:off x="179110" y="3550829"/>
            <a:ext cx="4345756" cy="217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xternal_image">
            <a:extLst>
              <a:ext uri="{FF2B5EF4-FFF2-40B4-BE49-F238E27FC236}">
                <a16:creationId xmlns:a16="http://schemas.microsoft.com/office/drawing/2014/main" id="{BEB31951-F54B-40BE-9103-0EF4722F6B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1" t="7576" r="966" b="56151"/>
          <a:stretch/>
        </p:blipFill>
        <p:spPr bwMode="auto">
          <a:xfrm>
            <a:off x="4609710" y="3536950"/>
            <a:ext cx="4368106" cy="218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xternal_image">
            <a:extLst>
              <a:ext uri="{FF2B5EF4-FFF2-40B4-BE49-F238E27FC236}">
                <a16:creationId xmlns:a16="http://schemas.microsoft.com/office/drawing/2014/main" id="{8DEE0C8B-34C5-4586-8E30-77FD2E4747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" t="51777" r="50532" b="6804"/>
          <a:stretch/>
        </p:blipFill>
        <p:spPr bwMode="auto">
          <a:xfrm>
            <a:off x="175672" y="873615"/>
            <a:ext cx="4349193" cy="217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xternal_image">
            <a:extLst>
              <a:ext uri="{FF2B5EF4-FFF2-40B4-BE49-F238E27FC236}">
                <a16:creationId xmlns:a16="http://schemas.microsoft.com/office/drawing/2014/main" id="{52F8E8B9-B236-4E55-93A2-5091F6CED7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55" t="1428" r="1045" b="57009"/>
          <a:stretch/>
        </p:blipFill>
        <p:spPr bwMode="auto">
          <a:xfrm>
            <a:off x="4603476" y="873615"/>
            <a:ext cx="4349193" cy="217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4431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F2E274A4-1D83-4F53-88EE-7FC14483D06C}"/>
              </a:ext>
            </a:extLst>
          </p:cNvPr>
          <p:cNvSpPr/>
          <p:nvPr/>
        </p:nvSpPr>
        <p:spPr>
          <a:xfrm>
            <a:off x="35168" y="57925"/>
            <a:ext cx="49856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4308475" algn="l"/>
              </a:tabLst>
            </a:pPr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3-5.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성도 안전점검의 날 지속 운영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F3D6F638-3590-4709-9844-727E7E521D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8304813"/>
              </p:ext>
            </p:extLst>
          </p:nvPr>
        </p:nvGraphicFramePr>
        <p:xfrm>
          <a:off x="156757" y="845823"/>
          <a:ext cx="8830494" cy="532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5247">
                  <a:extLst>
                    <a:ext uri="{9D8B030D-6E8A-4147-A177-3AD203B41FA5}">
                      <a16:colId xmlns:a16="http://schemas.microsoft.com/office/drawing/2014/main" val="3248035649"/>
                    </a:ext>
                  </a:extLst>
                </a:gridCol>
                <a:gridCol w="4415247">
                  <a:extLst>
                    <a:ext uri="{9D8B030D-6E8A-4147-A177-3AD203B41FA5}">
                      <a16:colId xmlns:a16="http://schemas.microsoft.com/office/drawing/2014/main" val="2238923345"/>
                    </a:ext>
                  </a:extLst>
                </a:gridCol>
              </a:tblGrid>
              <a:tr h="2664000">
                <a:tc>
                  <a:txBody>
                    <a:bodyPr/>
                    <a:lstStyle/>
                    <a:p>
                      <a:pPr algn="l" latinLnBrk="1"/>
                      <a:endParaRPr lang="en-US" altLang="ko-KR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25000"/>
                        </a:lnSpc>
                      </a:pPr>
                      <a:endParaRPr lang="en-US" altLang="ko-KR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27487"/>
                  </a:ext>
                </a:extLst>
              </a:tr>
              <a:tr h="2664000">
                <a:tc>
                  <a:txBody>
                    <a:bodyPr/>
                    <a:lstStyle/>
                    <a:p>
                      <a:pPr algn="l" latinLnBrk="1"/>
                      <a:endParaRPr lang="en-US" altLang="ko-KR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25000"/>
                        </a:lnSpc>
                      </a:pPr>
                      <a:endParaRPr lang="en-US" altLang="ko-KR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6795575"/>
                  </a:ext>
                </a:extLst>
              </a:tr>
            </a:tbl>
          </a:graphicData>
        </a:graphic>
      </p:graphicFrame>
      <p:pic>
        <p:nvPicPr>
          <p:cNvPr id="11" name="그림 10">
            <a:extLst>
              <a:ext uri="{FF2B5EF4-FFF2-40B4-BE49-F238E27FC236}">
                <a16:creationId xmlns:a16="http://schemas.microsoft.com/office/drawing/2014/main" id="{33A17439-2F1E-4012-8A99-B8E3C4C586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53" t="18125"/>
          <a:stretch/>
        </p:blipFill>
        <p:spPr>
          <a:xfrm>
            <a:off x="187229" y="869362"/>
            <a:ext cx="4359023" cy="259615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8AD5E3F-D195-4B43-BF9F-5223D1430697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597750" y="879619"/>
            <a:ext cx="4356000" cy="25956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A83B184D-ECD6-4B2E-BBAF-FD463C52BC53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86652" y="3547110"/>
            <a:ext cx="4359600" cy="259560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73274322-B58A-4CC5-87A9-A4AEF386C6A2}"/>
              </a:ext>
            </a:extLst>
          </p:cNvPr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4310" y="3547041"/>
            <a:ext cx="4359600" cy="25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201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F2E274A4-1D83-4F53-88EE-7FC14483D06C}"/>
              </a:ext>
            </a:extLst>
          </p:cNvPr>
          <p:cNvSpPr/>
          <p:nvPr/>
        </p:nvSpPr>
        <p:spPr>
          <a:xfrm>
            <a:off x="35168" y="57925"/>
            <a:ext cx="75568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4308475" algn="l"/>
              </a:tabLst>
            </a:pPr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3-6.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산업안전보건관리비 계상 및 사용기준 일부 개정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02153AD2-A0B3-4A99-A11D-7CDDC2BB71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5403456"/>
              </p:ext>
            </p:extLst>
          </p:nvPr>
        </p:nvGraphicFramePr>
        <p:xfrm>
          <a:off x="306000" y="883088"/>
          <a:ext cx="8532000" cy="478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80000">
                  <a:extLst>
                    <a:ext uri="{9D8B030D-6E8A-4147-A177-3AD203B41FA5}">
                      <a16:colId xmlns:a16="http://schemas.microsoft.com/office/drawing/2014/main" val="54571689"/>
                    </a:ext>
                  </a:extLst>
                </a:gridCol>
                <a:gridCol w="4930588">
                  <a:extLst>
                    <a:ext uri="{9D8B030D-6E8A-4147-A177-3AD203B41FA5}">
                      <a16:colId xmlns:a16="http://schemas.microsoft.com/office/drawing/2014/main" val="1143499485"/>
                    </a:ext>
                  </a:extLst>
                </a:gridCol>
                <a:gridCol w="1621412">
                  <a:extLst>
                    <a:ext uri="{9D8B030D-6E8A-4147-A177-3AD203B41FA5}">
                      <a16:colId xmlns:a16="http://schemas.microsoft.com/office/drawing/2014/main" val="84699399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항목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개정사항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비고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487459"/>
                  </a:ext>
                </a:extLst>
              </a:tr>
              <a:tr h="104400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b="1" dirty="0">
                          <a:latin typeface="+mn-ea"/>
                          <a:ea typeface="+mn-ea"/>
                        </a:rPr>
                        <a:t>1. </a:t>
                      </a:r>
                      <a:r>
                        <a:rPr lang="ko-KR" altLang="en-US" sz="1600" b="1" dirty="0" err="1">
                          <a:latin typeface="+mn-ea"/>
                          <a:ea typeface="+mn-ea"/>
                        </a:rPr>
                        <a:t>요율</a:t>
                      </a:r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 인상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25000"/>
                        </a:lnSpc>
                      </a:pPr>
                      <a:r>
                        <a:rPr lang="ko-KR" altLang="en-US" sz="1600" dirty="0">
                          <a:latin typeface="+mn-ea"/>
                          <a:ea typeface="+mn-ea"/>
                        </a:rPr>
                        <a:t>산업안전보건관리비 계상 </a:t>
                      </a:r>
                      <a:r>
                        <a:rPr lang="ko-KR" altLang="en-US" sz="1600" dirty="0" err="1">
                          <a:latin typeface="+mn-ea"/>
                          <a:ea typeface="+mn-ea"/>
                        </a:rPr>
                        <a:t>요율</a:t>
                      </a:r>
                      <a:r>
                        <a:rPr lang="ko-KR" altLang="en-US" sz="1600" dirty="0">
                          <a:latin typeface="+mn-ea"/>
                          <a:ea typeface="+mn-ea"/>
                        </a:rPr>
                        <a:t> 평균 </a:t>
                      </a:r>
                      <a:r>
                        <a:rPr lang="en-US" altLang="ko-KR" sz="1600" dirty="0">
                          <a:latin typeface="+mn-ea"/>
                          <a:ea typeface="+mn-ea"/>
                        </a:rPr>
                        <a:t>19% </a:t>
                      </a:r>
                      <a:r>
                        <a:rPr lang="ko-KR" altLang="en-US" sz="1600" dirty="0">
                          <a:latin typeface="+mn-ea"/>
                          <a:ea typeface="+mn-ea"/>
                        </a:rPr>
                        <a:t>인상</a:t>
                      </a:r>
                      <a:endParaRPr lang="en-US" altLang="ko-KR" sz="1600" dirty="0"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dirty="0" err="1">
                          <a:latin typeface="+mn-ea"/>
                          <a:ea typeface="+mn-ea"/>
                        </a:rPr>
                        <a:t>대상액</a:t>
                      </a:r>
                      <a:r>
                        <a:rPr lang="ko-KR" altLang="en-US" sz="1600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600" dirty="0">
                          <a:latin typeface="+mn-ea"/>
                          <a:ea typeface="+mn-ea"/>
                        </a:rPr>
                        <a:t>50</a:t>
                      </a:r>
                      <a:r>
                        <a:rPr lang="ko-KR" altLang="en-US" sz="1600" dirty="0">
                          <a:latin typeface="+mn-ea"/>
                          <a:ea typeface="+mn-ea"/>
                        </a:rPr>
                        <a:t>억원 이상 건축공사 </a:t>
                      </a:r>
                      <a:r>
                        <a:rPr lang="en-US" altLang="ko-KR" sz="1600" dirty="0">
                          <a:latin typeface="+mn-ea"/>
                          <a:ea typeface="+mn-ea"/>
                        </a:rPr>
                        <a:t>: </a:t>
                      </a:r>
                      <a:r>
                        <a:rPr lang="en-US" altLang="ko-KR" sz="1600" b="1" dirty="0">
                          <a:solidFill>
                            <a:schemeClr val="accent5"/>
                          </a:solidFill>
                          <a:latin typeface="+mn-ea"/>
                          <a:ea typeface="+mn-ea"/>
                        </a:rPr>
                        <a:t>1.97% </a:t>
                      </a:r>
                      <a:r>
                        <a:rPr lang="ko-KR" altLang="en-US" sz="1600" b="1" dirty="0">
                          <a:solidFill>
                            <a:schemeClr val="accent5"/>
                          </a:solidFill>
                          <a:latin typeface="+mn-ea"/>
                          <a:ea typeface="+mn-ea"/>
                        </a:rPr>
                        <a:t>→ </a:t>
                      </a:r>
                      <a:r>
                        <a:rPr lang="en-US" altLang="ko-KR" sz="1600" b="1" dirty="0">
                          <a:solidFill>
                            <a:schemeClr val="accent5"/>
                          </a:solidFill>
                          <a:latin typeface="+mn-ea"/>
                          <a:ea typeface="+mn-ea"/>
                        </a:rPr>
                        <a:t>2.37%</a:t>
                      </a:r>
                      <a:endParaRPr lang="ko-KR" altLang="en-US" sz="1600" b="1" dirty="0">
                        <a:solidFill>
                          <a:schemeClr val="accent5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latin typeface="+mn-ea"/>
                          <a:ea typeface="+mn-ea"/>
                        </a:rPr>
                        <a:t>2025.01.01</a:t>
                      </a:r>
                    </a:p>
                    <a:p>
                      <a:pPr marL="0" marR="0" lvl="0" indent="0" algn="ctr" defTabSz="91437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dirty="0">
                          <a:latin typeface="+mn-ea"/>
                          <a:ea typeface="+mn-ea"/>
                        </a:rPr>
                        <a:t>이후 체결된</a:t>
                      </a:r>
                      <a:endParaRPr lang="en-US" altLang="ko-KR" sz="1400" dirty="0"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37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dirty="0">
                          <a:latin typeface="+mn-ea"/>
                          <a:ea typeface="+mn-ea"/>
                        </a:rPr>
                        <a:t>계약에 적용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6589883"/>
                  </a:ext>
                </a:extLst>
              </a:tr>
              <a:tr h="162000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b="1" dirty="0">
                          <a:latin typeface="+mn-ea"/>
                          <a:ea typeface="+mn-ea"/>
                        </a:rPr>
                        <a:t>2.</a:t>
                      </a:r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스마트 안전장비</a:t>
                      </a:r>
                      <a:endParaRPr lang="en-US" altLang="ko-KR" sz="1600" b="1" dirty="0">
                        <a:latin typeface="+mn-ea"/>
                        <a:ea typeface="+mn-ea"/>
                      </a:endParaRPr>
                    </a:p>
                    <a:p>
                      <a:pPr latinLnBrk="1"/>
                      <a:r>
                        <a:rPr lang="en-US" altLang="ko-KR" sz="1600" b="1" dirty="0">
                          <a:latin typeface="+mn-ea"/>
                          <a:ea typeface="+mn-ea"/>
                        </a:rPr>
                        <a:t>  </a:t>
                      </a:r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지원 확대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25000"/>
                        </a:lnSpc>
                      </a:pPr>
                      <a:r>
                        <a:rPr lang="ko-KR" altLang="en-US" sz="1600" dirty="0">
                          <a:latin typeface="+mn-ea"/>
                          <a:ea typeface="+mn-ea"/>
                        </a:rPr>
                        <a:t>스마트 안전장비 구입 및 임대 지원 비용을</a:t>
                      </a:r>
                      <a:endParaRPr lang="en-US" altLang="ko-KR" sz="16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5000"/>
                        </a:lnSpc>
                      </a:pPr>
                      <a:r>
                        <a:rPr lang="ko-KR" altLang="en-US" sz="1600" dirty="0">
                          <a:latin typeface="+mn-ea"/>
                          <a:ea typeface="+mn-ea"/>
                        </a:rPr>
                        <a:t>현행 </a:t>
                      </a:r>
                      <a:r>
                        <a:rPr lang="en-US" altLang="ko-KR" sz="1600" dirty="0">
                          <a:latin typeface="+mn-ea"/>
                          <a:ea typeface="+mn-ea"/>
                        </a:rPr>
                        <a:t>40%</a:t>
                      </a:r>
                      <a:r>
                        <a:rPr lang="ko-KR" altLang="en-US" sz="1600" dirty="0">
                          <a:latin typeface="+mn-ea"/>
                          <a:ea typeface="+mn-ea"/>
                        </a:rPr>
                        <a:t>에서 </a:t>
                      </a:r>
                      <a:r>
                        <a:rPr lang="en-US" altLang="ko-KR" sz="1600" dirty="0">
                          <a:latin typeface="+mn-ea"/>
                          <a:ea typeface="+mn-ea"/>
                        </a:rPr>
                        <a:t>100%</a:t>
                      </a:r>
                      <a:r>
                        <a:rPr lang="ko-KR" altLang="en-US" sz="1600" dirty="0">
                          <a:latin typeface="+mn-ea"/>
                          <a:ea typeface="+mn-ea"/>
                        </a:rPr>
                        <a:t>까지 단계적으로 확대</a:t>
                      </a:r>
                      <a:endParaRPr lang="en-US" altLang="ko-KR" sz="16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5000"/>
                        </a:lnSpc>
                      </a:pPr>
                      <a:r>
                        <a:rPr lang="en-US" altLang="ko-KR" sz="1600" b="1" dirty="0">
                          <a:solidFill>
                            <a:schemeClr val="accent5"/>
                          </a:solidFill>
                          <a:latin typeface="+mn-ea"/>
                          <a:ea typeface="+mn-ea"/>
                        </a:rPr>
                        <a:t>- 2025</a:t>
                      </a:r>
                      <a:r>
                        <a:rPr lang="ko-KR" altLang="en-US" sz="1600" b="1" dirty="0">
                          <a:solidFill>
                            <a:schemeClr val="accent5"/>
                          </a:solidFill>
                          <a:latin typeface="+mn-ea"/>
                          <a:ea typeface="+mn-ea"/>
                        </a:rPr>
                        <a:t>년 </a:t>
                      </a:r>
                      <a:r>
                        <a:rPr lang="en-US" altLang="ko-KR" sz="1600" b="1" dirty="0">
                          <a:solidFill>
                            <a:schemeClr val="accent5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600" b="1" dirty="0">
                          <a:solidFill>
                            <a:schemeClr val="accent5"/>
                          </a:solidFill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600" b="1" dirty="0">
                          <a:solidFill>
                            <a:schemeClr val="accent5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600" b="1" dirty="0">
                          <a:solidFill>
                            <a:schemeClr val="accent5"/>
                          </a:solidFill>
                          <a:latin typeface="+mn-ea"/>
                          <a:ea typeface="+mn-ea"/>
                        </a:rPr>
                        <a:t>일부터</a:t>
                      </a:r>
                      <a:r>
                        <a:rPr lang="en-US" altLang="ko-KR" sz="1600" b="1" dirty="0">
                          <a:solidFill>
                            <a:schemeClr val="accent5"/>
                          </a:solidFill>
                          <a:latin typeface="+mn-ea"/>
                          <a:ea typeface="+mn-ea"/>
                        </a:rPr>
                        <a:t>: 70% </a:t>
                      </a:r>
                      <a:r>
                        <a:rPr lang="ko-KR" altLang="en-US" sz="1600" b="1" dirty="0">
                          <a:solidFill>
                            <a:schemeClr val="accent5"/>
                          </a:solidFill>
                          <a:latin typeface="+mn-ea"/>
                          <a:ea typeface="+mn-ea"/>
                        </a:rPr>
                        <a:t>지원</a:t>
                      </a:r>
                      <a:r>
                        <a:rPr lang="en-US" altLang="ko-KR" sz="1600" b="1" dirty="0">
                          <a:solidFill>
                            <a:schemeClr val="accent5"/>
                          </a:solidFill>
                          <a:latin typeface="+mn-ea"/>
                          <a:ea typeface="+mn-ea"/>
                        </a:rPr>
                        <a:t> </a:t>
                      </a:r>
                    </a:p>
                    <a:p>
                      <a:pPr latinLnBrk="1">
                        <a:lnSpc>
                          <a:spcPct val="125000"/>
                        </a:lnSpc>
                      </a:pPr>
                      <a:r>
                        <a:rPr lang="en-US" altLang="ko-KR" sz="1600" b="1" dirty="0">
                          <a:solidFill>
                            <a:schemeClr val="accent5"/>
                          </a:solidFill>
                          <a:latin typeface="+mn-ea"/>
                          <a:ea typeface="+mn-ea"/>
                        </a:rPr>
                        <a:t>- 2026</a:t>
                      </a:r>
                      <a:r>
                        <a:rPr lang="ko-KR" altLang="en-US" sz="1600" b="1" dirty="0">
                          <a:solidFill>
                            <a:schemeClr val="accent5"/>
                          </a:solidFill>
                          <a:latin typeface="+mn-ea"/>
                          <a:ea typeface="+mn-ea"/>
                        </a:rPr>
                        <a:t>년 </a:t>
                      </a:r>
                      <a:r>
                        <a:rPr lang="en-US" altLang="ko-KR" sz="1600" b="1" dirty="0">
                          <a:solidFill>
                            <a:schemeClr val="accent5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600" b="1" dirty="0">
                          <a:solidFill>
                            <a:schemeClr val="accent5"/>
                          </a:solidFill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600" b="1" dirty="0">
                          <a:solidFill>
                            <a:schemeClr val="accent5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600" b="1" dirty="0">
                          <a:solidFill>
                            <a:schemeClr val="accent5"/>
                          </a:solidFill>
                          <a:latin typeface="+mn-ea"/>
                          <a:ea typeface="+mn-ea"/>
                        </a:rPr>
                        <a:t>일부터</a:t>
                      </a:r>
                      <a:r>
                        <a:rPr lang="en-US" altLang="ko-KR" sz="1600" b="1" dirty="0">
                          <a:solidFill>
                            <a:schemeClr val="accent5"/>
                          </a:solidFill>
                          <a:latin typeface="+mn-ea"/>
                          <a:ea typeface="+mn-ea"/>
                        </a:rPr>
                        <a:t>: 100% </a:t>
                      </a:r>
                      <a:r>
                        <a:rPr lang="ko-KR" altLang="en-US" sz="1600" b="1" dirty="0">
                          <a:solidFill>
                            <a:schemeClr val="accent5"/>
                          </a:solidFill>
                          <a:latin typeface="+mn-ea"/>
                          <a:ea typeface="+mn-ea"/>
                        </a:rPr>
                        <a:t>지원</a:t>
                      </a:r>
                      <a:endParaRPr lang="en-US" altLang="ko-KR" sz="1600" b="1" dirty="0">
                        <a:solidFill>
                          <a:schemeClr val="accent5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latin typeface="+mn-ea"/>
                          <a:ea typeface="+mn-ea"/>
                        </a:rPr>
                        <a:t>산업안전보건관리비 총액의 </a:t>
                      </a:r>
                      <a:r>
                        <a:rPr lang="en-US" altLang="ko-KR" sz="1400" dirty="0">
                          <a:latin typeface="+mn-ea"/>
                          <a:ea typeface="+mn-ea"/>
                        </a:rPr>
                        <a:t>10% </a:t>
                      </a:r>
                      <a:r>
                        <a:rPr lang="ko-KR" altLang="en-US" sz="1400" dirty="0">
                          <a:latin typeface="+mn-ea"/>
                          <a:ea typeface="+mn-ea"/>
                        </a:rPr>
                        <a:t>제한은 그대로 유지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00984"/>
                  </a:ext>
                </a:extLst>
              </a:tr>
              <a:tr h="162000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b="1" dirty="0">
                          <a:latin typeface="+mn-ea"/>
                          <a:ea typeface="+mn-ea"/>
                        </a:rPr>
                        <a:t>3. </a:t>
                      </a:r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단가계약 공사</a:t>
                      </a:r>
                      <a:endParaRPr lang="en-US" altLang="ko-KR" sz="1600" b="1" dirty="0">
                        <a:latin typeface="+mn-ea"/>
                        <a:ea typeface="+mn-ea"/>
                      </a:endParaRPr>
                    </a:p>
                    <a:p>
                      <a:pPr latinLnBrk="1"/>
                      <a:r>
                        <a:rPr lang="en-US" altLang="ko-KR" sz="1600" b="1" dirty="0">
                          <a:latin typeface="+mn-ea"/>
                          <a:ea typeface="+mn-ea"/>
                        </a:rPr>
                        <a:t>  </a:t>
                      </a:r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범위 전면 확대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25000"/>
                        </a:lnSpc>
                      </a:pPr>
                      <a:r>
                        <a:rPr lang="ko-KR" altLang="en-US" sz="1600" dirty="0">
                          <a:latin typeface="+mn-ea"/>
                          <a:ea typeface="+mn-ea"/>
                        </a:rPr>
                        <a:t>총 계약금액 </a:t>
                      </a:r>
                      <a:r>
                        <a:rPr lang="en-US" altLang="ko-KR" sz="1600" dirty="0">
                          <a:latin typeface="+mn-ea"/>
                          <a:ea typeface="+mn-ea"/>
                        </a:rPr>
                        <a:t>2</a:t>
                      </a:r>
                      <a:r>
                        <a:rPr lang="ko-KR" altLang="en-US" sz="1600" dirty="0">
                          <a:latin typeface="+mn-ea"/>
                          <a:ea typeface="+mn-ea"/>
                        </a:rPr>
                        <a:t>천만원 이상인 모든 단가계약 공사에</a:t>
                      </a:r>
                      <a:endParaRPr lang="en-US" altLang="ko-KR" sz="16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5000"/>
                        </a:lnSpc>
                      </a:pPr>
                      <a:r>
                        <a:rPr lang="ko-KR" altLang="en-US" sz="1600" dirty="0">
                          <a:latin typeface="+mn-ea"/>
                          <a:ea typeface="+mn-ea"/>
                        </a:rPr>
                        <a:t>산업안전보건관리비 적용</a:t>
                      </a:r>
                      <a:endParaRPr lang="en-US" altLang="ko-KR" sz="16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5000"/>
                        </a:lnSpc>
                      </a:pPr>
                      <a:r>
                        <a:rPr lang="en-US" altLang="ko-KR" sz="1600" dirty="0"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1600" dirty="0">
                          <a:latin typeface="+mn-ea"/>
                          <a:ea typeface="+mn-ea"/>
                        </a:rPr>
                        <a:t>현행</a:t>
                      </a:r>
                      <a:r>
                        <a:rPr lang="en-US" altLang="ko-KR" sz="1600" dirty="0">
                          <a:latin typeface="+mn-ea"/>
                          <a:ea typeface="+mn-ea"/>
                        </a:rPr>
                        <a:t>: 2</a:t>
                      </a:r>
                      <a:r>
                        <a:rPr lang="ko-KR" altLang="en-US" sz="1600" dirty="0">
                          <a:latin typeface="+mn-ea"/>
                          <a:ea typeface="+mn-ea"/>
                        </a:rPr>
                        <a:t>천만원 이상인 전기공사</a:t>
                      </a:r>
                      <a:r>
                        <a:rPr lang="en-US" altLang="ko-KR" sz="1600" dirty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600" dirty="0">
                          <a:latin typeface="+mn-ea"/>
                          <a:ea typeface="+mn-ea"/>
                        </a:rPr>
                        <a:t>정보통신공사 </a:t>
                      </a:r>
                      <a:endParaRPr lang="en-US" altLang="ko-KR" sz="16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5000"/>
                        </a:lnSpc>
                      </a:pPr>
                      <a:r>
                        <a:rPr lang="en-US" altLang="ko-KR" sz="1600" b="1" dirty="0">
                          <a:solidFill>
                            <a:schemeClr val="accent5"/>
                          </a:solidFill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1600" b="1" dirty="0">
                          <a:solidFill>
                            <a:schemeClr val="accent5"/>
                          </a:solidFill>
                          <a:latin typeface="+mn-ea"/>
                          <a:ea typeface="+mn-ea"/>
                        </a:rPr>
                        <a:t>개정</a:t>
                      </a:r>
                      <a:r>
                        <a:rPr lang="en-US" altLang="ko-KR" sz="1600" b="1" dirty="0">
                          <a:solidFill>
                            <a:schemeClr val="accent5"/>
                          </a:solidFill>
                          <a:latin typeface="+mn-ea"/>
                          <a:ea typeface="+mn-ea"/>
                        </a:rPr>
                        <a:t>:</a:t>
                      </a:r>
                      <a:r>
                        <a:rPr lang="ko-KR" altLang="en-US" sz="1600" b="1" dirty="0">
                          <a:solidFill>
                            <a:schemeClr val="accent5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600" b="1" dirty="0">
                          <a:solidFill>
                            <a:schemeClr val="accent5"/>
                          </a:solidFill>
                          <a:latin typeface="+mn-ea"/>
                          <a:ea typeface="+mn-ea"/>
                        </a:rPr>
                        <a:t>2</a:t>
                      </a:r>
                      <a:r>
                        <a:rPr lang="ko-KR" altLang="en-US" sz="1600" b="1" dirty="0">
                          <a:solidFill>
                            <a:schemeClr val="accent5"/>
                          </a:solidFill>
                          <a:latin typeface="+mn-ea"/>
                          <a:ea typeface="+mn-ea"/>
                        </a:rPr>
                        <a:t>천만원 이상인 모든 단가계약 공사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latin typeface="+mn-ea"/>
                          <a:ea typeface="+mn-ea"/>
                        </a:rPr>
                        <a:t>2025.01.01</a:t>
                      </a:r>
                    </a:p>
                    <a:p>
                      <a:pPr marL="0" marR="0" lvl="0" indent="0" algn="ctr" defTabSz="91437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dirty="0">
                          <a:latin typeface="+mn-ea"/>
                          <a:ea typeface="+mn-ea"/>
                        </a:rPr>
                        <a:t>이후 체결된</a:t>
                      </a:r>
                      <a:endParaRPr lang="en-US" altLang="ko-KR" sz="1400" dirty="0"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37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dirty="0">
                          <a:latin typeface="+mn-ea"/>
                          <a:ea typeface="+mn-ea"/>
                        </a:rPr>
                        <a:t>계약에 적용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28553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71C9F21-5071-4B97-AA24-A24DA6EEAD68}"/>
              </a:ext>
            </a:extLst>
          </p:cNvPr>
          <p:cNvSpPr txBox="1"/>
          <p:nvPr/>
        </p:nvSpPr>
        <p:spPr>
          <a:xfrm>
            <a:off x="306000" y="5704195"/>
            <a:ext cx="4831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+mj-ea"/>
                <a:ea typeface="+mj-ea"/>
              </a:rPr>
              <a:t>* 2025</a:t>
            </a:r>
            <a:r>
              <a:rPr lang="ko-KR" altLang="en-US" dirty="0">
                <a:latin typeface="+mj-ea"/>
                <a:ea typeface="+mj-ea"/>
              </a:rPr>
              <a:t>년 </a:t>
            </a:r>
            <a:r>
              <a:rPr lang="en-US" altLang="ko-KR" dirty="0">
                <a:latin typeface="+mj-ea"/>
                <a:ea typeface="+mj-ea"/>
              </a:rPr>
              <a:t>1</a:t>
            </a:r>
            <a:r>
              <a:rPr lang="ko-KR" altLang="en-US" dirty="0">
                <a:latin typeface="+mj-ea"/>
                <a:ea typeface="+mj-ea"/>
              </a:rPr>
              <a:t>월 </a:t>
            </a:r>
            <a:r>
              <a:rPr lang="en-US" altLang="ko-KR" dirty="0">
                <a:latin typeface="+mj-ea"/>
                <a:ea typeface="+mj-ea"/>
              </a:rPr>
              <a:t>1</a:t>
            </a:r>
            <a:r>
              <a:rPr lang="ko-KR" altLang="en-US" dirty="0">
                <a:latin typeface="+mj-ea"/>
                <a:ea typeface="+mj-ea"/>
              </a:rPr>
              <a:t>일부터 시행</a:t>
            </a:r>
          </a:p>
        </p:txBody>
      </p:sp>
    </p:spTree>
    <p:extLst>
      <p:ext uri="{BB962C8B-B14F-4D97-AF65-F5344CB8AC3E}">
        <p14:creationId xmlns:p14="http://schemas.microsoft.com/office/powerpoint/2010/main" val="3655647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F2E274A4-1D83-4F53-88EE-7FC14483D06C}"/>
              </a:ext>
            </a:extLst>
          </p:cNvPr>
          <p:cNvSpPr/>
          <p:nvPr/>
        </p:nvSpPr>
        <p:spPr>
          <a:xfrm>
            <a:off x="35168" y="57925"/>
            <a:ext cx="57999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4308475" algn="l"/>
              </a:tabLst>
            </a:pPr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3-6.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산업안전보건관리비 계상 </a:t>
            </a:r>
            <a:r>
              <a:rPr lang="ko-KR" altLang="en-US" sz="2400" b="1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요율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상향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02153AD2-A0B3-4A99-A11D-7CDDC2BB71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0305989"/>
              </p:ext>
            </p:extLst>
          </p:nvPr>
        </p:nvGraphicFramePr>
        <p:xfrm>
          <a:off x="306000" y="883088"/>
          <a:ext cx="8544282" cy="531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0000">
                  <a:extLst>
                    <a:ext uri="{9D8B030D-6E8A-4147-A177-3AD203B41FA5}">
                      <a16:colId xmlns:a16="http://schemas.microsoft.com/office/drawing/2014/main" val="54571689"/>
                    </a:ext>
                  </a:extLst>
                </a:gridCol>
                <a:gridCol w="6024282">
                  <a:extLst>
                    <a:ext uri="{9D8B030D-6E8A-4147-A177-3AD203B41FA5}">
                      <a16:colId xmlns:a16="http://schemas.microsoft.com/office/drawing/2014/main" val="1143499485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84699399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항목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개정사항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비고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487459"/>
                  </a:ext>
                </a:extLst>
              </a:tr>
              <a:tr h="24048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현행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25000"/>
                        </a:lnSpc>
                      </a:pPr>
                      <a:endParaRPr lang="ko-KR" altLang="en-US" sz="1600" b="1" dirty="0">
                        <a:solidFill>
                          <a:schemeClr val="accent5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6589883"/>
                  </a:ext>
                </a:extLst>
              </a:tr>
              <a:tr h="24048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개정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25000"/>
                        </a:lnSpc>
                      </a:pPr>
                      <a:endParaRPr lang="en-US" altLang="ko-KR" sz="1600" b="1" dirty="0">
                        <a:solidFill>
                          <a:schemeClr val="accent5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00984"/>
                  </a:ext>
                </a:extLst>
              </a:tr>
            </a:tbl>
          </a:graphicData>
        </a:graphic>
      </p:graphicFrame>
      <p:pic>
        <p:nvPicPr>
          <p:cNvPr id="1026" name="Picture 2" descr="https://www.koit.co.kr/news/photo/202408/124699_77733_933.png">
            <a:extLst>
              <a:ext uri="{FF2B5EF4-FFF2-40B4-BE49-F238E27FC236}">
                <a16:creationId xmlns:a16="http://schemas.microsoft.com/office/drawing/2014/main" id="{237E7A3A-F61A-4A51-A701-7DA3750304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36" b="9859"/>
          <a:stretch/>
        </p:blipFill>
        <p:spPr bwMode="auto">
          <a:xfrm>
            <a:off x="1534090" y="1426527"/>
            <a:ext cx="5763185" cy="232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koit.co.kr/news/photo/202408/124699_77734_943.png">
            <a:extLst>
              <a:ext uri="{FF2B5EF4-FFF2-40B4-BE49-F238E27FC236}">
                <a16:creationId xmlns:a16="http://schemas.microsoft.com/office/drawing/2014/main" id="{9FE7966C-A73F-4577-BC92-582AC0EA23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" t="14571" b="2107"/>
          <a:stretch/>
        </p:blipFill>
        <p:spPr bwMode="auto">
          <a:xfrm>
            <a:off x="1583396" y="3827853"/>
            <a:ext cx="5664572" cy="232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E1142103-4D20-4CBA-893A-725A95789701}"/>
              </a:ext>
            </a:extLst>
          </p:cNvPr>
          <p:cNvSpPr/>
          <p:nvPr/>
        </p:nvSpPr>
        <p:spPr>
          <a:xfrm>
            <a:off x="1592361" y="2770093"/>
            <a:ext cx="5597333" cy="25200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BA199338-64EB-438F-93BE-22C617851F01}"/>
              </a:ext>
            </a:extLst>
          </p:cNvPr>
          <p:cNvSpPr/>
          <p:nvPr/>
        </p:nvSpPr>
        <p:spPr>
          <a:xfrm>
            <a:off x="1617015" y="5170508"/>
            <a:ext cx="5597333" cy="25200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6649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850739" y="1110147"/>
            <a:ext cx="163855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D49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목차</a:t>
            </a:r>
            <a:endParaRPr lang="en-US" altLang="ko-KR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1D499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27021" y="107755"/>
            <a:ext cx="40030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2024</a:t>
            </a:r>
            <a:r>
              <a:rPr lang="ko-KR" altLang="en-US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년 </a:t>
            </a:r>
            <a:r>
              <a:rPr lang="en-US" altLang="ko-KR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12</a:t>
            </a:r>
            <a:r>
              <a:rPr lang="ko-KR" altLang="en-US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월 안전보건 전사 회의</a:t>
            </a:r>
            <a:endParaRPr lang="ko-KR" altLang="en-US" sz="2000" dirty="0">
              <a:latin typeface="+mn-ea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B9A1716F-09EA-4125-80A4-BD4793607F3D}"/>
              </a:ext>
            </a:extLst>
          </p:cNvPr>
          <p:cNvSpPr/>
          <p:nvPr/>
        </p:nvSpPr>
        <p:spPr>
          <a:xfrm>
            <a:off x="3880960" y="1562771"/>
            <a:ext cx="362600" cy="461665"/>
          </a:xfrm>
          <a:prstGeom prst="rect">
            <a:avLst/>
          </a:prstGeom>
          <a:solidFill>
            <a:srgbClr val="1D4999"/>
          </a:solidFill>
          <a:ln>
            <a:solidFill>
              <a:srgbClr val="1D4999"/>
            </a:solidFill>
          </a:ln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51CA7507-8DB5-439B-AA98-AD3113595FDD}"/>
              </a:ext>
            </a:extLst>
          </p:cNvPr>
          <p:cNvSpPr/>
          <p:nvPr/>
        </p:nvSpPr>
        <p:spPr>
          <a:xfrm>
            <a:off x="4243560" y="1562772"/>
            <a:ext cx="35894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전사 안전보건 확보 현황</a:t>
            </a:r>
            <a:endParaRPr lang="ko-KR" altLang="en-US" sz="2400" dirty="0">
              <a:latin typeface="+mn-ea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3203465F-DC72-43B5-8A94-E9FF50FD2E3B}"/>
              </a:ext>
            </a:extLst>
          </p:cNvPr>
          <p:cNvSpPr/>
          <p:nvPr/>
        </p:nvSpPr>
        <p:spPr>
          <a:xfrm>
            <a:off x="3880960" y="2462683"/>
            <a:ext cx="362600" cy="461665"/>
          </a:xfrm>
          <a:prstGeom prst="rect">
            <a:avLst/>
          </a:prstGeom>
          <a:solidFill>
            <a:srgbClr val="1D4999"/>
          </a:solidFill>
          <a:ln>
            <a:solidFill>
              <a:srgbClr val="1D4999"/>
            </a:solidFill>
          </a:ln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85180829-9484-45B4-8D96-6D26D6B1A9B0}"/>
              </a:ext>
            </a:extLst>
          </p:cNvPr>
          <p:cNvSpPr/>
          <p:nvPr/>
        </p:nvSpPr>
        <p:spPr>
          <a:xfrm>
            <a:off x="4243565" y="2462682"/>
            <a:ext cx="286488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안전사고 발생 현황</a:t>
            </a:r>
            <a:endParaRPr lang="en-US" altLang="ko-KR" sz="2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en-US" altLang="ko-KR" sz="2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ko-KR" altLang="en-US" sz="2400" dirty="0">
              <a:latin typeface="+mn-ea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67D3BC68-2ADA-4B50-BA33-D8BF9157055B}"/>
              </a:ext>
            </a:extLst>
          </p:cNvPr>
          <p:cNvSpPr/>
          <p:nvPr/>
        </p:nvSpPr>
        <p:spPr>
          <a:xfrm>
            <a:off x="3880960" y="3362591"/>
            <a:ext cx="362600" cy="461665"/>
          </a:xfrm>
          <a:prstGeom prst="rect">
            <a:avLst/>
          </a:prstGeom>
          <a:solidFill>
            <a:srgbClr val="1D4999"/>
          </a:solidFill>
          <a:ln>
            <a:solidFill>
              <a:srgbClr val="1D4999"/>
            </a:solidFill>
          </a:ln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BABB0EB9-7BF3-4352-B963-001426DA3970}"/>
              </a:ext>
            </a:extLst>
          </p:cNvPr>
          <p:cNvSpPr/>
          <p:nvPr/>
        </p:nvSpPr>
        <p:spPr>
          <a:xfrm>
            <a:off x="4243560" y="3362592"/>
            <a:ext cx="34804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안전보건 관련 </a:t>
            </a:r>
            <a:r>
              <a:rPr lang="ko-KR" altLang="en-US" sz="24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이슈사항</a:t>
            </a:r>
            <a:endParaRPr lang="ko-KR" altLang="en-US" sz="2400" dirty="0">
              <a:latin typeface="+mn-ea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0FD72ED8-943A-4914-A6C6-E4AD0A74DFB6}"/>
              </a:ext>
            </a:extLst>
          </p:cNvPr>
          <p:cNvSpPr/>
          <p:nvPr/>
        </p:nvSpPr>
        <p:spPr>
          <a:xfrm>
            <a:off x="3880960" y="4262499"/>
            <a:ext cx="362600" cy="461665"/>
          </a:xfrm>
          <a:prstGeom prst="rect">
            <a:avLst/>
          </a:prstGeom>
          <a:solidFill>
            <a:srgbClr val="1D4999"/>
          </a:solidFill>
          <a:ln>
            <a:solidFill>
              <a:srgbClr val="1D4999"/>
            </a:solidFill>
          </a:ln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0E18CD13-54AC-4E3B-81B9-A3E101637766}"/>
              </a:ext>
            </a:extLst>
          </p:cNvPr>
          <p:cNvSpPr/>
          <p:nvPr/>
        </p:nvSpPr>
        <p:spPr>
          <a:xfrm>
            <a:off x="4243560" y="4262499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전달사항</a:t>
            </a:r>
            <a:endParaRPr lang="ko-KR" altLang="en-US" sz="24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107184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9309024"/>
              </p:ext>
            </p:extLst>
          </p:nvPr>
        </p:nvGraphicFramePr>
        <p:xfrm>
          <a:off x="163629" y="836939"/>
          <a:ext cx="8830494" cy="53492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5247">
                  <a:extLst>
                    <a:ext uri="{9D8B030D-6E8A-4147-A177-3AD203B41FA5}">
                      <a16:colId xmlns:a16="http://schemas.microsoft.com/office/drawing/2014/main" val="3248035649"/>
                    </a:ext>
                  </a:extLst>
                </a:gridCol>
                <a:gridCol w="4415247">
                  <a:extLst>
                    <a:ext uri="{9D8B030D-6E8A-4147-A177-3AD203B41FA5}">
                      <a16:colId xmlns:a16="http://schemas.microsoft.com/office/drawing/2014/main" val="3646012157"/>
                    </a:ext>
                  </a:extLst>
                </a:gridCol>
              </a:tblGrid>
              <a:tr h="5349257"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60000"/>
                        </a:lnSpc>
                        <a:buNone/>
                      </a:pP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1. 1</a:t>
                      </a:r>
                      <a:r>
                        <a:rPr lang="ko-KR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월 안전점검의 날 </a:t>
                      </a: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1</a:t>
                      </a:r>
                      <a:r>
                        <a:rPr lang="ko-KR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9</a:t>
                      </a:r>
                      <a:r>
                        <a:rPr lang="ko-KR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일</a:t>
                      </a: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목</a:t>
                      </a: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pPr marL="0" indent="0" algn="l" latinLnBrk="1">
                        <a:lnSpc>
                          <a:spcPct val="160000"/>
                        </a:lnSpc>
                        <a:buNone/>
                      </a:pPr>
                      <a:endParaRPr lang="en-US" altLang="ko-KR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indent="0" algn="l" latinLnBrk="1">
                        <a:lnSpc>
                          <a:spcPct val="160000"/>
                        </a:lnSpc>
                        <a:buNone/>
                      </a:pP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2. 2024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년 안전자격증 취득 현황 </a:t>
                      </a:r>
                      <a:endParaRPr lang="en-US" altLang="ko-KR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indent="0" algn="l" latinLnBrk="1">
                        <a:lnSpc>
                          <a:spcPct val="160000"/>
                        </a:lnSpc>
                        <a:buNone/>
                      </a:pP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· 3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회 최종 합격자 </a:t>
                      </a: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4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명</a:t>
                      </a:r>
                      <a:endParaRPr lang="en-US" altLang="ko-KR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indent="0" algn="l" latinLnBrk="1">
                        <a:lnSpc>
                          <a:spcPct val="160000"/>
                        </a:lnSpc>
                        <a:buNone/>
                      </a:pP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(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가스 </a:t>
                      </a: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명</a:t>
                      </a: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하이테크 </a:t>
                      </a: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명</a:t>
                      </a: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지원부문 </a:t>
                      </a: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명</a:t>
                      </a: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pPr marL="0" indent="0" algn="l" latinLnBrk="1">
                        <a:lnSpc>
                          <a:spcPct val="160000"/>
                        </a:lnSpc>
                        <a:buNone/>
                      </a:pP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· 2024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년 안전자격증 취득 현황</a:t>
                      </a:r>
                      <a:endParaRPr lang="en-US" altLang="ko-KR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indent="0" algn="l" latinLnBrk="1">
                        <a:lnSpc>
                          <a:spcPct val="160000"/>
                        </a:lnSpc>
                        <a:buNone/>
                      </a:pPr>
                      <a:endParaRPr lang="en-US" altLang="ko-KR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indent="0" algn="l" latinLnBrk="1">
                        <a:lnSpc>
                          <a:spcPct val="160000"/>
                        </a:lnSpc>
                        <a:buNone/>
                      </a:pPr>
                      <a:endParaRPr lang="en-US" altLang="ko-KR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7200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60000"/>
                        </a:lnSpc>
                      </a:pP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· 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사업부문 별 안전자격증 보유 현황</a:t>
                      </a:r>
                      <a:endParaRPr lang="en-US" altLang="ko-KR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7200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760620"/>
                  </a:ext>
                </a:extLst>
              </a:tr>
            </a:tbl>
          </a:graphicData>
        </a:graphic>
      </p:graphicFrame>
      <p:sp>
        <p:nvSpPr>
          <p:cNvPr id="3" name="직사각형 2"/>
          <p:cNvSpPr/>
          <p:nvPr/>
        </p:nvSpPr>
        <p:spPr>
          <a:xfrm>
            <a:off x="35168" y="57925"/>
            <a:ext cx="17828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전달사항</a:t>
            </a:r>
            <a:endParaRPr lang="ko-KR" altLang="en-US" sz="1600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5" name="표 5">
            <a:extLst>
              <a:ext uri="{FF2B5EF4-FFF2-40B4-BE49-F238E27FC236}">
                <a16:creationId xmlns:a16="http://schemas.microsoft.com/office/drawing/2014/main" id="{59012B13-99E6-46CB-8D49-0CCF6FF458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4941338"/>
              </p:ext>
            </p:extLst>
          </p:nvPr>
        </p:nvGraphicFramePr>
        <p:xfrm>
          <a:off x="477502" y="3266112"/>
          <a:ext cx="3816000" cy="2595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24000">
                  <a:extLst>
                    <a:ext uri="{9D8B030D-6E8A-4147-A177-3AD203B41FA5}">
                      <a16:colId xmlns:a16="http://schemas.microsoft.com/office/drawing/2014/main" val="374020343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368094430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663567138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61772431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9850934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사업부문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회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2</a:t>
                      </a:r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회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3</a:t>
                      </a:r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회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계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710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종합건설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1</a:t>
                      </a:r>
                      <a:endParaRPr lang="ko-KR" altLang="en-US" sz="15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1</a:t>
                      </a:r>
                      <a:endParaRPr lang="ko-KR" altLang="en-US" sz="15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5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2</a:t>
                      </a:r>
                      <a:endParaRPr lang="ko-KR" altLang="en-US" sz="15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66615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하이테크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5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3</a:t>
                      </a:r>
                      <a:endParaRPr lang="ko-KR" altLang="en-US" sz="15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1</a:t>
                      </a:r>
                      <a:endParaRPr lang="ko-KR" altLang="en-US" sz="15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4</a:t>
                      </a:r>
                      <a:endParaRPr lang="ko-KR" altLang="en-US" sz="15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37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가스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5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5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1</a:t>
                      </a:r>
                      <a:endParaRPr lang="ko-KR" altLang="en-US" sz="15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1</a:t>
                      </a:r>
                      <a:endParaRPr lang="ko-KR" altLang="en-US" sz="15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5955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플랜트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1</a:t>
                      </a:r>
                      <a:endParaRPr lang="ko-KR" altLang="en-US" sz="15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5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5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1</a:t>
                      </a:r>
                      <a:endParaRPr lang="ko-KR" altLang="en-US" sz="15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3724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지원부서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5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5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2</a:t>
                      </a:r>
                      <a:endParaRPr lang="ko-KR" altLang="en-US" sz="15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2</a:t>
                      </a:r>
                      <a:endParaRPr lang="ko-KR" altLang="en-US" sz="15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405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b="1" dirty="0">
                          <a:latin typeface="+mn-ea"/>
                          <a:ea typeface="+mn-ea"/>
                        </a:rPr>
                        <a:t>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>
                          <a:latin typeface="+mn-ea"/>
                          <a:ea typeface="+mn-ea"/>
                        </a:rPr>
                        <a:t>2</a:t>
                      </a:r>
                      <a:endParaRPr lang="ko-KR" altLang="en-US" sz="15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>
                          <a:latin typeface="+mn-ea"/>
                          <a:ea typeface="+mn-ea"/>
                        </a:rPr>
                        <a:t>4</a:t>
                      </a:r>
                      <a:endParaRPr lang="ko-KR" altLang="en-US" sz="15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>
                          <a:latin typeface="+mn-ea"/>
                          <a:ea typeface="+mn-ea"/>
                        </a:rPr>
                        <a:t>4</a:t>
                      </a:r>
                      <a:endParaRPr lang="ko-KR" altLang="en-US" sz="15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>
                          <a:latin typeface="+mn-ea"/>
                          <a:ea typeface="+mn-ea"/>
                        </a:rPr>
                        <a:t>10</a:t>
                      </a:r>
                      <a:endParaRPr lang="ko-KR" altLang="en-US" sz="15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7679951"/>
                  </a:ext>
                </a:extLst>
              </a:tr>
            </a:tbl>
          </a:graphicData>
        </a:graphic>
      </p:graphicFrame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0D4ADA1F-8E5F-4656-B020-E02D71ED84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8019476"/>
              </p:ext>
            </p:extLst>
          </p:nvPr>
        </p:nvGraphicFramePr>
        <p:xfrm>
          <a:off x="4758843" y="1333617"/>
          <a:ext cx="4140000" cy="3291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24000">
                  <a:extLst>
                    <a:ext uri="{9D8B030D-6E8A-4147-A177-3AD203B41FA5}">
                      <a16:colId xmlns:a16="http://schemas.microsoft.com/office/drawing/2014/main" val="374020343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2368094430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3663567138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361772431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9850934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사업부문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자격증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정규직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비율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비고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710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종합건설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55</a:t>
                      </a:r>
                      <a:endParaRPr lang="ko-KR" altLang="en-US" sz="15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146</a:t>
                      </a:r>
                      <a:endParaRPr lang="ko-KR" altLang="en-US" sz="15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38%</a:t>
                      </a:r>
                      <a:endParaRPr lang="ko-KR" altLang="en-US" sz="15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5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66615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하이테크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81</a:t>
                      </a:r>
                      <a:endParaRPr lang="ko-KR" altLang="en-US" sz="15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245</a:t>
                      </a:r>
                      <a:endParaRPr lang="ko-KR" altLang="en-US" sz="15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33%</a:t>
                      </a:r>
                      <a:endParaRPr lang="ko-KR" altLang="en-US" sz="15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5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37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가스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13</a:t>
                      </a:r>
                      <a:endParaRPr lang="ko-KR" altLang="en-US" sz="15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47</a:t>
                      </a:r>
                      <a:endParaRPr lang="ko-KR" altLang="en-US" sz="15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28%</a:t>
                      </a:r>
                      <a:endParaRPr lang="ko-KR" altLang="en-US" sz="15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5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5955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플랜트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3</a:t>
                      </a:r>
                      <a:endParaRPr lang="ko-KR" altLang="en-US" sz="15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13</a:t>
                      </a:r>
                      <a:endParaRPr lang="ko-KR" altLang="en-US" sz="15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23%</a:t>
                      </a:r>
                      <a:endParaRPr lang="ko-KR" altLang="en-US" sz="15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5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3724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지원부서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7</a:t>
                      </a:r>
                      <a:endParaRPr lang="ko-KR" altLang="en-US" sz="15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33</a:t>
                      </a:r>
                      <a:endParaRPr lang="ko-KR" altLang="en-US" sz="15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21%</a:t>
                      </a:r>
                      <a:endParaRPr lang="ko-KR" altLang="en-US" sz="15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5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405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b="1" dirty="0">
                          <a:latin typeface="+mn-ea"/>
                          <a:ea typeface="+mn-ea"/>
                        </a:rPr>
                        <a:t>전사</a:t>
                      </a:r>
                      <a:br>
                        <a:rPr lang="en-US" altLang="ko-KR" sz="1500" b="1" dirty="0">
                          <a:latin typeface="+mn-ea"/>
                          <a:ea typeface="+mn-ea"/>
                        </a:rPr>
                      </a:b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400" b="1" dirty="0" err="1">
                          <a:latin typeface="+mn-ea"/>
                          <a:ea typeface="+mn-ea"/>
                        </a:rPr>
                        <a:t>안전팀</a:t>
                      </a: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 제외</a:t>
                      </a: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)</a:t>
                      </a:r>
                      <a:endParaRPr lang="ko-KR" altLang="en-US" sz="15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>
                          <a:latin typeface="+mn-ea"/>
                          <a:ea typeface="+mn-ea"/>
                        </a:rPr>
                        <a:t>159</a:t>
                      </a:r>
                      <a:endParaRPr lang="ko-KR" altLang="en-US" sz="15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>
                          <a:latin typeface="+mn-ea"/>
                          <a:ea typeface="+mn-ea"/>
                        </a:rPr>
                        <a:t>484</a:t>
                      </a:r>
                      <a:endParaRPr lang="ko-KR" altLang="en-US" sz="15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>
                          <a:latin typeface="+mn-ea"/>
                          <a:ea typeface="+mn-ea"/>
                        </a:rPr>
                        <a:t>33%</a:t>
                      </a:r>
                      <a:endParaRPr lang="ko-KR" altLang="en-US" sz="15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5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76799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b="1" dirty="0">
                          <a:latin typeface="+mn-ea"/>
                          <a:ea typeface="+mn-ea"/>
                        </a:rPr>
                        <a:t>전사</a:t>
                      </a:r>
                      <a:br>
                        <a:rPr lang="en-US" altLang="ko-KR" sz="1800" b="1" dirty="0">
                          <a:latin typeface="+mn-ea"/>
                          <a:ea typeface="+mn-ea"/>
                        </a:rPr>
                      </a:b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400" b="1" dirty="0" err="1">
                          <a:latin typeface="+mn-ea"/>
                          <a:ea typeface="+mn-ea"/>
                        </a:rPr>
                        <a:t>안전팀</a:t>
                      </a: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 포함</a:t>
                      </a: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)</a:t>
                      </a:r>
                      <a:endParaRPr lang="ko-KR" altLang="en-US" sz="18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>
                          <a:latin typeface="+mn-ea"/>
                          <a:ea typeface="+mn-ea"/>
                        </a:rPr>
                        <a:t>200</a:t>
                      </a:r>
                      <a:endParaRPr lang="ko-KR" altLang="en-US" sz="15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>
                          <a:latin typeface="+mn-ea"/>
                          <a:ea typeface="+mn-ea"/>
                        </a:rPr>
                        <a:t>525</a:t>
                      </a:r>
                      <a:endParaRPr lang="ko-KR" altLang="en-US" sz="15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>
                          <a:latin typeface="+mn-ea"/>
                          <a:ea typeface="+mn-ea"/>
                        </a:rPr>
                        <a:t>38%</a:t>
                      </a:r>
                      <a:endParaRPr lang="ko-KR" altLang="en-US" sz="15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5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43497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4042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5173" y="57925"/>
            <a:ext cx="40831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전사 안전보건 확보 현황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7" name="Shape 24588"/>
          <p:cNvGraphicFramePr/>
          <p:nvPr>
            <p:extLst>
              <p:ext uri="{D42A27DB-BD31-4B8C-83A1-F6EECF244321}">
                <p14:modId xmlns:p14="http://schemas.microsoft.com/office/powerpoint/2010/main" val="3463998190"/>
              </p:ext>
            </p:extLst>
          </p:nvPr>
        </p:nvGraphicFramePr>
        <p:xfrm>
          <a:off x="165463" y="842029"/>
          <a:ext cx="8830494" cy="534106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4152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152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350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defRPr sz="1400" u="none" strike="noStrike" cap="none"/>
                      </a:pPr>
                      <a:r>
                        <a:rPr lang="en-US" altLang="ko-KR" sz="1600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2024</a:t>
                      </a:r>
                      <a:r>
                        <a:rPr lang="ko-KR" altLang="en-US" sz="1600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년 </a:t>
                      </a:r>
                      <a:r>
                        <a:rPr lang="en-US" altLang="ko-KR" sz="1600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11</a:t>
                      </a:r>
                      <a:r>
                        <a:rPr lang="ko-KR" altLang="en-US" sz="1600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월 현황</a:t>
                      </a:r>
                      <a:endParaRPr lang="en-US" sz="1600" b="1" u="none" strike="noStrike" cap="none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/>
                        <a:sym typeface="Arial"/>
                      </a:endParaRPr>
                    </a:p>
                  </a:txBody>
                  <a:tcPr marL="6775" marR="6775" marT="67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defRPr sz="1400" u="none" strike="noStrike" cap="none"/>
                      </a:pPr>
                      <a:r>
                        <a:rPr lang="ko-KR" altLang="en-US" sz="1600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각 사업부문별 현황</a:t>
                      </a:r>
                      <a:endParaRPr lang="en-US" sz="1600" b="1" u="none" strike="noStrike" cap="none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/>
                        <a:sym typeface="Arial"/>
                      </a:endParaRPr>
                    </a:p>
                  </a:txBody>
                  <a:tcPr marL="6775" marR="6775" marT="677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27560">
                <a:tc>
                  <a:txBody>
                    <a:bodyPr/>
                    <a:lstStyle/>
                    <a:p>
                      <a:pPr marL="0" marR="0" lvl="0" indent="0" algn="l" defTabSz="912358" rtl="0" eaLnBrk="1" fontAlgn="auto" latinLnBrk="1" hangingPunct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  <a:tabLst/>
                        <a:defRPr sz="1400" u="none" strike="noStrike" cap="none"/>
                      </a:pPr>
                      <a:r>
                        <a:rPr kumimoji="0" lang="en-US" altLang="ko-KR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 </a:t>
                      </a: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/>
                        <a:sym typeface="Arial"/>
                      </a:endParaRPr>
                    </a:p>
                  </a:txBody>
                  <a:tcPr marL="6775" marR="6775" marT="6775" marB="0"/>
                </a:tc>
                <a:tc>
                  <a:txBody>
                    <a:bodyPr/>
                    <a:lstStyle/>
                    <a:p>
                      <a:pPr marL="92075" marR="0" lvl="0" indent="-92075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◎</a:t>
                      </a: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ko-KR" altLang="en-US" sz="150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각 현장 </a:t>
                      </a: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11</a:t>
                      </a:r>
                      <a:r>
                        <a:rPr lang="ko-KR" altLang="en-US" sz="150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월 안전실적 제출 현황</a:t>
                      </a: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(</a:t>
                      </a:r>
                      <a:r>
                        <a:rPr lang="ko-KR" altLang="en-US" sz="150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총 </a:t>
                      </a: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24</a:t>
                      </a:r>
                      <a:r>
                        <a:rPr lang="ko-KR" altLang="en-US" sz="150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개 현장</a:t>
                      </a: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)</a:t>
                      </a: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- 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미 제출 없음</a:t>
                      </a: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</a:t>
                      </a: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◎ </a:t>
                      </a:r>
                      <a:r>
                        <a:rPr lang="ko-KR" altLang="en-US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안전보건관리</a:t>
                      </a: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/</a:t>
                      </a:r>
                      <a:r>
                        <a:rPr lang="ko-KR" altLang="en-US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총괄책임자 지정 </a:t>
                      </a: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1</a:t>
                      </a:r>
                      <a:r>
                        <a:rPr lang="ko-KR" altLang="en-US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건</a:t>
                      </a:r>
                      <a:endParaRPr lang="en-US" altLang="ko-KR" sz="1500" b="1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- 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세종 </a:t>
                      </a: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SK</a:t>
                      </a:r>
                      <a:r>
                        <a:rPr lang="ko-KR" altLang="en-US" sz="1500" b="0" u="none" strike="noStrike" cap="none" baseline="0" dirty="0" err="1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바이오텍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안상준 부장</a:t>
                      </a: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tabLst/>
                        <a:defRPr sz="1400" u="none" strike="noStrike" cap="none"/>
                      </a:pPr>
                      <a:endParaRPr lang="en-US" altLang="ko-KR" sz="1500" b="1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◎ 2025</a:t>
                      </a:r>
                      <a:r>
                        <a:rPr lang="ko-KR" altLang="en-US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년 안전보건방침 및 목표 수립 완료</a:t>
                      </a:r>
                      <a:endParaRPr lang="en-US" altLang="ko-KR" sz="1500" b="1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 </a:t>
                      </a:r>
                      <a:r>
                        <a:rPr lang="ko-KR" altLang="en-US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각 현장 방침 및 목표 수립 예정</a:t>
                      </a:r>
                      <a:endParaRPr lang="en-US" altLang="ko-KR" sz="1500" b="1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tabLst/>
                        <a:defRPr sz="1400" u="none" strike="noStrike" cap="none"/>
                      </a:pPr>
                      <a:endParaRPr lang="en-US" altLang="ko-KR" sz="1500" b="1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◎ </a:t>
                      </a:r>
                      <a:r>
                        <a:rPr lang="ko-KR" altLang="en-US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안전보건관리책임자 및 관리감독자 평가</a:t>
                      </a: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ko-KR" altLang="en-US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완료</a:t>
                      </a:r>
                      <a:endParaRPr lang="en-US" altLang="ko-KR" sz="1500" b="1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 </a:t>
                      </a:r>
                      <a:r>
                        <a:rPr lang="ko-KR" altLang="en-US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환경안전 인사고과에 반영 및</a:t>
                      </a:r>
                      <a:endParaRPr lang="en-US" altLang="ko-KR" sz="1500" b="1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 </a:t>
                      </a:r>
                      <a:r>
                        <a:rPr lang="ko-KR" altLang="en-US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우수 사업장 및 임직원은 </a:t>
                      </a: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2025</a:t>
                      </a:r>
                      <a:r>
                        <a:rPr lang="ko-KR" altLang="en-US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년 포상 예정</a:t>
                      </a:r>
                      <a:endParaRPr lang="en-US" altLang="ko-KR" sz="1500" b="1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</a:t>
                      </a:r>
                    </a:p>
                  </a:txBody>
                  <a:tcPr marL="6775" marR="6775" marT="677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D72F2C87-1787-49C6-A289-B9E5301AB9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267436"/>
              </p:ext>
            </p:extLst>
          </p:nvPr>
        </p:nvGraphicFramePr>
        <p:xfrm>
          <a:off x="220522" y="1268168"/>
          <a:ext cx="4286416" cy="489751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16000">
                  <a:extLst>
                    <a:ext uri="{9D8B030D-6E8A-4147-A177-3AD203B41FA5}">
                      <a16:colId xmlns:a16="http://schemas.microsoft.com/office/drawing/2014/main" val="283024256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59480002"/>
                    </a:ext>
                  </a:extLst>
                </a:gridCol>
                <a:gridCol w="1442416">
                  <a:extLst>
                    <a:ext uri="{9D8B030D-6E8A-4147-A177-3AD203B41FA5}">
                      <a16:colId xmlns:a16="http://schemas.microsoft.com/office/drawing/2014/main" val="1766439671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944249786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51779893"/>
                    </a:ext>
                  </a:extLst>
                </a:gridCol>
              </a:tblGrid>
              <a:tr h="22246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 dirty="0">
                          <a:effectLst/>
                          <a:latin typeface="+mn-ea"/>
                          <a:ea typeface="+mn-ea"/>
                        </a:rPr>
                        <a:t>항목</a:t>
                      </a:r>
                      <a:endParaRPr lang="ko-KR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 dirty="0">
                          <a:effectLst/>
                          <a:latin typeface="+mn-ea"/>
                          <a:ea typeface="+mn-ea"/>
                        </a:rPr>
                        <a:t>관련 서류</a:t>
                      </a:r>
                      <a:endParaRPr lang="ko-KR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 dirty="0">
                          <a:effectLst/>
                          <a:latin typeface="+mn-ea"/>
                          <a:ea typeface="+mn-ea"/>
                        </a:rPr>
                        <a:t>구분</a:t>
                      </a:r>
                      <a:endParaRPr lang="ko-KR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 dirty="0">
                          <a:effectLst/>
                          <a:latin typeface="+mn-ea"/>
                          <a:ea typeface="+mn-ea"/>
                        </a:rPr>
                        <a:t>현 황</a:t>
                      </a:r>
                      <a:endParaRPr lang="ko-KR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61374"/>
                  </a:ext>
                </a:extLst>
              </a:tr>
              <a:tr h="22246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 dirty="0">
                          <a:effectLst/>
                        </a:rPr>
                        <a:t>1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안전보건</a:t>
                      </a:r>
                      <a:b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경영방침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전사 안전보건방침 및 목표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2024. 01. 02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전파 완료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3172550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 안전보건방침 및 목표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전 현장 방침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및 목표 수립 완료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9095769"/>
                  </a:ext>
                </a:extLst>
              </a:tr>
              <a:tr h="22246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 dirty="0">
                          <a:effectLst/>
                        </a:rPr>
                        <a:t>2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안전보건</a:t>
                      </a:r>
                      <a:b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전담 조직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환경안전부문 조직도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완료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8768335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환경안전부문 </a:t>
                      </a:r>
                      <a:r>
                        <a:rPr lang="ko-KR" altLang="en-US" sz="700" u="none" strike="noStrike" dirty="0" err="1">
                          <a:effectLst/>
                          <a:latin typeface="+mn-ea"/>
                          <a:ea typeface="+mn-ea"/>
                        </a:rPr>
                        <a:t>업무분장표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3587053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 조직도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완료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7576951"/>
                  </a:ext>
                </a:extLst>
              </a:tr>
              <a:tr h="22246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 dirty="0">
                          <a:effectLst/>
                        </a:rPr>
                        <a:t>3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유해위험요인</a:t>
                      </a:r>
                      <a:b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점검 및 개선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 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수시 위험성평가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u="none" strike="noStrike" dirty="0">
                          <a:effectLst/>
                          <a:latin typeface="+mn-ea"/>
                          <a:ea typeface="+mn-ea"/>
                        </a:rPr>
                        <a:t>하반기 정기점검 완료</a:t>
                      </a:r>
                      <a:endParaRPr lang="en-US" altLang="ko-KR" sz="700" b="1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1218158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환경안전팀 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 정기점검 결과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ko-KR" sz="7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7674187"/>
                  </a:ext>
                </a:extLst>
              </a:tr>
              <a:tr h="22246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 dirty="0">
                          <a:effectLst/>
                        </a:rPr>
                        <a:t>4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안전보건</a:t>
                      </a:r>
                      <a:b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</a:br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예산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안전보건 예산의 적절성 확인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완료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4948497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산업안전보건관리비 사용 내역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매월 </a:t>
                      </a:r>
                      <a:r>
                        <a:rPr lang="ko-KR" altLang="en-US" sz="700" u="none" strike="noStrike" dirty="0" err="1">
                          <a:effectLst/>
                          <a:latin typeface="+mn-ea"/>
                          <a:ea typeface="+mn-ea"/>
                        </a:rPr>
                        <a:t>공정률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대비 진행률 관리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659022"/>
                  </a:ext>
                </a:extLst>
              </a:tr>
              <a:tr h="22246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>
                          <a:effectLst/>
                        </a:rPr>
                        <a:t>5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안전보건</a:t>
                      </a:r>
                      <a:b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관리책임자 등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안전보건관리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총괄책임자 지정서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완료</a:t>
                      </a: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122337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관리감독자 지정서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완료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852933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b="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관리책임자</a:t>
                      </a:r>
                      <a:r>
                        <a:rPr lang="en-US" altLang="ko-KR" sz="700" b="0" u="none" strike="noStrike" dirty="0"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관리감독자 안전 평가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11</a:t>
                      </a:r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월 하반기 평가 완료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206206"/>
                  </a:ext>
                </a:extLst>
              </a:tr>
              <a:tr h="22246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>
                          <a:effectLst/>
                        </a:rPr>
                        <a:t>6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인력 배치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b="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안전</a:t>
                      </a:r>
                      <a:r>
                        <a:rPr lang="en-US" altLang="ko-KR" sz="700" b="0" u="none" strike="noStrike" dirty="0"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보건관리자 배치 현황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 안전</a:t>
                      </a:r>
                      <a:r>
                        <a:rPr lang="en-US" altLang="ko-KR" sz="700" b="0" u="none" strike="noStrike" dirty="0"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보건관리자 </a:t>
                      </a:r>
                      <a:r>
                        <a:rPr lang="en-US" altLang="ko-KR" sz="700" b="0" u="none" strike="noStrike" dirty="0">
                          <a:effectLst/>
                          <a:latin typeface="+mn-ea"/>
                          <a:ea typeface="+mn-ea"/>
                        </a:rPr>
                        <a:t>45</a:t>
                      </a:r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명</a:t>
                      </a:r>
                      <a:r>
                        <a:rPr lang="en-US" altLang="ko-KR" sz="700" b="0" u="none" strike="noStrike" baseline="0" dirty="0">
                          <a:effectLst/>
                          <a:latin typeface="+mn-ea"/>
                          <a:ea typeface="+mn-ea"/>
                        </a:rPr>
                        <a:t> 100% </a:t>
                      </a:r>
                      <a:r>
                        <a:rPr lang="ko-KR" altLang="en-US" sz="700" b="0" u="none" strike="noStrike" baseline="0" dirty="0">
                          <a:effectLst/>
                          <a:latin typeface="+mn-ea"/>
                          <a:ea typeface="+mn-ea"/>
                        </a:rPr>
                        <a:t>배치</a:t>
                      </a:r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5284889"/>
                  </a:ext>
                </a:extLst>
              </a:tr>
              <a:tr h="22246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>
                          <a:effectLst/>
                        </a:rPr>
                        <a:t>7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근로자 참여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b="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노사협의체 회의록 등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 안전소통창구 근로자 제안 </a:t>
                      </a:r>
                      <a:r>
                        <a:rPr lang="en-US" altLang="ko-KR" sz="700" b="0" u="none" strike="noStrike" dirty="0">
                          <a:effectLst/>
                          <a:latin typeface="+mn-ea"/>
                          <a:ea typeface="+mn-ea"/>
                        </a:rPr>
                        <a:t>6</a:t>
                      </a:r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건</a:t>
                      </a:r>
                      <a:endParaRPr lang="en-US" altLang="ko-KR" sz="700" b="0" u="none" strike="noStrike" dirty="0">
                        <a:effectLst/>
                        <a:latin typeface="+mn-ea"/>
                        <a:ea typeface="+mn-ea"/>
                      </a:endParaRPr>
                    </a:p>
                    <a:p>
                      <a:pPr algn="ctr" fontAlgn="ctr"/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조치 완료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0877748"/>
                  </a:ext>
                </a:extLst>
              </a:tr>
              <a:tr h="22411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 dirty="0">
                          <a:effectLst/>
                        </a:rPr>
                        <a:t>8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비상사태 대응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b="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비상 모의훈련 실시계획 및 결과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r>
                        <a:rPr lang="en-US" altLang="ko-KR" sz="700" b="0" u="none" strike="noStrike" dirty="0"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11</a:t>
                      </a:r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월 하반기 모의훈련 완료</a:t>
                      </a: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5240627"/>
                  </a:ext>
                </a:extLst>
              </a:tr>
              <a:tr h="22246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 dirty="0">
                          <a:effectLst/>
                        </a:rPr>
                        <a:t>9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하도급 관리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b="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협력업체 선정 및 관리 기준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u="none" strike="noStrike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r>
                        <a:rPr lang="en-US" altLang="ko-KR" sz="700" b="0" u="none" strike="noStrike"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700" b="0" u="none" strike="noStrike">
                          <a:effectLst/>
                          <a:latin typeface="+mn-ea"/>
                          <a:ea typeface="+mn-ea"/>
                        </a:rPr>
                        <a:t>구매</a:t>
                      </a:r>
                      <a:r>
                        <a:rPr lang="en-US" altLang="ko-KR" sz="700" b="0" u="none" strike="noStrike"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 협력업체 관리 개정 완료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050271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b="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협력업체 안전보건평가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r>
                        <a:rPr lang="en-US" altLang="ko-KR" sz="700" b="0" u="none" strike="noStrike" dirty="0"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11</a:t>
                      </a:r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월 하반기 평가 완료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470657"/>
                  </a:ext>
                </a:extLst>
              </a:tr>
              <a:tr h="22246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 dirty="0">
                          <a:effectLst/>
                        </a:rPr>
                        <a:t>10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안전보건 관련</a:t>
                      </a:r>
                      <a:b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법적 의무 이행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근로자 건강검진 결과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하반기 정기점검 완료</a:t>
                      </a: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0654661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안전보건관리규정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0808171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작업 계획서 등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2997338"/>
                  </a:ext>
                </a:extLst>
              </a:tr>
              <a:tr h="22411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>
                          <a:effectLst/>
                        </a:rPr>
                        <a:t>11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법적 안전보건</a:t>
                      </a:r>
                      <a:b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교육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정기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특별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/MSDS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교육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02248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9041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5173" y="57925"/>
            <a:ext cx="3831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1-1. 2025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 안전보건방침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5D4B0A3-86C6-4756-9BD3-B0D722575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411" y="719497"/>
            <a:ext cx="8018417" cy="555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95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차트 19">
            <a:extLst>
              <a:ext uri="{FF2B5EF4-FFF2-40B4-BE49-F238E27FC236}">
                <a16:creationId xmlns:a16="http://schemas.microsoft.com/office/drawing/2014/main" id="{00000000-0008-0000-01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2610381"/>
              </p:ext>
            </p:extLst>
          </p:nvPr>
        </p:nvGraphicFramePr>
        <p:xfrm>
          <a:off x="171160" y="841897"/>
          <a:ext cx="4316526" cy="2579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직사각형 13"/>
          <p:cNvSpPr/>
          <p:nvPr/>
        </p:nvSpPr>
        <p:spPr>
          <a:xfrm>
            <a:off x="35173" y="57925"/>
            <a:ext cx="35365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2-1.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안전사고 발생 현황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A899A9-7DFD-4432-82D7-DDCA71C09DC8}"/>
              </a:ext>
            </a:extLst>
          </p:cNvPr>
          <p:cNvSpPr txBox="1"/>
          <p:nvPr/>
        </p:nvSpPr>
        <p:spPr>
          <a:xfrm>
            <a:off x="4702714" y="3572530"/>
            <a:ext cx="4293327" cy="2604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400" dirty="0">
                <a:latin typeface="+mn-ea"/>
              </a:rPr>
              <a:t>◎</a:t>
            </a:r>
            <a:r>
              <a:rPr lang="en-US" altLang="ko-KR" sz="1400" dirty="0">
                <a:latin typeface="+mn-ea"/>
              </a:rPr>
              <a:t> </a:t>
            </a:r>
            <a:r>
              <a:rPr lang="en-US" altLang="ko-KR" sz="1400" b="1" dirty="0">
                <a:latin typeface="+mn-ea"/>
              </a:rPr>
              <a:t>2024</a:t>
            </a:r>
            <a:r>
              <a:rPr lang="ko-KR" altLang="en-US" sz="1400" b="1" dirty="0">
                <a:latin typeface="+mn-ea"/>
              </a:rPr>
              <a:t>년 </a:t>
            </a:r>
            <a:r>
              <a:rPr lang="en-US" altLang="ko-KR" sz="1400" b="1" dirty="0">
                <a:latin typeface="+mn-ea"/>
              </a:rPr>
              <a:t>12</a:t>
            </a:r>
            <a:r>
              <a:rPr lang="ko-KR" altLang="en-US" sz="1400" b="1" dirty="0">
                <a:latin typeface="+mn-ea"/>
              </a:rPr>
              <a:t>월 안전사고 발생 현황</a:t>
            </a:r>
            <a:endParaRPr lang="en-US" altLang="ko-KR" sz="1400" b="1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ko-KR" sz="1200" dirty="0">
                <a:latin typeface="+mn-ea"/>
              </a:rPr>
              <a:t>  - </a:t>
            </a:r>
            <a:r>
              <a:rPr lang="ko-KR" altLang="en-US" sz="1200" dirty="0">
                <a:latin typeface="+mn-ea"/>
              </a:rPr>
              <a:t>사업부문 별 현황</a:t>
            </a:r>
            <a:endParaRPr lang="en-US" altLang="ko-KR" sz="1200" dirty="0">
              <a:latin typeface="+mn-ea"/>
            </a:endParaRPr>
          </a:p>
          <a:p>
            <a:pPr>
              <a:lnSpc>
                <a:spcPct val="120000"/>
              </a:lnSpc>
            </a:pPr>
            <a:endParaRPr lang="en-US" altLang="ko-KR" sz="1200" dirty="0">
              <a:latin typeface="+mn-ea"/>
            </a:endParaRPr>
          </a:p>
          <a:p>
            <a:pPr>
              <a:lnSpc>
                <a:spcPct val="120000"/>
              </a:lnSpc>
            </a:pPr>
            <a:endParaRPr lang="en-US" altLang="ko-KR" sz="1200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ko-KR" sz="2000" dirty="0">
                <a:latin typeface="+mn-ea"/>
              </a:rPr>
              <a:t>      </a:t>
            </a:r>
          </a:p>
          <a:p>
            <a:pPr>
              <a:lnSpc>
                <a:spcPct val="120000"/>
              </a:lnSpc>
            </a:pPr>
            <a:r>
              <a:rPr lang="en-US" altLang="ko-KR" sz="1000" dirty="0">
                <a:latin typeface="+mn-ea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altLang="ko-KR" sz="1200" dirty="0">
                <a:latin typeface="+mn-ea"/>
              </a:rPr>
              <a:t> -</a:t>
            </a:r>
            <a:r>
              <a:rPr lang="ko-KR" altLang="en-US" sz="1200" dirty="0">
                <a:latin typeface="+mn-ea"/>
              </a:rPr>
              <a:t> 재해유형 별 현황</a:t>
            </a:r>
            <a:endParaRPr lang="en-US" altLang="ko-KR" sz="1200" dirty="0">
              <a:latin typeface="+mn-ea"/>
            </a:endParaRPr>
          </a:p>
          <a:p>
            <a:pPr>
              <a:lnSpc>
                <a:spcPct val="120000"/>
              </a:lnSpc>
            </a:pPr>
            <a:endParaRPr lang="en-US" altLang="ko-KR" sz="1200" dirty="0">
              <a:latin typeface="+mn-ea"/>
            </a:endParaRPr>
          </a:p>
          <a:p>
            <a:pPr>
              <a:lnSpc>
                <a:spcPct val="120000"/>
              </a:lnSpc>
            </a:pPr>
            <a:endParaRPr lang="en-US" altLang="ko-KR" sz="1200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ko-KR" sz="2000" dirty="0">
                <a:latin typeface="+mn-ea"/>
              </a:rPr>
              <a:t>  </a:t>
            </a:r>
          </a:p>
        </p:txBody>
      </p:sp>
      <p:graphicFrame>
        <p:nvGraphicFramePr>
          <p:cNvPr id="12" name="표 11">
            <a:extLst>
              <a:ext uri="{FF2B5EF4-FFF2-40B4-BE49-F238E27FC236}">
                <a16:creationId xmlns:a16="http://schemas.microsoft.com/office/drawing/2014/main" id="{82658A12-DF8F-46F3-ACAF-6E9CD7A1D7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7934293"/>
              </p:ext>
            </p:extLst>
          </p:nvPr>
        </p:nvGraphicFramePr>
        <p:xfrm>
          <a:off x="4855578" y="4111965"/>
          <a:ext cx="4068476" cy="7696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1151">
                  <a:extLst>
                    <a:ext uri="{9D8B030D-6E8A-4147-A177-3AD203B41FA5}">
                      <a16:colId xmlns:a16="http://schemas.microsoft.com/office/drawing/2014/main" val="3944609626"/>
                    </a:ext>
                  </a:extLst>
                </a:gridCol>
                <a:gridCol w="653465">
                  <a:extLst>
                    <a:ext uri="{9D8B030D-6E8A-4147-A177-3AD203B41FA5}">
                      <a16:colId xmlns:a16="http://schemas.microsoft.com/office/drawing/2014/main" val="3836466713"/>
                    </a:ext>
                  </a:extLst>
                </a:gridCol>
                <a:gridCol w="653465">
                  <a:extLst>
                    <a:ext uri="{9D8B030D-6E8A-4147-A177-3AD203B41FA5}">
                      <a16:colId xmlns:a16="http://schemas.microsoft.com/office/drawing/2014/main" val="114185035"/>
                    </a:ext>
                  </a:extLst>
                </a:gridCol>
                <a:gridCol w="653465">
                  <a:extLst>
                    <a:ext uri="{9D8B030D-6E8A-4147-A177-3AD203B41FA5}">
                      <a16:colId xmlns:a16="http://schemas.microsoft.com/office/drawing/2014/main" val="3602784361"/>
                    </a:ext>
                  </a:extLst>
                </a:gridCol>
                <a:gridCol w="653465">
                  <a:extLst>
                    <a:ext uri="{9D8B030D-6E8A-4147-A177-3AD203B41FA5}">
                      <a16:colId xmlns:a16="http://schemas.microsoft.com/office/drawing/2014/main" val="3847594972"/>
                    </a:ext>
                  </a:extLst>
                </a:gridCol>
                <a:gridCol w="653465">
                  <a:extLst>
                    <a:ext uri="{9D8B030D-6E8A-4147-A177-3AD203B41FA5}">
                      <a16:colId xmlns:a16="http://schemas.microsoft.com/office/drawing/2014/main" val="3728581198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pPr algn="ctr" latinLnBrk="1"/>
                      <a:endParaRPr lang="ko-KR" altLang="en-US" sz="105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>
                          <a:latin typeface="+mn-ea"/>
                          <a:ea typeface="+mn-ea"/>
                        </a:rPr>
                        <a:t>종건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>
                          <a:latin typeface="+mn-ea"/>
                          <a:ea typeface="+mn-ea"/>
                        </a:rPr>
                        <a:t>HT</a:t>
                      </a:r>
                      <a:endParaRPr lang="ko-KR" altLang="en-US" sz="105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>
                          <a:latin typeface="+mn-ea"/>
                          <a:ea typeface="+mn-ea"/>
                        </a:rPr>
                        <a:t>플랜트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>
                          <a:latin typeface="+mn-ea"/>
                          <a:ea typeface="+mn-ea"/>
                        </a:rPr>
                        <a:t>가스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>
                          <a:latin typeface="+mn-ea"/>
                          <a:ea typeface="+mn-ea"/>
                        </a:rPr>
                        <a:t>전사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12897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>
                          <a:latin typeface="+mn-ea"/>
                          <a:ea typeface="+mn-ea"/>
                        </a:rPr>
                        <a:t>안전사고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+mn-ea"/>
                          <a:ea typeface="+mn-ea"/>
                        </a:rPr>
                        <a:t>4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>
                          <a:latin typeface="+mn-ea"/>
                          <a:ea typeface="+mn-ea"/>
                        </a:rPr>
                        <a:t>4</a:t>
                      </a:r>
                      <a:endParaRPr lang="ko-KR" altLang="en-US" sz="11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067351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 err="1">
                          <a:latin typeface="+mn-ea"/>
                          <a:ea typeface="+mn-ea"/>
                        </a:rPr>
                        <a:t>아차사고</a:t>
                      </a:r>
                      <a:endParaRPr lang="ko-KR" altLang="en-US" sz="105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+mn-ea"/>
                          <a:ea typeface="+mn-ea"/>
                        </a:rPr>
                        <a:t>1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>
                          <a:latin typeface="+mn-ea"/>
                          <a:ea typeface="+mn-ea"/>
                        </a:rPr>
                        <a:t>1</a:t>
                      </a:r>
                      <a:endParaRPr lang="ko-KR" altLang="en-US" sz="11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2827528"/>
                  </a:ext>
                </a:extLst>
              </a:tr>
            </a:tbl>
          </a:graphicData>
        </a:graphic>
      </p:graphicFrame>
      <p:graphicFrame>
        <p:nvGraphicFramePr>
          <p:cNvPr id="15" name="표 14">
            <a:extLst>
              <a:ext uri="{FF2B5EF4-FFF2-40B4-BE49-F238E27FC236}">
                <a16:creationId xmlns:a16="http://schemas.microsoft.com/office/drawing/2014/main" id="{9F85B14E-1329-492E-83EA-8BB59FEAC6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2888497"/>
              </p:ext>
            </p:extLst>
          </p:nvPr>
        </p:nvGraphicFramePr>
        <p:xfrm>
          <a:off x="4860601" y="5319658"/>
          <a:ext cx="4063452" cy="807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3600">
                  <a:extLst>
                    <a:ext uri="{9D8B030D-6E8A-4147-A177-3AD203B41FA5}">
                      <a16:colId xmlns:a16="http://schemas.microsoft.com/office/drawing/2014/main" val="2735498509"/>
                    </a:ext>
                  </a:extLst>
                </a:gridCol>
                <a:gridCol w="541642">
                  <a:extLst>
                    <a:ext uri="{9D8B030D-6E8A-4147-A177-3AD203B41FA5}">
                      <a16:colId xmlns:a16="http://schemas.microsoft.com/office/drawing/2014/main" val="3944609626"/>
                    </a:ext>
                  </a:extLst>
                </a:gridCol>
                <a:gridCol w="541642">
                  <a:extLst>
                    <a:ext uri="{9D8B030D-6E8A-4147-A177-3AD203B41FA5}">
                      <a16:colId xmlns:a16="http://schemas.microsoft.com/office/drawing/2014/main" val="3836466713"/>
                    </a:ext>
                  </a:extLst>
                </a:gridCol>
                <a:gridCol w="541642">
                  <a:extLst>
                    <a:ext uri="{9D8B030D-6E8A-4147-A177-3AD203B41FA5}">
                      <a16:colId xmlns:a16="http://schemas.microsoft.com/office/drawing/2014/main" val="114185035"/>
                    </a:ext>
                  </a:extLst>
                </a:gridCol>
                <a:gridCol w="541642">
                  <a:extLst>
                    <a:ext uri="{9D8B030D-6E8A-4147-A177-3AD203B41FA5}">
                      <a16:colId xmlns:a16="http://schemas.microsoft.com/office/drawing/2014/main" val="3602784361"/>
                    </a:ext>
                  </a:extLst>
                </a:gridCol>
                <a:gridCol w="541642">
                  <a:extLst>
                    <a:ext uri="{9D8B030D-6E8A-4147-A177-3AD203B41FA5}">
                      <a16:colId xmlns:a16="http://schemas.microsoft.com/office/drawing/2014/main" val="3728581198"/>
                    </a:ext>
                  </a:extLst>
                </a:gridCol>
                <a:gridCol w="541642">
                  <a:extLst>
                    <a:ext uri="{9D8B030D-6E8A-4147-A177-3AD203B41FA5}">
                      <a16:colId xmlns:a16="http://schemas.microsoft.com/office/drawing/2014/main" val="51432451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>
                          <a:latin typeface="+mn-ea"/>
                          <a:ea typeface="+mn-ea"/>
                        </a:rPr>
                        <a:t>넘어짐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>
                          <a:latin typeface="+mn-ea"/>
                          <a:ea typeface="+mn-ea"/>
                        </a:rPr>
                        <a:t>끼임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>
                          <a:latin typeface="+mn-ea"/>
                          <a:ea typeface="+mn-ea"/>
                        </a:rPr>
                        <a:t>떨어짐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>
                          <a:latin typeface="+mn-ea"/>
                          <a:ea typeface="+mn-ea"/>
                        </a:rPr>
                        <a:t>부딪힘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>
                          <a:latin typeface="+mn-ea"/>
                          <a:ea typeface="+mn-ea"/>
                        </a:rPr>
                        <a:t>기타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>
                          <a:latin typeface="+mn-ea"/>
                          <a:ea typeface="+mn-ea"/>
                        </a:rPr>
                        <a:t>합계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128977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latin typeface="+mn-ea"/>
                          <a:ea typeface="+mn-ea"/>
                        </a:rPr>
                        <a:t>안전사고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-</a:t>
                      </a:r>
                      <a:endParaRPr kumimoji="0" lang="ko-KR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2</a:t>
                      </a:r>
                      <a:endParaRPr kumimoji="0" lang="ko-KR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2</a:t>
                      </a:r>
                      <a:endParaRPr kumimoji="0" lang="ko-KR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+mn-ea"/>
                          <a:ea typeface="+mn-ea"/>
                        </a:rPr>
                        <a:t>4</a:t>
                      </a:r>
                      <a:endParaRPr lang="ko-KR" altLang="en-US" sz="12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067351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>
                          <a:latin typeface="+mn-ea"/>
                          <a:ea typeface="+mn-ea"/>
                        </a:rPr>
                        <a:t>아차사고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+mn-ea"/>
                          <a:ea typeface="+mn-ea"/>
                        </a:rPr>
                        <a:t>1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-</a:t>
                      </a:r>
                      <a:endParaRPr kumimoji="0" lang="ko-KR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-</a:t>
                      </a:r>
                      <a:endParaRPr kumimoji="0" lang="ko-KR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+mn-ea"/>
                          <a:ea typeface="+mn-ea"/>
                        </a:rPr>
                        <a:t>1</a:t>
                      </a:r>
                      <a:endParaRPr lang="ko-KR" altLang="en-US" sz="12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6712772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2FC64C0-511B-47B3-90AD-A22B56F712EA}"/>
              </a:ext>
            </a:extLst>
          </p:cNvPr>
          <p:cNvSpPr txBox="1"/>
          <p:nvPr/>
        </p:nvSpPr>
        <p:spPr>
          <a:xfrm>
            <a:off x="511276" y="2605548"/>
            <a:ext cx="455434" cy="281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latin typeface="+mn-ea"/>
              </a:rPr>
              <a:t>38</a:t>
            </a:r>
            <a:endParaRPr lang="ko-KR" altLang="en-US" sz="1200" dirty="0">
              <a:latin typeface="+mn-e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FC0CAB-F488-4766-BA29-B768D2B8BFA0}"/>
              </a:ext>
            </a:extLst>
          </p:cNvPr>
          <p:cNvSpPr txBox="1"/>
          <p:nvPr/>
        </p:nvSpPr>
        <p:spPr>
          <a:xfrm>
            <a:off x="2348112" y="2590638"/>
            <a:ext cx="433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+mn-ea"/>
              </a:rPr>
              <a:t>52</a:t>
            </a:r>
            <a:endParaRPr lang="ko-KR" altLang="en-US" sz="12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2668E0-E89F-4C6B-995E-EE757DA90D6E}"/>
              </a:ext>
            </a:extLst>
          </p:cNvPr>
          <p:cNvSpPr txBox="1"/>
          <p:nvPr/>
        </p:nvSpPr>
        <p:spPr>
          <a:xfrm>
            <a:off x="1845322" y="2605548"/>
            <a:ext cx="455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latin typeface="+mn-ea"/>
              </a:rPr>
              <a:t>29</a:t>
            </a:r>
            <a:endParaRPr lang="ko-KR" altLang="en-US" sz="1200" dirty="0">
              <a:latin typeface="+mn-e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446BF3-FB85-4960-A10F-38F68DB71AD7}"/>
              </a:ext>
            </a:extLst>
          </p:cNvPr>
          <p:cNvSpPr txBox="1"/>
          <p:nvPr/>
        </p:nvSpPr>
        <p:spPr>
          <a:xfrm>
            <a:off x="999732" y="2590573"/>
            <a:ext cx="433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+mn-ea"/>
              </a:rPr>
              <a:t>60</a:t>
            </a:r>
            <a:endParaRPr lang="ko-KR" altLang="en-US" sz="12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D45364-7D19-44BE-8E65-FF7E92F37420}"/>
              </a:ext>
            </a:extLst>
          </p:cNvPr>
          <p:cNvSpPr txBox="1"/>
          <p:nvPr/>
        </p:nvSpPr>
        <p:spPr>
          <a:xfrm>
            <a:off x="3293026" y="2638561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+mn-ea"/>
              </a:rPr>
              <a:t>9</a:t>
            </a:r>
            <a:endParaRPr lang="ko-KR" altLang="en-US" sz="2000" dirty="0">
              <a:latin typeface="+mn-e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0907B4-BC52-4F17-9104-146A9D0F4B3D}"/>
              </a:ext>
            </a:extLst>
          </p:cNvPr>
          <p:cNvSpPr txBox="1"/>
          <p:nvPr/>
        </p:nvSpPr>
        <p:spPr>
          <a:xfrm>
            <a:off x="3696492" y="2645436"/>
            <a:ext cx="433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  <a:latin typeface="+mn-ea"/>
              </a:rPr>
              <a:t>8</a:t>
            </a:r>
            <a:endParaRPr lang="ko-KR" altLang="en-US" sz="1200" b="1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16" name="차트 15">
            <a:extLst>
              <a:ext uri="{FF2B5EF4-FFF2-40B4-BE49-F238E27FC236}">
                <a16:creationId xmlns:a16="http://schemas.microsoft.com/office/drawing/2014/main" id="{00000000-0008-0000-01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9232434"/>
              </p:ext>
            </p:extLst>
          </p:nvPr>
        </p:nvGraphicFramePr>
        <p:xfrm>
          <a:off x="171160" y="3572530"/>
          <a:ext cx="4293327" cy="2597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차트 18">
            <a:extLst>
              <a:ext uri="{FF2B5EF4-FFF2-40B4-BE49-F238E27FC236}">
                <a16:creationId xmlns:a16="http://schemas.microsoft.com/office/drawing/2014/main" id="{8683BD2E-B5CD-4979-BF99-6D50CDFAD5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304672"/>
              </p:ext>
            </p:extLst>
          </p:nvPr>
        </p:nvGraphicFramePr>
        <p:xfrm>
          <a:off x="4679516" y="816667"/>
          <a:ext cx="4316526" cy="2604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103572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B431D29F-5C5D-499B-950D-BFC22C8718A5}"/>
              </a:ext>
            </a:extLst>
          </p:cNvPr>
          <p:cNvSpPr/>
          <p:nvPr/>
        </p:nvSpPr>
        <p:spPr>
          <a:xfrm>
            <a:off x="35173" y="57925"/>
            <a:ext cx="76193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2-2.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산재보험 수급 현황 </a:t>
            </a:r>
            <a:r>
              <a:rPr lang="en-US" altLang="ko-KR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(2023</a:t>
            </a:r>
            <a:r>
              <a:rPr lang="ko-KR" altLang="en-US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 현장 산재보험료 </a:t>
            </a:r>
            <a:r>
              <a:rPr lang="en-US" altLang="ko-KR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약 </a:t>
            </a:r>
            <a:r>
              <a:rPr lang="en-US" altLang="ko-KR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46</a:t>
            </a:r>
            <a:r>
              <a:rPr lang="ko-KR" altLang="en-US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억원</a:t>
            </a:r>
            <a:r>
              <a:rPr lang="en-US" altLang="ko-KR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9E46BCC1-527B-4A90-83D8-32AD0CBF2E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1888477"/>
              </p:ext>
            </p:extLst>
          </p:nvPr>
        </p:nvGraphicFramePr>
        <p:xfrm>
          <a:off x="154578" y="784861"/>
          <a:ext cx="8826761" cy="5448303"/>
        </p:xfrm>
        <a:graphic>
          <a:graphicData uri="http://schemas.openxmlformats.org/drawingml/2006/table">
            <a:tbl>
              <a:tblPr/>
              <a:tblGrid>
                <a:gridCol w="363511">
                  <a:extLst>
                    <a:ext uri="{9D8B030D-6E8A-4147-A177-3AD203B41FA5}">
                      <a16:colId xmlns:a16="http://schemas.microsoft.com/office/drawing/2014/main" val="3585266161"/>
                    </a:ext>
                  </a:extLst>
                </a:gridCol>
                <a:gridCol w="1934454">
                  <a:extLst>
                    <a:ext uri="{9D8B030D-6E8A-4147-A177-3AD203B41FA5}">
                      <a16:colId xmlns:a16="http://schemas.microsoft.com/office/drawing/2014/main" val="2584543563"/>
                    </a:ext>
                  </a:extLst>
                </a:gridCol>
                <a:gridCol w="1632199">
                  <a:extLst>
                    <a:ext uri="{9D8B030D-6E8A-4147-A177-3AD203B41FA5}">
                      <a16:colId xmlns:a16="http://schemas.microsoft.com/office/drawing/2014/main" val="1629591352"/>
                    </a:ext>
                  </a:extLst>
                </a:gridCol>
                <a:gridCol w="1632199">
                  <a:extLst>
                    <a:ext uri="{9D8B030D-6E8A-4147-A177-3AD203B41FA5}">
                      <a16:colId xmlns:a16="http://schemas.microsoft.com/office/drawing/2014/main" val="329558516"/>
                    </a:ext>
                  </a:extLst>
                </a:gridCol>
                <a:gridCol w="1632199">
                  <a:extLst>
                    <a:ext uri="{9D8B030D-6E8A-4147-A177-3AD203B41FA5}">
                      <a16:colId xmlns:a16="http://schemas.microsoft.com/office/drawing/2014/main" val="2391937246"/>
                    </a:ext>
                  </a:extLst>
                </a:gridCol>
                <a:gridCol w="1632199">
                  <a:extLst>
                    <a:ext uri="{9D8B030D-6E8A-4147-A177-3AD203B41FA5}">
                      <a16:colId xmlns:a16="http://schemas.microsoft.com/office/drawing/2014/main" val="2092387843"/>
                    </a:ext>
                  </a:extLst>
                </a:gridCol>
              </a:tblGrid>
              <a:tr h="2594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No.</a:t>
                      </a:r>
                    </a:p>
                  </a:txBody>
                  <a:tcPr marL="3596" marR="3596" marT="3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현장명</a:t>
                      </a:r>
                      <a:endParaRPr lang="ko-KR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596" marR="3596" marT="3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재해유형</a:t>
                      </a:r>
                    </a:p>
                  </a:txBody>
                  <a:tcPr marL="3596" marR="3596" marT="3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부상부위</a:t>
                      </a:r>
                    </a:p>
                  </a:txBody>
                  <a:tcPr marL="3596" marR="3596" marT="3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부상정도</a:t>
                      </a:r>
                    </a:p>
                  </a:txBody>
                  <a:tcPr marL="3596" marR="3596" marT="3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산재급여</a:t>
                      </a:r>
                    </a:p>
                  </a:txBody>
                  <a:tcPr marL="3596" marR="3596" marT="3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533072"/>
                  </a:ext>
                </a:extLst>
              </a:tr>
              <a:tr h="25944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</a:p>
                  </a:txBody>
                  <a:tcPr marL="3596" marR="3596" marT="3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평택 </a:t>
                      </a:r>
                      <a:r>
                        <a:rPr lang="ko-KR" alt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유피케미칼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공장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맞음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손가락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골절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</a:t>
                      </a:r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32,827,730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6439182"/>
                  </a:ext>
                </a:extLst>
              </a:tr>
              <a:tr h="25944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</a:p>
                  </a:txBody>
                  <a:tcPr marL="3596" marR="3596" marT="3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평택 알박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넘어짐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손목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골절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</a:t>
                      </a:r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27,769,550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6952085"/>
                  </a:ext>
                </a:extLst>
              </a:tr>
              <a:tr h="25944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</a:p>
                  </a:txBody>
                  <a:tcPr marL="3596" marR="3596" marT="3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안성 모산리 증축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베임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손목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근육파열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   </a:t>
                      </a:r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7,475,580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1838330"/>
                  </a:ext>
                </a:extLst>
              </a:tr>
              <a:tr h="25944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</a:p>
                  </a:txBody>
                  <a:tcPr marL="3596" marR="3596" marT="3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부평 한국경제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찔림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눈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공막파열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 </a:t>
                      </a:r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18,417,180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559364"/>
                  </a:ext>
                </a:extLst>
              </a:tr>
              <a:tr h="25944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</a:p>
                  </a:txBody>
                  <a:tcPr marL="3596" marR="3596" marT="3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창원 해성디에스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맞음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무릎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타박상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 </a:t>
                      </a:r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13,390,980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3712511"/>
                  </a:ext>
                </a:extLst>
              </a:tr>
              <a:tr h="25944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</a:t>
                      </a:r>
                    </a:p>
                  </a:txBody>
                  <a:tcPr marL="3596" marR="3596" marT="3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창원 해성디에스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찔림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요도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자상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</a:t>
                      </a:r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29,356,770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6149687"/>
                  </a:ext>
                </a:extLst>
              </a:tr>
              <a:tr h="25944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</a:t>
                      </a:r>
                    </a:p>
                  </a:txBody>
                  <a:tcPr marL="3596" marR="3596" marT="3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안성 모산리 증축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베임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무릎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근육파열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 </a:t>
                      </a:r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21,843,810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7707554"/>
                  </a:ext>
                </a:extLst>
              </a:tr>
              <a:tr h="25944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</a:t>
                      </a:r>
                    </a:p>
                  </a:txBody>
                  <a:tcPr marL="3596" marR="3596" marT="3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평택 알박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넘어짐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골반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골절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</a:t>
                      </a:r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42,773,740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5973787"/>
                  </a:ext>
                </a:extLst>
              </a:tr>
              <a:tr h="25944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</a:t>
                      </a:r>
                    </a:p>
                  </a:txBody>
                  <a:tcPr marL="3596" marR="3596" marT="3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탕정 훅업</a:t>
                      </a:r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중부지사</a:t>
                      </a:r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베임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손가락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절단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</a:t>
                      </a:r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56,258,630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7223063"/>
                  </a:ext>
                </a:extLst>
              </a:tr>
              <a:tr h="25944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</a:t>
                      </a:r>
                    </a:p>
                  </a:txBody>
                  <a:tcPr marL="3596" marR="3596" marT="3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탕정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훅업</a:t>
                      </a: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중부지사</a:t>
                      </a: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근골격계질환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어깨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인대파열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 </a:t>
                      </a: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21,813,110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095782"/>
                  </a:ext>
                </a:extLst>
              </a:tr>
              <a:tr h="25944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</a:t>
                      </a:r>
                    </a:p>
                  </a:txBody>
                  <a:tcPr marL="3596" marR="3596" marT="3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아산 웰스토리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넘어짐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척추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실금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 </a:t>
                      </a:r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14,913,560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9602728"/>
                  </a:ext>
                </a:extLst>
              </a:tr>
              <a:tr h="25944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</a:t>
                      </a:r>
                    </a:p>
                  </a:txBody>
                  <a:tcPr marL="3596" marR="3596" marT="3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아산 웰스토리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떨어짐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허리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기타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 </a:t>
                      </a:r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20,590,150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7961014"/>
                  </a:ext>
                </a:extLst>
              </a:tr>
              <a:tr h="25944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</a:t>
                      </a:r>
                    </a:p>
                  </a:txBody>
                  <a:tcPr marL="3596" marR="3596" marT="3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아산 웰스토리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베임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허벅지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근육파열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 </a:t>
                      </a: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11,986,830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6119878"/>
                  </a:ext>
                </a:extLst>
              </a:tr>
              <a:tr h="25944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14</a:t>
                      </a:r>
                    </a:p>
                  </a:txBody>
                  <a:tcPr marL="3596" marR="3596" marT="3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창원 해성디에스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찔림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다리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염증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 </a:t>
                      </a: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22,874,420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0587794"/>
                  </a:ext>
                </a:extLst>
              </a:tr>
              <a:tr h="25944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15</a:t>
                      </a:r>
                    </a:p>
                  </a:txBody>
                  <a:tcPr marL="3596" marR="3596" marT="3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창원 해성디에스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근골격계질환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어깨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근육파열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 </a:t>
                      </a: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21,978,250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5154195"/>
                  </a:ext>
                </a:extLst>
              </a:tr>
              <a:tr h="25944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16</a:t>
                      </a:r>
                    </a:p>
                  </a:txBody>
                  <a:tcPr marL="3596" marR="3596" marT="3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화성 도쿄일렉트론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끼임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발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골절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 </a:t>
                      </a: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23,381,510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0765500"/>
                  </a:ext>
                </a:extLst>
              </a:tr>
              <a:tr h="25944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17</a:t>
                      </a:r>
                    </a:p>
                  </a:txBody>
                  <a:tcPr marL="3596" marR="3596" marT="3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화성 도쿄일렉트론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떨어짐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발목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골절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   </a:t>
                      </a: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5,045,810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7958342"/>
                  </a:ext>
                </a:extLst>
              </a:tr>
              <a:tr h="25944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18</a:t>
                      </a:r>
                    </a:p>
                  </a:txBody>
                  <a:tcPr marL="3596" marR="3596" marT="3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화성 도쿄일렉트론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끼임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손가락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골절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 </a:t>
                      </a: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26,373,150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214359"/>
                  </a:ext>
                </a:extLst>
              </a:tr>
              <a:tr h="25944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19</a:t>
                      </a:r>
                    </a:p>
                  </a:txBody>
                  <a:tcPr marL="3596" marR="3596" marT="3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이천 하이닉스 </a:t>
                      </a:r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M10C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맞음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손가락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골절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 </a:t>
                      </a: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10,728,350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2014968"/>
                  </a:ext>
                </a:extLst>
              </a:tr>
              <a:tr h="25944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</a:t>
                      </a:r>
                    </a:p>
                  </a:txBody>
                  <a:tcPr marL="3596" marR="3596" marT="3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화성 도쿄일렉트론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끼임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손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골절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   </a:t>
                      </a: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5,091,870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81688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0128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B431D29F-5C5D-499B-950D-BFC22C8718A5}"/>
              </a:ext>
            </a:extLst>
          </p:cNvPr>
          <p:cNvSpPr/>
          <p:nvPr/>
        </p:nvSpPr>
        <p:spPr>
          <a:xfrm>
            <a:off x="35173" y="57925"/>
            <a:ext cx="76193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2-2.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산재보험 수급 현황 </a:t>
            </a:r>
            <a:r>
              <a:rPr lang="en-US" altLang="ko-KR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(2023</a:t>
            </a:r>
            <a:r>
              <a:rPr lang="ko-KR" altLang="en-US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 현장 산재보험료 </a:t>
            </a:r>
            <a:r>
              <a:rPr lang="en-US" altLang="ko-KR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약 </a:t>
            </a:r>
            <a:r>
              <a:rPr lang="en-US" altLang="ko-KR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46</a:t>
            </a:r>
            <a:r>
              <a:rPr lang="ko-KR" altLang="en-US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억원</a:t>
            </a:r>
            <a:r>
              <a:rPr lang="en-US" altLang="ko-KR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9E46BCC1-527B-4A90-83D8-32AD0CBF2E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9656878"/>
              </p:ext>
            </p:extLst>
          </p:nvPr>
        </p:nvGraphicFramePr>
        <p:xfrm>
          <a:off x="154578" y="784861"/>
          <a:ext cx="8826761" cy="5448300"/>
        </p:xfrm>
        <a:graphic>
          <a:graphicData uri="http://schemas.openxmlformats.org/drawingml/2006/table">
            <a:tbl>
              <a:tblPr/>
              <a:tblGrid>
                <a:gridCol w="363511">
                  <a:extLst>
                    <a:ext uri="{9D8B030D-6E8A-4147-A177-3AD203B41FA5}">
                      <a16:colId xmlns:a16="http://schemas.microsoft.com/office/drawing/2014/main" val="3585266161"/>
                    </a:ext>
                  </a:extLst>
                </a:gridCol>
                <a:gridCol w="1934454">
                  <a:extLst>
                    <a:ext uri="{9D8B030D-6E8A-4147-A177-3AD203B41FA5}">
                      <a16:colId xmlns:a16="http://schemas.microsoft.com/office/drawing/2014/main" val="2584543563"/>
                    </a:ext>
                  </a:extLst>
                </a:gridCol>
                <a:gridCol w="1632199">
                  <a:extLst>
                    <a:ext uri="{9D8B030D-6E8A-4147-A177-3AD203B41FA5}">
                      <a16:colId xmlns:a16="http://schemas.microsoft.com/office/drawing/2014/main" val="1629591352"/>
                    </a:ext>
                  </a:extLst>
                </a:gridCol>
                <a:gridCol w="1632199">
                  <a:extLst>
                    <a:ext uri="{9D8B030D-6E8A-4147-A177-3AD203B41FA5}">
                      <a16:colId xmlns:a16="http://schemas.microsoft.com/office/drawing/2014/main" val="329558516"/>
                    </a:ext>
                  </a:extLst>
                </a:gridCol>
                <a:gridCol w="1632199">
                  <a:extLst>
                    <a:ext uri="{9D8B030D-6E8A-4147-A177-3AD203B41FA5}">
                      <a16:colId xmlns:a16="http://schemas.microsoft.com/office/drawing/2014/main" val="2391937246"/>
                    </a:ext>
                  </a:extLst>
                </a:gridCol>
                <a:gridCol w="1632199">
                  <a:extLst>
                    <a:ext uri="{9D8B030D-6E8A-4147-A177-3AD203B41FA5}">
                      <a16:colId xmlns:a16="http://schemas.microsoft.com/office/drawing/2014/main" val="2092387843"/>
                    </a:ext>
                  </a:extLst>
                </a:gridCol>
              </a:tblGrid>
              <a:tr h="2476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No.</a:t>
                      </a:r>
                    </a:p>
                  </a:txBody>
                  <a:tcPr marL="3596" marR="3596" marT="3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현장명</a:t>
                      </a:r>
                      <a:endParaRPr lang="ko-KR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596" marR="3596" marT="3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재해유형</a:t>
                      </a:r>
                    </a:p>
                  </a:txBody>
                  <a:tcPr marL="3596" marR="3596" marT="3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부상부위</a:t>
                      </a:r>
                    </a:p>
                  </a:txBody>
                  <a:tcPr marL="3596" marR="3596" marT="3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부상정도</a:t>
                      </a:r>
                    </a:p>
                  </a:txBody>
                  <a:tcPr marL="3596" marR="3596" marT="3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산재급여</a:t>
                      </a:r>
                    </a:p>
                  </a:txBody>
                  <a:tcPr marL="3596" marR="3596" marT="3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533072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창원 해성디에스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맞음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손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골절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</a:t>
                      </a:r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23,659,750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6439182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부평 한국경제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끼임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손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자상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   </a:t>
                      </a:r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4,092,830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6952085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화성 </a:t>
                      </a:r>
                      <a:r>
                        <a:rPr lang="ko-KR" alt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도쿄일렉트론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장비전도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골반</a:t>
                      </a:r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다리 등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골절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</a:t>
                      </a:r>
                      <a:r>
                        <a:rPr lang="en-US" altLang="ko-KR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92,541,760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1838330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화성 </a:t>
                      </a:r>
                      <a:r>
                        <a:rPr lang="ko-KR" alt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도쿄일렉트론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장비전도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다리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골절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</a:t>
                      </a:r>
                      <a:r>
                        <a:rPr lang="en-US" altLang="ko-KR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55,279,720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559364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창원 해성디에스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온열질환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기타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질병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   </a:t>
                      </a: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1,124,590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3712511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창원 해성디에스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맞음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손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염좌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 </a:t>
                      </a:r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24,991,130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6149687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부평 한국경제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맞음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손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자상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 </a:t>
                      </a:r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15,339,320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7707554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영종도 칩팩 기숙사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맞음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팔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골절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   </a:t>
                      </a:r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3,201,250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5973787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세종 삼성전기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베임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어깨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자상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 </a:t>
                      </a:r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12,822,470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7223063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창원 해성디에스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부딪힘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얼굴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골절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   </a:t>
                      </a:r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7,950,380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095782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화성 도쿄일렉트론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맞음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손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골절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</a:t>
                      </a:r>
                      <a:r>
                        <a:rPr lang="en-US" altLang="ko-KR" sz="12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26,355,910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9602728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화성 도쿄일렉트론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떨어짐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척추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골절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</a:t>
                      </a:r>
                      <a:r>
                        <a:rPr lang="en-US" altLang="ko-KR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23,830,600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7961014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창원 해성디에스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맞음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손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골절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 </a:t>
                      </a: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18,422,620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6119878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창원 해성디에스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맞음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손목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골절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 </a:t>
                      </a:r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15,118,170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0587794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화성 도쿄일렉트론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베임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손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자상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   </a:t>
                      </a:r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2,781,580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5154195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창원 해성디에스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기타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발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골절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   </a:t>
                      </a:r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9,654,540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0765500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천안 듀폰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맞음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손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골절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   </a:t>
                      </a:r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7,349,230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7958342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양지 </a:t>
                      </a:r>
                      <a:r>
                        <a:rPr lang="ko-KR" alt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테스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떨어짐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골반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골절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   </a:t>
                      </a: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3,426,210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214359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창원 해성디에스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맞음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팔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타박상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   </a:t>
                      </a:r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1,807,280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2014968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세종 삼성전기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끼임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손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골절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   </a:t>
                      </a:r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4,830,500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8168840"/>
                  </a:ext>
                </a:extLst>
              </a:tr>
              <a:tr h="247650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계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596" marR="3596" marT="35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1" i="0" u="none" strike="noStrike" dirty="0">
                          <a:solidFill>
                            <a:schemeClr val="accent5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  </a:t>
                      </a:r>
                      <a:r>
                        <a:rPr lang="en-US" altLang="ko-KR" sz="1200" b="1" i="0" u="none" strike="noStrike" dirty="0">
                          <a:solidFill>
                            <a:schemeClr val="accent5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789,470,820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19343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8288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2829719"/>
              </p:ext>
            </p:extLst>
          </p:nvPr>
        </p:nvGraphicFramePr>
        <p:xfrm>
          <a:off x="156756" y="845823"/>
          <a:ext cx="8839326" cy="5316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63">
                  <a:extLst>
                    <a:ext uri="{9D8B030D-6E8A-4147-A177-3AD203B41FA5}">
                      <a16:colId xmlns:a16="http://schemas.microsoft.com/office/drawing/2014/main" val="3248035649"/>
                    </a:ext>
                  </a:extLst>
                </a:gridCol>
                <a:gridCol w="4419663">
                  <a:extLst>
                    <a:ext uri="{9D8B030D-6E8A-4147-A177-3AD203B41FA5}">
                      <a16:colId xmlns:a16="http://schemas.microsoft.com/office/drawing/2014/main" val="2843417911"/>
                    </a:ext>
                  </a:extLst>
                </a:gridCol>
              </a:tblGrid>
              <a:tr h="51946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배관작업 중 맞음 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부상 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명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760620"/>
                  </a:ext>
                </a:extLst>
              </a:tr>
              <a:tr h="4796881"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3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                                    </a:t>
                      </a: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                  </a:t>
                      </a: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                                     </a:t>
                      </a: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ko-KR" altLang="en-US" sz="1500" b="1" dirty="0">
                          <a:latin typeface="맑은 고딕" panose="020B0503020000020004" pitchFamily="50" charset="-127"/>
                          <a:ea typeface="+mn-ea"/>
                        </a:rPr>
                        <a:t>◎ 사고 개요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en-US" altLang="ko-KR" sz="1500" dirty="0">
                          <a:latin typeface="맑은 고딕" panose="020B0503020000020004" pitchFamily="50" charset="-127"/>
                          <a:ea typeface="+mn-ea"/>
                        </a:rPr>
                        <a:t> 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- 2024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년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12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월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3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일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(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금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) 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배관 파이프에 </a:t>
                      </a:r>
                      <a:r>
                        <a:rPr lang="ko-KR" altLang="en-US" sz="1500" b="0" dirty="0" err="1">
                          <a:latin typeface="맑은 고딕" panose="020B0503020000020004" pitchFamily="50" charset="-127"/>
                          <a:ea typeface="+mn-ea"/>
                        </a:rPr>
                        <a:t>가용접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 된 </a:t>
                      </a:r>
                      <a:endParaRPr lang="en-US" altLang="ko-KR" sz="1500" b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   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연결부위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(</a:t>
                      </a:r>
                      <a:r>
                        <a:rPr lang="ko-KR" altLang="en-US" sz="1500" b="0" dirty="0" err="1">
                          <a:latin typeface="맑은 고딕" panose="020B0503020000020004" pitchFamily="50" charset="-127"/>
                          <a:ea typeface="+mn-ea"/>
                        </a:rPr>
                        <a:t>엘보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)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를 분리하던 중 </a:t>
                      </a:r>
                      <a:r>
                        <a:rPr lang="ko-KR" altLang="en-US" sz="1500" b="0" dirty="0" err="1">
                          <a:latin typeface="맑은 고딕" panose="020B0503020000020004" pitchFamily="50" charset="-127"/>
                          <a:ea typeface="+mn-ea"/>
                        </a:rPr>
                        <a:t>연결부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(</a:t>
                      </a:r>
                      <a:r>
                        <a:rPr lang="ko-KR" altLang="en-US" sz="1500" b="0" dirty="0" err="1">
                          <a:latin typeface="맑은 고딕" panose="020B0503020000020004" pitchFamily="50" charset="-127"/>
                          <a:ea typeface="+mn-ea"/>
                        </a:rPr>
                        <a:t>엘보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)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가</a:t>
                      </a:r>
                      <a:endParaRPr lang="en-US" altLang="ko-KR" sz="1500" b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   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떨어지며 손에 맞음 → 손가락 골절</a:t>
                      </a:r>
                      <a:endParaRPr lang="en-US" altLang="ko-KR" sz="1500" b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5000"/>
                        </a:lnSpc>
                      </a:pP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ko-KR" altLang="en-US" sz="1500" b="1" dirty="0">
                          <a:latin typeface="맑은 고딕" panose="020B0503020000020004" pitchFamily="50" charset="-127"/>
                          <a:ea typeface="+mn-ea"/>
                        </a:rPr>
                        <a:t>◎ 사고 원인 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-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안전작업방법 미 준수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 </a:t>
                      </a:r>
                      <a:r>
                        <a:rPr lang="ko-KR" altLang="en-US" sz="1500" b="0" baseline="0" dirty="0" err="1">
                          <a:latin typeface="맑은 고딕" panose="020B0503020000020004" pitchFamily="50" charset="-127"/>
                          <a:ea typeface="+mn-ea"/>
                        </a:rPr>
                        <a:t>근골겨계질환</a:t>
                      </a: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,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맞음 위험이 있는 자세로 작업 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적절한 수공구 등 미 사용</a:t>
                      </a: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</a:t>
                      </a:r>
                    </a:p>
                    <a:p>
                      <a:pPr latinLnBrk="1">
                        <a:lnSpc>
                          <a:spcPct val="145000"/>
                        </a:lnSpc>
                      </a:pP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ko-KR" altLang="en-US" sz="1500" b="1" dirty="0">
                          <a:latin typeface="맑은 고딕" panose="020B0503020000020004" pitchFamily="50" charset="-127"/>
                          <a:ea typeface="+mn-ea"/>
                        </a:rPr>
                        <a:t>◎ 재발방지대책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-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안전작업방법 준수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수공구 등 적절한 작업도구 사용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25839"/>
                  </a:ext>
                </a:extLst>
              </a:tr>
            </a:tbl>
          </a:graphicData>
        </a:graphic>
      </p:graphicFrame>
      <p:sp>
        <p:nvSpPr>
          <p:cNvPr id="3" name="직사각형 2"/>
          <p:cNvSpPr/>
          <p:nvPr/>
        </p:nvSpPr>
        <p:spPr>
          <a:xfrm>
            <a:off x="35168" y="57925"/>
            <a:ext cx="43091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2-3. 12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월 당사 안전사고 사례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00000000-0008-0000-0100-000004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537"/>
          <a:stretch/>
        </p:blipFill>
        <p:spPr>
          <a:xfrm>
            <a:off x="180326" y="1387379"/>
            <a:ext cx="4391815" cy="233297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00000000-0008-0000-0100-000005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3083"/>
          <a:stretch/>
        </p:blipFill>
        <p:spPr>
          <a:xfrm>
            <a:off x="179969" y="3788221"/>
            <a:ext cx="4374101" cy="2332973"/>
          </a:xfrm>
          <a:prstGeom prst="rect">
            <a:avLst/>
          </a:prstGeom>
        </p:spPr>
      </p:pic>
      <p:sp>
        <p:nvSpPr>
          <p:cNvPr id="12" name="타원 11">
            <a:extLst>
              <a:ext uri="{FF2B5EF4-FFF2-40B4-BE49-F238E27FC236}">
                <a16:creationId xmlns:a16="http://schemas.microsoft.com/office/drawing/2014/main" id="{00000000-0008-0000-0100-000003000000}"/>
              </a:ext>
            </a:extLst>
          </p:cNvPr>
          <p:cNvSpPr/>
          <p:nvPr/>
        </p:nvSpPr>
        <p:spPr>
          <a:xfrm>
            <a:off x="1464270" y="4528096"/>
            <a:ext cx="1368577" cy="1466151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0" latinLnBrk="0">
              <a:lnSpc>
                <a:spcPct val="100000"/>
              </a:lnSpc>
            </a:pPr>
            <a:endParaRPr/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00000000-0008-0000-0100-000011000000}"/>
              </a:ext>
            </a:extLst>
          </p:cNvPr>
          <p:cNvSpPr txBox="1">
            <a:spLocks noRot="1"/>
          </p:cNvSpPr>
          <p:nvPr/>
        </p:nvSpPr>
        <p:spPr>
          <a:xfrm>
            <a:off x="2560098" y="3160813"/>
            <a:ext cx="1414090" cy="3839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90170" tIns="46990" rIns="90170" bIns="4699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latinLnBrk="0">
              <a:lnSpc>
                <a:spcPct val="100000"/>
              </a:lnSpc>
            </a:pPr>
            <a:r>
              <a:rPr lang="ko-KR" altLang="en-US" sz="1800" b="1" dirty="0" err="1">
                <a:solidFill>
                  <a:srgbClr val="000000"/>
                </a:solidFill>
                <a:latin typeface="맑은 고딕"/>
                <a:ea typeface="맑은 고딕"/>
              </a:rPr>
              <a:t>가용접</a:t>
            </a:r>
            <a:r>
              <a:rPr lang="ko-KR" altLang="en-US" sz="1800" b="1" dirty="0">
                <a:solidFill>
                  <a:srgbClr val="000000"/>
                </a:solidFill>
                <a:latin typeface="맑은 고딕"/>
                <a:ea typeface="맑은 고딕"/>
              </a:rPr>
              <a:t> 부위</a:t>
            </a: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B91A7FE2-FDC0-4994-A411-5BB5A23C4B4C}"/>
              </a:ext>
            </a:extLst>
          </p:cNvPr>
          <p:cNvSpPr/>
          <p:nvPr/>
        </p:nvSpPr>
        <p:spPr>
          <a:xfrm>
            <a:off x="1969952" y="2543265"/>
            <a:ext cx="423624" cy="809535"/>
          </a:xfrm>
          <a:prstGeom prst="round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0" latinLnBrk="0">
              <a:lnSpc>
                <a:spcPct val="100000"/>
              </a:lnSpc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8107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7148874"/>
              </p:ext>
            </p:extLst>
          </p:nvPr>
        </p:nvGraphicFramePr>
        <p:xfrm>
          <a:off x="156756" y="845823"/>
          <a:ext cx="8839326" cy="5316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63">
                  <a:extLst>
                    <a:ext uri="{9D8B030D-6E8A-4147-A177-3AD203B41FA5}">
                      <a16:colId xmlns:a16="http://schemas.microsoft.com/office/drawing/2014/main" val="3248035649"/>
                    </a:ext>
                  </a:extLst>
                </a:gridCol>
                <a:gridCol w="4419663">
                  <a:extLst>
                    <a:ext uri="{9D8B030D-6E8A-4147-A177-3AD203B41FA5}">
                      <a16:colId xmlns:a16="http://schemas.microsoft.com/office/drawing/2014/main" val="2843417911"/>
                    </a:ext>
                  </a:extLst>
                </a:gridCol>
              </a:tblGrid>
              <a:tr h="51946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거푸집 설치 중 부딪힘 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부상 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명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760620"/>
                  </a:ext>
                </a:extLst>
              </a:tr>
              <a:tr h="4796881">
                <a:tc>
                  <a:txBody>
                    <a:bodyPr/>
                    <a:lstStyle/>
                    <a:p>
                      <a:pPr latinLnBrk="1">
                        <a:lnSpc>
                          <a:spcPct val="140000"/>
                        </a:lnSpc>
                      </a:pPr>
                      <a:endParaRPr lang="en-US" altLang="ko-KR" sz="13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                                    </a:t>
                      </a:r>
                    </a:p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                  </a:t>
                      </a:r>
                    </a:p>
                    <a:p>
                      <a:pPr latinLnBrk="1">
                        <a:lnSpc>
                          <a:spcPct val="14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                                     </a:t>
                      </a:r>
                    </a:p>
                    <a:p>
                      <a:pPr latinLnBrk="1">
                        <a:lnSpc>
                          <a:spcPct val="14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ko-KR" altLang="en-US" sz="1500" b="1" dirty="0">
                          <a:latin typeface="맑은 고딕" panose="020B0503020000020004" pitchFamily="50" charset="-127"/>
                          <a:ea typeface="+mn-ea"/>
                        </a:rPr>
                        <a:t>◎ 사고 개요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en-US" altLang="ko-KR" sz="1500" dirty="0">
                          <a:latin typeface="맑은 고딕" panose="020B0503020000020004" pitchFamily="50" charset="-127"/>
                          <a:ea typeface="+mn-ea"/>
                        </a:rPr>
                        <a:t> 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- 2024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년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12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월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5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일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(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목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) 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거푸집 볼트 설치를 위해</a:t>
                      </a:r>
                      <a:endParaRPr lang="en-US" altLang="ko-KR" sz="1500" b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    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힘을 주어 볼트를 밀어 넣는 중 순간적으로</a:t>
                      </a:r>
                      <a:endParaRPr lang="en-US" altLang="ko-KR" sz="1500" b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    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볼트가 들어가며 </a:t>
                      </a:r>
                      <a:r>
                        <a:rPr lang="ko-KR" altLang="en-US" sz="1500" b="0" dirty="0" err="1">
                          <a:latin typeface="맑은 고딕" panose="020B0503020000020004" pitchFamily="50" charset="-127"/>
                          <a:ea typeface="+mn-ea"/>
                        </a:rPr>
                        <a:t>시스템동바리에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 가슴 부딪힘</a:t>
                      </a:r>
                      <a:endParaRPr lang="en-US" altLang="ko-KR" sz="1500" b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    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→ 갈비뼈 골절</a:t>
                      </a:r>
                      <a:endParaRPr lang="en-US" altLang="ko-KR" sz="1500" b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</a:t>
                      </a:r>
                    </a:p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ko-KR" altLang="en-US" sz="1500" b="1" dirty="0">
                          <a:latin typeface="맑은 고딕" panose="020B0503020000020004" pitchFamily="50" charset="-127"/>
                          <a:ea typeface="+mn-ea"/>
                        </a:rPr>
                        <a:t>◎ 사고 원인 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-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불안전한 작업 자세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 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장애물 등을 고려하지 않은 불안전한 작업 자세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  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ko-KR" altLang="en-US" sz="1500" b="1" dirty="0">
                          <a:latin typeface="맑은 고딕" panose="020B0503020000020004" pitchFamily="50" charset="-127"/>
                          <a:ea typeface="+mn-ea"/>
                        </a:rPr>
                        <a:t>◎ 재발방지대책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-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현장 여건 고려하여 작업자세 변경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-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필요 시 부딪힘 방지를 위한 보양조치 등 실시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R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25839"/>
                  </a:ext>
                </a:extLst>
              </a:tr>
            </a:tbl>
          </a:graphicData>
        </a:graphic>
      </p:graphicFrame>
      <p:sp>
        <p:nvSpPr>
          <p:cNvPr id="3" name="직사각형 2"/>
          <p:cNvSpPr/>
          <p:nvPr/>
        </p:nvSpPr>
        <p:spPr>
          <a:xfrm>
            <a:off x="35168" y="57925"/>
            <a:ext cx="43091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2-3. 12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월 당사 안전사고 사례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A55431EE-EAB6-4ED9-8B93-4B1210BCEE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906"/>
          <a:stretch/>
        </p:blipFill>
        <p:spPr>
          <a:xfrm>
            <a:off x="200024" y="1380564"/>
            <a:ext cx="4345081" cy="4829313"/>
          </a:xfrm>
          <a:prstGeom prst="rect">
            <a:avLst/>
          </a:prstGeom>
        </p:spPr>
      </p:pic>
      <p:sp>
        <p:nvSpPr>
          <p:cNvPr id="6" name="폭발: 8pt 5">
            <a:extLst>
              <a:ext uri="{FF2B5EF4-FFF2-40B4-BE49-F238E27FC236}">
                <a16:creationId xmlns:a16="http://schemas.microsoft.com/office/drawing/2014/main" id="{3A31AAB0-C21B-4496-B1C1-7D0E92B5CE6B}"/>
              </a:ext>
            </a:extLst>
          </p:cNvPr>
          <p:cNvSpPr/>
          <p:nvPr/>
        </p:nvSpPr>
        <p:spPr>
          <a:xfrm>
            <a:off x="1783976" y="4377928"/>
            <a:ext cx="842682" cy="959223"/>
          </a:xfrm>
          <a:prstGeom prst="irregularSeal1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9819560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표지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내용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내용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내용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내용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내용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내용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34124</TotalTime>
  <Words>2241</Words>
  <Application>Microsoft Office PowerPoint</Application>
  <PresentationFormat>화면 슬라이드 쇼(4:3)</PresentationFormat>
  <Paragraphs>767</Paragraphs>
  <Slides>20</Slides>
  <Notes>18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9</vt:i4>
      </vt:variant>
      <vt:variant>
        <vt:lpstr>슬라이드 제목</vt:lpstr>
      </vt:variant>
      <vt:variant>
        <vt:i4>20</vt:i4>
      </vt:variant>
    </vt:vector>
  </HeadingPairs>
  <TitlesOfParts>
    <vt:vector size="34" baseType="lpstr">
      <vt:lpstr>맑은 고딕</vt:lpstr>
      <vt:lpstr>휴먼엑스포</vt:lpstr>
      <vt:lpstr>Arial</vt:lpstr>
      <vt:lpstr>Calibri</vt:lpstr>
      <vt:lpstr>Verdana</vt:lpstr>
      <vt:lpstr>표지</vt:lpstr>
      <vt:lpstr>1_표지</vt:lpstr>
      <vt:lpstr>4_내용</vt:lpstr>
      <vt:lpstr>7_내용</vt:lpstr>
      <vt:lpstr>6_내용</vt:lpstr>
      <vt:lpstr>3_내용</vt:lpstr>
      <vt:lpstr>1_내용</vt:lpstr>
      <vt:lpstr>5_내용</vt:lpstr>
      <vt:lpstr>디자인 사용자 지정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현장 안전관리 실무 메뉴얼</dc:title>
  <dc:creator>user</dc:creator>
  <cp:lastModifiedBy>ITH190708</cp:lastModifiedBy>
  <cp:revision>2450</cp:revision>
  <cp:lastPrinted>2024-12-20T01:38:14Z</cp:lastPrinted>
  <dcterms:created xsi:type="dcterms:W3CDTF">2019-12-24T04:05:49Z</dcterms:created>
  <dcterms:modified xsi:type="dcterms:W3CDTF">2024-12-22T23:33:12Z</dcterms:modified>
</cp:coreProperties>
</file>