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  <p:sldMasterId id="2147483702" r:id="rId2"/>
    <p:sldMasterId id="2147483704" r:id="rId3"/>
    <p:sldMasterId id="2147483709" r:id="rId4"/>
    <p:sldMasterId id="2147483700" r:id="rId5"/>
    <p:sldMasterId id="2147483696" r:id="rId6"/>
    <p:sldMasterId id="2147483706" r:id="rId7"/>
    <p:sldMasterId id="2147483692" r:id="rId8"/>
  </p:sldMasterIdLst>
  <p:notesMasterIdLst>
    <p:notesMasterId r:id="rId19"/>
  </p:notesMasterIdLst>
  <p:handoutMasterIdLst>
    <p:handoutMasterId r:id="rId20"/>
  </p:handoutMasterIdLst>
  <p:sldIdLst>
    <p:sldId id="315" r:id="rId9"/>
    <p:sldId id="332" r:id="rId10"/>
    <p:sldId id="431" r:id="rId11"/>
    <p:sldId id="500" r:id="rId12"/>
    <p:sldId id="544" r:id="rId13"/>
    <p:sldId id="537" r:id="rId14"/>
    <p:sldId id="564" r:id="rId15"/>
    <p:sldId id="562" r:id="rId16"/>
    <p:sldId id="563" r:id="rId17"/>
    <p:sldId id="439" r:id="rId18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H190708" initials="I" lastIdx="5" clrIdx="0">
    <p:extLst>
      <p:ext uri="{19B8F6BF-5375-455C-9EA6-DF929625EA0E}">
        <p15:presenceInfo xmlns:p15="http://schemas.microsoft.com/office/powerpoint/2012/main" userId="ITH190708" providerId="None"/>
      </p:ext>
    </p:extLst>
  </p:cmAuthor>
  <p:cmAuthor id="2" name="user" initials="u" lastIdx="2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B67"/>
    <a:srgbClr val="DEEBF7"/>
    <a:srgbClr val="FFD5CD"/>
    <a:srgbClr val="FFFF99"/>
    <a:srgbClr val="1D4999"/>
    <a:srgbClr val="A6A6A6"/>
    <a:srgbClr val="FEDBCC"/>
    <a:srgbClr val="0155A6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6418" autoAdjust="0"/>
  </p:normalViewPr>
  <p:slideViewPr>
    <p:cSldViewPr snapToGrid="0">
      <p:cViewPr varScale="1">
        <p:scale>
          <a:sx n="85" d="100"/>
          <a:sy n="85" d="100"/>
        </p:scale>
        <p:origin x="806" y="6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9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4%20&#50504;&#51204;&#48372;&#44148;%20&#51204;&#49324;%20&#54924;&#51032;\2024.11.25\11&#50900;%20&#49324;&#44256;%20&#48516;&#49437;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4%20&#50504;&#51204;&#48372;&#44148;%20&#51204;&#49324;%20&#54924;&#51032;\2024.11.25\11&#50900;%20&#49324;&#44256;%20&#48516;&#49437;_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4%20&#50504;&#51204;&#48372;&#44148;%20&#51204;&#49324;%20&#54924;&#51032;\2024.11.25\11&#50900;%20&#49324;&#44256;%20&#48516;&#49437;_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44221;&#50689;&#44228;&#54925;\2025&#45380;%20&#44221;&#50689;&#44228;&#54925;\2024&#45380;%20&#50504;&#51204;&#49324;&#44256;%20&#54788;&#54889;%2024.11.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4%20&#50504;&#51204;&#48372;&#44148;%20&#51204;&#49324;%20&#54924;&#51032;\2024.11.25\11&#50900;%20&#49324;&#44256;%20&#48516;&#49437;_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44221;&#50689;&#44228;&#54925;\2025&#45380;%20&#44221;&#50689;&#44228;&#54925;\2024&#45380;%20&#50504;&#51204;&#49324;&#44256;%20&#54788;&#54889;%2024.11.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600" b="1"/>
              <a:t>매출액 대비 재해</a:t>
            </a:r>
            <a:r>
              <a:rPr lang="ko-KR" altLang="en-US" sz="1600" b="1" baseline="0"/>
              <a:t> 현황</a:t>
            </a:r>
            <a:endParaRPr lang="en-US" altLang="ko-KR" sz="1600" b="1" baseline="0"/>
          </a:p>
          <a:p>
            <a:pPr>
              <a:defRPr/>
            </a:pPr>
            <a:r>
              <a:rPr lang="en-US" altLang="ko-KR" sz="1200" b="1" baseline="0"/>
              <a:t>(100</a:t>
            </a:r>
            <a:r>
              <a:rPr lang="ko-KR" altLang="en-US" sz="1200" b="1" baseline="0"/>
              <a:t>억원 당 재해자 수</a:t>
            </a:r>
            <a:r>
              <a:rPr lang="en-US" altLang="ko-KR" sz="1200" b="1" baseline="0"/>
              <a:t>)</a:t>
            </a:r>
            <a:endParaRPr lang="ko-KR" altLang="en-US" sz="1200" b="1"/>
          </a:p>
        </c:rich>
      </c:tx>
      <c:layout>
        <c:manualLayout>
          <c:xMode val="edge"/>
          <c:yMode val="edge"/>
          <c:x val="0.27660411198600177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31671296296296297"/>
          <c:w val="0.93888888888888888"/>
          <c:h val="0.4801104549431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통계_11월!$C$14</c:f>
              <c:strCache>
                <c:ptCount val="1"/>
                <c:pt idx="0">
                  <c:v>전년 동기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통계_11월!$D$13:$F$13</c:f>
              <c:strCache>
                <c:ptCount val="3"/>
                <c:pt idx="0">
                  <c:v>전사</c:v>
                </c:pt>
                <c:pt idx="1">
                  <c:v>종합건설</c:v>
                </c:pt>
                <c:pt idx="2">
                  <c:v>하이테크</c:v>
                </c:pt>
              </c:strCache>
            </c:strRef>
          </c:cat>
          <c:val>
            <c:numRef>
              <c:f>통계_11월!$D$14:$F$14</c:f>
              <c:numCache>
                <c:formatCode>0.00_ </c:formatCode>
                <c:ptCount val="3"/>
                <c:pt idx="0">
                  <c:v>0.72409131958204376</c:v>
                </c:pt>
                <c:pt idx="1">
                  <c:v>0.96519511672018976</c:v>
                </c:pt>
                <c:pt idx="2">
                  <c:v>0.45767782224219672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5-43E5-8C75-34A58C91BCD0}"/>
            </c:ext>
          </c:extLst>
        </c:ser>
        <c:ser>
          <c:idx val="1"/>
          <c:order val="1"/>
          <c:tx>
            <c:strRef>
              <c:f>통계_11월!$C$15</c:f>
              <c:strCache>
                <c:ptCount val="1"/>
                <c:pt idx="0">
                  <c:v>2024.10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통계_11월!$D$13:$F$13</c:f>
              <c:strCache>
                <c:ptCount val="3"/>
                <c:pt idx="0">
                  <c:v>전사</c:v>
                </c:pt>
                <c:pt idx="1">
                  <c:v>종합건설</c:v>
                </c:pt>
                <c:pt idx="2">
                  <c:v>하이테크</c:v>
                </c:pt>
              </c:strCache>
            </c:strRef>
          </c:cat>
          <c:val>
            <c:numRef>
              <c:f>통계_11월!$D$15:$F$15</c:f>
              <c:numCache>
                <c:formatCode>0.00_ </c:formatCode>
                <c:ptCount val="3"/>
                <c:pt idx="0">
                  <c:v>0.87347472485506694</c:v>
                </c:pt>
                <c:pt idx="1">
                  <c:v>1.5111256654835914</c:v>
                </c:pt>
                <c:pt idx="2">
                  <c:v>0.17974417988379912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F5-43E5-8C75-34A58C91BC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751594560"/>
        <c:axId val="751599136"/>
      </c:barChart>
      <c:catAx>
        <c:axId val="7515945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51599136"/>
        <c:crosses val="autoZero"/>
        <c:auto val="1"/>
        <c:lblAlgn val="ctr"/>
        <c:lblOffset val="1"/>
        <c:noMultiLvlLbl val="0"/>
      </c:catAx>
      <c:valAx>
        <c:axId val="751599136"/>
        <c:scaling>
          <c:orientation val="minMax"/>
        </c:scaling>
        <c:delete val="1"/>
        <c:axPos val="l"/>
        <c:numFmt formatCode="0.00_ " sourceLinked="1"/>
        <c:majorTickMark val="none"/>
        <c:minorTickMark val="none"/>
        <c:tickLblPos val="nextTo"/>
        <c:crossAx val="75159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26552930883641"/>
          <c:y val="0.91628280839895015"/>
          <c:w val="0.32391338582677165"/>
          <c:h val="8.3717191601049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b="1"/>
              <a:t>안전사고 </a:t>
            </a:r>
            <a:r>
              <a:rPr lang="en-US" altLang="ko-KR" b="1"/>
              <a:t>12</a:t>
            </a:r>
            <a:r>
              <a:rPr lang="ko-KR" altLang="en-US" b="1"/>
              <a:t>개월 누계 현황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6.9382515565818634E-2"/>
          <c:y val="0.19451874059051558"/>
          <c:w val="0.83650404086616781"/>
          <c:h val="0.58394194486445805"/>
        </c:manualLayout>
      </c:layout>
      <c:lineChart>
        <c:grouping val="standard"/>
        <c:varyColors val="0"/>
        <c:ser>
          <c:idx val="0"/>
          <c:order val="0"/>
          <c:tx>
            <c:strRef>
              <c:f>통계_11월!$I$32</c:f>
              <c:strCache>
                <c:ptCount val="1"/>
                <c:pt idx="0">
                  <c:v>재해자 수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통계_11월!$H$44:$H$55</c:f>
              <c:strCache>
                <c:ptCount val="12"/>
                <c:pt idx="0">
                  <c:v>23.12</c:v>
                </c:pt>
                <c:pt idx="1">
                  <c:v>24.1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통계_11월!$I$44:$I$55</c:f>
              <c:numCache>
                <c:formatCode>General</c:formatCode>
                <c:ptCount val="12"/>
                <c:pt idx="0">
                  <c:v>38</c:v>
                </c:pt>
                <c:pt idx="1">
                  <c:v>35</c:v>
                </c:pt>
                <c:pt idx="2">
                  <c:v>32</c:v>
                </c:pt>
                <c:pt idx="3">
                  <c:v>31</c:v>
                </c:pt>
                <c:pt idx="4">
                  <c:v>33</c:v>
                </c:pt>
                <c:pt idx="5">
                  <c:v>32</c:v>
                </c:pt>
                <c:pt idx="6">
                  <c:v>34</c:v>
                </c:pt>
                <c:pt idx="7">
                  <c:v>38</c:v>
                </c:pt>
                <c:pt idx="8">
                  <c:v>40</c:v>
                </c:pt>
                <c:pt idx="9">
                  <c:v>45</c:v>
                </c:pt>
                <c:pt idx="10">
                  <c:v>49</c:v>
                </c:pt>
                <c:pt idx="11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54-4EF9-8F4C-59DF9CF45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296880"/>
        <c:axId val="369717648"/>
      </c:lineChart>
      <c:lineChart>
        <c:grouping val="standard"/>
        <c:varyColors val="0"/>
        <c:ser>
          <c:idx val="1"/>
          <c:order val="1"/>
          <c:tx>
            <c:strRef>
              <c:f>통계_11월!$K$32</c:f>
              <c:strCache>
                <c:ptCount val="1"/>
                <c:pt idx="0">
                  <c:v>100억당 재해자 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통계_11월!$H$44:$H$55</c:f>
              <c:strCache>
                <c:ptCount val="12"/>
                <c:pt idx="0">
                  <c:v>23.12</c:v>
                </c:pt>
                <c:pt idx="1">
                  <c:v>24.1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통계_11월!$K$44:$K$55</c:f>
              <c:numCache>
                <c:formatCode>_(* #,##0.00_);_(* \(#,##0.00\);_(* "-"??_);_(@_)</c:formatCode>
                <c:ptCount val="12"/>
                <c:pt idx="0">
                  <c:v>0.70120206904603943</c:v>
                </c:pt>
                <c:pt idx="1">
                  <c:v>0.64970971687769874</c:v>
                </c:pt>
                <c:pt idx="2">
                  <c:v>0.5881018333362058</c:v>
                </c:pt>
                <c:pt idx="3">
                  <c:v>0.57752894398527366</c:v>
                </c:pt>
                <c:pt idx="4">
                  <c:v>0.59622954388601612</c:v>
                </c:pt>
                <c:pt idx="5">
                  <c:v>0.57071050539377555</c:v>
                </c:pt>
                <c:pt idx="6">
                  <c:v>0.60588601834552336</c:v>
                </c:pt>
                <c:pt idx="7">
                  <c:v>0.64566625735313377</c:v>
                </c:pt>
                <c:pt idx="8">
                  <c:v>0.66683162937005358</c:v>
                </c:pt>
                <c:pt idx="9">
                  <c:v>0.76210639213195741</c:v>
                </c:pt>
                <c:pt idx="10">
                  <c:v>0.78817816678761565</c:v>
                </c:pt>
                <c:pt idx="11">
                  <c:v>0.73143143882371453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54-4EF9-8F4C-59DF9CF45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056080"/>
        <c:axId val="369709744"/>
      </c:lineChart>
      <c:catAx>
        <c:axId val="37429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69717648"/>
        <c:crosses val="autoZero"/>
        <c:auto val="1"/>
        <c:lblAlgn val="ctr"/>
        <c:lblOffset val="100"/>
        <c:noMultiLvlLbl val="0"/>
      </c:catAx>
      <c:valAx>
        <c:axId val="36971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4296880"/>
        <c:crosses val="autoZero"/>
        <c:crossBetween val="between"/>
      </c:valAx>
      <c:valAx>
        <c:axId val="369709744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23056080"/>
        <c:crosses val="max"/>
        <c:crossBetween val="between"/>
      </c:valAx>
      <c:catAx>
        <c:axId val="152305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9709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600" b="1"/>
              <a:t>재해유형 별 현황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통계_11월!$C$19</c:f>
              <c:strCache>
                <c:ptCount val="1"/>
                <c:pt idx="0">
                  <c:v>전년 동기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통계_11월!$D$18:$I$18</c:f>
              <c:strCache>
                <c:ptCount val="6"/>
                <c:pt idx="0">
                  <c:v>넘어짐</c:v>
                </c:pt>
                <c:pt idx="1">
                  <c:v>끼임</c:v>
                </c:pt>
                <c:pt idx="2">
                  <c:v>떨어짐</c:v>
                </c:pt>
                <c:pt idx="3">
                  <c:v>맞음</c:v>
                </c:pt>
                <c:pt idx="4">
                  <c:v>기타</c:v>
                </c:pt>
                <c:pt idx="5">
                  <c:v>합계</c:v>
                </c:pt>
              </c:strCache>
            </c:strRef>
          </c:cat>
          <c:val>
            <c:numRef>
              <c:f>통계_11월!$D$19:$I$19</c:f>
              <c:numCache>
                <c:formatCode>General</c:formatCode>
                <c:ptCount val="6"/>
                <c:pt idx="0">
                  <c:v>11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  <c:pt idx="4" formatCode="0_ ">
                  <c:v>10</c:v>
                </c:pt>
                <c:pt idx="5" formatCode="0_ 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C-444E-BFC6-A1A5228B7E8A}"/>
            </c:ext>
          </c:extLst>
        </c:ser>
        <c:ser>
          <c:idx val="1"/>
          <c:order val="1"/>
          <c:tx>
            <c:strRef>
              <c:f>통계_11월!$C$20</c:f>
              <c:strCache>
                <c:ptCount val="1"/>
                <c:pt idx="0">
                  <c:v>2024.10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통계_11월!$D$18:$I$18</c:f>
              <c:strCache>
                <c:ptCount val="6"/>
                <c:pt idx="0">
                  <c:v>넘어짐</c:v>
                </c:pt>
                <c:pt idx="1">
                  <c:v>끼임</c:v>
                </c:pt>
                <c:pt idx="2">
                  <c:v>떨어짐</c:v>
                </c:pt>
                <c:pt idx="3">
                  <c:v>맞음</c:v>
                </c:pt>
                <c:pt idx="4">
                  <c:v>기타</c:v>
                </c:pt>
                <c:pt idx="5">
                  <c:v>합계</c:v>
                </c:pt>
              </c:strCache>
            </c:strRef>
          </c:cat>
          <c:val>
            <c:numRef>
              <c:f>통계_11월!$D$20:$I$20</c:f>
              <c:numCache>
                <c:formatCode>General</c:formatCode>
                <c:ptCount val="6"/>
                <c:pt idx="0">
                  <c:v>3</c:v>
                </c:pt>
                <c:pt idx="1">
                  <c:v>9</c:v>
                </c:pt>
                <c:pt idx="2">
                  <c:v>4</c:v>
                </c:pt>
                <c:pt idx="3">
                  <c:v>14</c:v>
                </c:pt>
                <c:pt idx="4" formatCode="0_ ">
                  <c:v>20</c:v>
                </c:pt>
                <c:pt idx="5" formatCode="0_ 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C-444E-BFC6-A1A5228B7E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343504896"/>
        <c:axId val="343500320"/>
      </c:barChart>
      <c:catAx>
        <c:axId val="3435048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43500320"/>
        <c:crosses val="autoZero"/>
        <c:auto val="1"/>
        <c:lblAlgn val="ctr"/>
        <c:lblOffset val="1"/>
        <c:noMultiLvlLbl val="0"/>
      </c:catAx>
      <c:valAx>
        <c:axId val="343500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350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38059986091481"/>
          <c:y val="0.88314937707022434"/>
          <c:w val="0.33221885725822736"/>
          <c:h val="8.773854141594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800" b="1"/>
              <a:t>전체 출력인원 대비 사고 건 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1.5883773980149715E-2"/>
          <c:y val="0.14040793672195348"/>
          <c:w val="0.96823245203970054"/>
          <c:h val="0.68986527589707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Sheet4!$O$55</c:f>
              <c:strCache>
                <c:ptCount val="1"/>
                <c:pt idx="0">
                  <c:v>월 평균 출력인원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Sheet4!$N$56:$N$60</c:f>
              <c:strCache>
                <c:ptCount val="5"/>
                <c:pt idx="0">
                  <c:v>전체</c:v>
                </c:pt>
                <c:pt idx="1">
                  <c:v>종합건설</c:v>
                </c:pt>
                <c:pt idx="2">
                  <c:v>하이테크</c:v>
                </c:pt>
                <c:pt idx="3">
                  <c:v>플랜트</c:v>
                </c:pt>
                <c:pt idx="4">
                  <c:v>가스&amp;케미칼</c:v>
                </c:pt>
              </c:strCache>
            </c:strRef>
          </c:cat>
          <c:val>
            <c:numRef>
              <c:f>Sheet4!$O$56:$O$60</c:f>
              <c:numCache>
                <c:formatCode>General</c:formatCode>
                <c:ptCount val="5"/>
                <c:pt idx="0">
                  <c:v>500</c:v>
                </c:pt>
                <c:pt idx="1">
                  <c:v>250</c:v>
                </c:pt>
                <c:pt idx="2">
                  <c:v>230</c:v>
                </c:pt>
                <c:pt idx="3">
                  <c:v>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9-401F-923D-DCE9B1E8F27C}"/>
            </c:ext>
          </c:extLst>
        </c:ser>
        <c:ser>
          <c:idx val="1"/>
          <c:order val="1"/>
          <c:tx>
            <c:strRef>
              <c:f>Sheet4!$P$55</c:f>
              <c:strCache>
                <c:ptCount val="1"/>
                <c:pt idx="0">
                  <c:v>사고 건 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Sheet4!$N$56:$N$60</c:f>
              <c:strCache>
                <c:ptCount val="5"/>
                <c:pt idx="0">
                  <c:v>전체</c:v>
                </c:pt>
                <c:pt idx="1">
                  <c:v>종합건설</c:v>
                </c:pt>
                <c:pt idx="2">
                  <c:v>하이테크</c:v>
                </c:pt>
                <c:pt idx="3">
                  <c:v>플랜트</c:v>
                </c:pt>
                <c:pt idx="4">
                  <c:v>가스&amp;케미칼</c:v>
                </c:pt>
              </c:strCache>
            </c:strRef>
          </c:cat>
          <c:val>
            <c:numRef>
              <c:f>Sheet4!$P$56:$P$60</c:f>
              <c:numCache>
                <c:formatCode>General</c:formatCode>
                <c:ptCount val="5"/>
                <c:pt idx="0">
                  <c:v>51</c:v>
                </c:pt>
                <c:pt idx="1">
                  <c:v>47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79-401F-923D-DCE9B1E8F2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469210928"/>
        <c:axId val="362902912"/>
      </c:barChart>
      <c:catAx>
        <c:axId val="46921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62902912"/>
        <c:crosses val="autoZero"/>
        <c:auto val="1"/>
        <c:lblAlgn val="ctr"/>
        <c:lblOffset val="100"/>
        <c:noMultiLvlLbl val="0"/>
      </c:catAx>
      <c:valAx>
        <c:axId val="362902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921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800" b="1"/>
              <a:t>현장 별 사고 건 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통계_11월!$J$180</c:f>
              <c:strCache>
                <c:ptCount val="1"/>
                <c:pt idx="0">
                  <c:v>사고 건 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통계_11월!$I$181:$I$198</c:f>
              <c:strCache>
                <c:ptCount val="18"/>
                <c:pt idx="0">
                  <c:v>창원 해성DS</c:v>
                </c:pt>
                <c:pt idx="1">
                  <c:v>화성 도쿄</c:v>
                </c:pt>
                <c:pt idx="2">
                  <c:v>부평 한국경제</c:v>
                </c:pt>
                <c:pt idx="3">
                  <c:v>아산 웰스토리</c:v>
                </c:pt>
                <c:pt idx="4">
                  <c:v>양지 테스</c:v>
                </c:pt>
                <c:pt idx="5">
                  <c:v>안성 모산리</c:v>
                </c:pt>
                <c:pt idx="6">
                  <c:v>평택 알박</c:v>
                </c:pt>
                <c:pt idx="7">
                  <c:v>세종 삼성전기</c:v>
                </c:pt>
                <c:pt idx="8">
                  <c:v>중부지사</c:v>
                </c:pt>
                <c:pt idx="9">
                  <c:v>구미 쿠어스텍</c:v>
                </c:pt>
                <c:pt idx="10">
                  <c:v>평택 유피 2공장</c:v>
                </c:pt>
                <c:pt idx="11">
                  <c:v>평택 유피 주차</c:v>
                </c:pt>
                <c:pt idx="12">
                  <c:v>칩팩 기숙사</c:v>
                </c:pt>
                <c:pt idx="13">
                  <c:v>충주 재세</c:v>
                </c:pt>
                <c:pt idx="14">
                  <c:v>천안 듀폰</c:v>
                </c:pt>
                <c:pt idx="15">
                  <c:v>구미 도레이</c:v>
                </c:pt>
                <c:pt idx="16">
                  <c:v>기흥 NRD-K</c:v>
                </c:pt>
                <c:pt idx="17">
                  <c:v>이천 M10C</c:v>
                </c:pt>
              </c:strCache>
            </c:strRef>
          </c:cat>
          <c:val>
            <c:numRef>
              <c:f>통계_11월!$J$181:$J$198</c:f>
              <c:numCache>
                <c:formatCode>General</c:formatCode>
                <c:ptCount val="18"/>
                <c:pt idx="0">
                  <c:v>14</c:v>
                </c:pt>
                <c:pt idx="1">
                  <c:v>9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9-44C2-9AD8-FFC4AC3CC9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991236368"/>
        <c:axId val="638897616"/>
      </c:barChart>
      <c:catAx>
        <c:axId val="199123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38897616"/>
        <c:crosses val="autoZero"/>
        <c:auto val="1"/>
        <c:lblAlgn val="ctr"/>
        <c:lblOffset val="100"/>
        <c:noMultiLvlLbl val="0"/>
      </c:catAx>
      <c:valAx>
        <c:axId val="638897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123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800" b="1" dirty="0"/>
              <a:t>사고 유형 별 현황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1.5804597701149427E-2"/>
          <c:y val="0.13361904761904761"/>
          <c:w val="0.9683908045977011"/>
          <c:h val="0.748555680539932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Sheet3!$K$20:$K$27</c:f>
              <c:strCache>
                <c:ptCount val="8"/>
                <c:pt idx="0">
                  <c:v>부딪힘</c:v>
                </c:pt>
                <c:pt idx="1">
                  <c:v>베임</c:v>
                </c:pt>
                <c:pt idx="2">
                  <c:v>넘어짐</c:v>
                </c:pt>
                <c:pt idx="3">
                  <c:v>끼임</c:v>
                </c:pt>
                <c:pt idx="4">
                  <c:v>근골계질환 및 온열질환</c:v>
                </c:pt>
                <c:pt idx="5">
                  <c:v>찔림</c:v>
                </c:pt>
                <c:pt idx="6">
                  <c:v>떨어짐</c:v>
                </c:pt>
                <c:pt idx="7">
                  <c:v>장비전도</c:v>
                </c:pt>
              </c:strCache>
            </c:strRef>
          </c:cat>
          <c:val>
            <c:numRef>
              <c:f>Sheet3!$L$20:$L$27</c:f>
              <c:numCache>
                <c:formatCode>General</c:formatCode>
                <c:ptCount val="8"/>
                <c:pt idx="0">
                  <c:v>17</c:v>
                </c:pt>
                <c:pt idx="1">
                  <c:v>9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8-4B56-9694-AA322E41DF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639825536"/>
        <c:axId val="1998124192"/>
      </c:barChart>
      <c:catAx>
        <c:axId val="6398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98124192"/>
        <c:crosses val="autoZero"/>
        <c:auto val="1"/>
        <c:lblAlgn val="ctr"/>
        <c:lblOffset val="100"/>
        <c:noMultiLvlLbl val="0"/>
      </c:catAx>
      <c:valAx>
        <c:axId val="199812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982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084" y="0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r">
              <a:defRPr sz="1200"/>
            </a:lvl1pPr>
          </a:lstStyle>
          <a:p>
            <a:fld id="{81A342A9-6DB7-4AEE-A9FB-3B3C45B4E792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1816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084" y="9441816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r">
              <a:defRPr sz="1200"/>
            </a:lvl1pPr>
          </a:lstStyle>
          <a:p>
            <a:fld id="{C5102B8E-9D5B-4F04-B998-714CFCB66C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362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r">
              <a:defRPr sz="1200"/>
            </a:lvl1pPr>
          </a:lstStyle>
          <a:p>
            <a:fld id="{2EF7F024-598B-4A20-A873-2FDA5712DD97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4600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0" tIns="45770" rIns="91540" bIns="4577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83310"/>
            <a:ext cx="5445760" cy="3913614"/>
          </a:xfrm>
          <a:prstGeom prst="rect">
            <a:avLst/>
          </a:prstGeom>
        </p:spPr>
        <p:txBody>
          <a:bodyPr vert="horz" lIns="91540" tIns="45770" rIns="91540" bIns="4577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648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r">
              <a:defRPr sz="1200"/>
            </a:lvl1pPr>
          </a:lstStyle>
          <a:p>
            <a:fld id="{5EE7F65E-542B-4C62-9207-46E3BACFAC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6847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21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캠페인 진행 현황</a:t>
            </a:r>
            <a:r>
              <a:rPr lang="en-US" altLang="ko-KR" dirty="0"/>
              <a:t>: 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스마트에어백</a:t>
            </a:r>
            <a:r>
              <a:rPr lang="ko-KR" altLang="en-US" dirty="0"/>
              <a:t> 도입</a:t>
            </a:r>
            <a:r>
              <a:rPr lang="en-US" altLang="ko-KR" dirty="0"/>
              <a:t>(10</a:t>
            </a:r>
            <a:r>
              <a:rPr lang="ko-KR" altLang="en-US" dirty="0"/>
              <a:t>개 구입</a:t>
            </a:r>
            <a:r>
              <a:rPr lang="en-US" altLang="ko-KR" dirty="0"/>
              <a:t>. 5</a:t>
            </a:r>
            <a:r>
              <a:rPr lang="ko-KR" altLang="en-US" dirty="0"/>
              <a:t>개 현장 배포</a:t>
            </a:r>
            <a:r>
              <a:rPr lang="en-US" altLang="ko-KR" dirty="0"/>
              <a:t>) -&gt; </a:t>
            </a:r>
            <a:r>
              <a:rPr lang="ko-KR" altLang="en-US" dirty="0"/>
              <a:t>이슈사항</a:t>
            </a:r>
            <a:endParaRPr lang="en-US" altLang="ko-KR" dirty="0"/>
          </a:p>
          <a:p>
            <a:r>
              <a:rPr lang="en-US" altLang="ko-KR" dirty="0"/>
              <a:t>-ISO </a:t>
            </a:r>
            <a:r>
              <a:rPr lang="ko-KR" altLang="en-US" dirty="0"/>
              <a:t>심사 </a:t>
            </a:r>
            <a:r>
              <a:rPr lang="en-US" altLang="ko-KR" dirty="0"/>
              <a:t>7</a:t>
            </a:r>
            <a:r>
              <a:rPr lang="ko-KR" altLang="en-US" dirty="0"/>
              <a:t>월 말</a:t>
            </a:r>
            <a:r>
              <a:rPr lang="en-US" altLang="ko-KR" dirty="0"/>
              <a:t>~8</a:t>
            </a:r>
            <a:r>
              <a:rPr lang="ko-KR" altLang="en-US" dirty="0"/>
              <a:t>월 초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영종도 진행사항 </a:t>
            </a:r>
            <a:r>
              <a:rPr lang="en-US" altLang="ko-KR" dirty="0"/>
              <a:t>-&gt; </a:t>
            </a:r>
            <a:r>
              <a:rPr lang="ko-KR" altLang="en-US" dirty="0"/>
              <a:t>이슈사항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91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42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+ </a:t>
            </a:r>
            <a:r>
              <a:rPr lang="ko-KR" altLang="en-US" dirty="0"/>
              <a:t>종사자 의견청취 추가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68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월별 사고 현황 비교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27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33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49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캠페인 진행 현황</a:t>
            </a:r>
            <a:r>
              <a:rPr lang="en-US" altLang="ko-KR" dirty="0"/>
              <a:t>: 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스마트에어백</a:t>
            </a:r>
            <a:r>
              <a:rPr lang="ko-KR" altLang="en-US" dirty="0"/>
              <a:t> 도입</a:t>
            </a:r>
            <a:r>
              <a:rPr lang="en-US" altLang="ko-KR" dirty="0"/>
              <a:t>(10</a:t>
            </a:r>
            <a:r>
              <a:rPr lang="ko-KR" altLang="en-US" dirty="0"/>
              <a:t>개 구입</a:t>
            </a:r>
            <a:r>
              <a:rPr lang="en-US" altLang="ko-KR" dirty="0"/>
              <a:t>. 5</a:t>
            </a:r>
            <a:r>
              <a:rPr lang="ko-KR" altLang="en-US" dirty="0"/>
              <a:t>개 현장 배포</a:t>
            </a:r>
            <a:r>
              <a:rPr lang="en-US" altLang="ko-KR" dirty="0"/>
              <a:t>) -&gt; </a:t>
            </a:r>
            <a:r>
              <a:rPr lang="ko-KR" altLang="en-US" dirty="0"/>
              <a:t>이슈사항</a:t>
            </a:r>
            <a:endParaRPr lang="en-US" altLang="ko-KR" dirty="0"/>
          </a:p>
          <a:p>
            <a:r>
              <a:rPr lang="en-US" altLang="ko-KR" dirty="0"/>
              <a:t>-ISO </a:t>
            </a:r>
            <a:r>
              <a:rPr lang="ko-KR" altLang="en-US" dirty="0"/>
              <a:t>심사 </a:t>
            </a:r>
            <a:r>
              <a:rPr lang="en-US" altLang="ko-KR" dirty="0"/>
              <a:t>7</a:t>
            </a:r>
            <a:r>
              <a:rPr lang="ko-KR" altLang="en-US" dirty="0"/>
              <a:t>월 말</a:t>
            </a:r>
            <a:r>
              <a:rPr lang="en-US" altLang="ko-KR" dirty="0"/>
              <a:t>~8</a:t>
            </a:r>
            <a:r>
              <a:rPr lang="ko-KR" altLang="en-US" dirty="0"/>
              <a:t>월 초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영종도 진행사항 </a:t>
            </a:r>
            <a:r>
              <a:rPr lang="en-US" altLang="ko-KR" dirty="0"/>
              <a:t>-&gt; </a:t>
            </a:r>
            <a:r>
              <a:rPr lang="ko-KR" altLang="en-US" dirty="0"/>
              <a:t>이슈사항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40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캠페인 진행 현황</a:t>
            </a:r>
            <a:r>
              <a:rPr lang="en-US" altLang="ko-KR" dirty="0"/>
              <a:t>: 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스마트에어백</a:t>
            </a:r>
            <a:r>
              <a:rPr lang="ko-KR" altLang="en-US" dirty="0"/>
              <a:t> 도입</a:t>
            </a:r>
            <a:r>
              <a:rPr lang="en-US" altLang="ko-KR" dirty="0"/>
              <a:t>(10</a:t>
            </a:r>
            <a:r>
              <a:rPr lang="ko-KR" altLang="en-US" dirty="0"/>
              <a:t>개 구입</a:t>
            </a:r>
            <a:r>
              <a:rPr lang="en-US" altLang="ko-KR" dirty="0"/>
              <a:t>. 5</a:t>
            </a:r>
            <a:r>
              <a:rPr lang="ko-KR" altLang="en-US" dirty="0"/>
              <a:t>개 현장 배포</a:t>
            </a:r>
            <a:r>
              <a:rPr lang="en-US" altLang="ko-KR" dirty="0"/>
              <a:t>) -&gt; </a:t>
            </a:r>
            <a:r>
              <a:rPr lang="ko-KR" altLang="en-US" dirty="0"/>
              <a:t>이슈사항</a:t>
            </a:r>
            <a:endParaRPr lang="en-US" altLang="ko-KR" dirty="0"/>
          </a:p>
          <a:p>
            <a:r>
              <a:rPr lang="en-US" altLang="ko-KR" dirty="0"/>
              <a:t>-ISO </a:t>
            </a:r>
            <a:r>
              <a:rPr lang="ko-KR" altLang="en-US" dirty="0"/>
              <a:t>심사 </a:t>
            </a:r>
            <a:r>
              <a:rPr lang="en-US" altLang="ko-KR" dirty="0"/>
              <a:t>7</a:t>
            </a:r>
            <a:r>
              <a:rPr lang="ko-KR" altLang="en-US" dirty="0"/>
              <a:t>월 말</a:t>
            </a:r>
            <a:r>
              <a:rPr lang="en-US" altLang="ko-KR" dirty="0"/>
              <a:t>~8</a:t>
            </a:r>
            <a:r>
              <a:rPr lang="ko-KR" altLang="en-US" dirty="0"/>
              <a:t>월 초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영종도 진행사항 </a:t>
            </a:r>
            <a:r>
              <a:rPr lang="en-US" altLang="ko-KR" dirty="0"/>
              <a:t>-&gt; </a:t>
            </a:r>
            <a:r>
              <a:rPr lang="ko-KR" altLang="en-US" dirty="0"/>
              <a:t>이슈사항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198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캠페인 진행 현황</a:t>
            </a:r>
            <a:r>
              <a:rPr lang="en-US" altLang="ko-KR" dirty="0"/>
              <a:t>: 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스마트에어백</a:t>
            </a:r>
            <a:r>
              <a:rPr lang="ko-KR" altLang="en-US" dirty="0"/>
              <a:t> 도입</a:t>
            </a:r>
            <a:r>
              <a:rPr lang="en-US" altLang="ko-KR" dirty="0"/>
              <a:t>(10</a:t>
            </a:r>
            <a:r>
              <a:rPr lang="ko-KR" altLang="en-US" dirty="0"/>
              <a:t>개 구입</a:t>
            </a:r>
            <a:r>
              <a:rPr lang="en-US" altLang="ko-KR" dirty="0"/>
              <a:t>. 5</a:t>
            </a:r>
            <a:r>
              <a:rPr lang="ko-KR" altLang="en-US" dirty="0"/>
              <a:t>개 현장 배포</a:t>
            </a:r>
            <a:r>
              <a:rPr lang="en-US" altLang="ko-KR" dirty="0"/>
              <a:t>) -&gt; </a:t>
            </a:r>
            <a:r>
              <a:rPr lang="ko-KR" altLang="en-US" dirty="0"/>
              <a:t>이슈사항</a:t>
            </a:r>
            <a:endParaRPr lang="en-US" altLang="ko-KR" dirty="0"/>
          </a:p>
          <a:p>
            <a:r>
              <a:rPr lang="en-US" altLang="ko-KR" dirty="0"/>
              <a:t>-ISO </a:t>
            </a:r>
            <a:r>
              <a:rPr lang="ko-KR" altLang="en-US" dirty="0"/>
              <a:t>심사 </a:t>
            </a:r>
            <a:r>
              <a:rPr lang="en-US" altLang="ko-KR" dirty="0"/>
              <a:t>7</a:t>
            </a:r>
            <a:r>
              <a:rPr lang="ko-KR" altLang="en-US" dirty="0"/>
              <a:t>월 말</a:t>
            </a:r>
            <a:r>
              <a:rPr lang="en-US" altLang="ko-KR" dirty="0"/>
              <a:t>~8</a:t>
            </a:r>
            <a:r>
              <a:rPr lang="ko-KR" altLang="en-US" dirty="0"/>
              <a:t>월 초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영종도 진행사항 </a:t>
            </a:r>
            <a:r>
              <a:rPr lang="en-US" altLang="ko-KR" dirty="0"/>
              <a:t>-&gt; </a:t>
            </a:r>
            <a:r>
              <a:rPr lang="ko-KR" altLang="en-US" dirty="0"/>
              <a:t>이슈사항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5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fld id="{9CF7AA18-4F1F-4854-9BD6-9E7D3AE6D7DE}" type="datetime1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33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8" name="Picture 3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585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1954223-04A8-4885-AA58-8C357DFAD8F3}" type="datetime1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10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1860EAB1-9A24-4F43-8177-EB1A170D5DC5}" type="datetime1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5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1860EAB1-9A24-4F43-8177-EB1A170D5DC5}" type="datetime1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8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5B74DAC5-C860-4E46-AB88-1E59EC71214A}" type="datetime1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45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0B76A618-AC57-4A19-A379-A426A944B8CE}" type="datetime1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1A5E4675-6014-4D7E-9371-A1EE500245EA}" type="datetime1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92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35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4" y="1414122"/>
            <a:ext cx="9143999" cy="2329749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0" y="557589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5699" l="391" r="99414">
                        <a14:foregroundMark x1="8203" y1="38710" x2="8203" y2="38710"/>
                        <a14:foregroundMark x1="1758" y1="41935" x2="1758" y2="41935"/>
                        <a14:foregroundMark x1="20605" y1="17742" x2="20605" y2="17742"/>
                        <a14:foregroundMark x1="26758" y1="65054" x2="26758" y2="65054"/>
                        <a14:foregroundMark x1="42578" y1="41935" x2="42578" y2="41935"/>
                        <a14:foregroundMark x1="52539" y1="32796" x2="52539" y2="32796"/>
                        <a14:foregroundMark x1="65039" y1="20430" x2="65039" y2="20430"/>
                        <a14:foregroundMark x1="76563" y1="41398" x2="76563" y2="41398"/>
                        <a14:foregroundMark x1="82324" y1="20430" x2="82324" y2="20430"/>
                        <a14:foregroundMark x1="97754" y1="20968" x2="97754" y2="20968"/>
                        <a14:foregroundMark x1="7520" y1="67204" x2="7520" y2="67204"/>
                        <a14:foregroundMark x1="12891" y1="40860" x2="12891" y2="40860"/>
                        <a14:foregroundMark x1="7227" y1="9140" x2="7227" y2="9140"/>
                        <a14:foregroundMark x1="7422" y1="92473" x2="7422" y2="92473"/>
                        <a14:foregroundMark x1="7324" y1="80645" x2="7324" y2="80645"/>
                        <a14:foregroundMark x1="1172" y1="41398" x2="1172" y2="41398"/>
                        <a14:foregroundMark x1="13379" y1="40860" x2="13379" y2="40860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06" y="93994"/>
            <a:ext cx="2056474" cy="39728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30856" y="2053907"/>
            <a:ext cx="70995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200" b="1" dirty="0">
                <a:solidFill>
                  <a:schemeClr val="bg1"/>
                </a:solidFill>
              </a:rPr>
              <a:t>안전보건 전사 회의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10952" y="5814205"/>
            <a:ext cx="213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환경안전부문</a:t>
            </a:r>
          </a:p>
        </p:txBody>
      </p:sp>
    </p:spTree>
    <p:extLst>
      <p:ext uri="{BB962C8B-B14F-4D97-AF65-F5344CB8AC3E}">
        <p14:creationId xmlns:p14="http://schemas.microsoft.com/office/powerpoint/2010/main" val="103911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 userDrawn="1"/>
        </p:nvCxnSpPr>
        <p:spPr>
          <a:xfrm>
            <a:off x="0" y="557589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66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8" r:id="rId2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3" y="844732"/>
            <a:ext cx="4313207" cy="2577738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직사각형 12"/>
          <p:cNvSpPr/>
          <p:nvPr userDrawn="1"/>
        </p:nvSpPr>
        <p:spPr>
          <a:xfrm>
            <a:off x="163903" y="3570429"/>
            <a:ext cx="4313207" cy="260177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직사각형 13"/>
          <p:cNvSpPr/>
          <p:nvPr userDrawn="1"/>
        </p:nvSpPr>
        <p:spPr>
          <a:xfrm>
            <a:off x="4689897" y="844732"/>
            <a:ext cx="4313207" cy="2577738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직사각형 14"/>
          <p:cNvSpPr/>
          <p:nvPr userDrawn="1"/>
        </p:nvSpPr>
        <p:spPr>
          <a:xfrm>
            <a:off x="4692770" y="3570429"/>
            <a:ext cx="4313207" cy="260177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6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2804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3" y="844732"/>
            <a:ext cx="8839201" cy="2577738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직사각형 12"/>
          <p:cNvSpPr/>
          <p:nvPr userDrawn="1"/>
        </p:nvSpPr>
        <p:spPr>
          <a:xfrm>
            <a:off x="163903" y="3570429"/>
            <a:ext cx="8839201" cy="260177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6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0172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 userDrawn="1"/>
        </p:nvSpPr>
        <p:spPr>
          <a:xfrm>
            <a:off x="163904" y="844732"/>
            <a:ext cx="8839199" cy="5327469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166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1" y="844732"/>
            <a:ext cx="8839200" cy="5327469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670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2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7652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2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288429" y="6412506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0" y="2090997"/>
            <a:ext cx="9144000" cy="2676013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158" y="1282185"/>
            <a:ext cx="4383215" cy="4293630"/>
          </a:xfrm>
          <a:prstGeom prst="diamond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 rot="2713271">
            <a:off x="1731127" y="910324"/>
            <a:ext cx="735874" cy="722811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 rot="2713271">
            <a:off x="2762527" y="5224872"/>
            <a:ext cx="735874" cy="722811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66" name="Picture 18" descr="House Construction Icons - Download Free Vector Icons | Noun Project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62" y="886906"/>
            <a:ext cx="1230727" cy="12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2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1959" y="4553667"/>
            <a:ext cx="182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2024. 11. 25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3549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36625"/>
              </p:ext>
            </p:extLst>
          </p:nvPr>
        </p:nvGraphicFramePr>
        <p:xfrm>
          <a:off x="163629" y="836939"/>
          <a:ext cx="8830494" cy="534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3646012157"/>
                    </a:ext>
                  </a:extLst>
                </a:gridCol>
              </a:tblGrid>
              <a:tr h="5349257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60000"/>
                        </a:lnSpc>
                        <a:buNone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1. 12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안전점검의 날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12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60000"/>
                        </a:lnSpc>
                        <a:buNone/>
                      </a:pP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60000"/>
                        </a:lnSpc>
                        <a:buNone/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ISO 45001 / 9001 / 18001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심사 일정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60000"/>
                        </a:lnSpc>
                        <a:buNone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ISO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사후심사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60000"/>
                        </a:lnSpc>
                        <a:buNone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일정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12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~ 12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/ 3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일간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60000"/>
                        </a:lnSpc>
                        <a:buNone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대상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및 현장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개소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60000"/>
                        </a:lnSpc>
                        <a:buNone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세부 일정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60000"/>
                        </a:lnSpc>
                        <a:buNone/>
                      </a:pP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60000"/>
                        </a:lnSpc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</a:t>
            </a:r>
            <a:endParaRPr lang="ko-KR" altLang="en-US" sz="16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C9AB62AA-2A4C-4570-87FB-64D810B03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241669"/>
              </p:ext>
            </p:extLst>
          </p:nvPr>
        </p:nvGraphicFramePr>
        <p:xfrm>
          <a:off x="300494" y="3648701"/>
          <a:ext cx="4271506" cy="237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506">
                  <a:extLst>
                    <a:ext uri="{9D8B030D-6E8A-4147-A177-3AD203B41FA5}">
                      <a16:colId xmlns:a16="http://schemas.microsoft.com/office/drawing/2014/main" val="1660934447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036624057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4029465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날짜</a:t>
                      </a:r>
                    </a:p>
                  </a:txBody>
                  <a:tcPr marL="36000" marR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심사 대상</a:t>
                      </a:r>
                    </a:p>
                  </a:txBody>
                  <a:tcPr marL="36000" marR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278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파주 천재교과서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부평 한국경제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9735614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천안 </a:t>
                      </a:r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듀폰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평택 </a:t>
                      </a:r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유피케미칼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03316035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충주 </a:t>
                      </a:r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재세능원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영종도 </a:t>
                      </a:r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칩팩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기숙사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16066841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세종 삼성전기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화성 도쿄 </a:t>
                      </a:r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클린룸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15061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L="36000" marR="36000"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환경안전팀 및 각 사업부문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7752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04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850739" y="1110147"/>
            <a:ext cx="16385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4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목차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D49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7021" y="107755"/>
            <a:ext cx="4003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2024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안전보건 전사 회의</a:t>
            </a:r>
            <a:endParaRPr lang="ko-KR" altLang="en-US" sz="2000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9A1716F-09EA-4125-80A4-BD4793607F3D}"/>
              </a:ext>
            </a:extLst>
          </p:cNvPr>
          <p:cNvSpPr/>
          <p:nvPr/>
        </p:nvSpPr>
        <p:spPr>
          <a:xfrm>
            <a:off x="3880960" y="1562771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CA7507-8DB5-439B-AA98-AD3113595FDD}"/>
              </a:ext>
            </a:extLst>
          </p:cNvPr>
          <p:cNvSpPr/>
          <p:nvPr/>
        </p:nvSpPr>
        <p:spPr>
          <a:xfrm>
            <a:off x="4243560" y="1562772"/>
            <a:ext cx="3589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전사 안전보건 확보 현황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203465F-DC72-43B5-8A94-E9FF50FD2E3B}"/>
              </a:ext>
            </a:extLst>
          </p:cNvPr>
          <p:cNvSpPr/>
          <p:nvPr/>
        </p:nvSpPr>
        <p:spPr>
          <a:xfrm>
            <a:off x="3880960" y="2462683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5180829-9484-45B4-8D96-6D26D6B1A9B0}"/>
              </a:ext>
            </a:extLst>
          </p:cNvPr>
          <p:cNvSpPr/>
          <p:nvPr/>
        </p:nvSpPr>
        <p:spPr>
          <a:xfrm>
            <a:off x="4243565" y="2462682"/>
            <a:ext cx="28648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안전사고 발생 현황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400" dirty="0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7D3BC68-2ADA-4B50-BA33-D8BF9157055B}"/>
              </a:ext>
            </a:extLst>
          </p:cNvPr>
          <p:cNvSpPr/>
          <p:nvPr/>
        </p:nvSpPr>
        <p:spPr>
          <a:xfrm>
            <a:off x="3880960" y="3362591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ABB0EB9-7BF3-4352-B963-001426DA3970}"/>
              </a:ext>
            </a:extLst>
          </p:cNvPr>
          <p:cNvSpPr/>
          <p:nvPr/>
        </p:nvSpPr>
        <p:spPr>
          <a:xfrm>
            <a:off x="4243560" y="3362592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안전보건 관련 </a:t>
            </a:r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이슈사항</a:t>
            </a:r>
            <a:endParaRPr lang="ko-KR" altLang="en-US" sz="2400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FD72ED8-943A-4914-A6C6-E4AD0A74DFB6}"/>
              </a:ext>
            </a:extLst>
          </p:cNvPr>
          <p:cNvSpPr/>
          <p:nvPr/>
        </p:nvSpPr>
        <p:spPr>
          <a:xfrm>
            <a:off x="3880960" y="4262499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E18CD13-54AC-4E3B-81B9-A3E101637766}"/>
              </a:ext>
            </a:extLst>
          </p:cNvPr>
          <p:cNvSpPr/>
          <p:nvPr/>
        </p:nvSpPr>
        <p:spPr>
          <a:xfrm>
            <a:off x="4243560" y="426249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</a:t>
            </a:r>
            <a:endParaRPr lang="ko-KR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071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173" y="57925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전사 안전보건 확보 현황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7" name="Shape 24588"/>
          <p:cNvGraphicFramePr/>
          <p:nvPr>
            <p:extLst>
              <p:ext uri="{D42A27DB-BD31-4B8C-83A1-F6EECF244321}">
                <p14:modId xmlns:p14="http://schemas.microsoft.com/office/powerpoint/2010/main" val="725894138"/>
              </p:ext>
            </p:extLst>
          </p:nvPr>
        </p:nvGraphicFramePr>
        <p:xfrm>
          <a:off x="165463" y="842029"/>
          <a:ext cx="8830494" cy="53410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5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defRPr sz="1400" u="none" strike="noStrike" cap="none"/>
                      </a:pPr>
                      <a:r>
                        <a:rPr lang="en-US" altLang="ko-KR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2024</a:t>
                      </a: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년 </a:t>
                      </a:r>
                      <a:r>
                        <a:rPr lang="en-US" altLang="ko-KR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10</a:t>
                      </a: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월 현황</a:t>
                      </a:r>
                      <a:endParaRPr lang="en-US" sz="1600" b="1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defRPr sz="1400" u="none" strike="noStrike" cap="none"/>
                      </a:pP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각 사업부문별 현황</a:t>
                      </a:r>
                      <a:endParaRPr lang="en-US" sz="1600" b="1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560">
                <a:tc>
                  <a:txBody>
                    <a:bodyPr/>
                    <a:lstStyle/>
                    <a:p>
                      <a:pPr marL="0" marR="0" lvl="0" indent="0" algn="l" defTabSz="912358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kumimoji="0" lang="en-US" altLang="ko-K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 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marL="92075" marR="0" lvl="0" indent="-9207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각 현장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10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월 안전실적 제출 현황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총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24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개 현장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)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미 제출 없음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</a:t>
                      </a: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안전보건관리책임자 및 관리감독자 평가 완료</a:t>
                      </a:r>
                      <a:endParaRPr lang="en-US" altLang="ko-KR" sz="1500" b="1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- 25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개 현장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,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관리감독자 총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158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명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현장 평가 및 환경안전팀 평가 종합하여 반영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환경안전 인사고과 반영 및 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우수 관리감독자 포상 예정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endParaRPr lang="en-US" altLang="ko-KR" sz="1500" b="1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협력업체 안전보건 평가 완료</a:t>
                      </a:r>
                      <a:endParaRPr lang="en-US" altLang="ko-KR" sz="1500" b="1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약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80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개 업체 평가 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안전사고 현황 등 종합하여 최종 평가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우수 협력업체 포상 및 미흡 업체 교육 예정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72F2C87-1787-49C6-A289-B9E5301A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7436"/>
              </p:ext>
            </p:extLst>
          </p:nvPr>
        </p:nvGraphicFramePr>
        <p:xfrm>
          <a:off x="220522" y="1268168"/>
          <a:ext cx="4286416" cy="48975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83024256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9480002"/>
                    </a:ext>
                  </a:extLst>
                </a:gridCol>
                <a:gridCol w="1442416">
                  <a:extLst>
                    <a:ext uri="{9D8B030D-6E8A-4147-A177-3AD203B41FA5}">
                      <a16:colId xmlns:a16="http://schemas.microsoft.com/office/drawing/2014/main" val="176643967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4424978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51779893"/>
                    </a:ext>
                  </a:extLst>
                </a:gridCol>
              </a:tblGrid>
              <a:tr h="2224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항목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관련 서류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현 황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61374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경영방침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전사 안전보건방침 및 목표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2024. 01. 02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전파 완료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172550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안전보건방침 및 목표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전 현장 방침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및 목표 수립 완료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095769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전담 조직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환경안전부문 조직도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768335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환경안전부문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업무분장표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87053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조직도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576951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유해위험요인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점검 및 개선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수시 위험성평가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  <a:latin typeface="+mn-ea"/>
                          <a:ea typeface="+mn-ea"/>
                        </a:rPr>
                        <a:t>하반기 정기점검 완료</a:t>
                      </a:r>
                      <a:endParaRPr lang="en-US" altLang="ko-KR" sz="700" b="1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18158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환경안전팀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정기점검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674187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4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예산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 예산의 적절성 확인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948497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산업안전보건관리비 사용 내역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매월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공정률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대비 진행률 관리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59022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5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관리책임자 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안전보건관리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총괄책임자 지정서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완료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22337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관리감독자 지정서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52933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관리책임자</a:t>
                      </a:r>
                      <a:r>
                        <a:rPr lang="en-US" altLang="ko-KR" sz="700" b="0" u="none" strike="noStrike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관리감독자 안전 평가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하반기 평가 완료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06206"/>
                  </a:ext>
                </a:extLst>
              </a:tr>
              <a:tr h="222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6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인력 배치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안전</a:t>
                      </a:r>
                      <a:r>
                        <a:rPr lang="en-US" altLang="ko-KR" sz="700" b="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보건관리자 배치 현황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 안전</a:t>
                      </a:r>
                      <a:r>
                        <a:rPr lang="en-US" altLang="ko-KR" sz="700" b="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보건관리자 </a:t>
                      </a:r>
                      <a:r>
                        <a:rPr lang="en-US" altLang="ko-KR" sz="700" b="0" u="none" strike="noStrike" dirty="0">
                          <a:effectLst/>
                          <a:latin typeface="+mn-ea"/>
                          <a:ea typeface="+mn-ea"/>
                        </a:rPr>
                        <a:t>45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700" b="0" u="none" strike="noStrike" baseline="0" dirty="0">
                          <a:effectLst/>
                          <a:latin typeface="+mn-ea"/>
                          <a:ea typeface="+mn-ea"/>
                        </a:rPr>
                        <a:t> 100% </a:t>
                      </a:r>
                      <a:r>
                        <a:rPr lang="ko-KR" altLang="en-US" sz="700" b="0" u="none" strike="noStrike" baseline="0" dirty="0">
                          <a:effectLst/>
                          <a:latin typeface="+mn-ea"/>
                          <a:ea typeface="+mn-ea"/>
                        </a:rPr>
                        <a:t>배치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284889"/>
                  </a:ext>
                </a:extLst>
              </a:tr>
              <a:tr h="222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7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근로자 참여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노사협의체 회의록 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 안전소통창구 근로자 제안 </a:t>
                      </a:r>
                      <a:r>
                        <a:rPr lang="en-US" altLang="ko-KR" sz="700" b="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건</a:t>
                      </a:r>
                      <a:endParaRPr lang="en-US" altLang="ko-KR" sz="700" b="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조치 완료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877748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비상사태 대응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비상 모의훈련 실시계획 및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b="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하반기 모의훈련 완료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40627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9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하도급 관리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협력업체 선정 및 관리 기준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b="0" u="none" strike="noStrike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0" u="none" strike="noStrike">
                          <a:effectLst/>
                          <a:latin typeface="+mn-ea"/>
                          <a:ea typeface="+mn-ea"/>
                        </a:rPr>
                        <a:t>구매</a:t>
                      </a:r>
                      <a:r>
                        <a:rPr lang="en-US" altLang="ko-KR" sz="700" b="0" u="none" strike="noStrike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 협력업체 관리 개정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027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협력업체 안전보건평가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b="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b="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하반기 평가 완료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0657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 관련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법적 의무 이행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근로자 건강검진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하반기 정기점검 완료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5466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안전보건관리규정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80817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작업 계획서 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97338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11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법적 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교육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정기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특별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/MSDS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교육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22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04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차트 17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759025"/>
              </p:ext>
            </p:extLst>
          </p:nvPr>
        </p:nvGraphicFramePr>
        <p:xfrm>
          <a:off x="171160" y="831839"/>
          <a:ext cx="4293327" cy="259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직사각형 13"/>
          <p:cNvSpPr/>
          <p:nvPr/>
        </p:nvSpPr>
        <p:spPr>
          <a:xfrm>
            <a:off x="35173" y="57925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안전사고 발생 현황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899A9-7DFD-4432-82D7-DDCA71C09DC8}"/>
              </a:ext>
            </a:extLst>
          </p:cNvPr>
          <p:cNvSpPr txBox="1"/>
          <p:nvPr/>
        </p:nvSpPr>
        <p:spPr>
          <a:xfrm>
            <a:off x="4702714" y="3572530"/>
            <a:ext cx="4293327" cy="2604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dirty="0">
                <a:latin typeface="+mn-ea"/>
              </a:rPr>
              <a:t>◎</a:t>
            </a:r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2024</a:t>
            </a:r>
            <a:r>
              <a:rPr lang="ko-KR" altLang="en-US" sz="1400" b="1" dirty="0">
                <a:latin typeface="+mn-ea"/>
              </a:rPr>
              <a:t>년 </a:t>
            </a:r>
            <a:r>
              <a:rPr lang="en-US" altLang="ko-KR" sz="1400" b="1" dirty="0">
                <a:latin typeface="+mn-ea"/>
              </a:rPr>
              <a:t>11</a:t>
            </a:r>
            <a:r>
              <a:rPr lang="ko-KR" altLang="en-US" sz="1400" b="1" dirty="0">
                <a:latin typeface="+mn-ea"/>
              </a:rPr>
              <a:t>월 안전사고 발생 현황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- </a:t>
            </a:r>
            <a:r>
              <a:rPr lang="ko-KR" altLang="en-US" sz="1200" dirty="0">
                <a:latin typeface="+mn-ea"/>
              </a:rPr>
              <a:t>사업부문 별 현황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+mn-ea"/>
              </a:rPr>
              <a:t>      </a:t>
            </a: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+mn-ea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-</a:t>
            </a:r>
            <a:r>
              <a:rPr lang="ko-KR" altLang="en-US" sz="1200" dirty="0">
                <a:latin typeface="+mn-ea"/>
              </a:rPr>
              <a:t> 재해유형 별 현황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+mn-ea"/>
              </a:rPr>
              <a:t>  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82658A12-DF8F-46F3-ACAF-6E9CD7A1D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868839"/>
              </p:ext>
            </p:extLst>
          </p:nvPr>
        </p:nvGraphicFramePr>
        <p:xfrm>
          <a:off x="4855578" y="4111965"/>
          <a:ext cx="4068476" cy="769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151">
                  <a:extLst>
                    <a:ext uri="{9D8B030D-6E8A-4147-A177-3AD203B41FA5}">
                      <a16:colId xmlns:a16="http://schemas.microsoft.com/office/drawing/2014/main" val="3944609626"/>
                    </a:ext>
                  </a:extLst>
                </a:gridCol>
                <a:gridCol w="653465">
                  <a:extLst>
                    <a:ext uri="{9D8B030D-6E8A-4147-A177-3AD203B41FA5}">
                      <a16:colId xmlns:a16="http://schemas.microsoft.com/office/drawing/2014/main" val="3836466713"/>
                    </a:ext>
                  </a:extLst>
                </a:gridCol>
                <a:gridCol w="653465">
                  <a:extLst>
                    <a:ext uri="{9D8B030D-6E8A-4147-A177-3AD203B41FA5}">
                      <a16:colId xmlns:a16="http://schemas.microsoft.com/office/drawing/2014/main" val="114185035"/>
                    </a:ext>
                  </a:extLst>
                </a:gridCol>
                <a:gridCol w="653465">
                  <a:extLst>
                    <a:ext uri="{9D8B030D-6E8A-4147-A177-3AD203B41FA5}">
                      <a16:colId xmlns:a16="http://schemas.microsoft.com/office/drawing/2014/main" val="3602784361"/>
                    </a:ext>
                  </a:extLst>
                </a:gridCol>
                <a:gridCol w="653465">
                  <a:extLst>
                    <a:ext uri="{9D8B030D-6E8A-4147-A177-3AD203B41FA5}">
                      <a16:colId xmlns:a16="http://schemas.microsoft.com/office/drawing/2014/main" val="3847594972"/>
                    </a:ext>
                  </a:extLst>
                </a:gridCol>
                <a:gridCol w="653465">
                  <a:extLst>
                    <a:ext uri="{9D8B030D-6E8A-4147-A177-3AD203B41FA5}">
                      <a16:colId xmlns:a16="http://schemas.microsoft.com/office/drawing/2014/main" val="372858119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종건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HT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플랜트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가스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전사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897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안전사고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1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6735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>
                          <a:latin typeface="+mn-ea"/>
                          <a:ea typeface="+mn-ea"/>
                        </a:rPr>
                        <a:t>아차사고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1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827528"/>
                  </a:ext>
                </a:extLst>
              </a:tr>
            </a:tbl>
          </a:graphicData>
        </a:graphic>
      </p:graphicFrame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9F85B14E-1329-492E-83EA-8BB59FEAC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2218"/>
              </p:ext>
            </p:extLst>
          </p:nvPr>
        </p:nvGraphicFramePr>
        <p:xfrm>
          <a:off x="4860601" y="5319658"/>
          <a:ext cx="4063452" cy="80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600">
                  <a:extLst>
                    <a:ext uri="{9D8B030D-6E8A-4147-A177-3AD203B41FA5}">
                      <a16:colId xmlns:a16="http://schemas.microsoft.com/office/drawing/2014/main" val="2735498509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3944609626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3836466713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114185035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3602784361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3728581198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5143245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넘어짐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끼임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떨어짐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부딪힘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합계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897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안전사고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6735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>
                          <a:latin typeface="+mn-ea"/>
                          <a:ea typeface="+mn-ea"/>
                        </a:rPr>
                        <a:t>아차사고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12772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FC64C0-511B-47B3-90AD-A22B56F712EA}"/>
              </a:ext>
            </a:extLst>
          </p:cNvPr>
          <p:cNvSpPr txBox="1"/>
          <p:nvPr/>
        </p:nvSpPr>
        <p:spPr>
          <a:xfrm>
            <a:off x="511276" y="2605548"/>
            <a:ext cx="455434" cy="28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+mn-ea"/>
              </a:rPr>
              <a:t>34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C0CAB-F488-4766-BA29-B768D2B8BFA0}"/>
              </a:ext>
            </a:extLst>
          </p:cNvPr>
          <p:cNvSpPr txBox="1"/>
          <p:nvPr/>
        </p:nvSpPr>
        <p:spPr>
          <a:xfrm>
            <a:off x="2348112" y="2590638"/>
            <a:ext cx="433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46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2668E0-E89F-4C6B-995E-EE757DA90D6E}"/>
              </a:ext>
            </a:extLst>
          </p:cNvPr>
          <p:cNvSpPr txBox="1"/>
          <p:nvPr/>
        </p:nvSpPr>
        <p:spPr>
          <a:xfrm>
            <a:off x="1845322" y="2605548"/>
            <a:ext cx="455434" cy="28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+mn-ea"/>
              </a:rPr>
              <a:t>26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46BF3-FB85-4960-A10F-38F68DB71AD7}"/>
              </a:ext>
            </a:extLst>
          </p:cNvPr>
          <p:cNvSpPr txBox="1"/>
          <p:nvPr/>
        </p:nvSpPr>
        <p:spPr>
          <a:xfrm>
            <a:off x="999732" y="2590573"/>
            <a:ext cx="433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50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45364-7D19-44BE-8E65-FF7E92F37420}"/>
              </a:ext>
            </a:extLst>
          </p:cNvPr>
          <p:cNvSpPr txBox="1"/>
          <p:nvPr/>
        </p:nvSpPr>
        <p:spPr>
          <a:xfrm>
            <a:off x="3293026" y="263856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+mn-ea"/>
              </a:rPr>
              <a:t>8</a:t>
            </a:r>
            <a:endParaRPr lang="ko-KR" altLang="en-US" sz="2000" dirty="0"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0907B4-BC52-4F17-9104-146A9D0F4B3D}"/>
              </a:ext>
            </a:extLst>
          </p:cNvPr>
          <p:cNvSpPr txBox="1"/>
          <p:nvPr/>
        </p:nvSpPr>
        <p:spPr>
          <a:xfrm>
            <a:off x="3696492" y="2645436"/>
            <a:ext cx="43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+mn-ea"/>
              </a:rPr>
              <a:t>4</a:t>
            </a: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21" name="차트 20">
            <a:extLst>
              <a:ext uri="{FF2B5EF4-FFF2-40B4-BE49-F238E27FC236}">
                <a16:creationId xmlns:a16="http://schemas.microsoft.com/office/drawing/2014/main" id="{8683BD2E-B5CD-4979-BF99-6D50CDFAD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652416"/>
              </p:ext>
            </p:extLst>
          </p:nvPr>
        </p:nvGraphicFramePr>
        <p:xfrm>
          <a:off x="4702714" y="816667"/>
          <a:ext cx="4293327" cy="261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차트 2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775233"/>
              </p:ext>
            </p:extLst>
          </p:nvPr>
        </p:nvGraphicFramePr>
        <p:xfrm>
          <a:off x="171160" y="3572531"/>
          <a:ext cx="4293327" cy="259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0357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507786"/>
              </p:ext>
            </p:extLst>
          </p:nvPr>
        </p:nvGraphicFramePr>
        <p:xfrm>
          <a:off x="156756" y="845823"/>
          <a:ext cx="8839326" cy="531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63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9663">
                  <a:extLst>
                    <a:ext uri="{9D8B030D-6E8A-4147-A177-3AD203B41FA5}">
                      <a16:colId xmlns:a16="http://schemas.microsoft.com/office/drawing/2014/main" val="2843417911"/>
                    </a:ext>
                  </a:extLst>
                </a:gridCol>
              </a:tblGrid>
              <a:tr h="51946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타설작업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중 손 끼임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부상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  <a:tr h="4796881"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3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45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개요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5000"/>
                        </a:lnSpc>
                      </a:pPr>
                      <a:r>
                        <a:rPr lang="en-US" altLang="ko-KR" sz="150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- 2024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11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8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일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금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) 3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인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조 </a:t>
                      </a:r>
                      <a:r>
                        <a:rPr lang="ko-KR" altLang="en-US" sz="1500" b="0" dirty="0" err="1">
                          <a:latin typeface="맑은 고딕" panose="020B0503020000020004" pitchFamily="50" charset="-127"/>
                          <a:ea typeface="+mn-ea"/>
                        </a:rPr>
                        <a:t>타설작업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 중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동료가 잡고 있던 자바라 호스를 놓으며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거푸집과 호스 사이에 손 끼임 → 손가락 골절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5000"/>
                        </a:lnSpc>
                      </a:pP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5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원인 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- 3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인 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조 작업 중 의사소통 미흡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작업공간 확보 미흡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펌프카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세팅 공간 부족해 자바라 호스 연결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5000"/>
                        </a:lnSpc>
                      </a:pP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5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재발방지대책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작업 방법 및 순서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의사소통 방법 교육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정리정돈 및 지반정리 후 장비 세팅 공간 확보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펌프카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세팅해 자바라 호스 끼임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부딪힘 방지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25839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당사 안전사고 사례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33B70CC-1A99-493C-92D3-F7E59E34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92" y="1396533"/>
            <a:ext cx="4376178" cy="47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0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85898"/>
              </p:ext>
            </p:extLst>
          </p:nvPr>
        </p:nvGraphicFramePr>
        <p:xfrm>
          <a:off x="156756" y="845823"/>
          <a:ext cx="8839326" cy="531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63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9663">
                  <a:extLst>
                    <a:ext uri="{9D8B030D-6E8A-4147-A177-3AD203B41FA5}">
                      <a16:colId xmlns:a16="http://schemas.microsoft.com/office/drawing/2014/main" val="2843417911"/>
                    </a:ext>
                  </a:extLst>
                </a:gridCol>
              </a:tblGrid>
              <a:tr h="51946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 준비 중 부딪힘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부상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  <a:tr h="4796881">
                <a:tc>
                  <a:txBody>
                    <a:bodyPr/>
                    <a:lstStyle/>
                    <a:p>
                      <a:pPr latinLnBrk="1">
                        <a:lnSpc>
                          <a:spcPct val="140000"/>
                        </a:lnSpc>
                      </a:pPr>
                      <a:endParaRPr lang="en-US" altLang="ko-KR" sz="13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</a:t>
                      </a: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</a:t>
                      </a:r>
                    </a:p>
                    <a:p>
                      <a:pPr latinLnBrk="1">
                        <a:lnSpc>
                          <a:spcPct val="14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 </a:t>
                      </a:r>
                    </a:p>
                    <a:p>
                      <a:pPr latinLnBrk="1">
                        <a:lnSpc>
                          <a:spcPct val="14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개요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- 2024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11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21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일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목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고소작업대 탑승 상태로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작업 위치를 확인하던 중 몸을 돌리다가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500" b="0" dirty="0" err="1">
                          <a:latin typeface="맑은 고딕" panose="020B0503020000020004" pitchFamily="50" charset="-127"/>
                          <a:ea typeface="+mn-ea"/>
                        </a:rPr>
                        <a:t>찬넬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 볼트에 손 부딪힘 → 손가락 골절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원인 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현장 확인 미흡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돌출물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부딪힘 방지조치 미흡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재발방지대책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작업 전 장애물 등 현장 상태 확인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돌출물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부딪힘 방지조치 실시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안전쿠션 테이프 등 사용해 보양 조치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부딪힘 주의 표지 부착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25839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당사 안전사고 사례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496723D-E7E2-4A82-92DE-29D6A5ED4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84" y="1390929"/>
            <a:ext cx="4335556" cy="47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1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2E274A4-1D83-4F53-88EE-7FC14483D06C}"/>
              </a:ext>
            </a:extLst>
          </p:cNvPr>
          <p:cNvSpPr/>
          <p:nvPr/>
        </p:nvSpPr>
        <p:spPr>
          <a:xfrm>
            <a:off x="35168" y="57925"/>
            <a:ext cx="4876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308475" algn="l"/>
              </a:tabLst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출력인원 대비 안전사고 현황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482B22C3-ED41-45AE-9A60-A2C361D1A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803211"/>
              </p:ext>
            </p:extLst>
          </p:nvPr>
        </p:nvGraphicFramePr>
        <p:xfrm>
          <a:off x="187495" y="838199"/>
          <a:ext cx="8795139" cy="534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CD2DD0-1070-42EB-91C9-3AF10F21BEC6}"/>
              </a:ext>
            </a:extLst>
          </p:cNvPr>
          <p:cNvSpPr txBox="1"/>
          <p:nvPr/>
        </p:nvSpPr>
        <p:spPr>
          <a:xfrm>
            <a:off x="475417" y="1798726"/>
            <a:ext cx="725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5,000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38EFF6-877C-456C-9B88-9B02A8C81F16}"/>
              </a:ext>
            </a:extLst>
          </p:cNvPr>
          <p:cNvSpPr txBox="1"/>
          <p:nvPr/>
        </p:nvSpPr>
        <p:spPr>
          <a:xfrm>
            <a:off x="2178711" y="3384928"/>
            <a:ext cx="725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2,500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EF82F9-83DD-4F12-914F-523E73F7CDD8}"/>
              </a:ext>
            </a:extLst>
          </p:cNvPr>
          <p:cNvSpPr txBox="1"/>
          <p:nvPr/>
        </p:nvSpPr>
        <p:spPr>
          <a:xfrm>
            <a:off x="3873041" y="3511922"/>
            <a:ext cx="725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2,300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40BA2-B1B3-4D09-976A-A09718E93FB8}"/>
              </a:ext>
            </a:extLst>
          </p:cNvPr>
          <p:cNvSpPr txBox="1"/>
          <p:nvPr/>
        </p:nvSpPr>
        <p:spPr>
          <a:xfrm>
            <a:off x="7288594" y="4838699"/>
            <a:ext cx="725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200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D9674-7CFD-47A8-B208-60E992B08DAC}"/>
              </a:ext>
            </a:extLst>
          </p:cNvPr>
          <p:cNvSpPr txBox="1"/>
          <p:nvPr/>
        </p:nvSpPr>
        <p:spPr>
          <a:xfrm>
            <a:off x="5809417" y="4965692"/>
            <a:ext cx="725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0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C93F00-BF4D-44B6-9964-05D3DF3DC021}"/>
              </a:ext>
            </a:extLst>
          </p:cNvPr>
          <p:cNvSpPr txBox="1"/>
          <p:nvPr/>
        </p:nvSpPr>
        <p:spPr>
          <a:xfrm>
            <a:off x="4188730" y="1938256"/>
            <a:ext cx="3547812" cy="783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* </a:t>
            </a:r>
            <a:r>
              <a:rPr lang="ko-KR" altLang="en-US" sz="1600" b="1" dirty="0">
                <a:latin typeface="+mn-ea"/>
              </a:rPr>
              <a:t>평균 출력인원 </a:t>
            </a:r>
            <a:r>
              <a:rPr lang="en-US" altLang="ko-KR" sz="1600" b="1" dirty="0">
                <a:latin typeface="+mn-ea"/>
              </a:rPr>
              <a:t>100</a:t>
            </a:r>
            <a:r>
              <a:rPr lang="ko-KR" altLang="en-US" sz="1600" b="1" dirty="0">
                <a:latin typeface="+mn-ea"/>
              </a:rPr>
              <a:t>명 당</a:t>
            </a:r>
            <a:endParaRPr lang="en-US" altLang="ko-KR" sz="1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안전사고 </a:t>
            </a:r>
            <a:r>
              <a:rPr lang="en-US" altLang="ko-KR" sz="1600" b="1" dirty="0">
                <a:latin typeface="+mn-ea"/>
              </a:rPr>
              <a:t>1</a:t>
            </a:r>
            <a:r>
              <a:rPr lang="ko-KR" altLang="en-US" sz="1600" b="1" dirty="0">
                <a:latin typeface="+mn-ea"/>
              </a:rPr>
              <a:t>건 발생</a:t>
            </a:r>
            <a:endParaRPr lang="en-US" altLang="ko-KR" sz="1600" b="1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41752E-FD32-4ADE-A459-AFF78029FB27}"/>
              </a:ext>
            </a:extLst>
          </p:cNvPr>
          <p:cNvSpPr txBox="1"/>
          <p:nvPr/>
        </p:nvSpPr>
        <p:spPr>
          <a:xfrm>
            <a:off x="622366" y="4142429"/>
            <a:ext cx="11578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100</a:t>
            </a:r>
            <a:r>
              <a:rPr lang="ko-KR" altLang="en-US" sz="1400" b="1" dirty="0">
                <a:latin typeface="+mn-ea"/>
              </a:rPr>
              <a:t>명 당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en-US" altLang="ko-KR" sz="1400" b="1" dirty="0">
                <a:latin typeface="+mn-ea"/>
              </a:rPr>
              <a:t>1</a:t>
            </a:r>
            <a:r>
              <a:rPr lang="ko-KR" altLang="en-US" sz="1400" b="1" dirty="0">
                <a:latin typeface="+mn-ea"/>
              </a:rPr>
              <a:t>건</a:t>
            </a:r>
            <a:endParaRPr lang="en-US" altLang="ko-KR" sz="1400" b="1" dirty="0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B8E44B-EDF3-425A-BAA7-CF3C1B9190DD}"/>
              </a:ext>
            </a:extLst>
          </p:cNvPr>
          <p:cNvSpPr txBox="1"/>
          <p:nvPr/>
        </p:nvSpPr>
        <p:spPr>
          <a:xfrm>
            <a:off x="2169747" y="4142429"/>
            <a:ext cx="11578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100</a:t>
            </a:r>
            <a:r>
              <a:rPr lang="ko-KR" altLang="en-US" sz="1400" b="1" dirty="0">
                <a:latin typeface="+mn-ea"/>
              </a:rPr>
              <a:t>명 당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en-US" altLang="ko-KR" sz="1400" b="1" dirty="0">
                <a:latin typeface="+mn-ea"/>
              </a:rPr>
              <a:t>1.9</a:t>
            </a:r>
            <a:r>
              <a:rPr lang="ko-KR" altLang="en-US" sz="1400" b="1" dirty="0">
                <a:latin typeface="+mn-ea"/>
              </a:rPr>
              <a:t>건</a:t>
            </a:r>
            <a:endParaRPr lang="en-US" altLang="ko-KR" sz="1400" b="1" dirty="0"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4FF84B-C6BC-4CA1-AAD9-B6E59A5528CB}"/>
              </a:ext>
            </a:extLst>
          </p:cNvPr>
          <p:cNvSpPr txBox="1"/>
          <p:nvPr/>
        </p:nvSpPr>
        <p:spPr>
          <a:xfrm>
            <a:off x="3754014" y="4142429"/>
            <a:ext cx="11578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100</a:t>
            </a:r>
            <a:r>
              <a:rPr lang="ko-KR" altLang="en-US" sz="1400" b="1" dirty="0">
                <a:latin typeface="+mn-ea"/>
              </a:rPr>
              <a:t>명 당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en-US" altLang="ko-KR" sz="1400" b="1" dirty="0">
                <a:latin typeface="+mn-ea"/>
              </a:rPr>
              <a:t>0.2</a:t>
            </a:r>
            <a:r>
              <a:rPr lang="ko-KR" altLang="en-US" sz="1400" b="1" dirty="0">
                <a:latin typeface="+mn-ea"/>
              </a:rPr>
              <a:t>건</a:t>
            </a:r>
            <a:endParaRPr lang="en-US" altLang="ko-KR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57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2E274A4-1D83-4F53-88EE-7FC14483D06C}"/>
              </a:ext>
            </a:extLst>
          </p:cNvPr>
          <p:cNvSpPr/>
          <p:nvPr/>
        </p:nvSpPr>
        <p:spPr>
          <a:xfrm>
            <a:off x="35168" y="57925"/>
            <a:ext cx="5081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308475" algn="l"/>
              </a:tabLst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3-1. 2024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현장 별 안전사고 현황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043F48E6-48BC-4716-AB7E-754EEE748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566505"/>
              </p:ext>
            </p:extLst>
          </p:nvPr>
        </p:nvGraphicFramePr>
        <p:xfrm>
          <a:off x="143436" y="847165"/>
          <a:ext cx="8875058" cy="533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573225B-7516-4D29-A0DB-6611EBA166E8}"/>
              </a:ext>
            </a:extLst>
          </p:cNvPr>
          <p:cNvSpPr/>
          <p:nvPr/>
        </p:nvSpPr>
        <p:spPr>
          <a:xfrm>
            <a:off x="215154" y="1488141"/>
            <a:ext cx="1048870" cy="467957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A21B0-087F-4E97-B9BD-DE8D866531E9}"/>
              </a:ext>
            </a:extLst>
          </p:cNvPr>
          <p:cNvSpPr txBox="1"/>
          <p:nvPr/>
        </p:nvSpPr>
        <p:spPr>
          <a:xfrm>
            <a:off x="4188730" y="1938256"/>
            <a:ext cx="3736070" cy="1522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* </a:t>
            </a:r>
            <a:r>
              <a:rPr lang="ko-KR" altLang="en-US" sz="1600" b="1" dirty="0">
                <a:latin typeface="+mn-ea"/>
              </a:rPr>
              <a:t>출력인원 많은 현장에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사고 집중</a:t>
            </a:r>
            <a:endParaRPr lang="en-US" altLang="ko-KR" sz="1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전체 사고의 </a:t>
            </a:r>
            <a:r>
              <a:rPr lang="en-US" altLang="ko-KR" sz="1600" b="1" dirty="0">
                <a:latin typeface="+mn-ea"/>
              </a:rPr>
              <a:t>45%</a:t>
            </a:r>
            <a:r>
              <a:rPr lang="ko-KR" altLang="en-US" sz="1600" b="1" dirty="0">
                <a:latin typeface="+mn-ea"/>
              </a:rPr>
              <a:t>가 </a:t>
            </a:r>
            <a:r>
              <a:rPr lang="en-US" altLang="ko-KR" sz="1600" b="1" dirty="0">
                <a:latin typeface="+mn-ea"/>
              </a:rPr>
              <a:t>2</a:t>
            </a:r>
            <a:r>
              <a:rPr lang="ko-KR" altLang="en-US" sz="1600" b="1" dirty="0">
                <a:latin typeface="+mn-ea"/>
              </a:rPr>
              <a:t>개 현장에서 발생</a:t>
            </a:r>
            <a:endParaRPr lang="en-US" altLang="ko-KR" sz="1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창원 해성 평균 </a:t>
            </a:r>
            <a:r>
              <a:rPr lang="en-US" altLang="ko-KR" sz="1600" b="1" dirty="0">
                <a:latin typeface="+mn-ea"/>
              </a:rPr>
              <a:t>600</a:t>
            </a:r>
            <a:r>
              <a:rPr lang="ko-KR" altLang="en-US" sz="1600" b="1" dirty="0">
                <a:latin typeface="+mn-ea"/>
              </a:rPr>
              <a:t>명</a:t>
            </a:r>
            <a:r>
              <a:rPr lang="en-US" altLang="ko-KR" sz="1600" b="1" dirty="0">
                <a:latin typeface="+mn-ea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화성 도쿄 평균 </a:t>
            </a:r>
            <a:r>
              <a:rPr lang="en-US" altLang="ko-KR" sz="1600" b="1" dirty="0">
                <a:latin typeface="+mn-ea"/>
              </a:rPr>
              <a:t>250</a:t>
            </a:r>
            <a:r>
              <a:rPr lang="ko-KR" altLang="en-US" sz="1600" b="1" dirty="0">
                <a:latin typeface="+mn-ea"/>
              </a:rPr>
              <a:t>명</a:t>
            </a:r>
            <a:r>
              <a:rPr lang="en-US" altLang="ko-KR" sz="1600" b="1" dirty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517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2E274A4-1D83-4F53-88EE-7FC14483D06C}"/>
              </a:ext>
            </a:extLst>
          </p:cNvPr>
          <p:cNvSpPr/>
          <p:nvPr/>
        </p:nvSpPr>
        <p:spPr>
          <a:xfrm>
            <a:off x="35168" y="57925"/>
            <a:ext cx="3337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308475" algn="l"/>
              </a:tabLst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사고 유형 별 현황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8" name="차트 17">
            <a:extLst>
              <a:ext uri="{FF2B5EF4-FFF2-40B4-BE49-F238E27FC236}">
                <a16:creationId xmlns:a16="http://schemas.microsoft.com/office/drawing/2014/main" id="{5EFAD9DE-203C-4F63-B109-644BC836D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610526"/>
              </p:ext>
            </p:extLst>
          </p:nvPr>
        </p:nvGraphicFramePr>
        <p:xfrm>
          <a:off x="152400" y="833718"/>
          <a:ext cx="8839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B6037708-E001-4538-8FD0-9BAFA3078F6E}"/>
              </a:ext>
            </a:extLst>
          </p:cNvPr>
          <p:cNvSpPr/>
          <p:nvPr/>
        </p:nvSpPr>
        <p:spPr>
          <a:xfrm>
            <a:off x="6687672" y="4195482"/>
            <a:ext cx="2097741" cy="197223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B6CFE9-AC9E-4DB7-A1AA-CE7C779D972E}"/>
              </a:ext>
            </a:extLst>
          </p:cNvPr>
          <p:cNvSpPr txBox="1"/>
          <p:nvPr/>
        </p:nvSpPr>
        <p:spPr>
          <a:xfrm>
            <a:off x="6982845" y="3903094"/>
            <a:ext cx="150739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FF0000"/>
                </a:solidFill>
              </a:rPr>
              <a:t>중대재해성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FF0000"/>
                </a:solidFill>
              </a:rPr>
              <a:t>사고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9A2E3E-34B6-471C-855E-F80DAD7E49FE}"/>
              </a:ext>
            </a:extLst>
          </p:cNvPr>
          <p:cNvSpPr txBox="1"/>
          <p:nvPr/>
        </p:nvSpPr>
        <p:spPr>
          <a:xfrm>
            <a:off x="4188730" y="1938256"/>
            <a:ext cx="3547812" cy="1152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* </a:t>
            </a:r>
            <a:r>
              <a:rPr lang="ko-KR" altLang="en-US" sz="1600" b="1" dirty="0">
                <a:latin typeface="+mn-ea"/>
              </a:rPr>
              <a:t>중대재해성 사고 </a:t>
            </a:r>
            <a:r>
              <a:rPr lang="en-US" altLang="ko-KR" sz="1600" b="1" dirty="0">
                <a:latin typeface="+mn-ea"/>
              </a:rPr>
              <a:t>4</a:t>
            </a:r>
            <a:r>
              <a:rPr lang="ko-KR" altLang="en-US" sz="1600" b="1" dirty="0">
                <a:latin typeface="+mn-ea"/>
              </a:rPr>
              <a:t>건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- </a:t>
            </a:r>
            <a:r>
              <a:rPr lang="ko-KR" altLang="en-US" sz="1600" b="1" dirty="0">
                <a:latin typeface="+mn-ea"/>
              </a:rPr>
              <a:t>떨어짐 </a:t>
            </a:r>
            <a:r>
              <a:rPr lang="en-US" altLang="ko-KR" sz="1600" b="1" dirty="0">
                <a:latin typeface="+mn-ea"/>
              </a:rPr>
              <a:t>3</a:t>
            </a:r>
            <a:r>
              <a:rPr lang="ko-KR" altLang="en-US" sz="1600" b="1" dirty="0">
                <a:latin typeface="+mn-ea"/>
              </a:rPr>
              <a:t>건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개구부 </a:t>
            </a:r>
            <a:r>
              <a:rPr lang="en-US" altLang="ko-KR" sz="1600" b="1" dirty="0">
                <a:latin typeface="+mn-ea"/>
              </a:rPr>
              <a:t>1, BT </a:t>
            </a:r>
            <a:r>
              <a:rPr lang="ko-KR" altLang="en-US" sz="1600" b="1" dirty="0">
                <a:latin typeface="+mn-ea"/>
              </a:rPr>
              <a:t>비계 </a:t>
            </a:r>
            <a:r>
              <a:rPr lang="en-US" altLang="ko-KR" sz="1600" b="1" dirty="0">
                <a:latin typeface="+mn-ea"/>
              </a:rPr>
              <a:t>2)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- </a:t>
            </a:r>
            <a:r>
              <a:rPr lang="ko-KR" altLang="en-US" sz="1600" b="1" dirty="0">
                <a:latin typeface="+mn-ea"/>
              </a:rPr>
              <a:t>장비 전도 </a:t>
            </a:r>
            <a:r>
              <a:rPr lang="en-US" altLang="ko-KR" sz="1600" b="1" dirty="0">
                <a:latin typeface="+mn-ea"/>
              </a:rPr>
              <a:t>1</a:t>
            </a:r>
            <a:r>
              <a:rPr lang="ko-KR" altLang="en-US" sz="1600" b="1" dirty="0">
                <a:latin typeface="+mn-ea"/>
              </a:rPr>
              <a:t>건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고소작업차 전도 </a:t>
            </a:r>
            <a:r>
              <a:rPr lang="en-US" altLang="ko-KR" sz="1600" b="1" dirty="0">
                <a:latin typeface="+mn-ea"/>
              </a:rPr>
              <a:t>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D66945-7866-4A8E-9880-63872ABE0800}"/>
              </a:ext>
            </a:extLst>
          </p:cNvPr>
          <p:cNvSpPr txBox="1"/>
          <p:nvPr/>
        </p:nvSpPr>
        <p:spPr>
          <a:xfrm>
            <a:off x="457533" y="4425139"/>
            <a:ext cx="2841811" cy="783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부딪힘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베임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넘어짐 등</a:t>
            </a:r>
            <a:endParaRPr lang="en-US" altLang="ko-KR" sz="1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부주의로 인한 사고 </a:t>
            </a:r>
            <a:r>
              <a:rPr lang="en-US" altLang="ko-KR" sz="1600" b="1" dirty="0">
                <a:latin typeface="+mn-ea"/>
              </a:rPr>
              <a:t>65%</a:t>
            </a:r>
            <a:r>
              <a:rPr lang="ko-KR" altLang="en-US" sz="1600" b="1" dirty="0">
                <a:latin typeface="+mn-ea"/>
              </a:rPr>
              <a:t> </a:t>
            </a:r>
            <a:endParaRPr lang="en-US" altLang="ko-KR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0010531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33357</TotalTime>
  <Words>1081</Words>
  <Application>Microsoft Office PowerPoint</Application>
  <PresentationFormat>화면 슬라이드 쇼(4:3)</PresentationFormat>
  <Paragraphs>308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10</vt:i4>
      </vt:variant>
    </vt:vector>
  </HeadingPairs>
  <TitlesOfParts>
    <vt:vector size="24" baseType="lpstr">
      <vt:lpstr>HY견고딕</vt:lpstr>
      <vt:lpstr>맑은 고딕</vt:lpstr>
      <vt:lpstr>휴먼엑스포</vt:lpstr>
      <vt:lpstr>Arial</vt:lpstr>
      <vt:lpstr>Calibri</vt:lpstr>
      <vt:lpstr>Verdana</vt:lpstr>
      <vt:lpstr>표지</vt:lpstr>
      <vt:lpstr>1_표지</vt:lpstr>
      <vt:lpstr>4_내용</vt:lpstr>
      <vt:lpstr>6_내용</vt:lpstr>
      <vt:lpstr>3_내용</vt:lpstr>
      <vt:lpstr>1_내용</vt:lpstr>
      <vt:lpstr>5_내용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현장 안전관리 실무 메뉴얼</dc:title>
  <dc:creator>user</dc:creator>
  <cp:lastModifiedBy>user</cp:lastModifiedBy>
  <cp:revision>2402</cp:revision>
  <cp:lastPrinted>2024-11-22T01:53:33Z</cp:lastPrinted>
  <dcterms:created xsi:type="dcterms:W3CDTF">2019-12-24T04:05:49Z</dcterms:created>
  <dcterms:modified xsi:type="dcterms:W3CDTF">2024-11-22T02:07:55Z</dcterms:modified>
</cp:coreProperties>
</file>