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4" r:id="rId1"/>
    <p:sldMasterId id="2147483702" r:id="rId2"/>
    <p:sldMasterId id="2147483704" r:id="rId3"/>
    <p:sldMasterId id="2147483709" r:id="rId4"/>
    <p:sldMasterId id="2147483700" r:id="rId5"/>
    <p:sldMasterId id="2147483696" r:id="rId6"/>
    <p:sldMasterId id="2147483706" r:id="rId7"/>
    <p:sldMasterId id="2147483692" r:id="rId8"/>
  </p:sldMasterIdLst>
  <p:notesMasterIdLst>
    <p:notesMasterId r:id="rId29"/>
  </p:notesMasterIdLst>
  <p:handoutMasterIdLst>
    <p:handoutMasterId r:id="rId30"/>
  </p:handoutMasterIdLst>
  <p:sldIdLst>
    <p:sldId id="315" r:id="rId9"/>
    <p:sldId id="332" r:id="rId10"/>
    <p:sldId id="431" r:id="rId11"/>
    <p:sldId id="500" r:id="rId12"/>
    <p:sldId id="544" r:id="rId13"/>
    <p:sldId id="537" r:id="rId14"/>
    <p:sldId id="559" r:id="rId15"/>
    <p:sldId id="558" r:id="rId16"/>
    <p:sldId id="561" r:id="rId17"/>
    <p:sldId id="560" r:id="rId18"/>
    <p:sldId id="542" r:id="rId19"/>
    <p:sldId id="553" r:id="rId20"/>
    <p:sldId id="554" r:id="rId21"/>
    <p:sldId id="555" r:id="rId22"/>
    <p:sldId id="556" r:id="rId23"/>
    <p:sldId id="557" r:id="rId24"/>
    <p:sldId id="551" r:id="rId25"/>
    <p:sldId id="552" r:id="rId26"/>
    <p:sldId id="562" r:id="rId27"/>
    <p:sldId id="439" r:id="rId28"/>
  </p:sldIdLst>
  <p:sldSz cx="9144000" cy="6858000" type="screen4x3"/>
  <p:notesSz cx="6807200" cy="99393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TH190708" initials="I" lastIdx="5" clrIdx="0">
    <p:extLst>
      <p:ext uri="{19B8F6BF-5375-455C-9EA6-DF929625EA0E}">
        <p15:presenceInfo xmlns:p15="http://schemas.microsoft.com/office/powerpoint/2012/main" userId="ITH190708" providerId="None"/>
      </p:ext>
    </p:extLst>
  </p:cmAuthor>
  <p:cmAuthor id="2" name="user" initials="u" lastIdx="2" clrIdx="1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B67"/>
    <a:srgbClr val="DEEBF7"/>
    <a:srgbClr val="FFD5CD"/>
    <a:srgbClr val="FFFF99"/>
    <a:srgbClr val="1D4999"/>
    <a:srgbClr val="A6A6A6"/>
    <a:srgbClr val="FEDBCC"/>
    <a:srgbClr val="0155A6"/>
    <a:srgbClr val="417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보통 스타일 3 - 강조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99" autoAdjust="0"/>
    <p:restoredTop sz="96418" autoAdjust="0"/>
  </p:normalViewPr>
  <p:slideViewPr>
    <p:cSldViewPr snapToGrid="0">
      <p:cViewPr varScale="1">
        <p:scale>
          <a:sx n="114" d="100"/>
          <a:sy n="114" d="100"/>
        </p:scale>
        <p:origin x="1758" y="96"/>
      </p:cViewPr>
      <p:guideLst>
        <p:guide orient="horz" pos="2183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941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076;&#50896;&#54924;&#51032;&#51088;&#47308;\2024%20&#50504;&#51204;&#48372;&#44148;%20&#51204;&#49324;%20&#54924;&#51032;\2024.10.28\10&#50900;%20&#49324;&#44256;%20&#48516;&#49437;_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076;&#50896;&#54924;&#51032;&#51088;&#47308;\2024%20&#50504;&#51204;&#48372;&#44148;%20&#51204;&#49324;%20&#54924;&#51032;\2024.10.28\10&#50900;%20&#49324;&#44256;%20&#48516;&#49437;_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076;&#50896;&#54924;&#51032;&#51088;&#47308;\2024%20&#50504;&#51204;&#48372;&#44148;%20&#51204;&#49324;%20&#54924;&#51032;\2024.10.28\10&#50900;%20&#49324;&#44256;%20&#48516;&#49437;_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600" b="1"/>
              <a:t>매출액 대비 재해</a:t>
            </a:r>
            <a:r>
              <a:rPr lang="ko-KR" altLang="en-US" sz="1600" b="1" baseline="0"/>
              <a:t> 현황</a:t>
            </a:r>
            <a:endParaRPr lang="en-US" altLang="ko-KR" sz="1600" b="1" baseline="0"/>
          </a:p>
          <a:p>
            <a:pPr>
              <a:defRPr/>
            </a:pPr>
            <a:r>
              <a:rPr lang="en-US" altLang="ko-KR" sz="1200" b="1" baseline="0"/>
              <a:t>(100</a:t>
            </a:r>
            <a:r>
              <a:rPr lang="ko-KR" altLang="en-US" sz="1200" b="1" baseline="0"/>
              <a:t>억원 당 재해자 수</a:t>
            </a:r>
            <a:r>
              <a:rPr lang="en-US" altLang="ko-KR" sz="1200" b="1" baseline="0"/>
              <a:t>)</a:t>
            </a:r>
            <a:endParaRPr lang="ko-KR" altLang="en-US" sz="1200" b="1"/>
          </a:p>
        </c:rich>
      </c:tx>
      <c:layout>
        <c:manualLayout>
          <c:xMode val="edge"/>
          <c:yMode val="edge"/>
          <c:x val="0.25867760954068303"/>
          <c:y val="9.259299150835984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3.0555555555555555E-2"/>
          <c:y val="0.31671296296296297"/>
          <c:w val="0.93888888888888888"/>
          <c:h val="0.485084503197338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통계_10월!$C$14</c:f>
              <c:strCache>
                <c:ptCount val="1"/>
                <c:pt idx="0">
                  <c:v>전년 동기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통계_10월!$D$13:$F$13</c:f>
              <c:strCache>
                <c:ptCount val="3"/>
                <c:pt idx="0">
                  <c:v>전사</c:v>
                </c:pt>
                <c:pt idx="1">
                  <c:v>종합건설</c:v>
                </c:pt>
                <c:pt idx="2">
                  <c:v>하이테크</c:v>
                </c:pt>
              </c:strCache>
            </c:strRef>
          </c:cat>
          <c:val>
            <c:numRef>
              <c:f>통계_10월!$D$14:$F$14</c:f>
              <c:numCache>
                <c:formatCode>0.00_ </c:formatCode>
                <c:ptCount val="3"/>
                <c:pt idx="0">
                  <c:v>0.76307923479504836</c:v>
                </c:pt>
                <c:pt idx="1">
                  <c:v>0.988956476923601</c:v>
                </c:pt>
                <c:pt idx="2">
                  <c:v>0.49484845376531955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C7-48FC-869D-D1624FF6A69F}"/>
            </c:ext>
          </c:extLst>
        </c:ser>
        <c:ser>
          <c:idx val="1"/>
          <c:order val="1"/>
          <c:tx>
            <c:strRef>
              <c:f>통계_10월!$C$15</c:f>
              <c:strCache>
                <c:ptCount val="1"/>
                <c:pt idx="0">
                  <c:v>2024.10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통계_10월!$D$13:$F$13</c:f>
              <c:strCache>
                <c:ptCount val="3"/>
                <c:pt idx="0">
                  <c:v>전사</c:v>
                </c:pt>
                <c:pt idx="1">
                  <c:v>종합건설</c:v>
                </c:pt>
                <c:pt idx="2">
                  <c:v>하이테크</c:v>
                </c:pt>
              </c:strCache>
            </c:strRef>
          </c:cat>
          <c:val>
            <c:numRef>
              <c:f>통계_10월!$D$15:$F$15</c:f>
              <c:numCache>
                <c:formatCode>0.00_ </c:formatCode>
                <c:ptCount val="3"/>
                <c:pt idx="0">
                  <c:v>0.90157852244316683</c:v>
                </c:pt>
                <c:pt idx="1">
                  <c:v>1.4580833530056319</c:v>
                </c:pt>
                <c:pt idx="2">
                  <c:v>0.21167773232913828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C7-48FC-869D-D1624FF6A69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10"/>
        <c:axId val="751594560"/>
        <c:axId val="751599136"/>
      </c:barChart>
      <c:catAx>
        <c:axId val="751594560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751599136"/>
        <c:crosses val="autoZero"/>
        <c:auto val="1"/>
        <c:lblAlgn val="ctr"/>
        <c:lblOffset val="1"/>
        <c:noMultiLvlLbl val="0"/>
      </c:catAx>
      <c:valAx>
        <c:axId val="751599136"/>
        <c:scaling>
          <c:orientation val="minMax"/>
        </c:scaling>
        <c:delete val="1"/>
        <c:axPos val="l"/>
        <c:numFmt formatCode="0.00_ " sourceLinked="1"/>
        <c:majorTickMark val="none"/>
        <c:minorTickMark val="none"/>
        <c:tickLblPos val="nextTo"/>
        <c:crossAx val="751594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526552930883641"/>
          <c:y val="0.91628280839895015"/>
          <c:w val="0.32391338582677165"/>
          <c:h val="8.37171916010498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b="1"/>
              <a:t>안전사고 </a:t>
            </a:r>
            <a:r>
              <a:rPr lang="en-US" altLang="ko-KR" b="1"/>
              <a:t>12</a:t>
            </a:r>
            <a:r>
              <a:rPr lang="ko-KR" altLang="en-US" b="1"/>
              <a:t>개월 누계 현황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6.9382515565818634E-2"/>
          <c:y val="0.19451874059051558"/>
          <c:w val="0.83650404086616781"/>
          <c:h val="0.58394194486445805"/>
        </c:manualLayout>
      </c:layout>
      <c:lineChart>
        <c:grouping val="standard"/>
        <c:varyColors val="0"/>
        <c:ser>
          <c:idx val="0"/>
          <c:order val="0"/>
          <c:tx>
            <c:strRef>
              <c:f>통계_10월!$I$32</c:f>
              <c:strCache>
                <c:ptCount val="1"/>
                <c:pt idx="0">
                  <c:v>재해자 수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통계_10월!$H$43:$H$54</c:f>
              <c:strCache>
                <c:ptCount val="12"/>
                <c:pt idx="0">
                  <c:v>23.11</c:v>
                </c:pt>
                <c:pt idx="1">
                  <c:v>12</c:v>
                </c:pt>
                <c:pt idx="2">
                  <c:v>24.1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10</c:v>
                </c:pt>
              </c:strCache>
            </c:strRef>
          </c:cat>
          <c:val>
            <c:numRef>
              <c:f>통계_10월!$I$43:$I$54</c:f>
              <c:numCache>
                <c:formatCode>General</c:formatCode>
                <c:ptCount val="12"/>
                <c:pt idx="0">
                  <c:v>37</c:v>
                </c:pt>
                <c:pt idx="1">
                  <c:v>38</c:v>
                </c:pt>
                <c:pt idx="2">
                  <c:v>35</c:v>
                </c:pt>
                <c:pt idx="3">
                  <c:v>32</c:v>
                </c:pt>
                <c:pt idx="4">
                  <c:v>31</c:v>
                </c:pt>
                <c:pt idx="5">
                  <c:v>33</c:v>
                </c:pt>
                <c:pt idx="6">
                  <c:v>34</c:v>
                </c:pt>
                <c:pt idx="7">
                  <c:v>37</c:v>
                </c:pt>
                <c:pt idx="8">
                  <c:v>41</c:v>
                </c:pt>
                <c:pt idx="9">
                  <c:v>43</c:v>
                </c:pt>
                <c:pt idx="10">
                  <c:v>48</c:v>
                </c:pt>
                <c:pt idx="11">
                  <c:v>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900-42E2-BAEB-85B92C3124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4296880"/>
        <c:axId val="369717648"/>
      </c:lineChart>
      <c:lineChart>
        <c:grouping val="standard"/>
        <c:varyColors val="0"/>
        <c:ser>
          <c:idx val="1"/>
          <c:order val="1"/>
          <c:tx>
            <c:strRef>
              <c:f>통계_10월!$K$32</c:f>
              <c:strCache>
                <c:ptCount val="1"/>
                <c:pt idx="0">
                  <c:v>100억당 재해자 수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통계_10월!$H$43:$H$54</c:f>
              <c:strCache>
                <c:ptCount val="12"/>
                <c:pt idx="0">
                  <c:v>23.11</c:v>
                </c:pt>
                <c:pt idx="1">
                  <c:v>12</c:v>
                </c:pt>
                <c:pt idx="2">
                  <c:v>24.1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10</c:v>
                </c:pt>
              </c:strCache>
            </c:strRef>
          </c:cat>
          <c:val>
            <c:numRef>
              <c:f>통계_10월!$K$43:$K$54</c:f>
              <c:numCache>
                <c:formatCode>_(* #,##0.00_);_(* \(#,##0.00\);_(* "-"??_);_(@_)</c:formatCode>
                <c:ptCount val="12"/>
                <c:pt idx="0">
                  <c:v>0.70685028982596099</c:v>
                </c:pt>
                <c:pt idx="1">
                  <c:v>0.70120206904603943</c:v>
                </c:pt>
                <c:pt idx="2">
                  <c:v>0.64970971687769874</c:v>
                </c:pt>
                <c:pt idx="3">
                  <c:v>0.5881018333362058</c:v>
                </c:pt>
                <c:pt idx="4">
                  <c:v>0.57752894398527366</c:v>
                </c:pt>
                <c:pt idx="5">
                  <c:v>0.59622954388601612</c:v>
                </c:pt>
                <c:pt idx="6">
                  <c:v>0.60637991198088648</c:v>
                </c:pt>
                <c:pt idx="7">
                  <c:v>0.65934654937601078</c:v>
                </c:pt>
                <c:pt idx="8">
                  <c:v>0.69663990924943375</c:v>
                </c:pt>
                <c:pt idx="9">
                  <c:v>0.71684400157280759</c:v>
                </c:pt>
                <c:pt idx="10">
                  <c:v>0.81291348494075455</c:v>
                </c:pt>
                <c:pt idx="11">
                  <c:v>0.80513613052418909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900-42E2-BAEB-85B92C3124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23056080"/>
        <c:axId val="369709744"/>
      </c:lineChart>
      <c:catAx>
        <c:axId val="374296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369717648"/>
        <c:crosses val="autoZero"/>
        <c:auto val="1"/>
        <c:lblAlgn val="ctr"/>
        <c:lblOffset val="100"/>
        <c:noMultiLvlLbl val="0"/>
      </c:catAx>
      <c:valAx>
        <c:axId val="369717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374296880"/>
        <c:crosses val="autoZero"/>
        <c:crossBetween val="between"/>
      </c:valAx>
      <c:valAx>
        <c:axId val="369709744"/>
        <c:scaling>
          <c:orientation val="minMax"/>
        </c:scaling>
        <c:delete val="0"/>
        <c:axPos val="r"/>
        <c:numFmt formatCode="_(* #,##0.00_);_(* \(#,##0.00\);_(* &quot;-&quot;??_);_(@_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523056080"/>
        <c:crosses val="max"/>
        <c:crossBetween val="between"/>
      </c:valAx>
      <c:catAx>
        <c:axId val="15230560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697097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600" b="1"/>
              <a:t>재해유형 별 현황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3.2187301061397562E-2"/>
          <c:y val="0.23241612055125691"/>
          <c:w val="0.93562539787720489"/>
          <c:h val="0.542293273862526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통계_10월!$C$19</c:f>
              <c:strCache>
                <c:ptCount val="1"/>
                <c:pt idx="0">
                  <c:v>전년 동기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통계_10월!$D$18:$I$18</c:f>
              <c:strCache>
                <c:ptCount val="6"/>
                <c:pt idx="0">
                  <c:v>넘어짐</c:v>
                </c:pt>
                <c:pt idx="1">
                  <c:v>끼임</c:v>
                </c:pt>
                <c:pt idx="2">
                  <c:v>떨어짐</c:v>
                </c:pt>
                <c:pt idx="3">
                  <c:v>맞음</c:v>
                </c:pt>
                <c:pt idx="4">
                  <c:v>기타</c:v>
                </c:pt>
                <c:pt idx="5">
                  <c:v>합계</c:v>
                </c:pt>
              </c:strCache>
            </c:strRef>
          </c:cat>
          <c:val>
            <c:numRef>
              <c:f>통계_10월!$D$19:$I$19</c:f>
              <c:numCache>
                <c:formatCode>General</c:formatCode>
                <c:ptCount val="6"/>
                <c:pt idx="0">
                  <c:v>11</c:v>
                </c:pt>
                <c:pt idx="1">
                  <c:v>3</c:v>
                </c:pt>
                <c:pt idx="2">
                  <c:v>3</c:v>
                </c:pt>
                <c:pt idx="3">
                  <c:v>7</c:v>
                </c:pt>
                <c:pt idx="4" formatCode="0_ ">
                  <c:v>9</c:v>
                </c:pt>
                <c:pt idx="5" formatCode="0_ 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EC-41CA-A5CC-4F12C72314D6}"/>
            </c:ext>
          </c:extLst>
        </c:ser>
        <c:ser>
          <c:idx val="1"/>
          <c:order val="1"/>
          <c:tx>
            <c:strRef>
              <c:f>통계_10월!$C$20</c:f>
              <c:strCache>
                <c:ptCount val="1"/>
                <c:pt idx="0">
                  <c:v>2024.10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통계_10월!$D$18:$I$18</c:f>
              <c:strCache>
                <c:ptCount val="6"/>
                <c:pt idx="0">
                  <c:v>넘어짐</c:v>
                </c:pt>
                <c:pt idx="1">
                  <c:v>끼임</c:v>
                </c:pt>
                <c:pt idx="2">
                  <c:v>떨어짐</c:v>
                </c:pt>
                <c:pt idx="3">
                  <c:v>맞음</c:v>
                </c:pt>
                <c:pt idx="4">
                  <c:v>기타</c:v>
                </c:pt>
                <c:pt idx="5">
                  <c:v>합계</c:v>
                </c:pt>
              </c:strCache>
            </c:strRef>
          </c:cat>
          <c:val>
            <c:numRef>
              <c:f>통계_10월!$D$20:$I$20</c:f>
              <c:numCache>
                <c:formatCode>General</c:formatCode>
                <c:ptCount val="6"/>
                <c:pt idx="0">
                  <c:v>3</c:v>
                </c:pt>
                <c:pt idx="1">
                  <c:v>7</c:v>
                </c:pt>
                <c:pt idx="2">
                  <c:v>4</c:v>
                </c:pt>
                <c:pt idx="3">
                  <c:v>12</c:v>
                </c:pt>
                <c:pt idx="4" formatCode="0_ ">
                  <c:v>18</c:v>
                </c:pt>
                <c:pt idx="5" formatCode="0_ 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EC-41CA-A5CC-4F12C72314D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10"/>
        <c:axId val="343504896"/>
        <c:axId val="343500320"/>
      </c:barChart>
      <c:catAx>
        <c:axId val="343504896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343500320"/>
        <c:crosses val="autoZero"/>
        <c:auto val="1"/>
        <c:lblAlgn val="ctr"/>
        <c:lblOffset val="1"/>
        <c:noMultiLvlLbl val="0"/>
      </c:catAx>
      <c:valAx>
        <c:axId val="3435003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43504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604556081360831"/>
          <c:y val="0.89290263076147436"/>
          <c:w val="0.33221885725822736"/>
          <c:h val="8.7738541415947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529" cy="497525"/>
          </a:xfrm>
          <a:prstGeom prst="rect">
            <a:avLst/>
          </a:prstGeom>
        </p:spPr>
        <p:txBody>
          <a:bodyPr vert="horz" lIns="91540" tIns="45770" rIns="91540" bIns="4577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5084" y="0"/>
            <a:ext cx="2950529" cy="497525"/>
          </a:xfrm>
          <a:prstGeom prst="rect">
            <a:avLst/>
          </a:prstGeom>
        </p:spPr>
        <p:txBody>
          <a:bodyPr vert="horz" lIns="91540" tIns="45770" rIns="91540" bIns="45770" rtlCol="0"/>
          <a:lstStyle>
            <a:lvl1pPr algn="r">
              <a:defRPr sz="1200"/>
            </a:lvl1pPr>
          </a:lstStyle>
          <a:p>
            <a:fld id="{81A342A9-6DB7-4AEE-A9FB-3B3C45B4E792}" type="datetimeFigureOut">
              <a:rPr lang="ko-KR" altLang="en-US" smtClean="0"/>
              <a:t>2024-10-28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41816"/>
            <a:ext cx="2950529" cy="497525"/>
          </a:xfrm>
          <a:prstGeom prst="rect">
            <a:avLst/>
          </a:prstGeom>
        </p:spPr>
        <p:txBody>
          <a:bodyPr vert="horz" lIns="91540" tIns="45770" rIns="91540" bIns="4577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5084" y="9441816"/>
            <a:ext cx="2950529" cy="497525"/>
          </a:xfrm>
          <a:prstGeom prst="rect">
            <a:avLst/>
          </a:prstGeom>
        </p:spPr>
        <p:txBody>
          <a:bodyPr vert="horz" lIns="91540" tIns="45770" rIns="91540" bIns="45770" rtlCol="0" anchor="b"/>
          <a:lstStyle>
            <a:lvl1pPr algn="r">
              <a:defRPr sz="1200"/>
            </a:lvl1pPr>
          </a:lstStyle>
          <a:p>
            <a:fld id="{C5102B8E-9D5B-4F04-B998-714CFCB66CB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63623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9786" cy="498693"/>
          </a:xfrm>
          <a:prstGeom prst="rect">
            <a:avLst/>
          </a:prstGeom>
        </p:spPr>
        <p:txBody>
          <a:bodyPr vert="horz" lIns="91540" tIns="45770" rIns="91540" bIns="4577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40" y="0"/>
            <a:ext cx="2949786" cy="498693"/>
          </a:xfrm>
          <a:prstGeom prst="rect">
            <a:avLst/>
          </a:prstGeom>
        </p:spPr>
        <p:txBody>
          <a:bodyPr vert="horz" lIns="91540" tIns="45770" rIns="91540" bIns="45770" rtlCol="0"/>
          <a:lstStyle>
            <a:lvl1pPr algn="r">
              <a:defRPr sz="1200"/>
            </a:lvl1pPr>
          </a:lstStyle>
          <a:p>
            <a:fld id="{2EF7F024-598B-4A20-A873-2FDA5712DD97}" type="datetimeFigureOut">
              <a:rPr lang="ko-KR" altLang="en-US" smtClean="0"/>
              <a:t>2024-10-28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69988" y="1244600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40" tIns="45770" rIns="91540" bIns="4577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1" y="4783310"/>
            <a:ext cx="5445760" cy="3913614"/>
          </a:xfrm>
          <a:prstGeom prst="rect">
            <a:avLst/>
          </a:prstGeom>
        </p:spPr>
        <p:txBody>
          <a:bodyPr vert="horz" lIns="91540" tIns="45770" rIns="91540" bIns="4577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3" y="9440648"/>
            <a:ext cx="2949786" cy="498693"/>
          </a:xfrm>
          <a:prstGeom prst="rect">
            <a:avLst/>
          </a:prstGeom>
        </p:spPr>
        <p:txBody>
          <a:bodyPr vert="horz" lIns="91540" tIns="45770" rIns="91540" bIns="4577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40" y="9440648"/>
            <a:ext cx="2949786" cy="498693"/>
          </a:xfrm>
          <a:prstGeom prst="rect">
            <a:avLst/>
          </a:prstGeom>
        </p:spPr>
        <p:txBody>
          <a:bodyPr vert="horz" lIns="91540" tIns="45770" rIns="91540" bIns="45770" rtlCol="0" anchor="b"/>
          <a:lstStyle>
            <a:lvl1pPr algn="r">
              <a:defRPr sz="1200"/>
            </a:lvl1pPr>
          </a:lstStyle>
          <a:p>
            <a:fld id="{5EE7F65E-542B-4C62-9207-46E3BACFAC9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268479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0213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-</a:t>
            </a:r>
            <a:r>
              <a:rPr lang="ko-KR" altLang="en-US" dirty="0"/>
              <a:t>캠페인 진행 현황</a:t>
            </a:r>
            <a:r>
              <a:rPr lang="en-US" altLang="ko-KR" dirty="0"/>
              <a:t>: </a:t>
            </a:r>
          </a:p>
          <a:p>
            <a:r>
              <a:rPr lang="en-US" altLang="ko-KR" dirty="0"/>
              <a:t>-</a:t>
            </a:r>
            <a:r>
              <a:rPr lang="ko-KR" altLang="en-US" dirty="0" err="1"/>
              <a:t>스마트에어백</a:t>
            </a:r>
            <a:r>
              <a:rPr lang="ko-KR" altLang="en-US" dirty="0"/>
              <a:t> 도입</a:t>
            </a:r>
            <a:r>
              <a:rPr lang="en-US" altLang="ko-KR" dirty="0"/>
              <a:t>(10</a:t>
            </a:r>
            <a:r>
              <a:rPr lang="ko-KR" altLang="en-US" dirty="0"/>
              <a:t>개 구입</a:t>
            </a:r>
            <a:r>
              <a:rPr lang="en-US" altLang="ko-KR" dirty="0"/>
              <a:t>. 5</a:t>
            </a:r>
            <a:r>
              <a:rPr lang="ko-KR" altLang="en-US" dirty="0"/>
              <a:t>개 현장 배포</a:t>
            </a:r>
            <a:r>
              <a:rPr lang="en-US" altLang="ko-KR" dirty="0"/>
              <a:t>) -&gt; </a:t>
            </a:r>
            <a:r>
              <a:rPr lang="ko-KR" altLang="en-US" dirty="0"/>
              <a:t>이슈사항</a:t>
            </a:r>
            <a:endParaRPr lang="en-US" altLang="ko-KR" dirty="0"/>
          </a:p>
          <a:p>
            <a:r>
              <a:rPr lang="en-US" altLang="ko-KR" dirty="0"/>
              <a:t>-ISO </a:t>
            </a:r>
            <a:r>
              <a:rPr lang="ko-KR" altLang="en-US" dirty="0"/>
              <a:t>심사 </a:t>
            </a:r>
            <a:r>
              <a:rPr lang="en-US" altLang="ko-KR" dirty="0"/>
              <a:t>7</a:t>
            </a:r>
            <a:r>
              <a:rPr lang="ko-KR" altLang="en-US" dirty="0"/>
              <a:t>월 말</a:t>
            </a:r>
            <a:r>
              <a:rPr lang="en-US" altLang="ko-KR" dirty="0"/>
              <a:t>~8</a:t>
            </a:r>
            <a:r>
              <a:rPr lang="ko-KR" altLang="en-US" dirty="0"/>
              <a:t>월 초</a:t>
            </a:r>
            <a:endParaRPr lang="en-US" altLang="ko-KR" dirty="0"/>
          </a:p>
          <a:p>
            <a:r>
              <a:rPr lang="en-US" altLang="ko-KR" dirty="0"/>
              <a:t>-</a:t>
            </a:r>
            <a:r>
              <a:rPr lang="ko-KR" altLang="en-US" dirty="0"/>
              <a:t>영종도 진행사항 </a:t>
            </a:r>
            <a:r>
              <a:rPr lang="en-US" altLang="ko-KR" dirty="0"/>
              <a:t>-&gt; </a:t>
            </a:r>
            <a:r>
              <a:rPr lang="ko-KR" altLang="en-US" dirty="0"/>
              <a:t>이슈사항</a:t>
            </a: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8411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-</a:t>
            </a:r>
            <a:r>
              <a:rPr lang="ko-KR" altLang="en-US" dirty="0"/>
              <a:t>캠페인 진행 현황</a:t>
            </a:r>
            <a:r>
              <a:rPr lang="en-US" altLang="ko-KR" dirty="0"/>
              <a:t>: </a:t>
            </a:r>
          </a:p>
          <a:p>
            <a:r>
              <a:rPr lang="en-US" altLang="ko-KR" dirty="0"/>
              <a:t>-</a:t>
            </a:r>
            <a:r>
              <a:rPr lang="ko-KR" altLang="en-US" dirty="0" err="1"/>
              <a:t>스마트에어백</a:t>
            </a:r>
            <a:r>
              <a:rPr lang="ko-KR" altLang="en-US" dirty="0"/>
              <a:t> 도입</a:t>
            </a:r>
            <a:r>
              <a:rPr lang="en-US" altLang="ko-KR" dirty="0"/>
              <a:t>(10</a:t>
            </a:r>
            <a:r>
              <a:rPr lang="ko-KR" altLang="en-US" dirty="0"/>
              <a:t>개 구입</a:t>
            </a:r>
            <a:r>
              <a:rPr lang="en-US" altLang="ko-KR" dirty="0"/>
              <a:t>. 5</a:t>
            </a:r>
            <a:r>
              <a:rPr lang="ko-KR" altLang="en-US" dirty="0"/>
              <a:t>개 현장 배포</a:t>
            </a:r>
            <a:r>
              <a:rPr lang="en-US" altLang="ko-KR" dirty="0"/>
              <a:t>) -&gt; </a:t>
            </a:r>
            <a:r>
              <a:rPr lang="ko-KR" altLang="en-US" dirty="0"/>
              <a:t>이슈사항</a:t>
            </a:r>
            <a:endParaRPr lang="en-US" altLang="ko-KR" dirty="0"/>
          </a:p>
          <a:p>
            <a:r>
              <a:rPr lang="en-US" altLang="ko-KR" dirty="0"/>
              <a:t>-ISO </a:t>
            </a:r>
            <a:r>
              <a:rPr lang="ko-KR" altLang="en-US" dirty="0"/>
              <a:t>심사 </a:t>
            </a:r>
            <a:r>
              <a:rPr lang="en-US" altLang="ko-KR" dirty="0"/>
              <a:t>7</a:t>
            </a:r>
            <a:r>
              <a:rPr lang="ko-KR" altLang="en-US" dirty="0"/>
              <a:t>월 말</a:t>
            </a:r>
            <a:r>
              <a:rPr lang="en-US" altLang="ko-KR" dirty="0"/>
              <a:t>~8</a:t>
            </a:r>
            <a:r>
              <a:rPr lang="ko-KR" altLang="en-US" dirty="0"/>
              <a:t>월 초</a:t>
            </a:r>
            <a:endParaRPr lang="en-US" altLang="ko-KR" dirty="0"/>
          </a:p>
          <a:p>
            <a:r>
              <a:rPr lang="en-US" altLang="ko-KR" dirty="0"/>
              <a:t>-</a:t>
            </a:r>
            <a:r>
              <a:rPr lang="ko-KR" altLang="en-US" dirty="0"/>
              <a:t>영종도 진행사항 </a:t>
            </a:r>
            <a:r>
              <a:rPr lang="en-US" altLang="ko-KR" dirty="0"/>
              <a:t>-&gt; </a:t>
            </a:r>
            <a:r>
              <a:rPr lang="ko-KR" altLang="en-US" dirty="0"/>
              <a:t>이슈사항</a:t>
            </a: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1840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-</a:t>
            </a:r>
            <a:r>
              <a:rPr lang="ko-KR" altLang="en-US" dirty="0"/>
              <a:t>캠페인 진행 현황</a:t>
            </a:r>
            <a:r>
              <a:rPr lang="en-US" altLang="ko-KR" dirty="0"/>
              <a:t>: </a:t>
            </a:r>
          </a:p>
          <a:p>
            <a:r>
              <a:rPr lang="en-US" altLang="ko-KR" dirty="0"/>
              <a:t>-</a:t>
            </a:r>
            <a:r>
              <a:rPr lang="ko-KR" altLang="en-US" dirty="0" err="1"/>
              <a:t>스마트에어백</a:t>
            </a:r>
            <a:r>
              <a:rPr lang="ko-KR" altLang="en-US" dirty="0"/>
              <a:t> 도입</a:t>
            </a:r>
            <a:r>
              <a:rPr lang="en-US" altLang="ko-KR" dirty="0"/>
              <a:t>(10</a:t>
            </a:r>
            <a:r>
              <a:rPr lang="ko-KR" altLang="en-US" dirty="0"/>
              <a:t>개 구입</a:t>
            </a:r>
            <a:r>
              <a:rPr lang="en-US" altLang="ko-KR" dirty="0"/>
              <a:t>. 5</a:t>
            </a:r>
            <a:r>
              <a:rPr lang="ko-KR" altLang="en-US" dirty="0"/>
              <a:t>개 현장 배포</a:t>
            </a:r>
            <a:r>
              <a:rPr lang="en-US" altLang="ko-KR" dirty="0"/>
              <a:t>) -&gt; </a:t>
            </a:r>
            <a:r>
              <a:rPr lang="ko-KR" altLang="en-US" dirty="0"/>
              <a:t>이슈사항</a:t>
            </a:r>
            <a:endParaRPr lang="en-US" altLang="ko-KR" dirty="0"/>
          </a:p>
          <a:p>
            <a:r>
              <a:rPr lang="en-US" altLang="ko-KR" dirty="0"/>
              <a:t>-ISO </a:t>
            </a:r>
            <a:r>
              <a:rPr lang="ko-KR" altLang="en-US" dirty="0"/>
              <a:t>심사 </a:t>
            </a:r>
            <a:r>
              <a:rPr lang="en-US" altLang="ko-KR" dirty="0"/>
              <a:t>7</a:t>
            </a:r>
            <a:r>
              <a:rPr lang="ko-KR" altLang="en-US" dirty="0"/>
              <a:t>월 말</a:t>
            </a:r>
            <a:r>
              <a:rPr lang="en-US" altLang="ko-KR" dirty="0"/>
              <a:t>~8</a:t>
            </a:r>
            <a:r>
              <a:rPr lang="ko-KR" altLang="en-US" dirty="0"/>
              <a:t>월 초</a:t>
            </a:r>
            <a:endParaRPr lang="en-US" altLang="ko-KR" dirty="0"/>
          </a:p>
          <a:p>
            <a:r>
              <a:rPr lang="en-US" altLang="ko-KR" dirty="0"/>
              <a:t>-</a:t>
            </a:r>
            <a:r>
              <a:rPr lang="ko-KR" altLang="en-US" dirty="0"/>
              <a:t>영종도 진행사항 </a:t>
            </a:r>
            <a:r>
              <a:rPr lang="en-US" altLang="ko-KR" dirty="0"/>
              <a:t>-&gt; </a:t>
            </a:r>
            <a:r>
              <a:rPr lang="ko-KR" altLang="en-US" dirty="0"/>
              <a:t>이슈사항</a:t>
            </a: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037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-</a:t>
            </a:r>
            <a:r>
              <a:rPr lang="ko-KR" altLang="en-US" dirty="0"/>
              <a:t>캠페인 진행 현황</a:t>
            </a:r>
            <a:r>
              <a:rPr lang="en-US" altLang="ko-KR" dirty="0"/>
              <a:t>: </a:t>
            </a:r>
          </a:p>
          <a:p>
            <a:r>
              <a:rPr lang="en-US" altLang="ko-KR" dirty="0"/>
              <a:t>-</a:t>
            </a:r>
            <a:r>
              <a:rPr lang="ko-KR" altLang="en-US" dirty="0" err="1"/>
              <a:t>스마트에어백</a:t>
            </a:r>
            <a:r>
              <a:rPr lang="ko-KR" altLang="en-US" dirty="0"/>
              <a:t> 도입</a:t>
            </a:r>
            <a:r>
              <a:rPr lang="en-US" altLang="ko-KR" dirty="0"/>
              <a:t>(10</a:t>
            </a:r>
            <a:r>
              <a:rPr lang="ko-KR" altLang="en-US" dirty="0"/>
              <a:t>개 구입</a:t>
            </a:r>
            <a:r>
              <a:rPr lang="en-US" altLang="ko-KR" dirty="0"/>
              <a:t>. 5</a:t>
            </a:r>
            <a:r>
              <a:rPr lang="ko-KR" altLang="en-US" dirty="0"/>
              <a:t>개 현장 배포</a:t>
            </a:r>
            <a:r>
              <a:rPr lang="en-US" altLang="ko-KR" dirty="0"/>
              <a:t>) -&gt; </a:t>
            </a:r>
            <a:r>
              <a:rPr lang="ko-KR" altLang="en-US" dirty="0"/>
              <a:t>이슈사항</a:t>
            </a:r>
            <a:endParaRPr lang="en-US" altLang="ko-KR" dirty="0"/>
          </a:p>
          <a:p>
            <a:r>
              <a:rPr lang="en-US" altLang="ko-KR" dirty="0"/>
              <a:t>-ISO </a:t>
            </a:r>
            <a:r>
              <a:rPr lang="ko-KR" altLang="en-US" dirty="0"/>
              <a:t>심사 </a:t>
            </a:r>
            <a:r>
              <a:rPr lang="en-US" altLang="ko-KR" dirty="0"/>
              <a:t>7</a:t>
            </a:r>
            <a:r>
              <a:rPr lang="ko-KR" altLang="en-US" dirty="0"/>
              <a:t>월 말</a:t>
            </a:r>
            <a:r>
              <a:rPr lang="en-US" altLang="ko-KR" dirty="0"/>
              <a:t>~8</a:t>
            </a:r>
            <a:r>
              <a:rPr lang="ko-KR" altLang="en-US" dirty="0"/>
              <a:t>월 초</a:t>
            </a:r>
            <a:endParaRPr lang="en-US" altLang="ko-KR" dirty="0"/>
          </a:p>
          <a:p>
            <a:r>
              <a:rPr lang="en-US" altLang="ko-KR" dirty="0"/>
              <a:t>-</a:t>
            </a:r>
            <a:r>
              <a:rPr lang="ko-KR" altLang="en-US" dirty="0"/>
              <a:t>영종도 진행사항 </a:t>
            </a:r>
            <a:r>
              <a:rPr lang="en-US" altLang="ko-KR" dirty="0"/>
              <a:t>-&gt; </a:t>
            </a:r>
            <a:r>
              <a:rPr lang="ko-KR" altLang="en-US" dirty="0"/>
              <a:t>이슈사항</a:t>
            </a: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67644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-</a:t>
            </a:r>
            <a:r>
              <a:rPr lang="ko-KR" altLang="en-US" dirty="0"/>
              <a:t>캠페인 진행 현황</a:t>
            </a:r>
            <a:r>
              <a:rPr lang="en-US" altLang="ko-KR" dirty="0"/>
              <a:t>: </a:t>
            </a:r>
          </a:p>
          <a:p>
            <a:r>
              <a:rPr lang="en-US" altLang="ko-KR" dirty="0"/>
              <a:t>-</a:t>
            </a:r>
            <a:r>
              <a:rPr lang="ko-KR" altLang="en-US" dirty="0" err="1"/>
              <a:t>스마트에어백</a:t>
            </a:r>
            <a:r>
              <a:rPr lang="ko-KR" altLang="en-US" dirty="0"/>
              <a:t> 도입</a:t>
            </a:r>
            <a:r>
              <a:rPr lang="en-US" altLang="ko-KR" dirty="0"/>
              <a:t>(10</a:t>
            </a:r>
            <a:r>
              <a:rPr lang="ko-KR" altLang="en-US" dirty="0"/>
              <a:t>개 구입</a:t>
            </a:r>
            <a:r>
              <a:rPr lang="en-US" altLang="ko-KR" dirty="0"/>
              <a:t>. 5</a:t>
            </a:r>
            <a:r>
              <a:rPr lang="ko-KR" altLang="en-US" dirty="0"/>
              <a:t>개 현장 배포</a:t>
            </a:r>
            <a:r>
              <a:rPr lang="en-US" altLang="ko-KR" dirty="0"/>
              <a:t>) -&gt; </a:t>
            </a:r>
            <a:r>
              <a:rPr lang="ko-KR" altLang="en-US" dirty="0"/>
              <a:t>이슈사항</a:t>
            </a:r>
            <a:endParaRPr lang="en-US" altLang="ko-KR" dirty="0"/>
          </a:p>
          <a:p>
            <a:r>
              <a:rPr lang="en-US" altLang="ko-KR" dirty="0"/>
              <a:t>-ISO </a:t>
            </a:r>
            <a:r>
              <a:rPr lang="ko-KR" altLang="en-US" dirty="0"/>
              <a:t>심사 </a:t>
            </a:r>
            <a:r>
              <a:rPr lang="en-US" altLang="ko-KR" dirty="0"/>
              <a:t>7</a:t>
            </a:r>
            <a:r>
              <a:rPr lang="ko-KR" altLang="en-US" dirty="0"/>
              <a:t>월 말</a:t>
            </a:r>
            <a:r>
              <a:rPr lang="en-US" altLang="ko-KR" dirty="0"/>
              <a:t>~8</a:t>
            </a:r>
            <a:r>
              <a:rPr lang="ko-KR" altLang="en-US" dirty="0"/>
              <a:t>월 초</a:t>
            </a:r>
            <a:endParaRPr lang="en-US" altLang="ko-KR" dirty="0"/>
          </a:p>
          <a:p>
            <a:r>
              <a:rPr lang="en-US" altLang="ko-KR" dirty="0"/>
              <a:t>-</a:t>
            </a:r>
            <a:r>
              <a:rPr lang="ko-KR" altLang="en-US" dirty="0"/>
              <a:t>영종도 진행사항 </a:t>
            </a:r>
            <a:r>
              <a:rPr lang="en-US" altLang="ko-KR" dirty="0"/>
              <a:t>-&gt; </a:t>
            </a:r>
            <a:r>
              <a:rPr lang="ko-KR" altLang="en-US" dirty="0"/>
              <a:t>이슈사항</a:t>
            </a: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65307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-</a:t>
            </a:r>
            <a:r>
              <a:rPr lang="ko-KR" altLang="en-US" dirty="0"/>
              <a:t>캠페인 진행 현황</a:t>
            </a:r>
            <a:r>
              <a:rPr lang="en-US" altLang="ko-KR" dirty="0"/>
              <a:t>: </a:t>
            </a:r>
          </a:p>
          <a:p>
            <a:r>
              <a:rPr lang="en-US" altLang="ko-KR" dirty="0"/>
              <a:t>-</a:t>
            </a:r>
            <a:r>
              <a:rPr lang="ko-KR" altLang="en-US" dirty="0" err="1"/>
              <a:t>스마트에어백</a:t>
            </a:r>
            <a:r>
              <a:rPr lang="ko-KR" altLang="en-US" dirty="0"/>
              <a:t> 도입</a:t>
            </a:r>
            <a:r>
              <a:rPr lang="en-US" altLang="ko-KR" dirty="0"/>
              <a:t>(10</a:t>
            </a:r>
            <a:r>
              <a:rPr lang="ko-KR" altLang="en-US" dirty="0"/>
              <a:t>개 구입</a:t>
            </a:r>
            <a:r>
              <a:rPr lang="en-US" altLang="ko-KR" dirty="0"/>
              <a:t>. 5</a:t>
            </a:r>
            <a:r>
              <a:rPr lang="ko-KR" altLang="en-US" dirty="0"/>
              <a:t>개 현장 배포</a:t>
            </a:r>
            <a:r>
              <a:rPr lang="en-US" altLang="ko-KR" dirty="0"/>
              <a:t>) -&gt; </a:t>
            </a:r>
            <a:r>
              <a:rPr lang="ko-KR" altLang="en-US" dirty="0"/>
              <a:t>이슈사항</a:t>
            </a:r>
            <a:endParaRPr lang="en-US" altLang="ko-KR" dirty="0"/>
          </a:p>
          <a:p>
            <a:r>
              <a:rPr lang="en-US" altLang="ko-KR" dirty="0"/>
              <a:t>-ISO </a:t>
            </a:r>
            <a:r>
              <a:rPr lang="ko-KR" altLang="en-US" dirty="0"/>
              <a:t>심사 </a:t>
            </a:r>
            <a:r>
              <a:rPr lang="en-US" altLang="ko-KR" dirty="0"/>
              <a:t>7</a:t>
            </a:r>
            <a:r>
              <a:rPr lang="ko-KR" altLang="en-US" dirty="0"/>
              <a:t>월 말</a:t>
            </a:r>
            <a:r>
              <a:rPr lang="en-US" altLang="ko-KR" dirty="0"/>
              <a:t>~8</a:t>
            </a:r>
            <a:r>
              <a:rPr lang="ko-KR" altLang="en-US" dirty="0"/>
              <a:t>월 초</a:t>
            </a:r>
            <a:endParaRPr lang="en-US" altLang="ko-KR" dirty="0"/>
          </a:p>
          <a:p>
            <a:r>
              <a:rPr lang="en-US" altLang="ko-KR" dirty="0"/>
              <a:t>-</a:t>
            </a:r>
            <a:r>
              <a:rPr lang="ko-KR" altLang="en-US" dirty="0"/>
              <a:t>영종도 진행사항 </a:t>
            </a:r>
            <a:r>
              <a:rPr lang="en-US" altLang="ko-KR" dirty="0"/>
              <a:t>-&gt; </a:t>
            </a:r>
            <a:r>
              <a:rPr lang="ko-KR" altLang="en-US" dirty="0"/>
              <a:t>이슈사항</a:t>
            </a: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9610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-</a:t>
            </a:r>
            <a:r>
              <a:rPr lang="ko-KR" altLang="en-US" dirty="0"/>
              <a:t>캠페인 진행 현황</a:t>
            </a:r>
            <a:r>
              <a:rPr lang="en-US" altLang="ko-KR" dirty="0"/>
              <a:t>: </a:t>
            </a:r>
          </a:p>
          <a:p>
            <a:r>
              <a:rPr lang="en-US" altLang="ko-KR" dirty="0"/>
              <a:t>-</a:t>
            </a:r>
            <a:r>
              <a:rPr lang="ko-KR" altLang="en-US" dirty="0" err="1"/>
              <a:t>스마트에어백</a:t>
            </a:r>
            <a:r>
              <a:rPr lang="ko-KR" altLang="en-US" dirty="0"/>
              <a:t> 도입</a:t>
            </a:r>
            <a:r>
              <a:rPr lang="en-US" altLang="ko-KR" dirty="0"/>
              <a:t>(10</a:t>
            </a:r>
            <a:r>
              <a:rPr lang="ko-KR" altLang="en-US" dirty="0"/>
              <a:t>개 구입</a:t>
            </a:r>
            <a:r>
              <a:rPr lang="en-US" altLang="ko-KR" dirty="0"/>
              <a:t>. 5</a:t>
            </a:r>
            <a:r>
              <a:rPr lang="ko-KR" altLang="en-US" dirty="0"/>
              <a:t>개 현장 배포</a:t>
            </a:r>
            <a:r>
              <a:rPr lang="en-US" altLang="ko-KR" dirty="0"/>
              <a:t>) -&gt; </a:t>
            </a:r>
            <a:r>
              <a:rPr lang="ko-KR" altLang="en-US" dirty="0"/>
              <a:t>이슈사항</a:t>
            </a:r>
            <a:endParaRPr lang="en-US" altLang="ko-KR" dirty="0"/>
          </a:p>
          <a:p>
            <a:r>
              <a:rPr lang="en-US" altLang="ko-KR" dirty="0"/>
              <a:t>-ISO </a:t>
            </a:r>
            <a:r>
              <a:rPr lang="ko-KR" altLang="en-US" dirty="0"/>
              <a:t>심사 </a:t>
            </a:r>
            <a:r>
              <a:rPr lang="en-US" altLang="ko-KR" dirty="0"/>
              <a:t>7</a:t>
            </a:r>
            <a:r>
              <a:rPr lang="ko-KR" altLang="en-US" dirty="0"/>
              <a:t>월 말</a:t>
            </a:r>
            <a:r>
              <a:rPr lang="en-US" altLang="ko-KR" dirty="0"/>
              <a:t>~8</a:t>
            </a:r>
            <a:r>
              <a:rPr lang="ko-KR" altLang="en-US" dirty="0"/>
              <a:t>월 초</a:t>
            </a:r>
            <a:endParaRPr lang="en-US" altLang="ko-KR" dirty="0"/>
          </a:p>
          <a:p>
            <a:r>
              <a:rPr lang="en-US" altLang="ko-KR" dirty="0"/>
              <a:t>-</a:t>
            </a:r>
            <a:r>
              <a:rPr lang="ko-KR" altLang="en-US" dirty="0"/>
              <a:t>영종도 진행사항 </a:t>
            </a:r>
            <a:r>
              <a:rPr lang="en-US" altLang="ko-KR" dirty="0"/>
              <a:t>-&gt; </a:t>
            </a:r>
            <a:r>
              <a:rPr lang="ko-KR" altLang="en-US" dirty="0"/>
              <a:t>이슈사항</a:t>
            </a: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32593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-</a:t>
            </a:r>
            <a:r>
              <a:rPr lang="ko-KR" altLang="en-US" dirty="0"/>
              <a:t>캠페인 진행 현황</a:t>
            </a:r>
            <a:r>
              <a:rPr lang="en-US" altLang="ko-KR" dirty="0"/>
              <a:t>: </a:t>
            </a:r>
          </a:p>
          <a:p>
            <a:r>
              <a:rPr lang="en-US" altLang="ko-KR" dirty="0"/>
              <a:t>-</a:t>
            </a:r>
            <a:r>
              <a:rPr lang="ko-KR" altLang="en-US" dirty="0" err="1"/>
              <a:t>스마트에어백</a:t>
            </a:r>
            <a:r>
              <a:rPr lang="ko-KR" altLang="en-US" dirty="0"/>
              <a:t> 도입</a:t>
            </a:r>
            <a:r>
              <a:rPr lang="en-US" altLang="ko-KR" dirty="0"/>
              <a:t>(10</a:t>
            </a:r>
            <a:r>
              <a:rPr lang="ko-KR" altLang="en-US" dirty="0"/>
              <a:t>개 구입</a:t>
            </a:r>
            <a:r>
              <a:rPr lang="en-US" altLang="ko-KR" dirty="0"/>
              <a:t>. 5</a:t>
            </a:r>
            <a:r>
              <a:rPr lang="ko-KR" altLang="en-US" dirty="0"/>
              <a:t>개 현장 배포</a:t>
            </a:r>
            <a:r>
              <a:rPr lang="en-US" altLang="ko-KR" dirty="0"/>
              <a:t>) -&gt; </a:t>
            </a:r>
            <a:r>
              <a:rPr lang="ko-KR" altLang="en-US" dirty="0"/>
              <a:t>이슈사항</a:t>
            </a:r>
            <a:endParaRPr lang="en-US" altLang="ko-KR" dirty="0"/>
          </a:p>
          <a:p>
            <a:r>
              <a:rPr lang="en-US" altLang="ko-KR" dirty="0"/>
              <a:t>-ISO </a:t>
            </a:r>
            <a:r>
              <a:rPr lang="ko-KR" altLang="en-US" dirty="0"/>
              <a:t>심사 </a:t>
            </a:r>
            <a:r>
              <a:rPr lang="en-US" altLang="ko-KR" dirty="0"/>
              <a:t>7</a:t>
            </a:r>
            <a:r>
              <a:rPr lang="ko-KR" altLang="en-US" dirty="0"/>
              <a:t>월 말</a:t>
            </a:r>
            <a:r>
              <a:rPr lang="en-US" altLang="ko-KR" dirty="0"/>
              <a:t>~8</a:t>
            </a:r>
            <a:r>
              <a:rPr lang="ko-KR" altLang="en-US" dirty="0"/>
              <a:t>월 초</a:t>
            </a:r>
            <a:endParaRPr lang="en-US" altLang="ko-KR" dirty="0"/>
          </a:p>
          <a:p>
            <a:r>
              <a:rPr lang="en-US" altLang="ko-KR" dirty="0"/>
              <a:t>-</a:t>
            </a:r>
            <a:r>
              <a:rPr lang="ko-KR" altLang="en-US" dirty="0"/>
              <a:t>영종도 진행사항 </a:t>
            </a:r>
            <a:r>
              <a:rPr lang="en-US" altLang="ko-KR" dirty="0"/>
              <a:t>-&gt; </a:t>
            </a:r>
            <a:r>
              <a:rPr lang="ko-KR" altLang="en-US" dirty="0"/>
              <a:t>이슈사항</a:t>
            </a: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77682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-</a:t>
            </a:r>
            <a:r>
              <a:rPr lang="ko-KR" altLang="en-US" dirty="0"/>
              <a:t>캠페인 진행 현황</a:t>
            </a:r>
            <a:r>
              <a:rPr lang="en-US" altLang="ko-KR" dirty="0"/>
              <a:t>: </a:t>
            </a:r>
          </a:p>
          <a:p>
            <a:r>
              <a:rPr lang="en-US" altLang="ko-KR" dirty="0"/>
              <a:t>-</a:t>
            </a:r>
            <a:r>
              <a:rPr lang="ko-KR" altLang="en-US" dirty="0" err="1"/>
              <a:t>스마트에어백</a:t>
            </a:r>
            <a:r>
              <a:rPr lang="ko-KR" altLang="en-US" dirty="0"/>
              <a:t> 도입</a:t>
            </a:r>
            <a:r>
              <a:rPr lang="en-US" altLang="ko-KR" dirty="0"/>
              <a:t>(10</a:t>
            </a:r>
            <a:r>
              <a:rPr lang="ko-KR" altLang="en-US" dirty="0"/>
              <a:t>개 구입</a:t>
            </a:r>
            <a:r>
              <a:rPr lang="en-US" altLang="ko-KR" dirty="0"/>
              <a:t>. 5</a:t>
            </a:r>
            <a:r>
              <a:rPr lang="ko-KR" altLang="en-US" dirty="0"/>
              <a:t>개 현장 배포</a:t>
            </a:r>
            <a:r>
              <a:rPr lang="en-US" altLang="ko-KR" dirty="0"/>
              <a:t>) -&gt; </a:t>
            </a:r>
            <a:r>
              <a:rPr lang="ko-KR" altLang="en-US" dirty="0"/>
              <a:t>이슈사항</a:t>
            </a:r>
            <a:endParaRPr lang="en-US" altLang="ko-KR" dirty="0"/>
          </a:p>
          <a:p>
            <a:r>
              <a:rPr lang="en-US" altLang="ko-KR" dirty="0"/>
              <a:t>-ISO </a:t>
            </a:r>
            <a:r>
              <a:rPr lang="ko-KR" altLang="en-US" dirty="0"/>
              <a:t>심사 </a:t>
            </a:r>
            <a:r>
              <a:rPr lang="en-US" altLang="ko-KR" dirty="0"/>
              <a:t>7</a:t>
            </a:r>
            <a:r>
              <a:rPr lang="ko-KR" altLang="en-US" dirty="0"/>
              <a:t>월 말</a:t>
            </a:r>
            <a:r>
              <a:rPr lang="en-US" altLang="ko-KR" dirty="0"/>
              <a:t>~8</a:t>
            </a:r>
            <a:r>
              <a:rPr lang="ko-KR" altLang="en-US" dirty="0"/>
              <a:t>월 초</a:t>
            </a:r>
            <a:endParaRPr lang="en-US" altLang="ko-KR" dirty="0"/>
          </a:p>
          <a:p>
            <a:r>
              <a:rPr lang="en-US" altLang="ko-KR" dirty="0"/>
              <a:t>-</a:t>
            </a:r>
            <a:r>
              <a:rPr lang="ko-KR" altLang="en-US" dirty="0"/>
              <a:t>영종도 진행사항 </a:t>
            </a:r>
            <a:r>
              <a:rPr lang="en-US" altLang="ko-KR" dirty="0"/>
              <a:t>-&gt; </a:t>
            </a:r>
            <a:r>
              <a:rPr lang="ko-KR" altLang="en-US" dirty="0"/>
              <a:t>이슈사항</a:t>
            </a: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4138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-</a:t>
            </a:r>
            <a:r>
              <a:rPr lang="ko-KR" altLang="en-US" dirty="0"/>
              <a:t>캠페인 진행 현황</a:t>
            </a:r>
            <a:r>
              <a:rPr lang="en-US" altLang="ko-KR" dirty="0"/>
              <a:t>: </a:t>
            </a:r>
          </a:p>
          <a:p>
            <a:r>
              <a:rPr lang="en-US" altLang="ko-KR" dirty="0"/>
              <a:t>-</a:t>
            </a:r>
            <a:r>
              <a:rPr lang="ko-KR" altLang="en-US" dirty="0" err="1"/>
              <a:t>스마트에어백</a:t>
            </a:r>
            <a:r>
              <a:rPr lang="ko-KR" altLang="en-US" dirty="0"/>
              <a:t> 도입</a:t>
            </a:r>
            <a:r>
              <a:rPr lang="en-US" altLang="ko-KR" dirty="0"/>
              <a:t>(10</a:t>
            </a:r>
            <a:r>
              <a:rPr lang="ko-KR" altLang="en-US" dirty="0"/>
              <a:t>개 구입</a:t>
            </a:r>
            <a:r>
              <a:rPr lang="en-US" altLang="ko-KR" dirty="0"/>
              <a:t>. 5</a:t>
            </a:r>
            <a:r>
              <a:rPr lang="ko-KR" altLang="en-US" dirty="0"/>
              <a:t>개 현장 배포</a:t>
            </a:r>
            <a:r>
              <a:rPr lang="en-US" altLang="ko-KR" dirty="0"/>
              <a:t>) -&gt; </a:t>
            </a:r>
            <a:r>
              <a:rPr lang="ko-KR" altLang="en-US" dirty="0"/>
              <a:t>이슈사항</a:t>
            </a:r>
            <a:endParaRPr lang="en-US" altLang="ko-KR" dirty="0"/>
          </a:p>
          <a:p>
            <a:r>
              <a:rPr lang="en-US" altLang="ko-KR" dirty="0"/>
              <a:t>-ISO </a:t>
            </a:r>
            <a:r>
              <a:rPr lang="ko-KR" altLang="en-US" dirty="0"/>
              <a:t>심사 </a:t>
            </a:r>
            <a:r>
              <a:rPr lang="en-US" altLang="ko-KR" dirty="0"/>
              <a:t>7</a:t>
            </a:r>
            <a:r>
              <a:rPr lang="ko-KR" altLang="en-US" dirty="0"/>
              <a:t>월 말</a:t>
            </a:r>
            <a:r>
              <a:rPr lang="en-US" altLang="ko-KR" dirty="0"/>
              <a:t>~8</a:t>
            </a:r>
            <a:r>
              <a:rPr lang="ko-KR" altLang="en-US" dirty="0"/>
              <a:t>월 초</a:t>
            </a:r>
            <a:endParaRPr lang="en-US" altLang="ko-KR" dirty="0"/>
          </a:p>
          <a:p>
            <a:r>
              <a:rPr lang="en-US" altLang="ko-KR" dirty="0"/>
              <a:t>-</a:t>
            </a:r>
            <a:r>
              <a:rPr lang="ko-KR" altLang="en-US" dirty="0"/>
              <a:t>영종도 진행사항 </a:t>
            </a:r>
            <a:r>
              <a:rPr lang="en-US" altLang="ko-KR" dirty="0"/>
              <a:t>-&gt; </a:t>
            </a:r>
            <a:r>
              <a:rPr lang="ko-KR" altLang="en-US" dirty="0"/>
              <a:t>이슈사항</a:t>
            </a: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8198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24227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-</a:t>
            </a:r>
            <a:r>
              <a:rPr lang="ko-KR" altLang="en-US" dirty="0"/>
              <a:t>캠페인 진행 현황</a:t>
            </a:r>
            <a:r>
              <a:rPr lang="en-US" altLang="ko-KR" dirty="0"/>
              <a:t>: </a:t>
            </a:r>
          </a:p>
          <a:p>
            <a:r>
              <a:rPr lang="en-US" altLang="ko-KR" dirty="0"/>
              <a:t>-</a:t>
            </a:r>
            <a:r>
              <a:rPr lang="ko-KR" altLang="en-US" dirty="0" err="1"/>
              <a:t>스마트에어백</a:t>
            </a:r>
            <a:r>
              <a:rPr lang="ko-KR" altLang="en-US" dirty="0"/>
              <a:t> 도입</a:t>
            </a:r>
            <a:r>
              <a:rPr lang="en-US" altLang="ko-KR" dirty="0"/>
              <a:t>(10</a:t>
            </a:r>
            <a:r>
              <a:rPr lang="ko-KR" altLang="en-US" dirty="0"/>
              <a:t>개 구입</a:t>
            </a:r>
            <a:r>
              <a:rPr lang="en-US" altLang="ko-KR" dirty="0"/>
              <a:t>. 5</a:t>
            </a:r>
            <a:r>
              <a:rPr lang="ko-KR" altLang="en-US" dirty="0"/>
              <a:t>개 현장 배포</a:t>
            </a:r>
            <a:r>
              <a:rPr lang="en-US" altLang="ko-KR" dirty="0"/>
              <a:t>) -&gt; </a:t>
            </a:r>
            <a:r>
              <a:rPr lang="ko-KR" altLang="en-US" dirty="0"/>
              <a:t>이슈사항</a:t>
            </a:r>
            <a:endParaRPr lang="en-US" altLang="ko-KR" dirty="0"/>
          </a:p>
          <a:p>
            <a:r>
              <a:rPr lang="en-US" altLang="ko-KR" dirty="0"/>
              <a:t>-ISO </a:t>
            </a:r>
            <a:r>
              <a:rPr lang="ko-KR" altLang="en-US" dirty="0"/>
              <a:t>심사 </a:t>
            </a:r>
            <a:r>
              <a:rPr lang="en-US" altLang="ko-KR" dirty="0"/>
              <a:t>7</a:t>
            </a:r>
            <a:r>
              <a:rPr lang="ko-KR" altLang="en-US" dirty="0"/>
              <a:t>월 말</a:t>
            </a:r>
            <a:r>
              <a:rPr lang="en-US" altLang="ko-KR" dirty="0"/>
              <a:t>~8</a:t>
            </a:r>
            <a:r>
              <a:rPr lang="ko-KR" altLang="en-US" dirty="0"/>
              <a:t>월 초</a:t>
            </a:r>
            <a:endParaRPr lang="en-US" altLang="ko-KR" dirty="0"/>
          </a:p>
          <a:p>
            <a:r>
              <a:rPr lang="en-US" altLang="ko-KR" dirty="0"/>
              <a:t>-</a:t>
            </a:r>
            <a:r>
              <a:rPr lang="ko-KR" altLang="en-US" dirty="0"/>
              <a:t>영종도 진행사항 </a:t>
            </a:r>
            <a:r>
              <a:rPr lang="en-US" altLang="ko-KR" dirty="0"/>
              <a:t>-&gt; </a:t>
            </a:r>
            <a:r>
              <a:rPr lang="ko-KR" altLang="en-US" dirty="0"/>
              <a:t>이슈사항</a:t>
            </a: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8917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+ </a:t>
            </a:r>
            <a:r>
              <a:rPr lang="ko-KR" altLang="en-US" dirty="0"/>
              <a:t>종사자 의견청취 추가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1686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월별 사고 현황 비교</a:t>
            </a:r>
            <a:endParaRPr lang="en-US" altLang="ko-KR" dirty="0"/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4277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9333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8494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3971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7767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0282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28650" y="6356356"/>
            <a:ext cx="2057400" cy="365125"/>
          </a:xfrm>
          <a:prstGeom prst="rect">
            <a:avLst/>
          </a:prstGeom>
        </p:spPr>
        <p:txBody>
          <a:bodyPr/>
          <a:lstStyle/>
          <a:p>
            <a:fld id="{9CF7AA18-4F1F-4854-9BD6-9E7D3AE6D7DE}" type="datetime1">
              <a:rPr lang="ko-KR" altLang="en-US" smtClean="0"/>
              <a:t>2024-10-28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028950" y="6356356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0330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7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8" name="Picture 3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65859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B1954223-04A8-4885-AA58-8C357DFAD8F3}" type="datetime1">
              <a:rPr lang="ko-KR" altLang="en-US" smtClean="0"/>
              <a:t>2024-10-28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910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1860EAB1-9A24-4F43-8177-EB1A170D5DC5}" type="datetime1">
              <a:rPr lang="ko-KR" altLang="en-US" smtClean="0"/>
              <a:t>2024-10-28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851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1860EAB1-9A24-4F43-8177-EB1A170D5DC5}" type="datetime1">
              <a:rPr lang="ko-KR" altLang="en-US" smtClean="0"/>
              <a:t>2024-10-28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2858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5B74DAC5-C860-4E46-AB88-1E59EC71214A}" type="datetime1">
              <a:rPr lang="ko-KR" altLang="en-US" smtClean="0"/>
              <a:t>2024-10-28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9457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0B76A618-AC57-4A19-A379-A426A944B8CE}" type="datetime1">
              <a:rPr lang="ko-KR" altLang="en-US" smtClean="0"/>
              <a:t>2024-10-28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29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1A5E4675-6014-4D7E-9371-A1EE500245EA}" type="datetime1">
              <a:rPr lang="ko-KR" altLang="en-US" smtClean="0"/>
              <a:t>2024-10-28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2927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352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 userDrawn="1"/>
        </p:nvSpPr>
        <p:spPr bwMode="auto">
          <a:xfrm>
            <a:off x="4" y="1414122"/>
            <a:ext cx="9143999" cy="2329749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13" name="직선 연결선 12"/>
          <p:cNvCxnSpPr/>
          <p:nvPr userDrawn="1"/>
        </p:nvCxnSpPr>
        <p:spPr>
          <a:xfrm>
            <a:off x="0" y="557589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26" b="95699" l="391" r="99414">
                        <a14:foregroundMark x1="8203" y1="38710" x2="8203" y2="38710"/>
                        <a14:foregroundMark x1="1758" y1="41935" x2="1758" y2="41935"/>
                        <a14:foregroundMark x1="20605" y1="17742" x2="20605" y2="17742"/>
                        <a14:foregroundMark x1="26758" y1="65054" x2="26758" y2="65054"/>
                        <a14:foregroundMark x1="42578" y1="41935" x2="42578" y2="41935"/>
                        <a14:foregroundMark x1="52539" y1="32796" x2="52539" y2="32796"/>
                        <a14:foregroundMark x1="65039" y1="20430" x2="65039" y2="20430"/>
                        <a14:foregroundMark x1="76563" y1="41398" x2="76563" y2="41398"/>
                        <a14:foregroundMark x1="82324" y1="20430" x2="82324" y2="20430"/>
                        <a14:foregroundMark x1="97754" y1="20968" x2="97754" y2="20968"/>
                        <a14:foregroundMark x1="7520" y1="67204" x2="7520" y2="67204"/>
                        <a14:foregroundMark x1="12891" y1="40860" x2="12891" y2="40860"/>
                        <a14:foregroundMark x1="7227" y1="9140" x2="7227" y2="9140"/>
                        <a14:foregroundMark x1="7422" y1="92473" x2="7422" y2="92473"/>
                        <a14:foregroundMark x1="7324" y1="80645" x2="7324" y2="80645"/>
                        <a14:foregroundMark x1="1172" y1="41398" x2="1172" y2="41398"/>
                        <a14:foregroundMark x1="13379" y1="40860" x2="13379" y2="40860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06" y="93994"/>
            <a:ext cx="2056474" cy="397288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30856" y="2053907"/>
            <a:ext cx="709953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200" b="1" dirty="0">
                <a:solidFill>
                  <a:schemeClr val="bg1"/>
                </a:solidFill>
              </a:rPr>
              <a:t>안전보건 전사 회의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3510952" y="5814205"/>
            <a:ext cx="213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/>
              <a:t>환경안전부문</a:t>
            </a:r>
          </a:p>
        </p:txBody>
      </p:sp>
    </p:spTree>
    <p:extLst>
      <p:ext uri="{BB962C8B-B14F-4D97-AF65-F5344CB8AC3E}">
        <p14:creationId xmlns:p14="http://schemas.microsoft.com/office/powerpoint/2010/main" val="103911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직선 연결선 12"/>
          <p:cNvCxnSpPr/>
          <p:nvPr userDrawn="1"/>
        </p:nvCxnSpPr>
        <p:spPr>
          <a:xfrm>
            <a:off x="0" y="557589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66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8" r:id="rId2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 userDrawn="1"/>
        </p:nvSpPr>
        <p:spPr>
          <a:xfrm>
            <a:off x="163903" y="844732"/>
            <a:ext cx="4313207" cy="2577738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3" name="직사각형 12"/>
          <p:cNvSpPr/>
          <p:nvPr userDrawn="1"/>
        </p:nvSpPr>
        <p:spPr>
          <a:xfrm>
            <a:off x="163903" y="3570429"/>
            <a:ext cx="4313207" cy="2601777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4" name="직사각형 13"/>
          <p:cNvSpPr/>
          <p:nvPr userDrawn="1"/>
        </p:nvSpPr>
        <p:spPr>
          <a:xfrm>
            <a:off x="4689897" y="844732"/>
            <a:ext cx="4313207" cy="2577738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5" name="직사각형 14"/>
          <p:cNvSpPr/>
          <p:nvPr userDrawn="1"/>
        </p:nvSpPr>
        <p:spPr>
          <a:xfrm>
            <a:off x="4692770" y="3570429"/>
            <a:ext cx="4313207" cy="2601777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11" name="그룹 10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2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6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928048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05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 userDrawn="1"/>
        </p:nvSpPr>
        <p:spPr>
          <a:xfrm>
            <a:off x="163903" y="844732"/>
            <a:ext cx="8839201" cy="2577738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3" name="직사각형 12"/>
          <p:cNvSpPr/>
          <p:nvPr userDrawn="1"/>
        </p:nvSpPr>
        <p:spPr>
          <a:xfrm>
            <a:off x="163903" y="3570429"/>
            <a:ext cx="8839201" cy="2601777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11" name="그룹 10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2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6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501729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05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 userDrawn="1"/>
        </p:nvSpPr>
        <p:spPr>
          <a:xfrm>
            <a:off x="163904" y="844732"/>
            <a:ext cx="8839199" cy="5327469"/>
          </a:xfrm>
          <a:prstGeom prst="rect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그룹 8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2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116662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05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 userDrawn="1"/>
        </p:nvSpPr>
        <p:spPr>
          <a:xfrm>
            <a:off x="163901" y="844732"/>
            <a:ext cx="8839200" cy="5327469"/>
          </a:xfrm>
          <a:prstGeom prst="rect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2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76707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2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그룹 8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2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576521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2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88429" y="6412506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z="1800" smtClean="0"/>
              <a:pPr/>
              <a:t>‹#›</a:t>
            </a:fld>
            <a:endParaRPr lang="en-US" sz="1800" dirty="0"/>
          </a:p>
        </p:txBody>
      </p:sp>
      <p:sp>
        <p:nvSpPr>
          <p:cNvPr id="8" name="Text Box 5"/>
          <p:cNvSpPr txBox="1">
            <a:spLocks noChangeArrowheads="1"/>
          </p:cNvSpPr>
          <p:nvPr userDrawn="1"/>
        </p:nvSpPr>
        <p:spPr bwMode="auto">
          <a:xfrm>
            <a:off x="0" y="2090997"/>
            <a:ext cx="9144000" cy="2676013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3158" y="1282185"/>
            <a:ext cx="4383215" cy="4293630"/>
          </a:xfrm>
          <a:prstGeom prst="diamond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 userDrawn="1"/>
        </p:nvSpPr>
        <p:spPr bwMode="auto">
          <a:xfrm rot="2713271">
            <a:off x="1731127" y="910324"/>
            <a:ext cx="735874" cy="722811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 userDrawn="1"/>
        </p:nvSpPr>
        <p:spPr bwMode="auto">
          <a:xfrm rot="2713271">
            <a:off x="2762527" y="5224872"/>
            <a:ext cx="735874" cy="722811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066" name="Picture 18" descr="House Construction Icons - Download Free Vector Icons | Noun Project"/>
          <p:cNvPicPr>
            <a:picLocks noChangeAspect="1" noChangeArrowheads="1"/>
          </p:cNvPicPr>
          <p:nvPr userDrawn="1"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562" y="886906"/>
            <a:ext cx="1230727" cy="123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22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jpeg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661959" y="4553667"/>
            <a:ext cx="1820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2024. 10. 28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635495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3F958929-3D03-48A1-AC61-D3E4110353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8" t="11371"/>
          <a:stretch/>
        </p:blipFill>
        <p:spPr>
          <a:xfrm>
            <a:off x="201891" y="1797781"/>
            <a:ext cx="4320000" cy="43164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F2E274A4-1D83-4F53-88EE-7FC14483D06C}"/>
              </a:ext>
            </a:extLst>
          </p:cNvPr>
          <p:cNvSpPr/>
          <p:nvPr/>
        </p:nvSpPr>
        <p:spPr>
          <a:xfrm>
            <a:off x="35168" y="57925"/>
            <a:ext cx="5293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2-1.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개구부 안전관리 철저 업무연락 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5824AD4C-A0AE-42D6-8906-B884C983990A}"/>
              </a:ext>
            </a:extLst>
          </p:cNvPr>
          <p:cNvSpPr/>
          <p:nvPr/>
        </p:nvSpPr>
        <p:spPr>
          <a:xfrm>
            <a:off x="923731" y="3209731"/>
            <a:ext cx="2481942" cy="681134"/>
          </a:xfrm>
          <a:prstGeom prst="roundRect">
            <a:avLst/>
          </a:prstGeom>
          <a:noFill/>
          <a:ln w="28575">
            <a:solidFill>
              <a:srgbClr val="FFFF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B5599A9-F4A0-45A8-A672-4DEEE4F01655}"/>
              </a:ext>
            </a:extLst>
          </p:cNvPr>
          <p:cNvPicPr>
            <a:picLocks noChangeAspect="1" noChangeArrowheads="1"/>
            <a:extLst>
              <a:ext uri="{84589F7E-364E-4C9E-8A38-B11213B215E9}">
                <a14:cameraTool xmlns:a14="http://schemas.microsoft.com/office/drawing/2010/main" cellRange="$A$2:$K$44" spid="_x0000_s3204"/>
              </a:ext>
            </a:extLst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278" y="687518"/>
            <a:ext cx="4334429" cy="5619454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a14" a14:legacySpreadsheetColorIndex="9"/>
          </a:solidFill>
          <a:ln w="12700">
            <a:solidFill>
              <a:schemeClr val="accent5"/>
            </a:solidFill>
            <a:miter lim="800000"/>
            <a:headEnd/>
            <a:tailEnd/>
          </a:ln>
        </p:spPr>
      </p:pic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0607BC32-BC85-4A87-A14B-F8DC9D59087A}"/>
              </a:ext>
            </a:extLst>
          </p:cNvPr>
          <p:cNvSpPr/>
          <p:nvPr/>
        </p:nvSpPr>
        <p:spPr>
          <a:xfrm>
            <a:off x="348834" y="5042379"/>
            <a:ext cx="3728152" cy="801532"/>
          </a:xfrm>
          <a:prstGeom prst="roundRect">
            <a:avLst/>
          </a:prstGeom>
          <a:noFill/>
          <a:ln w="158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30" name="Picture 6" descr="https://search.pstatic.net/common/?src=http%3A%2F%2Fblogfiles.naver.net%2F20140912_82%2Fys1132_1410488708084R8rME_JPEG%2F01.JPG&amp;type=sc960_832">
            <a:extLst>
              <a:ext uri="{FF2B5EF4-FFF2-40B4-BE49-F238E27FC236}">
                <a16:creationId xmlns:a16="http://schemas.microsoft.com/office/drawing/2014/main" id="{4E909D36-5282-4D4F-AB01-FC98BF1D4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295" y="673768"/>
            <a:ext cx="4405922" cy="563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21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F2E274A4-1D83-4F53-88EE-7FC14483D06C}"/>
              </a:ext>
            </a:extLst>
          </p:cNvPr>
          <p:cNvSpPr/>
          <p:nvPr/>
        </p:nvSpPr>
        <p:spPr>
          <a:xfrm>
            <a:off x="35168" y="57925"/>
            <a:ext cx="64395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3-1. 2024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하반기 정기안전점검 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우수사례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939119CF-90AA-44A1-B1F5-AE487362C7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964122"/>
              </p:ext>
            </p:extLst>
          </p:nvPr>
        </p:nvGraphicFramePr>
        <p:xfrm>
          <a:off x="170725" y="845707"/>
          <a:ext cx="8821211" cy="531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10605">
                  <a:extLst>
                    <a:ext uri="{9D8B030D-6E8A-4147-A177-3AD203B41FA5}">
                      <a16:colId xmlns:a16="http://schemas.microsoft.com/office/drawing/2014/main" val="1232899402"/>
                    </a:ext>
                  </a:extLst>
                </a:gridCol>
                <a:gridCol w="4410606">
                  <a:extLst>
                    <a:ext uri="{9D8B030D-6E8A-4147-A177-3AD203B41FA5}">
                      <a16:colId xmlns:a16="http://schemas.microsoft.com/office/drawing/2014/main" val="3047588143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ko-KR" altLang="en-US" sz="1800" b="1" dirty="0">
                          <a:latin typeface="+mn-ea"/>
                          <a:ea typeface="+mn-ea"/>
                        </a:rPr>
                        <a:t>① 외부 비계 해체작업 시</a:t>
                      </a:r>
                      <a:endParaRPr lang="en-US" altLang="ko-KR" sz="1800" b="1" dirty="0">
                        <a:latin typeface="+mn-ea"/>
                        <a:ea typeface="+mn-ea"/>
                      </a:endParaRPr>
                    </a:p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ko-KR" altLang="en-US" sz="1800" b="1" dirty="0">
                          <a:latin typeface="+mn-ea"/>
                          <a:ea typeface="+mn-ea"/>
                        </a:rPr>
                        <a:t>대각선 방향으로 자재 운반</a:t>
                      </a:r>
                      <a:r>
                        <a:rPr lang="en-US" altLang="ko-KR" sz="1800" b="1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800" b="1" dirty="0">
                          <a:latin typeface="+mn-ea"/>
                          <a:ea typeface="+mn-ea"/>
                        </a:rPr>
                        <a:t>양지 </a:t>
                      </a:r>
                      <a:r>
                        <a:rPr lang="ko-KR" altLang="en-US" sz="1800" b="1" dirty="0" err="1">
                          <a:latin typeface="+mn-ea"/>
                          <a:ea typeface="+mn-ea"/>
                        </a:rPr>
                        <a:t>테스</a:t>
                      </a:r>
                      <a:r>
                        <a:rPr lang="en-US" altLang="ko-KR" sz="1800" b="1" dirty="0"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ko-KR" altLang="en-US" sz="1800" b="1" dirty="0">
                          <a:latin typeface="+mn-ea"/>
                          <a:ea typeface="+mn-ea"/>
                        </a:rPr>
                        <a:t>② </a:t>
                      </a:r>
                      <a:r>
                        <a:rPr lang="ko-KR" altLang="en-US" sz="1800" b="1" dirty="0" err="1">
                          <a:latin typeface="+mn-ea"/>
                          <a:ea typeface="+mn-ea"/>
                        </a:rPr>
                        <a:t>흙막이</a:t>
                      </a:r>
                      <a:r>
                        <a:rPr lang="ko-KR" altLang="en-US" sz="1800" b="1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800" b="1" dirty="0" err="1">
                          <a:latin typeface="+mn-ea"/>
                          <a:ea typeface="+mn-ea"/>
                        </a:rPr>
                        <a:t>가시설</a:t>
                      </a:r>
                      <a:r>
                        <a:rPr lang="ko-KR" altLang="en-US" sz="1800" b="1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800" b="1" dirty="0" err="1">
                          <a:latin typeface="+mn-ea"/>
                          <a:ea typeface="+mn-ea"/>
                        </a:rPr>
                        <a:t>추락방호망</a:t>
                      </a:r>
                      <a:r>
                        <a:rPr lang="ko-KR" altLang="en-US" sz="1800" b="1" dirty="0">
                          <a:latin typeface="+mn-ea"/>
                          <a:ea typeface="+mn-ea"/>
                        </a:rPr>
                        <a:t> 전면 설치</a:t>
                      </a:r>
                      <a:r>
                        <a:rPr lang="en-US" altLang="ko-KR" sz="1800" b="1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800" b="1" dirty="0">
                          <a:latin typeface="+mn-ea"/>
                          <a:ea typeface="+mn-ea"/>
                        </a:rPr>
                        <a:t>파주 천재교과서</a:t>
                      </a:r>
                      <a:r>
                        <a:rPr lang="en-US" altLang="ko-KR" sz="1800" b="1" dirty="0"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261901"/>
                  </a:ext>
                </a:extLst>
              </a:tr>
              <a:tr h="4410000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30000"/>
                        </a:lnSpc>
                        <a:buFontTx/>
                        <a:buNone/>
                      </a:pPr>
                      <a:endParaRPr lang="en-US" altLang="ko-KR" sz="16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30000"/>
                        </a:lnSpc>
                        <a:buFontTx/>
                        <a:buNone/>
                      </a:pPr>
                      <a:endParaRPr lang="en-US" altLang="ko-KR" sz="16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059062"/>
                  </a:ext>
                </a:extLst>
              </a:tr>
            </a:tbl>
          </a:graphicData>
        </a:graphic>
      </p:graphicFrame>
      <p:pic>
        <p:nvPicPr>
          <p:cNvPr id="4" name="그림 3">
            <a:extLst>
              <a:ext uri="{FF2B5EF4-FFF2-40B4-BE49-F238E27FC236}">
                <a16:creationId xmlns:a16="http://schemas.microsoft.com/office/drawing/2014/main" id="{81D41CA7-7AD7-4ACE-A074-746B3B80D3FD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303" y="1792288"/>
            <a:ext cx="4320000" cy="43176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16F8AC6-1B3C-4D48-939E-A3610BC9A1E6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4801" y="1792288"/>
            <a:ext cx="4320000" cy="431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74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939119CF-90AA-44A1-B1F5-AE487362C7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8609521"/>
              </p:ext>
            </p:extLst>
          </p:nvPr>
        </p:nvGraphicFramePr>
        <p:xfrm>
          <a:off x="170725" y="845707"/>
          <a:ext cx="8821211" cy="531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10605">
                  <a:extLst>
                    <a:ext uri="{9D8B030D-6E8A-4147-A177-3AD203B41FA5}">
                      <a16:colId xmlns:a16="http://schemas.microsoft.com/office/drawing/2014/main" val="1232899402"/>
                    </a:ext>
                  </a:extLst>
                </a:gridCol>
                <a:gridCol w="4410606">
                  <a:extLst>
                    <a:ext uri="{9D8B030D-6E8A-4147-A177-3AD203B41FA5}">
                      <a16:colId xmlns:a16="http://schemas.microsoft.com/office/drawing/2014/main" val="3047588143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ko-KR" altLang="en-US" sz="1800" b="1" dirty="0">
                          <a:latin typeface="+mn-ea"/>
                          <a:ea typeface="+mn-ea"/>
                        </a:rPr>
                        <a:t>③ 거푸집 </a:t>
                      </a:r>
                      <a:r>
                        <a:rPr lang="ko-KR" altLang="en-US" sz="1800" b="1" dirty="0" err="1">
                          <a:latin typeface="+mn-ea"/>
                          <a:ea typeface="+mn-ea"/>
                        </a:rPr>
                        <a:t>동바리</a:t>
                      </a:r>
                      <a:r>
                        <a:rPr lang="ko-KR" altLang="en-US" sz="1800" b="1" dirty="0">
                          <a:latin typeface="+mn-ea"/>
                          <a:ea typeface="+mn-ea"/>
                        </a:rPr>
                        <a:t> 해체 작업 시</a:t>
                      </a:r>
                      <a:endParaRPr lang="en-US" altLang="ko-KR" sz="1800" b="1" dirty="0">
                        <a:latin typeface="+mn-ea"/>
                        <a:ea typeface="+mn-ea"/>
                      </a:endParaRPr>
                    </a:p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ko-KR" altLang="en-US" sz="1800" b="1" dirty="0">
                          <a:latin typeface="+mn-ea"/>
                          <a:ea typeface="+mn-ea"/>
                        </a:rPr>
                        <a:t>비래방지용 천막 설치</a:t>
                      </a:r>
                      <a:r>
                        <a:rPr lang="en-US" altLang="ko-KR" sz="1800" b="1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800" b="1" dirty="0">
                          <a:latin typeface="+mn-ea"/>
                          <a:ea typeface="+mn-ea"/>
                        </a:rPr>
                        <a:t>천안 </a:t>
                      </a:r>
                      <a:r>
                        <a:rPr lang="ko-KR" altLang="en-US" sz="1800" b="1" dirty="0" err="1">
                          <a:latin typeface="+mn-ea"/>
                          <a:ea typeface="+mn-ea"/>
                        </a:rPr>
                        <a:t>듀폰</a:t>
                      </a:r>
                      <a:r>
                        <a:rPr lang="en-US" altLang="ko-KR" sz="1800" b="1" dirty="0"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ko-KR" altLang="en-US" sz="1800" b="1" dirty="0">
                          <a:latin typeface="+mn-ea"/>
                          <a:ea typeface="+mn-ea"/>
                        </a:rPr>
                        <a:t>④ 철골 </a:t>
                      </a:r>
                      <a:r>
                        <a:rPr lang="ko-KR" altLang="en-US" sz="1800" b="1" dirty="0" err="1">
                          <a:latin typeface="+mn-ea"/>
                          <a:ea typeface="+mn-ea"/>
                        </a:rPr>
                        <a:t>안전대</a:t>
                      </a:r>
                      <a:r>
                        <a:rPr lang="ko-KR" altLang="en-US" sz="1800" b="1" dirty="0">
                          <a:latin typeface="+mn-ea"/>
                          <a:ea typeface="+mn-ea"/>
                        </a:rPr>
                        <a:t> 부착설비 및 </a:t>
                      </a:r>
                      <a:r>
                        <a:rPr lang="ko-KR" altLang="en-US" sz="1800" b="1" dirty="0" err="1">
                          <a:latin typeface="+mn-ea"/>
                          <a:ea typeface="+mn-ea"/>
                        </a:rPr>
                        <a:t>달포대</a:t>
                      </a:r>
                      <a:endParaRPr lang="en-US" altLang="ko-KR" sz="1800" b="1" dirty="0">
                        <a:latin typeface="+mn-ea"/>
                        <a:ea typeface="+mn-ea"/>
                      </a:endParaRPr>
                    </a:p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ko-KR" altLang="en-US" sz="1800" b="1" dirty="0">
                          <a:latin typeface="+mn-ea"/>
                          <a:ea typeface="+mn-ea"/>
                        </a:rPr>
                        <a:t>지상에서 사전 설치</a:t>
                      </a:r>
                      <a:r>
                        <a:rPr lang="en-US" altLang="ko-KR" sz="1800" b="1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800" b="1" dirty="0">
                          <a:latin typeface="+mn-ea"/>
                          <a:ea typeface="+mn-ea"/>
                        </a:rPr>
                        <a:t>충주 재세</a:t>
                      </a:r>
                      <a:r>
                        <a:rPr lang="en-US" altLang="ko-KR" sz="1800" b="1" dirty="0"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261901"/>
                  </a:ext>
                </a:extLst>
              </a:tr>
              <a:tr h="4410000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30000"/>
                        </a:lnSpc>
                        <a:buFontTx/>
                        <a:buNone/>
                      </a:pPr>
                      <a:endParaRPr lang="en-US" altLang="ko-KR" sz="16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30000"/>
                        </a:lnSpc>
                        <a:buFontTx/>
                        <a:buNone/>
                      </a:pPr>
                      <a:endParaRPr lang="en-US" altLang="ko-KR" sz="16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059062"/>
                  </a:ext>
                </a:extLst>
              </a:tr>
            </a:tbl>
          </a:graphicData>
        </a:graphic>
      </p:graphicFrame>
      <p:pic>
        <p:nvPicPr>
          <p:cNvPr id="8" name="그림 7">
            <a:extLst>
              <a:ext uri="{FF2B5EF4-FFF2-40B4-BE49-F238E27FC236}">
                <a16:creationId xmlns:a16="http://schemas.microsoft.com/office/drawing/2014/main" id="{5C456111-BC0C-414A-B608-8322D4F1641C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0332" y="1792288"/>
            <a:ext cx="4320000" cy="4363419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EC70579-3C91-451C-A57D-DB7986C7EFA7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359" y="1792288"/>
            <a:ext cx="4320000" cy="4363419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F2E274A4-1D83-4F53-88EE-7FC14483D06C}"/>
              </a:ext>
            </a:extLst>
          </p:cNvPr>
          <p:cNvSpPr/>
          <p:nvPr/>
        </p:nvSpPr>
        <p:spPr>
          <a:xfrm>
            <a:off x="35168" y="57925"/>
            <a:ext cx="64395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3-1. 2024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하반기 정기안전점검 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우수사례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66379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939119CF-90AA-44A1-B1F5-AE487362C7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924544"/>
              </p:ext>
            </p:extLst>
          </p:nvPr>
        </p:nvGraphicFramePr>
        <p:xfrm>
          <a:off x="170725" y="845707"/>
          <a:ext cx="8821211" cy="531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10605">
                  <a:extLst>
                    <a:ext uri="{9D8B030D-6E8A-4147-A177-3AD203B41FA5}">
                      <a16:colId xmlns:a16="http://schemas.microsoft.com/office/drawing/2014/main" val="1232899402"/>
                    </a:ext>
                  </a:extLst>
                </a:gridCol>
                <a:gridCol w="4410606">
                  <a:extLst>
                    <a:ext uri="{9D8B030D-6E8A-4147-A177-3AD203B41FA5}">
                      <a16:colId xmlns:a16="http://schemas.microsoft.com/office/drawing/2014/main" val="3047588143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ko-KR" altLang="en-US" sz="1800" b="1" dirty="0">
                          <a:latin typeface="+mn-ea"/>
                          <a:ea typeface="+mn-ea"/>
                        </a:rPr>
                        <a:t>⑤ 비계 </a:t>
                      </a:r>
                      <a:r>
                        <a:rPr lang="ko-KR" altLang="en-US" sz="1800" b="1" dirty="0" err="1">
                          <a:latin typeface="+mn-ea"/>
                          <a:ea typeface="+mn-ea"/>
                        </a:rPr>
                        <a:t>추락방호망</a:t>
                      </a:r>
                      <a:r>
                        <a:rPr lang="ko-KR" altLang="en-US" sz="1800" b="1" dirty="0">
                          <a:latin typeface="+mn-ea"/>
                          <a:ea typeface="+mn-ea"/>
                        </a:rPr>
                        <a:t> 설치 및</a:t>
                      </a:r>
                      <a:endParaRPr lang="en-US" altLang="ko-KR" sz="1800" b="1" dirty="0">
                        <a:latin typeface="+mn-ea"/>
                        <a:ea typeface="+mn-ea"/>
                      </a:endParaRPr>
                    </a:p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ko-KR" altLang="en-US" sz="1800" b="1" dirty="0">
                          <a:latin typeface="+mn-ea"/>
                          <a:ea typeface="+mn-ea"/>
                        </a:rPr>
                        <a:t>이동통로 시인성 확보</a:t>
                      </a:r>
                      <a:r>
                        <a:rPr lang="en-US" altLang="ko-KR" sz="1800" b="1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800" b="1" dirty="0">
                          <a:latin typeface="+mn-ea"/>
                          <a:ea typeface="+mn-ea"/>
                        </a:rPr>
                        <a:t>천안 </a:t>
                      </a:r>
                      <a:r>
                        <a:rPr lang="ko-KR" altLang="en-US" sz="1800" b="1" dirty="0" err="1">
                          <a:latin typeface="+mn-ea"/>
                          <a:ea typeface="+mn-ea"/>
                        </a:rPr>
                        <a:t>듀폰</a:t>
                      </a:r>
                      <a:r>
                        <a:rPr lang="en-US" altLang="ko-KR" sz="1800" b="1" dirty="0"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ko-KR" altLang="en-US" sz="1800" b="1" dirty="0">
                          <a:latin typeface="+mn-ea"/>
                          <a:ea typeface="+mn-ea"/>
                        </a:rPr>
                        <a:t>⑥ 고소작업대 작업반경 통제용</a:t>
                      </a:r>
                      <a:endParaRPr lang="en-US" altLang="ko-KR" sz="1800" b="1" dirty="0">
                        <a:latin typeface="+mn-ea"/>
                        <a:ea typeface="+mn-ea"/>
                      </a:endParaRPr>
                    </a:p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ko-KR" altLang="en-US" sz="1800" b="1" dirty="0">
                          <a:latin typeface="+mn-ea"/>
                          <a:ea typeface="+mn-ea"/>
                        </a:rPr>
                        <a:t>안전 울 설치</a:t>
                      </a:r>
                      <a:r>
                        <a:rPr lang="en-US" altLang="ko-KR" sz="1800" b="1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800" b="1" dirty="0">
                          <a:latin typeface="+mn-ea"/>
                          <a:ea typeface="+mn-ea"/>
                        </a:rPr>
                        <a:t>포항 </a:t>
                      </a:r>
                      <a:r>
                        <a:rPr lang="ko-KR" altLang="en-US" sz="1800" b="1" dirty="0" err="1">
                          <a:latin typeface="+mn-ea"/>
                          <a:ea typeface="+mn-ea"/>
                        </a:rPr>
                        <a:t>포스코퓨처엠</a:t>
                      </a:r>
                      <a:r>
                        <a:rPr lang="en-US" altLang="ko-KR" sz="1800" b="1" dirty="0"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261901"/>
                  </a:ext>
                </a:extLst>
              </a:tr>
              <a:tr h="4410000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30000"/>
                        </a:lnSpc>
                        <a:buFontTx/>
                        <a:buNone/>
                      </a:pPr>
                      <a:endParaRPr lang="en-US" altLang="ko-KR" sz="16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30000"/>
                        </a:lnSpc>
                        <a:buFontTx/>
                        <a:buNone/>
                      </a:pPr>
                      <a:endParaRPr lang="en-US" altLang="ko-KR" sz="16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059062"/>
                  </a:ext>
                </a:extLst>
              </a:tr>
            </a:tbl>
          </a:graphicData>
        </a:graphic>
      </p:graphicFrame>
      <p:pic>
        <p:nvPicPr>
          <p:cNvPr id="9" name="그림 8">
            <a:extLst>
              <a:ext uri="{FF2B5EF4-FFF2-40B4-BE49-F238E27FC236}">
                <a16:creationId xmlns:a16="http://schemas.microsoft.com/office/drawing/2014/main" id="{46B057C9-F080-4DEC-B860-AAB19084752B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302" y="1792288"/>
            <a:ext cx="4320000" cy="436341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01CF546-1614-4FB3-BD8E-D6EF84E0A3D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10"/>
          <a:stretch/>
        </p:blipFill>
        <p:spPr>
          <a:xfrm>
            <a:off x="4622795" y="1806901"/>
            <a:ext cx="4320000" cy="4303711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F2E274A4-1D83-4F53-88EE-7FC14483D06C}"/>
              </a:ext>
            </a:extLst>
          </p:cNvPr>
          <p:cNvSpPr/>
          <p:nvPr/>
        </p:nvSpPr>
        <p:spPr>
          <a:xfrm>
            <a:off x="35168" y="57925"/>
            <a:ext cx="64395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3-1. 2024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하반기 정기안전점검 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우수사례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80879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939119CF-90AA-44A1-B1F5-AE487362C7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974696"/>
              </p:ext>
            </p:extLst>
          </p:nvPr>
        </p:nvGraphicFramePr>
        <p:xfrm>
          <a:off x="170725" y="845707"/>
          <a:ext cx="8821211" cy="531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10605">
                  <a:extLst>
                    <a:ext uri="{9D8B030D-6E8A-4147-A177-3AD203B41FA5}">
                      <a16:colId xmlns:a16="http://schemas.microsoft.com/office/drawing/2014/main" val="1232899402"/>
                    </a:ext>
                  </a:extLst>
                </a:gridCol>
                <a:gridCol w="4410606">
                  <a:extLst>
                    <a:ext uri="{9D8B030D-6E8A-4147-A177-3AD203B41FA5}">
                      <a16:colId xmlns:a16="http://schemas.microsoft.com/office/drawing/2014/main" val="3047588143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ko-KR" altLang="en-US" sz="1800" b="1" dirty="0">
                          <a:latin typeface="+mn-ea"/>
                          <a:ea typeface="+mn-ea"/>
                        </a:rPr>
                        <a:t>① 단부에서 자재 반입 중</a:t>
                      </a:r>
                      <a:endParaRPr lang="en-US" altLang="ko-KR" sz="1800" b="1" dirty="0">
                        <a:latin typeface="+mn-ea"/>
                        <a:ea typeface="+mn-ea"/>
                      </a:endParaRPr>
                    </a:p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ko-KR" altLang="en-US" sz="1800" b="1" dirty="0" err="1">
                          <a:latin typeface="+mn-ea"/>
                          <a:ea typeface="+mn-ea"/>
                        </a:rPr>
                        <a:t>안전대</a:t>
                      </a:r>
                      <a:r>
                        <a:rPr lang="ko-KR" altLang="en-US" sz="1800" b="1" dirty="0">
                          <a:latin typeface="+mn-ea"/>
                          <a:ea typeface="+mn-ea"/>
                        </a:rPr>
                        <a:t> 미 착용</a:t>
                      </a:r>
                      <a:endParaRPr lang="en-US" altLang="ko-KR" sz="18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ko-KR" altLang="en-US" sz="1800" b="1" dirty="0">
                          <a:latin typeface="+mn-ea"/>
                          <a:ea typeface="+mn-ea"/>
                        </a:rPr>
                        <a:t>② </a:t>
                      </a:r>
                      <a:r>
                        <a:rPr lang="ko-KR" altLang="en-US" sz="1800" b="1" dirty="0" err="1">
                          <a:latin typeface="+mn-ea"/>
                          <a:ea typeface="+mn-ea"/>
                        </a:rPr>
                        <a:t>말비계</a:t>
                      </a:r>
                      <a:r>
                        <a:rPr lang="ko-KR" altLang="en-US" sz="1800" b="1" dirty="0">
                          <a:latin typeface="+mn-ea"/>
                          <a:ea typeface="+mn-ea"/>
                        </a:rPr>
                        <a:t> 발판 끝단에서 작업</a:t>
                      </a:r>
                      <a:endParaRPr lang="en-US" altLang="ko-KR" sz="1800" b="1" dirty="0">
                        <a:latin typeface="+mn-ea"/>
                        <a:ea typeface="+mn-ea"/>
                      </a:endParaRPr>
                    </a:p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ko-KR" altLang="en-US" sz="1800" b="1" dirty="0">
                          <a:latin typeface="+mn-ea"/>
                          <a:ea typeface="+mn-ea"/>
                        </a:rPr>
                        <a:t>및 </a:t>
                      </a:r>
                      <a:r>
                        <a:rPr lang="ko-KR" altLang="en-US" sz="1800" b="1" dirty="0" err="1">
                          <a:latin typeface="+mn-ea"/>
                          <a:ea typeface="+mn-ea"/>
                        </a:rPr>
                        <a:t>안전대</a:t>
                      </a:r>
                      <a:r>
                        <a:rPr lang="ko-KR" altLang="en-US" sz="1800" b="1" dirty="0">
                          <a:latin typeface="+mn-ea"/>
                          <a:ea typeface="+mn-ea"/>
                        </a:rPr>
                        <a:t> 미 착용</a:t>
                      </a:r>
                      <a:endParaRPr lang="en-US" altLang="ko-KR" sz="18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261901"/>
                  </a:ext>
                </a:extLst>
              </a:tr>
              <a:tr h="4410000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30000"/>
                        </a:lnSpc>
                        <a:buFontTx/>
                        <a:buNone/>
                      </a:pPr>
                      <a:endParaRPr lang="en-US" altLang="ko-KR" sz="16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30000"/>
                        </a:lnSpc>
                        <a:buFontTx/>
                        <a:buNone/>
                      </a:pPr>
                      <a:endParaRPr lang="en-US" altLang="ko-KR" sz="16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059062"/>
                  </a:ext>
                </a:extLst>
              </a:tr>
            </a:tbl>
          </a:graphicData>
        </a:graphic>
      </p:graphicFrame>
      <p:pic>
        <p:nvPicPr>
          <p:cNvPr id="8" name="Picture 3">
            <a:extLst>
              <a:ext uri="{FF2B5EF4-FFF2-40B4-BE49-F238E27FC236}">
                <a16:creationId xmlns:a16="http://schemas.microsoft.com/office/drawing/2014/main" id="{AEB2CE24-6A94-4CA7-8288-436BA8A454FB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457" y="1792288"/>
            <a:ext cx="4320000" cy="43164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F2E274A4-1D83-4F53-88EE-7FC14483D06C}"/>
              </a:ext>
            </a:extLst>
          </p:cNvPr>
          <p:cNvSpPr/>
          <p:nvPr/>
        </p:nvSpPr>
        <p:spPr>
          <a:xfrm>
            <a:off x="35168" y="57925"/>
            <a:ext cx="67473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3-1. 2024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하반기 정기안전점검 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부적합사례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8DAE7499-9125-4A8D-BD4E-7AEE5F3AD2C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652"/>
          <a:stretch/>
        </p:blipFill>
        <p:spPr>
          <a:xfrm>
            <a:off x="211303" y="1792287"/>
            <a:ext cx="4320000" cy="431639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E925D567-D1CA-4D22-82BC-E7D1D3CDFBC7}"/>
              </a:ext>
            </a:extLst>
          </p:cNvPr>
          <p:cNvSpPr/>
          <p:nvPr/>
        </p:nvSpPr>
        <p:spPr>
          <a:xfrm>
            <a:off x="5316600" y="2621901"/>
            <a:ext cx="1756004" cy="3390391"/>
          </a:xfrm>
          <a:prstGeom prst="roundRect">
            <a:avLst/>
          </a:prstGeom>
          <a:noFill/>
          <a:ln w="28575">
            <a:solidFill>
              <a:srgbClr val="FFFF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52A48BAE-4A32-4D2F-BA36-FB931A09EE8A}"/>
              </a:ext>
            </a:extLst>
          </p:cNvPr>
          <p:cNvSpPr/>
          <p:nvPr/>
        </p:nvSpPr>
        <p:spPr>
          <a:xfrm>
            <a:off x="3079103" y="2784378"/>
            <a:ext cx="1166818" cy="3227913"/>
          </a:xfrm>
          <a:prstGeom prst="roundRect">
            <a:avLst/>
          </a:prstGeom>
          <a:noFill/>
          <a:ln w="28575">
            <a:solidFill>
              <a:srgbClr val="FFFF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5485A21B-6A7B-4F08-AA46-A435DE1787E2}"/>
              </a:ext>
            </a:extLst>
          </p:cNvPr>
          <p:cNvSpPr/>
          <p:nvPr/>
        </p:nvSpPr>
        <p:spPr>
          <a:xfrm>
            <a:off x="1374711" y="3284376"/>
            <a:ext cx="696685" cy="1499384"/>
          </a:xfrm>
          <a:prstGeom prst="roundRect">
            <a:avLst/>
          </a:prstGeom>
          <a:noFill/>
          <a:ln w="28575">
            <a:solidFill>
              <a:srgbClr val="FFFF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4977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939119CF-90AA-44A1-B1F5-AE487362C7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809321"/>
              </p:ext>
            </p:extLst>
          </p:nvPr>
        </p:nvGraphicFramePr>
        <p:xfrm>
          <a:off x="170725" y="845707"/>
          <a:ext cx="8821211" cy="531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10605">
                  <a:extLst>
                    <a:ext uri="{9D8B030D-6E8A-4147-A177-3AD203B41FA5}">
                      <a16:colId xmlns:a16="http://schemas.microsoft.com/office/drawing/2014/main" val="1232899402"/>
                    </a:ext>
                  </a:extLst>
                </a:gridCol>
                <a:gridCol w="4410606">
                  <a:extLst>
                    <a:ext uri="{9D8B030D-6E8A-4147-A177-3AD203B41FA5}">
                      <a16:colId xmlns:a16="http://schemas.microsoft.com/office/drawing/2014/main" val="3047588143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ko-KR" altLang="en-US" sz="1800" b="1" dirty="0">
                          <a:latin typeface="+mn-ea"/>
                          <a:ea typeface="+mn-ea"/>
                        </a:rPr>
                        <a:t>③ 철물 자재 등 인양 시</a:t>
                      </a:r>
                      <a:endParaRPr lang="en-US" altLang="ko-KR" sz="1800" b="1" dirty="0">
                        <a:latin typeface="+mn-ea"/>
                        <a:ea typeface="+mn-ea"/>
                      </a:endParaRPr>
                    </a:p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ko-KR" altLang="en-US" sz="1800" b="1" dirty="0">
                          <a:latin typeface="+mn-ea"/>
                          <a:ea typeface="+mn-ea"/>
                        </a:rPr>
                        <a:t>전용 </a:t>
                      </a:r>
                      <a:r>
                        <a:rPr lang="ko-KR" altLang="en-US" sz="1800" b="1" dirty="0" err="1">
                          <a:latin typeface="+mn-ea"/>
                          <a:ea typeface="+mn-ea"/>
                        </a:rPr>
                        <a:t>양중함</a:t>
                      </a:r>
                      <a:r>
                        <a:rPr lang="ko-KR" altLang="en-US" sz="1800" b="1" dirty="0">
                          <a:latin typeface="+mn-ea"/>
                          <a:ea typeface="+mn-ea"/>
                        </a:rPr>
                        <a:t> 미 사용</a:t>
                      </a:r>
                      <a:endParaRPr lang="en-US" altLang="ko-KR" sz="18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ko-KR" altLang="en-US" sz="1800" b="1" dirty="0">
                          <a:latin typeface="+mn-ea"/>
                          <a:ea typeface="+mn-ea"/>
                        </a:rPr>
                        <a:t>④ 곤돌라 작업 시</a:t>
                      </a:r>
                      <a:endParaRPr lang="en-US" altLang="ko-KR" sz="1800" b="1" dirty="0">
                        <a:latin typeface="+mn-ea"/>
                        <a:ea typeface="+mn-ea"/>
                      </a:endParaRPr>
                    </a:p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ko-KR" altLang="en-US" sz="1800" b="1" dirty="0">
                          <a:latin typeface="+mn-ea"/>
                          <a:ea typeface="+mn-ea"/>
                        </a:rPr>
                        <a:t>하부 출입통제 미 실시</a:t>
                      </a:r>
                      <a:endParaRPr lang="en-US" altLang="ko-KR" sz="18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261901"/>
                  </a:ext>
                </a:extLst>
              </a:tr>
              <a:tr h="4410000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30000"/>
                        </a:lnSpc>
                        <a:buFontTx/>
                        <a:buNone/>
                      </a:pPr>
                      <a:endParaRPr lang="en-US" altLang="ko-KR" sz="16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30000"/>
                        </a:lnSpc>
                        <a:buFontTx/>
                        <a:buNone/>
                      </a:pPr>
                      <a:endParaRPr lang="en-US" altLang="ko-KR" sz="16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059062"/>
                  </a:ext>
                </a:extLst>
              </a:tr>
            </a:tbl>
          </a:graphicData>
        </a:graphic>
      </p:graphicFrame>
      <p:sp>
        <p:nvSpPr>
          <p:cNvPr id="6" name="직사각형 5">
            <a:extLst>
              <a:ext uri="{FF2B5EF4-FFF2-40B4-BE49-F238E27FC236}">
                <a16:creationId xmlns:a16="http://schemas.microsoft.com/office/drawing/2014/main" id="{F2E274A4-1D83-4F53-88EE-7FC14483D06C}"/>
              </a:ext>
            </a:extLst>
          </p:cNvPr>
          <p:cNvSpPr/>
          <p:nvPr/>
        </p:nvSpPr>
        <p:spPr>
          <a:xfrm>
            <a:off x="35168" y="57925"/>
            <a:ext cx="67473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3-1. 2024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하반기 정기안전점검 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부적합사례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3816BEBE-FFD3-4763-9CEA-285CABE6ACA9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553" y="1787803"/>
            <a:ext cx="4320000" cy="43164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95922EE0-1C1F-4ACB-AD44-54DF92FA569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5" b="432"/>
          <a:stretch/>
        </p:blipFill>
        <p:spPr>
          <a:xfrm>
            <a:off x="4638847" y="1787803"/>
            <a:ext cx="4320000" cy="4349242"/>
          </a:xfrm>
          <a:prstGeom prst="rect">
            <a:avLst/>
          </a:prstGeom>
          <a:ln>
            <a:noFill/>
          </a:ln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8A6827FB-E521-4EEF-84C7-F13AA066605C}"/>
              </a:ext>
            </a:extLst>
          </p:cNvPr>
          <p:cNvSpPr/>
          <p:nvPr/>
        </p:nvSpPr>
        <p:spPr>
          <a:xfrm>
            <a:off x="4926563" y="4683968"/>
            <a:ext cx="3769567" cy="1073020"/>
          </a:xfrm>
          <a:prstGeom prst="roundRect">
            <a:avLst/>
          </a:prstGeom>
          <a:noFill/>
          <a:ln w="28575">
            <a:solidFill>
              <a:srgbClr val="FFFF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7218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939119CF-90AA-44A1-B1F5-AE487362C7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196370"/>
              </p:ext>
            </p:extLst>
          </p:nvPr>
        </p:nvGraphicFramePr>
        <p:xfrm>
          <a:off x="170725" y="845707"/>
          <a:ext cx="8821211" cy="531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10605">
                  <a:extLst>
                    <a:ext uri="{9D8B030D-6E8A-4147-A177-3AD203B41FA5}">
                      <a16:colId xmlns:a16="http://schemas.microsoft.com/office/drawing/2014/main" val="1232899402"/>
                    </a:ext>
                  </a:extLst>
                </a:gridCol>
                <a:gridCol w="4410606">
                  <a:extLst>
                    <a:ext uri="{9D8B030D-6E8A-4147-A177-3AD203B41FA5}">
                      <a16:colId xmlns:a16="http://schemas.microsoft.com/office/drawing/2014/main" val="3047588143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ko-KR" altLang="en-US" sz="1800" b="1" dirty="0">
                          <a:latin typeface="+mn-ea"/>
                          <a:ea typeface="+mn-ea"/>
                        </a:rPr>
                        <a:t>⑤ 고소작업대 작업 시</a:t>
                      </a:r>
                      <a:endParaRPr lang="en-US" altLang="ko-KR" sz="1800" b="1" dirty="0">
                        <a:latin typeface="+mn-ea"/>
                        <a:ea typeface="+mn-ea"/>
                      </a:endParaRPr>
                    </a:p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ko-KR" altLang="en-US" sz="1800" b="1" dirty="0">
                          <a:latin typeface="+mn-ea"/>
                          <a:ea typeface="+mn-ea"/>
                        </a:rPr>
                        <a:t>과상승방지봉 미 사용</a:t>
                      </a:r>
                      <a:endParaRPr lang="en-US" altLang="ko-KR" sz="18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lnSpc>
                          <a:spcPct val="130000"/>
                        </a:lnSpc>
                        <a:buFontTx/>
                        <a:buNone/>
                      </a:pPr>
                      <a:r>
                        <a:rPr lang="ko-KR" altLang="en-US" sz="1800" b="1" dirty="0">
                          <a:latin typeface="+mn-ea"/>
                          <a:ea typeface="+mn-ea"/>
                        </a:rPr>
                        <a:t>⑥ 비계 지지대 </a:t>
                      </a:r>
                      <a:r>
                        <a:rPr lang="ko-KR" altLang="en-US" sz="1800" b="1" dirty="0" err="1">
                          <a:latin typeface="+mn-ea"/>
                          <a:ea typeface="+mn-ea"/>
                        </a:rPr>
                        <a:t>연결부</a:t>
                      </a:r>
                      <a:r>
                        <a:rPr lang="ko-KR" altLang="en-US" sz="1800" b="1" dirty="0">
                          <a:latin typeface="+mn-ea"/>
                          <a:ea typeface="+mn-ea"/>
                        </a:rPr>
                        <a:t> 결속 미 실시</a:t>
                      </a:r>
                      <a:endParaRPr lang="en-US" altLang="ko-KR" sz="18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261901"/>
                  </a:ext>
                </a:extLst>
              </a:tr>
              <a:tr h="4410000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30000"/>
                        </a:lnSpc>
                        <a:buFontTx/>
                        <a:buNone/>
                      </a:pPr>
                      <a:endParaRPr lang="en-US" altLang="ko-KR" sz="16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30000"/>
                        </a:lnSpc>
                        <a:buFontTx/>
                        <a:buNone/>
                      </a:pPr>
                      <a:endParaRPr lang="en-US" altLang="ko-KR" sz="16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059062"/>
                  </a:ext>
                </a:extLst>
              </a:tr>
            </a:tbl>
          </a:graphicData>
        </a:graphic>
      </p:graphicFrame>
      <p:pic>
        <p:nvPicPr>
          <p:cNvPr id="7" name="그림 6">
            <a:extLst>
              <a:ext uri="{FF2B5EF4-FFF2-40B4-BE49-F238E27FC236}">
                <a16:creationId xmlns:a16="http://schemas.microsoft.com/office/drawing/2014/main" id="{6419B559-434D-43C3-BE13-9776D6FAA792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8847" y="1804224"/>
            <a:ext cx="4320000" cy="43164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F958929-3D03-48A1-AC61-D3E4110353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8" t="11371"/>
          <a:stretch/>
        </p:blipFill>
        <p:spPr>
          <a:xfrm>
            <a:off x="201891" y="1797781"/>
            <a:ext cx="4320000" cy="43164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F2E274A4-1D83-4F53-88EE-7FC14483D06C}"/>
              </a:ext>
            </a:extLst>
          </p:cNvPr>
          <p:cNvSpPr/>
          <p:nvPr/>
        </p:nvSpPr>
        <p:spPr>
          <a:xfrm>
            <a:off x="35168" y="57925"/>
            <a:ext cx="67473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3-1. 2024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하반기 정기안전점검 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부적합사례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5824AD4C-A0AE-42D6-8906-B884C983990A}"/>
              </a:ext>
            </a:extLst>
          </p:cNvPr>
          <p:cNvSpPr/>
          <p:nvPr/>
        </p:nvSpPr>
        <p:spPr>
          <a:xfrm>
            <a:off x="923731" y="3209731"/>
            <a:ext cx="2481942" cy="681134"/>
          </a:xfrm>
          <a:prstGeom prst="roundRect">
            <a:avLst/>
          </a:prstGeom>
          <a:noFill/>
          <a:ln w="28575">
            <a:solidFill>
              <a:srgbClr val="FFFF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0607BC32-BC85-4A87-A14B-F8DC9D59087A}"/>
              </a:ext>
            </a:extLst>
          </p:cNvPr>
          <p:cNvSpPr/>
          <p:nvPr/>
        </p:nvSpPr>
        <p:spPr>
          <a:xfrm>
            <a:off x="6123991" y="3890865"/>
            <a:ext cx="995266" cy="858417"/>
          </a:xfrm>
          <a:prstGeom prst="roundRect">
            <a:avLst/>
          </a:prstGeom>
          <a:noFill/>
          <a:ln w="28575">
            <a:solidFill>
              <a:srgbClr val="FFFF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7407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F2E274A4-1D83-4F53-88EE-7FC14483D06C}"/>
              </a:ext>
            </a:extLst>
          </p:cNvPr>
          <p:cNvSpPr/>
          <p:nvPr/>
        </p:nvSpPr>
        <p:spPr>
          <a:xfrm>
            <a:off x="35168" y="57925"/>
            <a:ext cx="69285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3-2. 2024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하반기 안전보건관리책임자 등 평가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FEBA6EC6-2B29-40D4-916B-97D563FECB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07939"/>
              </p:ext>
            </p:extLst>
          </p:nvPr>
        </p:nvGraphicFramePr>
        <p:xfrm>
          <a:off x="170725" y="841789"/>
          <a:ext cx="8821212" cy="53230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7884">
                  <a:extLst>
                    <a:ext uri="{9D8B030D-6E8A-4147-A177-3AD203B41FA5}">
                      <a16:colId xmlns:a16="http://schemas.microsoft.com/office/drawing/2014/main" val="1336252663"/>
                    </a:ext>
                  </a:extLst>
                </a:gridCol>
                <a:gridCol w="3756664">
                  <a:extLst>
                    <a:ext uri="{9D8B030D-6E8A-4147-A177-3AD203B41FA5}">
                      <a16:colId xmlns:a16="http://schemas.microsoft.com/office/drawing/2014/main" val="1261304665"/>
                    </a:ext>
                  </a:extLst>
                </a:gridCol>
                <a:gridCol w="3756664">
                  <a:extLst>
                    <a:ext uri="{9D8B030D-6E8A-4147-A177-3AD203B41FA5}">
                      <a16:colId xmlns:a16="http://schemas.microsoft.com/office/drawing/2014/main" val="1766909275"/>
                    </a:ext>
                  </a:extLst>
                </a:gridCol>
              </a:tblGrid>
              <a:tr h="543167"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1" dirty="0"/>
                    </a:p>
                  </a:txBody>
                  <a:tcPr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dirty="0"/>
                        <a:t>관리감독자 평가</a:t>
                      </a:r>
                    </a:p>
                  </a:txBody>
                  <a:tcPr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dirty="0"/>
                        <a:t>협력업체 평가</a:t>
                      </a:r>
                    </a:p>
                  </a:txBody>
                  <a:tcPr anchor="ctr"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804612"/>
                  </a:ext>
                </a:extLst>
              </a:tr>
              <a:tr h="54316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/>
                        <a:t>관련 근거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중대재해처벌법 시행령 제 </a:t>
                      </a:r>
                      <a:r>
                        <a:rPr lang="en-US" altLang="ko-KR" sz="1600" dirty="0"/>
                        <a:t>4</a:t>
                      </a:r>
                      <a:r>
                        <a:rPr lang="ko-KR" altLang="en-US" sz="1600" dirty="0"/>
                        <a:t>조 </a:t>
                      </a:r>
                      <a:r>
                        <a:rPr lang="en-US" altLang="ko-KR" sz="1600" dirty="0"/>
                        <a:t>6</a:t>
                      </a:r>
                      <a:r>
                        <a:rPr lang="ko-KR" altLang="en-US" sz="1600" dirty="0"/>
                        <a:t>항</a:t>
                      </a:r>
                      <a:endParaRPr lang="en-US" altLang="ko-K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/>
                        <a:t>중대재해처벌법 시행령 제 </a:t>
                      </a:r>
                      <a:r>
                        <a:rPr lang="en-US" altLang="ko-KR" sz="1600" dirty="0"/>
                        <a:t>4</a:t>
                      </a:r>
                      <a:r>
                        <a:rPr lang="ko-KR" altLang="en-US" sz="1600" dirty="0"/>
                        <a:t>조 </a:t>
                      </a:r>
                      <a:r>
                        <a:rPr lang="en-US" altLang="ko-KR" sz="1600" dirty="0"/>
                        <a:t>9</a:t>
                      </a:r>
                      <a:r>
                        <a:rPr lang="ko-KR" altLang="en-US" sz="1600" dirty="0"/>
                        <a:t>항</a:t>
                      </a:r>
                      <a:endParaRPr lang="en-US" altLang="ko-K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4187708"/>
                  </a:ext>
                </a:extLst>
              </a:tr>
              <a:tr h="76043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/>
                        <a:t>평가 대상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5000"/>
                        </a:lnSpc>
                      </a:pPr>
                      <a:r>
                        <a:rPr lang="ko-KR" altLang="en-US" sz="1600" dirty="0"/>
                        <a:t>각 현장 </a:t>
                      </a:r>
                      <a:r>
                        <a:rPr lang="ko-KR" altLang="en-US" sz="1600" b="1" dirty="0"/>
                        <a:t>관리감독자</a:t>
                      </a:r>
                      <a:endParaRPr lang="en-US" altLang="ko-KR" sz="1600" b="1" dirty="0"/>
                    </a:p>
                    <a:p>
                      <a:pPr algn="ctr" latinLnBrk="1">
                        <a:lnSpc>
                          <a:spcPct val="125000"/>
                        </a:lnSpc>
                      </a:pPr>
                      <a:r>
                        <a:rPr lang="en-US" altLang="ko-KR" sz="1600" dirty="0"/>
                        <a:t>(</a:t>
                      </a:r>
                      <a:r>
                        <a:rPr lang="ko-KR" altLang="en-US" sz="1600" dirty="0"/>
                        <a:t>작업을 지휘</a:t>
                      </a:r>
                      <a:r>
                        <a:rPr lang="en-US" altLang="ko-KR" sz="1600" dirty="0"/>
                        <a:t>, </a:t>
                      </a:r>
                      <a:r>
                        <a:rPr lang="ko-KR" altLang="en-US" sz="1600" dirty="0"/>
                        <a:t>감독 하는 사람</a:t>
                      </a:r>
                      <a:r>
                        <a:rPr lang="en-US" altLang="ko-KR" sz="16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5000"/>
                        </a:lnSpc>
                      </a:pPr>
                      <a:r>
                        <a:rPr lang="ko-KR" altLang="en-US" sz="1600" dirty="0"/>
                        <a:t>산업안전보건관리비가 책정된 업체 중</a:t>
                      </a:r>
                      <a:endParaRPr lang="en-US" altLang="ko-KR" sz="1600" dirty="0"/>
                    </a:p>
                    <a:p>
                      <a:pPr algn="ctr" latinLnBrk="1">
                        <a:lnSpc>
                          <a:spcPct val="125000"/>
                        </a:lnSpc>
                      </a:pPr>
                      <a:r>
                        <a:rPr lang="ko-KR" altLang="en-US" sz="1600" b="1" dirty="0"/>
                        <a:t>하반기 </a:t>
                      </a:r>
                      <a:r>
                        <a:rPr lang="en-US" altLang="ko-KR" sz="1600" b="1" dirty="0"/>
                        <a:t>3</a:t>
                      </a:r>
                      <a:r>
                        <a:rPr lang="ko-KR" altLang="en-US" sz="1600" b="1" dirty="0"/>
                        <a:t>개월 이상 작업한 업체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0724766"/>
                  </a:ext>
                </a:extLst>
              </a:tr>
              <a:tr h="54316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/>
                        <a:t>평가 주기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/>
                        <a:t>반기 </a:t>
                      </a:r>
                      <a:r>
                        <a:rPr lang="en-US" altLang="ko-KR" sz="1600" b="1" dirty="0"/>
                        <a:t>1</a:t>
                      </a:r>
                      <a:r>
                        <a:rPr lang="ko-KR" altLang="en-US" sz="1600" b="1" dirty="0"/>
                        <a:t>회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1781784"/>
                  </a:ext>
                </a:extLst>
              </a:tr>
              <a:tr h="54316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/>
                        <a:t>평가자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/>
                        <a:t>현장소장 </a:t>
                      </a:r>
                      <a:r>
                        <a:rPr lang="en-US" altLang="ko-KR" sz="1600" b="1" dirty="0"/>
                        <a:t>&amp; </a:t>
                      </a:r>
                      <a:r>
                        <a:rPr lang="ko-KR" altLang="en-US" sz="1600" b="1" dirty="0"/>
                        <a:t>안전관리자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6428083"/>
                  </a:ext>
                </a:extLst>
              </a:tr>
              <a:tr h="76043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/>
                        <a:t>평가 방법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>
                        <a:lnSpc>
                          <a:spcPct val="125000"/>
                        </a:lnSpc>
                      </a:pPr>
                      <a:r>
                        <a:rPr lang="en-US" altLang="ko-KR" sz="1600" dirty="0"/>
                        <a:t>1</a:t>
                      </a:r>
                      <a:r>
                        <a:rPr lang="ko-KR" altLang="en-US" sz="1600" dirty="0"/>
                        <a:t>차 평가 </a:t>
                      </a:r>
                      <a:r>
                        <a:rPr lang="en-US" altLang="ko-KR" sz="1600" dirty="0"/>
                        <a:t>: </a:t>
                      </a:r>
                      <a:r>
                        <a:rPr lang="ko-KR" altLang="en-US" sz="1600" dirty="0"/>
                        <a:t>현장소장 평가</a:t>
                      </a:r>
                      <a:r>
                        <a:rPr lang="en-US" altLang="ko-KR" sz="1600" dirty="0"/>
                        <a:t>(50%) + </a:t>
                      </a:r>
                      <a:r>
                        <a:rPr lang="ko-KR" altLang="en-US" sz="1600" dirty="0"/>
                        <a:t>안전관리자 평가</a:t>
                      </a:r>
                      <a:r>
                        <a:rPr lang="en-US" altLang="ko-KR" sz="1600" dirty="0"/>
                        <a:t>(50%)</a:t>
                      </a:r>
                    </a:p>
                    <a:p>
                      <a:pPr algn="ctr" latinLnBrk="1">
                        <a:lnSpc>
                          <a:spcPct val="125000"/>
                        </a:lnSpc>
                      </a:pPr>
                      <a:r>
                        <a:rPr lang="en-US" altLang="ko-KR" sz="1600" dirty="0"/>
                        <a:t>2</a:t>
                      </a:r>
                      <a:r>
                        <a:rPr lang="ko-KR" altLang="en-US" sz="1600" dirty="0"/>
                        <a:t>차 평가 </a:t>
                      </a:r>
                      <a:r>
                        <a:rPr lang="en-US" altLang="ko-KR" sz="1600" dirty="0"/>
                        <a:t>: </a:t>
                      </a:r>
                      <a:r>
                        <a:rPr lang="ko-KR" altLang="en-US" sz="1600" dirty="0"/>
                        <a:t>환경안전팀 평가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1020471"/>
                  </a:ext>
                </a:extLst>
              </a:tr>
              <a:tr h="108633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/>
                        <a:t>평가 내용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5000"/>
                        </a:lnSpc>
                      </a:pPr>
                      <a:r>
                        <a:rPr lang="ko-KR" altLang="en-US" sz="1600" b="1" dirty="0" err="1"/>
                        <a:t>산안법상</a:t>
                      </a:r>
                      <a:r>
                        <a:rPr lang="ko-KR" altLang="en-US" sz="1600" b="1" dirty="0"/>
                        <a:t> 업무 충실히 수행하는지 평가</a:t>
                      </a:r>
                      <a:endParaRPr lang="en-US" altLang="ko-KR" sz="1600" b="1" dirty="0"/>
                    </a:p>
                    <a:p>
                      <a:pPr algn="ctr" latinLnBrk="1">
                        <a:lnSpc>
                          <a:spcPct val="125000"/>
                        </a:lnSpc>
                      </a:pPr>
                      <a:r>
                        <a:rPr lang="en-US" altLang="ko-KR" sz="1600" dirty="0"/>
                        <a:t>- TBM, </a:t>
                      </a:r>
                      <a:r>
                        <a:rPr lang="ko-KR" altLang="en-US" sz="1600" dirty="0"/>
                        <a:t>위험성평가 등 안전활동 참여</a:t>
                      </a:r>
                      <a:endParaRPr lang="en-US" altLang="ko-KR" sz="1600" dirty="0"/>
                    </a:p>
                    <a:p>
                      <a:pPr algn="ctr" latinLnBrk="1">
                        <a:lnSpc>
                          <a:spcPct val="125000"/>
                        </a:lnSpc>
                      </a:pPr>
                      <a:r>
                        <a:rPr lang="en-US" altLang="ko-KR" sz="1600" dirty="0"/>
                        <a:t>- </a:t>
                      </a:r>
                      <a:r>
                        <a:rPr lang="ko-KR" altLang="en-US" sz="1600" dirty="0"/>
                        <a:t>담당 작업계획 검토</a:t>
                      </a:r>
                      <a:r>
                        <a:rPr lang="en-US" altLang="ko-KR" sz="1600" dirty="0"/>
                        <a:t> </a:t>
                      </a:r>
                      <a:r>
                        <a:rPr lang="ko-KR" altLang="en-US" sz="1600" dirty="0"/>
                        <a:t>및 지휘 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5000"/>
                        </a:lnSpc>
                      </a:pPr>
                      <a:r>
                        <a:rPr lang="ko-KR" altLang="en-US" sz="1600" b="1" dirty="0"/>
                        <a:t>산업재해 예방 조치 능력 평가</a:t>
                      </a:r>
                      <a:endParaRPr lang="en-US" altLang="ko-KR" sz="1600" b="1" dirty="0"/>
                    </a:p>
                    <a:p>
                      <a:pPr algn="ctr" latinLnBrk="1">
                        <a:lnSpc>
                          <a:spcPct val="125000"/>
                        </a:lnSpc>
                      </a:pPr>
                      <a:r>
                        <a:rPr lang="en-US" altLang="ko-KR" sz="1600" dirty="0"/>
                        <a:t>- </a:t>
                      </a:r>
                      <a:r>
                        <a:rPr lang="ko-KR" altLang="en-US" sz="1600" dirty="0"/>
                        <a:t>위험성평가 및 근로자 안전교육 실시</a:t>
                      </a:r>
                      <a:endParaRPr lang="en-US" altLang="ko-KR" sz="1600" dirty="0"/>
                    </a:p>
                    <a:p>
                      <a:pPr algn="ctr" latinLnBrk="1">
                        <a:lnSpc>
                          <a:spcPct val="125000"/>
                        </a:lnSpc>
                      </a:pPr>
                      <a:r>
                        <a:rPr lang="en-US" altLang="ko-KR" sz="1600" dirty="0"/>
                        <a:t>- </a:t>
                      </a:r>
                      <a:r>
                        <a:rPr lang="ko-KR" altLang="en-US" sz="1600" dirty="0"/>
                        <a:t>전담 인원 배치</a:t>
                      </a:r>
                      <a:r>
                        <a:rPr lang="en-US" altLang="ko-KR" sz="1600" dirty="0"/>
                        <a:t>, </a:t>
                      </a:r>
                      <a:r>
                        <a:rPr lang="ko-KR" altLang="en-US" sz="1600" dirty="0"/>
                        <a:t>안전수칙 준수 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7280938"/>
                  </a:ext>
                </a:extLst>
              </a:tr>
              <a:tr h="54316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/>
                        <a:t>평가 결과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5000"/>
                        </a:lnSpc>
                      </a:pPr>
                      <a:r>
                        <a:rPr lang="ko-KR" altLang="en-US" sz="1600" b="1" dirty="0"/>
                        <a:t>환경안전 인사고과에 반영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5000"/>
                        </a:lnSpc>
                      </a:pPr>
                      <a:r>
                        <a:rPr lang="ko-KR" altLang="en-US" sz="1600" b="1" dirty="0"/>
                        <a:t>연 </a:t>
                      </a:r>
                      <a:r>
                        <a:rPr lang="en-US" altLang="ko-KR" sz="1600" b="1" dirty="0"/>
                        <a:t>1</a:t>
                      </a:r>
                      <a:r>
                        <a:rPr lang="ko-KR" altLang="en-US" sz="1600" b="1" dirty="0"/>
                        <a:t>회 협력업체 상벌에 반영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13971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1494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F2E274A4-1D83-4F53-88EE-7FC14483D06C}"/>
              </a:ext>
            </a:extLst>
          </p:cNvPr>
          <p:cNvSpPr/>
          <p:nvPr/>
        </p:nvSpPr>
        <p:spPr>
          <a:xfrm>
            <a:off x="35168" y="57925"/>
            <a:ext cx="58063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4308475" algn="l"/>
              </a:tabLst>
            </a:pP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3-3. 2024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하반기 비상 모의훈련 실시 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04934930-E7BD-490C-B792-5FEC0493CA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026211"/>
              </p:ext>
            </p:extLst>
          </p:nvPr>
        </p:nvGraphicFramePr>
        <p:xfrm>
          <a:off x="171880" y="845823"/>
          <a:ext cx="8824202" cy="5328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2101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2101">
                  <a:extLst>
                    <a:ext uri="{9D8B030D-6E8A-4147-A177-3AD203B41FA5}">
                      <a16:colId xmlns:a16="http://schemas.microsoft.com/office/drawing/2014/main" val="2843417911"/>
                    </a:ext>
                  </a:extLst>
                </a:gridCol>
              </a:tblGrid>
              <a:tr h="532809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500" b="1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◎</a:t>
                      </a:r>
                      <a:r>
                        <a:rPr lang="en-US" altLang="ko-KR" sz="1500" b="1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 </a:t>
                      </a:r>
                      <a:r>
                        <a:rPr lang="ko-KR" altLang="en-US" sz="1500" b="1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훈련 기간 </a:t>
                      </a:r>
                      <a:endParaRPr lang="en-US" altLang="ko-KR" sz="1500" b="1" i="0" kern="12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500" b="0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   - 2024. 10. 21 ~ 2024. 11. 01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500" b="0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 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500" b="1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◎</a:t>
                      </a:r>
                      <a:r>
                        <a:rPr lang="en-US" altLang="ko-KR" sz="1500" b="1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500" b="1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참석 대상 </a:t>
                      </a:r>
                      <a:endParaRPr lang="en-US" altLang="ko-KR" sz="1500" b="1" i="0" kern="1200" dirty="0">
                        <a:solidFill>
                          <a:schemeClr val="tx1"/>
                        </a:solidFill>
                        <a:effectLst/>
                        <a:latin typeface="+mj-ea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500" b="0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   - </a:t>
                      </a:r>
                      <a:r>
                        <a:rPr lang="ko-KR" altLang="en-US" sz="1500" b="0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국내 모든 현장의 전 직원</a:t>
                      </a:r>
                      <a:r>
                        <a:rPr lang="en-US" altLang="ko-KR" sz="1500" b="0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500" b="0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및 근로자</a:t>
                      </a:r>
                      <a:endParaRPr lang="en-US" altLang="ko-KR" sz="1500" b="0" i="0" kern="1200" dirty="0">
                        <a:solidFill>
                          <a:schemeClr val="tx1"/>
                        </a:solidFill>
                        <a:effectLst/>
                        <a:latin typeface="+mj-ea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500" b="0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  </a:t>
                      </a:r>
                      <a:endParaRPr lang="ko-KR" altLang="en-US" sz="1500" b="0" i="0" kern="12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500" b="1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◎</a:t>
                      </a:r>
                      <a:r>
                        <a:rPr lang="en-US" altLang="ko-KR" sz="1500" b="1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500" b="1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훈련 방법 </a:t>
                      </a:r>
                      <a:endParaRPr lang="en-US" altLang="ko-KR" sz="1500" b="1" i="0" kern="12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500" b="0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   </a:t>
                      </a:r>
                      <a:r>
                        <a:rPr lang="en-US" altLang="ko-KR" sz="1500" b="0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- </a:t>
                      </a:r>
                      <a:r>
                        <a:rPr lang="ko-KR" altLang="en-US" sz="1500" b="0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주요 공정</a:t>
                      </a:r>
                      <a:r>
                        <a:rPr lang="en-US" altLang="ko-KR" sz="1500" b="0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, </a:t>
                      </a:r>
                      <a:r>
                        <a:rPr lang="ko-KR" altLang="en-US" sz="1500" b="0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공사 방법</a:t>
                      </a:r>
                      <a:r>
                        <a:rPr lang="en-US" altLang="ko-KR" sz="1500" b="0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, </a:t>
                      </a:r>
                      <a:r>
                        <a:rPr lang="ko-KR" altLang="en-US" sz="1500" b="0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현장 위치 등 </a:t>
                      </a:r>
                      <a:endParaRPr lang="en-US" altLang="ko-KR" sz="1500" b="0" i="0" kern="12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500" b="0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     </a:t>
                      </a:r>
                      <a:r>
                        <a:rPr lang="ko-KR" altLang="en-US" sz="1500" b="0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현장 특성을 고려한 비상사태 유형을 </a:t>
                      </a:r>
                      <a:endParaRPr lang="en-US" altLang="ko-KR" sz="1500" b="0" i="0" kern="12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500" b="0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     </a:t>
                      </a:r>
                      <a:r>
                        <a:rPr lang="ko-KR" altLang="en-US" sz="1500" b="0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선정해 모의훈련 실시   </a:t>
                      </a:r>
                      <a:endParaRPr lang="en-US" altLang="ko-KR" sz="1500" b="0" i="0" kern="12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500" b="0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   - </a:t>
                      </a:r>
                      <a:r>
                        <a:rPr lang="ko-KR" altLang="en-US" sz="1500" b="0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주요 공정에 따른 비상사태 유형 예시</a:t>
                      </a:r>
                      <a:endParaRPr lang="en-US" altLang="ko-KR" sz="1500" b="0" i="0" kern="12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altLang="ko-KR" sz="1500" b="0" i="0" kern="12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ko-KR" altLang="en-US" sz="1500" b="0" i="0" kern="12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        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500" b="1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◎</a:t>
                      </a:r>
                      <a:r>
                        <a:rPr lang="en-US" altLang="ko-KR" sz="1500" b="1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500" b="1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결과 제출 </a:t>
                      </a:r>
                      <a:r>
                        <a:rPr lang="en-US" altLang="ko-KR" sz="1500" b="1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: 2024. 11. 05(</a:t>
                      </a:r>
                      <a:r>
                        <a:rPr lang="ko-KR" altLang="en-US" sz="1500" b="1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화</a:t>
                      </a:r>
                      <a:r>
                        <a:rPr lang="en-US" altLang="ko-KR" sz="1500" b="1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  <a:r>
                        <a:rPr lang="ko-KR" altLang="en-US" sz="1500" b="1" i="0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까지</a:t>
                      </a:r>
                      <a:endParaRPr lang="ko-KR" altLang="en-US" sz="15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45000"/>
                        </a:lnSpc>
                      </a:pPr>
                      <a:endParaRPr lang="en-US" altLang="ko-KR" sz="1500" b="0" baseline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25839"/>
                  </a:ext>
                </a:extLst>
              </a:tr>
            </a:tbl>
          </a:graphicData>
        </a:graphic>
      </p:graphicFrame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15E13A77-9CDD-4ED5-B0E3-5CFBA68552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746574"/>
              </p:ext>
            </p:extLst>
          </p:nvPr>
        </p:nvGraphicFramePr>
        <p:xfrm>
          <a:off x="417096" y="4644170"/>
          <a:ext cx="4097605" cy="797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5605">
                  <a:extLst>
                    <a:ext uri="{9D8B030D-6E8A-4147-A177-3AD203B41FA5}">
                      <a16:colId xmlns:a16="http://schemas.microsoft.com/office/drawing/2014/main" val="4133608687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720905771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1102466487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603523877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9799731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주요 공정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토목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골조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설비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마감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4515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비상사태</a:t>
                      </a:r>
                      <a:endParaRPr lang="en-US" altLang="ko-KR" sz="1100" dirty="0"/>
                    </a:p>
                    <a:p>
                      <a:pPr algn="ctr" latinLnBrk="1"/>
                      <a:r>
                        <a:rPr lang="ko-KR" altLang="en-US" sz="1100" dirty="0"/>
                        <a:t>유형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붕괴</a:t>
                      </a:r>
                      <a:r>
                        <a:rPr lang="en-US" altLang="ko-KR" sz="1100" dirty="0"/>
                        <a:t>, </a:t>
                      </a:r>
                    </a:p>
                    <a:p>
                      <a:pPr algn="ctr" latinLnBrk="1"/>
                      <a:r>
                        <a:rPr lang="ko-KR" altLang="en-US" sz="1100" dirty="0"/>
                        <a:t>장비 전도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추락</a:t>
                      </a:r>
                      <a:r>
                        <a:rPr lang="en-US" altLang="ko-KR" sz="1100" dirty="0"/>
                        <a:t>, </a:t>
                      </a:r>
                    </a:p>
                    <a:p>
                      <a:pPr algn="ctr" latinLnBrk="1"/>
                      <a:r>
                        <a:rPr lang="ko-KR" altLang="en-US" sz="1100" dirty="0"/>
                        <a:t>자재 낙하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추락</a:t>
                      </a:r>
                      <a:r>
                        <a:rPr lang="en-US" altLang="ko-KR" sz="1100" dirty="0"/>
                        <a:t>, </a:t>
                      </a:r>
                    </a:p>
                    <a:p>
                      <a:pPr algn="ctr" latinLnBrk="1"/>
                      <a:r>
                        <a:rPr lang="ko-KR" altLang="en-US" sz="1100" dirty="0"/>
                        <a:t>화재</a:t>
                      </a:r>
                      <a:r>
                        <a:rPr lang="en-US" altLang="ko-KR" sz="1100" dirty="0"/>
                        <a:t>, </a:t>
                      </a:r>
                      <a:r>
                        <a:rPr lang="ko-KR" altLang="en-US" sz="1100" dirty="0"/>
                        <a:t>누출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/>
                        <a:t>추락</a:t>
                      </a:r>
                      <a:r>
                        <a:rPr lang="en-US" altLang="ko-KR" sz="1100" dirty="0"/>
                        <a:t>, </a:t>
                      </a:r>
                      <a:r>
                        <a:rPr lang="ko-KR" altLang="en-US" sz="1100" dirty="0"/>
                        <a:t>화재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3824530"/>
                  </a:ext>
                </a:extLst>
              </a:tr>
            </a:tbl>
          </a:graphicData>
        </a:graphic>
      </p:graphicFrame>
      <p:pic>
        <p:nvPicPr>
          <p:cNvPr id="1026" name="Picture 2" descr="external_image">
            <a:extLst>
              <a:ext uri="{FF2B5EF4-FFF2-40B4-BE49-F238E27FC236}">
                <a16:creationId xmlns:a16="http://schemas.microsoft.com/office/drawing/2014/main" id="{43412A43-5CC1-4D25-ABFF-4FB938FB7A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1" t="891" r="685" b="55940"/>
          <a:stretch/>
        </p:blipFill>
        <p:spPr bwMode="auto">
          <a:xfrm>
            <a:off x="4607732" y="872486"/>
            <a:ext cx="3778096" cy="259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xternal_image">
            <a:extLst>
              <a:ext uri="{FF2B5EF4-FFF2-40B4-BE49-F238E27FC236}">
                <a16:creationId xmlns:a16="http://schemas.microsoft.com/office/drawing/2014/main" id="{2C094523-B457-4B51-9517-07A53CFEF5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8" t="50794" r="897" b="6499"/>
          <a:stretch/>
        </p:blipFill>
        <p:spPr bwMode="auto">
          <a:xfrm>
            <a:off x="5198424" y="3538256"/>
            <a:ext cx="3766821" cy="260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3C0451-1CD9-4552-B3C9-78A5F6B10216}"/>
              </a:ext>
            </a:extLst>
          </p:cNvPr>
          <p:cNvSpPr txBox="1"/>
          <p:nvPr/>
        </p:nvSpPr>
        <p:spPr>
          <a:xfrm>
            <a:off x="5344577" y="872486"/>
            <a:ext cx="230440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/>
              <a:t>화재 대비 훈련 </a:t>
            </a:r>
            <a:endParaRPr lang="en-US" altLang="ko-KR" sz="1400" b="1" dirty="0"/>
          </a:p>
          <a:p>
            <a:pPr algn="ctr"/>
            <a:r>
              <a:rPr lang="en-US" altLang="ko-KR" sz="1400" b="1" dirty="0"/>
              <a:t>(</a:t>
            </a:r>
            <a:r>
              <a:rPr lang="ko-KR" altLang="en-US" sz="1400" b="1" dirty="0"/>
              <a:t>소화기 사용방법 실습</a:t>
            </a:r>
            <a:r>
              <a:rPr lang="en-US" altLang="ko-KR" sz="1400" b="1" dirty="0"/>
              <a:t>)</a:t>
            </a:r>
            <a:endParaRPr lang="ko-KR" altLang="en-US" sz="1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FBC12F-7103-4C84-BF47-8CA1CE182824}"/>
              </a:ext>
            </a:extLst>
          </p:cNvPr>
          <p:cNvSpPr txBox="1"/>
          <p:nvPr/>
        </p:nvSpPr>
        <p:spPr>
          <a:xfrm>
            <a:off x="6081422" y="3538256"/>
            <a:ext cx="230440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/>
              <a:t>자동심장충격기</a:t>
            </a:r>
            <a:r>
              <a:rPr lang="en-US" altLang="ko-KR" sz="1400" b="1" dirty="0"/>
              <a:t>(AED)</a:t>
            </a:r>
          </a:p>
          <a:p>
            <a:pPr algn="ctr"/>
            <a:r>
              <a:rPr lang="ko-KR" altLang="en-US" sz="1400" b="1" dirty="0"/>
              <a:t>사용 및 응급조치 교육</a:t>
            </a:r>
          </a:p>
        </p:txBody>
      </p:sp>
    </p:spTree>
    <p:extLst>
      <p:ext uri="{BB962C8B-B14F-4D97-AF65-F5344CB8AC3E}">
        <p14:creationId xmlns:p14="http://schemas.microsoft.com/office/powerpoint/2010/main" val="1816624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F2E274A4-1D83-4F53-88EE-7FC14483D06C}"/>
              </a:ext>
            </a:extLst>
          </p:cNvPr>
          <p:cNvSpPr/>
          <p:nvPr/>
        </p:nvSpPr>
        <p:spPr>
          <a:xfrm>
            <a:off x="35168" y="57925"/>
            <a:ext cx="51844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4308475" algn="l"/>
              </a:tabLst>
            </a:pP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3-4.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중대재해처벌법 주요 판결 내용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4DF4B7F1-A340-406A-9A37-76D0880B81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744916"/>
              </p:ext>
            </p:extLst>
          </p:nvPr>
        </p:nvGraphicFramePr>
        <p:xfrm>
          <a:off x="162000" y="865155"/>
          <a:ext cx="8820000" cy="529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60000">
                  <a:extLst>
                    <a:ext uri="{9D8B030D-6E8A-4147-A177-3AD203B41FA5}">
                      <a16:colId xmlns:a16="http://schemas.microsoft.com/office/drawing/2014/main" val="2260796402"/>
                    </a:ext>
                  </a:extLst>
                </a:gridCol>
                <a:gridCol w="4680000">
                  <a:extLst>
                    <a:ext uri="{9D8B030D-6E8A-4147-A177-3AD203B41FA5}">
                      <a16:colId xmlns:a16="http://schemas.microsoft.com/office/drawing/2014/main" val="1554094829"/>
                    </a:ext>
                  </a:extLst>
                </a:gridCol>
                <a:gridCol w="2880000">
                  <a:extLst>
                    <a:ext uri="{9D8B030D-6E8A-4147-A177-3AD203B41FA5}">
                      <a16:colId xmlns:a16="http://schemas.microsoft.com/office/drawing/2014/main" val="2895916532"/>
                    </a:ext>
                  </a:extLst>
                </a:gridCol>
              </a:tblGrid>
              <a:tr h="648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업체명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판결 근거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형량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668618"/>
                  </a:ext>
                </a:extLst>
              </a:tr>
              <a:tr h="1548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err="1">
                          <a:latin typeface="+mn-ea"/>
                          <a:ea typeface="+mn-ea"/>
                        </a:rPr>
                        <a:t>xxxx</a:t>
                      </a:r>
                      <a:endParaRPr lang="en-US" altLang="ko-KR" sz="1600" dirty="0"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en-US" altLang="ko-KR" sz="1600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dirty="0">
                          <a:latin typeface="+mn-ea"/>
                          <a:ea typeface="+mn-ea"/>
                        </a:rPr>
                        <a:t>선박수리</a:t>
                      </a:r>
                      <a:r>
                        <a:rPr lang="en-US" altLang="ko-KR" sz="1600" dirty="0"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30000"/>
                        </a:lnSpc>
                      </a:pPr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중대재해 반복 발생</a:t>
                      </a:r>
                      <a:r>
                        <a:rPr lang="en-US" altLang="ko-KR" sz="1600" dirty="0">
                          <a:latin typeface="+mn-ea"/>
                          <a:ea typeface="+mn-ea"/>
                        </a:rPr>
                        <a:t>(1</a:t>
                      </a:r>
                      <a:r>
                        <a:rPr lang="ko-KR" altLang="en-US" sz="1600" dirty="0">
                          <a:latin typeface="+mn-ea"/>
                          <a:ea typeface="+mn-ea"/>
                        </a:rPr>
                        <a:t>년 내 </a:t>
                      </a:r>
                      <a:r>
                        <a:rPr lang="en-US" altLang="ko-KR" sz="1600" dirty="0"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1600" dirty="0">
                          <a:latin typeface="+mn-ea"/>
                          <a:ea typeface="+mn-ea"/>
                        </a:rPr>
                        <a:t>명 사망</a:t>
                      </a:r>
                      <a:r>
                        <a:rPr lang="en-US" altLang="ko-KR" sz="1600" dirty="0"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algn="ctr" latinLnBrk="1">
                        <a:lnSpc>
                          <a:spcPct val="130000"/>
                        </a:lnSpc>
                      </a:pPr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무죄 주장</a:t>
                      </a:r>
                      <a:r>
                        <a:rPr lang="en-US" altLang="ko-KR" sz="1600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b="0" dirty="0">
                          <a:latin typeface="+mn-ea"/>
                          <a:ea typeface="+mn-ea"/>
                        </a:rPr>
                        <a:t>피해자 잘못으로 사망사고가 발생해</a:t>
                      </a:r>
                      <a:endParaRPr lang="en-US" altLang="ko-KR" sz="1600" b="0" dirty="0">
                        <a:latin typeface="+mn-ea"/>
                        <a:ea typeface="+mn-ea"/>
                      </a:endParaRPr>
                    </a:p>
                    <a:p>
                      <a:pPr algn="ctr" latinLnBrk="1">
                        <a:lnSpc>
                          <a:spcPct val="130000"/>
                        </a:lnSpc>
                      </a:pPr>
                      <a:r>
                        <a:rPr lang="ko-KR" altLang="en-US" sz="1600" b="0" dirty="0">
                          <a:latin typeface="+mn-ea"/>
                          <a:ea typeface="+mn-ea"/>
                        </a:rPr>
                        <a:t>회사가 상당한 손해를 봤다는 취지로 진</a:t>
                      </a:r>
                      <a:r>
                        <a:rPr lang="ko-KR" altLang="en-US" sz="1600" dirty="0">
                          <a:latin typeface="+mn-ea"/>
                          <a:ea typeface="+mn-ea"/>
                        </a:rPr>
                        <a:t>술</a:t>
                      </a:r>
                      <a:r>
                        <a:rPr lang="en-US" altLang="ko-KR" sz="1600" dirty="0"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대표이사 징역 </a:t>
                      </a:r>
                      <a:r>
                        <a:rPr lang="en-US" altLang="ko-KR" sz="1600" b="1" dirty="0"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년</a:t>
                      </a:r>
                      <a:r>
                        <a:rPr lang="en-US" altLang="ko-KR" sz="1600" b="1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법정구속</a:t>
                      </a:r>
                      <a:r>
                        <a:rPr lang="en-US" altLang="ko-KR" sz="1600" b="1" dirty="0"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algn="ctr" latinLnBrk="1"/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법인 벌금 </a:t>
                      </a:r>
                      <a:r>
                        <a:rPr lang="en-US" altLang="ko-KR" sz="1600" b="1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</a:rPr>
                        <a:t>20</a:t>
                      </a:r>
                      <a:r>
                        <a:rPr lang="ko-KR" altLang="en-US" sz="1600" b="1" dirty="0">
                          <a:solidFill>
                            <a:schemeClr val="accent5"/>
                          </a:solidFill>
                          <a:latin typeface="+mn-ea"/>
                          <a:ea typeface="+mn-ea"/>
                        </a:rPr>
                        <a:t>억원</a:t>
                      </a:r>
                      <a:endParaRPr lang="en-US" altLang="ko-KR" sz="1600" b="1" dirty="0">
                        <a:solidFill>
                          <a:schemeClr val="accent5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0494926"/>
                  </a:ext>
                </a:extLst>
              </a:tr>
              <a:tr h="1548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err="1">
                          <a:latin typeface="+mn-ea"/>
                          <a:ea typeface="+mn-ea"/>
                        </a:rPr>
                        <a:t>xxxx</a:t>
                      </a:r>
                      <a:endParaRPr lang="en-US" altLang="ko-KR" sz="1600" dirty="0"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en-US" altLang="ko-KR" sz="1600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dirty="0">
                          <a:latin typeface="+mn-ea"/>
                          <a:ea typeface="+mn-ea"/>
                        </a:rPr>
                        <a:t>제조업체</a:t>
                      </a:r>
                      <a:r>
                        <a:rPr lang="en-US" altLang="ko-KR" sz="1600" dirty="0"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algn="ctr" latinLnBrk="1"/>
                      <a:endParaRPr lang="ko-KR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30000"/>
                        </a:lnSpc>
                      </a:pP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안전보건확보의무를 충분히 이행하지 않음</a:t>
                      </a:r>
                      <a:endParaRPr lang="en-US" altLang="ko-KR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>
                        <a:lnSpc>
                          <a:spcPct val="130000"/>
                        </a:lnSpc>
                      </a:pP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팀원 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명 중 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명이 다른 업무를 겸직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</a:t>
                      </a:r>
                    </a:p>
                    <a:p>
                      <a:pPr algn="ctr" latinLnBrk="1">
                        <a:lnSpc>
                          <a:spcPct val="130000"/>
                        </a:lnSpc>
                      </a:pP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전담조직으로 보기 어려움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대표이사 벌금 </a:t>
                      </a:r>
                      <a:r>
                        <a:rPr lang="en-US" altLang="ko-KR" sz="1600" b="1" dirty="0"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천만원</a:t>
                      </a:r>
                      <a:endParaRPr lang="en-US" altLang="ko-KR" sz="1600" b="1" dirty="0"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법인 벌금 </a:t>
                      </a:r>
                      <a:r>
                        <a:rPr lang="en-US" altLang="ko-KR" sz="1600" b="1" dirty="0"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억원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5632296"/>
                  </a:ext>
                </a:extLst>
              </a:tr>
              <a:tr h="1548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+mn-ea"/>
                          <a:ea typeface="+mn-ea"/>
                        </a:rPr>
                        <a:t>xx</a:t>
                      </a:r>
                      <a:r>
                        <a:rPr lang="ko-KR" altLang="en-US" sz="1600" dirty="0">
                          <a:latin typeface="+mn-ea"/>
                          <a:ea typeface="+mn-ea"/>
                        </a:rPr>
                        <a:t>건설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30000"/>
                        </a:lnSpc>
                      </a:pPr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공사금액 </a:t>
                      </a:r>
                      <a:r>
                        <a:rPr lang="en-US" altLang="ko-KR" sz="1600" b="1" dirty="0">
                          <a:latin typeface="+mn-ea"/>
                          <a:ea typeface="+mn-ea"/>
                        </a:rPr>
                        <a:t>50</a:t>
                      </a:r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억원 미만으로 적용대상에서 제외</a:t>
                      </a:r>
                      <a:endParaRPr lang="en-US" altLang="ko-KR" sz="1600" b="1" dirty="0">
                        <a:latin typeface="+mn-ea"/>
                        <a:ea typeface="+mn-ea"/>
                      </a:endParaRPr>
                    </a:p>
                    <a:p>
                      <a:pPr algn="ctr" latinLnBrk="1">
                        <a:lnSpc>
                          <a:spcPct val="130000"/>
                        </a:lnSpc>
                      </a:pPr>
                      <a:r>
                        <a:rPr lang="en-US" altLang="ko-KR" sz="1600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dirty="0">
                          <a:latin typeface="+mn-ea"/>
                          <a:ea typeface="+mn-ea"/>
                        </a:rPr>
                        <a:t>관급자재 </a:t>
                      </a:r>
                      <a:r>
                        <a:rPr lang="en-US" altLang="ko-KR" sz="1600" dirty="0">
                          <a:latin typeface="+mn-ea"/>
                          <a:ea typeface="+mn-ea"/>
                        </a:rPr>
                        <a:t>10</a:t>
                      </a:r>
                      <a:r>
                        <a:rPr lang="ko-KR" altLang="en-US" sz="1600" dirty="0">
                          <a:latin typeface="+mn-ea"/>
                          <a:ea typeface="+mn-ea"/>
                        </a:rPr>
                        <a:t>억원은 공사금액으로 인정하지 않음</a:t>
                      </a:r>
                      <a:endParaRPr lang="en-US" altLang="ko-KR" sz="1600" dirty="0">
                        <a:latin typeface="+mn-ea"/>
                        <a:ea typeface="+mn-ea"/>
                      </a:endParaRPr>
                    </a:p>
                    <a:p>
                      <a:pPr algn="ctr" latinLnBrk="1">
                        <a:lnSpc>
                          <a:spcPct val="130000"/>
                        </a:lnSpc>
                      </a:pPr>
                      <a:r>
                        <a:rPr lang="ko-KR" altLang="en-US" sz="1600" dirty="0">
                          <a:latin typeface="+mn-ea"/>
                          <a:ea typeface="+mn-ea"/>
                        </a:rPr>
                        <a:t>당사자 간 계약금액 기준으로 적용대상 산정</a:t>
                      </a:r>
                      <a:r>
                        <a:rPr lang="en-US" altLang="ko-KR" sz="1600" dirty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최초 무죄 판결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0503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5177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850739" y="1110147"/>
            <a:ext cx="163855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9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목차</a:t>
            </a:r>
            <a:endParaRPr lang="en-US" altLang="ko-KR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1D49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7021" y="107755"/>
            <a:ext cx="40030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2024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10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월 안전보건 전사 회의</a:t>
            </a:r>
            <a:endParaRPr lang="ko-KR" altLang="en-US" sz="2000" dirty="0">
              <a:latin typeface="+mn-ea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B9A1716F-09EA-4125-80A4-BD4793607F3D}"/>
              </a:ext>
            </a:extLst>
          </p:cNvPr>
          <p:cNvSpPr/>
          <p:nvPr/>
        </p:nvSpPr>
        <p:spPr>
          <a:xfrm>
            <a:off x="3880960" y="1562771"/>
            <a:ext cx="362600" cy="461665"/>
          </a:xfrm>
          <a:prstGeom prst="rect">
            <a:avLst/>
          </a:prstGeom>
          <a:solidFill>
            <a:srgbClr val="1D4999"/>
          </a:solidFill>
          <a:ln>
            <a:solidFill>
              <a:srgbClr val="1D4999"/>
            </a:solidFill>
          </a:ln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51CA7507-8DB5-439B-AA98-AD3113595FDD}"/>
              </a:ext>
            </a:extLst>
          </p:cNvPr>
          <p:cNvSpPr/>
          <p:nvPr/>
        </p:nvSpPr>
        <p:spPr>
          <a:xfrm>
            <a:off x="4243560" y="1562772"/>
            <a:ext cx="3589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전사 안전보건 확보 현황</a:t>
            </a:r>
            <a:endParaRPr lang="ko-KR" altLang="en-US" sz="2400" dirty="0">
              <a:latin typeface="+mn-ea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3203465F-DC72-43B5-8A94-E9FF50FD2E3B}"/>
              </a:ext>
            </a:extLst>
          </p:cNvPr>
          <p:cNvSpPr/>
          <p:nvPr/>
        </p:nvSpPr>
        <p:spPr>
          <a:xfrm>
            <a:off x="3880960" y="2462683"/>
            <a:ext cx="362600" cy="461665"/>
          </a:xfrm>
          <a:prstGeom prst="rect">
            <a:avLst/>
          </a:prstGeom>
          <a:solidFill>
            <a:srgbClr val="1D4999"/>
          </a:solidFill>
          <a:ln>
            <a:solidFill>
              <a:srgbClr val="1D4999"/>
            </a:solidFill>
          </a:ln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85180829-9484-45B4-8D96-6D26D6B1A9B0}"/>
              </a:ext>
            </a:extLst>
          </p:cNvPr>
          <p:cNvSpPr/>
          <p:nvPr/>
        </p:nvSpPr>
        <p:spPr>
          <a:xfrm>
            <a:off x="4243565" y="2462682"/>
            <a:ext cx="286488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안전사고 발생 현황</a:t>
            </a:r>
            <a:endParaRPr lang="en-US" altLang="ko-KR" sz="2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sz="2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ko-KR" altLang="en-US" sz="2400" dirty="0">
              <a:latin typeface="+mn-ea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67D3BC68-2ADA-4B50-BA33-D8BF9157055B}"/>
              </a:ext>
            </a:extLst>
          </p:cNvPr>
          <p:cNvSpPr/>
          <p:nvPr/>
        </p:nvSpPr>
        <p:spPr>
          <a:xfrm>
            <a:off x="3880960" y="3362591"/>
            <a:ext cx="362600" cy="461665"/>
          </a:xfrm>
          <a:prstGeom prst="rect">
            <a:avLst/>
          </a:prstGeom>
          <a:solidFill>
            <a:srgbClr val="1D4999"/>
          </a:solidFill>
          <a:ln>
            <a:solidFill>
              <a:srgbClr val="1D4999"/>
            </a:solidFill>
          </a:ln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BABB0EB9-7BF3-4352-B963-001426DA3970}"/>
              </a:ext>
            </a:extLst>
          </p:cNvPr>
          <p:cNvSpPr/>
          <p:nvPr/>
        </p:nvSpPr>
        <p:spPr>
          <a:xfrm>
            <a:off x="4243560" y="3362592"/>
            <a:ext cx="34804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안전보건 관련 </a:t>
            </a:r>
            <a:r>
              <a:rPr lang="ko-KR" altLang="en-US" sz="24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이슈사항</a:t>
            </a:r>
            <a:endParaRPr lang="ko-KR" altLang="en-US" sz="2400" dirty="0">
              <a:latin typeface="+mn-ea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0FD72ED8-943A-4914-A6C6-E4AD0A74DFB6}"/>
              </a:ext>
            </a:extLst>
          </p:cNvPr>
          <p:cNvSpPr/>
          <p:nvPr/>
        </p:nvSpPr>
        <p:spPr>
          <a:xfrm>
            <a:off x="3880960" y="4262499"/>
            <a:ext cx="362600" cy="461665"/>
          </a:xfrm>
          <a:prstGeom prst="rect">
            <a:avLst/>
          </a:prstGeom>
          <a:solidFill>
            <a:srgbClr val="1D4999"/>
          </a:solidFill>
          <a:ln>
            <a:solidFill>
              <a:srgbClr val="1D4999"/>
            </a:solidFill>
          </a:ln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0E18CD13-54AC-4E3B-81B9-A3E101637766}"/>
              </a:ext>
            </a:extLst>
          </p:cNvPr>
          <p:cNvSpPr/>
          <p:nvPr/>
        </p:nvSpPr>
        <p:spPr>
          <a:xfrm>
            <a:off x="4243560" y="4262499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전달사항</a:t>
            </a:r>
            <a:endParaRPr lang="ko-KR" altLang="en-US" sz="2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10718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629087"/>
              </p:ext>
            </p:extLst>
          </p:nvPr>
        </p:nvGraphicFramePr>
        <p:xfrm>
          <a:off x="163629" y="836939"/>
          <a:ext cx="8830494" cy="5349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3646012157"/>
                    </a:ext>
                  </a:extLst>
                </a:gridCol>
              </a:tblGrid>
              <a:tr h="5349257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60000"/>
                        </a:lnSpc>
                        <a:buNone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1. 11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 안전점검의 날 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11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7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일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목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marL="0" indent="0" algn="l" latinLnBrk="1">
                        <a:lnSpc>
                          <a:spcPct val="160000"/>
                        </a:lnSpc>
                        <a:buNone/>
                      </a:pP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indent="0" algn="l" latinLnBrk="1">
                        <a:lnSpc>
                          <a:spcPct val="160000"/>
                        </a:lnSpc>
                        <a:buNone/>
                      </a:pP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2.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노동부 안전보건관리체계 컨설팅</a:t>
                      </a:r>
                      <a:endParaRPr lang="en-US" altLang="ko-KR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indent="0" algn="l" latinLnBrk="1">
                        <a:lnSpc>
                          <a:spcPct val="160000"/>
                        </a:lnSpc>
                        <a:buNone/>
                      </a:pPr>
                      <a:endParaRPr lang="en-US" altLang="ko-KR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indent="0" algn="l" latinLnBrk="1">
                        <a:lnSpc>
                          <a:spcPct val="160000"/>
                        </a:lnSpc>
                        <a:buNone/>
                      </a:pPr>
                      <a:endParaRPr lang="en-US" altLang="ko-KR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indent="0" algn="l" latinLnBrk="1">
                        <a:lnSpc>
                          <a:spcPct val="160000"/>
                        </a:lnSpc>
                        <a:buNone/>
                      </a:pPr>
                      <a:endParaRPr lang="en-US" altLang="ko-KR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indent="0" algn="l" latinLnBrk="1">
                        <a:lnSpc>
                          <a:spcPct val="160000"/>
                        </a:lnSpc>
                        <a:buNone/>
                      </a:pPr>
                      <a:endParaRPr lang="en-US" altLang="ko-KR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indent="0" algn="l" latinLnBrk="1">
                        <a:lnSpc>
                          <a:spcPct val="160000"/>
                        </a:lnSpc>
                        <a:buNone/>
                      </a:pPr>
                      <a:endParaRPr lang="en-US" altLang="ko-KR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indent="0" algn="l" latinLnBrk="1">
                        <a:lnSpc>
                          <a:spcPct val="160000"/>
                        </a:lnSpc>
                        <a:buNone/>
                      </a:pP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3. ISO 45001 / 9001 / 18001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심사 일정</a:t>
                      </a:r>
                      <a:endParaRPr lang="en-US" altLang="ko-KR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indent="0" algn="l" latinLnBrk="1">
                        <a:lnSpc>
                          <a:spcPct val="160000"/>
                        </a:lnSpc>
                        <a:buNone/>
                      </a:pP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-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기간 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12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일 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~ 4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일 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(3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일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marL="0" indent="0" algn="l" latinLnBrk="1">
                        <a:lnSpc>
                          <a:spcPct val="160000"/>
                        </a:lnSpc>
                        <a:buNone/>
                      </a:pP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-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대상 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본사 및 현장 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8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개소</a:t>
                      </a:r>
                      <a:endParaRPr lang="en-US" altLang="ko-KR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indent="0" algn="l" latinLnBrk="1">
                        <a:lnSpc>
                          <a:spcPct val="160000"/>
                        </a:lnSpc>
                        <a:buNone/>
                      </a:pP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200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60000"/>
                        </a:lnSpc>
                      </a:pPr>
                      <a:endParaRPr lang="en-US" altLang="ko-KR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200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35168" y="57925"/>
            <a:ext cx="1782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전달사항</a:t>
            </a:r>
            <a:endParaRPr lang="ko-KR" altLang="en-US" sz="16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36EE8AC1-B01F-48A3-8747-08E2962CDA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7993495"/>
              </p:ext>
            </p:extLst>
          </p:nvPr>
        </p:nvGraphicFramePr>
        <p:xfrm>
          <a:off x="320352" y="2037538"/>
          <a:ext cx="4165837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1837">
                  <a:extLst>
                    <a:ext uri="{9D8B030D-6E8A-4147-A177-3AD203B41FA5}">
                      <a16:colId xmlns:a16="http://schemas.microsoft.com/office/drawing/2014/main" val="187893438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43502350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7248061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일정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대상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비고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4395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10</a:t>
                      </a:r>
                      <a:r>
                        <a:rPr lang="ko-KR" altLang="en-US" sz="1600" dirty="0"/>
                        <a:t>월 </a:t>
                      </a:r>
                      <a:r>
                        <a:rPr lang="en-US" altLang="ko-KR" sz="1600" dirty="0"/>
                        <a:t>7</a:t>
                      </a:r>
                      <a:r>
                        <a:rPr lang="ko-KR" altLang="en-US" sz="1600" dirty="0"/>
                        <a:t>일</a:t>
                      </a:r>
                      <a:r>
                        <a:rPr lang="en-US" altLang="ko-KR" sz="1600" dirty="0"/>
                        <a:t>(</a:t>
                      </a:r>
                      <a:r>
                        <a:rPr lang="ko-KR" altLang="en-US" sz="1600" dirty="0"/>
                        <a:t>월</a:t>
                      </a:r>
                      <a:r>
                        <a:rPr lang="en-US" altLang="ko-KR" sz="1600" dirty="0"/>
                        <a:t>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본사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2619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11</a:t>
                      </a:r>
                      <a:r>
                        <a:rPr lang="ko-KR" altLang="en-US" sz="1600" dirty="0"/>
                        <a:t>월 </a:t>
                      </a:r>
                      <a:r>
                        <a:rPr lang="en-US" altLang="ko-KR" sz="1600" dirty="0"/>
                        <a:t>7</a:t>
                      </a:r>
                      <a:r>
                        <a:rPr lang="ko-KR" altLang="en-US" sz="1600" dirty="0"/>
                        <a:t>일</a:t>
                      </a:r>
                      <a:r>
                        <a:rPr lang="en-US" altLang="ko-KR" sz="1600" dirty="0"/>
                        <a:t>(</a:t>
                      </a:r>
                      <a:r>
                        <a:rPr lang="ko-KR" altLang="en-US" sz="1600" dirty="0"/>
                        <a:t>목</a:t>
                      </a:r>
                      <a:r>
                        <a:rPr lang="en-US" altLang="ko-KR" sz="1600" dirty="0"/>
                        <a:t>)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파주 천재교과서 현장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3645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11</a:t>
                      </a:r>
                      <a:r>
                        <a:rPr lang="ko-KR" altLang="en-US" sz="1600" dirty="0"/>
                        <a:t>월 중순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/>
                        <a:t>본사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17851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4042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5173" y="57925"/>
            <a:ext cx="40831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전사 안전보건 확보 현황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7" name="Shape 24588"/>
          <p:cNvGraphicFramePr/>
          <p:nvPr>
            <p:extLst>
              <p:ext uri="{D42A27DB-BD31-4B8C-83A1-F6EECF244321}">
                <p14:modId xmlns:p14="http://schemas.microsoft.com/office/powerpoint/2010/main" val="1826024730"/>
              </p:ext>
            </p:extLst>
          </p:nvPr>
        </p:nvGraphicFramePr>
        <p:xfrm>
          <a:off x="165463" y="842029"/>
          <a:ext cx="8830494" cy="534106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350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defRPr sz="1400" u="none" strike="noStrike" cap="none"/>
                      </a:pPr>
                      <a:r>
                        <a:rPr lang="en-US" altLang="ko-KR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2024</a:t>
                      </a:r>
                      <a:r>
                        <a:rPr lang="ko-KR" altLang="en-US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년 </a:t>
                      </a:r>
                      <a:r>
                        <a:rPr lang="en-US" altLang="ko-KR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9</a:t>
                      </a:r>
                      <a:r>
                        <a:rPr lang="ko-KR" altLang="en-US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월 현황</a:t>
                      </a:r>
                      <a:endParaRPr lang="en-US" sz="1600" b="1" u="none" strike="noStrike" cap="none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</a:txBody>
                  <a:tcPr marL="6775" marR="6775" marT="67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defRPr sz="1400" u="none" strike="noStrike" cap="none"/>
                      </a:pPr>
                      <a:r>
                        <a:rPr lang="ko-KR" altLang="en-US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각 사업부문별 현황</a:t>
                      </a:r>
                      <a:endParaRPr lang="en-US" sz="1600" b="1" u="none" strike="noStrike" cap="none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</a:txBody>
                  <a:tcPr marL="6775" marR="6775" marT="677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7560">
                <a:tc>
                  <a:txBody>
                    <a:bodyPr/>
                    <a:lstStyle/>
                    <a:p>
                      <a:pPr marL="0" marR="0" lvl="0" indent="0" algn="l" defTabSz="912358" rtl="0" eaLnBrk="1" fontAlgn="auto" latinLnBrk="1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kumimoji="0" lang="en-US" altLang="ko-KR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 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</a:txBody>
                  <a:tcPr marL="6775" marR="6775" marT="6775" marB="0"/>
                </a:tc>
                <a:tc>
                  <a:txBody>
                    <a:bodyPr/>
                    <a:lstStyle/>
                    <a:p>
                      <a:pPr marL="92075" marR="0" lvl="0" indent="-92075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◎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각 현장 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9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월 안전실적 제출 현황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(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총 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22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개 현장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)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미 제출 없음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</a:t>
                      </a: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◎ 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하반기 비상 모의훈련 실시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기간 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: 2024. 10. 21 ~ 2024. 11. 01</a:t>
                      </a: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대상 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: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국내 모든 현장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방법 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: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현장 특성에 따른 비상사태 유형을 선정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         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비상 모의훈련 실시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</a:t>
                      </a: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◎ 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안전보건관리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/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총괄 책임자 지정 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3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건</a:t>
                      </a:r>
                      <a:endParaRPr lang="en-US" altLang="ko-KR" sz="1500" b="1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안산 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EOS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대수선 공사 </a:t>
                      </a:r>
                      <a:r>
                        <a:rPr lang="ko-KR" altLang="en-US" sz="1500" b="0" u="none" strike="noStrike" cap="none" baseline="0" dirty="0" err="1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추규성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부장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충주 재세 </a:t>
                      </a:r>
                      <a:r>
                        <a:rPr lang="ko-KR" altLang="en-US" sz="1500" b="0" u="none" strike="noStrike" cap="none" baseline="0" dirty="0" err="1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사무동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한종환 부장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화성 도쿄 </a:t>
                      </a:r>
                      <a:r>
                        <a:rPr lang="ko-KR" altLang="en-US" sz="1500" b="0" u="none" strike="noStrike" cap="none" baseline="0" dirty="0" err="1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클린룸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공사 </a:t>
                      </a:r>
                      <a:r>
                        <a:rPr lang="ko-KR" altLang="en-US" sz="1500" b="0" u="none" strike="noStrike" cap="none" baseline="0" dirty="0" err="1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박만성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부장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</a:txBody>
                  <a:tcPr marL="6775" marR="6775" marT="677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D72F2C87-1787-49C6-A289-B9E5301AB9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698368"/>
              </p:ext>
            </p:extLst>
          </p:nvPr>
        </p:nvGraphicFramePr>
        <p:xfrm>
          <a:off x="220522" y="1268168"/>
          <a:ext cx="4286416" cy="489751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6000">
                  <a:extLst>
                    <a:ext uri="{9D8B030D-6E8A-4147-A177-3AD203B41FA5}">
                      <a16:colId xmlns:a16="http://schemas.microsoft.com/office/drawing/2014/main" val="283024256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59480002"/>
                    </a:ext>
                  </a:extLst>
                </a:gridCol>
                <a:gridCol w="1442416">
                  <a:extLst>
                    <a:ext uri="{9D8B030D-6E8A-4147-A177-3AD203B41FA5}">
                      <a16:colId xmlns:a16="http://schemas.microsoft.com/office/drawing/2014/main" val="1766439671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944249786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51779893"/>
                    </a:ext>
                  </a:extLst>
                </a:gridCol>
              </a:tblGrid>
              <a:tr h="22246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effectLst/>
                          <a:latin typeface="+mn-ea"/>
                          <a:ea typeface="+mn-ea"/>
                        </a:rPr>
                        <a:t>항목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effectLst/>
                          <a:latin typeface="+mn-ea"/>
                          <a:ea typeface="+mn-ea"/>
                        </a:rPr>
                        <a:t>관련 서류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effectLst/>
                          <a:latin typeface="+mn-ea"/>
                          <a:ea typeface="+mn-ea"/>
                        </a:rPr>
                        <a:t>구분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effectLst/>
                          <a:latin typeface="+mn-ea"/>
                          <a:ea typeface="+mn-ea"/>
                        </a:rPr>
                        <a:t>현 황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61374"/>
                  </a:ext>
                </a:extLst>
              </a:tr>
              <a:tr h="2224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1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경영방침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전사 안전보건방침 및 목표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2024. 01. 02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전파 완료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3172550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 안전보건방침 및 목표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전 현장 방침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및 목표 수립 완료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9095769"/>
                  </a:ext>
                </a:extLst>
              </a:tr>
              <a:tr h="22246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2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전담 조직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환경안전부문 조직도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8768335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환경안전부문 </a:t>
                      </a:r>
                      <a:r>
                        <a:rPr lang="ko-KR" altLang="en-US" sz="700" u="none" strike="noStrike" dirty="0" err="1">
                          <a:effectLst/>
                          <a:latin typeface="+mn-ea"/>
                          <a:ea typeface="+mn-ea"/>
                        </a:rPr>
                        <a:t>업무분장표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587053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 조직도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576951"/>
                  </a:ext>
                </a:extLst>
              </a:tr>
              <a:tr h="2224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3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유해위험요인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점검 및 개선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수시 위험성평가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u="none" strike="noStrike" dirty="0">
                          <a:effectLst/>
                          <a:latin typeface="+mn-ea"/>
                          <a:ea typeface="+mn-ea"/>
                        </a:rPr>
                        <a:t>하반기 정기점검 완료</a:t>
                      </a:r>
                      <a:endParaRPr lang="en-US" altLang="ko-KR" sz="700" b="1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1218158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환경안전팀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 정기점검 결과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ko-KR" sz="7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7674187"/>
                  </a:ext>
                </a:extLst>
              </a:tr>
              <a:tr h="2224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4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안전보건</a:t>
                      </a:r>
                      <a:b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예산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 예산의 적절성 확인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948497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산업안전보건관리비 사용 내역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매월 </a:t>
                      </a:r>
                      <a:r>
                        <a:rPr lang="ko-KR" altLang="en-US" sz="700" u="none" strike="noStrike" dirty="0" err="1">
                          <a:effectLst/>
                          <a:latin typeface="+mn-ea"/>
                          <a:ea typeface="+mn-ea"/>
                        </a:rPr>
                        <a:t>공정률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대비 진행률 관리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659022"/>
                  </a:ext>
                </a:extLst>
              </a:tr>
              <a:tr h="22246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5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관리책임자 등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안전보건관리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총괄책임자 지정서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완료</a:t>
                      </a: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122337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관리감독자 지정서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852933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b="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관리책임자</a:t>
                      </a:r>
                      <a:r>
                        <a:rPr lang="en-US" altLang="ko-KR" sz="700" b="0" u="none" strike="noStrike" dirty="0"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관리감독자 안전 평가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</a:t>
                      </a:r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월 하반기 평가 실시 중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06206"/>
                  </a:ext>
                </a:extLst>
              </a:tr>
              <a:tr h="22246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6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인력 배치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b="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안전</a:t>
                      </a:r>
                      <a:r>
                        <a:rPr lang="en-US" altLang="ko-KR" sz="700" b="0" u="none" strike="noStrike" dirty="0"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보건관리자 배치 현황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 안전</a:t>
                      </a:r>
                      <a:r>
                        <a:rPr lang="en-US" altLang="ko-KR" sz="700" b="0" u="none" strike="noStrike" dirty="0"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보건관리자 </a:t>
                      </a:r>
                      <a:r>
                        <a:rPr lang="en-US" altLang="ko-KR" sz="700" b="0" u="none" strike="noStrike" dirty="0">
                          <a:effectLst/>
                          <a:latin typeface="+mn-ea"/>
                          <a:ea typeface="+mn-ea"/>
                        </a:rPr>
                        <a:t>45</a:t>
                      </a:r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altLang="ko-KR" sz="700" b="0" u="none" strike="noStrike" baseline="0" dirty="0">
                          <a:effectLst/>
                          <a:latin typeface="+mn-ea"/>
                          <a:ea typeface="+mn-ea"/>
                        </a:rPr>
                        <a:t> 100% </a:t>
                      </a:r>
                      <a:r>
                        <a:rPr lang="ko-KR" altLang="en-US" sz="700" b="0" u="none" strike="noStrike" baseline="0" dirty="0">
                          <a:effectLst/>
                          <a:latin typeface="+mn-ea"/>
                          <a:ea typeface="+mn-ea"/>
                        </a:rPr>
                        <a:t>배치</a:t>
                      </a:r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284889"/>
                  </a:ext>
                </a:extLst>
              </a:tr>
              <a:tr h="22246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7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근로자 참여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b="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노사협의체 회의록 등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 안전소통창구 근로자 제안 </a:t>
                      </a:r>
                      <a:r>
                        <a:rPr lang="en-US" altLang="ko-KR" sz="700" b="0" u="none" strike="noStrike" dirty="0">
                          <a:effectLst/>
                          <a:latin typeface="+mn-ea"/>
                          <a:ea typeface="+mn-ea"/>
                        </a:rPr>
                        <a:t>6</a:t>
                      </a:r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건</a:t>
                      </a:r>
                      <a:endParaRPr lang="en-US" altLang="ko-KR" sz="700" b="0" u="none" strike="noStrike" dirty="0"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조치 완료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877748"/>
                  </a:ext>
                </a:extLst>
              </a:tr>
              <a:tr h="22411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8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비상사태 대응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b="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비상 모의훈련 실시계획 및 결과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r>
                        <a:rPr lang="en-US" altLang="ko-KR" sz="700" b="0" u="none" strike="noStrike" dirty="0"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</a:t>
                      </a:r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월 하반기 모의훈련 실시 중</a:t>
                      </a: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240627"/>
                  </a:ext>
                </a:extLst>
              </a:tr>
              <a:tr h="2224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9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하도급 관리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b="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협력업체 선정 및 관리 기준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u="none" strike="noStrike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r>
                        <a:rPr lang="en-US" altLang="ko-KR" sz="700" b="0" u="none" strike="noStrike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700" b="0" u="none" strike="noStrike">
                          <a:effectLst/>
                          <a:latin typeface="+mn-ea"/>
                          <a:ea typeface="+mn-ea"/>
                        </a:rPr>
                        <a:t>구매</a:t>
                      </a:r>
                      <a:r>
                        <a:rPr lang="en-US" altLang="ko-KR" sz="700" b="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 협력업체 관리 개정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050271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b="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협력업체 안전보건평가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r>
                        <a:rPr lang="en-US" altLang="ko-KR" sz="700" b="0" u="none" strike="noStrike" dirty="0"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700" b="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</a:t>
                      </a:r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월 하반기 평가 실시 중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70657"/>
                  </a:ext>
                </a:extLst>
              </a:tr>
              <a:tr h="22246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10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 관련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법적 의무 이행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근로자 건강검진 결과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하반기 정기점검 완료</a:t>
                      </a: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654661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안전보건관리규정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0808171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작업 계획서 등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2997338"/>
                  </a:ext>
                </a:extLst>
              </a:tr>
              <a:tr h="22411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11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법적 안전보건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교육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정기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특별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/MSDS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교육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0224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9041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차트 17">
            <a:extLst>
              <a:ext uri="{FF2B5EF4-FFF2-40B4-BE49-F238E27FC236}">
                <a16:creationId xmlns:a16="http://schemas.microsoft.com/office/drawing/2014/main" id="{00000000-0008-0000-01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687755"/>
              </p:ext>
            </p:extLst>
          </p:nvPr>
        </p:nvGraphicFramePr>
        <p:xfrm>
          <a:off x="167640" y="875783"/>
          <a:ext cx="4320540" cy="2553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직사각형 13"/>
          <p:cNvSpPr/>
          <p:nvPr/>
        </p:nvSpPr>
        <p:spPr>
          <a:xfrm>
            <a:off x="35173" y="57925"/>
            <a:ext cx="3536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2-1.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안전사고 발생 현황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A899A9-7DFD-4432-82D7-DDCA71C09DC8}"/>
              </a:ext>
            </a:extLst>
          </p:cNvPr>
          <p:cNvSpPr txBox="1"/>
          <p:nvPr/>
        </p:nvSpPr>
        <p:spPr>
          <a:xfrm>
            <a:off x="4702714" y="3572530"/>
            <a:ext cx="4293327" cy="2604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400" dirty="0">
                <a:latin typeface="+mn-ea"/>
              </a:rPr>
              <a:t>◎</a:t>
            </a:r>
            <a:r>
              <a:rPr lang="en-US" altLang="ko-KR" sz="1400" dirty="0">
                <a:latin typeface="+mn-ea"/>
              </a:rPr>
              <a:t> </a:t>
            </a:r>
            <a:r>
              <a:rPr lang="en-US" altLang="ko-KR" sz="1400" b="1" dirty="0">
                <a:latin typeface="+mn-ea"/>
              </a:rPr>
              <a:t>2024</a:t>
            </a:r>
            <a:r>
              <a:rPr lang="ko-KR" altLang="en-US" sz="1400" b="1" dirty="0">
                <a:latin typeface="+mn-ea"/>
              </a:rPr>
              <a:t>년 </a:t>
            </a:r>
            <a:r>
              <a:rPr lang="en-US" altLang="ko-KR" sz="1400" b="1" dirty="0">
                <a:latin typeface="+mn-ea"/>
              </a:rPr>
              <a:t>10</a:t>
            </a:r>
            <a:r>
              <a:rPr lang="ko-KR" altLang="en-US" sz="1400" b="1" dirty="0">
                <a:latin typeface="+mn-ea"/>
              </a:rPr>
              <a:t>월 안전사고 발생 현황</a:t>
            </a:r>
            <a:endParaRPr lang="en-US" altLang="ko-KR" sz="1400" b="1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ko-KR" sz="1200" dirty="0">
                <a:latin typeface="+mn-ea"/>
              </a:rPr>
              <a:t>  - </a:t>
            </a:r>
            <a:r>
              <a:rPr lang="ko-KR" altLang="en-US" sz="1200" dirty="0">
                <a:latin typeface="+mn-ea"/>
              </a:rPr>
              <a:t>사업부문 별 현황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20000"/>
              </a:lnSpc>
            </a:pPr>
            <a:endParaRPr lang="en-US" altLang="ko-KR" sz="1200" dirty="0">
              <a:latin typeface="+mn-ea"/>
            </a:endParaRPr>
          </a:p>
          <a:p>
            <a:pPr>
              <a:lnSpc>
                <a:spcPct val="120000"/>
              </a:lnSpc>
            </a:pPr>
            <a:endParaRPr lang="en-US" altLang="ko-KR" sz="12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ko-KR" sz="2000" dirty="0">
                <a:latin typeface="+mn-ea"/>
              </a:rPr>
              <a:t>      </a:t>
            </a:r>
          </a:p>
          <a:p>
            <a:pPr>
              <a:lnSpc>
                <a:spcPct val="120000"/>
              </a:lnSpc>
            </a:pPr>
            <a:r>
              <a:rPr lang="en-US" altLang="ko-KR" sz="1000" dirty="0">
                <a:latin typeface="+mn-ea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altLang="ko-KR" sz="1200" dirty="0">
                <a:latin typeface="+mn-ea"/>
              </a:rPr>
              <a:t> -</a:t>
            </a:r>
            <a:r>
              <a:rPr lang="ko-KR" altLang="en-US" sz="1200" dirty="0">
                <a:latin typeface="+mn-ea"/>
              </a:rPr>
              <a:t> 재해유형 별 현황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20000"/>
              </a:lnSpc>
            </a:pPr>
            <a:endParaRPr lang="en-US" altLang="ko-KR" sz="1200" dirty="0">
              <a:latin typeface="+mn-ea"/>
            </a:endParaRPr>
          </a:p>
          <a:p>
            <a:pPr>
              <a:lnSpc>
                <a:spcPct val="120000"/>
              </a:lnSpc>
            </a:pPr>
            <a:endParaRPr lang="en-US" altLang="ko-KR" sz="12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ko-KR" sz="2000" dirty="0">
                <a:latin typeface="+mn-ea"/>
              </a:rPr>
              <a:t>  </a:t>
            </a:r>
          </a:p>
        </p:txBody>
      </p:sp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82658A12-DF8F-46F3-ACAF-6E9CD7A1D7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542531"/>
              </p:ext>
            </p:extLst>
          </p:nvPr>
        </p:nvGraphicFramePr>
        <p:xfrm>
          <a:off x="4855578" y="4111965"/>
          <a:ext cx="4068476" cy="7696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1151">
                  <a:extLst>
                    <a:ext uri="{9D8B030D-6E8A-4147-A177-3AD203B41FA5}">
                      <a16:colId xmlns:a16="http://schemas.microsoft.com/office/drawing/2014/main" val="3944609626"/>
                    </a:ext>
                  </a:extLst>
                </a:gridCol>
                <a:gridCol w="653465">
                  <a:extLst>
                    <a:ext uri="{9D8B030D-6E8A-4147-A177-3AD203B41FA5}">
                      <a16:colId xmlns:a16="http://schemas.microsoft.com/office/drawing/2014/main" val="3836466713"/>
                    </a:ext>
                  </a:extLst>
                </a:gridCol>
                <a:gridCol w="653465">
                  <a:extLst>
                    <a:ext uri="{9D8B030D-6E8A-4147-A177-3AD203B41FA5}">
                      <a16:colId xmlns:a16="http://schemas.microsoft.com/office/drawing/2014/main" val="114185035"/>
                    </a:ext>
                  </a:extLst>
                </a:gridCol>
                <a:gridCol w="653465">
                  <a:extLst>
                    <a:ext uri="{9D8B030D-6E8A-4147-A177-3AD203B41FA5}">
                      <a16:colId xmlns:a16="http://schemas.microsoft.com/office/drawing/2014/main" val="3602784361"/>
                    </a:ext>
                  </a:extLst>
                </a:gridCol>
                <a:gridCol w="653465">
                  <a:extLst>
                    <a:ext uri="{9D8B030D-6E8A-4147-A177-3AD203B41FA5}">
                      <a16:colId xmlns:a16="http://schemas.microsoft.com/office/drawing/2014/main" val="3847594972"/>
                    </a:ext>
                  </a:extLst>
                </a:gridCol>
                <a:gridCol w="653465">
                  <a:extLst>
                    <a:ext uri="{9D8B030D-6E8A-4147-A177-3AD203B41FA5}">
                      <a16:colId xmlns:a16="http://schemas.microsoft.com/office/drawing/2014/main" val="3728581198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ctr" latinLnBrk="1"/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종건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>
                          <a:latin typeface="+mn-ea"/>
                          <a:ea typeface="+mn-ea"/>
                        </a:rPr>
                        <a:t>HT</a:t>
                      </a:r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플랜트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가스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전사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289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안전사고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4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latin typeface="+mn-ea"/>
                          <a:ea typeface="+mn-ea"/>
                        </a:rPr>
                        <a:t>4</a:t>
                      </a:r>
                      <a:endParaRPr lang="ko-KR" altLang="en-US" sz="11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067351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 err="1">
                          <a:latin typeface="+mn-ea"/>
                          <a:ea typeface="+mn-ea"/>
                        </a:rPr>
                        <a:t>아차사고</a:t>
                      </a:r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0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latin typeface="+mn-ea"/>
                          <a:ea typeface="+mn-ea"/>
                        </a:rPr>
                        <a:t>0</a:t>
                      </a:r>
                      <a:endParaRPr lang="ko-KR" altLang="en-US" sz="11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2827528"/>
                  </a:ext>
                </a:extLst>
              </a:tr>
            </a:tbl>
          </a:graphicData>
        </a:graphic>
      </p:graphicFrame>
      <p:graphicFrame>
        <p:nvGraphicFramePr>
          <p:cNvPr id="15" name="표 14">
            <a:extLst>
              <a:ext uri="{FF2B5EF4-FFF2-40B4-BE49-F238E27FC236}">
                <a16:creationId xmlns:a16="http://schemas.microsoft.com/office/drawing/2014/main" id="{9F85B14E-1329-492E-83EA-8BB59FEAC6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059885"/>
              </p:ext>
            </p:extLst>
          </p:nvPr>
        </p:nvGraphicFramePr>
        <p:xfrm>
          <a:off x="4860601" y="5319658"/>
          <a:ext cx="4063452" cy="807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3600">
                  <a:extLst>
                    <a:ext uri="{9D8B030D-6E8A-4147-A177-3AD203B41FA5}">
                      <a16:colId xmlns:a16="http://schemas.microsoft.com/office/drawing/2014/main" val="2735498509"/>
                    </a:ext>
                  </a:extLst>
                </a:gridCol>
                <a:gridCol w="541642">
                  <a:extLst>
                    <a:ext uri="{9D8B030D-6E8A-4147-A177-3AD203B41FA5}">
                      <a16:colId xmlns:a16="http://schemas.microsoft.com/office/drawing/2014/main" val="3944609626"/>
                    </a:ext>
                  </a:extLst>
                </a:gridCol>
                <a:gridCol w="541642">
                  <a:extLst>
                    <a:ext uri="{9D8B030D-6E8A-4147-A177-3AD203B41FA5}">
                      <a16:colId xmlns:a16="http://schemas.microsoft.com/office/drawing/2014/main" val="3836466713"/>
                    </a:ext>
                  </a:extLst>
                </a:gridCol>
                <a:gridCol w="541642">
                  <a:extLst>
                    <a:ext uri="{9D8B030D-6E8A-4147-A177-3AD203B41FA5}">
                      <a16:colId xmlns:a16="http://schemas.microsoft.com/office/drawing/2014/main" val="114185035"/>
                    </a:ext>
                  </a:extLst>
                </a:gridCol>
                <a:gridCol w="541642">
                  <a:extLst>
                    <a:ext uri="{9D8B030D-6E8A-4147-A177-3AD203B41FA5}">
                      <a16:colId xmlns:a16="http://schemas.microsoft.com/office/drawing/2014/main" val="3602784361"/>
                    </a:ext>
                  </a:extLst>
                </a:gridCol>
                <a:gridCol w="541642">
                  <a:extLst>
                    <a:ext uri="{9D8B030D-6E8A-4147-A177-3AD203B41FA5}">
                      <a16:colId xmlns:a16="http://schemas.microsoft.com/office/drawing/2014/main" val="3728581198"/>
                    </a:ext>
                  </a:extLst>
                </a:gridCol>
                <a:gridCol w="541642">
                  <a:extLst>
                    <a:ext uri="{9D8B030D-6E8A-4147-A177-3AD203B41FA5}">
                      <a16:colId xmlns:a16="http://schemas.microsoft.com/office/drawing/2014/main" val="51432451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>
                          <a:latin typeface="+mn-ea"/>
                          <a:ea typeface="+mn-ea"/>
                        </a:rPr>
                        <a:t>넘어짐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>
                          <a:latin typeface="+mn-ea"/>
                          <a:ea typeface="+mn-ea"/>
                        </a:rPr>
                        <a:t>끼임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>
                          <a:latin typeface="+mn-ea"/>
                          <a:ea typeface="+mn-ea"/>
                        </a:rPr>
                        <a:t>떨어짐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>
                          <a:latin typeface="+mn-ea"/>
                          <a:ea typeface="+mn-ea"/>
                        </a:rPr>
                        <a:t>맞음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>
                          <a:latin typeface="+mn-ea"/>
                          <a:ea typeface="+mn-ea"/>
                        </a:rPr>
                        <a:t>기타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합계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28977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latin typeface="+mn-ea"/>
                          <a:ea typeface="+mn-ea"/>
                        </a:rPr>
                        <a:t>안전사고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</a:t>
                      </a:r>
                      <a:endParaRPr kumimoji="0" lang="ko-KR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</a:t>
                      </a:r>
                      <a:endParaRPr kumimoji="0" lang="ko-KR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2</a:t>
                      </a:r>
                      <a:endParaRPr kumimoji="0" lang="ko-KR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+mn-ea"/>
                          <a:ea typeface="+mn-ea"/>
                        </a:rPr>
                        <a:t>4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067351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>
                          <a:latin typeface="+mn-ea"/>
                          <a:ea typeface="+mn-ea"/>
                        </a:rPr>
                        <a:t>아차사고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-</a:t>
                      </a:r>
                      <a:endParaRPr kumimoji="0" lang="ko-KR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-</a:t>
                      </a:r>
                      <a:endParaRPr kumimoji="0" lang="ko-KR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712772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2FC64C0-511B-47B3-90AD-A22B56F712EA}"/>
              </a:ext>
            </a:extLst>
          </p:cNvPr>
          <p:cNvSpPr txBox="1"/>
          <p:nvPr/>
        </p:nvSpPr>
        <p:spPr>
          <a:xfrm>
            <a:off x="511276" y="2605548"/>
            <a:ext cx="455434" cy="281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latin typeface="+mn-ea"/>
              </a:rPr>
              <a:t>33</a:t>
            </a:r>
            <a:endParaRPr lang="ko-KR" altLang="en-US" sz="1200" dirty="0">
              <a:latin typeface="+mn-e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FC0CAB-F488-4766-BA29-B768D2B8BFA0}"/>
              </a:ext>
            </a:extLst>
          </p:cNvPr>
          <p:cNvSpPr txBox="1"/>
          <p:nvPr/>
        </p:nvSpPr>
        <p:spPr>
          <a:xfrm>
            <a:off x="2348112" y="2590638"/>
            <a:ext cx="433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+mn-ea"/>
              </a:rPr>
              <a:t>40</a:t>
            </a:r>
            <a:endParaRPr lang="ko-KR" altLang="en-US" sz="1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2668E0-E89F-4C6B-995E-EE757DA90D6E}"/>
              </a:ext>
            </a:extLst>
          </p:cNvPr>
          <p:cNvSpPr txBox="1"/>
          <p:nvPr/>
        </p:nvSpPr>
        <p:spPr>
          <a:xfrm>
            <a:off x="1845322" y="2605548"/>
            <a:ext cx="455434" cy="281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latin typeface="+mn-ea"/>
              </a:rPr>
              <a:t>25</a:t>
            </a:r>
            <a:endParaRPr lang="ko-KR" altLang="en-US" sz="1200" dirty="0">
              <a:latin typeface="+mn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446BF3-FB85-4960-A10F-38F68DB71AD7}"/>
              </a:ext>
            </a:extLst>
          </p:cNvPr>
          <p:cNvSpPr txBox="1"/>
          <p:nvPr/>
        </p:nvSpPr>
        <p:spPr>
          <a:xfrm>
            <a:off x="999732" y="2590573"/>
            <a:ext cx="433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+mn-ea"/>
              </a:rPr>
              <a:t>44</a:t>
            </a:r>
            <a:endParaRPr lang="ko-KR" altLang="en-US" sz="1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D45364-7D19-44BE-8E65-FF7E92F37420}"/>
              </a:ext>
            </a:extLst>
          </p:cNvPr>
          <p:cNvSpPr txBox="1"/>
          <p:nvPr/>
        </p:nvSpPr>
        <p:spPr>
          <a:xfrm>
            <a:off x="3293026" y="2638561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+mn-ea"/>
              </a:rPr>
              <a:t>8</a:t>
            </a:r>
            <a:endParaRPr lang="ko-KR" altLang="en-US" sz="2000" dirty="0">
              <a:latin typeface="+mn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0907B4-BC52-4F17-9104-146A9D0F4B3D}"/>
              </a:ext>
            </a:extLst>
          </p:cNvPr>
          <p:cNvSpPr txBox="1"/>
          <p:nvPr/>
        </p:nvSpPr>
        <p:spPr>
          <a:xfrm>
            <a:off x="3696492" y="2645436"/>
            <a:ext cx="433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+mn-ea"/>
              </a:rPr>
              <a:t>4</a:t>
            </a:r>
            <a:endParaRPr lang="ko-KR" altLang="en-US" sz="1200" b="1" dirty="0">
              <a:latin typeface="+mn-ea"/>
            </a:endParaRPr>
          </a:p>
        </p:txBody>
      </p:sp>
      <p:graphicFrame>
        <p:nvGraphicFramePr>
          <p:cNvPr id="21" name="차트 20">
            <a:extLst>
              <a:ext uri="{FF2B5EF4-FFF2-40B4-BE49-F238E27FC236}">
                <a16:creationId xmlns:a16="http://schemas.microsoft.com/office/drawing/2014/main" id="{8683BD2E-B5CD-4979-BF99-6D50CDFAD5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8203038"/>
              </p:ext>
            </p:extLst>
          </p:nvPr>
        </p:nvGraphicFramePr>
        <p:xfrm>
          <a:off x="4702714" y="816667"/>
          <a:ext cx="4293327" cy="2612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4" name="차트 23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2685578"/>
              </p:ext>
            </p:extLst>
          </p:nvPr>
        </p:nvGraphicFramePr>
        <p:xfrm>
          <a:off x="147959" y="3572530"/>
          <a:ext cx="4340221" cy="2604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03572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075585"/>
              </p:ext>
            </p:extLst>
          </p:nvPr>
        </p:nvGraphicFramePr>
        <p:xfrm>
          <a:off x="156756" y="845823"/>
          <a:ext cx="8839326" cy="5316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63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9663">
                  <a:extLst>
                    <a:ext uri="{9D8B030D-6E8A-4147-A177-3AD203B41FA5}">
                      <a16:colId xmlns:a16="http://schemas.microsoft.com/office/drawing/2014/main" val="2843417911"/>
                    </a:ext>
                  </a:extLst>
                </a:gridCol>
              </a:tblGrid>
              <a:tr h="51946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자재 운반 중 베임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부상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  <a:tr h="4796881"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3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개요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500" dirty="0">
                          <a:latin typeface="맑은 고딕" panose="020B0503020000020004" pitchFamily="50" charset="-127"/>
                          <a:ea typeface="+mn-ea"/>
                        </a:rPr>
                        <a:t> 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- 2024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년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10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월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12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일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토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) 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반입된 엘리베이터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문 틀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크기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1.2m*0.4m / 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무게 약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5kg)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을 받아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무릎에 올려놓은 상태에서 내려놓던 중 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자재 내부 날카로운 부위에 베임 → 무릎 자상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원인 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크기가 큰 자재를 단독으로 운반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자재 날카로운 면 노출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재발방지대책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 err="1">
                          <a:latin typeface="맑은 고딕" panose="020B0503020000020004" pitchFamily="50" charset="-127"/>
                          <a:ea typeface="+mn-ea"/>
                        </a:rPr>
                        <a:t>중량물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취급 작업 시 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2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인 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1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조 준수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자재 반입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운반 시 날카로운 면 보양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25839"/>
                  </a:ext>
                </a:extLst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35168" y="57925"/>
            <a:ext cx="3231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당사 안전사고 사례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" name="화살표: 오른쪽 7">
            <a:extLst>
              <a:ext uri="{FF2B5EF4-FFF2-40B4-BE49-F238E27FC236}">
                <a16:creationId xmlns:a16="http://schemas.microsoft.com/office/drawing/2014/main" id="{375568F9-A0E0-4AFD-A9A9-5E10F129591B}"/>
              </a:ext>
            </a:extLst>
          </p:cNvPr>
          <p:cNvSpPr/>
          <p:nvPr/>
        </p:nvSpPr>
        <p:spPr>
          <a:xfrm>
            <a:off x="1996898" y="2021160"/>
            <a:ext cx="735645" cy="330009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B6F757DE-6E95-4438-A1F9-FF7485AAE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460" y="1584746"/>
            <a:ext cx="4742577" cy="435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07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080697"/>
              </p:ext>
            </p:extLst>
          </p:nvPr>
        </p:nvGraphicFramePr>
        <p:xfrm>
          <a:off x="156756" y="845823"/>
          <a:ext cx="8839326" cy="5316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63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9663">
                  <a:extLst>
                    <a:ext uri="{9D8B030D-6E8A-4147-A177-3AD203B41FA5}">
                      <a16:colId xmlns:a16="http://schemas.microsoft.com/office/drawing/2014/main" val="2843417911"/>
                    </a:ext>
                  </a:extLst>
                </a:gridCol>
              </a:tblGrid>
              <a:tr h="51946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거푸집 해체 중 맞음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부상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  <a:tr h="4796881">
                <a:tc>
                  <a:txBody>
                    <a:bodyPr/>
                    <a:lstStyle/>
                    <a:p>
                      <a:pPr latinLnBrk="1">
                        <a:lnSpc>
                          <a:spcPct val="140000"/>
                        </a:lnSpc>
                      </a:pPr>
                      <a:endParaRPr lang="en-US" altLang="ko-KR" sz="13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                  </a:t>
                      </a: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</a:t>
                      </a:r>
                    </a:p>
                    <a:p>
                      <a:pPr latinLnBrk="1">
                        <a:lnSpc>
                          <a:spcPct val="14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                   </a:t>
                      </a:r>
                    </a:p>
                    <a:p>
                      <a:pPr latinLnBrk="1">
                        <a:lnSpc>
                          <a:spcPct val="14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개요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dirty="0">
                          <a:latin typeface="맑은 고딕" panose="020B0503020000020004" pitchFamily="50" charset="-127"/>
                          <a:ea typeface="+mn-ea"/>
                        </a:rPr>
                        <a:t> 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- 2024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년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10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월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14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일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월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) 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기둥 거푸집 해체작업 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중 해체중인 컬럼밴드 아래에 손을 놓고 작업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하다가 컬럼밴드가 아래로 떨어지며 손 맞음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→ 손가락 골절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000" b="0" baseline="0" dirty="0">
                          <a:latin typeface="맑은 고딕" panose="020B0503020000020004" pitchFamily="50" charset="-127"/>
                          <a:ea typeface="+mn-ea"/>
                        </a:rPr>
                        <a:t>  </a:t>
                      </a: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원인 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작업계획 수립 미흡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해체하는 자재 하부에 손을 </a:t>
                      </a:r>
                      <a:r>
                        <a:rPr lang="ko-KR" altLang="en-US" sz="1500" b="0" baseline="0" dirty="0" err="1">
                          <a:latin typeface="맑은 고딕" panose="020B0503020000020004" pitchFamily="50" charset="-127"/>
                          <a:ea typeface="+mn-ea"/>
                        </a:rPr>
                        <a:t>올려놔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맞음 위험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개인보호구 미 착용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000" b="0" baseline="0" dirty="0">
                          <a:latin typeface="맑은 고딕" panose="020B0503020000020004" pitchFamily="50" charset="-127"/>
                          <a:ea typeface="+mn-ea"/>
                        </a:rPr>
                        <a:t>    </a:t>
                      </a:r>
                      <a:endParaRPr lang="en-US" altLang="ko-KR" sz="10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재발방지대책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작업방법 개선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해체하는 자재 하부에 손 놓지 않고 작업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0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장갑 등 개인보호구 착용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25839"/>
                  </a:ext>
                </a:extLst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35168" y="57925"/>
            <a:ext cx="3231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당사 안전사고 사례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90FC0D0-FC67-4A46-8B66-A2ADD3F35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17" y="1412184"/>
            <a:ext cx="3552955" cy="386894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D0C431D-5F05-43A5-9360-8751E4D33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064" y="4105469"/>
            <a:ext cx="2655170" cy="1991378"/>
          </a:xfrm>
          <a:prstGeom prst="wedgeEllipseCallout">
            <a:avLst>
              <a:gd name="adj1" fmla="val -42173"/>
              <a:gd name="adj2" fmla="val -50328"/>
            </a:avLst>
          </a:prstGeom>
          <a:ln w="2222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829819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9988754"/>
              </p:ext>
            </p:extLst>
          </p:nvPr>
        </p:nvGraphicFramePr>
        <p:xfrm>
          <a:off x="156756" y="845823"/>
          <a:ext cx="8839326" cy="5316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63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9663">
                  <a:extLst>
                    <a:ext uri="{9D8B030D-6E8A-4147-A177-3AD203B41FA5}">
                      <a16:colId xmlns:a16="http://schemas.microsoft.com/office/drawing/2014/main" val="2843417911"/>
                    </a:ext>
                  </a:extLst>
                </a:gridCol>
              </a:tblGrid>
              <a:tr h="51946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배관 제작 중 </a:t>
                      </a:r>
                      <a:r>
                        <a:rPr lang="ko-KR" altLang="en-US" sz="20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근골격계질환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부상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  <a:tr h="4796881"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3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개요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dirty="0">
                          <a:latin typeface="맑은 고딕" panose="020B0503020000020004" pitchFamily="50" charset="-127"/>
                          <a:ea typeface="+mn-ea"/>
                        </a:rPr>
                        <a:t> 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- 2024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년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10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월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23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일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수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) </a:t>
                      </a:r>
                      <a:r>
                        <a:rPr lang="ko-KR" altLang="en-US" sz="1500" b="0" dirty="0" err="1">
                          <a:latin typeface="맑은 고딕" panose="020B0503020000020004" pitchFamily="50" charset="-127"/>
                          <a:ea typeface="+mn-ea"/>
                        </a:rPr>
                        <a:t>스프링쿨러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 배관 제작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작업 중 고정된 배관을 </a:t>
                      </a:r>
                      <a:r>
                        <a:rPr lang="ko-KR" altLang="en-US" sz="1500" b="0" baseline="0" dirty="0" err="1">
                          <a:latin typeface="맑은 고딕" panose="020B0503020000020004" pitchFamily="50" charset="-127"/>
                          <a:ea typeface="+mn-ea"/>
                        </a:rPr>
                        <a:t>파이프렌치로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조이다가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렌치가 헛돌며 허리 삐끗함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→ 허리 디스크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  </a:t>
                      </a: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원인 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반복작업으로 인한 근육 긴장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    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재발방지대책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고령자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디스크 유소견자 등은 반복작업 지양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 (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작업 배치 시 기저질환 고려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작업 전 스트레칭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작업 중 적절한 휴식시간 부여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</a:p>
                  </a:txBody>
                  <a:tcPr marR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25839"/>
                  </a:ext>
                </a:extLst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35168" y="57925"/>
            <a:ext cx="3231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당사 안전사고 사례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3E7FB82C-86E8-44F4-9B38-6D79328B45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74" t="3376" b="6662"/>
          <a:stretch/>
        </p:blipFill>
        <p:spPr>
          <a:xfrm>
            <a:off x="184474" y="1390259"/>
            <a:ext cx="3120957" cy="2519265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433ED2C2-7EFA-4D9B-A783-4CCD532032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19" b="5019"/>
          <a:stretch/>
        </p:blipFill>
        <p:spPr>
          <a:xfrm>
            <a:off x="1423051" y="3614906"/>
            <a:ext cx="3120956" cy="2519265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2BF71874-55DA-4C89-8179-CD9EE488CE9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82" b="96169" l="2959" r="97929">
                        <a14:foregroundMark x1="6213" y1="54023" x2="6213" y2="54023"/>
                        <a14:foregroundMark x1="2959" y1="51341" x2="2959" y2="51341"/>
                        <a14:foregroundMark x1="44379" y1="8429" x2="44379" y2="8429"/>
                        <a14:foregroundMark x1="44379" y1="3065" x2="44379" y2="3065"/>
                        <a14:foregroundMark x1="77515" y1="71264" x2="77515" y2="71264"/>
                        <a14:foregroundMark x1="97929" y1="47510" x2="97929" y2="47510"/>
                        <a14:foregroundMark x1="53846" y1="96169" x2="53846" y2="96169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692528" flipV="1">
            <a:off x="1929699" y="3107689"/>
            <a:ext cx="1249370" cy="94072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992EFA9-E9CF-414A-B7FC-2381A2112726}"/>
              </a:ext>
            </a:extLst>
          </p:cNvPr>
          <p:cNvSpPr txBox="1"/>
          <p:nvPr/>
        </p:nvSpPr>
        <p:spPr>
          <a:xfrm>
            <a:off x="3201012" y="3144012"/>
            <a:ext cx="913974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/>
              <a:t>반복작업</a:t>
            </a:r>
          </a:p>
        </p:txBody>
      </p:sp>
    </p:spTree>
    <p:extLst>
      <p:ext uri="{BB962C8B-B14F-4D97-AF65-F5344CB8AC3E}">
        <p14:creationId xmlns:p14="http://schemas.microsoft.com/office/powerpoint/2010/main" val="409849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527067"/>
              </p:ext>
            </p:extLst>
          </p:nvPr>
        </p:nvGraphicFramePr>
        <p:xfrm>
          <a:off x="156756" y="845823"/>
          <a:ext cx="8839326" cy="5316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4979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2184347">
                  <a:extLst>
                    <a:ext uri="{9D8B030D-6E8A-4147-A177-3AD203B41FA5}">
                      <a16:colId xmlns:a16="http://schemas.microsoft.com/office/drawing/2014/main" val="2843417911"/>
                    </a:ext>
                  </a:extLst>
                </a:gridCol>
              </a:tblGrid>
              <a:tr h="51946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입상덕트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설치 준비 중 떨어짐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부상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  <a:tr h="4796881"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3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개요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dirty="0">
                          <a:latin typeface="맑은 고딕" panose="020B0503020000020004" pitchFamily="50" charset="-127"/>
                          <a:ea typeface="+mn-ea"/>
                        </a:rPr>
                        <a:t> 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- 2024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년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10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월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16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일 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   3~4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층 </a:t>
                      </a:r>
                      <a:r>
                        <a:rPr lang="ko-KR" altLang="en-US" sz="1500" b="0" dirty="0" err="1">
                          <a:latin typeface="맑은 고딕" panose="020B0503020000020004" pitchFamily="50" charset="-127"/>
                          <a:ea typeface="+mn-ea"/>
                        </a:rPr>
                        <a:t>입상덕트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 설치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작업을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위해 추락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방지망을 임의로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해체한 상태에서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baseline="0" dirty="0" err="1">
                          <a:latin typeface="맑은 고딕" panose="020B0503020000020004" pitchFamily="50" charset="-127"/>
                          <a:ea typeface="+mn-ea"/>
                        </a:rPr>
                        <a:t>격자보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위에 이동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 err="1">
                          <a:latin typeface="맑은 고딕" panose="020B0503020000020004" pitchFamily="50" charset="-127"/>
                          <a:ea typeface="+mn-ea"/>
                        </a:rPr>
                        <a:t>안전대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고리 체결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하려던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중 아래로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떨어짐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(H=6.5m)</a:t>
                      </a:r>
                    </a:p>
                    <a:p>
                      <a:pPr latinLnBrk="1">
                        <a:lnSpc>
                          <a:spcPct val="145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→ 얼굴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골반 등 골절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R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25839"/>
                  </a:ext>
                </a:extLst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35168" y="57925"/>
            <a:ext cx="3231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당사 안전사고 사례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222297BA-FCF7-45B8-87B5-3B175A67EBC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37094" t="2077" r="16269" b="14792"/>
          <a:stretch/>
        </p:blipFill>
        <p:spPr>
          <a:xfrm>
            <a:off x="186611" y="1389931"/>
            <a:ext cx="3348000" cy="4744240"/>
          </a:xfrm>
          <a:prstGeom prst="rect">
            <a:avLst/>
          </a:prstGeom>
        </p:spPr>
      </p:pic>
      <p:sp>
        <p:nvSpPr>
          <p:cNvPr id="12" name="자유형 22">
            <a:extLst>
              <a:ext uri="{FF2B5EF4-FFF2-40B4-BE49-F238E27FC236}">
                <a16:creationId xmlns:a16="http://schemas.microsoft.com/office/drawing/2014/main" id="{D330CC97-F8DE-44E0-85A0-C9E45F920DA7}"/>
              </a:ext>
            </a:extLst>
          </p:cNvPr>
          <p:cNvSpPr/>
          <p:nvPr/>
        </p:nvSpPr>
        <p:spPr>
          <a:xfrm>
            <a:off x="976277" y="2451016"/>
            <a:ext cx="1027336" cy="563934"/>
          </a:xfrm>
          <a:custGeom>
            <a:avLst/>
            <a:gdLst>
              <a:gd name="connsiteX0" fmla="*/ 0 w 400050"/>
              <a:gd name="connsiteY0" fmla="*/ 0 h 247650"/>
              <a:gd name="connsiteX1" fmla="*/ 47625 w 400050"/>
              <a:gd name="connsiteY1" fmla="*/ 238125 h 247650"/>
              <a:gd name="connsiteX2" fmla="*/ 390525 w 400050"/>
              <a:gd name="connsiteY2" fmla="*/ 247650 h 247650"/>
              <a:gd name="connsiteX3" fmla="*/ 400050 w 400050"/>
              <a:gd name="connsiteY3" fmla="*/ 19050 h 247650"/>
              <a:gd name="connsiteX4" fmla="*/ 0 w 400050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050" h="247650">
                <a:moveTo>
                  <a:pt x="0" y="0"/>
                </a:moveTo>
                <a:lnTo>
                  <a:pt x="47625" y="238125"/>
                </a:lnTo>
                <a:lnTo>
                  <a:pt x="390525" y="247650"/>
                </a:lnTo>
                <a:lnTo>
                  <a:pt x="40005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 w="190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/>
          </a:p>
        </p:txBody>
      </p:sp>
      <p:sp>
        <p:nvSpPr>
          <p:cNvPr id="13" name="화살표: 오른쪽 12">
            <a:extLst>
              <a:ext uri="{FF2B5EF4-FFF2-40B4-BE49-F238E27FC236}">
                <a16:creationId xmlns:a16="http://schemas.microsoft.com/office/drawing/2014/main" id="{E372AD00-C089-4E7D-9673-87F118D38D7A}"/>
              </a:ext>
            </a:extLst>
          </p:cNvPr>
          <p:cNvSpPr/>
          <p:nvPr/>
        </p:nvSpPr>
        <p:spPr>
          <a:xfrm rot="5400000">
            <a:off x="267311" y="4409555"/>
            <a:ext cx="2603580" cy="330009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3ABFA4-BE85-4589-9F95-FEC10AA813C6}"/>
              </a:ext>
            </a:extLst>
          </p:cNvPr>
          <p:cNvSpPr txBox="1"/>
          <p:nvPr/>
        </p:nvSpPr>
        <p:spPr>
          <a:xfrm>
            <a:off x="1804889" y="4236005"/>
            <a:ext cx="1184988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/>
              <a:t>높이 </a:t>
            </a:r>
            <a:r>
              <a:rPr lang="en-US" altLang="ko-KR" sz="1600" b="1" dirty="0"/>
              <a:t>6.5m</a:t>
            </a:r>
            <a:endParaRPr lang="ko-KR" altLang="en-US" sz="1600" b="1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2537F978-BCD9-4DA1-9B26-CF024C71FE2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9537" t="8590" r="-7416" b="-754"/>
          <a:stretch/>
        </p:blipFill>
        <p:spPr>
          <a:xfrm>
            <a:off x="3692577" y="1406808"/>
            <a:ext cx="3348000" cy="4769106"/>
          </a:xfrm>
          <a:prstGeom prst="rect">
            <a:avLst/>
          </a:prstGeom>
          <a:ln w="22225"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73EB4A-0966-4701-BBEE-3961D12CDC45}"/>
              </a:ext>
            </a:extLst>
          </p:cNvPr>
          <p:cNvSpPr txBox="1"/>
          <p:nvPr/>
        </p:nvSpPr>
        <p:spPr>
          <a:xfrm>
            <a:off x="3910952" y="2399173"/>
            <a:ext cx="1184988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/>
              <a:t>고소작업대</a:t>
            </a:r>
            <a:endParaRPr lang="en-US" altLang="ko-KR" sz="1400" b="1" dirty="0"/>
          </a:p>
          <a:p>
            <a:pPr algn="ctr"/>
            <a:r>
              <a:rPr lang="ko-KR" altLang="en-US" sz="1400" b="1" dirty="0"/>
              <a:t>타고 상부로 이동</a:t>
            </a:r>
          </a:p>
        </p:txBody>
      </p:sp>
      <p:cxnSp>
        <p:nvCxnSpPr>
          <p:cNvPr id="15" name="구부러진 연결선 7">
            <a:extLst>
              <a:ext uri="{FF2B5EF4-FFF2-40B4-BE49-F238E27FC236}">
                <a16:creationId xmlns:a16="http://schemas.microsoft.com/office/drawing/2014/main" id="{2B1B8A13-6061-4EC5-8C7C-75B8D62C4D84}"/>
              </a:ext>
            </a:extLst>
          </p:cNvPr>
          <p:cNvCxnSpPr>
            <a:cxnSpLocks/>
          </p:cNvCxnSpPr>
          <p:nvPr/>
        </p:nvCxnSpPr>
        <p:spPr>
          <a:xfrm rot="10800000" flipV="1">
            <a:off x="4573239" y="3602597"/>
            <a:ext cx="596903" cy="237801"/>
          </a:xfrm>
          <a:prstGeom prst="curvedConnector3">
            <a:avLst/>
          </a:prstGeom>
          <a:ln w="38100">
            <a:solidFill>
              <a:srgbClr val="FFFF00"/>
            </a:solidFill>
            <a:headEnd w="med" len="med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구부러진 연결선 41">
            <a:extLst>
              <a:ext uri="{FF2B5EF4-FFF2-40B4-BE49-F238E27FC236}">
                <a16:creationId xmlns:a16="http://schemas.microsoft.com/office/drawing/2014/main" id="{B1CC8EBD-1427-40C3-BE97-329482AFD6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4471068" y="4560997"/>
            <a:ext cx="744338" cy="540000"/>
          </a:xfrm>
          <a:prstGeom prst="curvedConnector2">
            <a:avLst/>
          </a:prstGeom>
          <a:ln w="38100">
            <a:solidFill>
              <a:srgbClr val="FFFF00"/>
            </a:solidFill>
            <a:headEnd w="med" len="med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자유형 22">
            <a:extLst>
              <a:ext uri="{FF2B5EF4-FFF2-40B4-BE49-F238E27FC236}">
                <a16:creationId xmlns:a16="http://schemas.microsoft.com/office/drawing/2014/main" id="{EB76D053-6C85-4362-9C2B-BA5735A3CA42}"/>
              </a:ext>
            </a:extLst>
          </p:cNvPr>
          <p:cNvSpPr/>
          <p:nvPr/>
        </p:nvSpPr>
        <p:spPr>
          <a:xfrm>
            <a:off x="4448248" y="4458827"/>
            <a:ext cx="1360112" cy="1618839"/>
          </a:xfrm>
          <a:custGeom>
            <a:avLst/>
            <a:gdLst>
              <a:gd name="connsiteX0" fmla="*/ 0 w 400050"/>
              <a:gd name="connsiteY0" fmla="*/ 0 h 247650"/>
              <a:gd name="connsiteX1" fmla="*/ 47625 w 400050"/>
              <a:gd name="connsiteY1" fmla="*/ 238125 h 247650"/>
              <a:gd name="connsiteX2" fmla="*/ 390525 w 400050"/>
              <a:gd name="connsiteY2" fmla="*/ 247650 h 247650"/>
              <a:gd name="connsiteX3" fmla="*/ 400050 w 400050"/>
              <a:gd name="connsiteY3" fmla="*/ 19050 h 247650"/>
              <a:gd name="connsiteX4" fmla="*/ 0 w 400050"/>
              <a:gd name="connsiteY4" fmla="*/ 0 h 247650"/>
              <a:gd name="connsiteX0" fmla="*/ 0 w 368878"/>
              <a:gd name="connsiteY0" fmla="*/ 0 h 251547"/>
              <a:gd name="connsiteX1" fmla="*/ 16453 w 368878"/>
              <a:gd name="connsiteY1" fmla="*/ 242022 h 251547"/>
              <a:gd name="connsiteX2" fmla="*/ 359353 w 368878"/>
              <a:gd name="connsiteY2" fmla="*/ 251547 h 251547"/>
              <a:gd name="connsiteX3" fmla="*/ 368878 w 368878"/>
              <a:gd name="connsiteY3" fmla="*/ 22947 h 251547"/>
              <a:gd name="connsiteX4" fmla="*/ 0 w 368878"/>
              <a:gd name="connsiteY4" fmla="*/ 0 h 251547"/>
              <a:gd name="connsiteX0" fmla="*/ 149802 w 518680"/>
              <a:gd name="connsiteY0" fmla="*/ 0 h 659065"/>
              <a:gd name="connsiteX1" fmla="*/ 0 w 518680"/>
              <a:gd name="connsiteY1" fmla="*/ 659065 h 659065"/>
              <a:gd name="connsiteX2" fmla="*/ 509155 w 518680"/>
              <a:gd name="connsiteY2" fmla="*/ 251547 h 659065"/>
              <a:gd name="connsiteX3" fmla="*/ 518680 w 518680"/>
              <a:gd name="connsiteY3" fmla="*/ 22947 h 659065"/>
              <a:gd name="connsiteX4" fmla="*/ 149802 w 518680"/>
              <a:gd name="connsiteY4" fmla="*/ 0 h 659065"/>
              <a:gd name="connsiteX0" fmla="*/ 149802 w 518680"/>
              <a:gd name="connsiteY0" fmla="*/ 0 h 659065"/>
              <a:gd name="connsiteX1" fmla="*/ 0 w 518680"/>
              <a:gd name="connsiteY1" fmla="*/ 659065 h 659065"/>
              <a:gd name="connsiteX2" fmla="*/ 514351 w 518680"/>
              <a:gd name="connsiteY2" fmla="*/ 656896 h 659065"/>
              <a:gd name="connsiteX3" fmla="*/ 518680 w 518680"/>
              <a:gd name="connsiteY3" fmla="*/ 22947 h 659065"/>
              <a:gd name="connsiteX4" fmla="*/ 149802 w 518680"/>
              <a:gd name="connsiteY4" fmla="*/ 0 h 659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680" h="659065">
                <a:moveTo>
                  <a:pt x="149802" y="0"/>
                </a:moveTo>
                <a:lnTo>
                  <a:pt x="0" y="659065"/>
                </a:lnTo>
                <a:lnTo>
                  <a:pt x="514351" y="656896"/>
                </a:lnTo>
                <a:lnTo>
                  <a:pt x="518680" y="22947"/>
                </a:lnTo>
                <a:lnTo>
                  <a:pt x="149802" y="0"/>
                </a:lnTo>
                <a:close/>
              </a:path>
            </a:pathLst>
          </a:custGeom>
          <a:noFill/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2B342A-C8E0-4297-971B-4A6A2E8D9422}"/>
              </a:ext>
            </a:extLst>
          </p:cNvPr>
          <p:cNvSpPr txBox="1"/>
          <p:nvPr/>
        </p:nvSpPr>
        <p:spPr>
          <a:xfrm>
            <a:off x="5808359" y="5203166"/>
            <a:ext cx="913974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/>
              <a:t>개구부로</a:t>
            </a:r>
            <a:endParaRPr lang="en-US" altLang="ko-KR" sz="1400" b="1" dirty="0"/>
          </a:p>
          <a:p>
            <a:pPr algn="ctr"/>
            <a:r>
              <a:rPr lang="ko-KR" altLang="en-US" sz="1400" b="1" dirty="0"/>
              <a:t>떨어짐</a:t>
            </a:r>
          </a:p>
        </p:txBody>
      </p:sp>
    </p:spTree>
    <p:extLst>
      <p:ext uri="{BB962C8B-B14F-4D97-AF65-F5344CB8AC3E}">
        <p14:creationId xmlns:p14="http://schemas.microsoft.com/office/powerpoint/2010/main" val="2463441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751743"/>
              </p:ext>
            </p:extLst>
          </p:nvPr>
        </p:nvGraphicFramePr>
        <p:xfrm>
          <a:off x="156756" y="845823"/>
          <a:ext cx="8839326" cy="52552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63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9663">
                  <a:extLst>
                    <a:ext uri="{9D8B030D-6E8A-4147-A177-3AD203B41FA5}">
                      <a16:colId xmlns:a16="http://schemas.microsoft.com/office/drawing/2014/main" val="2843417911"/>
                    </a:ext>
                  </a:extLst>
                </a:gridCol>
              </a:tblGrid>
              <a:tr h="51946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입상덕트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설치 준비 중 떨어짐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부상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  <a:tr h="4735745">
                <a:tc>
                  <a:txBody>
                    <a:bodyPr/>
                    <a:lstStyle/>
                    <a:p>
                      <a:pPr algn="l" latinLnBrk="1">
                        <a:lnSpc>
                          <a:spcPct val="135000"/>
                        </a:lnSpc>
                      </a:pPr>
                      <a:r>
                        <a:rPr lang="en-US" altLang="ko-KR" sz="800" b="1" dirty="0">
                          <a:latin typeface="+mn-ea"/>
                          <a:ea typeface="+mn-ea"/>
                        </a:rPr>
                        <a:t>  </a:t>
                      </a:r>
                    </a:p>
                    <a:p>
                      <a:pPr algn="l" latinLnBrk="1">
                        <a:lnSpc>
                          <a:spcPct val="135000"/>
                        </a:lnSpc>
                      </a:pPr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◎ 사고 원인 </a:t>
                      </a:r>
                      <a:endParaRPr lang="en-US" altLang="ko-KR" sz="1600" b="1" dirty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35000"/>
                        </a:lnSpc>
                      </a:pPr>
                      <a:endParaRPr lang="en-US" altLang="ko-KR" sz="1500" b="1" dirty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35000"/>
                        </a:lnSpc>
                      </a:pPr>
                      <a:r>
                        <a:rPr lang="en-US" altLang="ko-KR" sz="1500" b="0" baseline="0" dirty="0">
                          <a:latin typeface="+mn-ea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+mn-ea"/>
                          <a:ea typeface="+mn-ea"/>
                        </a:rPr>
                        <a:t>작업허가 없이 </a:t>
                      </a:r>
                      <a:r>
                        <a:rPr lang="ko-KR" altLang="en-US" sz="1500" b="0" baseline="0" dirty="0" err="1">
                          <a:latin typeface="+mn-ea"/>
                          <a:ea typeface="+mn-ea"/>
                        </a:rPr>
                        <a:t>격자보</a:t>
                      </a:r>
                      <a:r>
                        <a:rPr lang="ko-KR" altLang="en-US" sz="1500" b="0" baseline="0" dirty="0">
                          <a:latin typeface="+mn-ea"/>
                          <a:ea typeface="+mn-ea"/>
                        </a:rPr>
                        <a:t> 상부 고소작업 실시</a:t>
                      </a:r>
                      <a:endParaRPr lang="en-US" altLang="ko-KR" sz="1500" b="0" baseline="0" dirty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35000"/>
                        </a:lnSpc>
                      </a:pPr>
                      <a:r>
                        <a:rPr lang="en-US" altLang="ko-KR" sz="1500" b="0" baseline="0" dirty="0">
                          <a:latin typeface="+mn-ea"/>
                          <a:ea typeface="+mn-ea"/>
                        </a:rPr>
                        <a:t>   (TL </a:t>
                      </a:r>
                      <a:r>
                        <a:rPr lang="ko-KR" altLang="en-US" sz="1500" b="0" baseline="0" dirty="0">
                          <a:latin typeface="+mn-ea"/>
                          <a:ea typeface="+mn-ea"/>
                        </a:rPr>
                        <a:t>이용한 </a:t>
                      </a:r>
                      <a:r>
                        <a:rPr lang="en-US" altLang="ko-KR" sz="1500" b="0" baseline="0" dirty="0"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1500" b="0" baseline="0" dirty="0">
                          <a:latin typeface="+mn-ea"/>
                          <a:ea typeface="+mn-ea"/>
                        </a:rPr>
                        <a:t>층 </a:t>
                      </a:r>
                      <a:r>
                        <a:rPr lang="ko-KR" altLang="en-US" sz="1500" b="0" baseline="0" dirty="0" err="1">
                          <a:latin typeface="+mn-ea"/>
                          <a:ea typeface="+mn-ea"/>
                        </a:rPr>
                        <a:t>덕트</a:t>
                      </a:r>
                      <a:r>
                        <a:rPr lang="ko-KR" altLang="en-US" sz="1500" b="0" baseline="0" dirty="0">
                          <a:latin typeface="+mn-ea"/>
                          <a:ea typeface="+mn-ea"/>
                        </a:rPr>
                        <a:t> 설치 작업만 실시 예정</a:t>
                      </a:r>
                      <a:r>
                        <a:rPr lang="en-US" altLang="ko-KR" sz="1500" b="0" baseline="0" dirty="0"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algn="l" latinLnBrk="1">
                        <a:lnSpc>
                          <a:spcPct val="135000"/>
                        </a:lnSpc>
                      </a:pPr>
                      <a:endParaRPr lang="en-US" altLang="ko-KR" sz="1500" b="0" baseline="0" dirty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35000"/>
                        </a:lnSpc>
                      </a:pPr>
                      <a:r>
                        <a:rPr lang="en-US" altLang="ko-KR" sz="1500" b="0" baseline="0" dirty="0">
                          <a:latin typeface="+mn-ea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+mn-ea"/>
                          <a:ea typeface="+mn-ea"/>
                        </a:rPr>
                        <a:t>안전시설물 임의 해체</a:t>
                      </a:r>
                      <a:endParaRPr lang="en-US" altLang="ko-KR" sz="1500" b="0" baseline="0" dirty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35000"/>
                        </a:lnSpc>
                      </a:pPr>
                      <a:r>
                        <a:rPr lang="en-US" altLang="ko-KR" sz="1500" b="0" baseline="0" dirty="0">
                          <a:latin typeface="+mn-ea"/>
                          <a:ea typeface="+mn-ea"/>
                        </a:rPr>
                        <a:t>   (</a:t>
                      </a:r>
                      <a:r>
                        <a:rPr lang="ko-KR" altLang="en-US" sz="1500" b="0" baseline="0" dirty="0">
                          <a:latin typeface="+mn-ea"/>
                          <a:ea typeface="+mn-ea"/>
                        </a:rPr>
                        <a:t>사전 협의 없이 추락방지망 해체</a:t>
                      </a:r>
                      <a:r>
                        <a:rPr lang="en-US" altLang="ko-KR" sz="1500" b="0" baseline="0" dirty="0"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algn="l" latinLnBrk="1">
                        <a:lnSpc>
                          <a:spcPct val="135000"/>
                        </a:lnSpc>
                      </a:pPr>
                      <a:r>
                        <a:rPr lang="en-US" altLang="ko-KR" sz="1500" b="0" baseline="0" dirty="0"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algn="l" latinLnBrk="1">
                        <a:lnSpc>
                          <a:spcPct val="135000"/>
                        </a:lnSpc>
                      </a:pPr>
                      <a:r>
                        <a:rPr lang="en-US" altLang="ko-KR" sz="1500" b="0" baseline="0" dirty="0">
                          <a:latin typeface="+mn-ea"/>
                          <a:ea typeface="+mn-ea"/>
                        </a:rPr>
                        <a:t> - </a:t>
                      </a:r>
                      <a:r>
                        <a:rPr lang="ko-KR" altLang="en-US" sz="1500" b="0" baseline="0" dirty="0">
                          <a:latin typeface="+mn-ea"/>
                          <a:ea typeface="+mn-ea"/>
                        </a:rPr>
                        <a:t>개구부 떨어짐 방지조치 미 실시</a:t>
                      </a:r>
                      <a:endParaRPr lang="en-US" altLang="ko-KR" sz="1500" b="0" baseline="0" dirty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35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(</a:t>
                      </a: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덮개</a:t>
                      </a: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등을 설치하지 않아 떨어짐 위험 방치</a:t>
                      </a: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algn="l" latinLnBrk="1">
                        <a:lnSpc>
                          <a:spcPct val="135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35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35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35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35000"/>
                        </a:lnSpc>
                      </a:pPr>
                      <a:r>
                        <a:rPr lang="en-US" altLang="ko-KR" sz="800" b="1" dirty="0">
                          <a:latin typeface="+mn-ea"/>
                          <a:ea typeface="+mn-ea"/>
                        </a:rPr>
                        <a:t>  </a:t>
                      </a:r>
                    </a:p>
                    <a:p>
                      <a:pPr algn="l" latinLnBrk="1">
                        <a:lnSpc>
                          <a:spcPct val="135000"/>
                        </a:lnSpc>
                      </a:pPr>
                      <a:r>
                        <a:rPr lang="ko-KR" altLang="en-US" sz="1600" b="1" dirty="0">
                          <a:latin typeface="+mn-ea"/>
                          <a:ea typeface="+mn-ea"/>
                        </a:rPr>
                        <a:t>◎ 재발방지대책</a:t>
                      </a:r>
                      <a:endParaRPr lang="en-US" altLang="ko-KR" sz="1600" b="1" dirty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35000"/>
                        </a:lnSpc>
                      </a:pPr>
                      <a:endParaRPr lang="en-US" altLang="ko-KR" sz="1500" b="1" dirty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35000"/>
                        </a:lnSpc>
                      </a:pPr>
                      <a:r>
                        <a:rPr lang="en-US" altLang="ko-KR" sz="1500" b="0" baseline="0" dirty="0">
                          <a:latin typeface="+mn-ea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+mn-ea"/>
                          <a:ea typeface="+mn-ea"/>
                        </a:rPr>
                        <a:t>모든 작업은 사전 작업계획 제출해 승인 받고</a:t>
                      </a:r>
                      <a:endParaRPr lang="en-US" altLang="ko-KR" sz="1500" b="0" baseline="0" dirty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35000"/>
                        </a:lnSpc>
                      </a:pPr>
                      <a:r>
                        <a:rPr lang="en-US" altLang="ko-KR" sz="1500" b="0" baseline="0" dirty="0">
                          <a:latin typeface="+mn-ea"/>
                          <a:ea typeface="+mn-ea"/>
                        </a:rPr>
                        <a:t>    </a:t>
                      </a:r>
                      <a:r>
                        <a:rPr lang="ko-KR" altLang="en-US" sz="1500" b="0" baseline="0" dirty="0">
                          <a:latin typeface="+mn-ea"/>
                          <a:ea typeface="+mn-ea"/>
                        </a:rPr>
                        <a:t>위험성평가 실시 후 작업 진행</a:t>
                      </a:r>
                      <a:endParaRPr lang="en-US" altLang="ko-KR" sz="1500" b="0" baseline="0" dirty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35000"/>
                        </a:lnSpc>
                      </a:pPr>
                      <a:endParaRPr lang="en-US" altLang="ko-KR" sz="1500" b="0" baseline="0" dirty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35000"/>
                        </a:lnSpc>
                      </a:pPr>
                      <a:r>
                        <a:rPr lang="en-US" altLang="ko-KR" sz="1500" b="0" baseline="0" dirty="0">
                          <a:latin typeface="+mn-ea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+mn-ea"/>
                          <a:ea typeface="+mn-ea"/>
                        </a:rPr>
                        <a:t>안전시설물 임의 해체 금지</a:t>
                      </a:r>
                      <a:r>
                        <a:rPr lang="en-US" altLang="ko-KR" sz="1500" b="0" baseline="0" dirty="0">
                          <a:latin typeface="+mn-ea"/>
                          <a:ea typeface="+mn-ea"/>
                        </a:rPr>
                        <a:t>. </a:t>
                      </a:r>
                      <a:r>
                        <a:rPr lang="ko-KR" altLang="en-US" sz="1500" b="0" baseline="0" dirty="0">
                          <a:latin typeface="+mn-ea"/>
                          <a:ea typeface="+mn-ea"/>
                        </a:rPr>
                        <a:t>부득이한 경우</a:t>
                      </a:r>
                      <a:endParaRPr lang="en-US" altLang="ko-KR" sz="1500" b="0" baseline="0" dirty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35000"/>
                        </a:lnSpc>
                      </a:pPr>
                      <a:r>
                        <a:rPr lang="en-US" altLang="ko-KR" sz="1500" b="0" baseline="0" dirty="0">
                          <a:latin typeface="+mn-ea"/>
                          <a:ea typeface="+mn-ea"/>
                        </a:rPr>
                        <a:t>    </a:t>
                      </a:r>
                      <a:r>
                        <a:rPr lang="ko-KR" altLang="en-US" sz="1500" b="0" baseline="0" dirty="0" err="1">
                          <a:latin typeface="+mn-ea"/>
                          <a:ea typeface="+mn-ea"/>
                        </a:rPr>
                        <a:t>안전팀</a:t>
                      </a:r>
                      <a:r>
                        <a:rPr lang="ko-KR" altLang="en-US" sz="1500" b="0" baseline="0" dirty="0">
                          <a:latin typeface="+mn-ea"/>
                          <a:ea typeface="+mn-ea"/>
                        </a:rPr>
                        <a:t> 사전 협의 거쳐 안전조치 실시 후 해체</a:t>
                      </a:r>
                      <a:endParaRPr lang="en-US" altLang="ko-KR" sz="1500" b="0" baseline="0" dirty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35000"/>
                        </a:lnSpc>
                      </a:pPr>
                      <a:endParaRPr lang="en-US" altLang="ko-KR" sz="1500" b="0" baseline="0" dirty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35000"/>
                        </a:lnSpc>
                      </a:pPr>
                      <a:r>
                        <a:rPr lang="en-US" altLang="ko-KR" sz="1500" b="0" baseline="0" dirty="0">
                          <a:latin typeface="+mn-ea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+mn-ea"/>
                          <a:ea typeface="+mn-ea"/>
                        </a:rPr>
                        <a:t>개구부는 덮개</a:t>
                      </a:r>
                      <a:r>
                        <a:rPr lang="en-US" altLang="ko-KR" sz="1500" b="0" baseline="0" dirty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500" b="0" baseline="0" dirty="0">
                          <a:latin typeface="+mn-ea"/>
                          <a:ea typeface="+mn-ea"/>
                        </a:rPr>
                        <a:t>울</a:t>
                      </a:r>
                      <a:r>
                        <a:rPr lang="en-US" altLang="ko-KR" sz="1500" b="0" baseline="0" dirty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500" b="0" baseline="0" dirty="0">
                          <a:latin typeface="+mn-ea"/>
                          <a:ea typeface="+mn-ea"/>
                        </a:rPr>
                        <a:t>안전난간 등 설치해</a:t>
                      </a:r>
                      <a:r>
                        <a:rPr lang="en-US" altLang="ko-KR" sz="1500" b="0" baseline="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500" b="0" baseline="0" dirty="0">
                          <a:latin typeface="+mn-ea"/>
                          <a:ea typeface="+mn-ea"/>
                        </a:rPr>
                        <a:t>막고</a:t>
                      </a:r>
                      <a:endParaRPr lang="en-US" altLang="ko-KR" sz="1500" b="0" baseline="0" dirty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35000"/>
                        </a:lnSpc>
                      </a:pPr>
                      <a:r>
                        <a:rPr lang="en-US" altLang="ko-KR" sz="1500" b="0" baseline="0" dirty="0">
                          <a:latin typeface="+mn-ea"/>
                          <a:ea typeface="+mn-ea"/>
                        </a:rPr>
                        <a:t>    </a:t>
                      </a:r>
                      <a:r>
                        <a:rPr lang="ko-KR" altLang="en-US" sz="1500" b="0" baseline="0" dirty="0">
                          <a:latin typeface="+mn-ea"/>
                          <a:ea typeface="+mn-ea"/>
                        </a:rPr>
                        <a:t>위험 인식할 수 있도록 개구부 주의 표지 설치</a:t>
                      </a:r>
                      <a:endParaRPr lang="en-US" altLang="ko-KR" sz="1500" b="0" baseline="0" dirty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35000"/>
                        </a:lnSpc>
                      </a:pPr>
                      <a:endParaRPr lang="en-US" altLang="ko-KR" sz="1500" b="0" baseline="0" dirty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35000"/>
                        </a:lnSpc>
                      </a:pPr>
                      <a:r>
                        <a:rPr lang="en-US" altLang="ko-KR" sz="1500" b="1" baseline="0" dirty="0">
                          <a:latin typeface="+mn-ea"/>
                          <a:ea typeface="+mn-ea"/>
                        </a:rPr>
                        <a:t>  * 10</a:t>
                      </a:r>
                      <a:r>
                        <a:rPr lang="ko-KR" altLang="en-US" sz="1500" b="1" baseline="0" dirty="0"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500" b="1" baseline="0" dirty="0">
                          <a:latin typeface="+mn-ea"/>
                          <a:ea typeface="+mn-ea"/>
                        </a:rPr>
                        <a:t>28</a:t>
                      </a:r>
                      <a:r>
                        <a:rPr lang="ko-KR" altLang="en-US" sz="1500" b="1" baseline="0" dirty="0">
                          <a:latin typeface="+mn-ea"/>
                          <a:ea typeface="+mn-ea"/>
                        </a:rPr>
                        <a:t>일 </a:t>
                      </a:r>
                      <a:r>
                        <a:rPr lang="en-US" altLang="ko-KR" sz="1500" b="1" baseline="0" dirty="0">
                          <a:latin typeface="+mn-ea"/>
                          <a:ea typeface="+mn-ea"/>
                        </a:rPr>
                        <a:t>15</a:t>
                      </a:r>
                      <a:r>
                        <a:rPr lang="ko-KR" altLang="en-US" sz="1500" b="1" baseline="0" dirty="0">
                          <a:latin typeface="+mn-ea"/>
                          <a:ea typeface="+mn-ea"/>
                        </a:rPr>
                        <a:t>시 용인 </a:t>
                      </a:r>
                      <a:r>
                        <a:rPr lang="ko-KR" altLang="en-US" sz="1500" b="1" baseline="0" dirty="0" err="1">
                          <a:latin typeface="+mn-ea"/>
                          <a:ea typeface="+mn-ea"/>
                        </a:rPr>
                        <a:t>테스</a:t>
                      </a:r>
                      <a:r>
                        <a:rPr lang="ko-KR" altLang="en-US" sz="1500" b="1" baseline="0" dirty="0">
                          <a:latin typeface="+mn-ea"/>
                          <a:ea typeface="+mn-ea"/>
                        </a:rPr>
                        <a:t> 현장에서</a:t>
                      </a:r>
                      <a:endParaRPr lang="en-US" altLang="ko-KR" sz="1500" b="1" baseline="0" dirty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35000"/>
                        </a:lnSpc>
                      </a:pPr>
                      <a:r>
                        <a:rPr lang="en-US" altLang="ko-KR" sz="1500" b="1" baseline="0" dirty="0">
                          <a:latin typeface="+mn-ea"/>
                          <a:ea typeface="+mn-ea"/>
                        </a:rPr>
                        <a:t>    </a:t>
                      </a:r>
                      <a:r>
                        <a:rPr lang="ko-KR" altLang="en-US" sz="1500" b="1" baseline="0" dirty="0">
                          <a:latin typeface="+mn-ea"/>
                          <a:ea typeface="+mn-ea"/>
                        </a:rPr>
                        <a:t>협력업체</a:t>
                      </a:r>
                      <a:r>
                        <a:rPr lang="en-US" altLang="ko-KR" sz="1500" b="1" baseline="0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500" b="1" baseline="0" dirty="0" err="1">
                          <a:latin typeface="+mn-ea"/>
                          <a:ea typeface="+mn-ea"/>
                        </a:rPr>
                        <a:t>환경에어텍</a:t>
                      </a:r>
                      <a:r>
                        <a:rPr lang="en-US" altLang="ko-KR" sz="1500" b="1" baseline="0" dirty="0">
                          <a:latin typeface="+mn-ea"/>
                          <a:ea typeface="+mn-ea"/>
                        </a:rPr>
                        <a:t>) </a:t>
                      </a:r>
                      <a:r>
                        <a:rPr lang="ko-KR" altLang="en-US" sz="1500" b="1" baseline="0" dirty="0">
                          <a:latin typeface="+mn-ea"/>
                          <a:ea typeface="+mn-ea"/>
                        </a:rPr>
                        <a:t>재발방지대책 발표 후</a:t>
                      </a:r>
                      <a:endParaRPr lang="en-US" altLang="ko-KR" sz="1500" b="1" baseline="0" dirty="0"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35000"/>
                        </a:lnSpc>
                      </a:pPr>
                      <a:r>
                        <a:rPr lang="en-US" altLang="ko-KR" sz="1500" b="1" baseline="0" dirty="0">
                          <a:latin typeface="+mn-ea"/>
                          <a:ea typeface="+mn-ea"/>
                        </a:rPr>
                        <a:t>    </a:t>
                      </a:r>
                      <a:r>
                        <a:rPr lang="ko-KR" altLang="en-US" sz="1500" b="1" baseline="0" dirty="0">
                          <a:latin typeface="+mn-ea"/>
                          <a:ea typeface="+mn-ea"/>
                        </a:rPr>
                        <a:t>징계 여부 결정 예정</a:t>
                      </a:r>
                      <a:endParaRPr lang="en-US" altLang="ko-KR" sz="1500" b="1" baseline="0" dirty="0">
                        <a:latin typeface="+mn-ea"/>
                        <a:ea typeface="+mn-ea"/>
                      </a:endParaRPr>
                    </a:p>
                  </a:txBody>
                  <a:tcPr marR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25839"/>
                  </a:ext>
                </a:extLst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35168" y="57925"/>
            <a:ext cx="3231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당사 안전사고 사례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05704215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표지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33131</TotalTime>
  <Words>2038</Words>
  <Application>Microsoft Office PowerPoint</Application>
  <PresentationFormat>화면 슬라이드 쇼(4:3)</PresentationFormat>
  <Paragraphs>527</Paragraphs>
  <Slides>20</Slides>
  <Notes>20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8</vt:i4>
      </vt:variant>
      <vt:variant>
        <vt:lpstr>슬라이드 제목</vt:lpstr>
      </vt:variant>
      <vt:variant>
        <vt:i4>20</vt:i4>
      </vt:variant>
    </vt:vector>
  </HeadingPairs>
  <TitlesOfParts>
    <vt:vector size="33" baseType="lpstr">
      <vt:lpstr>맑은 고딕</vt:lpstr>
      <vt:lpstr>휴먼엑스포</vt:lpstr>
      <vt:lpstr>Arial</vt:lpstr>
      <vt:lpstr>Calibri</vt:lpstr>
      <vt:lpstr>Verdana</vt:lpstr>
      <vt:lpstr>표지</vt:lpstr>
      <vt:lpstr>1_표지</vt:lpstr>
      <vt:lpstr>4_내용</vt:lpstr>
      <vt:lpstr>6_내용</vt:lpstr>
      <vt:lpstr>3_내용</vt:lpstr>
      <vt:lpstr>1_내용</vt:lpstr>
      <vt:lpstr>5_내용</vt:lpstr>
      <vt:lpstr>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현장 안전관리 실무 메뉴얼</dc:title>
  <dc:creator>user</dc:creator>
  <cp:lastModifiedBy>ITH190708</cp:lastModifiedBy>
  <cp:revision>2386</cp:revision>
  <cp:lastPrinted>2024-10-27T22:10:55Z</cp:lastPrinted>
  <dcterms:created xsi:type="dcterms:W3CDTF">2019-12-24T04:05:49Z</dcterms:created>
  <dcterms:modified xsi:type="dcterms:W3CDTF">2024-10-28T05:29:49Z</dcterms:modified>
</cp:coreProperties>
</file>