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3"/>
  </p:notesMasterIdLst>
  <p:handoutMasterIdLst>
    <p:handoutMasterId r:id="rId24"/>
  </p:handoutMasterIdLst>
  <p:sldIdLst>
    <p:sldId id="315" r:id="rId9"/>
    <p:sldId id="332" r:id="rId10"/>
    <p:sldId id="431" r:id="rId11"/>
    <p:sldId id="500" r:id="rId12"/>
    <p:sldId id="503" r:id="rId13"/>
    <p:sldId id="537" r:id="rId14"/>
    <p:sldId id="533" r:id="rId15"/>
    <p:sldId id="531" r:id="rId16"/>
    <p:sldId id="536" r:id="rId17"/>
    <p:sldId id="539" r:id="rId18"/>
    <p:sldId id="540" r:id="rId19"/>
    <p:sldId id="541" r:id="rId20"/>
    <p:sldId id="542" r:id="rId21"/>
    <p:sldId id="439" r:id="rId22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D5CD"/>
    <a:srgbClr val="FFFF99"/>
    <a:srgbClr val="1D4999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6336" autoAdjust="0"/>
  </p:normalViewPr>
  <p:slideViewPr>
    <p:cSldViewPr snapToGrid="0">
      <p:cViewPr varScale="1">
        <p:scale>
          <a:sx n="111" d="100"/>
          <a:sy n="111" d="100"/>
        </p:scale>
        <p:origin x="960" y="77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4.29\4&#50900;%20&#49324;&#44256;%20&#48516;&#494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4.29\4&#50900;%20&#49324;&#44256;%20&#48516;&#4943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4.29\4&#50900;%20&#49324;&#44256;%20&#48516;&#4943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49328;&#51116;,&#44540;&#51116;&#48372;&#54744;\&#44256;&#50857;&#49328;&#51116;&#48372;&#54744;\2024&#45380;%20&#44256;&#50857;&#49328;&#51116;\&#9733;(&#44592;&#50504;)%202023&#45380;%20&#44256;&#50857;&#49328;&#51116;&#48372;&#54744;&#47308;%20&#51221;&#49328;&#51032;%20&#44148;_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49328;&#51116;,&#44540;&#51116;&#48372;&#54744;\&#44256;&#50857;&#49328;&#51116;&#48372;&#54744;\2024&#45380;%20&#44256;&#50857;&#49328;&#51116;\&#9733;(&#44592;&#50504;)%202023&#45380;%20&#44256;&#50857;&#49328;&#51116;&#48372;&#54744;&#47308;%20&#51221;&#49328;&#51032;%20&#44148;_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49328;&#51116;,&#44540;&#51116;&#48372;&#54744;\&#44256;&#50857;&#49328;&#51116;&#48372;&#54744;\2024&#45380;%20&#44256;&#50857;&#49328;&#51116;\&#9733;(&#44592;&#50504;)%202023&#45380;%20&#44256;&#50857;&#49328;&#51116;&#48372;&#54744;&#47308;%20&#51221;&#49328;&#51032;%20&#44148;_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4.29\&#50504;&#51204;&#51216;&#44160;&#51032;%20&#45216;%20&#52280;&#49437;%20&#54788;&#54889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4.29\&#50504;&#51204;&#51216;&#44160;&#51032;%20&#45216;%20&#52280;&#49437;%20&#54788;&#54889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7660411198600177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1671296296296297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통계_4월!$C$14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통계_4월!$D$13:$F$13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통계_4월!$D$14:$F$14</c:f>
              <c:numCache>
                <c:formatCode>0.00_ </c:formatCode>
                <c:ptCount val="3"/>
                <c:pt idx="0" formatCode="#,##0.00_ ">
                  <c:v>1.8227653530722574</c:v>
                </c:pt>
                <c:pt idx="1">
                  <c:v>1.4782633095774542</c:v>
                </c:pt>
                <c:pt idx="2">
                  <c:v>0.34450204349480312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1A-47F9-A8D4-F3AD7528DB92}"/>
            </c:ext>
          </c:extLst>
        </c:ser>
        <c:ser>
          <c:idx val="1"/>
          <c:order val="1"/>
          <c:tx>
            <c:strRef>
              <c:f>통계_4월!$C$15</c:f>
              <c:strCache>
                <c:ptCount val="1"/>
                <c:pt idx="0">
                  <c:v>2024.04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통계_4월!$D$13:$F$13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통계_4월!$D$15:$F$15</c:f>
              <c:numCache>
                <c:formatCode>0.00_ </c:formatCode>
                <c:ptCount val="3"/>
                <c:pt idx="0" formatCode="#,##0.00_ ">
                  <c:v>0.88398571479084898</c:v>
                </c:pt>
                <c:pt idx="1">
                  <c:v>0.88398571479084898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1A-47F9-A8D4-F3AD7528DB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#,##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/>
              <a:t>안전사고 </a:t>
            </a:r>
            <a:r>
              <a:rPr lang="en-US" altLang="ko-KR" b="1"/>
              <a:t>12</a:t>
            </a:r>
            <a:r>
              <a:rPr lang="ko-KR" altLang="en-US" b="1"/>
              <a:t>개월 누개 현황</a:t>
            </a:r>
          </a:p>
        </c:rich>
      </c:tx>
      <c:layout>
        <c:manualLayout>
          <c:xMode val="edge"/>
          <c:yMode val="edge"/>
          <c:x val="0.2538753991896934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7.0362788771096724E-2"/>
          <c:y val="0.15376072079592928"/>
          <c:w val="0.84195439760495427"/>
          <c:h val="0.63403181839517708"/>
        </c:manualLayout>
      </c:layout>
      <c:lineChart>
        <c:grouping val="standard"/>
        <c:varyColors val="0"/>
        <c:ser>
          <c:idx val="0"/>
          <c:order val="0"/>
          <c:tx>
            <c:strRef>
              <c:f>통계_4월!$I$32</c:f>
              <c:strCache>
                <c:ptCount val="1"/>
                <c:pt idx="0">
                  <c:v>사고 건 수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통계_4월!$H$37:$H$48</c:f>
              <c:strCache>
                <c:ptCount val="12"/>
                <c:pt idx="0">
                  <c:v>23.05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24.01</c:v>
                </c:pt>
                <c:pt idx="9">
                  <c:v>02</c:v>
                </c:pt>
                <c:pt idx="10">
                  <c:v>03</c:v>
                </c:pt>
                <c:pt idx="11">
                  <c:v>04</c:v>
                </c:pt>
              </c:strCache>
            </c:strRef>
          </c:cat>
          <c:val>
            <c:numRef>
              <c:f>통계_4월!$I$37:$I$48</c:f>
              <c:numCache>
                <c:formatCode>General</c:formatCode>
                <c:ptCount val="12"/>
                <c:pt idx="0">
                  <c:v>50</c:v>
                </c:pt>
                <c:pt idx="1">
                  <c:v>48</c:v>
                </c:pt>
                <c:pt idx="2">
                  <c:v>44</c:v>
                </c:pt>
                <c:pt idx="3">
                  <c:v>47</c:v>
                </c:pt>
                <c:pt idx="4">
                  <c:v>44</c:v>
                </c:pt>
                <c:pt idx="5">
                  <c:v>43</c:v>
                </c:pt>
                <c:pt idx="6">
                  <c:v>37</c:v>
                </c:pt>
                <c:pt idx="7">
                  <c:v>38</c:v>
                </c:pt>
                <c:pt idx="8">
                  <c:v>40</c:v>
                </c:pt>
                <c:pt idx="9">
                  <c:v>37</c:v>
                </c:pt>
                <c:pt idx="10">
                  <c:v>36</c:v>
                </c:pt>
                <c:pt idx="1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4A-4055-A72D-EFEE1A10E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296880"/>
        <c:axId val="369717648"/>
      </c:lineChart>
      <c:lineChart>
        <c:grouping val="standard"/>
        <c:varyColors val="0"/>
        <c:ser>
          <c:idx val="1"/>
          <c:order val="1"/>
          <c:tx>
            <c:strRef>
              <c:f>통계_4월!$K$32</c:f>
              <c:strCache>
                <c:ptCount val="1"/>
                <c:pt idx="0">
                  <c:v>100억당 재해자 수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통계_4월!$H$37:$H$48</c:f>
              <c:strCache>
                <c:ptCount val="12"/>
                <c:pt idx="0">
                  <c:v>23.05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24.01</c:v>
                </c:pt>
                <c:pt idx="9">
                  <c:v>02</c:v>
                </c:pt>
                <c:pt idx="10">
                  <c:v>03</c:v>
                </c:pt>
                <c:pt idx="11">
                  <c:v>04</c:v>
                </c:pt>
              </c:strCache>
            </c:strRef>
          </c:cat>
          <c:val>
            <c:numRef>
              <c:f>통계_4월!$K$37:$K$48</c:f>
              <c:numCache>
                <c:formatCode>_(* #,##0.00_);_(* \(#,##0.00\);_(* "-"??_);_(@_)</c:formatCode>
                <c:ptCount val="12"/>
                <c:pt idx="0">
                  <c:v>0.93228871289635717</c:v>
                </c:pt>
                <c:pt idx="1">
                  <c:v>0.93626543140157092</c:v>
                </c:pt>
                <c:pt idx="2">
                  <c:v>0.85780995777593094</c:v>
                </c:pt>
                <c:pt idx="3">
                  <c:v>0.89658594591242913</c:v>
                </c:pt>
                <c:pt idx="4">
                  <c:v>0.8292408466030573</c:v>
                </c:pt>
                <c:pt idx="5">
                  <c:v>0.80206590404560696</c:v>
                </c:pt>
                <c:pt idx="6">
                  <c:v>0.70685028982596099</c:v>
                </c:pt>
                <c:pt idx="7">
                  <c:v>0.70120206904603943</c:v>
                </c:pt>
                <c:pt idx="8">
                  <c:v>0.74257677445451131</c:v>
                </c:pt>
                <c:pt idx="9">
                  <c:v>0.67900049170088905</c:v>
                </c:pt>
                <c:pt idx="10">
                  <c:v>0.67977056870110841</c:v>
                </c:pt>
                <c:pt idx="11">
                  <c:v>0.70739798212619243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4A-4055-A72D-EFEE1A10E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056080"/>
        <c:axId val="369709744"/>
      </c:lineChart>
      <c:catAx>
        <c:axId val="3742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69717648"/>
        <c:crosses val="autoZero"/>
        <c:auto val="1"/>
        <c:lblAlgn val="ctr"/>
        <c:lblOffset val="100"/>
        <c:noMultiLvlLbl val="0"/>
      </c:catAx>
      <c:valAx>
        <c:axId val="369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74296880"/>
        <c:crosses val="autoZero"/>
        <c:crossBetween val="between"/>
      </c:valAx>
      <c:valAx>
        <c:axId val="369709744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23056080"/>
        <c:crosses val="max"/>
        <c:crossBetween val="between"/>
      </c:valAx>
      <c:catAx>
        <c:axId val="152305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970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43909849237123"/>
          <c:y val="0.9168622132602896"/>
          <c:w val="0.56299291952594666"/>
          <c:h val="8.3137786739710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layout>
        <c:manualLayout>
          <c:xMode val="edge"/>
          <c:yMode val="edge"/>
          <c:x val="0.31618990426844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291140808790218E-2"/>
          <c:y val="0.18365067351993986"/>
          <c:w val="0.93541771838241961"/>
          <c:h val="0.59105872089384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통계_4월!$C$19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통계_4월!$D$18:$I$18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통계_4월!$D$19:$I$19</c:f>
              <c:numCache>
                <c:formatCode>General</c:formatCode>
                <c:ptCount val="6"/>
                <c:pt idx="0">
                  <c:v>6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D-438C-9690-EC2B2FCBB6E5}"/>
            </c:ext>
          </c:extLst>
        </c:ser>
        <c:ser>
          <c:idx val="1"/>
          <c:order val="1"/>
          <c:tx>
            <c:strRef>
              <c:f>통계_4월!$C$20</c:f>
              <c:strCache>
                <c:ptCount val="1"/>
                <c:pt idx="0">
                  <c:v>2024.04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통계_4월!$D$18:$I$18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통계_4월!$D$20:$I$20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3D-438C-9690-EC2B2FCBB6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08942588801793"/>
          <c:y val="0.90753226487086947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연간 산재보험료 납부 현황</a:t>
            </a:r>
          </a:p>
        </c:rich>
      </c:tx>
      <c:layout>
        <c:manualLayout>
          <c:xMode val="edge"/>
          <c:yMode val="edge"/>
          <c:x val="0.25000406480837561"/>
          <c:y val="4.933257301609252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448784575840731E-2"/>
          <c:y val="0.18356650419288023"/>
          <c:w val="0.93510243084831857"/>
          <c:h val="0.6159047438512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'연간 보험료 현황'!$U$6</c:f>
              <c:strCache>
                <c:ptCount val="1"/>
                <c:pt idx="0">
                  <c:v>매출액(억원)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'연간 보험료 현황'!$T$7:$T$11</c:f>
              <c:strCache>
                <c:ptCount val="5"/>
                <c:pt idx="0">
                  <c:v>2019년</c:v>
                </c:pt>
                <c:pt idx="1">
                  <c:v>2020년</c:v>
                </c:pt>
                <c:pt idx="2">
                  <c:v>2021년</c:v>
                </c:pt>
                <c:pt idx="3">
                  <c:v>2022년</c:v>
                </c:pt>
                <c:pt idx="4">
                  <c:v>2023년</c:v>
                </c:pt>
              </c:strCache>
            </c:strRef>
          </c:cat>
          <c:val>
            <c:numRef>
              <c:f>'연간 보험료 현황'!$U$7:$U$11</c:f>
              <c:numCache>
                <c:formatCode>#,##0,,</c:formatCode>
                <c:ptCount val="5"/>
                <c:pt idx="0">
                  <c:v>4940000000</c:v>
                </c:pt>
                <c:pt idx="1">
                  <c:v>3378000000</c:v>
                </c:pt>
                <c:pt idx="2">
                  <c:v>4175000000</c:v>
                </c:pt>
                <c:pt idx="3">
                  <c:v>5893000000</c:v>
                </c:pt>
                <c:pt idx="4">
                  <c:v>5013000000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FF-4C9D-9C17-B8755971D1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31037647"/>
        <c:axId val="125722943"/>
      </c:barChart>
      <c:lineChart>
        <c:grouping val="standard"/>
        <c:varyColors val="0"/>
        <c:ser>
          <c:idx val="1"/>
          <c:order val="1"/>
          <c:tx>
            <c:strRef>
              <c:f>'연간 보험료 현황'!$V$6</c:f>
              <c:strCache>
                <c:ptCount val="1"/>
                <c:pt idx="0">
                  <c:v>산재보험료(억원)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'연간 보험료 현황'!$T$7:$T$11</c:f>
              <c:strCache>
                <c:ptCount val="5"/>
                <c:pt idx="0">
                  <c:v>2019년</c:v>
                </c:pt>
                <c:pt idx="1">
                  <c:v>2020년</c:v>
                </c:pt>
                <c:pt idx="2">
                  <c:v>2021년</c:v>
                </c:pt>
                <c:pt idx="3">
                  <c:v>2022년</c:v>
                </c:pt>
                <c:pt idx="4">
                  <c:v>2023년</c:v>
                </c:pt>
              </c:strCache>
            </c:strRef>
          </c:cat>
          <c:val>
            <c:numRef>
              <c:f>'연간 보험료 현황'!$V$7:$V$11</c:f>
              <c:numCache>
                <c:formatCode>#,##0.0_ </c:formatCode>
                <c:ptCount val="5"/>
                <c:pt idx="0">
                  <c:v>16.2</c:v>
                </c:pt>
                <c:pt idx="1">
                  <c:v>23.2</c:v>
                </c:pt>
                <c:pt idx="2">
                  <c:v>34.700000000000003</c:v>
                </c:pt>
                <c:pt idx="3">
                  <c:v>48.3</c:v>
                </c:pt>
                <c:pt idx="4">
                  <c:v>47.6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FF-4C9D-9C17-B8755971D1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35043647"/>
        <c:axId val="125720863"/>
      </c:lineChart>
      <c:catAx>
        <c:axId val="13103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5722943"/>
        <c:crosses val="autoZero"/>
        <c:auto val="1"/>
        <c:lblAlgn val="ctr"/>
        <c:lblOffset val="10"/>
        <c:noMultiLvlLbl val="0"/>
      </c:catAx>
      <c:valAx>
        <c:axId val="125722943"/>
        <c:scaling>
          <c:orientation val="minMax"/>
        </c:scaling>
        <c:delete val="0"/>
        <c:axPos val="l"/>
        <c:numFmt formatCode="#,##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1037647"/>
        <c:crosses val="autoZero"/>
        <c:crossBetween val="between"/>
      </c:valAx>
      <c:valAx>
        <c:axId val="125720863"/>
        <c:scaling>
          <c:orientation val="minMax"/>
        </c:scaling>
        <c:delete val="0"/>
        <c:axPos val="r"/>
        <c:numFmt formatCode="#,##0.0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35043647"/>
        <c:crosses val="max"/>
        <c:crossBetween val="between"/>
      </c:valAx>
      <c:catAx>
        <c:axId val="113504364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7208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161286950850196"/>
          <c:y val="0.91675070036715867"/>
          <c:w val="0.59087448196920689"/>
          <c:h val="8.32492996328413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수지율에 따른 산재보험료 추이</a:t>
            </a:r>
          </a:p>
        </c:rich>
      </c:tx>
      <c:layout>
        <c:manualLayout>
          <c:xMode val="edge"/>
          <c:yMode val="edge"/>
          <c:x val="0.21289206256105456"/>
          <c:y val="9.7991521032876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320908942516531E-2"/>
          <c:y val="0.21661025724317445"/>
          <c:w val="0.93480846360399827"/>
          <c:h val="0.5842300779186908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'보험료 추이'!$P$75</c:f>
              <c:strCache>
                <c:ptCount val="1"/>
                <c:pt idx="0">
                  <c:v>당사 요율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추이'!$P$76:$P$80</c:f>
            </c:numRef>
          </c:val>
          <c:extLst>
            <c:ext xmlns:c16="http://schemas.microsoft.com/office/drawing/2014/chart" uri="{C3380CC4-5D6E-409C-BE32-E72D297353CC}">
              <c16:uniqueId val="{00000000-5343-458C-8F2D-6D12803FA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651247"/>
        <c:axId val="125725855"/>
      </c:barChart>
      <c:barChart>
        <c:barDir val="col"/>
        <c:grouping val="clustered"/>
        <c:varyColors val="0"/>
        <c:ser>
          <c:idx val="2"/>
          <c:order val="2"/>
          <c:tx>
            <c:strRef>
              <c:f>'보험료 추이'!$Q$75</c:f>
              <c:strCache>
                <c:ptCount val="1"/>
                <c:pt idx="0">
                  <c:v>산재 보험료(억원)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추이'!$Q$76:$Q$80</c:f>
              <c:numCache>
                <c:formatCode>0.0_);[Red]\(0.0\)</c:formatCode>
                <c:ptCount val="5"/>
                <c:pt idx="0">
                  <c:v>16.2080898</c:v>
                </c:pt>
                <c:pt idx="1">
                  <c:v>23.185455600000001</c:v>
                </c:pt>
                <c:pt idx="2">
                  <c:v>34.676317699999998</c:v>
                </c:pt>
                <c:pt idx="3">
                  <c:v>48.278855700000001</c:v>
                </c:pt>
                <c:pt idx="4">
                  <c:v>47.587231799999998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3-458C-8F2D-6D12803FA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651247"/>
        <c:axId val="125725855"/>
      </c:barChart>
      <c:lineChart>
        <c:grouping val="standard"/>
        <c:varyColors val="0"/>
        <c:ser>
          <c:idx val="0"/>
          <c:order val="0"/>
          <c:tx>
            <c:strRef>
              <c:f>'보험료 추이'!$O$75</c:f>
              <c:strCache>
                <c:ptCount val="1"/>
                <c:pt idx="0">
                  <c:v> 수지율(%)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추이'!$O$76:$O$80</c:f>
              <c:numCache>
                <c:formatCode>0.0_ </c:formatCode>
                <c:ptCount val="5"/>
                <c:pt idx="0">
                  <c:v>4.8</c:v>
                </c:pt>
                <c:pt idx="1">
                  <c:v>16.2</c:v>
                </c:pt>
                <c:pt idx="2">
                  <c:v>36.6</c:v>
                </c:pt>
                <c:pt idx="3">
                  <c:v>40.4</c:v>
                </c:pt>
                <c:pt idx="4">
                  <c:v>32.799999999999997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43-458C-8F2D-6D12803FA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328719"/>
        <c:axId val="125718783"/>
      </c:lineChart>
      <c:catAx>
        <c:axId val="13465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5725855"/>
        <c:crosses val="autoZero"/>
        <c:auto val="1"/>
        <c:lblAlgn val="ctr"/>
        <c:lblOffset val="10"/>
        <c:noMultiLvlLbl val="0"/>
      </c:catAx>
      <c:valAx>
        <c:axId val="125725855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651247"/>
        <c:crosses val="autoZero"/>
        <c:crossBetween val="between"/>
      </c:valAx>
      <c:valAx>
        <c:axId val="125718783"/>
        <c:scaling>
          <c:orientation val="minMax"/>
        </c:scaling>
        <c:delete val="0"/>
        <c:axPos val="r"/>
        <c:numFmt formatCode="0.0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85328719"/>
        <c:crosses val="max"/>
        <c:crossBetween val="between"/>
      </c:valAx>
      <c:catAx>
        <c:axId val="385328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7187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16782062174152"/>
          <c:y val="0.91731907543842528"/>
          <c:w val="0.52184913946155476"/>
          <c:h val="8.2680924561574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수지율에 따른 산재보험료 추이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448807186957855E-2"/>
          <c:y val="0.15291576857180447"/>
          <c:w val="0.93510238562608428"/>
          <c:h val="0.6332258384351294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'보험료 추이'!$Q$75</c:f>
              <c:strCache>
                <c:ptCount val="1"/>
                <c:pt idx="0">
                  <c:v>산재 보험료(억원)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추이'!$Q$76:$Q$80</c:f>
              <c:numCache>
                <c:formatCode>0.0_);[Red]\(0.0\)</c:formatCode>
                <c:ptCount val="5"/>
                <c:pt idx="0">
                  <c:v>16.2080898</c:v>
                </c:pt>
                <c:pt idx="1">
                  <c:v>23.185455600000001</c:v>
                </c:pt>
                <c:pt idx="2">
                  <c:v>34.676317699999998</c:v>
                </c:pt>
                <c:pt idx="3">
                  <c:v>48.278855700000001</c:v>
                </c:pt>
                <c:pt idx="4">
                  <c:v>47.587231799999998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4-44FB-A4C9-54F96A2350AD}"/>
            </c:ext>
          </c:extLst>
        </c:ser>
        <c:ser>
          <c:idx val="1"/>
          <c:order val="1"/>
          <c:tx>
            <c:strRef>
              <c:f>'보험료 추이'!$P$75</c:f>
              <c:strCache>
                <c:ptCount val="1"/>
                <c:pt idx="0">
                  <c:v>당사 요율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추이'!$P$76:$P$80</c:f>
            </c:numRef>
          </c:val>
          <c:extLst>
            <c:ext xmlns:c16="http://schemas.microsoft.com/office/drawing/2014/chart" uri="{C3380CC4-5D6E-409C-BE32-E72D297353CC}">
              <c16:uniqueId val="{00000001-6334-44FB-A4C9-54F96A2350AD}"/>
            </c:ext>
          </c:extLst>
        </c:ser>
        <c:ser>
          <c:idx val="3"/>
          <c:order val="3"/>
          <c:tx>
            <c:strRef>
              <c:f>'보험료 추이'!$S$75</c:f>
              <c:strCache>
                <c:ptCount val="1"/>
                <c:pt idx="0">
                  <c:v>산재 건 수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추이'!$S$76:$S$80</c:f>
              <c:numCache>
                <c:formatCode>General</c:formatCode>
                <c:ptCount val="5"/>
                <c:pt idx="0">
                  <c:v>17</c:v>
                </c:pt>
                <c:pt idx="1">
                  <c:v>18</c:v>
                </c:pt>
                <c:pt idx="2">
                  <c:v>24</c:v>
                </c:pt>
                <c:pt idx="3">
                  <c:v>38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34-44FB-A4C9-54F96A2350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1395479039"/>
        <c:axId val="134090911"/>
      </c:barChart>
      <c:lineChart>
        <c:grouping val="standard"/>
        <c:varyColors val="0"/>
        <c:ser>
          <c:idx val="0"/>
          <c:order val="0"/>
          <c:tx>
            <c:strRef>
              <c:f>'보험료 추이'!$O$75</c:f>
              <c:strCache>
                <c:ptCount val="1"/>
                <c:pt idx="0">
                  <c:v> 수지율(%)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'보험료 추이'!$L$76:$L$80</c:f>
              <c:strCache>
                <c:ptCount val="5"/>
                <c:pt idx="0">
                  <c:v> 2019년 </c:v>
                </c:pt>
                <c:pt idx="1">
                  <c:v> 2020년 </c:v>
                </c:pt>
                <c:pt idx="2">
                  <c:v> 2021년 </c:v>
                </c:pt>
                <c:pt idx="3">
                  <c:v> 2022년 </c:v>
                </c:pt>
                <c:pt idx="4">
                  <c:v> 2023년 </c:v>
                </c:pt>
              </c:strCache>
            </c:strRef>
          </c:cat>
          <c:val>
            <c:numRef>
              <c:f>'보험료 추이'!$O$76:$O$80</c:f>
              <c:numCache>
                <c:formatCode>0.0_ </c:formatCode>
                <c:ptCount val="5"/>
                <c:pt idx="0">
                  <c:v>4.8</c:v>
                </c:pt>
                <c:pt idx="1">
                  <c:v>16.2</c:v>
                </c:pt>
                <c:pt idx="2">
                  <c:v>36.6</c:v>
                </c:pt>
                <c:pt idx="3">
                  <c:v>40.4</c:v>
                </c:pt>
                <c:pt idx="4">
                  <c:v>32.799999999999997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34-44FB-A4C9-54F96A2350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5479039"/>
        <c:axId val="134090911"/>
      </c:lineChart>
      <c:catAx>
        <c:axId val="139547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090911"/>
        <c:crosses val="autoZero"/>
        <c:auto val="1"/>
        <c:lblAlgn val="ctr"/>
        <c:lblOffset val="10"/>
        <c:noMultiLvlLbl val="0"/>
      </c:catAx>
      <c:valAx>
        <c:axId val="134090911"/>
        <c:scaling>
          <c:orientation val="minMax"/>
        </c:scaling>
        <c:delete val="1"/>
        <c:axPos val="l"/>
        <c:numFmt formatCode="0.0_);[Red]\(0.0\)" sourceLinked="1"/>
        <c:majorTickMark val="none"/>
        <c:minorTickMark val="none"/>
        <c:tickLblPos val="nextTo"/>
        <c:crossAx val="1395479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87093736636934"/>
          <c:y val="0.91731907543842528"/>
          <c:w val="0.75625789299233515"/>
          <c:h val="8.2680924561574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/>
              <a:t>부문별 안전점검의 날 참석률</a:t>
            </a:r>
          </a:p>
        </c:rich>
      </c:tx>
      <c:layout>
        <c:manualLayout>
          <c:xMode val="edge"/>
          <c:yMode val="edge"/>
          <c:x val="0.236097830109579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(2)'!$F$31</c:f>
              <c:strCache>
                <c:ptCount val="1"/>
                <c:pt idx="0">
                  <c:v>참석률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'Sheet1 (2)'!$C$32:$C$36</c15:sqref>
                  </c15:fullRef>
                </c:ext>
              </c:extLst>
              <c:f>('Sheet1 (2)'!$C$32:$C$33,'Sheet1 (2)'!$C$35:$C$36)</c:f>
              <c:strCache>
                <c:ptCount val="4"/>
                <c:pt idx="0">
                  <c:v>종합건설</c:v>
                </c:pt>
                <c:pt idx="1">
                  <c:v>하이테크</c:v>
                </c:pt>
                <c:pt idx="2">
                  <c:v>가스</c:v>
                </c:pt>
                <c:pt idx="3">
                  <c:v>지원부문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'Sheet1 (2)'!$F$32:$F$36</c15:sqref>
                  </c15:fullRef>
                </c:ext>
              </c:extLst>
              <c:f>('Sheet1 (2)'!$F$32:$F$33,'Sheet1 (2)'!$F$35:$F$36)</c:f>
              <c:numCache>
                <c:formatCode>0%</c:formatCode>
                <c:ptCount val="4"/>
                <c:pt idx="0">
                  <c:v>0.21296296296296297</c:v>
                </c:pt>
                <c:pt idx="1">
                  <c:v>0.93333333333333335</c:v>
                </c:pt>
                <c:pt idx="2">
                  <c:v>0.58333333333333337</c:v>
                </c:pt>
                <c:pt idx="3">
                  <c:v>0.70833333333333337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4-48DC-84BF-8D92C06B81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161869151"/>
        <c:axId val="1445882751"/>
      </c:barChart>
      <c:catAx>
        <c:axId val="11618691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45882751"/>
        <c:crosses val="autoZero"/>
        <c:auto val="1"/>
        <c:lblAlgn val="ctr"/>
        <c:lblOffset val="10"/>
        <c:noMultiLvlLbl val="0"/>
      </c:catAx>
      <c:valAx>
        <c:axId val="14458827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61869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/>
              <a:t>임원 별 참석률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6788376946663672"/>
          <c:y val="8.5968403830364443E-2"/>
          <c:w val="0.75775784028195037"/>
          <c:h val="0.858955151894020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'Sheet1 (2)'!$G$39</c:f>
              <c:strCache>
                <c:ptCount val="1"/>
                <c:pt idx="0">
                  <c:v>참석률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'Sheet1 (2)'!$F$40:$F$63</c15:sqref>
                  </c15:fullRef>
                </c:ext>
              </c:extLst>
              <c:f>('Sheet1 (2)'!$F$40:$F$43,'Sheet1 (2)'!$F$46:$F$47,'Sheet1 (2)'!$F$50:$F$52,'Sheet1 (2)'!$F$54:$F$63)</c:f>
              <c:strCache>
                <c:ptCount val="19"/>
                <c:pt idx="0">
                  <c:v>장동한 전무</c:v>
                </c:pt>
                <c:pt idx="1">
                  <c:v>최항준 상무</c:v>
                </c:pt>
                <c:pt idx="2">
                  <c:v>남덕호 상무</c:v>
                </c:pt>
                <c:pt idx="3">
                  <c:v>김군회 상무</c:v>
                </c:pt>
                <c:pt idx="4">
                  <c:v>이종수 상무</c:v>
                </c:pt>
                <c:pt idx="5">
                  <c:v>허정범 상무</c:v>
                </c:pt>
                <c:pt idx="6">
                  <c:v>김동일 상무</c:v>
                </c:pt>
                <c:pt idx="7">
                  <c:v>조민수 상무</c:v>
                </c:pt>
                <c:pt idx="8">
                  <c:v>김회동 상무</c:v>
                </c:pt>
                <c:pt idx="9">
                  <c:v>황인준 전무</c:v>
                </c:pt>
                <c:pt idx="10">
                  <c:v>김기헌 상무</c:v>
                </c:pt>
                <c:pt idx="11">
                  <c:v>명노희 전무</c:v>
                </c:pt>
                <c:pt idx="12">
                  <c:v>김영범 전무</c:v>
                </c:pt>
                <c:pt idx="13">
                  <c:v>배재현 상무</c:v>
                </c:pt>
                <c:pt idx="14">
                  <c:v>박만진 상무</c:v>
                </c:pt>
                <c:pt idx="15">
                  <c:v>추광호부사장</c:v>
                </c:pt>
                <c:pt idx="16">
                  <c:v>고석순 상무</c:v>
                </c:pt>
                <c:pt idx="17">
                  <c:v>이원정 상무</c:v>
                </c:pt>
                <c:pt idx="18">
                  <c:v>전정우 상무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'Sheet1 (2)'!$G$40:$G$63</c15:sqref>
                  </c15:fullRef>
                </c:ext>
              </c:extLst>
              <c:f>('Sheet1 (2)'!$G$40:$G$43,'Sheet1 (2)'!$G$46:$G$47,'Sheet1 (2)'!$G$50:$G$52,'Sheet1 (2)'!$G$54:$G$63)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8.3333333333333329E-2</c:v>
                </c:pt>
                <c:pt idx="6">
                  <c:v>0.25</c:v>
                </c:pt>
                <c:pt idx="7">
                  <c:v>0.25</c:v>
                </c:pt>
                <c:pt idx="8">
                  <c:v>0.33333333333333331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0.83333333333333337</c:v>
                </c:pt>
                <c:pt idx="12">
                  <c:v>0.91666666666666663</c:v>
                </c:pt>
                <c:pt idx="13">
                  <c:v>0.91666666666666663</c:v>
                </c:pt>
                <c:pt idx="14">
                  <c:v>0.91666666666666663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8D-420C-AC59-EE13CD3953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48648975"/>
        <c:axId val="1167993983"/>
      </c:barChart>
      <c:catAx>
        <c:axId val="11486489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67993983"/>
        <c:crosses val="autoZero"/>
        <c:auto val="1"/>
        <c:lblAlgn val="ctr"/>
        <c:lblOffset val="100"/>
        <c:noMultiLvlLbl val="0"/>
      </c:catAx>
      <c:valAx>
        <c:axId val="1167993983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4864897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433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8660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6187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5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2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49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6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0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00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2024-04-26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2024. 04. 29.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A1C1B0D-587C-4EA3-8CDA-071D1CE54A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F64A32-A764-4CB5-AC0D-31E817BA92EE}"/>
              </a:ext>
            </a:extLst>
          </p:cNvPr>
          <p:cNvSpPr/>
          <p:nvPr/>
        </p:nvSpPr>
        <p:spPr>
          <a:xfrm>
            <a:off x="4572000" y="1296485"/>
            <a:ext cx="4415243" cy="218469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8618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본사 임원 안전점검의 날 참석 현황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기간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2023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2024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B9690D-0C06-4320-9E59-A6F78445CF79}"/>
              </a:ext>
            </a:extLst>
          </p:cNvPr>
          <p:cNvSpPr/>
          <p:nvPr/>
        </p:nvSpPr>
        <p:spPr>
          <a:xfrm>
            <a:off x="4571999" y="3481193"/>
            <a:ext cx="4415243" cy="23719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6C3948F-255B-41F3-8698-950055684F83}"/>
              </a:ext>
            </a:extLst>
          </p:cNvPr>
          <p:cNvSpPr/>
          <p:nvPr/>
        </p:nvSpPr>
        <p:spPr>
          <a:xfrm>
            <a:off x="4572000" y="3729515"/>
            <a:ext cx="4415243" cy="2203952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2D5EE58E-6356-457E-BB2E-EEF38E0FD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41537"/>
              </p:ext>
            </p:extLst>
          </p:nvPr>
        </p:nvGraphicFramePr>
        <p:xfrm>
          <a:off x="156749" y="3511566"/>
          <a:ext cx="4415243" cy="26284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9718">
                  <a:extLst>
                    <a:ext uri="{9D8B030D-6E8A-4147-A177-3AD203B41FA5}">
                      <a16:colId xmlns:a16="http://schemas.microsoft.com/office/drawing/2014/main" val="1898959396"/>
                    </a:ext>
                  </a:extLst>
                </a:gridCol>
                <a:gridCol w="725105">
                  <a:extLst>
                    <a:ext uri="{9D8B030D-6E8A-4147-A177-3AD203B41FA5}">
                      <a16:colId xmlns:a16="http://schemas.microsoft.com/office/drawing/2014/main" val="11417174"/>
                    </a:ext>
                  </a:extLst>
                </a:gridCol>
                <a:gridCol w="725105">
                  <a:extLst>
                    <a:ext uri="{9D8B030D-6E8A-4147-A177-3AD203B41FA5}">
                      <a16:colId xmlns:a16="http://schemas.microsoft.com/office/drawing/2014/main" val="4030909012"/>
                    </a:ext>
                  </a:extLst>
                </a:gridCol>
                <a:gridCol w="725105">
                  <a:extLst>
                    <a:ext uri="{9D8B030D-6E8A-4147-A177-3AD203B41FA5}">
                      <a16:colId xmlns:a16="http://schemas.microsoft.com/office/drawing/2014/main" val="742902881"/>
                    </a:ext>
                  </a:extLst>
                </a:gridCol>
                <a:gridCol w="725105">
                  <a:extLst>
                    <a:ext uri="{9D8B030D-6E8A-4147-A177-3AD203B41FA5}">
                      <a16:colId xmlns:a16="http://schemas.microsoft.com/office/drawing/2014/main" val="135099064"/>
                    </a:ext>
                  </a:extLst>
                </a:gridCol>
                <a:gridCol w="725105">
                  <a:extLst>
                    <a:ext uri="{9D8B030D-6E8A-4147-A177-3AD203B41FA5}">
                      <a16:colId xmlns:a16="http://schemas.microsoft.com/office/drawing/2014/main" val="3337970629"/>
                    </a:ext>
                  </a:extLst>
                </a:gridCol>
              </a:tblGrid>
              <a:tr h="3820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80%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60~79%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40~59%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40%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미만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12223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종합건설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80876629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하이테크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36742395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플랜트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 err="1">
                          <a:effectLst/>
                          <a:latin typeface="+mn-ea"/>
                          <a:ea typeface="+mn-ea"/>
                        </a:rPr>
                        <a:t>해당없음</a:t>
                      </a:r>
                      <a:endParaRPr lang="en-US" altLang="ko-KR" sz="105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83832349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가스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34368050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지원부문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823359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</a:rPr>
                        <a:t>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5252098"/>
                  </a:ext>
                </a:extLst>
              </a:tr>
            </a:tbl>
          </a:graphicData>
        </a:graphic>
      </p:graphicFrame>
      <p:graphicFrame>
        <p:nvGraphicFramePr>
          <p:cNvPr id="14" name="차트 13">
            <a:extLst>
              <a:ext uri="{FF2B5EF4-FFF2-40B4-BE49-F238E27FC236}">
                <a16:creationId xmlns:a16="http://schemas.microsoft.com/office/drawing/2014/main" id="{8C858E76-85C7-4D76-8846-E5AF7BFCC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912769"/>
              </p:ext>
            </p:extLst>
          </p:nvPr>
        </p:nvGraphicFramePr>
        <p:xfrm>
          <a:off x="156746" y="836925"/>
          <a:ext cx="4415246" cy="266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차트 14">
            <a:extLst>
              <a:ext uri="{FF2B5EF4-FFF2-40B4-BE49-F238E27FC236}">
                <a16:creationId xmlns:a16="http://schemas.microsoft.com/office/drawing/2014/main" id="{00D6AC9C-AD17-473C-BED2-5C95AFAFE6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47950"/>
              </p:ext>
            </p:extLst>
          </p:nvPr>
        </p:nvGraphicFramePr>
        <p:xfrm>
          <a:off x="4571992" y="836940"/>
          <a:ext cx="4415243" cy="534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43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A1C1B0D-587C-4EA3-8CDA-071D1CE54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729948"/>
              </p:ext>
            </p:extLst>
          </p:nvPr>
        </p:nvGraphicFramePr>
        <p:xfrm>
          <a:off x="156754" y="836939"/>
          <a:ext cx="8830494" cy="5361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40771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6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기존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6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변경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476084"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002766"/>
                  </a:ext>
                </a:extLst>
              </a:tr>
              <a:tr h="2476084"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652095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6963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3-5.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시설물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안전난간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 기준 준수의 건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492F0E7-8047-4EE0-8FBD-DF00F907DB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988" t="16389" b="8698"/>
          <a:stretch/>
        </p:blipFill>
        <p:spPr>
          <a:xfrm>
            <a:off x="225081" y="1256361"/>
            <a:ext cx="4262509" cy="24434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BDAF166-98B6-4B45-82C9-611632ECE9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948" b="25085"/>
          <a:stretch/>
        </p:blipFill>
        <p:spPr>
          <a:xfrm>
            <a:off x="4642654" y="1256361"/>
            <a:ext cx="4264080" cy="244344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E0B7B0F-A483-4370-BE29-C6F646FFF8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948" t="25067"/>
          <a:stretch/>
        </p:blipFill>
        <p:spPr>
          <a:xfrm>
            <a:off x="225081" y="3733431"/>
            <a:ext cx="4264080" cy="24434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0BAF2B9-5E2D-4A67-BC6D-CCEE590CB94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1948" t="20106" b="4778"/>
          <a:stretch/>
        </p:blipFill>
        <p:spPr>
          <a:xfrm>
            <a:off x="4641081" y="3733431"/>
            <a:ext cx="4264081" cy="2449411"/>
          </a:xfrm>
          <a:prstGeom prst="rect">
            <a:avLst/>
          </a:prstGeom>
          <a:ln w="22225">
            <a:noFill/>
          </a:ln>
        </p:spPr>
      </p:pic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8B1274C2-3CAB-4B08-87E4-104D8C585F79}"/>
              </a:ext>
            </a:extLst>
          </p:cNvPr>
          <p:cNvSpPr/>
          <p:nvPr/>
        </p:nvSpPr>
        <p:spPr>
          <a:xfrm>
            <a:off x="4239323" y="2238304"/>
            <a:ext cx="794825" cy="4994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F637831E-6FA9-474D-824C-2FCF8824A2D3}"/>
              </a:ext>
            </a:extLst>
          </p:cNvPr>
          <p:cNvSpPr/>
          <p:nvPr/>
        </p:nvSpPr>
        <p:spPr>
          <a:xfrm>
            <a:off x="4239322" y="4734075"/>
            <a:ext cx="794825" cy="4994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DBC31694-7237-4AE6-9ED3-18918ECB255E}"/>
              </a:ext>
            </a:extLst>
          </p:cNvPr>
          <p:cNvSpPr/>
          <p:nvPr/>
        </p:nvSpPr>
        <p:spPr>
          <a:xfrm rot="21361678">
            <a:off x="787791" y="3966634"/>
            <a:ext cx="3502855" cy="421205"/>
          </a:xfrm>
          <a:prstGeom prst="roundRect">
            <a:avLst/>
          </a:prstGeom>
          <a:noFill/>
          <a:ln w="2222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C8E836E-66DB-4FC2-9FA6-12915E57DC0D}"/>
              </a:ext>
            </a:extLst>
          </p:cNvPr>
          <p:cNvSpPr/>
          <p:nvPr/>
        </p:nvSpPr>
        <p:spPr>
          <a:xfrm rot="397289">
            <a:off x="4715361" y="4115199"/>
            <a:ext cx="4082417" cy="421205"/>
          </a:xfrm>
          <a:prstGeom prst="roundRect">
            <a:avLst/>
          </a:prstGeom>
          <a:noFill/>
          <a:ln w="2222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DFDFB15F-878A-45C1-BCC7-C4E30BECE4CC}"/>
              </a:ext>
            </a:extLst>
          </p:cNvPr>
          <p:cNvSpPr/>
          <p:nvPr/>
        </p:nvSpPr>
        <p:spPr>
          <a:xfrm>
            <a:off x="537045" y="1515314"/>
            <a:ext cx="3502855" cy="1713221"/>
          </a:xfrm>
          <a:prstGeom prst="roundRect">
            <a:avLst/>
          </a:prstGeom>
          <a:noFill/>
          <a:ln w="2222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D6942C7-76DA-42C9-8597-AF86B6B281B8}"/>
              </a:ext>
            </a:extLst>
          </p:cNvPr>
          <p:cNvSpPr/>
          <p:nvPr/>
        </p:nvSpPr>
        <p:spPr>
          <a:xfrm rot="813670">
            <a:off x="5189212" y="2157795"/>
            <a:ext cx="3502855" cy="1176897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1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A1C1B0D-587C-4EA3-8CDA-071D1CE54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12888"/>
              </p:ext>
            </p:extLst>
          </p:nvPr>
        </p:nvGraphicFramePr>
        <p:xfrm>
          <a:off x="156754" y="836939"/>
          <a:ext cx="8830494" cy="5359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5987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6963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3-5.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시설물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안전난간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 기준 준수의 건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74" name="Picture 2" descr="external_image">
            <a:extLst>
              <a:ext uri="{FF2B5EF4-FFF2-40B4-BE49-F238E27FC236}">
                <a16:creationId xmlns:a16="http://schemas.microsoft.com/office/drawing/2014/main" id="{56DFF92C-3A38-4FB9-87F5-F001CBDA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6" y="860611"/>
            <a:ext cx="3902075" cy="53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D2A9741-5F7A-4088-A83B-0B05C156E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20" y="860610"/>
            <a:ext cx="3503999" cy="2628000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C9D8D29A-92EB-4D0B-BB42-CAF365FF1374}"/>
              </a:ext>
            </a:extLst>
          </p:cNvPr>
          <p:cNvSpPr/>
          <p:nvPr/>
        </p:nvSpPr>
        <p:spPr>
          <a:xfrm>
            <a:off x="482044" y="3306965"/>
            <a:ext cx="3711821" cy="281884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DB1BE8B-786C-4ACD-8FB4-5FE08DDDE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263" y="3540724"/>
            <a:ext cx="3504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A1C1B0D-587C-4EA3-8CDA-071D1CE54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07187"/>
              </p:ext>
            </p:extLst>
          </p:nvPr>
        </p:nvGraphicFramePr>
        <p:xfrm>
          <a:off x="156754" y="836939"/>
          <a:ext cx="8830494" cy="5359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5987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운영 목적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누구나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현장의 위험요인 혹은 안전보건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관련 개선사항을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신속히 제안할 수 있도록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소통 창구 마련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제안 대상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현장의 유해위험요인 발견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위험한 작업을 지시 받은 경우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당사 안전 관련 제도에 대한 개선 사항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기타 안전사고 예방을 위한 모든 제안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프로세스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7382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3-6.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 작업중지권 활성화를 위한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QR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코드 배포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945813C-C03B-4658-9300-471BD597E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6" b="10314"/>
          <a:stretch/>
        </p:blipFill>
        <p:spPr>
          <a:xfrm>
            <a:off x="4603629" y="878292"/>
            <a:ext cx="4310743" cy="26194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F954272-652E-48CE-9A07-8DC5C7D30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629" y="3539092"/>
            <a:ext cx="4283240" cy="26194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9217FE8-2E2A-4180-9CB1-6CA39AA0B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31" y="4728410"/>
            <a:ext cx="4283242" cy="141926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3D4FDED-29C5-428C-A40D-85FC94308D7B}"/>
              </a:ext>
            </a:extLst>
          </p:cNvPr>
          <p:cNvSpPr/>
          <p:nvPr/>
        </p:nvSpPr>
        <p:spPr>
          <a:xfrm>
            <a:off x="6234241" y="1243396"/>
            <a:ext cx="1259714" cy="1025417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AD4C213-F850-4124-8FEA-6CEBB65B14C0}"/>
              </a:ext>
            </a:extLst>
          </p:cNvPr>
          <p:cNvSpPr/>
          <p:nvPr/>
        </p:nvSpPr>
        <p:spPr>
          <a:xfrm>
            <a:off x="5774749" y="4778388"/>
            <a:ext cx="2193594" cy="1369284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20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837483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1. 5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5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KOSHA-MS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연장심사 실시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* ISO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심사는 하반기 실시 예정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CD1A4A9-24C2-46FD-8667-2251B8E8E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90184"/>
              </p:ext>
            </p:extLst>
          </p:nvPr>
        </p:nvGraphicFramePr>
        <p:xfrm>
          <a:off x="320843" y="2066759"/>
          <a:ext cx="414115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2328">
                  <a:extLst>
                    <a:ext uri="{9D8B030D-6E8A-4147-A177-3AD203B41FA5}">
                      <a16:colId xmlns:a16="http://schemas.microsoft.com/office/drawing/2014/main" val="3199885206"/>
                    </a:ext>
                  </a:extLst>
                </a:gridCol>
                <a:gridCol w="2708824">
                  <a:extLst>
                    <a:ext uri="{9D8B030D-6E8A-4147-A177-3AD203B41FA5}">
                      <a16:colId xmlns:a16="http://schemas.microsoft.com/office/drawing/2014/main" val="2894024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심사 일자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심사 대상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7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7</a:t>
                      </a:r>
                      <a:r>
                        <a:rPr lang="ko-KR" altLang="en-US" sz="1500" dirty="0"/>
                        <a:t>일 </a:t>
                      </a:r>
                      <a:r>
                        <a:rPr lang="en-US" altLang="ko-KR" sz="1500" dirty="0"/>
                        <a:t>(</a:t>
                      </a:r>
                      <a:r>
                        <a:rPr lang="ko-KR" altLang="en-US" sz="1500" dirty="0"/>
                        <a:t>화</a:t>
                      </a:r>
                      <a:r>
                        <a:rPr lang="en-US" altLang="ko-KR" sz="1500" dirty="0"/>
                        <a:t>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본사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141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9</a:t>
                      </a:r>
                      <a:r>
                        <a:rPr lang="ko-KR" altLang="en-US" sz="1500" dirty="0"/>
                        <a:t>일 </a:t>
                      </a:r>
                      <a:r>
                        <a:rPr lang="en-US" altLang="ko-KR" sz="1500" dirty="0"/>
                        <a:t>(</a:t>
                      </a:r>
                      <a:r>
                        <a:rPr lang="ko-KR" altLang="en-US" sz="1500" dirty="0"/>
                        <a:t>목</a:t>
                      </a:r>
                      <a:r>
                        <a:rPr lang="en-US" altLang="ko-KR" sz="1500" dirty="0"/>
                        <a:t>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청주 </a:t>
                      </a:r>
                      <a:r>
                        <a:rPr lang="en-US" altLang="ko-KR" sz="1500" dirty="0"/>
                        <a:t>M11 </a:t>
                      </a:r>
                      <a:r>
                        <a:rPr lang="ko-KR" altLang="en-US" sz="1500" dirty="0"/>
                        <a:t>현장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10</a:t>
                      </a:r>
                      <a:r>
                        <a:rPr lang="ko-KR" altLang="en-US" sz="1500" dirty="0"/>
                        <a:t>일 </a:t>
                      </a:r>
                      <a:r>
                        <a:rPr lang="en-US" altLang="ko-KR" sz="1500" dirty="0"/>
                        <a:t>(</a:t>
                      </a:r>
                      <a:r>
                        <a:rPr lang="ko-KR" altLang="en-US" sz="1500" dirty="0"/>
                        <a:t>금</a:t>
                      </a:r>
                      <a:r>
                        <a:rPr lang="en-US" altLang="ko-KR" sz="1500" dirty="0"/>
                        <a:t>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파주 천재교과서 현장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7941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</a:t>
                      </a:r>
                      <a:r>
                        <a:rPr lang="ko-KR" altLang="en-US" sz="1500" dirty="0"/>
                        <a:t>월 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본사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098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6</a:t>
                      </a:r>
                      <a:r>
                        <a:rPr lang="ko-KR" altLang="en-US" sz="1500" dirty="0"/>
                        <a:t>월 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대표이사 면담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404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2024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083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812675484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2024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3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현장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3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안전실적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25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안전보건총괄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관리책임자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천안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듀폰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박진구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포항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포스코퓨처엠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문석조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비상모의훈련 실시 완료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기간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4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월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일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~ 4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월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15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일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대상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국내 모든 현장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(25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현장 실시 완료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방법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화재 대응 비상 모의훈련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227603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2024. 01. 02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전파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전 현장 방침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및 목표 수립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상반기 정기점검 실시 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관리책임자</a:t>
                      </a:r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실시 예정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49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 모의훈련 실시계획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실시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실시 예정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상반기 정기점검 실시 중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562098"/>
              </p:ext>
            </p:extLst>
          </p:nvPr>
        </p:nvGraphicFramePr>
        <p:xfrm>
          <a:off x="147959" y="853817"/>
          <a:ext cx="4326264" cy="257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16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26158" y="2609300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8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453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14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6BF3-FB85-4960-A10F-38F68DB71AD7}"/>
              </a:ext>
            </a:extLst>
          </p:cNvPr>
          <p:cNvSpPr txBox="1"/>
          <p:nvPr/>
        </p:nvSpPr>
        <p:spPr>
          <a:xfrm>
            <a:off x="970158" y="2609235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8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899A9-7DFD-4432-82D7-DDCA71C09DC8}"/>
              </a:ext>
            </a:extLst>
          </p:cNvPr>
          <p:cNvSpPr txBox="1"/>
          <p:nvPr/>
        </p:nvSpPr>
        <p:spPr>
          <a:xfrm>
            <a:off x="4702714" y="3572530"/>
            <a:ext cx="4293327" cy="260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2024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4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+mn-ea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2658A12-DF8F-46F3-ACAF-6E9CD7A1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94641"/>
              </p:ext>
            </p:extLst>
          </p:nvPr>
        </p:nvGraphicFramePr>
        <p:xfrm>
          <a:off x="4855578" y="4111965"/>
          <a:ext cx="4068476" cy="769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51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47594972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+mn-ea"/>
                          <a:ea typeface="+mn-ea"/>
                        </a:rPr>
                        <a:t>HT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F85B14E-1329-492E-83EA-8BB59FEA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84431"/>
              </p:ext>
            </p:extLst>
          </p:nvPr>
        </p:nvGraphicFramePr>
        <p:xfrm>
          <a:off x="4860601" y="5319658"/>
          <a:ext cx="4063452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277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D45364-7D19-44BE-8E65-FF7E92F37420}"/>
              </a:ext>
            </a:extLst>
          </p:cNvPr>
          <p:cNvSpPr txBox="1"/>
          <p:nvPr/>
        </p:nvSpPr>
        <p:spPr>
          <a:xfrm>
            <a:off x="3293026" y="26660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+mn-ea"/>
              </a:rPr>
              <a:t>2</a:t>
            </a:r>
            <a:endParaRPr lang="ko-KR" altLang="en-US" sz="2000" dirty="0">
              <a:latin typeface="+mn-ea"/>
            </a:endParaRPr>
          </a:p>
        </p:txBody>
      </p:sp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683BD2E-B5CD-4979-BF99-6D50CDFAD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715651"/>
              </p:ext>
            </p:extLst>
          </p:nvPr>
        </p:nvGraphicFramePr>
        <p:xfrm>
          <a:off x="4669778" y="851183"/>
          <a:ext cx="4326264" cy="25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차트 20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67456"/>
              </p:ext>
            </p:extLst>
          </p:nvPr>
        </p:nvGraphicFramePr>
        <p:xfrm>
          <a:off x="147960" y="3572530"/>
          <a:ext cx="4326264" cy="260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77256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형틀 작업 중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8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해체한 유로폼을 운반 중    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손이 미끄러지며 유로폼을 놓쳐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무릎 맞음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→ 무릎 타박상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장갑 등 개인보호구 착용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시 단독 작업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미끄럼방지 장갑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착용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- 5kg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이상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시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조 작업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33D1A00-9647-4513-BA95-1327C4A4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8948" y="1389886"/>
            <a:ext cx="4390860" cy="4772277"/>
          </a:xfrm>
          <a:prstGeom prst="rect">
            <a:avLst/>
          </a:prstGeom>
        </p:spPr>
      </p:pic>
      <p:sp>
        <p:nvSpPr>
          <p:cNvPr id="12" name="폭발: 8pt 11">
            <a:extLst>
              <a:ext uri="{FF2B5EF4-FFF2-40B4-BE49-F238E27FC236}">
                <a16:creationId xmlns:a16="http://schemas.microsoft.com/office/drawing/2014/main" id="{5EAF9709-6A4B-51F0-5A82-DF6134E3CB84}"/>
              </a:ext>
            </a:extLst>
          </p:cNvPr>
          <p:cNvSpPr/>
          <p:nvPr/>
        </p:nvSpPr>
        <p:spPr>
          <a:xfrm>
            <a:off x="2174607" y="5133596"/>
            <a:ext cx="1092535" cy="1008568"/>
          </a:xfrm>
          <a:prstGeom prst="irregularSeal1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835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33260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철근 배근 작업 중 찔림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수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합벽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철근 배근 작업 중    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잠시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앉으려다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바닥쪽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합벽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고정용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앙카에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찔림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→ 요도 손상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반경 내 찔림 방지조치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적절한 작업공간 확보 미흡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철근캡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등 사용해 찔림 방지조치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전 적절한 작업 공간 확보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폭발: 8pt 11">
            <a:extLst>
              <a:ext uri="{FF2B5EF4-FFF2-40B4-BE49-F238E27FC236}">
                <a16:creationId xmlns:a16="http://schemas.microsoft.com/office/drawing/2014/main" id="{5EAF9709-6A4B-51F0-5A82-DF6134E3CB84}"/>
              </a:ext>
            </a:extLst>
          </p:cNvPr>
          <p:cNvSpPr/>
          <p:nvPr/>
        </p:nvSpPr>
        <p:spPr>
          <a:xfrm>
            <a:off x="2174607" y="5071721"/>
            <a:ext cx="1092535" cy="1008568"/>
          </a:xfrm>
          <a:prstGeom prst="irregularSeal1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2441102-5D28-4CFA-92C6-A096C7BF2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9" r="13570" b="4066"/>
          <a:stretch/>
        </p:blipFill>
        <p:spPr>
          <a:xfrm>
            <a:off x="170687" y="1395354"/>
            <a:ext cx="4389121" cy="4766810"/>
          </a:xfrm>
          <a:prstGeom prst="rect">
            <a:avLst/>
          </a:prstGeom>
        </p:spPr>
      </p:pic>
      <p:sp>
        <p:nvSpPr>
          <p:cNvPr id="7" name="폭발: 8pt 6">
            <a:extLst>
              <a:ext uri="{FF2B5EF4-FFF2-40B4-BE49-F238E27FC236}">
                <a16:creationId xmlns:a16="http://schemas.microsoft.com/office/drawing/2014/main" id="{8FADAA12-B008-484A-A32B-7C030A01A5EF}"/>
              </a:ext>
            </a:extLst>
          </p:cNvPr>
          <p:cNvSpPr/>
          <p:nvPr/>
        </p:nvSpPr>
        <p:spPr>
          <a:xfrm>
            <a:off x="2547013" y="4292672"/>
            <a:ext cx="1092535" cy="1008568"/>
          </a:xfrm>
          <a:prstGeom prst="irregularSeal1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298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차트 13">
            <a:extLst>
              <a:ext uri="{FF2B5EF4-FFF2-40B4-BE49-F238E27FC236}">
                <a16:creationId xmlns:a16="http://schemas.microsoft.com/office/drawing/2014/main" id="{EEF0A273-AE3F-4744-8CD4-A8D184090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042812"/>
              </p:ext>
            </p:extLst>
          </p:nvPr>
        </p:nvGraphicFramePr>
        <p:xfrm>
          <a:off x="175704" y="854635"/>
          <a:ext cx="4305246" cy="257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4556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2023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년도 산재보험료 정산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5CE04539-5E48-4962-9D7F-0BC59420C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246846"/>
              </p:ext>
            </p:extLst>
          </p:nvPr>
        </p:nvGraphicFramePr>
        <p:xfrm>
          <a:off x="4682003" y="836938"/>
          <a:ext cx="4368021" cy="259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A978373D-7E95-4A0F-987E-859D35704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7232"/>
              </p:ext>
            </p:extLst>
          </p:nvPr>
        </p:nvGraphicFramePr>
        <p:xfrm>
          <a:off x="175704" y="3976195"/>
          <a:ext cx="4305246" cy="21996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33896">
                  <a:extLst>
                    <a:ext uri="{9D8B030D-6E8A-4147-A177-3AD203B41FA5}">
                      <a16:colId xmlns:a16="http://schemas.microsoft.com/office/drawing/2014/main" val="2986942818"/>
                    </a:ext>
                  </a:extLst>
                </a:gridCol>
                <a:gridCol w="734270">
                  <a:extLst>
                    <a:ext uri="{9D8B030D-6E8A-4147-A177-3AD203B41FA5}">
                      <a16:colId xmlns:a16="http://schemas.microsoft.com/office/drawing/2014/main" val="27687932"/>
                    </a:ext>
                  </a:extLst>
                </a:gridCol>
                <a:gridCol w="734270">
                  <a:extLst>
                    <a:ext uri="{9D8B030D-6E8A-4147-A177-3AD203B41FA5}">
                      <a16:colId xmlns:a16="http://schemas.microsoft.com/office/drawing/2014/main" val="2601075907"/>
                    </a:ext>
                  </a:extLst>
                </a:gridCol>
                <a:gridCol w="734270">
                  <a:extLst>
                    <a:ext uri="{9D8B030D-6E8A-4147-A177-3AD203B41FA5}">
                      <a16:colId xmlns:a16="http://schemas.microsoft.com/office/drawing/2014/main" val="3860682859"/>
                    </a:ext>
                  </a:extLst>
                </a:gridCol>
                <a:gridCol w="734270">
                  <a:extLst>
                    <a:ext uri="{9D8B030D-6E8A-4147-A177-3AD203B41FA5}">
                      <a16:colId xmlns:a16="http://schemas.microsoft.com/office/drawing/2014/main" val="3048617981"/>
                    </a:ext>
                  </a:extLst>
                </a:gridCol>
                <a:gridCol w="734270">
                  <a:extLst>
                    <a:ext uri="{9D8B030D-6E8A-4147-A177-3AD203B41FA5}">
                      <a16:colId xmlns:a16="http://schemas.microsoft.com/office/drawing/2014/main" val="662010115"/>
                    </a:ext>
                  </a:extLst>
                </a:gridCol>
              </a:tblGrid>
              <a:tr h="3853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산재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건 수</a:t>
                      </a:r>
                      <a:endParaRPr lang="ko-KR" altLang="en-US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 보험금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수령액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억원</a:t>
                      </a:r>
                      <a:r>
                        <a:rPr lang="en-US" altLang="ko-KR" sz="1100" u="none" strike="noStrike" dirty="0">
                          <a:effectLst/>
                          <a:latin typeface="+mn-ea"/>
                          <a:ea typeface="+mn-ea"/>
                        </a:rPr>
                        <a:t>) </a:t>
                      </a:r>
                      <a:endParaRPr lang="en-US" altLang="ko-KR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수지율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산재 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보험료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억원</a:t>
                      </a:r>
                      <a:r>
                        <a:rPr lang="en-US" altLang="ko-KR" sz="11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보험료</a:t>
                      </a:r>
                      <a:endParaRPr lang="en-US" altLang="ko-KR" sz="11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n-ea"/>
                          <a:ea typeface="+mn-ea"/>
                        </a:rPr>
                        <a:t>증감</a:t>
                      </a:r>
                      <a:endParaRPr lang="ko-KR" altLang="en-US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697481"/>
                  </a:ext>
                </a:extLst>
              </a:tr>
              <a:tr h="3380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2019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년 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1.0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4.80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16.2 </a:t>
                      </a:r>
                      <a:endParaRPr lang="en-US" altLang="ko-KR" sz="12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051618"/>
                  </a:ext>
                </a:extLst>
              </a:tr>
              <a:tr h="3380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2020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4.7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16.20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23.2 </a:t>
                      </a:r>
                      <a:endParaRPr lang="en-US" altLang="ko-KR" sz="12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43%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057606"/>
                  </a:ext>
                </a:extLst>
              </a:tr>
              <a:tr h="3380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13.0 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36.60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34.7 </a:t>
                      </a:r>
                      <a:endParaRPr lang="en-US" altLang="ko-KR" sz="12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50%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054812"/>
                  </a:ext>
                </a:extLst>
              </a:tr>
              <a:tr h="3380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38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21.2 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40.40 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48.3 </a:t>
                      </a:r>
                      <a:endParaRPr lang="en-US" altLang="ko-KR" sz="12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39%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836799"/>
                  </a:ext>
                </a:extLst>
              </a:tr>
              <a:tr h="33800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37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24.1 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  <a:latin typeface="+mn-ea"/>
                          <a:ea typeface="+mn-ea"/>
                        </a:rPr>
                        <a:t>32.80 </a:t>
                      </a:r>
                      <a:endParaRPr lang="en-US" altLang="ko-KR" sz="12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47.6 </a:t>
                      </a:r>
                      <a:endParaRPr lang="en-US" altLang="ko-KR" sz="12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-1%</a:t>
                      </a:r>
                      <a:endParaRPr lang="en-US" altLang="ko-KR" sz="12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760" marR="6760" marT="6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806805"/>
                  </a:ext>
                </a:extLst>
              </a:tr>
            </a:tbl>
          </a:graphicData>
        </a:graphic>
      </p:graphicFrame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CE75168C-9CFB-4E3F-881E-EB2DFE034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221028"/>
              </p:ext>
            </p:extLst>
          </p:nvPr>
        </p:nvGraphicFramePr>
        <p:xfrm>
          <a:off x="9050024" y="3976195"/>
          <a:ext cx="4305243" cy="259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64E6F4B-1FB2-4097-855A-96D59DE393B6}"/>
              </a:ext>
            </a:extLst>
          </p:cNvPr>
          <p:cNvSpPr txBox="1"/>
          <p:nvPr/>
        </p:nvSpPr>
        <p:spPr>
          <a:xfrm>
            <a:off x="168670" y="3615485"/>
            <a:ext cx="4293327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+mn-ea"/>
              </a:rPr>
              <a:t>* </a:t>
            </a:r>
            <a:r>
              <a:rPr lang="ko-KR" altLang="en-US" sz="1400" dirty="0">
                <a:latin typeface="+mn-ea"/>
              </a:rPr>
              <a:t>산재 건 수에 따른 수지율 및 보험료 추이 </a:t>
            </a:r>
            <a:endParaRPr lang="en-US" altLang="ko-KR" sz="1400" b="1" dirty="0">
              <a:latin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2DCEAE-5C04-4122-A3A1-FCEB1EC168F6}"/>
                  </a:ext>
                </a:extLst>
              </p:cNvPr>
              <p:cNvSpPr txBox="1"/>
              <p:nvPr/>
            </p:nvSpPr>
            <p:spPr>
              <a:xfrm>
                <a:off x="4719349" y="3678880"/>
                <a:ext cx="4293327" cy="2385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ㆍ</a:t>
                </a:r>
                <a:r>
                  <a:rPr lang="ko-KR" altLang="en-US" sz="1600" dirty="0">
                    <a:latin typeface="+mn-ea"/>
                    <a:ea typeface="맑은 고딕" panose="020B0503020000020004" pitchFamily="50" charset="-127"/>
                  </a:rPr>
                  <a:t>최근 </a:t>
                </a: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5</a:t>
                </a:r>
                <a:r>
                  <a:rPr lang="ko-KR" altLang="en-US" sz="1600" dirty="0">
                    <a:latin typeface="+mn-ea"/>
                    <a:ea typeface="맑은 고딕" panose="020B0503020000020004" pitchFamily="50" charset="-127"/>
                  </a:rPr>
                  <a:t>년 간 산재보험료 약 </a:t>
                </a: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170</a:t>
                </a:r>
                <a:r>
                  <a:rPr lang="ko-KR" altLang="en-US" sz="1600" dirty="0">
                    <a:latin typeface="+mn-ea"/>
                    <a:ea typeface="맑은 고딕" panose="020B0503020000020004" pitchFamily="50" charset="-127"/>
                  </a:rPr>
                  <a:t>억원 납부</a:t>
                </a:r>
                <a:endParaRPr lang="en-US" altLang="ko-KR" sz="1600" dirty="0">
                  <a:latin typeface="+mn-ea"/>
                  <a:ea typeface="맑은 고딕" panose="020B0503020000020004" pitchFamily="50" charset="-127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   </a:t>
                </a:r>
                <a:r>
                  <a:rPr lang="ko-KR" altLang="en-US" sz="1600" dirty="0">
                    <a:latin typeface="+mn-ea"/>
                    <a:ea typeface="맑은 고딕" panose="020B0503020000020004" pitchFamily="50" charset="-127"/>
                  </a:rPr>
                  <a:t>산재 보험금 </a:t>
                </a: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64</a:t>
                </a:r>
                <a:r>
                  <a:rPr lang="ko-KR" altLang="en-US" sz="1600" dirty="0">
                    <a:latin typeface="+mn-ea"/>
                    <a:ea typeface="맑은 고딕" panose="020B0503020000020004" pitchFamily="50" charset="-127"/>
                  </a:rPr>
                  <a:t>억원 수령</a:t>
                </a:r>
                <a:r>
                  <a:rPr lang="en-US" altLang="ko-KR" sz="1600" dirty="0">
                    <a:latin typeface="+mn-ea"/>
                    <a:ea typeface="맑은 고딕" panose="020B0503020000020004" pitchFamily="50" charset="-127"/>
                  </a:rPr>
                  <a:t>(38%)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altLang="ko-KR" sz="1600" dirty="0">
                    <a:latin typeface="+mn-ea"/>
                  </a:rPr>
                  <a:t>ㆍ</a:t>
                </a:r>
                <a:r>
                  <a:rPr lang="ko-KR" altLang="en-US" sz="1600" dirty="0">
                    <a:latin typeface="+mn-ea"/>
                  </a:rPr>
                  <a:t>사고 </a:t>
                </a:r>
                <a:r>
                  <a:rPr lang="en-US" altLang="ko-KR" sz="1600" dirty="0">
                    <a:latin typeface="+mn-ea"/>
                  </a:rPr>
                  <a:t>1</a:t>
                </a:r>
                <a:r>
                  <a:rPr lang="ko-KR" altLang="en-US" sz="1600" dirty="0">
                    <a:latin typeface="+mn-ea"/>
                  </a:rPr>
                  <a:t>건 당 산재보험료 </a:t>
                </a:r>
                <a:r>
                  <a:rPr lang="en-US" altLang="ko-KR" sz="1600" dirty="0">
                    <a:latin typeface="+mn-ea"/>
                  </a:rPr>
                  <a:t>1</a:t>
                </a:r>
                <a:r>
                  <a:rPr lang="ko-KR" altLang="en-US" sz="1600" dirty="0">
                    <a:latin typeface="+mn-ea"/>
                  </a:rPr>
                  <a:t>억 </a:t>
                </a:r>
                <a:r>
                  <a:rPr lang="en-US" altLang="ko-KR" sz="1600" dirty="0">
                    <a:latin typeface="+mn-ea"/>
                  </a:rPr>
                  <a:t>2,600</a:t>
                </a:r>
                <a:r>
                  <a:rPr lang="ko-KR" altLang="en-US" sz="1600" dirty="0">
                    <a:latin typeface="+mn-ea"/>
                  </a:rPr>
                  <a:t>만원 </a:t>
                </a:r>
                <a:endParaRPr lang="en-US" altLang="ko-KR" sz="1600" dirty="0">
                  <a:latin typeface="+mn-ea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en-US" altLang="ko-KR" sz="1600" dirty="0">
                    <a:latin typeface="+mn-ea"/>
                  </a:rPr>
                  <a:t>ㆍ</a:t>
                </a:r>
                <a:r>
                  <a:rPr lang="ko-KR" altLang="en-US" sz="1600" dirty="0">
                    <a:latin typeface="+mn-ea"/>
                  </a:rPr>
                  <a:t>수지율 </a:t>
                </a:r>
                <a:r>
                  <a:rPr lang="en-US" altLang="ko-KR" sz="1600" dirty="0">
                    <a:latin typeface="+mn-ea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년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간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보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험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금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수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령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액</m:t>
                        </m:r>
                      </m:num>
                      <m:den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년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간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납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부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보</m:t>
                        </m:r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험</m:t>
                        </m:r>
                        <m:r>
                          <a:rPr lang="ko-KR" altLang="en-US" sz="1600" i="1">
                            <a:latin typeface="Cambria Math" panose="02040503050406030204" pitchFamily="18" charset="0"/>
                          </a:rPr>
                          <m:t>료</m:t>
                        </m:r>
                      </m:den>
                    </m:f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 ∗100%</m:t>
                    </m:r>
                  </m:oMath>
                </a14:m>
                <a:endParaRPr lang="en-US" altLang="ko-KR" sz="1500" b="0" dirty="0">
                  <a:latin typeface="+mn-ea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en-US" altLang="ko-KR" sz="1600" dirty="0">
                    <a:latin typeface="+mn-ea"/>
                  </a:rPr>
                  <a:t>ㆍ</a:t>
                </a:r>
                <a:r>
                  <a:rPr lang="ko-KR" altLang="en-US" sz="1600" dirty="0">
                    <a:latin typeface="+mn-ea"/>
                  </a:rPr>
                  <a:t>수지율에 따라 </a:t>
                </a:r>
                <a:r>
                  <a:rPr lang="ko-KR" altLang="en-US" sz="1600" dirty="0" err="1">
                    <a:latin typeface="+mn-ea"/>
                  </a:rPr>
                  <a:t>보험요율</a:t>
                </a:r>
                <a:r>
                  <a:rPr lang="ko-KR" altLang="en-US" sz="1600" dirty="0">
                    <a:latin typeface="+mn-ea"/>
                  </a:rPr>
                  <a:t> 증감</a:t>
                </a:r>
                <a:endParaRPr lang="en-US" altLang="ko-KR" sz="1400" b="1" dirty="0">
                  <a:latin typeface="+mn-ea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2DCEAE-5C04-4122-A3A1-FCEB1EC16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349" y="3678880"/>
                <a:ext cx="4293327" cy="2385718"/>
              </a:xfrm>
              <a:prstGeom prst="rect">
                <a:avLst/>
              </a:prstGeom>
              <a:blipFill>
                <a:blip r:embed="rId6"/>
                <a:stretch>
                  <a:fillRect l="-710" b="-20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55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4767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협력업체 안전부서장 간담회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8178428-BC7F-4B5A-B37F-637F98000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63987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일시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13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16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장소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지하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층 대회의실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주요 협력업체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88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 社 중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 社 참석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참석률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68%)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내용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endParaRPr lang="en-US" altLang="ko-KR" sz="15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756DF946-6BAF-4989-BD14-F178CCB7B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45" b="5900"/>
          <a:stretch/>
        </p:blipFill>
        <p:spPr>
          <a:xfrm>
            <a:off x="4592626" y="859397"/>
            <a:ext cx="4387746" cy="26410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D622E3-7EE2-4A3C-B41C-47FA4979E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84" b="5073"/>
          <a:stretch/>
        </p:blipFill>
        <p:spPr>
          <a:xfrm>
            <a:off x="4585097" y="3529671"/>
            <a:ext cx="4388400" cy="2641041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3A21E17-686A-4412-B661-115A57353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59351"/>
              </p:ext>
            </p:extLst>
          </p:nvPr>
        </p:nvGraphicFramePr>
        <p:xfrm>
          <a:off x="372210" y="3265747"/>
          <a:ext cx="4141152" cy="2746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7290">
                  <a:extLst>
                    <a:ext uri="{9D8B030D-6E8A-4147-A177-3AD203B41FA5}">
                      <a16:colId xmlns:a16="http://schemas.microsoft.com/office/drawing/2014/main" val="3199885206"/>
                    </a:ext>
                  </a:extLst>
                </a:gridCol>
                <a:gridCol w="1443862">
                  <a:extLst>
                    <a:ext uri="{9D8B030D-6E8A-4147-A177-3AD203B41FA5}">
                      <a16:colId xmlns:a16="http://schemas.microsoft.com/office/drawing/2014/main" val="2894024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내용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강사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7941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dirty="0" err="1"/>
                        <a:t>중처법</a:t>
                      </a:r>
                      <a:r>
                        <a:rPr lang="ko-KR" altLang="en-US" sz="1500" dirty="0"/>
                        <a:t> 확대 적용에 따른</a:t>
                      </a:r>
                      <a:endParaRPr lang="en-US" altLang="ko-KR" sz="15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dirty="0"/>
                        <a:t>주요 사례 및 핵심 대응 방안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/>
                        <a:t>법무법인 </a:t>
                      </a:r>
                      <a:r>
                        <a:rPr lang="ko-KR" altLang="en-US" sz="1400" dirty="0" err="1"/>
                        <a:t>율촌</a:t>
                      </a:r>
                      <a:endParaRPr lang="en-US" altLang="ko-KR" sz="14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err="1"/>
                        <a:t>정유철</a:t>
                      </a:r>
                      <a:r>
                        <a:rPr lang="ko-KR" altLang="en-US" sz="1400" dirty="0"/>
                        <a:t> 변호사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41160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dirty="0"/>
                        <a:t>2023</a:t>
                      </a:r>
                      <a:r>
                        <a:rPr lang="ko-KR" altLang="en-US" sz="1500" dirty="0"/>
                        <a:t>년 안전사고 분석 및</a:t>
                      </a:r>
                      <a:endParaRPr lang="en-US" altLang="ko-KR" sz="15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dirty="0"/>
                        <a:t>2024</a:t>
                      </a:r>
                      <a:r>
                        <a:rPr lang="ko-KR" altLang="en-US" sz="1500" dirty="0"/>
                        <a:t>년 추진계획 공유</a:t>
                      </a:r>
                      <a:endParaRPr lang="en-US" altLang="ko-KR" sz="15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dirty="0"/>
                        <a:t>(</a:t>
                      </a:r>
                      <a:r>
                        <a:rPr lang="ko-KR" altLang="en-US" sz="1500" dirty="0"/>
                        <a:t>근로자 작업중지권 제도</a:t>
                      </a:r>
                      <a:r>
                        <a:rPr lang="en-US" altLang="ko-KR" sz="1500" dirty="0"/>
                        <a:t>,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dirty="0"/>
                        <a:t>협력업체 안전보건평가 등</a:t>
                      </a:r>
                      <a:r>
                        <a:rPr lang="en-US" altLang="ko-KR" sz="1500" dirty="0"/>
                        <a:t>)</a:t>
                      </a:r>
                      <a:endParaRPr lang="ko-KR" altLang="en-US" sz="15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/>
                        <a:t>환경안전팀</a:t>
                      </a:r>
                      <a:endParaRPr lang="en-US" altLang="ko-KR" sz="1400" dirty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err="1"/>
                        <a:t>정철수</a:t>
                      </a:r>
                      <a:r>
                        <a:rPr lang="ko-KR" altLang="en-US" sz="1400" dirty="0"/>
                        <a:t> 팀장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36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601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 위험성평가 교육 실시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A1C1B0D-587C-4EA3-8CDA-071D1CE54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37649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목적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효율적인 위험성평가를 위한 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위험성평가 이해도 향상 및 역량 강화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안전보건공단 등 외부 강사 초빙교육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일정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5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매주 화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총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차시 진행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장소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안성 </a:t>
                      </a:r>
                      <a:r>
                        <a:rPr lang="ko-KR" altLang="en-US" sz="16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모산리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교육장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당사 및 협력업체 관리감독자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300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현재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차수까지 진행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80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 참석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계획 대비 참석률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66%)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내용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관리감독자의 역할 및 임무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당사 위험성평가 절차 및 실습 등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7200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4B0FFE60-5588-4921-A954-4A98E77C0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9"/>
          <a:stretch/>
        </p:blipFill>
        <p:spPr>
          <a:xfrm>
            <a:off x="4591184" y="3529447"/>
            <a:ext cx="4375438" cy="26410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73E42A2-BE70-443E-BF2B-4EEA8188B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19"/>
          <a:stretch/>
        </p:blipFill>
        <p:spPr>
          <a:xfrm>
            <a:off x="4591185" y="859396"/>
            <a:ext cx="4375438" cy="26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9514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27532</TotalTime>
  <Words>1260</Words>
  <Application>Microsoft Office PowerPoint</Application>
  <PresentationFormat>화면 슬라이드 쇼(4:3)</PresentationFormat>
  <Paragraphs>428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14</vt:i4>
      </vt:variant>
    </vt:vector>
  </HeadingPairs>
  <TitlesOfParts>
    <vt:vector size="29" baseType="lpstr">
      <vt:lpstr>HY견고딕</vt:lpstr>
      <vt:lpstr>맑은 고딕</vt:lpstr>
      <vt:lpstr>휴먼엑스포</vt:lpstr>
      <vt:lpstr>Arial</vt:lpstr>
      <vt:lpstr>Calibri</vt:lpstr>
      <vt:lpstr>Cambria Math</vt:lpstr>
      <vt:lpstr>Verdana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user</cp:lastModifiedBy>
  <cp:revision>2162</cp:revision>
  <cp:lastPrinted>2024-04-26T06:19:24Z</cp:lastPrinted>
  <dcterms:created xsi:type="dcterms:W3CDTF">2019-12-24T04:05:49Z</dcterms:created>
  <dcterms:modified xsi:type="dcterms:W3CDTF">2024-04-26T06:50:14Z</dcterms:modified>
</cp:coreProperties>
</file>