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  <p:sldMasterId id="2147483702" r:id="rId2"/>
    <p:sldMasterId id="2147483698" r:id="rId3"/>
    <p:sldMasterId id="2147483704" r:id="rId4"/>
    <p:sldMasterId id="2147483700" r:id="rId5"/>
    <p:sldMasterId id="2147483696" r:id="rId6"/>
    <p:sldMasterId id="2147483706" r:id="rId7"/>
    <p:sldMasterId id="2147483692" r:id="rId8"/>
  </p:sldMasterIdLst>
  <p:notesMasterIdLst>
    <p:notesMasterId r:id="rId19"/>
  </p:notesMasterIdLst>
  <p:handoutMasterIdLst>
    <p:handoutMasterId r:id="rId20"/>
  </p:handoutMasterIdLst>
  <p:sldIdLst>
    <p:sldId id="315" r:id="rId9"/>
    <p:sldId id="332" r:id="rId10"/>
    <p:sldId id="431" r:id="rId11"/>
    <p:sldId id="500" r:id="rId12"/>
    <p:sldId id="529" r:id="rId13"/>
    <p:sldId id="534" r:id="rId14"/>
    <p:sldId id="533" r:id="rId15"/>
    <p:sldId id="531" r:id="rId16"/>
    <p:sldId id="439" r:id="rId17"/>
    <p:sldId id="535" r:id="rId18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H190708" initials="I" lastIdx="5" clrIdx="0">
    <p:extLst>
      <p:ext uri="{19B8F6BF-5375-455C-9EA6-DF929625EA0E}">
        <p15:presenceInfo xmlns:p15="http://schemas.microsoft.com/office/powerpoint/2012/main" userId="ITH190708" providerId="None"/>
      </p:ext>
    </p:extLst>
  </p:cmAuthor>
  <p:cmAuthor id="2" name="user" initials="u" lastIdx="2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D5CD"/>
    <a:srgbClr val="FFFF99"/>
    <a:srgbClr val="1D4999"/>
    <a:srgbClr val="A6A6A6"/>
    <a:srgbClr val="FEDBCC"/>
    <a:srgbClr val="0155A6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6336" autoAdjust="0"/>
  </p:normalViewPr>
  <p:slideViewPr>
    <p:cSldViewPr snapToGrid="0">
      <p:cViewPr varScale="1">
        <p:scale>
          <a:sx n="114" d="100"/>
          <a:sy n="114" d="100"/>
        </p:scale>
        <p:origin x="1698" y="6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94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U:\&#54408;&#51656;&#50504;&#51204;&#54016;\Team%20Share\&#51076;&#50896;&#54924;&#51032;&#51088;&#47308;\2024%20&#50504;&#51204;&#48372;&#44148;%20&#51204;&#49324;%20&#54924;&#51032;\2&#50900;%20&#49324;&#44256;%20&#48516;&#49437;_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U:\&#54408;&#51656;&#50504;&#51204;&#54016;\Team%20Share\&#51076;&#50896;&#54924;&#51032;&#51088;&#47308;\2024%20&#50504;&#51204;&#48372;&#44148;%20&#51204;&#49324;%20&#54924;&#51032;\2&#50900;%20&#49324;&#44256;%20&#48516;&#49437;_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U:\&#54408;&#51656;&#50504;&#51204;&#54016;\Team%20Share\&#51076;&#50896;&#54924;&#51032;&#51088;&#47308;\2024%20&#50504;&#51204;&#48372;&#44148;%20&#51204;&#49324;%20&#54924;&#51032;\2024.03.25\3&#50900;%20&#49324;&#44256;%20&#48516;&#4943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600" b="1"/>
              <a:t>매출액 대비 재해</a:t>
            </a:r>
            <a:r>
              <a:rPr lang="ko-KR" altLang="en-US" sz="1600" b="1" baseline="0"/>
              <a:t> 현황</a:t>
            </a:r>
            <a:endParaRPr lang="en-US" altLang="ko-KR" sz="1600" b="1" baseline="0"/>
          </a:p>
          <a:p>
            <a:pPr>
              <a:defRPr/>
            </a:pPr>
            <a:r>
              <a:rPr lang="en-US" altLang="ko-KR" sz="1200" b="1" baseline="0"/>
              <a:t>(100</a:t>
            </a:r>
            <a:r>
              <a:rPr lang="ko-KR" altLang="en-US" sz="1200" b="1" baseline="0"/>
              <a:t>억원 당 재해자 수</a:t>
            </a:r>
            <a:r>
              <a:rPr lang="en-US" altLang="ko-KR" sz="1200" b="1" baseline="0"/>
              <a:t>)</a:t>
            </a:r>
            <a:endParaRPr lang="ko-KR" altLang="en-US" sz="1200" b="1"/>
          </a:p>
        </c:rich>
      </c:tx>
      <c:layout>
        <c:manualLayout>
          <c:xMode val="edge"/>
          <c:yMode val="edge"/>
          <c:x val="0.27660411198600177"/>
          <c:y val="9.25925925925925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31671296296296297"/>
          <c:w val="0.93888888888888888"/>
          <c:h val="0.4801104549431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통계_2월!$C$14</c:f>
              <c:strCache>
                <c:ptCount val="1"/>
                <c:pt idx="0">
                  <c:v>전년 동기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통계_2월!$D$13:$F$13</c:f>
              <c:strCache>
                <c:ptCount val="3"/>
                <c:pt idx="0">
                  <c:v>전사</c:v>
                </c:pt>
                <c:pt idx="1">
                  <c:v>종합건설</c:v>
                </c:pt>
                <c:pt idx="2">
                  <c:v>하이테크</c:v>
                </c:pt>
              </c:strCache>
            </c:strRef>
          </c:cat>
          <c:val>
            <c:numRef>
              <c:f>통계_2월!$D$14:$F$14</c:f>
              <c:numCache>
                <c:formatCode>0.00_ </c:formatCode>
                <c:ptCount val="3"/>
                <c:pt idx="0">
                  <c:v>1.3347022587268993</c:v>
                </c:pt>
                <c:pt idx="1">
                  <c:v>2.536997885835095</c:v>
                </c:pt>
                <c:pt idx="2">
                  <c:v>0.20876826722338204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D1-44F0-8861-71DE34CA9750}"/>
            </c:ext>
          </c:extLst>
        </c:ser>
        <c:ser>
          <c:idx val="1"/>
          <c:order val="1"/>
          <c:tx>
            <c:strRef>
              <c:f>통계_2월!$C$15</c:f>
              <c:strCache>
                <c:ptCount val="1"/>
                <c:pt idx="0">
                  <c:v>2024.03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통계_2월!$D$13:$F$13</c:f>
              <c:strCache>
                <c:ptCount val="3"/>
                <c:pt idx="0">
                  <c:v>전사</c:v>
                </c:pt>
                <c:pt idx="1">
                  <c:v>종합건설</c:v>
                </c:pt>
                <c:pt idx="2">
                  <c:v>하이테크</c:v>
                </c:pt>
              </c:strCache>
            </c:strRef>
          </c:cat>
          <c:val>
            <c:numRef>
              <c:f>통계_2월!$D$15:$F$15</c:f>
              <c:numCache>
                <c:formatCode>0.00_ </c:formatCode>
                <c:ptCount val="3"/>
                <c:pt idx="0">
                  <c:v>0.43956043956043955</c:v>
                </c:pt>
                <c:pt idx="1">
                  <c:v>0.58823529411764708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D1-44F0-8861-71DE34CA97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751594560"/>
        <c:axId val="751599136"/>
      </c:barChart>
      <c:catAx>
        <c:axId val="7515945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51599136"/>
        <c:crosses val="autoZero"/>
        <c:auto val="1"/>
        <c:lblAlgn val="ctr"/>
        <c:lblOffset val="1"/>
        <c:noMultiLvlLbl val="0"/>
      </c:catAx>
      <c:valAx>
        <c:axId val="751599136"/>
        <c:scaling>
          <c:orientation val="minMax"/>
        </c:scaling>
        <c:delete val="1"/>
        <c:axPos val="l"/>
        <c:numFmt formatCode="0.00_ " sourceLinked="1"/>
        <c:majorTickMark val="none"/>
        <c:minorTickMark val="none"/>
        <c:tickLblPos val="nextTo"/>
        <c:crossAx val="75159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526552930883641"/>
          <c:y val="0.91628280839895015"/>
          <c:w val="0.32391338582677165"/>
          <c:h val="8.3717191601049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600" b="1"/>
              <a:t>재해유형 별 현황</a:t>
            </a:r>
          </a:p>
        </c:rich>
      </c:tx>
      <c:layout>
        <c:manualLayout>
          <c:xMode val="edge"/>
          <c:yMode val="edge"/>
          <c:x val="0.3176965257501076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3.2546266603080687E-2"/>
          <c:y val="0.17568424147864586"/>
          <c:w val="0.93490746679383863"/>
          <c:h val="0.61641706280272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통계_2월!$C$19</c:f>
              <c:strCache>
                <c:ptCount val="1"/>
                <c:pt idx="0">
                  <c:v>전년 동기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통계_2월!$D$18:$H$18</c:f>
              <c:strCache>
                <c:ptCount val="5"/>
                <c:pt idx="0">
                  <c:v>넘어짐</c:v>
                </c:pt>
                <c:pt idx="1">
                  <c:v>끼임</c:v>
                </c:pt>
                <c:pt idx="2">
                  <c:v>떨어짐</c:v>
                </c:pt>
                <c:pt idx="3">
                  <c:v>맞음</c:v>
                </c:pt>
                <c:pt idx="4">
                  <c:v>기타</c:v>
                </c:pt>
              </c:strCache>
            </c:strRef>
          </c:cat>
          <c:val>
            <c:numRef>
              <c:f>통계_2월!$D$19:$H$19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EC-4B5B-96EE-B3EF401908D0}"/>
            </c:ext>
          </c:extLst>
        </c:ser>
        <c:ser>
          <c:idx val="1"/>
          <c:order val="1"/>
          <c:tx>
            <c:strRef>
              <c:f>통계_2월!$C$20</c:f>
              <c:strCache>
                <c:ptCount val="1"/>
                <c:pt idx="0">
                  <c:v>2024.03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통계_2월!$D$18:$H$18</c:f>
              <c:strCache>
                <c:ptCount val="5"/>
                <c:pt idx="0">
                  <c:v>넘어짐</c:v>
                </c:pt>
                <c:pt idx="1">
                  <c:v>끼임</c:v>
                </c:pt>
                <c:pt idx="2">
                  <c:v>떨어짐</c:v>
                </c:pt>
                <c:pt idx="3">
                  <c:v>맞음</c:v>
                </c:pt>
                <c:pt idx="4">
                  <c:v>기타</c:v>
                </c:pt>
              </c:strCache>
            </c:strRef>
          </c:cat>
          <c:val>
            <c:numRef>
              <c:f>통계_2월!$D$20:$H$20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EC-4B5B-96EE-B3EF401908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343504896"/>
        <c:axId val="343500320"/>
      </c:barChart>
      <c:catAx>
        <c:axId val="34350489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43500320"/>
        <c:crosses val="autoZero"/>
        <c:auto val="1"/>
        <c:lblAlgn val="ctr"/>
        <c:lblOffset val="1"/>
        <c:noMultiLvlLbl val="0"/>
      </c:catAx>
      <c:valAx>
        <c:axId val="343500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35048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3279314762469331"/>
          <c:y val="0.91226145523074165"/>
          <c:w val="0.33221885725822736"/>
          <c:h val="8.7738541415947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b="1" dirty="0"/>
              <a:t>안전사고 </a:t>
            </a:r>
            <a:r>
              <a:rPr lang="en-US" altLang="ko-KR" b="1" dirty="0"/>
              <a:t>12</a:t>
            </a:r>
            <a:r>
              <a:rPr lang="ko-KR" altLang="en-US" b="1" dirty="0"/>
              <a:t>개월 누계 현황</a:t>
            </a:r>
          </a:p>
        </c:rich>
      </c:tx>
      <c:layout>
        <c:manualLayout>
          <c:xMode val="edge"/>
          <c:yMode val="edge"/>
          <c:x val="0.2460132561417405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통계_3월!$I$32</c:f>
              <c:strCache>
                <c:ptCount val="1"/>
                <c:pt idx="0">
                  <c:v>사고 건 수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통계_3월!$H$36:$H$47</c:f>
              <c:strCache>
                <c:ptCount val="12"/>
                <c:pt idx="0">
                  <c:v>23.04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24.01</c:v>
                </c:pt>
                <c:pt idx="10">
                  <c:v>02</c:v>
                </c:pt>
                <c:pt idx="11">
                  <c:v>03</c:v>
                </c:pt>
              </c:strCache>
            </c:strRef>
          </c:cat>
          <c:val>
            <c:numRef>
              <c:f>통계_3월!$I$36:$I$47</c:f>
              <c:numCache>
                <c:formatCode>General</c:formatCode>
                <c:ptCount val="12"/>
                <c:pt idx="0">
                  <c:v>51</c:v>
                </c:pt>
                <c:pt idx="1">
                  <c:v>50</c:v>
                </c:pt>
                <c:pt idx="2">
                  <c:v>48</c:v>
                </c:pt>
                <c:pt idx="3">
                  <c:v>44</c:v>
                </c:pt>
                <c:pt idx="4">
                  <c:v>47</c:v>
                </c:pt>
                <c:pt idx="5">
                  <c:v>44</c:v>
                </c:pt>
                <c:pt idx="6">
                  <c:v>43</c:v>
                </c:pt>
                <c:pt idx="7">
                  <c:v>37</c:v>
                </c:pt>
                <c:pt idx="8">
                  <c:v>38</c:v>
                </c:pt>
                <c:pt idx="9">
                  <c:v>35</c:v>
                </c:pt>
                <c:pt idx="10">
                  <c:v>32</c:v>
                </c:pt>
                <c:pt idx="11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39-44F6-8E0E-3E43BE7DC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296880"/>
        <c:axId val="369717648"/>
      </c:lineChart>
      <c:lineChart>
        <c:grouping val="standard"/>
        <c:varyColors val="0"/>
        <c:ser>
          <c:idx val="1"/>
          <c:order val="1"/>
          <c:tx>
            <c:strRef>
              <c:f>통계_3월!$K$32</c:f>
              <c:strCache>
                <c:ptCount val="1"/>
                <c:pt idx="0">
                  <c:v>100억당 재해자 수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통계_3월!$H$36:$H$47</c:f>
              <c:strCache>
                <c:ptCount val="12"/>
                <c:pt idx="0">
                  <c:v>23.04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24.01</c:v>
                </c:pt>
                <c:pt idx="10">
                  <c:v>02</c:v>
                </c:pt>
                <c:pt idx="11">
                  <c:v>03</c:v>
                </c:pt>
              </c:strCache>
            </c:strRef>
          </c:cat>
          <c:val>
            <c:numRef>
              <c:f>통계_3월!$K$36:$K$47</c:f>
              <c:numCache>
                <c:formatCode>_(* #,##0.00_);_(* \(#,##0.00\);_(* "-"??_);_(@_)</c:formatCode>
                <c:ptCount val="12"/>
                <c:pt idx="0">
                  <c:v>0.91011171451029793</c:v>
                </c:pt>
                <c:pt idx="1">
                  <c:v>0.93228871289635717</c:v>
                </c:pt>
                <c:pt idx="2">
                  <c:v>0.93626543140157092</c:v>
                </c:pt>
                <c:pt idx="3">
                  <c:v>0.85780995777593094</c:v>
                </c:pt>
                <c:pt idx="4">
                  <c:v>0.89658594591242913</c:v>
                </c:pt>
                <c:pt idx="5">
                  <c:v>0.8292408466030573</c:v>
                </c:pt>
                <c:pt idx="6">
                  <c:v>0.80206590404560696</c:v>
                </c:pt>
                <c:pt idx="7">
                  <c:v>0.70685028982596099</c:v>
                </c:pt>
                <c:pt idx="8">
                  <c:v>0.70120206904603943</c:v>
                </c:pt>
                <c:pt idx="9">
                  <c:v>0.64975467764769745</c:v>
                </c:pt>
                <c:pt idx="10">
                  <c:v>0.5872436684980662</c:v>
                </c:pt>
                <c:pt idx="11">
                  <c:v>0.54759295812033726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39-44F6-8E0E-3E43BE7DC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3056080"/>
        <c:axId val="369709744"/>
      </c:lineChart>
      <c:catAx>
        <c:axId val="37429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69717648"/>
        <c:crosses val="autoZero"/>
        <c:auto val="1"/>
        <c:lblAlgn val="ctr"/>
        <c:lblOffset val="100"/>
        <c:noMultiLvlLbl val="0"/>
      </c:catAx>
      <c:valAx>
        <c:axId val="36971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74296880"/>
        <c:crosses val="autoZero"/>
        <c:crossBetween val="between"/>
      </c:valAx>
      <c:valAx>
        <c:axId val="369709744"/>
        <c:scaling>
          <c:orientation val="minMax"/>
        </c:scaling>
        <c:delete val="0"/>
        <c:axPos val="r"/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23056080"/>
        <c:crosses val="max"/>
        <c:crossBetween val="between"/>
      </c:valAx>
      <c:catAx>
        <c:axId val="1523056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97097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5"/>
          </a:xfrm>
          <a:prstGeom prst="rect">
            <a:avLst/>
          </a:prstGeom>
        </p:spPr>
        <p:txBody>
          <a:bodyPr vert="horz" lIns="91540" tIns="45770" rIns="91540" bIns="4577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084" y="0"/>
            <a:ext cx="2950529" cy="497525"/>
          </a:xfrm>
          <a:prstGeom prst="rect">
            <a:avLst/>
          </a:prstGeom>
        </p:spPr>
        <p:txBody>
          <a:bodyPr vert="horz" lIns="91540" tIns="45770" rIns="91540" bIns="45770" rtlCol="0"/>
          <a:lstStyle>
            <a:lvl1pPr algn="r">
              <a:defRPr sz="1200"/>
            </a:lvl1pPr>
          </a:lstStyle>
          <a:p>
            <a:fld id="{81A342A9-6DB7-4AEE-A9FB-3B3C45B4E792}" type="datetimeFigureOut">
              <a:rPr lang="ko-KR" altLang="en-US" smtClean="0"/>
              <a:t>2024-03-25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1816"/>
            <a:ext cx="2950529" cy="497525"/>
          </a:xfrm>
          <a:prstGeom prst="rect">
            <a:avLst/>
          </a:prstGeom>
        </p:spPr>
        <p:txBody>
          <a:bodyPr vert="horz" lIns="91540" tIns="45770" rIns="91540" bIns="4577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084" y="9441816"/>
            <a:ext cx="2950529" cy="497525"/>
          </a:xfrm>
          <a:prstGeom prst="rect">
            <a:avLst/>
          </a:prstGeom>
        </p:spPr>
        <p:txBody>
          <a:bodyPr vert="horz" lIns="91540" tIns="45770" rIns="91540" bIns="45770" rtlCol="0" anchor="b"/>
          <a:lstStyle>
            <a:lvl1pPr algn="r">
              <a:defRPr sz="1200"/>
            </a:lvl1pPr>
          </a:lstStyle>
          <a:p>
            <a:fld id="{C5102B8E-9D5B-4F04-B998-714CFCB66C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3623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786" cy="498693"/>
          </a:xfrm>
          <a:prstGeom prst="rect">
            <a:avLst/>
          </a:prstGeom>
        </p:spPr>
        <p:txBody>
          <a:bodyPr vert="horz" lIns="91540" tIns="45770" rIns="91540" bIns="4577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40" y="0"/>
            <a:ext cx="2949786" cy="498693"/>
          </a:xfrm>
          <a:prstGeom prst="rect">
            <a:avLst/>
          </a:prstGeom>
        </p:spPr>
        <p:txBody>
          <a:bodyPr vert="horz" lIns="91540" tIns="45770" rIns="91540" bIns="45770" rtlCol="0"/>
          <a:lstStyle>
            <a:lvl1pPr algn="r">
              <a:defRPr sz="1200"/>
            </a:lvl1pPr>
          </a:lstStyle>
          <a:p>
            <a:fld id="{2EF7F024-598B-4A20-A873-2FDA5712DD97}" type="datetimeFigureOut">
              <a:rPr lang="ko-KR" altLang="en-US" smtClean="0"/>
              <a:t>2024-03-25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4600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0" tIns="45770" rIns="91540" bIns="4577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1" y="4783310"/>
            <a:ext cx="5445760" cy="3913614"/>
          </a:xfrm>
          <a:prstGeom prst="rect">
            <a:avLst/>
          </a:prstGeom>
        </p:spPr>
        <p:txBody>
          <a:bodyPr vert="horz" lIns="91540" tIns="45770" rIns="91540" bIns="4577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440648"/>
            <a:ext cx="2949786" cy="498693"/>
          </a:xfrm>
          <a:prstGeom prst="rect">
            <a:avLst/>
          </a:prstGeom>
        </p:spPr>
        <p:txBody>
          <a:bodyPr vert="horz" lIns="91540" tIns="45770" rIns="91540" bIns="4577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40" y="9440648"/>
            <a:ext cx="2949786" cy="498693"/>
          </a:xfrm>
          <a:prstGeom prst="rect">
            <a:avLst/>
          </a:prstGeom>
        </p:spPr>
        <p:txBody>
          <a:bodyPr vert="horz" lIns="91540" tIns="45770" rIns="91540" bIns="45770" rtlCol="0" anchor="b"/>
          <a:lstStyle>
            <a:lvl1pPr algn="r">
              <a:defRPr sz="1200"/>
            </a:lvl1pPr>
          </a:lstStyle>
          <a:p>
            <a:fld id="{5EE7F65E-542B-4C62-9207-46E3BACFAC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6847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0213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r>
              <a:rPr lang="ko-KR" altLang="en-US" dirty="0"/>
              <a:t>캠페인 진행 현황</a:t>
            </a:r>
            <a:r>
              <a:rPr lang="en-US" altLang="ko-KR" dirty="0"/>
              <a:t>: </a:t>
            </a:r>
          </a:p>
          <a:p>
            <a:r>
              <a:rPr lang="en-US" altLang="ko-KR" dirty="0"/>
              <a:t>-</a:t>
            </a:r>
            <a:r>
              <a:rPr lang="ko-KR" altLang="en-US" dirty="0" err="1"/>
              <a:t>스마트에어백</a:t>
            </a:r>
            <a:r>
              <a:rPr lang="ko-KR" altLang="en-US" dirty="0"/>
              <a:t> 도입</a:t>
            </a:r>
            <a:r>
              <a:rPr lang="en-US" altLang="ko-KR" dirty="0"/>
              <a:t>(10</a:t>
            </a:r>
            <a:r>
              <a:rPr lang="ko-KR" altLang="en-US" dirty="0"/>
              <a:t>개 구입</a:t>
            </a:r>
            <a:r>
              <a:rPr lang="en-US" altLang="ko-KR" dirty="0"/>
              <a:t>. 5</a:t>
            </a:r>
            <a:r>
              <a:rPr lang="ko-KR" altLang="en-US" dirty="0"/>
              <a:t>개 현장 배포</a:t>
            </a:r>
            <a:r>
              <a:rPr lang="en-US" altLang="ko-KR" dirty="0"/>
              <a:t>) -&gt; </a:t>
            </a:r>
            <a:r>
              <a:rPr lang="ko-KR" altLang="en-US" dirty="0"/>
              <a:t>이슈사항</a:t>
            </a:r>
            <a:endParaRPr lang="en-US" altLang="ko-KR" dirty="0"/>
          </a:p>
          <a:p>
            <a:r>
              <a:rPr lang="en-US" altLang="ko-KR" dirty="0"/>
              <a:t>-ISO </a:t>
            </a:r>
            <a:r>
              <a:rPr lang="ko-KR" altLang="en-US" dirty="0"/>
              <a:t>심사 </a:t>
            </a:r>
            <a:r>
              <a:rPr lang="en-US" altLang="ko-KR" dirty="0"/>
              <a:t>7</a:t>
            </a:r>
            <a:r>
              <a:rPr lang="ko-KR" altLang="en-US" dirty="0"/>
              <a:t>월 말</a:t>
            </a:r>
            <a:r>
              <a:rPr lang="en-US" altLang="ko-KR" dirty="0"/>
              <a:t>~8</a:t>
            </a:r>
            <a:r>
              <a:rPr lang="ko-KR" altLang="en-US" dirty="0"/>
              <a:t>월 초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영종도 진행사항 </a:t>
            </a:r>
            <a:r>
              <a:rPr lang="en-US" altLang="ko-KR" dirty="0"/>
              <a:t>-&gt; </a:t>
            </a:r>
            <a:r>
              <a:rPr lang="ko-KR" altLang="en-US" dirty="0"/>
              <a:t>이슈사항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566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2422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+ </a:t>
            </a:r>
            <a:r>
              <a:rPr lang="ko-KR" altLang="en-US" dirty="0"/>
              <a:t>종사자 의견청취 추가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1686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월별 사고 현황 비교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277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3062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9130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469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09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r>
              <a:rPr lang="ko-KR" altLang="en-US" dirty="0"/>
              <a:t>캠페인 진행 현황</a:t>
            </a:r>
            <a:r>
              <a:rPr lang="en-US" altLang="ko-KR" dirty="0"/>
              <a:t>: </a:t>
            </a:r>
          </a:p>
          <a:p>
            <a:r>
              <a:rPr lang="en-US" altLang="ko-KR" dirty="0"/>
              <a:t>-</a:t>
            </a:r>
            <a:r>
              <a:rPr lang="ko-KR" altLang="en-US" dirty="0" err="1"/>
              <a:t>스마트에어백</a:t>
            </a:r>
            <a:r>
              <a:rPr lang="ko-KR" altLang="en-US" dirty="0"/>
              <a:t> 도입</a:t>
            </a:r>
            <a:r>
              <a:rPr lang="en-US" altLang="ko-KR" dirty="0"/>
              <a:t>(10</a:t>
            </a:r>
            <a:r>
              <a:rPr lang="ko-KR" altLang="en-US" dirty="0"/>
              <a:t>개 구입</a:t>
            </a:r>
            <a:r>
              <a:rPr lang="en-US" altLang="ko-KR" dirty="0"/>
              <a:t>. 5</a:t>
            </a:r>
            <a:r>
              <a:rPr lang="ko-KR" altLang="en-US" dirty="0"/>
              <a:t>개 현장 배포</a:t>
            </a:r>
            <a:r>
              <a:rPr lang="en-US" altLang="ko-KR" dirty="0"/>
              <a:t>) -&gt; </a:t>
            </a:r>
            <a:r>
              <a:rPr lang="ko-KR" altLang="en-US" dirty="0"/>
              <a:t>이슈사항</a:t>
            </a:r>
            <a:endParaRPr lang="en-US" altLang="ko-KR" dirty="0"/>
          </a:p>
          <a:p>
            <a:r>
              <a:rPr lang="en-US" altLang="ko-KR" dirty="0"/>
              <a:t>-ISO </a:t>
            </a:r>
            <a:r>
              <a:rPr lang="ko-KR" altLang="en-US" dirty="0"/>
              <a:t>심사 </a:t>
            </a:r>
            <a:r>
              <a:rPr lang="en-US" altLang="ko-KR" dirty="0"/>
              <a:t>7</a:t>
            </a:r>
            <a:r>
              <a:rPr lang="ko-KR" altLang="en-US" dirty="0"/>
              <a:t>월 말</a:t>
            </a:r>
            <a:r>
              <a:rPr lang="en-US" altLang="ko-KR" dirty="0"/>
              <a:t>~8</a:t>
            </a:r>
            <a:r>
              <a:rPr lang="ko-KR" altLang="en-US" dirty="0"/>
              <a:t>월 초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영종도 진행사항 </a:t>
            </a:r>
            <a:r>
              <a:rPr lang="en-US" altLang="ko-KR" dirty="0"/>
              <a:t>-&gt; </a:t>
            </a:r>
            <a:r>
              <a:rPr lang="ko-KR" altLang="en-US" dirty="0"/>
              <a:t>이슈사항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91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/>
          <a:lstStyle/>
          <a:p>
            <a:fld id="{9CF7AA18-4F1F-4854-9BD6-9E7D3AE6D7DE}" type="datetime1">
              <a:rPr lang="ko-KR" altLang="en-US" smtClean="0"/>
              <a:t>2024-03-25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033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8" name="Picture 3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585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B1954223-04A8-4885-AA58-8C357DFAD8F3}" type="datetime1">
              <a:rPr lang="ko-KR" altLang="en-US" smtClean="0"/>
              <a:t>2024-03-25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10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9F4CB79A-5BE3-4F58-A3AE-E11BB498A21F}" type="datetime1">
              <a:rPr lang="ko-KR" altLang="en-US" smtClean="0"/>
              <a:t>2024-03-25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10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1860EAB1-9A24-4F43-8177-EB1A170D5DC5}" type="datetime1">
              <a:rPr lang="ko-KR" altLang="en-US" smtClean="0"/>
              <a:t>2024-03-25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5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5B74DAC5-C860-4E46-AB88-1E59EC71214A}" type="datetime1">
              <a:rPr lang="ko-KR" altLang="en-US" smtClean="0"/>
              <a:t>2024-03-25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945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0B76A618-AC57-4A19-A379-A426A944B8CE}" type="datetime1">
              <a:rPr lang="ko-KR" altLang="en-US" smtClean="0"/>
              <a:t>2024-03-25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2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1A5E4675-6014-4D7E-9371-A1EE500245EA}" type="datetime1">
              <a:rPr lang="ko-KR" altLang="en-US" smtClean="0"/>
              <a:t>2024-03-25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292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35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4" y="1414122"/>
            <a:ext cx="9143999" cy="2329749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0" y="557589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6" b="95699" l="391" r="99414">
                        <a14:foregroundMark x1="8203" y1="38710" x2="8203" y2="38710"/>
                        <a14:foregroundMark x1="1758" y1="41935" x2="1758" y2="41935"/>
                        <a14:foregroundMark x1="20605" y1="17742" x2="20605" y2="17742"/>
                        <a14:foregroundMark x1="26758" y1="65054" x2="26758" y2="65054"/>
                        <a14:foregroundMark x1="42578" y1="41935" x2="42578" y2="41935"/>
                        <a14:foregroundMark x1="52539" y1="32796" x2="52539" y2="32796"/>
                        <a14:foregroundMark x1="65039" y1="20430" x2="65039" y2="20430"/>
                        <a14:foregroundMark x1="76563" y1="41398" x2="76563" y2="41398"/>
                        <a14:foregroundMark x1="82324" y1="20430" x2="82324" y2="20430"/>
                        <a14:foregroundMark x1="97754" y1="20968" x2="97754" y2="20968"/>
                        <a14:foregroundMark x1="7520" y1="67204" x2="7520" y2="67204"/>
                        <a14:foregroundMark x1="12891" y1="40860" x2="12891" y2="40860"/>
                        <a14:foregroundMark x1="7227" y1="9140" x2="7227" y2="9140"/>
                        <a14:foregroundMark x1="7422" y1="92473" x2="7422" y2="92473"/>
                        <a14:foregroundMark x1="7324" y1="80645" x2="7324" y2="80645"/>
                        <a14:foregroundMark x1="1172" y1="41398" x2="1172" y2="41398"/>
                        <a14:foregroundMark x1="13379" y1="40860" x2="13379" y2="40860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06" y="93994"/>
            <a:ext cx="2056474" cy="39728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030856" y="2053907"/>
            <a:ext cx="709953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200" b="1" dirty="0">
                <a:solidFill>
                  <a:schemeClr val="bg1"/>
                </a:solidFill>
              </a:rPr>
              <a:t>안전보건 전사 회의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10952" y="5814205"/>
            <a:ext cx="213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/>
              <a:t>환경안전부문</a:t>
            </a:r>
          </a:p>
        </p:txBody>
      </p:sp>
    </p:spTree>
    <p:extLst>
      <p:ext uri="{BB962C8B-B14F-4D97-AF65-F5344CB8AC3E}">
        <p14:creationId xmlns:p14="http://schemas.microsoft.com/office/powerpoint/2010/main" val="103911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 userDrawn="1"/>
        </p:nvCxnSpPr>
        <p:spPr>
          <a:xfrm>
            <a:off x="0" y="557589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66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8" r:id="rId2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62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" y="-611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 userDrawn="1"/>
        </p:nvSpPr>
        <p:spPr>
          <a:xfrm>
            <a:off x="163903" y="844737"/>
            <a:ext cx="4313207" cy="3152503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직사각형 12"/>
          <p:cNvSpPr/>
          <p:nvPr userDrawn="1"/>
        </p:nvSpPr>
        <p:spPr>
          <a:xfrm>
            <a:off x="163903" y="4161669"/>
            <a:ext cx="4313207" cy="2010537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직사각형 13"/>
          <p:cNvSpPr/>
          <p:nvPr userDrawn="1"/>
        </p:nvSpPr>
        <p:spPr>
          <a:xfrm>
            <a:off x="4689897" y="844737"/>
            <a:ext cx="4313207" cy="3152503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직사각형 14"/>
          <p:cNvSpPr/>
          <p:nvPr userDrawn="1"/>
        </p:nvSpPr>
        <p:spPr>
          <a:xfrm>
            <a:off x="4692770" y="4161669"/>
            <a:ext cx="4313207" cy="2010537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grpSp>
        <p:nvGrpSpPr>
          <p:cNvPr id="12" name="그룹 11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7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622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05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62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" y="-611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 userDrawn="1"/>
        </p:nvSpPr>
        <p:spPr>
          <a:xfrm>
            <a:off x="163903" y="844732"/>
            <a:ext cx="4313207" cy="2577738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직사각형 12"/>
          <p:cNvSpPr/>
          <p:nvPr userDrawn="1"/>
        </p:nvSpPr>
        <p:spPr>
          <a:xfrm>
            <a:off x="163903" y="3570429"/>
            <a:ext cx="4313207" cy="2601777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직사각형 13"/>
          <p:cNvSpPr/>
          <p:nvPr userDrawn="1"/>
        </p:nvSpPr>
        <p:spPr>
          <a:xfrm>
            <a:off x="4689897" y="844732"/>
            <a:ext cx="4313207" cy="2577738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직사각형 14"/>
          <p:cNvSpPr/>
          <p:nvPr userDrawn="1"/>
        </p:nvSpPr>
        <p:spPr>
          <a:xfrm>
            <a:off x="4692770" y="3570429"/>
            <a:ext cx="4313207" cy="2601777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6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2804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05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 userDrawn="1"/>
        </p:nvSpPr>
        <p:spPr>
          <a:xfrm>
            <a:off x="163904" y="844732"/>
            <a:ext cx="8839199" cy="5327469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62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" y="-611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2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1666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05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62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" y="-611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 userDrawn="1"/>
        </p:nvSpPr>
        <p:spPr>
          <a:xfrm>
            <a:off x="163901" y="844732"/>
            <a:ext cx="8839200" cy="5327469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2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6707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2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62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" y="-611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2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7652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2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288429" y="6412506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0" y="2090997"/>
            <a:ext cx="9144000" cy="2676013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158" y="1282185"/>
            <a:ext cx="4383215" cy="4293630"/>
          </a:xfrm>
          <a:prstGeom prst="diamond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 rot="2713271">
            <a:off x="1731127" y="910324"/>
            <a:ext cx="735874" cy="722811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 userDrawn="1"/>
        </p:nvSpPr>
        <p:spPr bwMode="auto">
          <a:xfrm rot="2713271">
            <a:off x="2762527" y="5224872"/>
            <a:ext cx="735874" cy="722811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66" name="Picture 18" descr="House Construction Icons - Download Free Vector Icons | Noun Project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62" y="886906"/>
            <a:ext cx="1230727" cy="123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22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61959" y="4553667"/>
            <a:ext cx="182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2024. 03. 25.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63549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21500"/>
              </p:ext>
            </p:extLst>
          </p:nvPr>
        </p:nvGraphicFramePr>
        <p:xfrm>
          <a:off x="156754" y="836939"/>
          <a:ext cx="8830494" cy="5349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5247">
                  <a:extLst>
                    <a:ext uri="{9D8B030D-6E8A-4147-A177-3AD203B41FA5}">
                      <a16:colId xmlns:a16="http://schemas.microsoft.com/office/drawing/2014/main" val="3248035649"/>
                    </a:ext>
                  </a:extLst>
                </a:gridCol>
                <a:gridCol w="4415247">
                  <a:extLst>
                    <a:ext uri="{9D8B030D-6E8A-4147-A177-3AD203B41FA5}">
                      <a16:colId xmlns:a16="http://schemas.microsoft.com/office/drawing/2014/main" val="3646012157"/>
                    </a:ext>
                  </a:extLst>
                </a:gridCol>
              </a:tblGrid>
              <a:tr h="5349257">
                <a:tc>
                  <a:txBody>
                    <a:bodyPr/>
                    <a:lstStyle/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6.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관리감독자 위험성평가 교육 실시 예정</a:t>
                      </a:r>
                      <a:endParaRPr lang="en-US" altLang="ko-KR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관리감독자 중심의 효과적인 유해위험요인</a:t>
                      </a:r>
                      <a:endParaRPr lang="en-US" altLang="ko-KR" sz="15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발굴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제거 활동을 위한 위험성평가 교육</a:t>
                      </a:r>
                      <a:endParaRPr lang="en-US" altLang="ko-KR" sz="15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일정 </a:t>
                      </a: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4~6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</a:t>
                      </a:r>
                      <a:endParaRPr lang="en-US" altLang="ko-KR" sz="15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장소 </a:t>
                      </a: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안성 </a:t>
                      </a:r>
                      <a:r>
                        <a:rPr lang="ko-KR" altLang="en-US" sz="15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모산리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교육장</a:t>
                      </a:r>
                      <a:endParaRPr lang="en-US" altLang="ko-KR" sz="15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대상 </a:t>
                      </a: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당사 및 협력업체 관리감독자</a:t>
                      </a: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(300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방법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외부 전문강사 초빙 집체교육</a:t>
                      </a:r>
                      <a:endParaRPr lang="en-US" altLang="ko-KR" sz="15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내용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위험요인 도출 및 개선대책 수립 방법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     </a:t>
                      </a:r>
                      <a:r>
                        <a:rPr lang="ko-KR" altLang="en-US" sz="15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공종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별 주요 위험요인 및 대책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</a:t>
                      </a:r>
                      <a:endParaRPr lang="en-US" altLang="ko-KR" sz="15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</a:t>
                      </a: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위험성평가 참여 정도를 기반으로</a:t>
                      </a:r>
                      <a:endParaRPr lang="en-US" altLang="ko-KR" sz="15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2024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년 관리감독자 평가 실시 예정</a:t>
                      </a:r>
                      <a:endParaRPr lang="en-US" altLang="ko-KR" sz="15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(</a:t>
                      </a:r>
                      <a:r>
                        <a:rPr lang="ko-KR" altLang="en-US" sz="15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산안법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시행령 제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15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및 제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18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</a:t>
                      </a:r>
                      <a:endParaRPr lang="en-US" altLang="ko-KR" sz="15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관리감독자 업무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위험성평가 참여</a:t>
                      </a:r>
                      <a:endParaRPr lang="en-US" altLang="ko-KR" sz="15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안전관리자 업무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위험성평가 지도조언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60000"/>
                        </a:lnSpc>
                      </a:pPr>
                      <a:endParaRPr lang="en-US" altLang="ko-KR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60620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35168" y="57925"/>
            <a:ext cx="178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전달사항</a:t>
            </a:r>
            <a:endParaRPr lang="ko-KR" altLang="en-US" sz="16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034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850739" y="1110147"/>
            <a:ext cx="16385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4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목차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1D49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7021" y="107755"/>
            <a:ext cx="3853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2024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안전보건 전사 회의</a:t>
            </a:r>
            <a:endParaRPr lang="ko-KR" altLang="en-US" sz="2000" dirty="0">
              <a:latin typeface="+mn-e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9A1716F-09EA-4125-80A4-BD4793607F3D}"/>
              </a:ext>
            </a:extLst>
          </p:cNvPr>
          <p:cNvSpPr/>
          <p:nvPr/>
        </p:nvSpPr>
        <p:spPr>
          <a:xfrm>
            <a:off x="3880960" y="1562771"/>
            <a:ext cx="362600" cy="461665"/>
          </a:xfrm>
          <a:prstGeom prst="rect">
            <a:avLst/>
          </a:prstGeom>
          <a:solidFill>
            <a:srgbClr val="1D4999"/>
          </a:solidFill>
          <a:ln>
            <a:solidFill>
              <a:srgbClr val="1D4999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1CA7507-8DB5-439B-AA98-AD3113595FDD}"/>
              </a:ext>
            </a:extLst>
          </p:cNvPr>
          <p:cNvSpPr/>
          <p:nvPr/>
        </p:nvSpPr>
        <p:spPr>
          <a:xfrm>
            <a:off x="4243560" y="1562772"/>
            <a:ext cx="3589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전사 안전보건 확보 현황</a:t>
            </a:r>
            <a:endParaRPr lang="ko-KR" altLang="en-US" sz="2400" dirty="0">
              <a:latin typeface="+mn-ea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203465F-DC72-43B5-8A94-E9FF50FD2E3B}"/>
              </a:ext>
            </a:extLst>
          </p:cNvPr>
          <p:cNvSpPr/>
          <p:nvPr/>
        </p:nvSpPr>
        <p:spPr>
          <a:xfrm>
            <a:off x="3880960" y="2462683"/>
            <a:ext cx="362600" cy="461665"/>
          </a:xfrm>
          <a:prstGeom prst="rect">
            <a:avLst/>
          </a:prstGeom>
          <a:solidFill>
            <a:srgbClr val="1D4999"/>
          </a:solidFill>
          <a:ln>
            <a:solidFill>
              <a:srgbClr val="1D4999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5180829-9484-45B4-8D96-6D26D6B1A9B0}"/>
              </a:ext>
            </a:extLst>
          </p:cNvPr>
          <p:cNvSpPr/>
          <p:nvPr/>
        </p:nvSpPr>
        <p:spPr>
          <a:xfrm>
            <a:off x="4243565" y="2462682"/>
            <a:ext cx="28648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안전사고 발생 현황</a:t>
            </a:r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sz="2400" dirty="0"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7D3BC68-2ADA-4B50-BA33-D8BF9157055B}"/>
              </a:ext>
            </a:extLst>
          </p:cNvPr>
          <p:cNvSpPr/>
          <p:nvPr/>
        </p:nvSpPr>
        <p:spPr>
          <a:xfrm>
            <a:off x="3880960" y="3362591"/>
            <a:ext cx="362600" cy="461665"/>
          </a:xfrm>
          <a:prstGeom prst="rect">
            <a:avLst/>
          </a:prstGeom>
          <a:solidFill>
            <a:srgbClr val="1D4999"/>
          </a:solidFill>
          <a:ln>
            <a:solidFill>
              <a:srgbClr val="1D4999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ABB0EB9-7BF3-4352-B963-001426DA3970}"/>
              </a:ext>
            </a:extLst>
          </p:cNvPr>
          <p:cNvSpPr/>
          <p:nvPr/>
        </p:nvSpPr>
        <p:spPr>
          <a:xfrm>
            <a:off x="4243560" y="3362592"/>
            <a:ext cx="3480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안전보건 관련 </a:t>
            </a:r>
            <a:r>
              <a:rPr lang="ko-KR" altLang="en-US" sz="2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이슈사항</a:t>
            </a:r>
            <a:endParaRPr lang="ko-KR" altLang="en-US" sz="2400" dirty="0">
              <a:latin typeface="+mn-e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FD72ED8-943A-4914-A6C6-E4AD0A74DFB6}"/>
              </a:ext>
            </a:extLst>
          </p:cNvPr>
          <p:cNvSpPr/>
          <p:nvPr/>
        </p:nvSpPr>
        <p:spPr>
          <a:xfrm>
            <a:off x="3880960" y="4262499"/>
            <a:ext cx="362600" cy="461665"/>
          </a:xfrm>
          <a:prstGeom prst="rect">
            <a:avLst/>
          </a:prstGeom>
          <a:solidFill>
            <a:srgbClr val="1D4999"/>
          </a:solidFill>
          <a:ln>
            <a:solidFill>
              <a:srgbClr val="1D4999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E18CD13-54AC-4E3B-81B9-A3E101637766}"/>
              </a:ext>
            </a:extLst>
          </p:cNvPr>
          <p:cNvSpPr/>
          <p:nvPr/>
        </p:nvSpPr>
        <p:spPr>
          <a:xfrm>
            <a:off x="4243560" y="426249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전달사항</a:t>
            </a:r>
            <a:endParaRPr lang="ko-KR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0718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5173" y="57925"/>
            <a:ext cx="408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전사 안전보건 확보 현황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7" name="Shape 24588"/>
          <p:cNvGraphicFramePr/>
          <p:nvPr>
            <p:extLst>
              <p:ext uri="{D42A27DB-BD31-4B8C-83A1-F6EECF244321}">
                <p14:modId xmlns:p14="http://schemas.microsoft.com/office/powerpoint/2010/main" val="14661103"/>
              </p:ext>
            </p:extLst>
          </p:nvPr>
        </p:nvGraphicFramePr>
        <p:xfrm>
          <a:off x="165463" y="842029"/>
          <a:ext cx="8830494" cy="534106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15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5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5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  <a:defRPr sz="1400" u="none" strike="noStrike" cap="none"/>
                      </a:pPr>
                      <a:r>
                        <a:rPr lang="en-US" altLang="ko-KR" sz="16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2024</a:t>
                      </a:r>
                      <a:r>
                        <a:rPr lang="ko-KR" altLang="en-US" sz="16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년 </a:t>
                      </a:r>
                      <a:r>
                        <a:rPr lang="en-US" altLang="ko-KR" sz="16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2</a:t>
                      </a:r>
                      <a:r>
                        <a:rPr lang="ko-KR" altLang="en-US" sz="16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월 현황</a:t>
                      </a:r>
                      <a:endParaRPr lang="en-US" sz="1600" b="1" u="none" strike="noStrike" cap="none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  <a:defRPr sz="1400" u="none" strike="noStrike" cap="none"/>
                      </a:pPr>
                      <a:r>
                        <a:rPr lang="ko-KR" altLang="en-US" sz="16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각 사업부문별 현황</a:t>
                      </a:r>
                      <a:endParaRPr lang="en-US" sz="1600" b="1" u="none" strike="noStrike" cap="none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775" marR="6775" marT="67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7560">
                <a:tc>
                  <a:txBody>
                    <a:bodyPr/>
                    <a:lstStyle/>
                    <a:p>
                      <a:pPr marL="0" marR="0" lvl="0" indent="0" algn="l" defTabSz="912358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  <a:tabLst/>
                        <a:defRPr sz="1400" u="none" strike="noStrike" cap="none"/>
                      </a:pPr>
                      <a:r>
                        <a:rPr kumimoji="0" lang="en-US" altLang="ko-K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 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marL="92075" marR="0" lvl="0" indent="-92075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◎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각 현장 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2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월 안전실적 제출 현황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(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총 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25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개 현장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)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미 제출 현장 없음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tabLst/>
                        <a:defRPr sz="1400" u="none" strike="noStrike" cap="none"/>
                      </a:pP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◎ 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안전보건총괄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/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관리책임자 지정 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3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건</a:t>
                      </a:r>
                      <a:endParaRPr lang="en-US" altLang="ko-KR" sz="1500" b="1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tabLst/>
                        <a:defRPr sz="1400" u="none" strike="noStrike" cap="none"/>
                      </a:pP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진천 에코프로 </a:t>
                      </a:r>
                      <a:r>
                        <a:rPr lang="ko-KR" altLang="en-US" sz="1500" b="0" u="none" strike="noStrike" cap="none" baseline="0" dirty="0" err="1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장민식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차장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tabLst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용인 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STI A-PROJECT </a:t>
                      </a:r>
                      <a:r>
                        <a:rPr lang="ko-KR" altLang="en-US" sz="1500" b="0" u="none" strike="noStrike" cap="none" baseline="0" dirty="0" err="1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김경완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부장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송도 </a:t>
                      </a:r>
                      <a:r>
                        <a:rPr lang="ko-KR" altLang="en-US" sz="1500" b="0" u="none" strike="noStrike" cap="none" baseline="0" dirty="0" err="1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삼성바이오로직스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오세원 부장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</a:t>
                      </a: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tabLst/>
                        <a:defRPr sz="1400" u="none" strike="noStrike" cap="none"/>
                      </a:pP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◎ 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신규 현장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(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예정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)</a:t>
                      </a: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tabLst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포항 </a:t>
                      </a:r>
                      <a:r>
                        <a:rPr lang="ko-KR" altLang="en-US" sz="1500" b="0" u="none" strike="noStrike" cap="none" baseline="0" dirty="0" err="1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포스코퓨처엠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</a:t>
                      </a: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tabLst/>
                        <a:defRPr sz="1400" u="none" strike="noStrike" cap="none"/>
                      </a:pP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◎ 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해빙기 자율점검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(3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월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)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실시 완료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tabLst/>
                        <a:defRPr sz="1400" u="none" strike="noStrike" cap="none"/>
                      </a:pP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◎ 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상반기 비상 모의훈련 실시 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4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월 예정 </a:t>
                      </a:r>
                      <a:endParaRPr lang="en-US" altLang="ko-KR" sz="1500" b="1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6775" marR="6775" marT="67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D72F2C87-1787-49C6-A289-B9E5301AB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181709"/>
              </p:ext>
            </p:extLst>
          </p:nvPr>
        </p:nvGraphicFramePr>
        <p:xfrm>
          <a:off x="220522" y="1268168"/>
          <a:ext cx="4286416" cy="48975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283024256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9480002"/>
                    </a:ext>
                  </a:extLst>
                </a:gridCol>
                <a:gridCol w="1442416">
                  <a:extLst>
                    <a:ext uri="{9D8B030D-6E8A-4147-A177-3AD203B41FA5}">
                      <a16:colId xmlns:a16="http://schemas.microsoft.com/office/drawing/2014/main" val="176643967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94424978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51779893"/>
                    </a:ext>
                  </a:extLst>
                </a:gridCol>
              </a:tblGrid>
              <a:tr h="2224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+mn-ea"/>
                          <a:ea typeface="+mn-ea"/>
                        </a:rPr>
                        <a:t>항목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+mn-ea"/>
                          <a:ea typeface="+mn-ea"/>
                        </a:rPr>
                        <a:t>관련 서류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+mn-ea"/>
                          <a:ea typeface="+mn-ea"/>
                        </a:rPr>
                        <a:t>현 황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61374"/>
                  </a:ext>
                </a:extLst>
              </a:tr>
              <a:tr h="2224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</a:t>
                      </a:r>
                      <a:b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경영방침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전사 안전보건방침 및 목표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2024. 01. 02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전파 완료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172550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 안전보건방침 및 목표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전 현장 방침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및 목표 수립 완료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095769"/>
                  </a:ext>
                </a:extLst>
              </a:tr>
              <a:tr h="2224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2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</a:t>
                      </a:r>
                      <a:b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전담 조직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환경안전부문 조직도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완료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768335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환경안전부문 </a:t>
                      </a:r>
                      <a:r>
                        <a:rPr lang="ko-KR" altLang="en-US" sz="700" u="none" strike="noStrike" dirty="0" err="1">
                          <a:effectLst/>
                          <a:latin typeface="+mn-ea"/>
                          <a:ea typeface="+mn-ea"/>
                        </a:rPr>
                        <a:t>업무분장표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587053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 조직도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완료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576951"/>
                  </a:ext>
                </a:extLst>
              </a:tr>
              <a:tr h="2224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유해위험요인</a:t>
                      </a:r>
                      <a:b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점검 및 개선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 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수시 위험성평가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매월 수시 위험성평가 검토</a:t>
                      </a:r>
                      <a:endParaRPr lang="en-US" altLang="ko-KR" sz="70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위험성평가 특화 점검 실시 중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218158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환경안전팀 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 정기점검 결과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7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674187"/>
                  </a:ext>
                </a:extLst>
              </a:tr>
              <a:tr h="2224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4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안전보건</a:t>
                      </a:r>
                      <a:b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예산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 예산의 적절성 확인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완료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948497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산업안전보건관리비 사용 내역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매월 </a:t>
                      </a:r>
                      <a:r>
                        <a:rPr lang="ko-KR" altLang="en-US" sz="700" u="none" strike="noStrike" dirty="0" err="1">
                          <a:effectLst/>
                          <a:latin typeface="+mn-ea"/>
                          <a:ea typeface="+mn-ea"/>
                        </a:rPr>
                        <a:t>공정률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대비 진행률 관리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659022"/>
                  </a:ext>
                </a:extLst>
              </a:tr>
              <a:tr h="2224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5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</a:t>
                      </a:r>
                      <a:b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관리책임자 등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안전보건관리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총괄책임자 지정서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완료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122337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관리감독자 지정서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완료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852933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1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b="1" u="none" strike="noStrike" dirty="0">
                          <a:effectLst/>
                          <a:latin typeface="+mn-ea"/>
                          <a:ea typeface="+mn-ea"/>
                        </a:rPr>
                        <a:t>관리책임자</a:t>
                      </a:r>
                      <a:r>
                        <a:rPr lang="en-US" altLang="ko-KR" sz="700" b="1" u="none" strike="noStrike" dirty="0"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b="1" u="none" strike="noStrike" dirty="0">
                          <a:effectLst/>
                          <a:latin typeface="+mn-ea"/>
                          <a:ea typeface="+mn-ea"/>
                        </a:rPr>
                        <a:t>관리감독자 안전 평가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2023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안전 업무 충실도 평가 완료</a:t>
                      </a:r>
                      <a:endParaRPr lang="en-US" altLang="ko-KR" sz="7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06206"/>
                  </a:ext>
                </a:extLst>
              </a:tr>
              <a:tr h="2224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6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인력 배치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보건관리자 배치 현황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안전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보건관리자 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49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700" u="none" strike="noStrike" baseline="0" dirty="0">
                          <a:effectLst/>
                          <a:latin typeface="+mn-ea"/>
                          <a:ea typeface="+mn-ea"/>
                        </a:rPr>
                        <a:t> 100% </a:t>
                      </a:r>
                      <a:r>
                        <a:rPr lang="ko-KR" altLang="en-US" sz="700" u="none" strike="noStrike" baseline="0" dirty="0">
                          <a:effectLst/>
                          <a:latin typeface="+mn-ea"/>
                          <a:ea typeface="+mn-ea"/>
                        </a:rPr>
                        <a:t>배치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284889"/>
                  </a:ext>
                </a:extLst>
              </a:tr>
              <a:tr h="2224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7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근로자 참여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노사협의체 회의록 등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u="none" strike="noStrike" dirty="0" err="1">
                          <a:effectLst/>
                          <a:latin typeface="+mn-ea"/>
                          <a:ea typeface="+mn-ea"/>
                        </a:rPr>
                        <a:t>현장통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기능 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개 현장 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133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건 등록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877748"/>
                  </a:ext>
                </a:extLst>
              </a:tr>
              <a:tr h="2241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</a:rPr>
                        <a:t>8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비상사태 대응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비상 모의훈련 실시계획 및 결과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월 실시 예정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40627"/>
                  </a:ext>
                </a:extLst>
              </a:tr>
              <a:tr h="2224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</a:rPr>
                        <a:t>9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하도급 관리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협력업체 선정 및 관리 기준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r>
                        <a:rPr lang="en-US" altLang="ko-KR" sz="700" u="none" strike="noStrike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구매</a:t>
                      </a:r>
                      <a:r>
                        <a:rPr lang="en-US" altLang="ko-KR" sz="700" u="none" strike="noStrike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협력업체 관리 개정 완료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0271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협력업체 안전보건평가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2023</a:t>
                      </a:r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협력업체 평가 완료</a:t>
                      </a:r>
                      <a:endParaRPr lang="en-US" altLang="ko-KR" sz="7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470657"/>
                  </a:ext>
                </a:extLst>
              </a:tr>
              <a:tr h="2224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</a:rPr>
                        <a:t>10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 관련</a:t>
                      </a:r>
                      <a:b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법적 의무 이행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근로자 건강검진 결과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위험성평가 특화 점검 실시 중</a:t>
                      </a:r>
                      <a:endParaRPr lang="en-US" altLang="ko-KR" sz="7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654661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안전보건관리규정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808171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작업 계획서 등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997338"/>
                  </a:ext>
                </a:extLst>
              </a:tr>
              <a:tr h="2241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11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법적 안전보건</a:t>
                      </a:r>
                      <a:b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교육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정기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특별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/MSDS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교육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224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04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35173" y="57925"/>
            <a:ext cx="3536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2-1.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안전사고 발생 현황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A217EA-5CF3-4948-A8C2-7D4C63E650AE}"/>
              </a:ext>
            </a:extLst>
          </p:cNvPr>
          <p:cNvSpPr txBox="1"/>
          <p:nvPr/>
        </p:nvSpPr>
        <p:spPr>
          <a:xfrm>
            <a:off x="3683946" y="2609235"/>
            <a:ext cx="455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8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7" name="차트 16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344693"/>
              </p:ext>
            </p:extLst>
          </p:nvPr>
        </p:nvGraphicFramePr>
        <p:xfrm>
          <a:off x="168585" y="851183"/>
          <a:ext cx="4292350" cy="25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2FC64C0-511B-47B3-90AD-A22B56F712EA}"/>
              </a:ext>
            </a:extLst>
          </p:cNvPr>
          <p:cNvSpPr txBox="1"/>
          <p:nvPr/>
        </p:nvSpPr>
        <p:spPr>
          <a:xfrm>
            <a:off x="511276" y="2605548"/>
            <a:ext cx="455434" cy="28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+mn-ea"/>
              </a:rPr>
              <a:t>13</a:t>
            </a:r>
            <a:endParaRPr lang="ko-KR" altLang="en-US" sz="1200" dirty="0">
              <a:latin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C0CAB-F488-4766-BA29-B768D2B8BFA0}"/>
              </a:ext>
            </a:extLst>
          </p:cNvPr>
          <p:cNvSpPr txBox="1"/>
          <p:nvPr/>
        </p:nvSpPr>
        <p:spPr>
          <a:xfrm>
            <a:off x="2339908" y="2623050"/>
            <a:ext cx="455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2668E0-E89F-4C6B-995E-EE757DA90D6E}"/>
              </a:ext>
            </a:extLst>
          </p:cNvPr>
          <p:cNvSpPr txBox="1"/>
          <p:nvPr/>
        </p:nvSpPr>
        <p:spPr>
          <a:xfrm>
            <a:off x="1872822" y="2605548"/>
            <a:ext cx="455434" cy="28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+mn-ea"/>
              </a:rPr>
              <a:t>12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446BF3-FB85-4960-A10F-38F68DB71AD7}"/>
              </a:ext>
            </a:extLst>
          </p:cNvPr>
          <p:cNvSpPr txBox="1"/>
          <p:nvPr/>
        </p:nvSpPr>
        <p:spPr>
          <a:xfrm>
            <a:off x="983782" y="2648114"/>
            <a:ext cx="455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25" name="차트 24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0655"/>
              </p:ext>
            </p:extLst>
          </p:nvPr>
        </p:nvGraphicFramePr>
        <p:xfrm>
          <a:off x="168584" y="3576945"/>
          <a:ext cx="4292351" cy="2577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5A899A9-7DFD-4432-82D7-DDCA71C09DC8}"/>
              </a:ext>
            </a:extLst>
          </p:cNvPr>
          <p:cNvSpPr txBox="1"/>
          <p:nvPr/>
        </p:nvSpPr>
        <p:spPr>
          <a:xfrm>
            <a:off x="4702714" y="3572530"/>
            <a:ext cx="4293327" cy="2604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dirty="0">
                <a:latin typeface="+mn-ea"/>
              </a:rPr>
              <a:t>◎</a:t>
            </a:r>
            <a:r>
              <a:rPr lang="en-US" altLang="ko-KR" sz="1400" dirty="0">
                <a:latin typeface="+mn-ea"/>
              </a:rPr>
              <a:t> </a:t>
            </a:r>
            <a:r>
              <a:rPr lang="en-US" altLang="ko-KR" sz="1400" b="1" dirty="0">
                <a:latin typeface="+mn-ea"/>
              </a:rPr>
              <a:t>2024</a:t>
            </a:r>
            <a:r>
              <a:rPr lang="ko-KR" altLang="en-US" sz="1400" b="1" dirty="0">
                <a:latin typeface="+mn-ea"/>
              </a:rPr>
              <a:t>년 </a:t>
            </a:r>
            <a:r>
              <a:rPr lang="en-US" altLang="ko-KR" sz="1400" b="1" dirty="0">
                <a:latin typeface="+mn-ea"/>
              </a:rPr>
              <a:t>3</a:t>
            </a:r>
            <a:r>
              <a:rPr lang="ko-KR" altLang="en-US" sz="1400" b="1" dirty="0">
                <a:latin typeface="+mn-ea"/>
              </a:rPr>
              <a:t>월 안전사고 발생 현황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 - </a:t>
            </a:r>
            <a:r>
              <a:rPr lang="ko-KR" altLang="en-US" sz="1200" dirty="0">
                <a:latin typeface="+mn-ea"/>
              </a:rPr>
              <a:t>사업부문 별 현황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ko-KR" sz="1200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ko-KR" sz="1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2000" dirty="0">
                <a:latin typeface="+mn-ea"/>
              </a:rPr>
              <a:t>      </a:t>
            </a:r>
          </a:p>
          <a:p>
            <a:pPr>
              <a:lnSpc>
                <a:spcPct val="120000"/>
              </a:lnSpc>
            </a:pPr>
            <a:r>
              <a:rPr lang="en-US" altLang="ko-KR" sz="1000" dirty="0">
                <a:latin typeface="+mn-ea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-</a:t>
            </a:r>
            <a:r>
              <a:rPr lang="ko-KR" altLang="en-US" sz="1200" dirty="0">
                <a:latin typeface="+mn-ea"/>
              </a:rPr>
              <a:t> 재해유형 별 현황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ko-KR" sz="1200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ko-KR" sz="1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2000" dirty="0">
                <a:latin typeface="+mn-ea"/>
              </a:rPr>
              <a:t>  </a:t>
            </a: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82658A12-DF8F-46F3-ACAF-6E9CD7A1D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609093"/>
              </p:ext>
            </p:extLst>
          </p:nvPr>
        </p:nvGraphicFramePr>
        <p:xfrm>
          <a:off x="4855578" y="4111965"/>
          <a:ext cx="4068476" cy="769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151">
                  <a:extLst>
                    <a:ext uri="{9D8B030D-6E8A-4147-A177-3AD203B41FA5}">
                      <a16:colId xmlns:a16="http://schemas.microsoft.com/office/drawing/2014/main" val="3944609626"/>
                    </a:ext>
                  </a:extLst>
                </a:gridCol>
                <a:gridCol w="653465">
                  <a:extLst>
                    <a:ext uri="{9D8B030D-6E8A-4147-A177-3AD203B41FA5}">
                      <a16:colId xmlns:a16="http://schemas.microsoft.com/office/drawing/2014/main" val="3836466713"/>
                    </a:ext>
                  </a:extLst>
                </a:gridCol>
                <a:gridCol w="653465">
                  <a:extLst>
                    <a:ext uri="{9D8B030D-6E8A-4147-A177-3AD203B41FA5}">
                      <a16:colId xmlns:a16="http://schemas.microsoft.com/office/drawing/2014/main" val="114185035"/>
                    </a:ext>
                  </a:extLst>
                </a:gridCol>
                <a:gridCol w="653465">
                  <a:extLst>
                    <a:ext uri="{9D8B030D-6E8A-4147-A177-3AD203B41FA5}">
                      <a16:colId xmlns:a16="http://schemas.microsoft.com/office/drawing/2014/main" val="3602784361"/>
                    </a:ext>
                  </a:extLst>
                </a:gridCol>
                <a:gridCol w="653465">
                  <a:extLst>
                    <a:ext uri="{9D8B030D-6E8A-4147-A177-3AD203B41FA5}">
                      <a16:colId xmlns:a16="http://schemas.microsoft.com/office/drawing/2014/main" val="3847594972"/>
                    </a:ext>
                  </a:extLst>
                </a:gridCol>
                <a:gridCol w="653465">
                  <a:extLst>
                    <a:ext uri="{9D8B030D-6E8A-4147-A177-3AD203B41FA5}">
                      <a16:colId xmlns:a16="http://schemas.microsoft.com/office/drawing/2014/main" val="372858119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종건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latin typeface="+mn-ea"/>
                          <a:ea typeface="+mn-ea"/>
                        </a:rPr>
                        <a:t>HT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플랜트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가스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전사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28977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안전사고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1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6735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err="1">
                          <a:latin typeface="+mn-ea"/>
                          <a:ea typeface="+mn-ea"/>
                        </a:rPr>
                        <a:t>아차사고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1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2827528"/>
                  </a:ext>
                </a:extLst>
              </a:tr>
            </a:tbl>
          </a:graphicData>
        </a:graphic>
      </p:graphicFrame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9F85B14E-1329-492E-83EA-8BB59FEAC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174608"/>
              </p:ext>
            </p:extLst>
          </p:nvPr>
        </p:nvGraphicFramePr>
        <p:xfrm>
          <a:off x="4860601" y="5319658"/>
          <a:ext cx="4063452" cy="807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600">
                  <a:extLst>
                    <a:ext uri="{9D8B030D-6E8A-4147-A177-3AD203B41FA5}">
                      <a16:colId xmlns:a16="http://schemas.microsoft.com/office/drawing/2014/main" val="2735498509"/>
                    </a:ext>
                  </a:extLst>
                </a:gridCol>
                <a:gridCol w="541642">
                  <a:extLst>
                    <a:ext uri="{9D8B030D-6E8A-4147-A177-3AD203B41FA5}">
                      <a16:colId xmlns:a16="http://schemas.microsoft.com/office/drawing/2014/main" val="3944609626"/>
                    </a:ext>
                  </a:extLst>
                </a:gridCol>
                <a:gridCol w="541642">
                  <a:extLst>
                    <a:ext uri="{9D8B030D-6E8A-4147-A177-3AD203B41FA5}">
                      <a16:colId xmlns:a16="http://schemas.microsoft.com/office/drawing/2014/main" val="3836466713"/>
                    </a:ext>
                  </a:extLst>
                </a:gridCol>
                <a:gridCol w="541642">
                  <a:extLst>
                    <a:ext uri="{9D8B030D-6E8A-4147-A177-3AD203B41FA5}">
                      <a16:colId xmlns:a16="http://schemas.microsoft.com/office/drawing/2014/main" val="114185035"/>
                    </a:ext>
                  </a:extLst>
                </a:gridCol>
                <a:gridCol w="541642">
                  <a:extLst>
                    <a:ext uri="{9D8B030D-6E8A-4147-A177-3AD203B41FA5}">
                      <a16:colId xmlns:a16="http://schemas.microsoft.com/office/drawing/2014/main" val="3602784361"/>
                    </a:ext>
                  </a:extLst>
                </a:gridCol>
                <a:gridCol w="541642">
                  <a:extLst>
                    <a:ext uri="{9D8B030D-6E8A-4147-A177-3AD203B41FA5}">
                      <a16:colId xmlns:a16="http://schemas.microsoft.com/office/drawing/2014/main" val="3728581198"/>
                    </a:ext>
                  </a:extLst>
                </a:gridCol>
                <a:gridCol w="541642">
                  <a:extLst>
                    <a:ext uri="{9D8B030D-6E8A-4147-A177-3AD203B41FA5}">
                      <a16:colId xmlns:a16="http://schemas.microsoft.com/office/drawing/2014/main" val="5143245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넘어짐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끼임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떨어짐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맞음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합계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28977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+mn-ea"/>
                          <a:ea typeface="+mn-ea"/>
                        </a:rPr>
                        <a:t>안전사고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6735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>
                          <a:latin typeface="+mn-ea"/>
                          <a:ea typeface="+mn-ea"/>
                        </a:rPr>
                        <a:t>아차사고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712772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FD45364-7D19-44BE-8E65-FF7E92F37420}"/>
              </a:ext>
            </a:extLst>
          </p:cNvPr>
          <p:cNvSpPr txBox="1"/>
          <p:nvPr/>
        </p:nvSpPr>
        <p:spPr>
          <a:xfrm>
            <a:off x="3313651" y="2734811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+mn-ea"/>
              </a:rPr>
              <a:t>1</a:t>
            </a:r>
            <a:endParaRPr lang="ko-KR" altLang="en-US" dirty="0">
              <a:latin typeface="+mn-ea"/>
            </a:endParaRPr>
          </a:p>
        </p:txBody>
      </p:sp>
      <p:graphicFrame>
        <p:nvGraphicFramePr>
          <p:cNvPr id="29" name="차트 28">
            <a:extLst>
              <a:ext uri="{FF2B5EF4-FFF2-40B4-BE49-F238E27FC236}">
                <a16:creationId xmlns:a16="http://schemas.microsoft.com/office/drawing/2014/main" id="{8683BD2E-B5CD-4979-BF99-6D50CDFAD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61285"/>
              </p:ext>
            </p:extLst>
          </p:nvPr>
        </p:nvGraphicFramePr>
        <p:xfrm>
          <a:off x="4701696" y="868876"/>
          <a:ext cx="4292350" cy="265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03572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573721"/>
              </p:ext>
            </p:extLst>
          </p:nvPr>
        </p:nvGraphicFramePr>
        <p:xfrm>
          <a:off x="156756" y="845823"/>
          <a:ext cx="8839326" cy="5316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63">
                  <a:extLst>
                    <a:ext uri="{9D8B030D-6E8A-4147-A177-3AD203B41FA5}">
                      <a16:colId xmlns:a16="http://schemas.microsoft.com/office/drawing/2014/main" val="3248035649"/>
                    </a:ext>
                  </a:extLst>
                </a:gridCol>
                <a:gridCol w="4419663">
                  <a:extLst>
                    <a:ext uri="{9D8B030D-6E8A-4147-A177-3AD203B41FA5}">
                      <a16:colId xmlns:a16="http://schemas.microsoft.com/office/drawing/2014/main" val="2804066743"/>
                    </a:ext>
                  </a:extLst>
                </a:gridCol>
              </a:tblGrid>
              <a:tr h="5316341"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3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                                       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                     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                                        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500" dirty="0">
                          <a:latin typeface="+mn-ea"/>
                          <a:ea typeface="+mn-ea"/>
                        </a:rPr>
                        <a:t>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60620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35168" y="57925"/>
            <a:ext cx="3536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2-2.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타사 안전사고 사례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F1840374-D0B4-4FAE-B205-B43757CD0B46}"/>
              </a:ext>
            </a:extLst>
          </p:cNvPr>
          <p:cNvSpPr txBox="1"/>
          <p:nvPr/>
        </p:nvSpPr>
        <p:spPr>
          <a:xfrm>
            <a:off x="3079750" y="12355513"/>
            <a:ext cx="1751013" cy="4000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50">
                <a:solidFill>
                  <a:srgbClr val="FFFF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 </a:t>
            </a:r>
            <a:r>
              <a:rPr lang="ko-KR" altLang="en-US" sz="1050">
                <a:solidFill>
                  <a:srgbClr val="FFFF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아웃트리거 미설치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17D02D9-39F3-4C83-B4B0-452022CD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058" y="927207"/>
            <a:ext cx="4192049" cy="515357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6D8EEDB-F7FD-4907-B4FD-EC3BC5901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27" y="959299"/>
            <a:ext cx="4212416" cy="512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4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56756" y="845823"/>
          <a:ext cx="8839326" cy="5316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63">
                  <a:extLst>
                    <a:ext uri="{9D8B030D-6E8A-4147-A177-3AD203B41FA5}">
                      <a16:colId xmlns:a16="http://schemas.microsoft.com/office/drawing/2014/main" val="3248035649"/>
                    </a:ext>
                  </a:extLst>
                </a:gridCol>
                <a:gridCol w="4419663">
                  <a:extLst>
                    <a:ext uri="{9D8B030D-6E8A-4147-A177-3AD203B41FA5}">
                      <a16:colId xmlns:a16="http://schemas.microsoft.com/office/drawing/2014/main" val="2804066743"/>
                    </a:ext>
                  </a:extLst>
                </a:gridCol>
              </a:tblGrid>
              <a:tr h="5316341"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3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                                       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                     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                                        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500" dirty="0">
                          <a:latin typeface="+mn-ea"/>
                          <a:ea typeface="+mn-ea"/>
                        </a:rPr>
                        <a:t>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60620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35168" y="57925"/>
            <a:ext cx="3536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2-2.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타사 안전사고 사례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F1840374-D0B4-4FAE-B205-B43757CD0B46}"/>
              </a:ext>
            </a:extLst>
          </p:cNvPr>
          <p:cNvSpPr txBox="1"/>
          <p:nvPr/>
        </p:nvSpPr>
        <p:spPr>
          <a:xfrm>
            <a:off x="3079750" y="12355513"/>
            <a:ext cx="1751013" cy="4000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50">
                <a:solidFill>
                  <a:srgbClr val="FFFF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 </a:t>
            </a:r>
            <a:r>
              <a:rPr lang="ko-KR" altLang="en-US" sz="1050">
                <a:solidFill>
                  <a:srgbClr val="FFFF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아웃트리거 미설치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9DA9B9B7-0258-44BC-A6C6-D2E9AD279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671" y="928446"/>
            <a:ext cx="4192047" cy="515357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AD0B19F-A4F0-4D0A-A183-680E82AA2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47" y="928447"/>
            <a:ext cx="4212418" cy="514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2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5168" y="57925"/>
            <a:ext cx="5492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3-1.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이동식 사다리 주요 작업안전수칙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3FF812CE-C750-4179-81F8-707858C33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18426"/>
              </p:ext>
            </p:extLst>
          </p:nvPr>
        </p:nvGraphicFramePr>
        <p:xfrm>
          <a:off x="156754" y="836939"/>
          <a:ext cx="8830494" cy="5349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0494">
                  <a:extLst>
                    <a:ext uri="{9D8B030D-6E8A-4147-A177-3AD203B41FA5}">
                      <a16:colId xmlns:a16="http://schemas.microsoft.com/office/drawing/2014/main" val="3248035649"/>
                    </a:ext>
                  </a:extLst>
                </a:gridCol>
              </a:tblGrid>
              <a:tr h="5349257"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ko-KR" altLang="en-US" sz="1800" b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경작업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고소작업대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∙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비계 등의 설치가</a:t>
                      </a:r>
                      <a:endParaRPr lang="en-US" altLang="ko-KR" sz="1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  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어려운 </a:t>
                      </a:r>
                      <a:r>
                        <a:rPr lang="ko-KR" altLang="en-US" sz="1800" b="1" u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협소한 장소에서만</a:t>
                      </a:r>
                      <a:r>
                        <a:rPr lang="ko-KR" altLang="en-US" sz="1800" b="0" u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사용</a:t>
                      </a:r>
                      <a:endParaRPr lang="en-US" altLang="ko-KR" sz="1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altLang="ko-KR" sz="1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285750" marR="0" lvl="0" indent="-28575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최상부 발판 및 그 하단 디딤대에서</a:t>
                      </a:r>
                      <a:endParaRPr lang="en-US" altLang="ko-KR" sz="1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작업금지</a:t>
                      </a:r>
                      <a:endParaRPr lang="en-US" altLang="ko-KR" sz="18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altLang="ko-KR" sz="1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285750" marR="0" lvl="0" indent="-28575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A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형 사다리를 일자형으로 펼쳐서</a:t>
                      </a:r>
                      <a:endParaRPr lang="en-US" altLang="ko-KR" sz="1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사용하는 경우 사다리에서 작업 금지</a:t>
                      </a:r>
                      <a:endParaRPr lang="en-US" altLang="ko-KR" sz="1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o-KR" altLang="ko-KR" sz="18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→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A</a:t>
                      </a:r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형 사다리에서만 작업</a:t>
                      </a:r>
                      <a:endParaRPr lang="en-US" altLang="ko-KR" sz="18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altLang="ko-KR" sz="1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285750" marR="0" lvl="0" indent="-28575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사다리 </a:t>
                      </a:r>
                      <a:r>
                        <a:rPr lang="ko-KR" altLang="en-US" sz="1800" b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작업시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2</a:t>
                      </a:r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인</a:t>
                      </a:r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조 작업</a:t>
                      </a:r>
                      <a:endParaRPr lang="en-US" altLang="ko-KR" sz="18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altLang="ko-KR" sz="1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60620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58F677EA-1D5C-47CE-9082-DBB0DAB29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167" y="872455"/>
            <a:ext cx="4353886" cy="530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5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BCDEF25E-8093-4146-8E5D-A08AE8B12043}"/>
              </a:ext>
            </a:extLst>
          </p:cNvPr>
          <p:cNvGraphicFramePr>
            <a:graphicFrameLocks noGrp="1"/>
          </p:cNvGraphicFramePr>
          <p:nvPr/>
        </p:nvGraphicFramePr>
        <p:xfrm>
          <a:off x="156754" y="836939"/>
          <a:ext cx="8830494" cy="5349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0494">
                  <a:extLst>
                    <a:ext uri="{9D8B030D-6E8A-4147-A177-3AD203B41FA5}">
                      <a16:colId xmlns:a16="http://schemas.microsoft.com/office/drawing/2014/main" val="3248035649"/>
                    </a:ext>
                  </a:extLst>
                </a:gridCol>
              </a:tblGrid>
              <a:tr h="5349257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60620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35168" y="57925"/>
            <a:ext cx="5492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3-2.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중대재해처벌법 관련 컨설팅 실시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43D8E-4973-4FDB-A7F7-F7DFDAD255A3}"/>
              </a:ext>
            </a:extLst>
          </p:cNvPr>
          <p:cNvSpPr txBox="1"/>
          <p:nvPr/>
        </p:nvSpPr>
        <p:spPr>
          <a:xfrm>
            <a:off x="286873" y="848051"/>
            <a:ext cx="8659907" cy="502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실시 목적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 - </a:t>
            </a:r>
            <a:r>
              <a:rPr lang="ko-KR" altLang="en-US" dirty="0">
                <a:latin typeface="+mj-ea"/>
                <a:ea typeface="+mj-ea"/>
              </a:rPr>
              <a:t>중대재해처벌법 상 안전보건 확보 의무를 충실히 이행하고 이를 효율적으로 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  </a:t>
            </a:r>
            <a:r>
              <a:rPr lang="ko-KR" altLang="en-US" dirty="0">
                <a:latin typeface="+mj-ea"/>
                <a:ea typeface="+mj-ea"/>
              </a:rPr>
              <a:t>관리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감독하기 위해 </a:t>
            </a:r>
            <a:r>
              <a:rPr lang="ko-KR" altLang="en-US" b="1" dirty="0">
                <a:latin typeface="+mj-ea"/>
                <a:ea typeface="+mj-ea"/>
              </a:rPr>
              <a:t>당사 안전보건관리체계를 점검하고</a:t>
            </a:r>
            <a:r>
              <a:rPr lang="en-US" altLang="ko-KR" b="1" dirty="0">
                <a:latin typeface="+mj-ea"/>
                <a:ea typeface="+mj-ea"/>
              </a:rPr>
              <a:t>, </a:t>
            </a:r>
            <a:r>
              <a:rPr lang="ko-KR" altLang="en-US" b="1" dirty="0">
                <a:latin typeface="+mj-ea"/>
                <a:ea typeface="+mj-ea"/>
              </a:rPr>
              <a:t>개선하기 위함</a:t>
            </a:r>
            <a:endParaRPr lang="en-US" altLang="ko-KR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2. </a:t>
            </a:r>
            <a:r>
              <a:rPr lang="ko-KR" altLang="en-US" dirty="0">
                <a:latin typeface="+mj-ea"/>
                <a:ea typeface="+mj-ea"/>
              </a:rPr>
              <a:t>실시 개요 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  - </a:t>
            </a:r>
            <a:r>
              <a:rPr lang="ko-KR" altLang="en-US" dirty="0">
                <a:latin typeface="+mj-ea"/>
                <a:ea typeface="+mj-ea"/>
              </a:rPr>
              <a:t>선정 업체 </a:t>
            </a:r>
            <a:r>
              <a:rPr lang="en-US" altLang="ko-KR" dirty="0">
                <a:latin typeface="+mj-ea"/>
                <a:ea typeface="+mj-ea"/>
              </a:rPr>
              <a:t>: </a:t>
            </a:r>
            <a:r>
              <a:rPr lang="ko-KR" altLang="en-US" b="1" dirty="0">
                <a:latin typeface="+mj-ea"/>
                <a:ea typeface="+mj-ea"/>
              </a:rPr>
              <a:t>법무법인 </a:t>
            </a:r>
            <a:r>
              <a:rPr lang="ko-KR" altLang="en-US" b="1" dirty="0" err="1">
                <a:latin typeface="+mj-ea"/>
                <a:ea typeface="+mj-ea"/>
              </a:rPr>
              <a:t>율촌</a:t>
            </a:r>
            <a:endParaRPr lang="en-US" altLang="ko-KR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  - </a:t>
            </a:r>
            <a:r>
              <a:rPr lang="ko-KR" altLang="en-US" dirty="0">
                <a:latin typeface="+mj-ea"/>
                <a:ea typeface="+mj-ea"/>
              </a:rPr>
              <a:t>점검 대상 </a:t>
            </a:r>
            <a:r>
              <a:rPr lang="en-US" altLang="ko-KR" dirty="0">
                <a:latin typeface="+mj-ea"/>
                <a:ea typeface="+mj-ea"/>
              </a:rPr>
              <a:t>: </a:t>
            </a:r>
            <a:r>
              <a:rPr lang="ko-KR" altLang="en-US" b="1" dirty="0">
                <a:latin typeface="+mj-ea"/>
                <a:ea typeface="+mj-ea"/>
              </a:rPr>
              <a:t>본사 및 주요 현장 </a:t>
            </a:r>
            <a:r>
              <a:rPr lang="en-US" altLang="ko-KR" b="1" dirty="0">
                <a:latin typeface="+mj-ea"/>
                <a:ea typeface="+mj-ea"/>
              </a:rPr>
              <a:t>4</a:t>
            </a:r>
            <a:r>
              <a:rPr lang="ko-KR" altLang="en-US" b="1" dirty="0">
                <a:latin typeface="+mj-ea"/>
                <a:ea typeface="+mj-ea"/>
              </a:rPr>
              <a:t>개소</a:t>
            </a:r>
            <a:endParaRPr lang="en-US" altLang="ko-KR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  - </a:t>
            </a:r>
            <a:r>
              <a:rPr lang="ko-KR" altLang="en-US" dirty="0">
                <a:latin typeface="+mj-ea"/>
                <a:ea typeface="+mj-ea"/>
              </a:rPr>
              <a:t>점검 기간 </a:t>
            </a:r>
            <a:r>
              <a:rPr lang="en-US" altLang="ko-KR" dirty="0">
                <a:latin typeface="+mj-ea"/>
                <a:ea typeface="+mj-ea"/>
              </a:rPr>
              <a:t>: </a:t>
            </a:r>
            <a:r>
              <a:rPr lang="ko-KR" altLang="en-US" dirty="0">
                <a:latin typeface="+mj-ea"/>
                <a:ea typeface="+mj-ea"/>
              </a:rPr>
              <a:t>약 </a:t>
            </a:r>
            <a:r>
              <a:rPr lang="en-US" altLang="ko-KR" dirty="0">
                <a:latin typeface="+mj-ea"/>
                <a:ea typeface="+mj-ea"/>
              </a:rPr>
              <a:t>6</a:t>
            </a:r>
            <a:r>
              <a:rPr lang="ko-KR" altLang="en-US" dirty="0">
                <a:latin typeface="+mj-ea"/>
                <a:ea typeface="+mj-ea"/>
              </a:rPr>
              <a:t>주 </a:t>
            </a:r>
            <a:r>
              <a:rPr lang="en-US" altLang="ko-KR" sz="1600" dirty="0">
                <a:latin typeface="+mj-ea"/>
                <a:ea typeface="+mj-ea"/>
              </a:rPr>
              <a:t>(2/27 </a:t>
            </a:r>
            <a:r>
              <a:rPr lang="ko-KR" altLang="en-US" sz="1600" dirty="0">
                <a:latin typeface="+mj-ea"/>
                <a:ea typeface="+mj-ea"/>
              </a:rPr>
              <a:t>킥오프미팅</a:t>
            </a:r>
            <a:r>
              <a:rPr lang="en-US" altLang="ko-KR" sz="1600" dirty="0">
                <a:latin typeface="+mj-ea"/>
                <a:ea typeface="+mj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  - </a:t>
            </a:r>
            <a:r>
              <a:rPr lang="ko-KR" altLang="en-US" dirty="0">
                <a:latin typeface="+mj-ea"/>
                <a:ea typeface="+mj-ea"/>
              </a:rPr>
              <a:t>점검 내용 </a:t>
            </a:r>
            <a:r>
              <a:rPr lang="en-US" altLang="ko-KR" dirty="0">
                <a:latin typeface="+mj-ea"/>
                <a:ea typeface="+mj-ea"/>
              </a:rPr>
              <a:t>: </a:t>
            </a:r>
            <a:r>
              <a:rPr lang="ko-KR" altLang="en-US" dirty="0">
                <a:latin typeface="+mj-ea"/>
                <a:ea typeface="+mj-ea"/>
              </a:rPr>
              <a:t>당사 안전보건관리체계 적법성 및 적정성 검토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                  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〮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</a:t>
            </a:r>
            <a:r>
              <a:rPr lang="ko-KR" altLang="en-US" dirty="0">
                <a:latin typeface="+mj-ea"/>
                <a:ea typeface="+mj-ea"/>
              </a:rPr>
              <a:t>전 조직 등 안전보건 관리체계 검토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</a:rPr>
              <a:t>                    </a:t>
            </a:r>
            <a:r>
              <a:rPr lang="en-US" altLang="ko-KR" dirty="0">
                <a:latin typeface="맑은 고딕" panose="020B0503020000020004" pitchFamily="50" charset="-127"/>
              </a:rPr>
              <a:t>〮 </a:t>
            </a:r>
            <a:r>
              <a:rPr lang="ko-KR" altLang="en-US" dirty="0">
                <a:latin typeface="맑은 고딕" panose="020B0503020000020004" pitchFamily="50" charset="-127"/>
              </a:rPr>
              <a:t>안전보건 관련 규정 및 매뉴얼 검토</a:t>
            </a:r>
            <a:r>
              <a:rPr lang="en-US" altLang="ko-KR" dirty="0">
                <a:latin typeface="+mj-ea"/>
                <a:ea typeface="+mj-ea"/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61362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368281"/>
              </p:ext>
            </p:extLst>
          </p:nvPr>
        </p:nvGraphicFramePr>
        <p:xfrm>
          <a:off x="156754" y="836939"/>
          <a:ext cx="8830494" cy="5349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5247">
                  <a:extLst>
                    <a:ext uri="{9D8B030D-6E8A-4147-A177-3AD203B41FA5}">
                      <a16:colId xmlns:a16="http://schemas.microsoft.com/office/drawing/2014/main" val="3248035649"/>
                    </a:ext>
                  </a:extLst>
                </a:gridCol>
                <a:gridCol w="4415247">
                  <a:extLst>
                    <a:ext uri="{9D8B030D-6E8A-4147-A177-3AD203B41FA5}">
                      <a16:colId xmlns:a16="http://schemas.microsoft.com/office/drawing/2014/main" val="3646012157"/>
                    </a:ext>
                  </a:extLst>
                </a:gridCol>
              </a:tblGrid>
              <a:tr h="5349257"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60000"/>
                        </a:lnSpc>
                        <a:buNone/>
                      </a:pP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1. 4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안전점검의 날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4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</a:t>
                      </a:r>
                    </a:p>
                    <a:p>
                      <a:pPr marL="0" indent="0" algn="l" latinLnBrk="1">
                        <a:lnSpc>
                          <a:spcPct val="160000"/>
                        </a:lnSpc>
                        <a:buNone/>
                      </a:pPr>
                      <a:endParaRPr lang="en-US" altLang="ko-KR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 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KOSHA-MS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연장심사 실시</a:t>
                      </a:r>
                      <a:endParaRPr lang="en-US" altLang="ko-KR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KOSHA-MS : 4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말부터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~</a:t>
                      </a: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- 4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월말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본사</a:t>
                      </a:r>
                      <a:endParaRPr lang="en-US" altLang="ko-KR" sz="15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4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월말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현장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수도권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5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월초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현장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충청권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5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월초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본사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&amp;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경영진 면담</a:t>
                      </a:r>
                      <a:endParaRPr lang="en-US" altLang="ko-KR" sz="15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자세한 심사 일정은 추후 공지 예정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endParaRPr lang="en-US" altLang="ko-KR" sz="15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3. 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삼성물산 안전인정제 연장심사 결과</a:t>
                      </a:r>
                      <a:endParaRPr lang="en-US" altLang="ko-KR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현장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3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5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기흥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NRD-K</a:t>
                      </a: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본사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3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결과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안정인증제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★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유지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예정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72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4.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협력업체 안전보건 교육 실시 예정</a:t>
                      </a:r>
                      <a:endParaRPr lang="en-US" altLang="ko-KR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일정 </a:t>
                      </a: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4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22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 </a:t>
                      </a: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장소 </a:t>
                      </a: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본사 지하</a:t>
                      </a: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1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층 대회의실</a:t>
                      </a:r>
                      <a:endParaRPr lang="en-US" altLang="ko-KR" sz="15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대상 </a:t>
                      </a: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안전사고 발생 업체 </a:t>
                      </a:r>
                      <a:endParaRPr lang="en-US" altLang="ko-KR" sz="15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      &amp; 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평가 미흡 업체 </a:t>
                      </a: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약</a:t>
                      </a: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 社</a:t>
                      </a: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내용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안전보건제도 동향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위험성평가 실시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     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당사 안전 운영 방침 및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주요 안전사고</a:t>
                      </a:r>
                      <a:endParaRPr lang="en-US" altLang="ko-KR" sz="15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사례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협력업체의 역할</a:t>
                      </a:r>
                      <a:endParaRPr lang="en-US" altLang="ko-KR" sz="15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endParaRPr lang="en-US" altLang="ko-KR" sz="155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5.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상반기 정기 안전점검 실시 예정</a:t>
                      </a:r>
                      <a:endParaRPr lang="en-US" altLang="ko-KR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-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일정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4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초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~6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말까지</a:t>
                      </a:r>
                      <a:endParaRPr lang="en-US" altLang="ko-KR" sz="15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-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대상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전사업부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전현장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약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25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 현장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-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평가 방법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안전보건총괄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관리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책임자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algn="l" latinLnBrk="1">
                        <a:lnSpc>
                          <a:spcPct val="160000"/>
                        </a:lnSpc>
                      </a:pP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안전관리자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관리감독자 각각 평가 실시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60620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35168" y="57925"/>
            <a:ext cx="178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전달사항</a:t>
            </a:r>
            <a:endParaRPr lang="ko-KR" altLang="en-US" sz="16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3404227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표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26666</TotalTime>
  <Words>1062</Words>
  <Application>Microsoft Office PowerPoint</Application>
  <PresentationFormat>화면 슬라이드 쇼(4:3)</PresentationFormat>
  <Paragraphs>297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8</vt:i4>
      </vt:variant>
      <vt:variant>
        <vt:lpstr>슬라이드 제목</vt:lpstr>
      </vt:variant>
      <vt:variant>
        <vt:i4>10</vt:i4>
      </vt:variant>
    </vt:vector>
  </HeadingPairs>
  <TitlesOfParts>
    <vt:vector size="25" baseType="lpstr">
      <vt:lpstr>HY그래픽M</vt:lpstr>
      <vt:lpstr>맑은 고딕</vt:lpstr>
      <vt:lpstr>휴먼엑스포</vt:lpstr>
      <vt:lpstr>Arial</vt:lpstr>
      <vt:lpstr>Calibri</vt:lpstr>
      <vt:lpstr>Verdana</vt:lpstr>
      <vt:lpstr>Wingdings</vt:lpstr>
      <vt:lpstr>표지</vt:lpstr>
      <vt:lpstr>1_표지</vt:lpstr>
      <vt:lpstr>2_내용</vt:lpstr>
      <vt:lpstr>4_내용</vt:lpstr>
      <vt:lpstr>3_내용</vt:lpstr>
      <vt:lpstr>1_내용</vt:lpstr>
      <vt:lpstr>5_내용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현장 안전관리 실무 메뉴얼</dc:title>
  <dc:creator>user</dc:creator>
  <cp:lastModifiedBy>ITH190708</cp:lastModifiedBy>
  <cp:revision>2116</cp:revision>
  <cp:lastPrinted>2024-03-24T22:28:41Z</cp:lastPrinted>
  <dcterms:created xsi:type="dcterms:W3CDTF">2019-12-24T04:05:49Z</dcterms:created>
  <dcterms:modified xsi:type="dcterms:W3CDTF">2024-03-24T22:30:22Z</dcterms:modified>
</cp:coreProperties>
</file>