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1"/>
    <p:sldMasterId id="2147483702" r:id="rId2"/>
    <p:sldMasterId id="2147483698" r:id="rId3"/>
    <p:sldMasterId id="2147483704" r:id="rId4"/>
    <p:sldMasterId id="2147483700" r:id="rId5"/>
    <p:sldMasterId id="2147483696" r:id="rId6"/>
    <p:sldMasterId id="2147483706" r:id="rId7"/>
    <p:sldMasterId id="2147483692" r:id="rId8"/>
  </p:sldMasterIdLst>
  <p:notesMasterIdLst>
    <p:notesMasterId r:id="rId21"/>
  </p:notesMasterIdLst>
  <p:handoutMasterIdLst>
    <p:handoutMasterId r:id="rId22"/>
  </p:handoutMasterIdLst>
  <p:sldIdLst>
    <p:sldId id="315" r:id="rId9"/>
    <p:sldId id="332" r:id="rId10"/>
    <p:sldId id="431" r:id="rId11"/>
    <p:sldId id="500" r:id="rId12"/>
    <p:sldId id="503" r:id="rId13"/>
    <p:sldId id="529" r:id="rId14"/>
    <p:sldId id="530" r:id="rId15"/>
    <p:sldId id="528" r:id="rId16"/>
    <p:sldId id="524" r:id="rId17"/>
    <p:sldId id="531" r:id="rId18"/>
    <p:sldId id="533" r:id="rId19"/>
    <p:sldId id="439" r:id="rId20"/>
  </p:sldIdLst>
  <p:sldSz cx="9144000" cy="6858000" type="screen4x3"/>
  <p:notesSz cx="6807200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TH190708" initials="I" lastIdx="5" clrIdx="0">
    <p:extLst>
      <p:ext uri="{19B8F6BF-5375-455C-9EA6-DF929625EA0E}">
        <p15:presenceInfo xmlns:p15="http://schemas.microsoft.com/office/powerpoint/2012/main" userId="ITH190708" providerId="None"/>
      </p:ext>
    </p:extLst>
  </p:cmAuthor>
  <p:cmAuthor id="2" name="user" initials="u" lastIdx="2" clrIdx="1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FFD5CD"/>
    <a:srgbClr val="FFFF99"/>
    <a:srgbClr val="1D4999"/>
    <a:srgbClr val="A6A6A6"/>
    <a:srgbClr val="FEDBCC"/>
    <a:srgbClr val="0155A6"/>
    <a:srgbClr val="417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91" autoAdjust="0"/>
    <p:restoredTop sz="96336" autoAdjust="0"/>
  </p:normalViewPr>
  <p:slideViewPr>
    <p:cSldViewPr snapToGrid="0">
      <p:cViewPr varScale="1">
        <p:scale>
          <a:sx n="114" d="100"/>
          <a:sy n="114" d="100"/>
        </p:scale>
        <p:origin x="1709" y="101"/>
      </p:cViewPr>
      <p:guideLst>
        <p:guide orient="horz" pos="220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941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commentAuthors" Target="comment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4%20&#50504;&#51204;&#48372;&#44148;%20&#51204;&#49324;%20&#54924;&#51032;\2&#50900;%20&#49324;&#44256;%20&#48516;&#49437;_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4%20&#50504;&#51204;&#48372;&#44148;%20&#51204;&#49324;%20&#54924;&#51032;\2&#50900;%20&#49324;&#44256;%20&#48516;&#49437;_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U:\&#54408;&#51656;&#50504;&#51204;&#54016;\Team%20Share\&#51076;&#50896;&#54924;&#51032;&#51088;&#47308;\2024%20&#50504;&#51204;&#48372;&#44148;%20&#51204;&#49324;%20&#54924;&#51032;\2024.02.26\2&#50900;%20&#49324;&#44256;%20&#48516;&#49437;_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/>
              <a:t>매출액 대비 재해</a:t>
            </a:r>
            <a:r>
              <a:rPr lang="ko-KR" altLang="en-US" sz="1600" b="1" baseline="0"/>
              <a:t> 현황</a:t>
            </a:r>
            <a:endParaRPr lang="en-US" altLang="ko-KR" sz="1600" b="1" baseline="0"/>
          </a:p>
          <a:p>
            <a:pPr>
              <a:defRPr/>
            </a:pPr>
            <a:r>
              <a:rPr lang="en-US" altLang="ko-KR" sz="1200" b="1" baseline="0"/>
              <a:t>(100</a:t>
            </a:r>
            <a:r>
              <a:rPr lang="ko-KR" altLang="en-US" sz="1200" b="1" baseline="0"/>
              <a:t>억원 당 재해자 수</a:t>
            </a:r>
            <a:r>
              <a:rPr lang="en-US" altLang="ko-KR" sz="1200" b="1" baseline="0"/>
              <a:t>)</a:t>
            </a:r>
            <a:endParaRPr lang="ko-KR" altLang="en-US" sz="1200" b="1"/>
          </a:p>
        </c:rich>
      </c:tx>
      <c:layout>
        <c:manualLayout>
          <c:xMode val="edge"/>
          <c:yMode val="edge"/>
          <c:x val="0.27660411198600177"/>
          <c:y val="9.259259259259258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0555555555555555E-2"/>
          <c:y val="0.31671296296296297"/>
          <c:w val="0.93888888888888888"/>
          <c:h val="0.48011045494313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통계_2월!$C$14</c:f>
              <c:strCache>
                <c:ptCount val="1"/>
                <c:pt idx="0">
                  <c:v>전년 동기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통계_2월!$D$13:$F$13</c:f>
              <c:strCache>
                <c:ptCount val="3"/>
                <c:pt idx="0">
                  <c:v>전사</c:v>
                </c:pt>
                <c:pt idx="1">
                  <c:v>종합건설</c:v>
                </c:pt>
                <c:pt idx="2">
                  <c:v>하이테크</c:v>
                </c:pt>
              </c:strCache>
            </c:strRef>
          </c:cat>
          <c:val>
            <c:numRef>
              <c:f>통계_2월!$D$14:$F$14</c:f>
              <c:numCache>
                <c:formatCode>0.00_ </c:formatCode>
                <c:ptCount val="3"/>
                <c:pt idx="0">
                  <c:v>1.0266940451745379</c:v>
                </c:pt>
                <c:pt idx="1">
                  <c:v>2.1141649048625792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D1-44F0-8861-71DE34CA9750}"/>
            </c:ext>
          </c:extLst>
        </c:ser>
        <c:ser>
          <c:idx val="1"/>
          <c:order val="1"/>
          <c:tx>
            <c:strRef>
              <c:f>통계_2월!$C$15</c:f>
              <c:strCache>
                <c:ptCount val="1"/>
                <c:pt idx="0">
                  <c:v>2024.02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통계_2월!$D$13:$F$13</c:f>
              <c:strCache>
                <c:ptCount val="3"/>
                <c:pt idx="0">
                  <c:v>전사</c:v>
                </c:pt>
                <c:pt idx="1">
                  <c:v>종합건설</c:v>
                </c:pt>
                <c:pt idx="2">
                  <c:v>하이테크</c:v>
                </c:pt>
              </c:strCache>
            </c:strRef>
          </c:cat>
          <c:val>
            <c:numRef>
              <c:f>통계_2월!$D$15:$F$15</c:f>
              <c:numCache>
                <c:formatCode>0.00_ </c:formatCode>
                <c:ptCount val="3"/>
                <c:pt idx="0">
                  <c:v>0.58479532163742687</c:v>
                </c:pt>
                <c:pt idx="1">
                  <c:v>1.0309278350515465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D1-44F0-8861-71DE34CA975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10"/>
        <c:axId val="751594560"/>
        <c:axId val="751599136"/>
      </c:barChart>
      <c:catAx>
        <c:axId val="751594560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751599136"/>
        <c:crosses val="autoZero"/>
        <c:auto val="1"/>
        <c:lblAlgn val="ctr"/>
        <c:lblOffset val="1"/>
        <c:noMultiLvlLbl val="0"/>
      </c:catAx>
      <c:valAx>
        <c:axId val="751599136"/>
        <c:scaling>
          <c:orientation val="minMax"/>
        </c:scaling>
        <c:delete val="1"/>
        <c:axPos val="l"/>
        <c:numFmt formatCode="0.00_ " sourceLinked="1"/>
        <c:majorTickMark val="none"/>
        <c:minorTickMark val="none"/>
        <c:tickLblPos val="nextTo"/>
        <c:crossAx val="75159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526552930883641"/>
          <c:y val="0.91628280839895015"/>
          <c:w val="0.32391338582677165"/>
          <c:h val="8.37171916010498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/>
              <a:t>재해유형 별 현황</a:t>
            </a:r>
          </a:p>
        </c:rich>
      </c:tx>
      <c:layout>
        <c:manualLayout>
          <c:xMode val="edge"/>
          <c:yMode val="edge"/>
          <c:x val="0.3176965257501076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3.2546266603080687E-2"/>
          <c:y val="0.17568424147864586"/>
          <c:w val="0.93490746679383863"/>
          <c:h val="0.616417062802727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통계_2월!$C$19</c:f>
              <c:strCache>
                <c:ptCount val="1"/>
                <c:pt idx="0">
                  <c:v>전년 동기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통계_2월!$D$18:$H$18</c:f>
              <c:strCache>
                <c:ptCount val="5"/>
                <c:pt idx="0">
                  <c:v>넘어짐</c:v>
                </c:pt>
                <c:pt idx="1">
                  <c:v>끼임</c:v>
                </c:pt>
                <c:pt idx="2">
                  <c:v>떨어짐</c:v>
                </c:pt>
                <c:pt idx="3">
                  <c:v>맞음</c:v>
                </c:pt>
                <c:pt idx="4">
                  <c:v>기타</c:v>
                </c:pt>
              </c:strCache>
            </c:strRef>
          </c:cat>
          <c:val>
            <c:numRef>
              <c:f>통계_2월!$D$19:$H$19</c:f>
              <c:numCache>
                <c:formatCode>General</c:formatCode>
                <c:ptCount val="5"/>
                <c:pt idx="0">
                  <c:v>3</c:v>
                </c:pt>
                <c:pt idx="1">
                  <c:v>0</c:v>
                </c:pt>
                <c:pt idx="2">
                  <c:v>2</c:v>
                </c:pt>
                <c:pt idx="3">
                  <c:v>2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EC-4B5B-96EE-B3EF401908D0}"/>
            </c:ext>
          </c:extLst>
        </c:ser>
        <c:ser>
          <c:idx val="1"/>
          <c:order val="1"/>
          <c:tx>
            <c:strRef>
              <c:f>통계_2월!$C$20</c:f>
              <c:strCache>
                <c:ptCount val="1"/>
                <c:pt idx="0">
                  <c:v>2024.02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통계_2월!$D$18:$H$18</c:f>
              <c:strCache>
                <c:ptCount val="5"/>
                <c:pt idx="0">
                  <c:v>넘어짐</c:v>
                </c:pt>
                <c:pt idx="1">
                  <c:v>끼임</c:v>
                </c:pt>
                <c:pt idx="2">
                  <c:v>떨어짐</c:v>
                </c:pt>
                <c:pt idx="3">
                  <c:v>맞음</c:v>
                </c:pt>
                <c:pt idx="4">
                  <c:v>기타</c:v>
                </c:pt>
              </c:strCache>
            </c:strRef>
          </c:cat>
          <c:val>
            <c:numRef>
              <c:f>통계_2월!$D$20:$H$20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EC-4B5B-96EE-B3EF401908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10"/>
        <c:axId val="343504896"/>
        <c:axId val="343500320"/>
      </c:barChart>
      <c:catAx>
        <c:axId val="34350489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43500320"/>
        <c:crosses val="autoZero"/>
        <c:auto val="1"/>
        <c:lblAlgn val="ctr"/>
        <c:lblOffset val="1"/>
        <c:noMultiLvlLbl val="0"/>
      </c:catAx>
      <c:valAx>
        <c:axId val="3435003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43504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279314762469331"/>
          <c:y val="0.91226145523074165"/>
          <c:w val="0.33221885725822736"/>
          <c:h val="8.7738541415947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en-US" sz="1600" b="1" dirty="0"/>
              <a:t>안전사고 </a:t>
            </a:r>
            <a:r>
              <a:rPr lang="en-US" altLang="ko-KR" sz="1600" b="1" dirty="0"/>
              <a:t>12</a:t>
            </a:r>
            <a:r>
              <a:rPr lang="ko-KR" altLang="en-US" sz="1600" b="1" dirty="0"/>
              <a:t>개월 </a:t>
            </a:r>
            <a:r>
              <a:rPr lang="ko-KR" altLang="en-US" sz="1600" b="1" dirty="0" err="1"/>
              <a:t>누개</a:t>
            </a:r>
            <a:r>
              <a:rPr lang="ko-KR" altLang="en-US" sz="1600" b="1" dirty="0"/>
              <a:t> 현황</a:t>
            </a:r>
          </a:p>
        </c:rich>
      </c:tx>
      <c:layout>
        <c:manualLayout>
          <c:xMode val="edge"/>
          <c:yMode val="edge"/>
          <c:x val="0.2232604517338986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7.0918727503581955E-2"/>
          <c:y val="0.23480409974796504"/>
          <c:w val="0.84070567404801566"/>
          <c:h val="0.53820849191389464"/>
        </c:manualLayout>
      </c:layout>
      <c:lineChart>
        <c:grouping val="standard"/>
        <c:varyColors val="0"/>
        <c:ser>
          <c:idx val="0"/>
          <c:order val="0"/>
          <c:tx>
            <c:strRef>
              <c:f>통계_2월!$I$32</c:f>
              <c:strCache>
                <c:ptCount val="1"/>
                <c:pt idx="0">
                  <c:v>사고 건 수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통계_2월!$H$33:$H$46</c:f>
              <c:strCache>
                <c:ptCount val="12"/>
                <c:pt idx="0">
                  <c:v>23.03</c:v>
                </c:pt>
                <c:pt idx="1">
                  <c:v>04</c:v>
                </c:pt>
                <c:pt idx="2">
                  <c:v>05</c:v>
                </c:pt>
                <c:pt idx="3">
                  <c:v>06</c:v>
                </c:pt>
                <c:pt idx="4">
                  <c:v>07</c:v>
                </c:pt>
                <c:pt idx="5">
                  <c:v>08</c:v>
                </c:pt>
                <c:pt idx="6">
                  <c:v>09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  <c:pt idx="10">
                  <c:v>24.01</c:v>
                </c:pt>
                <c:pt idx="11">
                  <c:v>02</c:v>
                </c:pt>
              </c:strCache>
            </c:strRef>
          </c:cat>
          <c:val>
            <c:numRef>
              <c:f>통계_2월!$I$33:$I$46</c:f>
              <c:numCache>
                <c:formatCode>General</c:formatCode>
                <c:ptCount val="12"/>
                <c:pt idx="0">
                  <c:v>49</c:v>
                </c:pt>
                <c:pt idx="1">
                  <c:v>51</c:v>
                </c:pt>
                <c:pt idx="2">
                  <c:v>50</c:v>
                </c:pt>
                <c:pt idx="3">
                  <c:v>48</c:v>
                </c:pt>
                <c:pt idx="4">
                  <c:v>44</c:v>
                </c:pt>
                <c:pt idx="5">
                  <c:v>47</c:v>
                </c:pt>
                <c:pt idx="6">
                  <c:v>44</c:v>
                </c:pt>
                <c:pt idx="7">
                  <c:v>43</c:v>
                </c:pt>
                <c:pt idx="8">
                  <c:v>37</c:v>
                </c:pt>
                <c:pt idx="9">
                  <c:v>38</c:v>
                </c:pt>
                <c:pt idx="10">
                  <c:v>35</c:v>
                </c:pt>
                <c:pt idx="11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C15-4E78-9890-3AFA7DAE69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4296880"/>
        <c:axId val="369717648"/>
      </c:lineChart>
      <c:lineChart>
        <c:grouping val="standard"/>
        <c:varyColors val="0"/>
        <c:ser>
          <c:idx val="1"/>
          <c:order val="1"/>
          <c:tx>
            <c:strRef>
              <c:f>통계_2월!$K$32</c:f>
              <c:strCache>
                <c:ptCount val="1"/>
                <c:pt idx="0">
                  <c:v>100억당 재해자 수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통계_2월!$H$33:$H$46</c:f>
              <c:strCache>
                <c:ptCount val="12"/>
                <c:pt idx="0">
                  <c:v>23.03</c:v>
                </c:pt>
                <c:pt idx="1">
                  <c:v>04</c:v>
                </c:pt>
                <c:pt idx="2">
                  <c:v>05</c:v>
                </c:pt>
                <c:pt idx="3">
                  <c:v>06</c:v>
                </c:pt>
                <c:pt idx="4">
                  <c:v>07</c:v>
                </c:pt>
                <c:pt idx="5">
                  <c:v>08</c:v>
                </c:pt>
                <c:pt idx="6">
                  <c:v>09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  <c:pt idx="10">
                  <c:v>24.01</c:v>
                </c:pt>
                <c:pt idx="11">
                  <c:v>02</c:v>
                </c:pt>
              </c:strCache>
            </c:strRef>
          </c:cat>
          <c:val>
            <c:numRef>
              <c:f>통계_2월!$K$33:$K$46</c:f>
              <c:numCache>
                <c:formatCode>_(* #,##0.00_);_(* \(#,##0.00\);_(* "-"??_);_(@_)</c:formatCode>
                <c:ptCount val="12"/>
                <c:pt idx="0">
                  <c:v>0.85905968917285969</c:v>
                </c:pt>
                <c:pt idx="1">
                  <c:v>0.91011171451029793</c:v>
                </c:pt>
                <c:pt idx="2">
                  <c:v>0.93228871289635717</c:v>
                </c:pt>
                <c:pt idx="3">
                  <c:v>0.93626543140157092</c:v>
                </c:pt>
                <c:pt idx="4">
                  <c:v>0.85780995777593094</c:v>
                </c:pt>
                <c:pt idx="5">
                  <c:v>0.89658594591242913</c:v>
                </c:pt>
                <c:pt idx="6">
                  <c:v>0.8292408466030573</c:v>
                </c:pt>
                <c:pt idx="7">
                  <c:v>0.80206590404560696</c:v>
                </c:pt>
                <c:pt idx="8">
                  <c:v>0.70685028982596099</c:v>
                </c:pt>
                <c:pt idx="9">
                  <c:v>0.70120206904603943</c:v>
                </c:pt>
                <c:pt idx="10">
                  <c:v>0.68672580875784739</c:v>
                </c:pt>
                <c:pt idx="11">
                  <c:v>0.67153726500126298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C15-4E78-9890-3AFA7DAE69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3056080"/>
        <c:axId val="369709744"/>
      </c:lineChart>
      <c:catAx>
        <c:axId val="374296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69717648"/>
        <c:crosses val="autoZero"/>
        <c:auto val="1"/>
        <c:lblAlgn val="ctr"/>
        <c:lblOffset val="100"/>
        <c:noMultiLvlLbl val="0"/>
      </c:catAx>
      <c:valAx>
        <c:axId val="369717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374296880"/>
        <c:crosses val="autoZero"/>
        <c:crossBetween val="between"/>
      </c:valAx>
      <c:valAx>
        <c:axId val="369709744"/>
        <c:scaling>
          <c:orientation val="minMax"/>
        </c:scaling>
        <c:delete val="0"/>
        <c:axPos val="r"/>
        <c:numFmt formatCode="_(* #,##0.00_);_(* \(#,##0.00\);_(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523056080"/>
        <c:crosses val="max"/>
        <c:crossBetween val="between"/>
      </c:valAx>
      <c:catAx>
        <c:axId val="15230560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697097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627942735331462"/>
          <c:y val="0.9070089149074585"/>
          <c:w val="0.56744114529337075"/>
          <c:h val="8.31377867397103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529" cy="497525"/>
          </a:xfrm>
          <a:prstGeom prst="rect">
            <a:avLst/>
          </a:prstGeom>
        </p:spPr>
        <p:txBody>
          <a:bodyPr vert="horz" lIns="91540" tIns="45770" rIns="91540" bIns="4577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5084" y="0"/>
            <a:ext cx="2950529" cy="497525"/>
          </a:xfrm>
          <a:prstGeom prst="rect">
            <a:avLst/>
          </a:prstGeom>
        </p:spPr>
        <p:txBody>
          <a:bodyPr vert="horz" lIns="91540" tIns="45770" rIns="91540" bIns="45770" rtlCol="0"/>
          <a:lstStyle>
            <a:lvl1pPr algn="r">
              <a:defRPr sz="1200"/>
            </a:lvl1pPr>
          </a:lstStyle>
          <a:p>
            <a:fld id="{81A342A9-6DB7-4AEE-A9FB-3B3C45B4E792}" type="datetimeFigureOut">
              <a:rPr lang="ko-KR" altLang="en-US" smtClean="0"/>
              <a:t>2024-02-23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41816"/>
            <a:ext cx="2950529" cy="497525"/>
          </a:xfrm>
          <a:prstGeom prst="rect">
            <a:avLst/>
          </a:prstGeom>
        </p:spPr>
        <p:txBody>
          <a:bodyPr vert="horz" lIns="91540" tIns="45770" rIns="91540" bIns="4577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5084" y="9441816"/>
            <a:ext cx="2950529" cy="497525"/>
          </a:xfrm>
          <a:prstGeom prst="rect">
            <a:avLst/>
          </a:prstGeom>
        </p:spPr>
        <p:txBody>
          <a:bodyPr vert="horz" lIns="91540" tIns="45770" rIns="91540" bIns="45770" rtlCol="0" anchor="b"/>
          <a:lstStyle>
            <a:lvl1pPr algn="r">
              <a:defRPr sz="1200"/>
            </a:lvl1pPr>
          </a:lstStyle>
          <a:p>
            <a:fld id="{C5102B8E-9D5B-4F04-B998-714CFCB66CB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63623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9786" cy="498693"/>
          </a:xfrm>
          <a:prstGeom prst="rect">
            <a:avLst/>
          </a:prstGeom>
        </p:spPr>
        <p:txBody>
          <a:bodyPr vert="horz" lIns="91540" tIns="45770" rIns="91540" bIns="4577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40" y="0"/>
            <a:ext cx="2949786" cy="498693"/>
          </a:xfrm>
          <a:prstGeom prst="rect">
            <a:avLst/>
          </a:prstGeom>
        </p:spPr>
        <p:txBody>
          <a:bodyPr vert="horz" lIns="91540" tIns="45770" rIns="91540" bIns="45770" rtlCol="0"/>
          <a:lstStyle>
            <a:lvl1pPr algn="r">
              <a:defRPr sz="1200"/>
            </a:lvl1pPr>
          </a:lstStyle>
          <a:p>
            <a:fld id="{2EF7F024-598B-4A20-A873-2FDA5712DD97}" type="datetimeFigureOut">
              <a:rPr lang="ko-KR" altLang="en-US" smtClean="0"/>
              <a:t>2024-02-23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4600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40" tIns="45770" rIns="91540" bIns="4577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1" y="4783310"/>
            <a:ext cx="5445760" cy="3913614"/>
          </a:xfrm>
          <a:prstGeom prst="rect">
            <a:avLst/>
          </a:prstGeom>
        </p:spPr>
        <p:txBody>
          <a:bodyPr vert="horz" lIns="91540" tIns="45770" rIns="91540" bIns="4577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3" y="9440648"/>
            <a:ext cx="2949786" cy="498693"/>
          </a:xfrm>
          <a:prstGeom prst="rect">
            <a:avLst/>
          </a:prstGeom>
        </p:spPr>
        <p:txBody>
          <a:bodyPr vert="horz" lIns="91540" tIns="45770" rIns="91540" bIns="4577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40" y="9440648"/>
            <a:ext cx="2949786" cy="498693"/>
          </a:xfrm>
          <a:prstGeom prst="rect">
            <a:avLst/>
          </a:prstGeom>
        </p:spPr>
        <p:txBody>
          <a:bodyPr vert="horz" lIns="91540" tIns="45770" rIns="91540" bIns="45770" rtlCol="0" anchor="b"/>
          <a:lstStyle>
            <a:lvl1pPr algn="r">
              <a:defRPr sz="1200"/>
            </a:lvl1pPr>
          </a:lstStyle>
          <a:p>
            <a:fld id="{5EE7F65E-542B-4C62-9207-46E3BACFAC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268479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0213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109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469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-</a:t>
            </a:r>
            <a:r>
              <a:rPr lang="ko-KR" altLang="en-US" dirty="0"/>
              <a:t>캠페인 진행 현황</a:t>
            </a:r>
            <a:r>
              <a:rPr lang="en-US" altLang="ko-KR" dirty="0"/>
              <a:t>: </a:t>
            </a:r>
          </a:p>
          <a:p>
            <a:r>
              <a:rPr lang="en-US" altLang="ko-KR" dirty="0"/>
              <a:t>-</a:t>
            </a:r>
            <a:r>
              <a:rPr lang="ko-KR" altLang="en-US" dirty="0" err="1"/>
              <a:t>스마트에어백</a:t>
            </a:r>
            <a:r>
              <a:rPr lang="ko-KR" altLang="en-US" dirty="0"/>
              <a:t> 도입</a:t>
            </a:r>
            <a:r>
              <a:rPr lang="en-US" altLang="ko-KR" dirty="0"/>
              <a:t>(10</a:t>
            </a:r>
            <a:r>
              <a:rPr lang="ko-KR" altLang="en-US" dirty="0"/>
              <a:t>개 구입</a:t>
            </a:r>
            <a:r>
              <a:rPr lang="en-US" altLang="ko-KR" dirty="0"/>
              <a:t>. 5</a:t>
            </a:r>
            <a:r>
              <a:rPr lang="ko-KR" altLang="en-US" dirty="0"/>
              <a:t>개 현장 배포</a:t>
            </a:r>
            <a:r>
              <a:rPr lang="en-US" altLang="ko-KR" dirty="0"/>
              <a:t>) -&gt; </a:t>
            </a:r>
            <a:r>
              <a:rPr lang="ko-KR" altLang="en-US" dirty="0"/>
              <a:t>이슈사항</a:t>
            </a:r>
            <a:endParaRPr lang="en-US" altLang="ko-KR" dirty="0"/>
          </a:p>
          <a:p>
            <a:r>
              <a:rPr lang="en-US" altLang="ko-KR" dirty="0"/>
              <a:t>-ISO </a:t>
            </a:r>
            <a:r>
              <a:rPr lang="ko-KR" altLang="en-US" dirty="0"/>
              <a:t>심사 </a:t>
            </a:r>
            <a:r>
              <a:rPr lang="en-US" altLang="ko-KR" dirty="0"/>
              <a:t>7</a:t>
            </a:r>
            <a:r>
              <a:rPr lang="ko-KR" altLang="en-US" dirty="0"/>
              <a:t>월 말</a:t>
            </a:r>
            <a:r>
              <a:rPr lang="en-US" altLang="ko-KR" dirty="0"/>
              <a:t>~8</a:t>
            </a:r>
            <a:r>
              <a:rPr lang="ko-KR" altLang="en-US" dirty="0"/>
              <a:t>월 초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영종도 진행사항 </a:t>
            </a:r>
            <a:r>
              <a:rPr lang="en-US" altLang="ko-KR" dirty="0"/>
              <a:t>-&gt; </a:t>
            </a:r>
            <a:r>
              <a:rPr lang="ko-KR" altLang="en-US" dirty="0"/>
              <a:t>이슈사항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8917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2422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+ </a:t>
            </a:r>
            <a:r>
              <a:rPr lang="ko-KR" altLang="en-US" dirty="0"/>
              <a:t>종사자 의견청취 추가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1686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월별 사고 현황 비교</a:t>
            </a:r>
            <a:endParaRPr lang="en-US" altLang="ko-KR" dirty="0"/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4277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826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3062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9859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7106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4600"/>
            <a:ext cx="4467225" cy="335121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7F65E-542B-4C62-9207-46E3BACFAC97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8100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6"/>
            <a:ext cx="2057400" cy="365125"/>
          </a:xfrm>
          <a:prstGeom prst="rect">
            <a:avLst/>
          </a:prstGeom>
        </p:spPr>
        <p:txBody>
          <a:bodyPr/>
          <a:lstStyle/>
          <a:p>
            <a:fld id="{9CF7AA18-4F1F-4854-9BD6-9E7D3AE6D7DE}" type="datetime1">
              <a:rPr lang="ko-KR" altLang="en-US" smtClean="0"/>
              <a:t>2024-02-23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0" y="6356356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0330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7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8" name="Picture 3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65859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B1954223-04A8-4885-AA58-8C357DFAD8F3}" type="datetime1">
              <a:rPr lang="ko-KR" altLang="en-US" smtClean="0"/>
              <a:t>2024-02-23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910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9F4CB79A-5BE3-4F58-A3AE-E11BB498A21F}" type="datetime1">
              <a:rPr lang="ko-KR" altLang="en-US" smtClean="0"/>
              <a:t>2024-02-23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910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1860EAB1-9A24-4F43-8177-EB1A170D5DC5}" type="datetime1">
              <a:rPr lang="ko-KR" altLang="en-US" smtClean="0"/>
              <a:t>2024-02-23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851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5B74DAC5-C860-4E46-AB88-1E59EC71214A}" type="datetime1">
              <a:rPr lang="ko-KR" altLang="en-US" smtClean="0"/>
              <a:t>2024-02-23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9457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0B76A618-AC57-4A19-A379-A426A944B8CE}" type="datetime1">
              <a:rPr lang="ko-KR" altLang="en-US" smtClean="0"/>
              <a:t>2024-02-23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29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/>
          <a:lstStyle/>
          <a:p>
            <a:fld id="{1A5E4675-6014-4D7E-9371-A1EE500245EA}" type="datetime1">
              <a:rPr lang="ko-KR" altLang="en-US" smtClean="0"/>
              <a:t>2024-02-23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CE9C-8774-4118-AC29-180A678581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2927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35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 userDrawn="1"/>
        </p:nvSpPr>
        <p:spPr bwMode="auto">
          <a:xfrm>
            <a:off x="4" y="1414122"/>
            <a:ext cx="9143999" cy="2329749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3" name="직선 연결선 12"/>
          <p:cNvCxnSpPr/>
          <p:nvPr userDrawn="1"/>
        </p:nvCxnSpPr>
        <p:spPr>
          <a:xfrm>
            <a:off x="0" y="557589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6" b="95699" l="391" r="99414">
                        <a14:foregroundMark x1="8203" y1="38710" x2="8203" y2="38710"/>
                        <a14:foregroundMark x1="1758" y1="41935" x2="1758" y2="41935"/>
                        <a14:foregroundMark x1="20605" y1="17742" x2="20605" y2="17742"/>
                        <a14:foregroundMark x1="26758" y1="65054" x2="26758" y2="65054"/>
                        <a14:foregroundMark x1="42578" y1="41935" x2="42578" y2="41935"/>
                        <a14:foregroundMark x1="52539" y1="32796" x2="52539" y2="32796"/>
                        <a14:foregroundMark x1="65039" y1="20430" x2="65039" y2="20430"/>
                        <a14:foregroundMark x1="76563" y1="41398" x2="76563" y2="41398"/>
                        <a14:foregroundMark x1="82324" y1="20430" x2="82324" y2="20430"/>
                        <a14:foregroundMark x1="97754" y1="20968" x2="97754" y2="20968"/>
                        <a14:foregroundMark x1="7520" y1="67204" x2="7520" y2="67204"/>
                        <a14:foregroundMark x1="12891" y1="40860" x2="12891" y2="40860"/>
                        <a14:foregroundMark x1="7227" y1="9140" x2="7227" y2="9140"/>
                        <a14:foregroundMark x1="7422" y1="92473" x2="7422" y2="92473"/>
                        <a14:foregroundMark x1="7324" y1="80645" x2="7324" y2="80645"/>
                        <a14:foregroundMark x1="1172" y1="41398" x2="1172" y2="41398"/>
                        <a14:foregroundMark x1="13379" y1="40860" x2="13379" y2="40860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06" y="93994"/>
            <a:ext cx="2056474" cy="397288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30856" y="2053907"/>
            <a:ext cx="709953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200" b="1" dirty="0">
                <a:solidFill>
                  <a:schemeClr val="bg1"/>
                </a:solidFill>
              </a:rPr>
              <a:t>안전보건 전사 회의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3510952" y="5814205"/>
            <a:ext cx="213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/>
              <a:t>환경안전부문</a:t>
            </a:r>
          </a:p>
        </p:txBody>
      </p:sp>
    </p:spTree>
    <p:extLst>
      <p:ext uri="{BB962C8B-B14F-4D97-AF65-F5344CB8AC3E}">
        <p14:creationId xmlns:p14="http://schemas.microsoft.com/office/powerpoint/2010/main" val="103911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직선 연결선 12"/>
          <p:cNvCxnSpPr/>
          <p:nvPr userDrawn="1"/>
        </p:nvCxnSpPr>
        <p:spPr>
          <a:xfrm>
            <a:off x="0" y="557589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66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8" r:id="rId2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 userDrawn="1"/>
        </p:nvSpPr>
        <p:spPr>
          <a:xfrm>
            <a:off x="163903" y="844737"/>
            <a:ext cx="4313207" cy="3152503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3" name="직사각형 12"/>
          <p:cNvSpPr/>
          <p:nvPr userDrawn="1"/>
        </p:nvSpPr>
        <p:spPr>
          <a:xfrm>
            <a:off x="163903" y="4161669"/>
            <a:ext cx="4313207" cy="201053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4" name="직사각형 13"/>
          <p:cNvSpPr/>
          <p:nvPr userDrawn="1"/>
        </p:nvSpPr>
        <p:spPr>
          <a:xfrm>
            <a:off x="4689897" y="844737"/>
            <a:ext cx="4313207" cy="3152503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5" name="직사각형 14"/>
          <p:cNvSpPr/>
          <p:nvPr userDrawn="1"/>
        </p:nvSpPr>
        <p:spPr>
          <a:xfrm>
            <a:off x="4692770" y="4161669"/>
            <a:ext cx="4313207" cy="201053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028950" y="635635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grpSp>
        <p:nvGrpSpPr>
          <p:cNvPr id="12" name="그룹 11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6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7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6228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05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 userDrawn="1"/>
        </p:nvSpPr>
        <p:spPr>
          <a:xfrm>
            <a:off x="163903" y="844732"/>
            <a:ext cx="4313207" cy="2577738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3" name="직사각형 12"/>
          <p:cNvSpPr/>
          <p:nvPr userDrawn="1"/>
        </p:nvSpPr>
        <p:spPr>
          <a:xfrm>
            <a:off x="163903" y="3570429"/>
            <a:ext cx="4313207" cy="260177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4" name="직사각형 13"/>
          <p:cNvSpPr/>
          <p:nvPr userDrawn="1"/>
        </p:nvSpPr>
        <p:spPr>
          <a:xfrm>
            <a:off x="4689897" y="844732"/>
            <a:ext cx="4313207" cy="2577738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5" name="직사각형 14"/>
          <p:cNvSpPr/>
          <p:nvPr userDrawn="1"/>
        </p:nvSpPr>
        <p:spPr>
          <a:xfrm>
            <a:off x="4692770" y="3570429"/>
            <a:ext cx="4313207" cy="2601777"/>
          </a:xfrm>
          <a:prstGeom prst="rect">
            <a:avLst/>
          </a:prstGeom>
          <a:noFill/>
          <a:ln w="19050">
            <a:solidFill>
              <a:srgbClr val="1D4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11" name="그룹 10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6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928048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05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 userDrawn="1"/>
        </p:nvSpPr>
        <p:spPr>
          <a:xfrm>
            <a:off x="163904" y="844732"/>
            <a:ext cx="8839199" cy="5327469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8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11666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05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 userDrawn="1"/>
        </p:nvSpPr>
        <p:spPr>
          <a:xfrm>
            <a:off x="163901" y="844732"/>
            <a:ext cx="8839200" cy="5327469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76707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2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8429" y="6464262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 userDrawn="1"/>
        </p:nvSpPr>
        <p:spPr bwMode="auto">
          <a:xfrm>
            <a:off x="4" y="-611"/>
            <a:ext cx="9143999" cy="587207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6406297"/>
            <a:ext cx="9144000" cy="0"/>
          </a:xfrm>
          <a:prstGeom prst="line">
            <a:avLst/>
          </a:prstGeom>
          <a:ln w="57150" cmpd="dbl">
            <a:solidFill>
              <a:srgbClr val="1D4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8"/>
          <p:cNvGrpSpPr/>
          <p:nvPr userDrawn="1"/>
        </p:nvGrpSpPr>
        <p:grpSpPr>
          <a:xfrm>
            <a:off x="134569" y="6474319"/>
            <a:ext cx="7742683" cy="375433"/>
            <a:chOff x="134566" y="6421046"/>
            <a:chExt cx="7742683" cy="375433"/>
          </a:xfrm>
        </p:grpSpPr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95536" y="6421046"/>
              <a:ext cx="7481713" cy="375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6" tIns="45693" rIns="91386" bIns="45693">
              <a:spAutoFit/>
            </a:bodyPr>
            <a:lstStyle/>
            <a:p>
              <a:pPr marL="342687" indent="-342687">
                <a:lnSpc>
                  <a:spcPct val="80000"/>
                </a:lnSpc>
                <a:spcBef>
                  <a:spcPct val="20000"/>
                </a:spcBef>
                <a:buClr>
                  <a:srgbClr val="FF0000"/>
                </a:buClr>
                <a:buSzPct val="70000"/>
                <a:defRPr/>
              </a:pPr>
              <a:r>
                <a:rPr lang="en-US" altLang="ko-KR" sz="2300" b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ea typeface="HY견고딕" pitchFamily="18" charset="-127"/>
                </a:rPr>
                <a:t>SUNGDO ENG  </a:t>
              </a:r>
              <a:r>
                <a:rPr lang="en-US" altLang="ko-KR" sz="1400" i="1" dirty="0">
                  <a:solidFill>
                    <a:schemeClr val="tx1">
                      <a:lumMod val="75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We Build The Classic..</a:t>
              </a:r>
            </a:p>
          </p:txBody>
        </p:sp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4566" y="6446764"/>
              <a:ext cx="302367" cy="321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576521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2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88429" y="6412506"/>
            <a:ext cx="5671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ctr" defTabSz="914400" rtl="0" eaLnBrk="1" latinLnBrk="1" hangingPunct="1"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z="1800" smtClean="0"/>
              <a:pPr/>
              <a:t>‹#›</a:t>
            </a:fld>
            <a:endParaRPr lang="en-US" sz="1800" dirty="0"/>
          </a:p>
        </p:txBody>
      </p:sp>
      <p:sp>
        <p:nvSpPr>
          <p:cNvPr id="8" name="Text Box 5"/>
          <p:cNvSpPr txBox="1">
            <a:spLocks noChangeArrowheads="1"/>
          </p:cNvSpPr>
          <p:nvPr userDrawn="1"/>
        </p:nvSpPr>
        <p:spPr bwMode="auto">
          <a:xfrm>
            <a:off x="0" y="2090997"/>
            <a:ext cx="9144000" cy="2676013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3158" y="1282185"/>
            <a:ext cx="4383215" cy="4293630"/>
          </a:xfrm>
          <a:prstGeom prst="diamond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 userDrawn="1"/>
        </p:nvSpPr>
        <p:spPr bwMode="auto">
          <a:xfrm rot="2713271">
            <a:off x="1731127" y="910324"/>
            <a:ext cx="735874" cy="722811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 userDrawn="1"/>
        </p:nvSpPr>
        <p:spPr bwMode="auto">
          <a:xfrm rot="2713271">
            <a:off x="2762527" y="5224872"/>
            <a:ext cx="735874" cy="722811"/>
          </a:xfrm>
          <a:prstGeom prst="rect">
            <a:avLst/>
          </a:prstGeom>
          <a:solidFill>
            <a:srgbClr val="1D4999"/>
          </a:solidFill>
          <a:ln w="9525">
            <a:solidFill>
              <a:srgbClr val="1D4999"/>
            </a:solidFill>
            <a:miter lim="800000"/>
            <a:headEnd/>
            <a:tailEnd/>
          </a:ln>
          <a:effectLst/>
        </p:spPr>
        <p:txBody>
          <a:bodyPr lIns="27000" tIns="54000" rIns="27000" bIns="54000" anchor="ctr"/>
          <a:lstStyle/>
          <a:p>
            <a:pPr>
              <a:spcBef>
                <a:spcPct val="50000"/>
              </a:spcBef>
              <a:tabLst>
                <a:tab pos="6572086" algn="r"/>
              </a:tabLst>
              <a:defRPr/>
            </a:pPr>
            <a:r>
              <a:rPr lang="en-US" altLang="ko-KR" sz="675" b="1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endParaRPr lang="en-US" altLang="ko-KR" sz="751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066" name="Picture 18" descr="House Construction Icons - Download Free Vector Icons | Noun Project"/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562" y="886906"/>
            <a:ext cx="1230727" cy="123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22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hf hdr="0" dt="0"/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61959" y="4553667"/>
            <a:ext cx="1820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2024. 02. 26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635495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BCDEF25E-8093-4146-8E5D-A08AE8B120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462760"/>
              </p:ext>
            </p:extLst>
          </p:nvPr>
        </p:nvGraphicFramePr>
        <p:xfrm>
          <a:off x="156754" y="836939"/>
          <a:ext cx="8830494" cy="5349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0494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</a:tblGrid>
              <a:tr h="5349257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5492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3-3.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중대재해처벌법 관련 컨설팅 실시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043D8E-4973-4FDB-A7F7-F7DFDAD255A3}"/>
              </a:ext>
            </a:extLst>
          </p:cNvPr>
          <p:cNvSpPr txBox="1"/>
          <p:nvPr/>
        </p:nvSpPr>
        <p:spPr>
          <a:xfrm>
            <a:off x="286873" y="848051"/>
            <a:ext cx="8659907" cy="5024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ko-KR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ea"/>
                <a:ea typeface="+mj-ea"/>
              </a:rPr>
              <a:t>1. </a:t>
            </a:r>
            <a:r>
              <a:rPr lang="ko-KR" altLang="en-US" dirty="0">
                <a:latin typeface="+mj-ea"/>
                <a:ea typeface="+mj-ea"/>
              </a:rPr>
              <a:t>실시 목적</a:t>
            </a:r>
            <a:endParaRPr lang="en-US" altLang="ko-KR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ea"/>
                <a:ea typeface="+mj-ea"/>
              </a:rPr>
              <a:t>  - </a:t>
            </a:r>
            <a:r>
              <a:rPr lang="ko-KR" altLang="en-US" dirty="0">
                <a:latin typeface="+mj-ea"/>
                <a:ea typeface="+mj-ea"/>
              </a:rPr>
              <a:t>중대재해처벌법 상 안전보건 확보 의무를 충실히 이행하고 이를 효율적으로 </a:t>
            </a:r>
            <a:endParaRPr lang="en-US" altLang="ko-KR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ea"/>
                <a:ea typeface="+mj-ea"/>
              </a:rPr>
              <a:t>   </a:t>
            </a:r>
            <a:r>
              <a:rPr lang="ko-KR" altLang="en-US" dirty="0">
                <a:latin typeface="+mj-ea"/>
                <a:ea typeface="+mj-ea"/>
              </a:rPr>
              <a:t>관리</a:t>
            </a:r>
            <a:r>
              <a:rPr lang="en-US" altLang="ko-KR" dirty="0">
                <a:latin typeface="+mj-ea"/>
                <a:ea typeface="+mj-ea"/>
              </a:rPr>
              <a:t>, </a:t>
            </a:r>
            <a:r>
              <a:rPr lang="ko-KR" altLang="en-US" dirty="0">
                <a:latin typeface="+mj-ea"/>
                <a:ea typeface="+mj-ea"/>
              </a:rPr>
              <a:t>감독하기 위해 </a:t>
            </a:r>
            <a:r>
              <a:rPr lang="ko-KR" altLang="en-US" b="1" dirty="0">
                <a:latin typeface="+mj-ea"/>
                <a:ea typeface="+mj-ea"/>
              </a:rPr>
              <a:t>당사 안전보건관리체계를 점검하고</a:t>
            </a:r>
            <a:r>
              <a:rPr lang="en-US" altLang="ko-KR" b="1" dirty="0">
                <a:latin typeface="+mj-ea"/>
                <a:ea typeface="+mj-ea"/>
              </a:rPr>
              <a:t>, </a:t>
            </a:r>
            <a:r>
              <a:rPr lang="ko-KR" altLang="en-US" b="1" dirty="0">
                <a:latin typeface="+mj-ea"/>
                <a:ea typeface="+mj-ea"/>
              </a:rPr>
              <a:t>개선하기 위함</a:t>
            </a:r>
            <a:endParaRPr lang="en-US" altLang="ko-KR" b="1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ea"/>
                <a:ea typeface="+mj-ea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ea"/>
                <a:ea typeface="+mj-ea"/>
              </a:rPr>
              <a:t>2. </a:t>
            </a:r>
            <a:r>
              <a:rPr lang="ko-KR" altLang="en-US" dirty="0">
                <a:latin typeface="+mj-ea"/>
                <a:ea typeface="+mj-ea"/>
              </a:rPr>
              <a:t>실시 개요 </a:t>
            </a:r>
            <a:endParaRPr lang="en-US" altLang="ko-KR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ea"/>
                <a:ea typeface="+mj-ea"/>
              </a:rPr>
              <a:t>   - </a:t>
            </a:r>
            <a:r>
              <a:rPr lang="ko-KR" altLang="en-US" dirty="0">
                <a:latin typeface="+mj-ea"/>
                <a:ea typeface="+mj-ea"/>
              </a:rPr>
              <a:t>선정 업체 </a:t>
            </a:r>
            <a:r>
              <a:rPr lang="en-US" altLang="ko-KR" dirty="0">
                <a:latin typeface="+mj-ea"/>
                <a:ea typeface="+mj-ea"/>
              </a:rPr>
              <a:t>: </a:t>
            </a:r>
            <a:r>
              <a:rPr lang="ko-KR" altLang="en-US" b="1" dirty="0">
                <a:latin typeface="+mj-ea"/>
                <a:ea typeface="+mj-ea"/>
              </a:rPr>
              <a:t>법무법인 </a:t>
            </a:r>
            <a:r>
              <a:rPr lang="ko-KR" altLang="en-US" b="1" dirty="0" err="1">
                <a:latin typeface="+mj-ea"/>
                <a:ea typeface="+mj-ea"/>
              </a:rPr>
              <a:t>율촌</a:t>
            </a:r>
            <a:endParaRPr lang="en-US" altLang="ko-KR" b="1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ea"/>
                <a:ea typeface="+mj-ea"/>
              </a:rPr>
              <a:t>   - </a:t>
            </a:r>
            <a:r>
              <a:rPr lang="ko-KR" altLang="en-US" dirty="0">
                <a:latin typeface="+mj-ea"/>
                <a:ea typeface="+mj-ea"/>
              </a:rPr>
              <a:t>점검 대상 </a:t>
            </a:r>
            <a:r>
              <a:rPr lang="en-US" altLang="ko-KR" dirty="0">
                <a:latin typeface="+mj-ea"/>
                <a:ea typeface="+mj-ea"/>
              </a:rPr>
              <a:t>: </a:t>
            </a:r>
            <a:r>
              <a:rPr lang="ko-KR" altLang="en-US" b="1" dirty="0">
                <a:latin typeface="+mj-ea"/>
                <a:ea typeface="+mj-ea"/>
              </a:rPr>
              <a:t>본사 및 주요 현장 </a:t>
            </a:r>
            <a:r>
              <a:rPr lang="en-US" altLang="ko-KR" b="1" dirty="0">
                <a:latin typeface="+mj-ea"/>
                <a:ea typeface="+mj-ea"/>
              </a:rPr>
              <a:t>4</a:t>
            </a:r>
            <a:r>
              <a:rPr lang="ko-KR" altLang="en-US" b="1" dirty="0">
                <a:latin typeface="+mj-ea"/>
                <a:ea typeface="+mj-ea"/>
              </a:rPr>
              <a:t>개소</a:t>
            </a:r>
            <a:endParaRPr lang="en-US" altLang="ko-KR" b="1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ea"/>
                <a:ea typeface="+mj-ea"/>
              </a:rPr>
              <a:t>   - </a:t>
            </a:r>
            <a:r>
              <a:rPr lang="ko-KR" altLang="en-US" dirty="0">
                <a:latin typeface="+mj-ea"/>
                <a:ea typeface="+mj-ea"/>
              </a:rPr>
              <a:t>점검 기간 </a:t>
            </a:r>
            <a:r>
              <a:rPr lang="en-US" altLang="ko-KR" dirty="0">
                <a:latin typeface="+mj-ea"/>
                <a:ea typeface="+mj-ea"/>
              </a:rPr>
              <a:t>: </a:t>
            </a:r>
            <a:r>
              <a:rPr lang="ko-KR" altLang="en-US" dirty="0">
                <a:latin typeface="+mj-ea"/>
                <a:ea typeface="+mj-ea"/>
              </a:rPr>
              <a:t>약 </a:t>
            </a:r>
            <a:r>
              <a:rPr lang="en-US" altLang="ko-KR" dirty="0">
                <a:latin typeface="+mj-ea"/>
                <a:ea typeface="+mj-ea"/>
              </a:rPr>
              <a:t>6</a:t>
            </a:r>
            <a:r>
              <a:rPr lang="ko-KR" altLang="en-US" dirty="0">
                <a:latin typeface="+mj-ea"/>
                <a:ea typeface="+mj-ea"/>
              </a:rPr>
              <a:t>주 </a:t>
            </a:r>
            <a:r>
              <a:rPr lang="en-US" altLang="ko-KR" sz="1600" dirty="0">
                <a:latin typeface="+mj-ea"/>
                <a:ea typeface="+mj-ea"/>
              </a:rPr>
              <a:t>(2/27 </a:t>
            </a:r>
            <a:r>
              <a:rPr lang="ko-KR" altLang="en-US" sz="1600" dirty="0">
                <a:latin typeface="+mj-ea"/>
                <a:ea typeface="+mj-ea"/>
              </a:rPr>
              <a:t>킥오프미팅</a:t>
            </a:r>
            <a:r>
              <a:rPr lang="en-US" altLang="ko-KR" sz="1600" dirty="0">
                <a:latin typeface="+mj-ea"/>
                <a:ea typeface="+mj-ea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ea"/>
                <a:ea typeface="+mj-ea"/>
              </a:rPr>
              <a:t>   - </a:t>
            </a:r>
            <a:r>
              <a:rPr lang="ko-KR" altLang="en-US" dirty="0">
                <a:latin typeface="+mj-ea"/>
                <a:ea typeface="+mj-ea"/>
              </a:rPr>
              <a:t>점검 내용 </a:t>
            </a:r>
            <a:r>
              <a:rPr lang="en-US" altLang="ko-KR" dirty="0">
                <a:latin typeface="+mj-ea"/>
                <a:ea typeface="+mj-ea"/>
              </a:rPr>
              <a:t>: </a:t>
            </a:r>
            <a:r>
              <a:rPr lang="ko-KR" altLang="en-US" dirty="0">
                <a:latin typeface="+mj-ea"/>
                <a:ea typeface="+mj-ea"/>
              </a:rPr>
              <a:t>당사 안전보건관리체계 적법성 및 적정성 검토</a:t>
            </a:r>
            <a:endParaRPr lang="en-US" altLang="ko-KR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ea"/>
                <a:ea typeface="+mj-ea"/>
              </a:rPr>
              <a:t>                    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안</a:t>
            </a:r>
            <a:r>
              <a:rPr lang="ko-KR" altLang="en-US" dirty="0">
                <a:latin typeface="+mj-ea"/>
                <a:ea typeface="+mj-ea"/>
              </a:rPr>
              <a:t>전 조직 등 안전보건 관리체계 검토</a:t>
            </a:r>
            <a:endParaRPr lang="en-US" altLang="ko-KR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+mj-ea"/>
              </a:rPr>
              <a:t>                    </a:t>
            </a:r>
            <a:r>
              <a:rPr lang="en-US" altLang="ko-KR" dirty="0">
                <a:latin typeface="맑은 고딕" panose="020B0503020000020004" pitchFamily="50" charset="-127"/>
              </a:rPr>
              <a:t>〮 </a:t>
            </a:r>
            <a:r>
              <a:rPr lang="ko-KR" altLang="en-US" dirty="0">
                <a:latin typeface="맑은 고딕" panose="020B0503020000020004" pitchFamily="50" charset="-127"/>
              </a:rPr>
              <a:t>안전보건 관련 규정 및 매뉴얼 검토</a:t>
            </a:r>
            <a:r>
              <a:rPr lang="en-US" altLang="ko-KR" dirty="0">
                <a:latin typeface="+mj-ea"/>
                <a:ea typeface="+mj-ea"/>
              </a:rPr>
              <a:t>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661362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5168" y="57925"/>
            <a:ext cx="5710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3-4.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해빙기 관련 노동부 불시 감독 알림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3FF812CE-C750-4179-81F8-707858C332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923006"/>
              </p:ext>
            </p:extLst>
          </p:nvPr>
        </p:nvGraphicFramePr>
        <p:xfrm>
          <a:off x="156754" y="836939"/>
          <a:ext cx="8830494" cy="5349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0494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</a:tblGrid>
              <a:tr h="5349257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해빙기 특성</a:t>
                      </a:r>
                      <a:endParaRPr lang="en-US" altLang="ko-KR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겨울철 중단되었던 건설공사가 재개되며</a:t>
                      </a:r>
                      <a:endParaRPr lang="en-US" altLang="ko-KR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사망사고가 증가하는 경향</a:t>
                      </a:r>
                      <a:endParaRPr lang="en-US" altLang="ko-KR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해빙기주요 위험요인</a:t>
                      </a:r>
                      <a:endParaRPr lang="en-US" altLang="ko-KR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〮 </a:t>
                      </a:r>
                      <a:r>
                        <a:rPr lang="ko-KR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얼었던 땅이 녹으며 지반 연약화로 인한</a:t>
                      </a:r>
                      <a:endParaRPr lang="en-US" altLang="ko-KR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</a:t>
                      </a:r>
                      <a:r>
                        <a:rPr lang="ko-KR" altLang="en-US" sz="18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굴착면</a:t>
                      </a: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8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흙막이</a:t>
                      </a:r>
                      <a:r>
                        <a:rPr lang="ko-KR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8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버팀보</a:t>
                      </a:r>
                      <a:r>
                        <a:rPr lang="ko-KR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등 붕괴 위험</a:t>
                      </a:r>
                      <a:endParaRPr lang="en-US" altLang="ko-KR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〮 </a:t>
                      </a:r>
                      <a:r>
                        <a:rPr lang="ko-KR" altLang="en-US" sz="18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강풍에 의한 자재</a:t>
                      </a: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ko-KR" altLang="en-US" sz="18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등에 맞음 위험 </a:t>
                      </a:r>
                      <a:endParaRPr lang="en-US" altLang="ko-KR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노동부 불시감독 안내</a:t>
                      </a:r>
                      <a:endParaRPr lang="en-US" altLang="ko-KR" sz="1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〮 </a:t>
                      </a:r>
                      <a:r>
                        <a:rPr lang="ko-KR" altLang="en-US" sz="18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자율점검기간 부여 후 불시감독 예정</a:t>
                      </a:r>
                      <a:endParaRPr lang="en-US" altLang="ko-KR" sz="18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 〮 </a:t>
                      </a:r>
                      <a:r>
                        <a:rPr lang="ko-KR" altLang="en-US" sz="18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각 현장 노사합동점검 </a:t>
                      </a: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: 2</a:t>
                      </a:r>
                      <a:r>
                        <a:rPr lang="ko-KR" altLang="en-US" sz="18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월 </a:t>
                      </a: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26</a:t>
                      </a:r>
                      <a:r>
                        <a:rPr lang="ko-KR" altLang="en-US" sz="18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일</a:t>
                      </a: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~29</a:t>
                      </a:r>
                      <a:r>
                        <a:rPr lang="ko-KR" altLang="en-US" sz="18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일</a:t>
                      </a:r>
                      <a:endParaRPr lang="en-US" altLang="ko-KR" sz="18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 〮 </a:t>
                      </a:r>
                      <a:r>
                        <a:rPr lang="ko-KR" altLang="en-US" sz="18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점검 결과 제출 </a:t>
                      </a: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: 3</a:t>
                      </a:r>
                      <a:r>
                        <a:rPr lang="ko-KR" altLang="en-US" sz="18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월 </a:t>
                      </a: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4</a:t>
                      </a:r>
                      <a:r>
                        <a:rPr lang="ko-KR" altLang="en-US" sz="18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일</a:t>
                      </a: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</a:tbl>
          </a:graphicData>
        </a:graphic>
      </p:graphicFrame>
      <p:pic>
        <p:nvPicPr>
          <p:cNvPr id="2" name="그림 1">
            <a:extLst>
              <a:ext uri="{FF2B5EF4-FFF2-40B4-BE49-F238E27FC236}">
                <a16:creationId xmlns:a16="http://schemas.microsoft.com/office/drawing/2014/main" id="{122DD2AD-8C31-4A85-9709-775FE66373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92"/>
          <a:stretch/>
        </p:blipFill>
        <p:spPr>
          <a:xfrm>
            <a:off x="4598892" y="863834"/>
            <a:ext cx="4367986" cy="52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56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791753"/>
              </p:ext>
            </p:extLst>
          </p:nvPr>
        </p:nvGraphicFramePr>
        <p:xfrm>
          <a:off x="156754" y="836939"/>
          <a:ext cx="8830494" cy="5349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3646012157"/>
                    </a:ext>
                  </a:extLst>
                </a:gridCol>
              </a:tblGrid>
              <a:tr h="5349257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60000"/>
                        </a:lnSpc>
                        <a:buNone/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1. 3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안전점검의 날 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3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일 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목</a:t>
                      </a: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 algn="l" latinLnBrk="1">
                        <a:lnSpc>
                          <a:spcPct val="160000"/>
                        </a:lnSpc>
                        <a:buNone/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</a:t>
                      </a:r>
                    </a:p>
                    <a:p>
                      <a:pPr algn="l" latinLnBrk="1">
                        <a:lnSpc>
                          <a:spcPct val="160000"/>
                        </a:lnSpc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삼성물산 안전인정제 연장심사</a:t>
                      </a:r>
                      <a:endParaRPr lang="en-US" altLang="ko-KR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60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현장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3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일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화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 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기흥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NRD-K</a:t>
                      </a:r>
                    </a:p>
                    <a:p>
                      <a:pPr algn="l" latinLnBrk="1">
                        <a:lnSpc>
                          <a:spcPct val="160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본사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3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8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일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금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 </a:t>
                      </a:r>
                    </a:p>
                    <a:p>
                      <a:pPr algn="l" latinLnBrk="1">
                        <a:lnSpc>
                          <a:spcPct val="160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내용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현장 조직 안전보건 업무 이행상태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</a:t>
                      </a:r>
                    </a:p>
                    <a:p>
                      <a:pPr algn="l" latinLnBrk="1">
                        <a:lnSpc>
                          <a:spcPct val="160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   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위험요인 도출 및 대책 이행상태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</a:t>
                      </a:r>
                    </a:p>
                    <a:p>
                      <a:pPr algn="l" latinLnBrk="1">
                        <a:lnSpc>
                          <a:spcPct val="160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   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본사 모니터링 및 현장 지원 현황 등</a:t>
                      </a: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60000"/>
                        </a:lnSpc>
                      </a:pP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60000"/>
                        </a:lnSpc>
                      </a:pP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3. KOSHA-MS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연장심사 실시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예정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en-US" altLang="ko-KR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60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KOSHA-MS : 3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말 </a:t>
                      </a: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~ 4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</a:t>
                      </a: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60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ISO 45001 &amp; 9001 &amp; 18001 : 6~7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</a:t>
                      </a: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60000"/>
                        </a:lnSpc>
                      </a:pPr>
                      <a:r>
                        <a:rPr lang="en-US" altLang="ko-KR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자세한 심사 일정은 추후 공지 예정  </a:t>
                      </a:r>
                      <a:endParaRPr lang="en-US" altLang="ko-KR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7200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60000"/>
                        </a:lnSpc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4.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관리감독자 위험성평가 교육 실시 예정</a:t>
                      </a:r>
                      <a:endParaRPr lang="en-US" altLang="ko-KR" sz="16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60000"/>
                        </a:lnSpc>
                      </a:pPr>
                      <a:r>
                        <a:rPr lang="en-US" altLang="ko-KR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관리감독자 중심의 효과적인 유해위험요인</a:t>
                      </a:r>
                      <a:endParaRPr lang="en-US" altLang="ko-KR" sz="155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60000"/>
                        </a:lnSpc>
                      </a:pPr>
                      <a:r>
                        <a:rPr lang="en-US" altLang="ko-KR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발굴</a:t>
                      </a:r>
                      <a:r>
                        <a:rPr lang="en-US" altLang="ko-KR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제거 활동을 위한 위험성평가 교육</a:t>
                      </a:r>
                      <a:endParaRPr lang="en-US" altLang="ko-KR" sz="155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60000"/>
                        </a:lnSpc>
                      </a:pPr>
                      <a:r>
                        <a:rPr lang="en-US" altLang="ko-KR" sz="155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55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일정 </a:t>
                      </a:r>
                      <a:r>
                        <a:rPr lang="en-US" altLang="ko-KR" sz="155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4~6</a:t>
                      </a:r>
                      <a:r>
                        <a:rPr lang="ko-KR" altLang="en-US" sz="155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월 </a:t>
                      </a:r>
                      <a:endParaRPr lang="en-US" altLang="ko-KR" sz="155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60000"/>
                        </a:lnSpc>
                      </a:pPr>
                      <a:r>
                        <a:rPr lang="en-US" altLang="ko-KR" sz="155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55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장소 </a:t>
                      </a:r>
                      <a:r>
                        <a:rPr lang="en-US" altLang="ko-KR" sz="155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55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안성 </a:t>
                      </a:r>
                      <a:r>
                        <a:rPr lang="ko-KR" altLang="en-US" sz="1550" b="1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모산리</a:t>
                      </a:r>
                      <a:r>
                        <a:rPr lang="ko-KR" altLang="en-US" sz="155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교육장</a:t>
                      </a:r>
                      <a:endParaRPr lang="en-US" altLang="ko-KR" sz="155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60000"/>
                        </a:lnSpc>
                      </a:pPr>
                      <a:r>
                        <a:rPr lang="en-US" altLang="ko-KR" sz="155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55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대상 </a:t>
                      </a:r>
                      <a:r>
                        <a:rPr lang="en-US" altLang="ko-KR" sz="155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55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당사 및 협력업체 관리감독자</a:t>
                      </a:r>
                      <a:r>
                        <a:rPr lang="en-US" altLang="ko-KR" sz="155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(300</a:t>
                      </a:r>
                      <a:r>
                        <a:rPr lang="ko-KR" altLang="en-US" sz="155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155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algn="l" latinLnBrk="1">
                        <a:lnSpc>
                          <a:spcPct val="160000"/>
                        </a:lnSpc>
                      </a:pPr>
                      <a:r>
                        <a:rPr lang="en-US" altLang="ko-KR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방법 </a:t>
                      </a:r>
                      <a:r>
                        <a:rPr lang="en-US" altLang="ko-KR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외부 전문강사 초빙 집체교육</a:t>
                      </a:r>
                      <a:endParaRPr lang="en-US" altLang="ko-KR" sz="155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60000"/>
                        </a:lnSpc>
                      </a:pPr>
                      <a:r>
                        <a:rPr lang="en-US" altLang="ko-KR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- </a:t>
                      </a:r>
                      <a:r>
                        <a:rPr lang="ko-KR" altLang="en-US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내용 </a:t>
                      </a:r>
                      <a:r>
                        <a:rPr lang="en-US" altLang="ko-KR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위험요인 도출 및 개선대책 수립 방법</a:t>
                      </a:r>
                      <a:r>
                        <a:rPr lang="en-US" altLang="ko-KR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</a:p>
                    <a:p>
                      <a:pPr algn="l" latinLnBrk="1">
                        <a:lnSpc>
                          <a:spcPct val="160000"/>
                        </a:lnSpc>
                      </a:pPr>
                      <a:r>
                        <a:rPr lang="en-US" altLang="ko-KR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   </a:t>
                      </a:r>
                      <a:r>
                        <a:rPr lang="ko-KR" altLang="en-US" sz="155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공종</a:t>
                      </a:r>
                      <a:r>
                        <a:rPr lang="ko-KR" altLang="en-US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별 주요 위험요인 및 대책</a:t>
                      </a:r>
                      <a:r>
                        <a:rPr lang="en-US" altLang="ko-KR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등</a:t>
                      </a:r>
                      <a:endParaRPr lang="en-US" altLang="ko-KR" sz="155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60000"/>
                        </a:lnSpc>
                      </a:pPr>
                      <a:r>
                        <a:rPr lang="en-US" altLang="ko-KR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</a:t>
                      </a:r>
                      <a:r>
                        <a:rPr lang="en-US" altLang="ko-KR" sz="155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55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위험성평가 참여 정도를 기반으로</a:t>
                      </a:r>
                      <a:endParaRPr lang="en-US" altLang="ko-KR" sz="155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60000"/>
                        </a:lnSpc>
                      </a:pPr>
                      <a:r>
                        <a:rPr lang="en-US" altLang="ko-KR" sz="155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2024</a:t>
                      </a:r>
                      <a:r>
                        <a:rPr lang="ko-KR" altLang="en-US" sz="155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년 관리감독자 평가 실시 예정</a:t>
                      </a:r>
                      <a:endParaRPr lang="en-US" altLang="ko-KR" sz="155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60000"/>
                        </a:lnSpc>
                      </a:pPr>
                      <a:r>
                        <a:rPr lang="en-US" altLang="ko-KR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(</a:t>
                      </a:r>
                      <a:r>
                        <a:rPr lang="ko-KR" altLang="en-US" sz="155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산안법</a:t>
                      </a:r>
                      <a:r>
                        <a:rPr lang="ko-KR" altLang="en-US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시행령 제 </a:t>
                      </a:r>
                      <a:r>
                        <a:rPr lang="en-US" altLang="ko-KR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altLang="en-US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조</a:t>
                      </a:r>
                      <a:r>
                        <a:rPr lang="en-US" altLang="ko-KR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및 제 </a:t>
                      </a:r>
                      <a:r>
                        <a:rPr lang="en-US" altLang="ko-KR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18</a:t>
                      </a:r>
                      <a:r>
                        <a:rPr lang="ko-KR" altLang="en-US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조</a:t>
                      </a:r>
                      <a:endParaRPr lang="en-US" altLang="ko-KR" sz="155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60000"/>
                        </a:lnSpc>
                      </a:pPr>
                      <a:r>
                        <a:rPr lang="en-US" altLang="ko-KR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</a:t>
                      </a:r>
                      <a:r>
                        <a:rPr lang="ko-KR" altLang="en-US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관리감독자 업무 </a:t>
                      </a:r>
                      <a:r>
                        <a:rPr lang="en-US" altLang="ko-KR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위험성평가 참여</a:t>
                      </a:r>
                      <a:endParaRPr lang="en-US" altLang="ko-KR" sz="155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60000"/>
                        </a:lnSpc>
                      </a:pPr>
                      <a:r>
                        <a:rPr lang="en-US" altLang="ko-KR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</a:t>
                      </a:r>
                      <a:r>
                        <a:rPr lang="ko-KR" altLang="en-US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안전관리자 업무 </a:t>
                      </a:r>
                      <a:r>
                        <a:rPr lang="en-US" altLang="ko-KR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위험성평가 지도조언</a:t>
                      </a:r>
                      <a:r>
                        <a:rPr lang="en-US" altLang="ko-KR" sz="155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marL="7200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17828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endParaRPr lang="ko-KR" altLang="en-US" sz="16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34042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850739" y="1110147"/>
            <a:ext cx="16385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o-KR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D49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목차</a:t>
            </a:r>
            <a:endParaRPr lang="en-US" altLang="ko-KR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1D49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7021" y="107755"/>
            <a:ext cx="38539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2024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년 </a:t>
            </a:r>
            <a:r>
              <a:rPr lang="en-US" altLang="ko-KR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2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월 안전보건 전사 회의</a:t>
            </a:r>
            <a:endParaRPr lang="ko-KR" altLang="en-US" sz="2000" dirty="0">
              <a:latin typeface="+mn-ea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B9A1716F-09EA-4125-80A4-BD4793607F3D}"/>
              </a:ext>
            </a:extLst>
          </p:cNvPr>
          <p:cNvSpPr/>
          <p:nvPr/>
        </p:nvSpPr>
        <p:spPr>
          <a:xfrm>
            <a:off x="3880960" y="1562771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51CA7507-8DB5-439B-AA98-AD3113595FDD}"/>
              </a:ext>
            </a:extLst>
          </p:cNvPr>
          <p:cNvSpPr/>
          <p:nvPr/>
        </p:nvSpPr>
        <p:spPr>
          <a:xfrm>
            <a:off x="4243560" y="1562772"/>
            <a:ext cx="3589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전사 안전보건 확보 현황</a:t>
            </a:r>
            <a:endParaRPr lang="ko-KR" altLang="en-US" sz="2400" dirty="0">
              <a:latin typeface="+mn-ea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3203465F-DC72-43B5-8A94-E9FF50FD2E3B}"/>
              </a:ext>
            </a:extLst>
          </p:cNvPr>
          <p:cNvSpPr/>
          <p:nvPr/>
        </p:nvSpPr>
        <p:spPr>
          <a:xfrm>
            <a:off x="3880960" y="2462683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85180829-9484-45B4-8D96-6D26D6B1A9B0}"/>
              </a:ext>
            </a:extLst>
          </p:cNvPr>
          <p:cNvSpPr/>
          <p:nvPr/>
        </p:nvSpPr>
        <p:spPr>
          <a:xfrm>
            <a:off x="4243565" y="2462682"/>
            <a:ext cx="286488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안전사고 발생 현황</a:t>
            </a:r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2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sz="2400" dirty="0">
              <a:latin typeface="+mn-ea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67D3BC68-2ADA-4B50-BA33-D8BF9157055B}"/>
              </a:ext>
            </a:extLst>
          </p:cNvPr>
          <p:cNvSpPr/>
          <p:nvPr/>
        </p:nvSpPr>
        <p:spPr>
          <a:xfrm>
            <a:off x="3880960" y="3362591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BABB0EB9-7BF3-4352-B963-001426DA3970}"/>
              </a:ext>
            </a:extLst>
          </p:cNvPr>
          <p:cNvSpPr/>
          <p:nvPr/>
        </p:nvSpPr>
        <p:spPr>
          <a:xfrm>
            <a:off x="4243560" y="3362592"/>
            <a:ext cx="3480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안전보건 관련 </a:t>
            </a:r>
            <a:r>
              <a:rPr lang="ko-KR" altLang="en-US" sz="2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이슈사항</a:t>
            </a:r>
            <a:endParaRPr lang="ko-KR" altLang="en-US" sz="2400" dirty="0">
              <a:latin typeface="+mn-ea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0FD72ED8-943A-4914-A6C6-E4AD0A74DFB6}"/>
              </a:ext>
            </a:extLst>
          </p:cNvPr>
          <p:cNvSpPr/>
          <p:nvPr/>
        </p:nvSpPr>
        <p:spPr>
          <a:xfrm>
            <a:off x="3880960" y="4262499"/>
            <a:ext cx="362600" cy="461665"/>
          </a:xfrm>
          <a:prstGeom prst="rect">
            <a:avLst/>
          </a:prstGeom>
          <a:solidFill>
            <a:srgbClr val="1D4999"/>
          </a:solidFill>
          <a:ln>
            <a:solidFill>
              <a:srgbClr val="1D4999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0E18CD13-54AC-4E3B-81B9-A3E101637766}"/>
              </a:ext>
            </a:extLst>
          </p:cNvPr>
          <p:cNvSpPr/>
          <p:nvPr/>
        </p:nvSpPr>
        <p:spPr>
          <a:xfrm>
            <a:off x="4243560" y="4262499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</a:t>
            </a:r>
            <a:endParaRPr lang="ko-KR" altLang="en-US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10718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5173" y="57925"/>
            <a:ext cx="4261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1-1.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전사 안전보건 확보 현황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7" name="Shape 24588"/>
          <p:cNvGraphicFramePr/>
          <p:nvPr>
            <p:extLst>
              <p:ext uri="{D42A27DB-BD31-4B8C-83A1-F6EECF244321}">
                <p14:modId xmlns:p14="http://schemas.microsoft.com/office/powerpoint/2010/main" val="583801891"/>
              </p:ext>
            </p:extLst>
          </p:nvPr>
        </p:nvGraphicFramePr>
        <p:xfrm>
          <a:off x="165463" y="842029"/>
          <a:ext cx="8830494" cy="534106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15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5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50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r>
                        <a:rPr lang="en-US" altLang="ko-KR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2024</a:t>
                      </a: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년 </a:t>
                      </a:r>
                      <a:r>
                        <a:rPr lang="en-US" altLang="ko-KR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1</a:t>
                      </a: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월 현황</a:t>
                      </a:r>
                      <a:endParaRPr lang="en-US" sz="1600" b="1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  <a:defRPr sz="1400" u="none" strike="noStrike" cap="none"/>
                      </a:pPr>
                      <a:r>
                        <a:rPr lang="ko-KR" altLang="en-US" sz="1600" b="1" u="none" strike="noStrike" cap="none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각 사업부문별 현황</a:t>
                      </a:r>
                      <a:endParaRPr lang="en-US" sz="1600" b="1" u="none" strike="noStrike" cap="none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7560">
                <a:tc>
                  <a:txBody>
                    <a:bodyPr/>
                    <a:lstStyle/>
                    <a:p>
                      <a:pPr marL="0" marR="0" lvl="0" indent="0" algn="l" defTabSz="912358" rtl="0" eaLnBrk="1" fontAlgn="auto" latinLnBrk="1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  <a:tabLst/>
                        <a:defRPr sz="1400" u="none" strike="noStrike" cap="none"/>
                      </a:pPr>
                      <a:r>
                        <a:rPr kumimoji="0" lang="en-US" altLang="ko-KR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 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Arial"/>
                        <a:sym typeface="Arial"/>
                      </a:endParaRPr>
                    </a:p>
                  </a:txBody>
                  <a:tcPr marL="6775" marR="6775" marT="6775" marB="0"/>
                </a:tc>
                <a:tc>
                  <a:txBody>
                    <a:bodyPr/>
                    <a:lstStyle/>
                    <a:p>
                      <a:pPr marL="92075" marR="0" lvl="0" indent="-92075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◎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각 현장 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1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월 안전실적 제출 현황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(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총 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24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개 현장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Arial"/>
                          <a:sym typeface="Arial"/>
                        </a:rPr>
                        <a:t>)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미 제출 현장 없음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</a:t>
                      </a: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◎ 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안전보건총괄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/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관리책임자 지정 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2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건</a:t>
                      </a:r>
                      <a:endParaRPr lang="en-US" altLang="ko-KR" sz="1500" b="1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충주 </a:t>
                      </a:r>
                      <a:r>
                        <a:rPr lang="ko-KR" altLang="en-US" sz="150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재세능원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1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기 개보수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&amp; 2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기 한종환 부장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세종 삼성전기 </a:t>
                      </a:r>
                      <a:r>
                        <a:rPr lang="ko-KR" altLang="en-US" sz="150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심은보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부장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◎ 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신규 현장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(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예정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)</a:t>
                      </a: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오창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에코프로 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용인 </a:t>
                      </a: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STI A-PROJECT</a:t>
                      </a:r>
                    </a:p>
                    <a:p>
                      <a:pPr marL="0" marR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r>
                        <a:rPr lang="en-US" altLang="ko-KR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   - 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송도 </a:t>
                      </a:r>
                      <a:r>
                        <a:rPr lang="ko-KR" altLang="en-US" sz="1500" b="0" u="none" strike="noStrike" cap="none" baseline="0" dirty="0" err="1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삼성바이오로직스</a:t>
                      </a:r>
                      <a:r>
                        <a:rPr lang="ko-KR" altLang="en-US" sz="1500" b="0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</a:t>
                      </a: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defRPr sz="1400" u="none" strike="noStrike" cap="none"/>
                      </a:pPr>
                      <a:endParaRPr lang="en-US" altLang="ko-KR" sz="1500" b="0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 panose="020B0604020202020204" pitchFamily="34" charset="0"/>
                        <a:buNone/>
                        <a:tabLst/>
                        <a:defRPr sz="1400" u="none" strike="noStrike" cap="none"/>
                      </a:pP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 ◎ 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상반기 비상 모의훈련 실시 </a:t>
                      </a:r>
                      <a:r>
                        <a:rPr lang="en-US" altLang="ko-KR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3</a:t>
                      </a:r>
                      <a:r>
                        <a:rPr lang="ko-KR" altLang="en-US" sz="1500" b="1" u="none" strike="noStrike" cap="none" baseline="0" dirty="0">
                          <a:latin typeface="맑은 고딕" panose="020B0503020000020004" pitchFamily="50" charset="-127"/>
                          <a:ea typeface="+mn-ea"/>
                          <a:cs typeface="Arial"/>
                          <a:sym typeface="Arial"/>
                        </a:rPr>
                        <a:t>월 예정 </a:t>
                      </a:r>
                      <a:endParaRPr lang="en-US" altLang="ko-KR" sz="1500" b="1" u="none" strike="noStrike" cap="none" baseline="0" dirty="0">
                        <a:latin typeface="맑은 고딕" panose="020B0503020000020004" pitchFamily="50" charset="-127"/>
                        <a:ea typeface="+mn-ea"/>
                        <a:cs typeface="Arial"/>
                        <a:sym typeface="Arial"/>
                      </a:endParaRPr>
                    </a:p>
                  </a:txBody>
                  <a:tcPr marL="6775" marR="6775" marT="677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D72F2C87-1787-49C6-A289-B9E5301AB9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17615"/>
              </p:ext>
            </p:extLst>
          </p:nvPr>
        </p:nvGraphicFramePr>
        <p:xfrm>
          <a:off x="220522" y="1268168"/>
          <a:ext cx="4286416" cy="489751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6000">
                  <a:extLst>
                    <a:ext uri="{9D8B030D-6E8A-4147-A177-3AD203B41FA5}">
                      <a16:colId xmlns:a16="http://schemas.microsoft.com/office/drawing/2014/main" val="283024256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59480002"/>
                    </a:ext>
                  </a:extLst>
                </a:gridCol>
                <a:gridCol w="1442416">
                  <a:extLst>
                    <a:ext uri="{9D8B030D-6E8A-4147-A177-3AD203B41FA5}">
                      <a16:colId xmlns:a16="http://schemas.microsoft.com/office/drawing/2014/main" val="1766439671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94424978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51779893"/>
                    </a:ext>
                  </a:extLst>
                </a:gridCol>
              </a:tblGrid>
              <a:tr h="22246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항목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관련 서류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800" u="none" strike="noStrike" dirty="0">
                          <a:effectLst/>
                          <a:latin typeface="+mn-ea"/>
                          <a:ea typeface="+mn-ea"/>
                        </a:rPr>
                        <a:t>현 황</a:t>
                      </a:r>
                      <a:endParaRPr lang="ko-KR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61374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1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경영방침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전사 안전보건방침 및 목표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2024. 01. 02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전파 완료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3172550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안전보건방침 및 목표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전 현장 방침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및 목표 수립 완료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9095769"/>
                  </a:ext>
                </a:extLst>
              </a:tr>
              <a:tr h="222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2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전담 조직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환경안전부문 조직도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8768335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환경안전부문 </a:t>
                      </a:r>
                      <a:r>
                        <a:rPr lang="ko-KR" altLang="en-US" sz="700" u="none" strike="noStrike" dirty="0" err="1">
                          <a:effectLst/>
                          <a:latin typeface="+mn-ea"/>
                          <a:ea typeface="+mn-ea"/>
                        </a:rPr>
                        <a:t>업무분장표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3587053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조직도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576951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3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유해위험요인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점검 및 개선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수시 위험성평가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매월 수시 위험성평가 검토</a:t>
                      </a:r>
                      <a:endParaRPr lang="en-US" altLang="ko-KR" sz="700" u="none" strike="noStrike" dirty="0"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위험성평가 특화 점검 실시 중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218158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환경안전팀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 정기점검 결과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ko-KR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7674187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4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예산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 예산의 적절성 확인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4948497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산업안전보건관리비 사용 내역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매월 </a:t>
                      </a:r>
                      <a:r>
                        <a:rPr lang="ko-KR" altLang="en-US" sz="700" u="none" strike="noStrike" dirty="0" err="1">
                          <a:effectLst/>
                          <a:latin typeface="+mn-ea"/>
                          <a:ea typeface="+mn-ea"/>
                        </a:rPr>
                        <a:t>공정률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대비 진행률 관리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659022"/>
                  </a:ext>
                </a:extLst>
              </a:tr>
              <a:tr h="222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5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관리책임자 등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안전보건관리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총괄책임자 지정서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완료</a:t>
                      </a: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0122337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관리감독자 지정서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완료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2852933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b="1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b="1" u="none" strike="noStrike" dirty="0">
                          <a:effectLst/>
                          <a:latin typeface="+mn-ea"/>
                          <a:ea typeface="+mn-ea"/>
                        </a:rPr>
                        <a:t>관리책임자</a:t>
                      </a:r>
                      <a:r>
                        <a:rPr lang="en-US" altLang="ko-KR" sz="700" b="1" u="none" strike="noStrike" dirty="0">
                          <a:effectLst/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700" b="1" u="none" strike="noStrike" dirty="0">
                          <a:effectLst/>
                          <a:latin typeface="+mn-ea"/>
                          <a:ea typeface="+mn-ea"/>
                        </a:rPr>
                        <a:t>관리감독자 안전 평가</a:t>
                      </a:r>
                      <a:endParaRPr lang="ko-KR" alt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2023</a:t>
                      </a:r>
                      <a:r>
                        <a:rPr lang="ko-KR" alt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년 안전 업무 충실도 평가 완료</a:t>
                      </a:r>
                      <a:endParaRPr lang="en-US" altLang="ko-KR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206206"/>
                  </a:ext>
                </a:extLst>
              </a:tr>
              <a:tr h="22246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6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인력 배치</a:t>
                      </a:r>
                      <a:endParaRPr lang="ko-KR" altLang="en-US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보건관리자 배치 현황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안전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보건관리자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49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700" u="none" strike="noStrike" baseline="0" dirty="0">
                          <a:effectLst/>
                          <a:latin typeface="+mn-ea"/>
                          <a:ea typeface="+mn-ea"/>
                        </a:rPr>
                        <a:t> 100% </a:t>
                      </a:r>
                      <a:r>
                        <a:rPr lang="ko-KR" altLang="en-US" sz="700" u="none" strike="noStrike" baseline="0" dirty="0">
                          <a:effectLst/>
                          <a:latin typeface="+mn-ea"/>
                          <a:ea typeface="+mn-ea"/>
                        </a:rPr>
                        <a:t>배치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5284889"/>
                  </a:ext>
                </a:extLst>
              </a:tr>
              <a:tr h="22246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7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근로자 참여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노사협의체 회의록 등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700" u="none" strike="noStrike" dirty="0" err="1">
                          <a:effectLst/>
                          <a:latin typeface="+mn-ea"/>
                          <a:ea typeface="+mn-ea"/>
                        </a:rPr>
                        <a:t>현장통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기능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개 현장 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133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건 등록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0877748"/>
                  </a:ext>
                </a:extLst>
              </a:tr>
              <a:tr h="22411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8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비상사태 대응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비상 모의훈련 실시계획 및 결과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월 실시 예정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240627"/>
                  </a:ext>
                </a:extLst>
              </a:tr>
              <a:tr h="2224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9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하도급 관리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협력업체 선정 및 관리 기준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r>
                        <a:rPr lang="en-US" altLang="ko-KR" sz="700" u="none" strike="noStrike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700" u="none" strike="noStrike">
                          <a:effectLst/>
                          <a:latin typeface="+mn-ea"/>
                          <a:ea typeface="+mn-ea"/>
                        </a:rPr>
                        <a:t>구매</a:t>
                      </a:r>
                      <a:r>
                        <a:rPr lang="en-US" altLang="ko-KR" sz="7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 협력업체 관리 개정 완료 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050271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협력업체 안전보건평가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현장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2023</a:t>
                      </a:r>
                      <a:r>
                        <a:rPr lang="ko-KR" alt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년 협력업체 평가 완료</a:t>
                      </a:r>
                      <a:endParaRPr lang="en-US" altLang="ko-KR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70657"/>
                  </a:ext>
                </a:extLst>
              </a:tr>
              <a:tr h="2224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 dirty="0">
                          <a:effectLst/>
                        </a:rPr>
                        <a:t>10</a:t>
                      </a:r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 관련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법적 의무 이행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근로자 건강검진 결과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ko-KR" alt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위험성평가 특화 점검 실시 중</a:t>
                      </a:r>
                      <a:endParaRPr lang="en-US" altLang="ko-KR" sz="7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654661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안전보건관리규정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808171"/>
                  </a:ext>
                </a:extLst>
              </a:tr>
              <a:tr h="222464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작업 계획서 등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997338"/>
                  </a:ext>
                </a:extLst>
              </a:tr>
              <a:tr h="22411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700" u="none" strike="noStrike">
                          <a:effectLst/>
                        </a:rPr>
                        <a:t>11</a:t>
                      </a:r>
                      <a:endParaRPr lang="en-US" altLang="ko-KR" sz="7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법적 안전보건</a:t>
                      </a:r>
                      <a:b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교육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정기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특별</a:t>
                      </a:r>
                      <a:r>
                        <a:rPr lang="en-US" altLang="ko-KR" sz="700" u="none" strike="noStrike" dirty="0">
                          <a:effectLst/>
                          <a:latin typeface="+mn-ea"/>
                          <a:ea typeface="+mn-ea"/>
                        </a:rPr>
                        <a:t>/MSDS </a:t>
                      </a:r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교육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700" u="none" strike="noStrike" dirty="0">
                          <a:effectLst/>
                          <a:latin typeface="+mn-ea"/>
                          <a:ea typeface="+mn-ea"/>
                        </a:rPr>
                        <a:t>본사</a:t>
                      </a:r>
                      <a:endParaRPr lang="ko-KR" alt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ko-KR" sz="7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245" marR="4245" marT="424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0224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9041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35173" y="57925"/>
            <a:ext cx="3231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안전사고 발생 현황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A217EA-5CF3-4948-A8C2-7D4C63E650AE}"/>
              </a:ext>
            </a:extLst>
          </p:cNvPr>
          <p:cNvSpPr txBox="1"/>
          <p:nvPr/>
        </p:nvSpPr>
        <p:spPr>
          <a:xfrm>
            <a:off x="3683946" y="2609235"/>
            <a:ext cx="455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+mn-ea"/>
              </a:rPr>
              <a:t>8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17" name="차트 16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637532"/>
              </p:ext>
            </p:extLst>
          </p:nvPr>
        </p:nvGraphicFramePr>
        <p:xfrm>
          <a:off x="168585" y="851183"/>
          <a:ext cx="4292350" cy="2577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2FC64C0-511B-47B3-90AD-A22B56F712EA}"/>
              </a:ext>
            </a:extLst>
          </p:cNvPr>
          <p:cNvSpPr txBox="1"/>
          <p:nvPr/>
        </p:nvSpPr>
        <p:spPr>
          <a:xfrm>
            <a:off x="511276" y="2605548"/>
            <a:ext cx="455434" cy="28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latin typeface="+mn-ea"/>
              </a:rPr>
              <a:t>10</a:t>
            </a:r>
            <a:endParaRPr lang="ko-KR" altLang="en-US" sz="1200" dirty="0">
              <a:latin typeface="+mn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FC0CAB-F488-4766-BA29-B768D2B8BFA0}"/>
              </a:ext>
            </a:extLst>
          </p:cNvPr>
          <p:cNvSpPr txBox="1"/>
          <p:nvPr/>
        </p:nvSpPr>
        <p:spPr>
          <a:xfrm>
            <a:off x="2339908" y="2572716"/>
            <a:ext cx="455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+mn-ea"/>
              </a:rPr>
              <a:t>4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2668E0-E89F-4C6B-995E-EE757DA90D6E}"/>
              </a:ext>
            </a:extLst>
          </p:cNvPr>
          <p:cNvSpPr txBox="1"/>
          <p:nvPr/>
        </p:nvSpPr>
        <p:spPr>
          <a:xfrm>
            <a:off x="1872822" y="2605548"/>
            <a:ext cx="455434" cy="28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latin typeface="+mn-ea"/>
              </a:rPr>
              <a:t>10</a:t>
            </a:r>
            <a:endParaRPr lang="ko-KR" altLang="en-US" sz="1200" dirty="0">
              <a:latin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446BF3-FB85-4960-A10F-38F68DB71AD7}"/>
              </a:ext>
            </a:extLst>
          </p:cNvPr>
          <p:cNvSpPr txBox="1"/>
          <p:nvPr/>
        </p:nvSpPr>
        <p:spPr>
          <a:xfrm>
            <a:off x="983782" y="2581002"/>
            <a:ext cx="455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+mn-ea"/>
              </a:rPr>
              <a:t>4</a:t>
            </a:r>
            <a:endParaRPr lang="ko-KR" altLang="en-US" sz="1200" b="1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25" name="차트 24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0089952"/>
              </p:ext>
            </p:extLst>
          </p:nvPr>
        </p:nvGraphicFramePr>
        <p:xfrm>
          <a:off x="168584" y="3576945"/>
          <a:ext cx="4292351" cy="2577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5A899A9-7DFD-4432-82D7-DDCA71C09DC8}"/>
              </a:ext>
            </a:extLst>
          </p:cNvPr>
          <p:cNvSpPr txBox="1"/>
          <p:nvPr/>
        </p:nvSpPr>
        <p:spPr>
          <a:xfrm>
            <a:off x="4702714" y="3572530"/>
            <a:ext cx="4293327" cy="2604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dirty="0">
                <a:latin typeface="+mn-ea"/>
              </a:rPr>
              <a:t>◎</a:t>
            </a: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b="1" dirty="0">
                <a:latin typeface="+mn-ea"/>
              </a:rPr>
              <a:t>2024</a:t>
            </a:r>
            <a:r>
              <a:rPr lang="ko-KR" altLang="en-US" sz="1400" b="1" dirty="0">
                <a:latin typeface="+mn-ea"/>
              </a:rPr>
              <a:t>년 </a:t>
            </a:r>
            <a:r>
              <a:rPr lang="en-US" altLang="ko-KR" sz="1400" b="1" dirty="0">
                <a:latin typeface="+mn-ea"/>
              </a:rPr>
              <a:t>2</a:t>
            </a:r>
            <a:r>
              <a:rPr lang="ko-KR" altLang="en-US" sz="1400" b="1" dirty="0">
                <a:latin typeface="+mn-ea"/>
              </a:rPr>
              <a:t>월 안전사고 발생 현황</a:t>
            </a:r>
            <a:endParaRPr lang="en-US" altLang="ko-KR" sz="1400" b="1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ko-KR" sz="1200" dirty="0">
                <a:latin typeface="+mn-ea"/>
              </a:rPr>
              <a:t>  - </a:t>
            </a:r>
            <a:r>
              <a:rPr lang="ko-KR" altLang="en-US" sz="1200" dirty="0">
                <a:latin typeface="+mn-ea"/>
              </a:rPr>
              <a:t>사업부문 별 현황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ko-KR" sz="1200" dirty="0"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ko-KR" sz="12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+mn-ea"/>
              </a:rPr>
              <a:t>      </a:t>
            </a:r>
          </a:p>
          <a:p>
            <a:pPr>
              <a:lnSpc>
                <a:spcPct val="120000"/>
              </a:lnSpc>
            </a:pPr>
            <a:r>
              <a:rPr lang="en-US" altLang="ko-KR" sz="1000" dirty="0">
                <a:latin typeface="+mn-ea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altLang="ko-KR" sz="1200" dirty="0">
                <a:latin typeface="+mn-ea"/>
              </a:rPr>
              <a:t> -</a:t>
            </a:r>
            <a:r>
              <a:rPr lang="ko-KR" altLang="en-US" sz="1200" dirty="0">
                <a:latin typeface="+mn-ea"/>
              </a:rPr>
              <a:t> 재해유형 별 현황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ko-KR" sz="1200" dirty="0"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ko-KR" sz="12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+mn-ea"/>
              </a:rPr>
              <a:t>  </a:t>
            </a:r>
          </a:p>
        </p:txBody>
      </p:sp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82658A12-DF8F-46F3-ACAF-6E9CD7A1D7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600211"/>
              </p:ext>
            </p:extLst>
          </p:nvPr>
        </p:nvGraphicFramePr>
        <p:xfrm>
          <a:off x="4855578" y="4111965"/>
          <a:ext cx="4068476" cy="7696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1151">
                  <a:extLst>
                    <a:ext uri="{9D8B030D-6E8A-4147-A177-3AD203B41FA5}">
                      <a16:colId xmlns:a16="http://schemas.microsoft.com/office/drawing/2014/main" val="3944609626"/>
                    </a:ext>
                  </a:extLst>
                </a:gridCol>
                <a:gridCol w="653465">
                  <a:extLst>
                    <a:ext uri="{9D8B030D-6E8A-4147-A177-3AD203B41FA5}">
                      <a16:colId xmlns:a16="http://schemas.microsoft.com/office/drawing/2014/main" val="3836466713"/>
                    </a:ext>
                  </a:extLst>
                </a:gridCol>
                <a:gridCol w="653465">
                  <a:extLst>
                    <a:ext uri="{9D8B030D-6E8A-4147-A177-3AD203B41FA5}">
                      <a16:colId xmlns:a16="http://schemas.microsoft.com/office/drawing/2014/main" val="114185035"/>
                    </a:ext>
                  </a:extLst>
                </a:gridCol>
                <a:gridCol w="653465">
                  <a:extLst>
                    <a:ext uri="{9D8B030D-6E8A-4147-A177-3AD203B41FA5}">
                      <a16:colId xmlns:a16="http://schemas.microsoft.com/office/drawing/2014/main" val="3602784361"/>
                    </a:ext>
                  </a:extLst>
                </a:gridCol>
                <a:gridCol w="653465">
                  <a:extLst>
                    <a:ext uri="{9D8B030D-6E8A-4147-A177-3AD203B41FA5}">
                      <a16:colId xmlns:a16="http://schemas.microsoft.com/office/drawing/2014/main" val="3847594972"/>
                    </a:ext>
                  </a:extLst>
                </a:gridCol>
                <a:gridCol w="653465">
                  <a:extLst>
                    <a:ext uri="{9D8B030D-6E8A-4147-A177-3AD203B41FA5}">
                      <a16:colId xmlns:a16="http://schemas.microsoft.com/office/drawing/2014/main" val="3728581198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ctr" latinLnBrk="1"/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종건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50" dirty="0">
                          <a:latin typeface="+mn-ea"/>
                          <a:ea typeface="+mn-ea"/>
                        </a:rPr>
                        <a:t>HT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플랜트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가스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전사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2897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안전사고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3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latin typeface="+mn-ea"/>
                          <a:ea typeface="+mn-ea"/>
                        </a:rPr>
                        <a:t>3</a:t>
                      </a:r>
                      <a:endParaRPr lang="ko-KR" altLang="en-US" sz="11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067351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 err="1">
                          <a:latin typeface="+mn-ea"/>
                          <a:ea typeface="+mn-ea"/>
                        </a:rPr>
                        <a:t>아차사고</a:t>
                      </a:r>
                      <a:endParaRPr lang="ko-KR" altLang="en-US" sz="105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2827528"/>
                  </a:ext>
                </a:extLst>
              </a:tr>
            </a:tbl>
          </a:graphicData>
        </a:graphic>
      </p:graphicFrame>
      <p:graphicFrame>
        <p:nvGraphicFramePr>
          <p:cNvPr id="15" name="표 14">
            <a:extLst>
              <a:ext uri="{FF2B5EF4-FFF2-40B4-BE49-F238E27FC236}">
                <a16:creationId xmlns:a16="http://schemas.microsoft.com/office/drawing/2014/main" id="{9F85B14E-1329-492E-83EA-8BB59FEAC6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310331"/>
              </p:ext>
            </p:extLst>
          </p:nvPr>
        </p:nvGraphicFramePr>
        <p:xfrm>
          <a:off x="4860601" y="5319658"/>
          <a:ext cx="4063452" cy="807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3600">
                  <a:extLst>
                    <a:ext uri="{9D8B030D-6E8A-4147-A177-3AD203B41FA5}">
                      <a16:colId xmlns:a16="http://schemas.microsoft.com/office/drawing/2014/main" val="2735498509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3944609626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3836466713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114185035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3602784361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3728581198"/>
                    </a:ext>
                  </a:extLst>
                </a:gridCol>
                <a:gridCol w="541642">
                  <a:extLst>
                    <a:ext uri="{9D8B030D-6E8A-4147-A177-3AD203B41FA5}">
                      <a16:colId xmlns:a16="http://schemas.microsoft.com/office/drawing/2014/main" val="51432451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넘어짐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끼임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떨어짐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맞음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>
                          <a:latin typeface="+mn-ea"/>
                          <a:ea typeface="+mn-ea"/>
                        </a:rPr>
                        <a:t>기타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50" dirty="0">
                          <a:latin typeface="+mn-ea"/>
                          <a:ea typeface="+mn-ea"/>
                        </a:rPr>
                        <a:t>합계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28977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latin typeface="+mn-ea"/>
                          <a:ea typeface="+mn-ea"/>
                        </a:rPr>
                        <a:t>안전사고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1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-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+mn-ea"/>
                          <a:ea typeface="+mn-ea"/>
                        </a:rPr>
                        <a:t>3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067351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err="1">
                          <a:latin typeface="+mn-ea"/>
                          <a:ea typeface="+mn-ea"/>
                        </a:rPr>
                        <a:t>아차사고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-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-</a:t>
                      </a:r>
                      <a:endParaRPr kumimoji="0" lang="ko-KR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+mn-ea"/>
                          <a:ea typeface="+mn-ea"/>
                        </a:rPr>
                        <a:t>-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7127727"/>
                  </a:ext>
                </a:extLst>
              </a:tr>
            </a:tbl>
          </a:graphicData>
        </a:graphic>
      </p:graphicFrame>
      <p:graphicFrame>
        <p:nvGraphicFramePr>
          <p:cNvPr id="18" name="차트 17">
            <a:extLst>
              <a:ext uri="{FF2B5EF4-FFF2-40B4-BE49-F238E27FC236}">
                <a16:creationId xmlns:a16="http://schemas.microsoft.com/office/drawing/2014/main" id="{8683BD2E-B5CD-4979-BF99-6D50CDFAD5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6056380"/>
              </p:ext>
            </p:extLst>
          </p:nvPr>
        </p:nvGraphicFramePr>
        <p:xfrm>
          <a:off x="4702714" y="851183"/>
          <a:ext cx="4292350" cy="2577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03572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885028"/>
              </p:ext>
            </p:extLst>
          </p:nvPr>
        </p:nvGraphicFramePr>
        <p:xfrm>
          <a:off x="156756" y="845823"/>
          <a:ext cx="8839326" cy="5316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63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9663">
                  <a:extLst>
                    <a:ext uri="{9D8B030D-6E8A-4147-A177-3AD203B41FA5}">
                      <a16:colId xmlns:a16="http://schemas.microsoft.com/office/drawing/2014/main" val="2843417911"/>
                    </a:ext>
                  </a:extLst>
                </a:gridCol>
              </a:tblGrid>
              <a:tr h="51946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이동 중 상부 철골 빔에 부딪힘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부상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  <a:tr h="4796881"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3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개요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- 2024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년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2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월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2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일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금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가설계단 이용해 이동 중     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상부 철골 빔에 얼굴을 부딪힘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→ 미간 골절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원인 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통로 상부에 철골 빔이 낮게 내려와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부딪힘 위험이 있으나 충돌방지조치 미흡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개인보호구 착용 미흡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안전모 미 착용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재발방지대책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충돌방지 커버 부착 및 충돌 위험 표지 설치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현장 내 안전모 착용 철저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5839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3231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당사 안전사고 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3450D0BE-0CFD-7235-3278-C857BC52B5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56" r="15205"/>
          <a:stretch/>
        </p:blipFill>
        <p:spPr>
          <a:xfrm>
            <a:off x="181534" y="1387714"/>
            <a:ext cx="2279276" cy="4756053"/>
          </a:xfrm>
          <a:prstGeom prst="rect">
            <a:avLst/>
          </a:prstGeom>
        </p:spPr>
      </p:pic>
      <p:sp>
        <p:nvSpPr>
          <p:cNvPr id="12" name="폭발: 8pt 11">
            <a:extLst>
              <a:ext uri="{FF2B5EF4-FFF2-40B4-BE49-F238E27FC236}">
                <a16:creationId xmlns:a16="http://schemas.microsoft.com/office/drawing/2014/main" id="{5EAF9709-6A4B-51F0-5A82-DF6134E3CB84}"/>
              </a:ext>
            </a:extLst>
          </p:cNvPr>
          <p:cNvSpPr/>
          <p:nvPr/>
        </p:nvSpPr>
        <p:spPr>
          <a:xfrm>
            <a:off x="1214636" y="2690406"/>
            <a:ext cx="998268" cy="792785"/>
          </a:xfrm>
          <a:prstGeom prst="irregularSeal1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/>
          </a:p>
        </p:txBody>
      </p:sp>
      <p:pic>
        <p:nvPicPr>
          <p:cNvPr id="7" name="그래픽 6" descr="걷기">
            <a:extLst>
              <a:ext uri="{FF2B5EF4-FFF2-40B4-BE49-F238E27FC236}">
                <a16:creationId xmlns:a16="http://schemas.microsoft.com/office/drawing/2014/main" id="{259EC746-551B-486F-AEEE-6B0517A45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04163" y="3201092"/>
            <a:ext cx="2628901" cy="262890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00B9152E-922F-2720-D2D3-266130DC97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777" r="15779"/>
          <a:stretch/>
        </p:blipFill>
        <p:spPr>
          <a:xfrm>
            <a:off x="2526595" y="1387714"/>
            <a:ext cx="2031957" cy="4756053"/>
          </a:xfrm>
          <a:prstGeom prst="rect">
            <a:avLst/>
          </a:prstGeom>
        </p:spPr>
      </p:pic>
      <p:sp>
        <p:nvSpPr>
          <p:cNvPr id="8" name="화살표: 오른쪽 7">
            <a:extLst>
              <a:ext uri="{FF2B5EF4-FFF2-40B4-BE49-F238E27FC236}">
                <a16:creationId xmlns:a16="http://schemas.microsoft.com/office/drawing/2014/main" id="{510CE3E1-4CD6-4E5A-BC9A-1BCB1F68AC16}"/>
              </a:ext>
            </a:extLst>
          </p:cNvPr>
          <p:cNvSpPr/>
          <p:nvPr/>
        </p:nvSpPr>
        <p:spPr>
          <a:xfrm>
            <a:off x="2278689" y="3397749"/>
            <a:ext cx="538882" cy="43703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23DDB52E-DA01-41AA-95F5-DFBE40A104BA}"/>
              </a:ext>
            </a:extLst>
          </p:cNvPr>
          <p:cNvSpPr/>
          <p:nvPr/>
        </p:nvSpPr>
        <p:spPr>
          <a:xfrm>
            <a:off x="2728325" y="1934347"/>
            <a:ext cx="1618255" cy="863004"/>
          </a:xfrm>
          <a:prstGeom prst="roundRect">
            <a:avLst/>
          </a:prstGeom>
          <a:noFill/>
          <a:ln w="254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358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667684"/>
              </p:ext>
            </p:extLst>
          </p:nvPr>
        </p:nvGraphicFramePr>
        <p:xfrm>
          <a:off x="156756" y="845823"/>
          <a:ext cx="8839326" cy="5316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63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9663">
                  <a:extLst>
                    <a:ext uri="{9D8B030D-6E8A-4147-A177-3AD203B41FA5}">
                      <a16:colId xmlns:a16="http://schemas.microsoft.com/office/drawing/2014/main" val="2843417911"/>
                    </a:ext>
                  </a:extLst>
                </a:gridCol>
              </a:tblGrid>
              <a:tr h="51946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거푸집 해체 중 거푸집에 맞음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부상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  <a:tr h="4796881"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3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개요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- 2024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년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2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월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13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일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화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거푸집 해체 작업 중 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미끄러져 아래로 떨어지는 거푸집을 </a:t>
                      </a:r>
                      <a:r>
                        <a:rPr lang="ko-KR" altLang="en-US" sz="1500" b="0" dirty="0" err="1">
                          <a:latin typeface="맑은 고딕" panose="020B0503020000020004" pitchFamily="50" charset="-127"/>
                          <a:ea typeface="+mn-ea"/>
                        </a:rPr>
                        <a:t>잡으려다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거푸집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(600*1,200/19kg)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모서리에 맞음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→ 손가락 골절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원인 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안전작업방법 미 준수 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단독으로 </a:t>
                      </a:r>
                      <a:r>
                        <a:rPr lang="ko-KR" altLang="en-US" sz="1500" b="0" baseline="0" dirty="0" err="1">
                          <a:latin typeface="맑은 고딕" panose="020B0503020000020004" pitchFamily="50" charset="-127"/>
                          <a:ea typeface="+mn-ea"/>
                        </a:rPr>
                        <a:t>중량물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취급 작업 실시 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재발방지대책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작업방법 개선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r>
                        <a:rPr lang="ko-KR" altLang="en-US" sz="1500" b="0" baseline="0" dirty="0" err="1">
                          <a:latin typeface="맑은 고딕" panose="020B0503020000020004" pitchFamily="50" charset="-127"/>
                          <a:ea typeface="+mn-ea"/>
                        </a:rPr>
                        <a:t>중량물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취급 시 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2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인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1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조 작업 준수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5839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3231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당사 안전사고 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F1840374-D0B4-4FAE-B205-B43757CD0B46}"/>
              </a:ext>
            </a:extLst>
          </p:cNvPr>
          <p:cNvSpPr txBox="1"/>
          <p:nvPr/>
        </p:nvSpPr>
        <p:spPr>
          <a:xfrm>
            <a:off x="3079750" y="12355513"/>
            <a:ext cx="1751013" cy="40005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 </a:t>
            </a:r>
            <a:r>
              <a:rPr lang="ko-KR" altLang="en-US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아웃트리거 미설치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2C79E78A-4EF3-724A-4980-DCCCCDEF14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" r="23369"/>
          <a:stretch/>
        </p:blipFill>
        <p:spPr>
          <a:xfrm>
            <a:off x="170275" y="1387438"/>
            <a:ext cx="4395001" cy="4794257"/>
          </a:xfrm>
          <a:prstGeom prst="rect">
            <a:avLst/>
          </a:prstGeom>
        </p:spPr>
      </p:pic>
      <p:sp>
        <p:nvSpPr>
          <p:cNvPr id="8" name="화살표: 오른쪽 7">
            <a:extLst>
              <a:ext uri="{FF2B5EF4-FFF2-40B4-BE49-F238E27FC236}">
                <a16:creationId xmlns:a16="http://schemas.microsoft.com/office/drawing/2014/main" id="{510CE3E1-4CD6-4E5A-BC9A-1BCB1F68AC16}"/>
              </a:ext>
            </a:extLst>
          </p:cNvPr>
          <p:cNvSpPr/>
          <p:nvPr/>
        </p:nvSpPr>
        <p:spPr>
          <a:xfrm rot="5400000">
            <a:off x="2581442" y="3566051"/>
            <a:ext cx="1371402" cy="437030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9AFB86C-C639-4CBF-89B6-55498BC297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2742">
            <a:off x="1429163" y="2743298"/>
            <a:ext cx="2110304" cy="1371402"/>
          </a:xfrm>
          <a:prstGeom prst="rect">
            <a:avLst/>
          </a:prstGeom>
        </p:spPr>
      </p:pic>
      <p:sp>
        <p:nvSpPr>
          <p:cNvPr id="9" name="폭발: 8pt 8">
            <a:extLst>
              <a:ext uri="{FF2B5EF4-FFF2-40B4-BE49-F238E27FC236}">
                <a16:creationId xmlns:a16="http://schemas.microsoft.com/office/drawing/2014/main" id="{E7C1BAE8-985F-43E4-B689-7C033D69292B}"/>
              </a:ext>
            </a:extLst>
          </p:cNvPr>
          <p:cNvSpPr/>
          <p:nvPr/>
        </p:nvSpPr>
        <p:spPr>
          <a:xfrm>
            <a:off x="1725624" y="4073874"/>
            <a:ext cx="998268" cy="792785"/>
          </a:xfrm>
          <a:prstGeom prst="irregularSeal1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/>
          </a:p>
        </p:txBody>
      </p:sp>
    </p:spTree>
    <p:extLst>
      <p:ext uri="{BB962C8B-B14F-4D97-AF65-F5344CB8AC3E}">
        <p14:creationId xmlns:p14="http://schemas.microsoft.com/office/powerpoint/2010/main" val="953645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937386"/>
              </p:ext>
            </p:extLst>
          </p:nvPr>
        </p:nvGraphicFramePr>
        <p:xfrm>
          <a:off x="156756" y="845823"/>
          <a:ext cx="8839326" cy="5316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63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  <a:gridCol w="4419663">
                  <a:extLst>
                    <a:ext uri="{9D8B030D-6E8A-4147-A177-3AD203B41FA5}">
                      <a16:colId xmlns:a16="http://schemas.microsoft.com/office/drawing/2014/main" val="2843417911"/>
                    </a:ext>
                  </a:extLst>
                </a:gridCol>
              </a:tblGrid>
              <a:tr h="51946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말비계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위에서 작업 중 넘어짐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: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부상 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endParaRPr lang="ko-KR" altLang="en-US" sz="2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  <a:tr h="4796881"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3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en-US" altLang="ko-KR" sz="1500" dirty="0">
                          <a:latin typeface="+mn-ea"/>
                          <a:ea typeface="+mn-ea"/>
                        </a:rPr>
                        <a:t>                                         </a:t>
                      </a: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endParaRPr lang="en-US" altLang="ko-KR" sz="1500" dirty="0">
                        <a:latin typeface="+mn-ea"/>
                        <a:ea typeface="+mn-ea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</a:pPr>
                      <a:r>
                        <a:rPr lang="ko-KR" altLang="en-US" sz="1500" dirty="0">
                          <a:latin typeface="+mn-ea"/>
                          <a:ea typeface="+mn-ea"/>
                        </a:rPr>
                        <a:t>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개요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- 2024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년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2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월 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17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일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토</a:t>
                      </a:r>
                      <a:r>
                        <a:rPr lang="en-US" altLang="ko-KR" sz="1500" b="0" dirty="0"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ko-KR" altLang="en-US" sz="1500" b="0" dirty="0" err="1">
                          <a:latin typeface="맑은 고딕" panose="020B0503020000020004" pitchFamily="50" charset="-127"/>
                          <a:ea typeface="+mn-ea"/>
                        </a:rPr>
                        <a:t>말비계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위에서 기둥 </a:t>
                      </a:r>
                      <a:r>
                        <a:rPr lang="ko-KR" altLang="en-US" sz="1500" b="0" dirty="0" err="1">
                          <a:latin typeface="맑은 고딕" panose="020B0503020000020004" pitchFamily="50" charset="-127"/>
                          <a:ea typeface="+mn-ea"/>
                        </a:rPr>
                        <a:t>몰딩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  작업 중 </a:t>
                      </a:r>
                      <a:r>
                        <a:rPr lang="ko-KR" altLang="en-US" sz="1500" b="0" dirty="0" err="1">
                          <a:latin typeface="맑은 고딕" panose="020B0503020000020004" pitchFamily="50" charset="-127"/>
                          <a:ea typeface="+mn-ea"/>
                        </a:rPr>
                        <a:t>말비계가</a:t>
                      </a:r>
                      <a:r>
                        <a:rPr lang="ko-KR" altLang="en-US" sz="1500" b="0" dirty="0">
                          <a:latin typeface="맑은 고딕" panose="020B0503020000020004" pitchFamily="50" charset="-127"/>
                          <a:ea typeface="+mn-ea"/>
                        </a:rPr>
                        <a:t> 뒤쪽으로 밀리며 넘어짐 </a:t>
                      </a:r>
                      <a:endParaRPr lang="en-US" altLang="ko-KR" sz="1500" b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→ 손목 골절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손으로 바닥을 짚으며 넘어짐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</a:t>
                      </a: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사고 원인 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 err="1">
                          <a:latin typeface="맑은 고딕" panose="020B0503020000020004" pitchFamily="50" charset="-127"/>
                          <a:ea typeface="+mn-ea"/>
                        </a:rPr>
                        <a:t>말비계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안전수칙 미 준수 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단독작업 실시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발판 </a:t>
                      </a:r>
                      <a:r>
                        <a:rPr lang="ko-KR" altLang="en-US" sz="1500" b="0" baseline="0" dirty="0" err="1">
                          <a:latin typeface="맑은 고딕" panose="020B0503020000020004" pitchFamily="50" charset="-127"/>
                          <a:ea typeface="+mn-ea"/>
                        </a:rPr>
                        <a:t>끝단부에서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작업 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ko-KR" altLang="en-US" sz="1500" b="1" dirty="0">
                          <a:latin typeface="맑은 고딕" panose="020B0503020000020004" pitchFamily="50" charset="-127"/>
                          <a:ea typeface="+mn-ea"/>
                        </a:rPr>
                        <a:t>◎ 재발방지대책</a:t>
                      </a:r>
                      <a:endParaRPr lang="en-US" altLang="ko-KR" sz="1500" b="1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- </a:t>
                      </a:r>
                      <a:r>
                        <a:rPr lang="ko-KR" altLang="en-US" sz="1500" b="0" baseline="0" dirty="0" err="1">
                          <a:latin typeface="맑은 고딕" panose="020B0503020000020004" pitchFamily="50" charset="-127"/>
                          <a:ea typeface="+mn-ea"/>
                        </a:rPr>
                        <a:t>말비계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안전수칙 준수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latinLnBrk="1">
                        <a:lnSpc>
                          <a:spcPct val="149000"/>
                        </a:lnSpc>
                      </a:pP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   2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인 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1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조 작업 실시</a:t>
                      </a:r>
                      <a:r>
                        <a:rPr lang="en-US" altLang="ko-KR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발판 </a:t>
                      </a:r>
                      <a:r>
                        <a:rPr lang="ko-KR" altLang="en-US" sz="1500" b="0" baseline="0" dirty="0" err="1">
                          <a:latin typeface="맑은 고딕" panose="020B0503020000020004" pitchFamily="50" charset="-127"/>
                          <a:ea typeface="+mn-ea"/>
                        </a:rPr>
                        <a:t>끝단부</a:t>
                      </a:r>
                      <a:r>
                        <a:rPr lang="ko-KR" altLang="en-US" sz="1500" b="0" baseline="0" dirty="0">
                          <a:latin typeface="맑은 고딕" panose="020B0503020000020004" pitchFamily="50" charset="-127"/>
                          <a:ea typeface="+mn-ea"/>
                        </a:rPr>
                        <a:t> 작업 금지</a:t>
                      </a:r>
                      <a:endParaRPr lang="en-US" altLang="ko-KR" sz="1500" b="0" baseline="0" dirty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25839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35168" y="57925"/>
            <a:ext cx="3231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당사 안전사고 사례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F1840374-D0B4-4FAE-B205-B43757CD0B46}"/>
              </a:ext>
            </a:extLst>
          </p:cNvPr>
          <p:cNvSpPr txBox="1"/>
          <p:nvPr/>
        </p:nvSpPr>
        <p:spPr>
          <a:xfrm>
            <a:off x="3079750" y="12355513"/>
            <a:ext cx="1751013" cy="40005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 </a:t>
            </a:r>
            <a:r>
              <a:rPr lang="ko-KR" altLang="en-US" sz="1050">
                <a:solidFill>
                  <a:srgbClr val="FFFF00"/>
                </a:solidFill>
                <a:latin typeface="HY그래픽M" panose="02030600000101010101" pitchFamily="18" charset="-127"/>
                <a:ea typeface="HY그래픽M" panose="02030600000101010101" pitchFamily="18" charset="-127"/>
              </a:rPr>
              <a:t>아웃트리거 미설치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015985D-48D7-4ED5-9471-2DCA5465A8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14" t="4540" r="22333"/>
          <a:stretch/>
        </p:blipFill>
        <p:spPr>
          <a:xfrm>
            <a:off x="170809" y="1371600"/>
            <a:ext cx="4401192" cy="4770392"/>
          </a:xfrm>
          <a:prstGeom prst="rect">
            <a:avLst/>
          </a:prstGeom>
        </p:spPr>
      </p:pic>
      <p:pic>
        <p:nvPicPr>
          <p:cNvPr id="7" name="그래픽 6" descr="남자">
            <a:extLst>
              <a:ext uri="{FF2B5EF4-FFF2-40B4-BE49-F238E27FC236}">
                <a16:creationId xmlns:a16="http://schemas.microsoft.com/office/drawing/2014/main" id="{15A2735B-F647-4BC9-B3B8-875385948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1876" y="2934064"/>
            <a:ext cx="914400" cy="914400"/>
          </a:xfrm>
          <a:prstGeom prst="rect">
            <a:avLst/>
          </a:prstGeom>
        </p:spPr>
      </p:pic>
      <p:pic>
        <p:nvPicPr>
          <p:cNvPr id="10" name="그래픽 9" descr="혼란스러운 사람">
            <a:extLst>
              <a:ext uri="{FF2B5EF4-FFF2-40B4-BE49-F238E27FC236}">
                <a16:creationId xmlns:a16="http://schemas.microsoft.com/office/drawing/2014/main" id="{6A8A70EB-F968-4559-96A8-C341CB46B3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51688" y="1972536"/>
            <a:ext cx="2456124" cy="2456124"/>
          </a:xfrm>
          <a:prstGeom prst="rect">
            <a:avLst/>
          </a:prstGeom>
        </p:spPr>
      </p:pic>
      <p:sp>
        <p:nvSpPr>
          <p:cNvPr id="8" name="화살표: 위쪽/아래쪽 7">
            <a:extLst>
              <a:ext uri="{FF2B5EF4-FFF2-40B4-BE49-F238E27FC236}">
                <a16:creationId xmlns:a16="http://schemas.microsoft.com/office/drawing/2014/main" id="{510CE3E1-4CD6-4E5A-BC9A-1BCB1F68AC16}"/>
              </a:ext>
            </a:extLst>
          </p:cNvPr>
          <p:cNvSpPr/>
          <p:nvPr/>
        </p:nvSpPr>
        <p:spPr>
          <a:xfrm>
            <a:off x="3122972" y="4428660"/>
            <a:ext cx="453946" cy="1502668"/>
          </a:xfrm>
          <a:prstGeom prst="upDownArrow">
            <a:avLst>
              <a:gd name="adj1" fmla="val 40897"/>
              <a:gd name="adj2" fmla="val 66385"/>
            </a:avLst>
          </a:prstGeom>
          <a:solidFill>
            <a:schemeClr val="accent4">
              <a:lumMod val="20000"/>
              <a:lumOff val="8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0561EF-0F7B-4147-8F96-710C3BB2C2A9}"/>
              </a:ext>
            </a:extLst>
          </p:cNvPr>
          <p:cNvSpPr txBox="1"/>
          <p:nvPr/>
        </p:nvSpPr>
        <p:spPr>
          <a:xfrm>
            <a:off x="3523130" y="4954437"/>
            <a:ext cx="887506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/>
              <a:t>H=70cm</a:t>
            </a:r>
            <a:endParaRPr lang="ko-KR" altLang="en-US" sz="1600" b="1" dirty="0"/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F6B6E29E-9C21-4118-8EF0-39DC968F3CC0}"/>
              </a:ext>
            </a:extLst>
          </p:cNvPr>
          <p:cNvSpPr/>
          <p:nvPr/>
        </p:nvSpPr>
        <p:spPr>
          <a:xfrm>
            <a:off x="2402415" y="3915376"/>
            <a:ext cx="1261909" cy="513284"/>
          </a:xfrm>
          <a:prstGeom prst="roundRect">
            <a:avLst/>
          </a:prstGeom>
          <a:noFill/>
          <a:ln w="254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40629C-2CD9-44BE-8795-4E7C338D7ACE}"/>
              </a:ext>
            </a:extLst>
          </p:cNvPr>
          <p:cNvSpPr txBox="1"/>
          <p:nvPr/>
        </p:nvSpPr>
        <p:spPr>
          <a:xfrm>
            <a:off x="783524" y="4007523"/>
            <a:ext cx="149466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/>
              <a:t>발판 끝단에서 </a:t>
            </a:r>
            <a:endParaRPr lang="en-US" altLang="ko-KR" sz="1400" b="1" dirty="0"/>
          </a:p>
          <a:p>
            <a:pPr algn="ctr"/>
            <a:r>
              <a:rPr lang="ko-KR" altLang="en-US" sz="1400" b="1" dirty="0"/>
              <a:t>작업</a:t>
            </a:r>
          </a:p>
        </p:txBody>
      </p:sp>
    </p:spTree>
    <p:extLst>
      <p:ext uri="{BB962C8B-B14F-4D97-AF65-F5344CB8AC3E}">
        <p14:creationId xmlns:p14="http://schemas.microsoft.com/office/powerpoint/2010/main" val="2901436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5168" y="57925"/>
            <a:ext cx="3653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3-1.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 </a:t>
            </a: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DB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구축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EFD72863-198A-4B89-8F3F-98C6C50B89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867717"/>
              </p:ext>
            </p:extLst>
          </p:nvPr>
        </p:nvGraphicFramePr>
        <p:xfrm>
          <a:off x="156754" y="836939"/>
          <a:ext cx="8830494" cy="5349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0494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</a:tblGrid>
              <a:tr h="5349257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endParaRPr lang="en-US" altLang="ko-KR" sz="105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본사에서 전 현상 위험성평가 취합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검토</a:t>
                      </a:r>
                      <a:r>
                        <a:rPr lang="en-US" altLang="ko-KR" sz="2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8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공유</a:t>
                      </a:r>
                      <a:endParaRPr lang="en-US" altLang="ko-KR" sz="28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     -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그룹웨어 품질안전지식창고에 위험성평가 자료 게시</a:t>
                      </a:r>
                      <a:endParaRPr lang="en-US" altLang="ko-KR" sz="2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          -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현장 점검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및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교육</a:t>
                      </a:r>
                      <a:r>
                        <a:rPr lang="en-US" altLang="ko-KR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2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시 활용 가능</a:t>
                      </a:r>
                      <a:endParaRPr lang="en-US" altLang="ko-KR" sz="2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</a:tbl>
          </a:graphicData>
        </a:graphic>
      </p:graphicFrame>
      <p:pic>
        <p:nvPicPr>
          <p:cNvPr id="6" name="그림 5">
            <a:extLst>
              <a:ext uri="{FF2B5EF4-FFF2-40B4-BE49-F238E27FC236}">
                <a16:creationId xmlns:a16="http://schemas.microsoft.com/office/drawing/2014/main" id="{06A1817A-9BB7-47DE-874A-AF3F83588056}"/>
              </a:ext>
            </a:extLst>
          </p:cNvPr>
          <p:cNvPicPr>
            <a:picLocks noChangeAspect="1" noChangeArrowheads="1"/>
            <a:extLst>
              <a:ext uri="{84589F7E-364E-4C9E-8A38-B11213B215E9}">
                <a14:cameraTool xmlns:a14="http://schemas.microsoft.com/office/drawing/2010/main" cellRange="$A$5:$O$20"/>
              </a:ext>
            </a:extLst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0013" y="2913552"/>
            <a:ext cx="6723973" cy="3107509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9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6748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5168" y="57925"/>
            <a:ext cx="4568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3-2. </a:t>
            </a:r>
            <a:r>
              <a:rPr lang="ko-KR" altLang="en-US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노동부 감독 결과 진행사항</a:t>
            </a:r>
            <a:endParaRPr lang="ko-KR" altLang="en-US" sz="2400" dirty="0">
              <a:solidFill>
                <a:schemeClr val="bg1"/>
              </a:solidFill>
              <a:latin typeface="+mn-ea"/>
            </a:endParaRPr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3FF812CE-C750-4179-81F8-707858C332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188127"/>
              </p:ext>
            </p:extLst>
          </p:nvPr>
        </p:nvGraphicFramePr>
        <p:xfrm>
          <a:off x="156754" y="836939"/>
          <a:ext cx="8830494" cy="5349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0494">
                  <a:extLst>
                    <a:ext uri="{9D8B030D-6E8A-4147-A177-3AD203B41FA5}">
                      <a16:colId xmlns:a16="http://schemas.microsoft.com/office/drawing/2014/main" val="3248035649"/>
                    </a:ext>
                  </a:extLst>
                </a:gridCol>
              </a:tblGrid>
              <a:tr h="5349257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안전관리 업무 소홀로 인한 </a:t>
                      </a:r>
                      <a:endParaRPr lang="en-US" altLang="ko-KR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노동부 특별감독 과태료 관련하여</a:t>
                      </a:r>
                      <a:endParaRPr lang="en-US" altLang="ko-KR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경각심 고취를 위해 현장 담당자에게</a:t>
                      </a:r>
                      <a:endParaRPr lang="en-US" altLang="ko-KR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경고장 발부</a:t>
                      </a: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총 </a:t>
                      </a: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</a:t>
                      </a:r>
                      <a:r>
                        <a:rPr lang="ko-KR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명</a:t>
                      </a: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재발 방지를 위한 </a:t>
                      </a:r>
                      <a:endParaRPr lang="en-US" altLang="ko-KR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</a:t>
                      </a:r>
                      <a:r>
                        <a:rPr lang="ko-KR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주요 위반사항 및 관련 법규</a:t>
                      </a:r>
                      <a:endParaRPr lang="en-US" altLang="ko-KR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교육 실시 예정</a:t>
                      </a:r>
                      <a:endParaRPr lang="en-US" altLang="ko-KR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</a:t>
                      </a:r>
                    </a:p>
                    <a:p>
                      <a:pPr marL="0" marR="0" lvl="0" indent="0" algn="l" defTabSz="914377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760620"/>
                  </a:ext>
                </a:extLst>
              </a:tr>
            </a:tbl>
          </a:graphicData>
        </a:graphic>
      </p:graphicFrame>
      <p:pic>
        <p:nvPicPr>
          <p:cNvPr id="4" name="그림 3">
            <a:extLst>
              <a:ext uri="{FF2B5EF4-FFF2-40B4-BE49-F238E27FC236}">
                <a16:creationId xmlns:a16="http://schemas.microsoft.com/office/drawing/2014/main" id="{F214DFE0-3263-4DDC-9EC2-CD3CC13BB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193" y="946121"/>
            <a:ext cx="3119255" cy="385558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0E62F56D-D1E3-48DB-8F2E-95AE9230F1AF}"/>
              </a:ext>
            </a:extLst>
          </p:cNvPr>
          <p:cNvSpPr/>
          <p:nvPr/>
        </p:nvSpPr>
        <p:spPr>
          <a:xfrm>
            <a:off x="5452381" y="2733868"/>
            <a:ext cx="376518" cy="10085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500B2B4-74DB-4B58-8A19-359E2F7A72FB}"/>
              </a:ext>
            </a:extLst>
          </p:cNvPr>
          <p:cNvSpPr/>
          <p:nvPr/>
        </p:nvSpPr>
        <p:spPr>
          <a:xfrm>
            <a:off x="4970534" y="2946778"/>
            <a:ext cx="376518" cy="10085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64DA919-AE61-4DC7-ADA0-D03E478E8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263" y="2227349"/>
            <a:ext cx="3121200" cy="385558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E6FCD986-25AF-4AC4-9682-9712F591AF84}"/>
              </a:ext>
            </a:extLst>
          </p:cNvPr>
          <p:cNvSpPr/>
          <p:nvPr/>
        </p:nvSpPr>
        <p:spPr>
          <a:xfrm>
            <a:off x="6378388" y="3328147"/>
            <a:ext cx="896471" cy="10085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5206497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표지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내용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26330</TotalTime>
  <Words>1271</Words>
  <Application>Microsoft Office PowerPoint</Application>
  <PresentationFormat>화면 슬라이드 쇼(4:3)</PresentationFormat>
  <Paragraphs>359</Paragraphs>
  <Slides>12</Slides>
  <Notes>12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8</vt:i4>
      </vt:variant>
      <vt:variant>
        <vt:lpstr>슬라이드 제목</vt:lpstr>
      </vt:variant>
      <vt:variant>
        <vt:i4>12</vt:i4>
      </vt:variant>
    </vt:vector>
  </HeadingPairs>
  <TitlesOfParts>
    <vt:vector size="27" baseType="lpstr">
      <vt:lpstr>HY견고딕</vt:lpstr>
      <vt:lpstr>HY그래픽M</vt:lpstr>
      <vt:lpstr>맑은 고딕</vt:lpstr>
      <vt:lpstr>휴먼엑스포</vt:lpstr>
      <vt:lpstr>Arial</vt:lpstr>
      <vt:lpstr>Calibri</vt:lpstr>
      <vt:lpstr>Verdana</vt:lpstr>
      <vt:lpstr>표지</vt:lpstr>
      <vt:lpstr>1_표지</vt:lpstr>
      <vt:lpstr>2_내용</vt:lpstr>
      <vt:lpstr>4_내용</vt:lpstr>
      <vt:lpstr>3_내용</vt:lpstr>
      <vt:lpstr>1_내용</vt:lpstr>
      <vt:lpstr>5_내용</vt:lpstr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현장 안전관리 실무 메뉴얼</dc:title>
  <dc:creator>user</dc:creator>
  <cp:lastModifiedBy>user</cp:lastModifiedBy>
  <cp:revision>2085</cp:revision>
  <cp:lastPrinted>2024-02-23T01:23:21Z</cp:lastPrinted>
  <dcterms:created xsi:type="dcterms:W3CDTF">2019-12-24T04:05:49Z</dcterms:created>
  <dcterms:modified xsi:type="dcterms:W3CDTF">2024-02-23T05:41:34Z</dcterms:modified>
</cp:coreProperties>
</file>