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2" r:id="rId2"/>
    <p:sldMasterId id="2147483698" r:id="rId3"/>
    <p:sldMasterId id="2147483704" r:id="rId4"/>
    <p:sldMasterId id="2147483700" r:id="rId5"/>
    <p:sldMasterId id="2147483696" r:id="rId6"/>
    <p:sldMasterId id="2147483706" r:id="rId7"/>
    <p:sldMasterId id="2147483692" r:id="rId8"/>
  </p:sldMasterIdLst>
  <p:notesMasterIdLst>
    <p:notesMasterId r:id="rId18"/>
  </p:notesMasterIdLst>
  <p:handoutMasterIdLst>
    <p:handoutMasterId r:id="rId19"/>
  </p:handoutMasterIdLst>
  <p:sldIdLst>
    <p:sldId id="315" r:id="rId9"/>
    <p:sldId id="332" r:id="rId10"/>
    <p:sldId id="431" r:id="rId11"/>
    <p:sldId id="503" r:id="rId12"/>
    <p:sldId id="528" r:id="rId13"/>
    <p:sldId id="524" r:id="rId14"/>
    <p:sldId id="527" r:id="rId15"/>
    <p:sldId id="526" r:id="rId16"/>
    <p:sldId id="439" r:id="rId1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H190708" initials="I" lastIdx="5" clrIdx="0">
    <p:extLst>
      <p:ext uri="{19B8F6BF-5375-455C-9EA6-DF929625EA0E}">
        <p15:presenceInfo xmlns:p15="http://schemas.microsoft.com/office/powerpoint/2012/main" userId="ITH190708" providerId="None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D5CD"/>
    <a:srgbClr val="FFFF99"/>
    <a:srgbClr val="1D4999"/>
    <a:srgbClr val="A6A6A6"/>
    <a:srgbClr val="FEDBCC"/>
    <a:srgbClr val="0155A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6336" autoAdjust="0"/>
  </p:normalViewPr>
  <p:slideViewPr>
    <p:cSldViewPr snapToGrid="0">
      <p:cViewPr varScale="1">
        <p:scale>
          <a:sx n="85" d="100"/>
          <a:sy n="85" d="100"/>
        </p:scale>
        <p:origin x="773" y="6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4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81A342A9-6DB7-4AEE-A9FB-3B3C45B4E792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4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C5102B8E-9D5B-4F04-B998-714CFCB66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6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2EF7F024-598B-4A20-A873-2FDA5712DD97}" type="datetimeFigureOut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460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0" rIns="91540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4"/>
          </a:xfrm>
          <a:prstGeom prst="rect">
            <a:avLst/>
          </a:prstGeom>
        </p:spPr>
        <p:txBody>
          <a:bodyPr vert="horz" lIns="91540" tIns="45770" rIns="91540" bIns="4577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5EE7F65E-542B-4C62-9207-46E3BACFA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6847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2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+ </a:t>
            </a:r>
            <a:r>
              <a:rPr lang="ko-KR" altLang="en-US" dirty="0"/>
              <a:t>종사자 의견청취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68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2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10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10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87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03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91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9CF7AA18-4F1F-4854-9BD6-9E7D3AE6D7DE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1954223-04A8-4885-AA58-8C357DFAD8F3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F4CB79A-5BE3-4F58-A3AE-E11BB498A21F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860EAB1-9A24-4F43-8177-EB1A170D5DC5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B74DAC5-C860-4E46-AB88-1E59EC71214A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5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B76A618-AC57-4A19-A379-A426A944B8CE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A5E4675-6014-4D7E-9371-A1EE500245EA}" type="datetime1">
              <a:rPr lang="ko-KR" altLang="en-US" smtClean="0"/>
              <a:t>2024-01-26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4" y="1414122"/>
            <a:ext cx="9143999" cy="2329749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699" l="391" r="99414">
                        <a14:foregroundMark x1="8203" y1="38710" x2="8203" y2="38710"/>
                        <a14:foregroundMark x1="1758" y1="41935" x2="1758" y2="41935"/>
                        <a14:foregroundMark x1="20605" y1="17742" x2="20605" y2="17742"/>
                        <a14:foregroundMark x1="26758" y1="65054" x2="26758" y2="65054"/>
                        <a14:foregroundMark x1="42578" y1="41935" x2="42578" y2="41935"/>
                        <a14:foregroundMark x1="52539" y1="32796" x2="52539" y2="32796"/>
                        <a14:foregroundMark x1="65039" y1="20430" x2="65039" y2="20430"/>
                        <a14:foregroundMark x1="76563" y1="41398" x2="76563" y2="41398"/>
                        <a14:foregroundMark x1="82324" y1="20430" x2="82324" y2="20430"/>
                        <a14:foregroundMark x1="97754" y1="20968" x2="97754" y2="20968"/>
                        <a14:foregroundMark x1="7520" y1="67204" x2="7520" y2="67204"/>
                        <a14:foregroundMark x1="12891" y1="40860" x2="12891" y2="40860"/>
                        <a14:foregroundMark x1="7227" y1="9140" x2="7227" y2="9140"/>
                        <a14:foregroundMark x1="7422" y1="92473" x2="7422" y2="92473"/>
                        <a14:foregroundMark x1="7324" y1="80645" x2="7324" y2="80645"/>
                        <a14:foregroundMark x1="1172" y1="41398" x2="1172" y2="41398"/>
                        <a14:foregroundMark x1="13379" y1="40860" x2="13379" y2="4086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6" y="93994"/>
            <a:ext cx="2056474" cy="39728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30856" y="2053907"/>
            <a:ext cx="7099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200" b="1" dirty="0">
                <a:solidFill>
                  <a:schemeClr val="bg1"/>
                </a:solidFill>
              </a:rPr>
              <a:t>안전보건 전사 회의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10952" y="5814205"/>
            <a:ext cx="21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환경안전부문</a:t>
            </a:r>
          </a:p>
        </p:txBody>
      </p:sp>
    </p:spTree>
    <p:extLst>
      <p:ext uri="{BB962C8B-B14F-4D97-AF65-F5344CB8AC3E}">
        <p14:creationId xmlns:p14="http://schemas.microsoft.com/office/powerpoint/2010/main" val="1039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622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163904" y="844732"/>
            <a:ext cx="8839199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66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1" y="844732"/>
            <a:ext cx="8839200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7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65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88429" y="6412506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2090997"/>
            <a:ext cx="9144000" cy="2676013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158" y="1282185"/>
            <a:ext cx="4383215" cy="4293630"/>
          </a:xfrm>
          <a:prstGeom prst="diamond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 rot="2713271">
            <a:off x="1731127" y="910324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 rot="2713271">
            <a:off x="2762527" y="5224872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6" name="Picture 18" descr="House Construction Icons - Download Free Vector Icons | Noun Project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2" y="886906"/>
            <a:ext cx="1230727" cy="12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1959" y="4553667"/>
            <a:ext cx="18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2024. 01. 29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354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850739" y="1110147"/>
            <a:ext cx="1638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4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목차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4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021" y="107755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2024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안전보건 전사 회의</a:t>
            </a:r>
            <a:endParaRPr lang="ko-KR" altLang="en-US" sz="20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A1716F-09EA-4125-80A4-BD4793607F3D}"/>
              </a:ext>
            </a:extLst>
          </p:cNvPr>
          <p:cNvSpPr/>
          <p:nvPr/>
        </p:nvSpPr>
        <p:spPr>
          <a:xfrm>
            <a:off x="3880960" y="156277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CA7507-8DB5-439B-AA98-AD3113595FDD}"/>
              </a:ext>
            </a:extLst>
          </p:cNvPr>
          <p:cNvSpPr/>
          <p:nvPr/>
        </p:nvSpPr>
        <p:spPr>
          <a:xfrm>
            <a:off x="4243560" y="1562772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03465F-DC72-43B5-8A94-E9FF50FD2E3B}"/>
              </a:ext>
            </a:extLst>
          </p:cNvPr>
          <p:cNvSpPr/>
          <p:nvPr/>
        </p:nvSpPr>
        <p:spPr>
          <a:xfrm>
            <a:off x="3880960" y="2462683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180829-9484-45B4-8D96-6D26D6B1A9B0}"/>
              </a:ext>
            </a:extLst>
          </p:cNvPr>
          <p:cNvSpPr/>
          <p:nvPr/>
        </p:nvSpPr>
        <p:spPr>
          <a:xfrm>
            <a:off x="4243565" y="2462682"/>
            <a:ext cx="2864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D3BC68-2ADA-4B50-BA33-D8BF9157055B}"/>
              </a:ext>
            </a:extLst>
          </p:cNvPr>
          <p:cNvSpPr/>
          <p:nvPr/>
        </p:nvSpPr>
        <p:spPr>
          <a:xfrm>
            <a:off x="3880960" y="336259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ABB0EB9-7BF3-4352-B963-001426DA3970}"/>
              </a:ext>
            </a:extLst>
          </p:cNvPr>
          <p:cNvSpPr/>
          <p:nvPr/>
        </p:nvSpPr>
        <p:spPr>
          <a:xfrm>
            <a:off x="4243560" y="3362592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 관련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이슈사항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FD72ED8-943A-4914-A6C6-E4AD0A74DFB6}"/>
              </a:ext>
            </a:extLst>
          </p:cNvPr>
          <p:cNvSpPr/>
          <p:nvPr/>
        </p:nvSpPr>
        <p:spPr>
          <a:xfrm>
            <a:off x="3880960" y="4262499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E18CD13-54AC-4E3B-81B9-A3E101637766}"/>
              </a:ext>
            </a:extLst>
          </p:cNvPr>
          <p:cNvSpPr/>
          <p:nvPr/>
        </p:nvSpPr>
        <p:spPr>
          <a:xfrm>
            <a:off x="4243560" y="42624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7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73" y="57925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Shape 24588"/>
          <p:cNvGraphicFramePr/>
          <p:nvPr>
            <p:extLst>
              <p:ext uri="{D42A27DB-BD31-4B8C-83A1-F6EECF244321}">
                <p14:modId xmlns:p14="http://schemas.microsoft.com/office/powerpoint/2010/main" val="702555250"/>
              </p:ext>
            </p:extLst>
          </p:nvPr>
        </p:nvGraphicFramePr>
        <p:xfrm>
          <a:off x="165463" y="842029"/>
          <a:ext cx="8830494" cy="53410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2023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년 </a:t>
                      </a: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12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사업부문별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560">
                <a:tc>
                  <a:txBody>
                    <a:bodyPr/>
                    <a:lstStyle/>
                    <a:p>
                      <a:pPr marL="0" marR="0" lvl="0" indent="0" algn="l" defTabSz="912358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kumimoji="0" lang="en-US" altLang="ko-K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marL="92075" marR="0" lvl="0" indent="-92075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12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실적 제출 현황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25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)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미 제출 현장 없음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전사 안전보건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&amp;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환경 방침 및 목표 전파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전 현장 안전보건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&amp;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환경 방침 및 목표 수립 완료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안전보건총괄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/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관리책임자 지정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2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건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세종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에어리퀴드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허정윤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부장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안성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모산리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1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공장 증축공사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노영선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부장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신규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예정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)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충주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재세능원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2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기 공사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세종 삼성전기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72F2C87-1787-49C6-A289-B9E5301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43436"/>
              </p:ext>
            </p:extLst>
          </p:nvPr>
        </p:nvGraphicFramePr>
        <p:xfrm>
          <a:off x="220522" y="1268168"/>
          <a:ext cx="4286416" cy="48975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8302425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480002"/>
                    </a:ext>
                  </a:extLst>
                </a:gridCol>
                <a:gridCol w="1442416">
                  <a:extLst>
                    <a:ext uri="{9D8B030D-6E8A-4147-A177-3AD203B41FA5}">
                      <a16:colId xmlns:a16="http://schemas.microsoft.com/office/drawing/2014/main" val="17664396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44249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51779893"/>
                    </a:ext>
                  </a:extLst>
                </a:gridCol>
              </a:tblGrid>
              <a:tr h="2224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관련 서류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현 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1374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경영방침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전사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2024. 01. 02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전파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72550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전 현장 방침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및 목표 수립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95769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2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전담 조직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768335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업무분장표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8705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576951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유해위험요인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점검 및 개선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수시 위험성평가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매월 수시 위험성평가 검토</a:t>
                      </a:r>
                      <a:endParaRPr lang="en-US" altLang="ko-KR" sz="7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위험성평가 특화 점검 실시 중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18158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환경안전팀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정기점검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67418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예산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예산의 적절성 확인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94849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산업안전보건관리비 사용 내역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매월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공정률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대비 진행률 관리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59022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관리책임자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총괄책임자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2233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관리감독자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85293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관리책임자</a:t>
                      </a:r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관리감독자 안전 평가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안전 업무 충실도 평가 완료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6206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인력 배치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배치 현황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700" u="none" strike="noStrike" baseline="0" dirty="0">
                          <a:effectLst/>
                          <a:latin typeface="+mn-ea"/>
                          <a:ea typeface="+mn-ea"/>
                        </a:rPr>
                        <a:t> 100% </a:t>
                      </a:r>
                      <a:r>
                        <a:rPr lang="ko-KR" altLang="en-US" sz="700" u="none" strike="noStrike" baseline="0" dirty="0">
                          <a:effectLst/>
                          <a:latin typeface="+mn-ea"/>
                          <a:ea typeface="+mn-ea"/>
                        </a:rPr>
                        <a:t>배치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284889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7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참여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노사협의체 회의록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현장통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기능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개 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133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건 등록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7774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대응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 모의훈련 실시계획 및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월 실시 예정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24062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9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하도급 관리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선정 및 관리 기준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구매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협력업체 관리 개정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2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안전보건평가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협력업체 평가 완료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657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관련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의무 이행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건강검진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위험성평가 특화 점검 실시 중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5466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안전보건관리규정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081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작업 계획서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733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정기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특별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/MSDS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E65D42F-74F0-4E0B-B5A0-0641E0D1C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71" y="1376512"/>
            <a:ext cx="4385749" cy="3143779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30851"/>
              </p:ext>
            </p:extLst>
          </p:nvPr>
        </p:nvGraphicFramePr>
        <p:xfrm>
          <a:off x="156756" y="845823"/>
          <a:ext cx="8839326" cy="533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63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9663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194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낙하한 유로폼에 맞음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796881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15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층에서 거푸집 해체 중 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철골 구조물 사이로 떨어진 유로폼이 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층 빔에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튕겨 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층에서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펌프카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아웃트리거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설치 중이던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펌프카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기사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허리에 맞음 → 허리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염좌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낙하방지조치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(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개구부 관리 및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하부 통제 미흡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상부 작업 시 낙하방지조치 철저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안전망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덮개 등 사용해 개구부 낙하방지조치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9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상부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중량물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취급 작업 시 하부 통제 철저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F6C8ACAC-C6D2-4B21-B57A-9621699200D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r="14817"/>
          <a:stretch/>
        </p:blipFill>
        <p:spPr>
          <a:xfrm>
            <a:off x="171571" y="4547076"/>
            <a:ext cx="2160000" cy="1620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6C97FBE-CCBB-468F-90DB-992D8FF790A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97320" y="4540993"/>
            <a:ext cx="2160000" cy="1620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168" y="57925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아차사고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1840374-D0B4-4FAE-B205-B43757CD0B46}"/>
              </a:ext>
            </a:extLst>
          </p:cNvPr>
          <p:cNvSpPr txBox="1"/>
          <p:nvPr/>
        </p:nvSpPr>
        <p:spPr>
          <a:xfrm>
            <a:off x="3079750" y="12355513"/>
            <a:ext cx="1751013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아웃트리거 미설치</a:t>
            </a:r>
          </a:p>
        </p:txBody>
      </p:sp>
      <p:sp>
        <p:nvSpPr>
          <p:cNvPr id="2" name="폭발: 8pt 1">
            <a:extLst>
              <a:ext uri="{FF2B5EF4-FFF2-40B4-BE49-F238E27FC236}">
                <a16:creationId xmlns:a16="http://schemas.microsoft.com/office/drawing/2014/main" id="{F5CB6719-4AB6-403F-88ED-FAF357C20992}"/>
              </a:ext>
            </a:extLst>
          </p:cNvPr>
          <p:cNvSpPr/>
          <p:nvPr/>
        </p:nvSpPr>
        <p:spPr>
          <a:xfrm rot="17857198">
            <a:off x="2464895" y="2999418"/>
            <a:ext cx="512550" cy="643399"/>
          </a:xfrm>
          <a:prstGeom prst="irregularSeal1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02F187F-EBAB-F786-DE57-CA319FB6B529}"/>
              </a:ext>
            </a:extLst>
          </p:cNvPr>
          <p:cNvSpPr/>
          <p:nvPr/>
        </p:nvSpPr>
        <p:spPr>
          <a:xfrm>
            <a:off x="800100" y="4807426"/>
            <a:ext cx="1035424" cy="1263921"/>
          </a:xfrm>
          <a:prstGeom prst="roundRect">
            <a:avLst/>
          </a:pr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777596F-0E1E-4F35-97CC-923355E39861}"/>
              </a:ext>
            </a:extLst>
          </p:cNvPr>
          <p:cNvSpPr/>
          <p:nvPr/>
        </p:nvSpPr>
        <p:spPr>
          <a:xfrm>
            <a:off x="2960100" y="4713194"/>
            <a:ext cx="1035424" cy="1358153"/>
          </a:xfrm>
          <a:prstGeom prst="roundRect">
            <a:avLst/>
          </a:pr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20835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68" y="57925"/>
            <a:ext cx="3844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노동부 특별감독 개요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EFD72863-198A-4B89-8F3F-98C6C50B8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552"/>
              </p:ext>
            </p:extLst>
          </p:nvPr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관련 근거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- 2023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산업안전보건감독 종합계획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: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동시에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 이상 사망하거나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동안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 사망 시 본사 포함 특별감독 실시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- 2023. 05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고용노동부 공문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: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두번째 사망사고 시 현장 및 본사 감독 </a:t>
                      </a:r>
                      <a:endParaRPr lang="en-US" altLang="ko-KR" sz="16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감독 개요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일정 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) ~ 26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) / 5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일간</a:t>
                      </a:r>
                      <a:endParaRPr lang="en-US" altLang="ko-KR" sz="16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주관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서울지방고용노동청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건설산재지도과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점검자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노동부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공단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2022~2023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준공한 총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현장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종건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하이테크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플랜트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가스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 및 준공현장 안전보건 서류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6A1E590-E1B9-417A-8A75-59CDB380BC6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0866" y="863833"/>
            <a:ext cx="4367039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D6D871E-0904-4B8D-A153-4F8E0573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41580"/>
              </p:ext>
            </p:extLst>
          </p:nvPr>
        </p:nvGraphicFramePr>
        <p:xfrm>
          <a:off x="411311" y="996394"/>
          <a:ext cx="8312733" cy="50099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0539">
                  <a:extLst>
                    <a:ext uri="{9D8B030D-6E8A-4147-A177-3AD203B41FA5}">
                      <a16:colId xmlns:a16="http://schemas.microsoft.com/office/drawing/2014/main" val="940586418"/>
                    </a:ext>
                  </a:extLst>
                </a:gridCol>
                <a:gridCol w="2359355">
                  <a:extLst>
                    <a:ext uri="{9D8B030D-6E8A-4147-A177-3AD203B41FA5}">
                      <a16:colId xmlns:a16="http://schemas.microsoft.com/office/drawing/2014/main" val="1356265690"/>
                    </a:ext>
                  </a:extLst>
                </a:gridCol>
                <a:gridCol w="3842377">
                  <a:extLst>
                    <a:ext uri="{9D8B030D-6E8A-4147-A177-3AD203B41FA5}">
                      <a16:colId xmlns:a16="http://schemas.microsoft.com/office/drawing/2014/main" val="3338798397"/>
                    </a:ext>
                  </a:extLst>
                </a:gridCol>
                <a:gridCol w="1330462">
                  <a:extLst>
                    <a:ext uri="{9D8B030D-6E8A-4147-A177-3AD203B41FA5}">
                      <a16:colId xmlns:a16="http://schemas.microsoft.com/office/drawing/2014/main" val="2129188941"/>
                    </a:ext>
                  </a:extLst>
                </a:gridCol>
              </a:tblGrid>
              <a:tr h="559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No.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구분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위반내용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비고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75932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안전관리자 선임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가설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휀스</a:t>
                      </a:r>
                      <a:r>
                        <a:rPr lang="ko-KR" altLang="en-US" sz="1500" u="none" strike="noStrike" dirty="0">
                          <a:effectLst/>
                        </a:rPr>
                        <a:t> 설치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가설 전기 설치 등</a:t>
                      </a:r>
                      <a:endParaRPr lang="en-US" altLang="ko-KR" sz="15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1500" u="none" strike="noStrike" dirty="0" err="1">
                          <a:effectLst/>
                        </a:rPr>
                        <a:t>실착공</a:t>
                      </a:r>
                      <a:r>
                        <a:rPr lang="ko-KR" altLang="en-US" sz="1500" u="none" strike="noStrike" dirty="0">
                          <a:effectLst/>
                        </a:rPr>
                        <a:t> 기간 안전관리자 미 선임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77215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직무교육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안전관리자 보수교육 지연 실시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　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23595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안전보건관리비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안전관리비 목적 외 사용</a:t>
                      </a:r>
                      <a:br>
                        <a:rPr lang="ko-KR" altLang="en-US" sz="1500" u="none" strike="noStrike" dirty="0">
                          <a:effectLst/>
                        </a:rPr>
                      </a:br>
                      <a:r>
                        <a:rPr lang="en-US" altLang="ko-KR" sz="1500" u="none" strike="noStrike" dirty="0">
                          <a:effectLst/>
                        </a:rPr>
                        <a:t>(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세륜장</a:t>
                      </a:r>
                      <a:r>
                        <a:rPr lang="ko-KR" altLang="en-US" sz="1500" u="none" strike="noStrike" dirty="0">
                          <a:effectLst/>
                        </a:rPr>
                        <a:t> 간판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재떨이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소화기함</a:t>
                      </a:r>
                      <a:r>
                        <a:rPr lang="ko-KR" altLang="en-US" sz="1500" u="none" strike="noStrike" dirty="0">
                          <a:effectLst/>
                        </a:rPr>
                        <a:t> 등</a:t>
                      </a:r>
                      <a:r>
                        <a:rPr lang="en-US" altLang="ko-KR" sz="1500" u="none" strike="noStrike" dirty="0">
                          <a:effectLst/>
                        </a:rPr>
                        <a:t>)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　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16576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노사협의체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사용자 및 근로자측 동수 미 구성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　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11471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작업환경측정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작업환경측정 미 실시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>
                          <a:effectLst/>
                        </a:rPr>
                        <a:t>　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17006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특수건강진단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근로자 특수건강진단 미 실시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03553"/>
                  </a:ext>
                </a:extLst>
              </a:tr>
              <a:tr h="6358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기타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노사협의체 회의록 서류 미 보존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</a:rPr>
                        <a:t>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94" marR="5994" marT="59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231536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노동부 특별감독 결과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20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68" y="57925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노동부 특별감독 결과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611E304-C184-4F7E-A686-EF09F2150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98357"/>
              </p:ext>
            </p:extLst>
          </p:nvPr>
        </p:nvGraphicFramePr>
        <p:xfrm>
          <a:off x="404164" y="996395"/>
          <a:ext cx="8319881" cy="46250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1892">
                  <a:extLst>
                    <a:ext uri="{9D8B030D-6E8A-4147-A177-3AD203B41FA5}">
                      <a16:colId xmlns:a16="http://schemas.microsoft.com/office/drawing/2014/main" val="681540543"/>
                    </a:ext>
                  </a:extLst>
                </a:gridCol>
                <a:gridCol w="1365989">
                  <a:extLst>
                    <a:ext uri="{9D8B030D-6E8A-4147-A177-3AD203B41FA5}">
                      <a16:colId xmlns:a16="http://schemas.microsoft.com/office/drawing/2014/main" val="3607610029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368020104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96528134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670898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871181118"/>
                    </a:ext>
                  </a:extLst>
                </a:gridCol>
              </a:tblGrid>
              <a:tr h="362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현장명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위반 내용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과태료</a:t>
                      </a:r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비고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69318"/>
                  </a:ext>
                </a:extLst>
              </a:tr>
              <a:tr h="3627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당사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협력업체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01840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구미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쿠어스텍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에나멜신나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MSDS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미 게시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10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3168595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용접작업 특별교육 미 실시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3186916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LPG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취급작업 특별교육 미 실시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150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41107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양지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테스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안전관리비 목적 외 사용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0983738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박리재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경고표시 미 부착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(5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건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50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023389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형틀공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특별교육 미 실시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50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00909"/>
                  </a:ext>
                </a:extLst>
              </a:tr>
              <a:tr h="557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  <a:latin typeface="+mj-ea"/>
                          <a:ea typeface="+mj-ea"/>
                        </a:rPr>
                        <a:t>합계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 현장</a:t>
                      </a:r>
                      <a:endParaRPr lang="en-US" altLang="ko-KR" sz="15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300</a:t>
                      </a: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460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  <a:latin typeface="+mj-ea"/>
                          <a:ea typeface="+mj-ea"/>
                        </a:rPr>
                        <a:t>총 </a:t>
                      </a:r>
                      <a:r>
                        <a:rPr lang="en-US" altLang="ko-KR" sz="1500" b="1" u="none" strike="noStrike" dirty="0">
                          <a:effectLst/>
                          <a:latin typeface="+mj-ea"/>
                          <a:ea typeface="+mj-ea"/>
                        </a:rPr>
                        <a:t>760</a:t>
                      </a:r>
                      <a:r>
                        <a:rPr lang="ko-KR" altLang="en-US" sz="1500" b="1" u="none" strike="noStrike" dirty="0">
                          <a:effectLst/>
                          <a:latin typeface="+mj-ea"/>
                          <a:ea typeface="+mj-ea"/>
                        </a:rPr>
                        <a:t>만원　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557069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F7A820AC-E474-4820-8DBC-12AD13F788F9}"/>
              </a:ext>
            </a:extLst>
          </p:cNvPr>
          <p:cNvSpPr/>
          <p:nvPr/>
        </p:nvSpPr>
        <p:spPr>
          <a:xfrm>
            <a:off x="451231" y="5641697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+mn-ea"/>
              </a:rPr>
              <a:t>* </a:t>
            </a:r>
            <a:r>
              <a:rPr lang="ko-KR" altLang="en-US" dirty="0">
                <a:latin typeface="+mn-ea"/>
              </a:rPr>
              <a:t>아산 </a:t>
            </a:r>
            <a:r>
              <a:rPr lang="ko-KR" altLang="en-US" dirty="0" err="1">
                <a:latin typeface="+mn-ea"/>
              </a:rPr>
              <a:t>웰스토리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부평 한국경제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평택 </a:t>
            </a:r>
            <a:r>
              <a:rPr lang="ko-KR" altLang="en-US" dirty="0" err="1">
                <a:latin typeface="+mn-ea"/>
              </a:rPr>
              <a:t>알박</a:t>
            </a:r>
            <a:r>
              <a:rPr lang="ko-KR" altLang="en-US" dirty="0">
                <a:latin typeface="+mn-ea"/>
              </a:rPr>
              <a:t> 실시 예정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121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4B41892-699E-4A0D-AB5A-A8501A7A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52661"/>
              </p:ext>
            </p:extLst>
          </p:nvPr>
        </p:nvGraphicFramePr>
        <p:xfrm>
          <a:off x="376527" y="840519"/>
          <a:ext cx="8280000" cy="532398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62765627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4250619138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192267811"/>
                    </a:ext>
                  </a:extLst>
                </a:gridCol>
              </a:tblGrid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진행사항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03100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2023. 11. 30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중대재해 발생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부분 작업 중지 명령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99636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2023. 12. 01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국토부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노동부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안전보건공단 현장 조사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26430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2023. 12. 02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유가족 가합의 완료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72207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2023. 12. 04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위험성평가 특화 점검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본사 및 현장 자료 제출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66736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2023. 12. 08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관리감독자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 팀장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참고인 조사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노동부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광역수사과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58272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2023. 12. 12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안전관리자 참고인 조사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–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산업안전보건법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노동부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부산청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광역수사과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24839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2023. 12. 13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부분 작업 중지 해제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39486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2023. 12. 15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안전관리자 참고인 조사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(2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차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–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중대재해처벌법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노동부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부산청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광역수사과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666655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2024. 01. 05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현장소장 참고인 조사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노동부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부산청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광역수사과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43063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2024. 01. 12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협력업체 현장소장 참고인 조사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노동부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부산청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광역수사과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15686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2024. 01. 29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본사 담당자 참고인 조사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노동부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부산청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광역수사과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03844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창원 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해성디에스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중대재해 진행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3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53936"/>
              </p:ext>
            </p:extLst>
          </p:nvPr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1. 2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안전점검의 날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2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각 현장 자율 시행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 연휴 대비 각 현장 자율점검 실시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기간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2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방법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노사 합동 자율점검 실시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자재 및 공구 정리정돈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화재 예방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비상 연락체계 수립 등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50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 미만 현장 중대재해처벌법 적용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(2024. 01. 27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시행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안전보건관리체계 구축 및 이행 의무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안전보건방침 및 목표 설정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 평가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 예산 집행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근로자 의견 청취 등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404227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25308</TotalTime>
  <Words>1144</Words>
  <Application>Microsoft Office PowerPoint</Application>
  <PresentationFormat>화면 슬라이드 쇼(4:3)</PresentationFormat>
  <Paragraphs>305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9</vt:i4>
      </vt:variant>
    </vt:vector>
  </HeadingPairs>
  <TitlesOfParts>
    <vt:vector size="24" baseType="lpstr">
      <vt:lpstr>HY견고딕</vt:lpstr>
      <vt:lpstr>HY그래픽M</vt:lpstr>
      <vt:lpstr>맑은 고딕</vt:lpstr>
      <vt:lpstr>휴먼엑스포</vt:lpstr>
      <vt:lpstr>Arial</vt:lpstr>
      <vt:lpstr>Calibri</vt:lpstr>
      <vt:lpstr>Verdana</vt:lpstr>
      <vt:lpstr>표지</vt:lpstr>
      <vt:lpstr>1_표지</vt:lpstr>
      <vt:lpstr>2_내용</vt:lpstr>
      <vt:lpstr>4_내용</vt:lpstr>
      <vt:lpstr>3_내용</vt:lpstr>
      <vt:lpstr>1_내용</vt:lpstr>
      <vt:lpstr>5_내용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안전관리 실무 메뉴얼</dc:title>
  <dc:creator>user</dc:creator>
  <cp:lastModifiedBy>user</cp:lastModifiedBy>
  <cp:revision>2027</cp:revision>
  <cp:lastPrinted>2024-01-26T06:57:32Z</cp:lastPrinted>
  <dcterms:created xsi:type="dcterms:W3CDTF">2019-12-24T04:05:49Z</dcterms:created>
  <dcterms:modified xsi:type="dcterms:W3CDTF">2024-01-26T07:19:15Z</dcterms:modified>
</cp:coreProperties>
</file>