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  <p:sldMasterId id="2147483702" r:id="rId2"/>
    <p:sldMasterId id="2147483698" r:id="rId3"/>
    <p:sldMasterId id="2147483704" r:id="rId4"/>
    <p:sldMasterId id="2147483700" r:id="rId5"/>
    <p:sldMasterId id="2147483696" r:id="rId6"/>
    <p:sldMasterId id="2147483706" r:id="rId7"/>
    <p:sldMasterId id="2147483692" r:id="rId8"/>
  </p:sldMasterIdLst>
  <p:notesMasterIdLst>
    <p:notesMasterId r:id="rId18"/>
  </p:notesMasterIdLst>
  <p:handoutMasterIdLst>
    <p:handoutMasterId r:id="rId19"/>
  </p:handoutMasterIdLst>
  <p:sldIdLst>
    <p:sldId id="315" r:id="rId9"/>
    <p:sldId id="332" r:id="rId10"/>
    <p:sldId id="431" r:id="rId11"/>
    <p:sldId id="500" r:id="rId12"/>
    <p:sldId id="503" r:id="rId13"/>
    <p:sldId id="511" r:id="rId14"/>
    <p:sldId id="525" r:id="rId15"/>
    <p:sldId id="524" r:id="rId16"/>
    <p:sldId id="439" r:id="rId17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H190708" initials="I" lastIdx="5" clrIdx="0">
    <p:extLst>
      <p:ext uri="{19B8F6BF-5375-455C-9EA6-DF929625EA0E}">
        <p15:presenceInfo xmlns:p15="http://schemas.microsoft.com/office/powerpoint/2012/main" userId="ITH190708" providerId="None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D5CD"/>
    <a:srgbClr val="FFFF99"/>
    <a:srgbClr val="1D4999"/>
    <a:srgbClr val="A6A6A6"/>
    <a:srgbClr val="FEDBCC"/>
    <a:srgbClr val="0155A6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6336" autoAdjust="0"/>
  </p:normalViewPr>
  <p:slideViewPr>
    <p:cSldViewPr snapToGrid="0">
      <p:cViewPr varScale="1">
        <p:scale>
          <a:sx n="82" d="100"/>
          <a:sy n="82" d="100"/>
        </p:scale>
        <p:origin x="1541" y="4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3%20&#50504;&#51204;&#48372;&#44148;%20&#51204;&#49324;%20&#54924;&#51032;\10.30\10&#50900;%20&#49324;&#44256;%20&#48516;&#494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3%20&#50504;&#51204;&#48372;&#44148;%20&#51204;&#49324;%20&#54924;&#51032;\10.30\10&#50900;%20&#49324;&#44256;%20&#48516;&#494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3%20&#50504;&#51204;&#48372;&#44148;%20&#51204;&#49324;%20&#54924;&#51032;\10.30\10&#50900;%20&#49324;&#44256;%20&#48516;&#494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3%20&#50504;&#51204;&#48372;&#44148;%20&#51204;&#49324;%20&#54924;&#51032;\10.30\10&#50900;%20&#49324;&#44256;%20&#48516;&#4943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매출액 대비 재해</a:t>
            </a:r>
            <a:r>
              <a:rPr lang="ko-KR" altLang="en-US" sz="1600" b="1" baseline="0"/>
              <a:t> 현황</a:t>
            </a:r>
            <a:endParaRPr lang="en-US" altLang="ko-KR" sz="1600" b="1" baseline="0"/>
          </a:p>
          <a:p>
            <a:pPr>
              <a:defRPr/>
            </a:pPr>
            <a:r>
              <a:rPr lang="en-US" altLang="ko-KR" sz="1200" b="1" baseline="0"/>
              <a:t>(100</a:t>
            </a:r>
            <a:r>
              <a:rPr lang="ko-KR" altLang="en-US" sz="1200" b="1" baseline="0"/>
              <a:t>억원 당 재해자 수</a:t>
            </a:r>
            <a:r>
              <a:rPr lang="en-US" altLang="ko-KR" sz="1200" b="1" baseline="0"/>
              <a:t>)</a:t>
            </a:r>
            <a:endParaRPr lang="ko-KR" altLang="en-US" sz="1200" b="1"/>
          </a:p>
        </c:rich>
      </c:tx>
      <c:layout>
        <c:manualLayout>
          <c:xMode val="edge"/>
          <c:yMode val="edge"/>
          <c:x val="0.27660411198600177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31671296296296297"/>
          <c:w val="0.93888888888888888"/>
          <c:h val="0.4801104549431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통계_10월!$B$14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통계_10월!$C$13:$E$13</c:f>
              <c:strCache>
                <c:ptCount val="3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</c:strCache>
            </c:strRef>
          </c:cat>
          <c:val>
            <c:numRef>
              <c:f>통계_10월!$C$14:$E$14</c:f>
              <c:numCache>
                <c:formatCode>0.00_ </c:formatCode>
                <c:ptCount val="3"/>
                <c:pt idx="0">
                  <c:v>0.72420036210018102</c:v>
                </c:pt>
                <c:pt idx="1">
                  <c:v>0.99315068493150682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0-4E86-8329-D211EA68E232}"/>
            </c:ext>
          </c:extLst>
        </c:ser>
        <c:ser>
          <c:idx val="1"/>
          <c:order val="1"/>
          <c:tx>
            <c:strRef>
              <c:f>통계_10월!$B$15</c:f>
              <c:strCache>
                <c:ptCount val="1"/>
                <c:pt idx="0">
                  <c:v>2023.10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통계_10월!$C$13:$E$13</c:f>
              <c:strCache>
                <c:ptCount val="3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</c:strCache>
            </c:strRef>
          </c:cat>
          <c:val>
            <c:numRef>
              <c:f>통계_10월!$C$15:$E$15</c:f>
              <c:numCache>
                <c:formatCode>0.00_ </c:formatCode>
                <c:ptCount val="3"/>
                <c:pt idx="0">
                  <c:v>0.73092736409319325</c:v>
                </c:pt>
                <c:pt idx="1">
                  <c:v>0.91047040971168436</c:v>
                </c:pt>
                <c:pt idx="2">
                  <c:v>0.48869883934025654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0-4E86-8329-D211EA68E2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751594560"/>
        <c:axId val="751599136"/>
      </c:barChart>
      <c:catAx>
        <c:axId val="7515945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51599136"/>
        <c:crosses val="autoZero"/>
        <c:auto val="1"/>
        <c:lblAlgn val="ctr"/>
        <c:lblOffset val="1"/>
        <c:noMultiLvlLbl val="0"/>
      </c:catAx>
      <c:valAx>
        <c:axId val="751599136"/>
        <c:scaling>
          <c:orientation val="minMax"/>
        </c:scaling>
        <c:delete val="1"/>
        <c:axPos val="l"/>
        <c:numFmt formatCode="0.00_ " sourceLinked="1"/>
        <c:majorTickMark val="none"/>
        <c:minorTickMark val="none"/>
        <c:tickLblPos val="nextTo"/>
        <c:crossAx val="75159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26552930883641"/>
          <c:y val="0.91628280839895015"/>
          <c:w val="0.32391338582677165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안전사고 </a:t>
            </a:r>
            <a:r>
              <a:rPr lang="en-US" altLang="ko-KR" sz="1600" b="1"/>
              <a:t>12</a:t>
            </a:r>
            <a:r>
              <a:rPr lang="ko-KR" altLang="en-US" sz="1600" b="1"/>
              <a:t>월 누계 현황</a:t>
            </a:r>
          </a:p>
        </c:rich>
      </c:tx>
      <c:layout>
        <c:manualLayout>
          <c:xMode val="edge"/>
          <c:yMode val="edge"/>
          <c:x val="0.23957981284901558"/>
          <c:y val="4.33636081374890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통계_10월!$F$58:$F$69</c:f>
              <c:strCache>
                <c:ptCount val="12"/>
                <c:pt idx="0">
                  <c:v>22.11</c:v>
                </c:pt>
                <c:pt idx="1">
                  <c:v>12</c:v>
                </c:pt>
                <c:pt idx="2">
                  <c:v>23.01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</c:strCache>
            </c:strRef>
          </c:cat>
          <c:val>
            <c:numRef>
              <c:f>통계_10월!$G$58:$G$69</c:f>
              <c:numCache>
                <c:formatCode>General</c:formatCode>
                <c:ptCount val="12"/>
                <c:pt idx="0">
                  <c:v>44</c:v>
                </c:pt>
                <c:pt idx="1">
                  <c:v>46</c:v>
                </c:pt>
                <c:pt idx="2">
                  <c:v>46</c:v>
                </c:pt>
                <c:pt idx="3">
                  <c:v>48</c:v>
                </c:pt>
                <c:pt idx="4">
                  <c:v>49</c:v>
                </c:pt>
                <c:pt idx="5">
                  <c:v>51</c:v>
                </c:pt>
                <c:pt idx="6">
                  <c:v>50</c:v>
                </c:pt>
                <c:pt idx="7">
                  <c:v>48</c:v>
                </c:pt>
                <c:pt idx="8">
                  <c:v>44</c:v>
                </c:pt>
                <c:pt idx="9">
                  <c:v>47</c:v>
                </c:pt>
                <c:pt idx="10">
                  <c:v>44</c:v>
                </c:pt>
                <c:pt idx="11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92-41DA-B723-0B6B1AD61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100351"/>
        <c:axId val="734679407"/>
      </c:lineChart>
      <c:catAx>
        <c:axId val="86410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34679407"/>
        <c:crosses val="autoZero"/>
        <c:auto val="1"/>
        <c:lblAlgn val="ctr"/>
        <c:lblOffset val="100"/>
        <c:noMultiLvlLbl val="0"/>
      </c:catAx>
      <c:valAx>
        <c:axId val="7346794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6410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재해유형 별 현황</a:t>
            </a:r>
          </a:p>
        </c:rich>
      </c:tx>
      <c:layout>
        <c:manualLayout>
          <c:xMode val="edge"/>
          <c:yMode val="edge"/>
          <c:x val="0.314779803532227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2538883033546261E-2"/>
          <c:y val="0.20016256992270365"/>
          <c:w val="0.93492223393290752"/>
          <c:h val="0.5477939680124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통계_10월!$B$19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통계_10월!$C$18:$G$18</c:f>
              <c:strCache>
                <c:ptCount val="5"/>
                <c:pt idx="0">
                  <c:v>넘어짐</c:v>
                </c:pt>
                <c:pt idx="1">
                  <c:v>끼임</c:v>
                </c:pt>
                <c:pt idx="2">
                  <c:v>떨어짐</c:v>
                </c:pt>
                <c:pt idx="3">
                  <c:v>맞음</c:v>
                </c:pt>
                <c:pt idx="4">
                  <c:v>기타</c:v>
                </c:pt>
              </c:strCache>
            </c:strRef>
          </c:cat>
          <c:val>
            <c:numRef>
              <c:f>통계_10월!$C$19:$G$19</c:f>
              <c:numCache>
                <c:formatCode>General</c:formatCode>
                <c:ptCount val="5"/>
                <c:pt idx="0">
                  <c:v>16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5-4144-B81F-E4F63373268E}"/>
            </c:ext>
          </c:extLst>
        </c:ser>
        <c:ser>
          <c:idx val="1"/>
          <c:order val="1"/>
          <c:tx>
            <c:strRef>
              <c:f>통계_10월!$B$20</c:f>
              <c:strCache>
                <c:ptCount val="1"/>
                <c:pt idx="0">
                  <c:v>2023.10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통계_10월!$C$18:$G$18</c:f>
              <c:strCache>
                <c:ptCount val="5"/>
                <c:pt idx="0">
                  <c:v>넘어짐</c:v>
                </c:pt>
                <c:pt idx="1">
                  <c:v>끼임</c:v>
                </c:pt>
                <c:pt idx="2">
                  <c:v>떨어짐</c:v>
                </c:pt>
                <c:pt idx="3">
                  <c:v>맞음</c:v>
                </c:pt>
                <c:pt idx="4">
                  <c:v>기타</c:v>
                </c:pt>
              </c:strCache>
            </c:strRef>
          </c:cat>
          <c:val>
            <c:numRef>
              <c:f>통계_10월!$C$20:$G$20</c:f>
              <c:numCache>
                <c:formatCode>General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5-4144-B81F-E4F6337326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343504896"/>
        <c:axId val="343500320"/>
      </c:barChart>
      <c:catAx>
        <c:axId val="3435048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500320"/>
        <c:crosses val="autoZero"/>
        <c:auto val="1"/>
        <c:lblAlgn val="ctr"/>
        <c:lblOffset val="1"/>
        <c:noMultiLvlLbl val="0"/>
      </c:catAx>
      <c:valAx>
        <c:axId val="34350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35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38059986091481"/>
          <c:y val="0.88314937707022434"/>
          <c:w val="0.33221885725822736"/>
          <c:h val="8.773854141594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월 별 안전사고 현황</a:t>
            </a:r>
          </a:p>
        </c:rich>
      </c:tx>
      <c:layout>
        <c:manualLayout>
          <c:xMode val="edge"/>
          <c:yMode val="edge"/>
          <c:x val="0.29327077865266843"/>
          <c:y val="8.82769061927712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통계_10월!$C$31</c:f>
              <c:strCache>
                <c:ptCount val="1"/>
                <c:pt idx="0">
                  <c:v>사고 건 수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통계_10월!$B$32:$B$41</c:f>
              <c:strCache>
                <c:ptCount val="10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</c:strCache>
            </c:strRef>
          </c:cat>
          <c:val>
            <c:numRef>
              <c:f>통계_10월!$C$32:$C$41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5-4969-8047-5A2FA872F0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58707888"/>
        <c:axId val="1563091792"/>
      </c:barChart>
      <c:catAx>
        <c:axId val="1587078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3091792"/>
        <c:crosses val="autoZero"/>
        <c:auto val="1"/>
        <c:lblAlgn val="ctr"/>
        <c:lblOffset val="10"/>
        <c:noMultiLvlLbl val="0"/>
      </c:catAx>
      <c:valAx>
        <c:axId val="1563091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7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4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81A342A9-6DB7-4AEE-A9FB-3B3C45B4E792}" type="datetimeFigureOut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4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C5102B8E-9D5B-4F04-B998-714CFCB66C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362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2EF7F024-598B-4A20-A873-2FDA5712DD97}" type="datetimeFigureOut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460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70" rIns="91540" bIns="457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10"/>
            <a:ext cx="5445760" cy="3913614"/>
          </a:xfrm>
          <a:prstGeom prst="rect">
            <a:avLst/>
          </a:prstGeom>
        </p:spPr>
        <p:txBody>
          <a:bodyPr vert="horz" lIns="91540" tIns="45770" rIns="91540" bIns="4577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5EE7F65E-542B-4C62-9207-46E3BACFAC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6847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21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42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+ </a:t>
            </a:r>
            <a:r>
              <a:rPr lang="ko-KR" altLang="en-US" dirty="0"/>
              <a:t>종사자 의견청취 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68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월별 사고 현황 비교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27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2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45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36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10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캠페인 진행 현황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스마트에어백</a:t>
            </a:r>
            <a:r>
              <a:rPr lang="ko-KR" altLang="en-US" dirty="0"/>
              <a:t> 도입</a:t>
            </a:r>
            <a:r>
              <a:rPr lang="en-US" altLang="ko-KR" dirty="0"/>
              <a:t>(10</a:t>
            </a:r>
            <a:r>
              <a:rPr lang="ko-KR" altLang="en-US" dirty="0"/>
              <a:t>개 구입</a:t>
            </a:r>
            <a:r>
              <a:rPr lang="en-US" altLang="ko-KR" dirty="0"/>
              <a:t>. 5</a:t>
            </a:r>
            <a:r>
              <a:rPr lang="ko-KR" altLang="en-US" dirty="0"/>
              <a:t>개 현장 배포</a:t>
            </a:r>
            <a:r>
              <a:rPr lang="en-US" altLang="ko-KR" dirty="0"/>
              <a:t>) -&gt; </a:t>
            </a:r>
            <a:r>
              <a:rPr lang="ko-KR" altLang="en-US" dirty="0"/>
              <a:t>이슈사항</a:t>
            </a:r>
            <a:endParaRPr lang="en-US" altLang="ko-KR" dirty="0"/>
          </a:p>
          <a:p>
            <a:r>
              <a:rPr lang="en-US" altLang="ko-KR" dirty="0"/>
              <a:t>-ISO </a:t>
            </a:r>
            <a:r>
              <a:rPr lang="ko-KR" altLang="en-US" dirty="0"/>
              <a:t>심사 </a:t>
            </a:r>
            <a:r>
              <a:rPr lang="en-US" altLang="ko-KR" dirty="0"/>
              <a:t>7</a:t>
            </a:r>
            <a:r>
              <a:rPr lang="ko-KR" altLang="en-US" dirty="0"/>
              <a:t>월 말</a:t>
            </a:r>
            <a:r>
              <a:rPr lang="en-US" altLang="ko-KR" dirty="0"/>
              <a:t>~8</a:t>
            </a:r>
            <a:r>
              <a:rPr lang="ko-KR" altLang="en-US" dirty="0"/>
              <a:t>월 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영종도 진행사항 </a:t>
            </a:r>
            <a:r>
              <a:rPr lang="en-US" altLang="ko-KR" dirty="0"/>
              <a:t>-&gt; </a:t>
            </a:r>
            <a:r>
              <a:rPr lang="ko-KR" altLang="en-US" dirty="0"/>
              <a:t>이슈사항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91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9CF7AA18-4F1F-4854-9BD6-9E7D3AE6D7DE}" type="datetime1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3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8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8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1954223-04A8-4885-AA58-8C357DFAD8F3}" type="datetime1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F4CB79A-5BE3-4F58-A3AE-E11BB498A21F}" type="datetime1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10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860EAB1-9A24-4F43-8177-EB1A170D5DC5}" type="datetime1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5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5B74DAC5-C860-4E46-AB88-1E59EC71214A}" type="datetime1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5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0B76A618-AC57-4A19-A379-A426A944B8CE}" type="datetime1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A5E4675-6014-4D7E-9371-A1EE500245EA}" type="datetime1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4" y="1414122"/>
            <a:ext cx="9143999" cy="2329749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699" l="391" r="99414">
                        <a14:foregroundMark x1="8203" y1="38710" x2="8203" y2="38710"/>
                        <a14:foregroundMark x1="1758" y1="41935" x2="1758" y2="41935"/>
                        <a14:foregroundMark x1="20605" y1="17742" x2="20605" y2="17742"/>
                        <a14:foregroundMark x1="26758" y1="65054" x2="26758" y2="65054"/>
                        <a14:foregroundMark x1="42578" y1="41935" x2="42578" y2="41935"/>
                        <a14:foregroundMark x1="52539" y1="32796" x2="52539" y2="32796"/>
                        <a14:foregroundMark x1="65039" y1="20430" x2="65039" y2="20430"/>
                        <a14:foregroundMark x1="76563" y1="41398" x2="76563" y2="41398"/>
                        <a14:foregroundMark x1="82324" y1="20430" x2="82324" y2="20430"/>
                        <a14:foregroundMark x1="97754" y1="20968" x2="97754" y2="20968"/>
                        <a14:foregroundMark x1="7520" y1="67204" x2="7520" y2="67204"/>
                        <a14:foregroundMark x1="12891" y1="40860" x2="12891" y2="40860"/>
                        <a14:foregroundMark x1="7227" y1="9140" x2="7227" y2="9140"/>
                        <a14:foregroundMark x1="7422" y1="92473" x2="7422" y2="92473"/>
                        <a14:foregroundMark x1="7324" y1="80645" x2="7324" y2="80645"/>
                        <a14:foregroundMark x1="1172" y1="41398" x2="1172" y2="41398"/>
                        <a14:foregroundMark x1="13379" y1="40860" x2="13379" y2="4086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06" y="93994"/>
            <a:ext cx="2056474" cy="39728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30856" y="2053907"/>
            <a:ext cx="70995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200" b="1" dirty="0">
                <a:solidFill>
                  <a:schemeClr val="bg1"/>
                </a:solidFill>
              </a:rPr>
              <a:t>안전보건 전사 회의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10952" y="5814205"/>
            <a:ext cx="21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환경안전부문</a:t>
            </a:r>
          </a:p>
        </p:txBody>
      </p:sp>
    </p:spTree>
    <p:extLst>
      <p:ext uri="{BB962C8B-B14F-4D97-AF65-F5344CB8AC3E}">
        <p14:creationId xmlns:p14="http://schemas.microsoft.com/office/powerpoint/2010/main" val="10391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7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4161669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7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4161669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7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622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80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163904" y="844732"/>
            <a:ext cx="8839199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166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1" y="844732"/>
            <a:ext cx="8839200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70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65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88429" y="6412506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0" y="2090997"/>
            <a:ext cx="9144000" cy="2676013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158" y="1282185"/>
            <a:ext cx="4383215" cy="4293630"/>
          </a:xfrm>
          <a:prstGeom prst="diamond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 rot="2713271">
            <a:off x="1731127" y="910324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 rot="2713271">
            <a:off x="2762527" y="5224872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6" name="Picture 18" descr="House Construction Icons - Download Free Vector Icons | Noun Project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2" y="886906"/>
            <a:ext cx="1230727" cy="12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1959" y="4553667"/>
            <a:ext cx="18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2023. 10. 30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3549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850739" y="1110147"/>
            <a:ext cx="1638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4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목차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D4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7021" y="107755"/>
            <a:ext cx="400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안전보건 전사 회의</a:t>
            </a:r>
            <a:endParaRPr lang="ko-KR" altLang="en-US" sz="200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9A1716F-09EA-4125-80A4-BD4793607F3D}"/>
              </a:ext>
            </a:extLst>
          </p:cNvPr>
          <p:cNvSpPr/>
          <p:nvPr/>
        </p:nvSpPr>
        <p:spPr>
          <a:xfrm>
            <a:off x="3880960" y="156277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CA7507-8DB5-439B-AA98-AD3113595FDD}"/>
              </a:ext>
            </a:extLst>
          </p:cNvPr>
          <p:cNvSpPr/>
          <p:nvPr/>
        </p:nvSpPr>
        <p:spPr>
          <a:xfrm>
            <a:off x="4243560" y="1562772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03465F-DC72-43B5-8A94-E9FF50FD2E3B}"/>
              </a:ext>
            </a:extLst>
          </p:cNvPr>
          <p:cNvSpPr/>
          <p:nvPr/>
        </p:nvSpPr>
        <p:spPr>
          <a:xfrm>
            <a:off x="3880960" y="2462683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5180829-9484-45B4-8D96-6D26D6B1A9B0}"/>
              </a:ext>
            </a:extLst>
          </p:cNvPr>
          <p:cNvSpPr/>
          <p:nvPr/>
        </p:nvSpPr>
        <p:spPr>
          <a:xfrm>
            <a:off x="4243565" y="2462682"/>
            <a:ext cx="2864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400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D3BC68-2ADA-4B50-BA33-D8BF9157055B}"/>
              </a:ext>
            </a:extLst>
          </p:cNvPr>
          <p:cNvSpPr/>
          <p:nvPr/>
        </p:nvSpPr>
        <p:spPr>
          <a:xfrm>
            <a:off x="3880960" y="336259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ABB0EB9-7BF3-4352-B963-001426DA3970}"/>
              </a:ext>
            </a:extLst>
          </p:cNvPr>
          <p:cNvSpPr/>
          <p:nvPr/>
        </p:nvSpPr>
        <p:spPr>
          <a:xfrm>
            <a:off x="4243560" y="3362592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 관련 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이슈사항</a:t>
            </a:r>
            <a:endParaRPr lang="ko-KR" altLang="en-US" sz="24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FD72ED8-943A-4914-A6C6-E4AD0A74DFB6}"/>
              </a:ext>
            </a:extLst>
          </p:cNvPr>
          <p:cNvSpPr/>
          <p:nvPr/>
        </p:nvSpPr>
        <p:spPr>
          <a:xfrm>
            <a:off x="3880960" y="4262499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E18CD13-54AC-4E3B-81B9-A3E101637766}"/>
              </a:ext>
            </a:extLst>
          </p:cNvPr>
          <p:cNvSpPr/>
          <p:nvPr/>
        </p:nvSpPr>
        <p:spPr>
          <a:xfrm>
            <a:off x="4243560" y="42624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71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173" y="57925"/>
            <a:ext cx="42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Shape 24588"/>
          <p:cNvGraphicFramePr/>
          <p:nvPr>
            <p:extLst>
              <p:ext uri="{D42A27DB-BD31-4B8C-83A1-F6EECF244321}">
                <p14:modId xmlns:p14="http://schemas.microsoft.com/office/powerpoint/2010/main" val="2454460801"/>
              </p:ext>
            </p:extLst>
          </p:nvPr>
        </p:nvGraphicFramePr>
        <p:xfrm>
          <a:off x="165463" y="842029"/>
          <a:ext cx="8830494" cy="53410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2023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년 </a:t>
                      </a: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10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사업부문별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560">
                <a:tc>
                  <a:txBody>
                    <a:bodyPr/>
                    <a:lstStyle/>
                    <a:p>
                      <a:pPr marL="0" marR="0" lvl="0" indent="0" algn="l" defTabSz="912358" rtl="0" eaLnBrk="1" fontAlgn="auto" latinLnBrk="1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kumimoji="0" lang="en-US" altLang="ko-K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marL="92075" marR="0" lvl="0" indent="-9207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사업부문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9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실적 제출 현황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30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 현장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)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미 제출 현장 없음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하반기 정기점검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완료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기간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9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월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5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일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~ 10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월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31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일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(2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개월 간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)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내용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위험성평가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,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근로자 의견청취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등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        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관련 법규 준수사항 평가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하반기 비상 모의훈련 실시 중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기간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10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월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13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일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~ 10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월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31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일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내용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추락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,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화재 등 현장 특성에 따른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        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비상사태 유형을 선정해 모의훈련 실시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72F2C87-1787-49C6-A289-B9E5301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08546"/>
              </p:ext>
            </p:extLst>
          </p:nvPr>
        </p:nvGraphicFramePr>
        <p:xfrm>
          <a:off x="220522" y="1268168"/>
          <a:ext cx="4286416" cy="48975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8302425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9480002"/>
                    </a:ext>
                  </a:extLst>
                </a:gridCol>
                <a:gridCol w="1442416">
                  <a:extLst>
                    <a:ext uri="{9D8B030D-6E8A-4147-A177-3AD203B41FA5}">
                      <a16:colId xmlns:a16="http://schemas.microsoft.com/office/drawing/2014/main" val="17664396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4424978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51779893"/>
                    </a:ext>
                  </a:extLst>
                </a:gridCol>
              </a:tblGrid>
              <a:tr h="2224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관련 서류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현 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1374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경영방침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전사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172550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095769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2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전담 조직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768335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업무분장표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8705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576951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유해위험요인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점검 및 개선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수시 위험성평가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218158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환경안전팀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정기점검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2023.10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완료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7418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4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예산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예산의 적절성 확인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94849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산업안전보건관리비 사용 내역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매월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공정률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대비 진행률 관리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659022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관리책임자 등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총괄책임자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완료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12233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관리감독자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85293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1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관리감독자 안전 평가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2023.11 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하반기 평가 예정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6206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인력 배치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보건관리자 배치 현황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안전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보건관리자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48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700" u="none" strike="noStrike" baseline="0" dirty="0">
                          <a:effectLst/>
                          <a:latin typeface="+mn-ea"/>
                          <a:ea typeface="+mn-ea"/>
                        </a:rPr>
                        <a:t> 100% </a:t>
                      </a:r>
                      <a:r>
                        <a:rPr lang="ko-KR" altLang="en-US" sz="700" u="none" strike="noStrike" baseline="0" dirty="0">
                          <a:effectLst/>
                          <a:latin typeface="+mn-ea"/>
                          <a:ea typeface="+mn-ea"/>
                        </a:rPr>
                        <a:t>배치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284889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7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참여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노사협의체 회의록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현장통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기능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개 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133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건 등록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7774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비상사태 대응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비상사태 모의훈련 실시 계획 및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하반기 모의훈련 실시 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4062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9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하도급 관리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협력업체 선정 및 관리 기준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구매</a:t>
                      </a:r>
                      <a:r>
                        <a:rPr lang="en-US" altLang="ko-KR" sz="700" u="none" strike="noStrike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협력업체 관리 개정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2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협력업체 안전보건평가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2023.11 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하반기 평가 예정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0657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관련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의무 이행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건강검진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하반기 정기점검 실시 중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5466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안전보건관리규정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081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작업 계획서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9733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정기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특별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/MSDS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22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4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차트 14">
            <a:extLst>
              <a:ext uri="{FF2B5EF4-FFF2-40B4-BE49-F238E27FC236}">
                <a16:creationId xmlns:a16="http://schemas.microsoft.com/office/drawing/2014/main" id="{8405045F-E72F-4745-90EF-90037EAD0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455291"/>
              </p:ext>
            </p:extLst>
          </p:nvPr>
        </p:nvGraphicFramePr>
        <p:xfrm>
          <a:off x="168584" y="849187"/>
          <a:ext cx="4293325" cy="257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35173" y="57925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A217EA-5CF3-4948-A8C2-7D4C63E650AE}"/>
              </a:ext>
            </a:extLst>
          </p:cNvPr>
          <p:cNvSpPr txBox="1"/>
          <p:nvPr/>
        </p:nvSpPr>
        <p:spPr>
          <a:xfrm>
            <a:off x="3683946" y="2609235"/>
            <a:ext cx="45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8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C64C0-511B-47B3-90AD-A22B56F712EA}"/>
              </a:ext>
            </a:extLst>
          </p:cNvPr>
          <p:cNvSpPr txBox="1"/>
          <p:nvPr/>
        </p:nvSpPr>
        <p:spPr>
          <a:xfrm>
            <a:off x="511276" y="2605548"/>
            <a:ext cx="455434" cy="28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n-ea"/>
              </a:rPr>
              <a:t>36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C0CAB-F488-4766-BA29-B768D2B8BFA0}"/>
              </a:ext>
            </a:extLst>
          </p:cNvPr>
          <p:cNvSpPr txBox="1"/>
          <p:nvPr/>
        </p:nvSpPr>
        <p:spPr>
          <a:xfrm>
            <a:off x="2339908" y="2572716"/>
            <a:ext cx="45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24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2668E0-E89F-4C6B-995E-EE757DA90D6E}"/>
              </a:ext>
            </a:extLst>
          </p:cNvPr>
          <p:cNvSpPr txBox="1"/>
          <p:nvPr/>
        </p:nvSpPr>
        <p:spPr>
          <a:xfrm>
            <a:off x="1872822" y="2605548"/>
            <a:ext cx="455434" cy="28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n-ea"/>
              </a:rPr>
              <a:t>29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F77C4-A48B-4C05-AE0E-710CBE1E9835}"/>
              </a:ext>
            </a:extLst>
          </p:cNvPr>
          <p:cNvSpPr txBox="1"/>
          <p:nvPr/>
        </p:nvSpPr>
        <p:spPr>
          <a:xfrm>
            <a:off x="3216860" y="2632320"/>
            <a:ext cx="455434" cy="28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n-ea"/>
              </a:rPr>
              <a:t>7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46BF3-FB85-4960-A10F-38F68DB71AD7}"/>
              </a:ext>
            </a:extLst>
          </p:cNvPr>
          <p:cNvSpPr txBox="1"/>
          <p:nvPr/>
        </p:nvSpPr>
        <p:spPr>
          <a:xfrm>
            <a:off x="983782" y="2581002"/>
            <a:ext cx="45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32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376A0969-CF22-4CF7-893C-B18AC0849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050574"/>
              </p:ext>
            </p:extLst>
          </p:nvPr>
        </p:nvGraphicFramePr>
        <p:xfrm>
          <a:off x="4682091" y="849187"/>
          <a:ext cx="4293325" cy="257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A1686D90-7774-4C41-BE85-4B3904190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24403"/>
              </p:ext>
            </p:extLst>
          </p:nvPr>
        </p:nvGraphicFramePr>
        <p:xfrm>
          <a:off x="168584" y="3576946"/>
          <a:ext cx="4293325" cy="257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차트 20">
            <a:extLst>
              <a:ext uri="{FF2B5EF4-FFF2-40B4-BE49-F238E27FC236}">
                <a16:creationId xmlns:a16="http://schemas.microsoft.com/office/drawing/2014/main" id="{12A07480-CE4B-46B3-AD95-4E2D7D6FE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52172"/>
              </p:ext>
            </p:extLst>
          </p:nvPr>
        </p:nvGraphicFramePr>
        <p:xfrm>
          <a:off x="4682091" y="3576945"/>
          <a:ext cx="4293325" cy="257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0357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13081"/>
              </p:ext>
            </p:extLst>
          </p:nvPr>
        </p:nvGraphicFramePr>
        <p:xfrm>
          <a:off x="156757" y="845823"/>
          <a:ext cx="8830494" cy="533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5249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이동 중 넘어짐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부상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806000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- 2023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10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수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14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시 경 </a:t>
                      </a:r>
                      <a:r>
                        <a:rPr lang="ko-KR" altLang="en-US" sz="1500" b="0" dirty="0" err="1">
                          <a:latin typeface="맑은 고딕" panose="020B0503020000020004" pitchFamily="50" charset="-127"/>
                          <a:ea typeface="+mn-ea"/>
                        </a:rPr>
                        <a:t>샵장에서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이동 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중 바닥에 깔린 용접 </a:t>
                      </a:r>
                      <a:r>
                        <a:rPr lang="ko-KR" altLang="en-US" sz="1500" b="0" dirty="0" err="1">
                          <a:latin typeface="맑은 고딕" panose="020B0503020000020004" pitchFamily="50" charset="-127"/>
                          <a:ea typeface="+mn-ea"/>
                        </a:rPr>
                        <a:t>홀더선에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걸려 넘어지며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손목으로 바닥을 짚음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→ 손목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발목 골절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원인 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정리정돈 및 동선 확보 미흡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 (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홀더선을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바닥에 방치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재발방지대책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정리정돈 및 동선 확보 철저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용접선은 거치대 사용해 상부 거치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조도 확보 등 동선 확보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당사 사고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1840374-D0B4-4FAE-B205-B43757CD0B46}"/>
              </a:ext>
            </a:extLst>
          </p:cNvPr>
          <p:cNvSpPr txBox="1"/>
          <p:nvPr/>
        </p:nvSpPr>
        <p:spPr>
          <a:xfrm>
            <a:off x="3079750" y="12355513"/>
            <a:ext cx="1751013" cy="4000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아웃트리거 미설치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6A3A76F-D10E-8EF6-0E95-0EBCBB800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8" b="19014"/>
          <a:stretch/>
        </p:blipFill>
        <p:spPr>
          <a:xfrm>
            <a:off x="194579" y="3627199"/>
            <a:ext cx="4341325" cy="253496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D605255-D8E6-5593-ACBB-BBB20EFC26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14150"/>
          <a:stretch/>
        </p:blipFill>
        <p:spPr>
          <a:xfrm>
            <a:off x="179904" y="1393029"/>
            <a:ext cx="4356000" cy="2234172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002F187F-EBAB-F786-DE57-CA319FB6B529}"/>
              </a:ext>
            </a:extLst>
          </p:cNvPr>
          <p:cNvSpPr/>
          <p:nvPr/>
        </p:nvSpPr>
        <p:spPr>
          <a:xfrm>
            <a:off x="1751549" y="4975639"/>
            <a:ext cx="1897342" cy="1186525"/>
          </a:xfrm>
          <a:prstGeom prst="ellipse">
            <a:avLst/>
          </a:prstGeom>
          <a:noFill/>
          <a:ln w="222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sp>
        <p:nvSpPr>
          <p:cNvPr id="2" name="폭발: 8pt 1">
            <a:extLst>
              <a:ext uri="{FF2B5EF4-FFF2-40B4-BE49-F238E27FC236}">
                <a16:creationId xmlns:a16="http://schemas.microsoft.com/office/drawing/2014/main" id="{F5CB6719-4AB6-403F-88ED-FAF357C20992}"/>
              </a:ext>
            </a:extLst>
          </p:cNvPr>
          <p:cNvSpPr/>
          <p:nvPr/>
        </p:nvSpPr>
        <p:spPr>
          <a:xfrm>
            <a:off x="2539861" y="2188070"/>
            <a:ext cx="672993" cy="773008"/>
          </a:xfrm>
          <a:prstGeom prst="irregularSeal1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7CB77-163C-4C5C-99F6-97051DD2D074}"/>
              </a:ext>
            </a:extLst>
          </p:cNvPr>
          <p:cNvSpPr txBox="1"/>
          <p:nvPr/>
        </p:nvSpPr>
        <p:spPr>
          <a:xfrm>
            <a:off x="2876357" y="4433017"/>
            <a:ext cx="13062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바닥에 방치된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용접 </a:t>
            </a:r>
            <a:r>
              <a:rPr lang="ko-KR" altLang="en-US" sz="1200" b="1" dirty="0" err="1"/>
              <a:t>홀더선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35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9669" y="670560"/>
            <a:ext cx="8987245" cy="563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168" y="57925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당사 사고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1793"/>
              </p:ext>
            </p:extLst>
          </p:nvPr>
        </p:nvGraphicFramePr>
        <p:xfrm>
          <a:off x="156757" y="845823"/>
          <a:ext cx="8830494" cy="533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5249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 질병에 의한 넘어짐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부상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806000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- 2023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10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9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07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시 경 지하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3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층 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조회장에서 아침 조회 중 정신을 잃고 쓰러짐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→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고관절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골절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원인 </a:t>
                      </a:r>
                      <a:r>
                        <a:rPr lang="en-US" altLang="ko-KR" sz="1500" b="1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추정</a:t>
                      </a:r>
                      <a:r>
                        <a:rPr lang="en-US" altLang="ko-KR" sz="1500" b="1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근로자 컨디션 저하 및 건강관리 미흡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 (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혈압 등 개인적인 질병 없음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재발방지대책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TBM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시 근로자 건강상태 확인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고위험 근로자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고령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고혈압 등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특별관리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주기적인 건강상태 상담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고위험작업 배제 등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EE20E06-5252-49D5-9053-A13E99FF7CA3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-5991225"/>
          <a:ext cx="7461428" cy="435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704">
                  <a:extLst>
                    <a:ext uri="{9D8B030D-6E8A-4147-A177-3AD203B41FA5}">
                      <a16:colId xmlns:a16="http://schemas.microsoft.com/office/drawing/2014/main" val="1329620406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3247398277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2891899515"/>
                    </a:ext>
                  </a:extLst>
                </a:gridCol>
              </a:tblGrid>
              <a:tr h="33471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62254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947693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4876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350481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83812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8969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65948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0577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19780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36899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4167878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96769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87747"/>
                  </a:ext>
                </a:extLst>
              </a:tr>
            </a:tbl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id="{6444AF67-9ACA-45D7-81EC-B88824EB4745}"/>
              </a:ext>
            </a:extLst>
          </p:cNvPr>
          <p:cNvSpPr txBox="1"/>
          <p:nvPr/>
        </p:nvSpPr>
        <p:spPr>
          <a:xfrm rot="19844994">
            <a:off x="4013200" y="8429625"/>
            <a:ext cx="1731963" cy="3524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FCU(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팬코인 유니트</a:t>
            </a:r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배관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CFD58E7-01F8-4FAC-BCC3-F63FDA8B1AE6}"/>
              </a:ext>
            </a:extLst>
          </p:cNvPr>
          <p:cNvSpPr/>
          <p:nvPr/>
        </p:nvSpPr>
        <p:spPr>
          <a:xfrm>
            <a:off x="4551363" y="11749088"/>
            <a:ext cx="990600" cy="94773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1840374-D0B4-4FAE-B205-B43757CD0B46}"/>
              </a:ext>
            </a:extLst>
          </p:cNvPr>
          <p:cNvSpPr txBox="1"/>
          <p:nvPr/>
        </p:nvSpPr>
        <p:spPr>
          <a:xfrm>
            <a:off x="3079750" y="12355513"/>
            <a:ext cx="1751013" cy="4000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아웃트리거 미설치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55F000A2-2C4A-44C7-8E0E-4FC6B1FA357B}"/>
              </a:ext>
            </a:extLst>
          </p:cNvPr>
          <p:cNvSpPr txBox="1"/>
          <p:nvPr/>
        </p:nvSpPr>
        <p:spPr>
          <a:xfrm>
            <a:off x="4816475" y="9772650"/>
            <a:ext cx="1749425" cy="4000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안전고리 미체결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454C47F-F1E4-44F6-9011-324DFC276083}"/>
              </a:ext>
            </a:extLst>
          </p:cNvPr>
          <p:cNvSpPr/>
          <p:nvPr/>
        </p:nvSpPr>
        <p:spPr>
          <a:xfrm>
            <a:off x="5400675" y="9137650"/>
            <a:ext cx="657225" cy="66198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sp>
        <p:nvSpPr>
          <p:cNvPr id="17" name="설명선: 굽은 선 16">
            <a:extLst>
              <a:ext uri="{FF2B5EF4-FFF2-40B4-BE49-F238E27FC236}">
                <a16:creationId xmlns:a16="http://schemas.microsoft.com/office/drawing/2014/main" id="{01370924-DA35-92A2-ED4A-44663F75E636}"/>
              </a:ext>
            </a:extLst>
          </p:cNvPr>
          <p:cNvSpPr/>
          <p:nvPr/>
        </p:nvSpPr>
        <p:spPr>
          <a:xfrm>
            <a:off x="2682875" y="10733088"/>
            <a:ext cx="1214438" cy="306387"/>
          </a:xfrm>
          <a:prstGeom prst="borderCallout2">
            <a:avLst>
              <a:gd name="adj1" fmla="val 49885"/>
              <a:gd name="adj2" fmla="val 101464"/>
              <a:gd name="adj3" fmla="val 51477"/>
              <a:gd name="adj4" fmla="val 104545"/>
              <a:gd name="adj5" fmla="val -48357"/>
              <a:gd name="adj6" fmla="val 180132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5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재해자 작업위치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4179128-30F5-497D-ADFC-7CD893FE3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4" y="1380931"/>
            <a:ext cx="4373669" cy="47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3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9669" y="670560"/>
            <a:ext cx="8987245" cy="563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168" y="57925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당사 사고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85889"/>
              </p:ext>
            </p:extLst>
          </p:nvPr>
        </p:nvGraphicFramePr>
        <p:xfrm>
          <a:off x="156757" y="845823"/>
          <a:ext cx="8830494" cy="533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5249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방수 및 인테리어 작업 중 화재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806000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- 2023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10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17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화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08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시 경 지하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층에서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주방 방수작업 및 식당 인테리어 금속작업 중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화재 발생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  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원인 </a:t>
                      </a:r>
                      <a:r>
                        <a:rPr lang="en-US" altLang="ko-KR" sz="1500" b="1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추정</a:t>
                      </a:r>
                      <a:r>
                        <a:rPr lang="en-US" altLang="ko-KR" sz="1500" b="1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용접 불티 비산 및 인화성물질에 의한 화재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전기선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투광등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등 누전에 의한 화재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재발방지대책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용접작업 안전수칙 준수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(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불티방지포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설치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화재감시자 배치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인원 통제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인화성물질 제거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작업 전 환기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소화기 비치</a:t>
                      </a: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작업 전 가설전기 누전 및 피복상태 점검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EE20E06-5252-49D5-9053-A13E99FF7CA3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-5991225"/>
          <a:ext cx="7461428" cy="435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704">
                  <a:extLst>
                    <a:ext uri="{9D8B030D-6E8A-4147-A177-3AD203B41FA5}">
                      <a16:colId xmlns:a16="http://schemas.microsoft.com/office/drawing/2014/main" val="1329620406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3247398277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2891899515"/>
                    </a:ext>
                  </a:extLst>
                </a:gridCol>
              </a:tblGrid>
              <a:tr h="33471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62254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947693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4876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350481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83812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8969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65948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0577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19780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36899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4167878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96769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87747"/>
                  </a:ext>
                </a:extLst>
              </a:tr>
            </a:tbl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id="{6444AF67-9ACA-45D7-81EC-B88824EB4745}"/>
              </a:ext>
            </a:extLst>
          </p:cNvPr>
          <p:cNvSpPr txBox="1"/>
          <p:nvPr/>
        </p:nvSpPr>
        <p:spPr>
          <a:xfrm rot="19844994">
            <a:off x="4013200" y="8429625"/>
            <a:ext cx="1731963" cy="3524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FCU(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팬코인 유니트</a:t>
            </a:r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배관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CFD58E7-01F8-4FAC-BCC3-F63FDA8B1AE6}"/>
              </a:ext>
            </a:extLst>
          </p:cNvPr>
          <p:cNvSpPr/>
          <p:nvPr/>
        </p:nvSpPr>
        <p:spPr>
          <a:xfrm>
            <a:off x="4551363" y="11749088"/>
            <a:ext cx="990600" cy="94773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1840374-D0B4-4FAE-B205-B43757CD0B46}"/>
              </a:ext>
            </a:extLst>
          </p:cNvPr>
          <p:cNvSpPr txBox="1"/>
          <p:nvPr/>
        </p:nvSpPr>
        <p:spPr>
          <a:xfrm>
            <a:off x="3079750" y="12355513"/>
            <a:ext cx="1751013" cy="4000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아웃트리거 미설치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55F000A2-2C4A-44C7-8E0E-4FC6B1FA357B}"/>
              </a:ext>
            </a:extLst>
          </p:cNvPr>
          <p:cNvSpPr txBox="1"/>
          <p:nvPr/>
        </p:nvSpPr>
        <p:spPr>
          <a:xfrm>
            <a:off x="4816475" y="9772650"/>
            <a:ext cx="1749425" cy="4000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안전고리 미체결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454C47F-F1E4-44F6-9011-324DFC276083}"/>
              </a:ext>
            </a:extLst>
          </p:cNvPr>
          <p:cNvSpPr/>
          <p:nvPr/>
        </p:nvSpPr>
        <p:spPr>
          <a:xfrm>
            <a:off x="5400675" y="9137650"/>
            <a:ext cx="657225" cy="66198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sp>
        <p:nvSpPr>
          <p:cNvPr id="17" name="설명선: 굽은 선 16">
            <a:extLst>
              <a:ext uri="{FF2B5EF4-FFF2-40B4-BE49-F238E27FC236}">
                <a16:creationId xmlns:a16="http://schemas.microsoft.com/office/drawing/2014/main" id="{01370924-DA35-92A2-ED4A-44663F75E636}"/>
              </a:ext>
            </a:extLst>
          </p:cNvPr>
          <p:cNvSpPr/>
          <p:nvPr/>
        </p:nvSpPr>
        <p:spPr>
          <a:xfrm>
            <a:off x="2682875" y="10733088"/>
            <a:ext cx="1214438" cy="306387"/>
          </a:xfrm>
          <a:prstGeom prst="borderCallout2">
            <a:avLst>
              <a:gd name="adj1" fmla="val 49885"/>
              <a:gd name="adj2" fmla="val 101464"/>
              <a:gd name="adj3" fmla="val 51477"/>
              <a:gd name="adj4" fmla="val 104545"/>
              <a:gd name="adj5" fmla="val -48357"/>
              <a:gd name="adj6" fmla="val 180132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5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재해자 작업위치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B2BFCC7-2661-4437-994A-4FFAE2C3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4" y="3465513"/>
            <a:ext cx="4371599" cy="268150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9E65E84-64FE-436E-BFEC-ABC3A6589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4" b="5055"/>
          <a:stretch/>
        </p:blipFill>
        <p:spPr>
          <a:xfrm>
            <a:off x="179764" y="1398803"/>
            <a:ext cx="4371599" cy="206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0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168" y="57925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안전보건조정자 선임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EE20E06-5252-49D5-9053-A13E99FF7CA3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-5991225"/>
          <a:ext cx="7461428" cy="435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704">
                  <a:extLst>
                    <a:ext uri="{9D8B030D-6E8A-4147-A177-3AD203B41FA5}">
                      <a16:colId xmlns:a16="http://schemas.microsoft.com/office/drawing/2014/main" val="1329620406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3247398277"/>
                    </a:ext>
                  </a:extLst>
                </a:gridCol>
                <a:gridCol w="638862">
                  <a:extLst>
                    <a:ext uri="{9D8B030D-6E8A-4147-A177-3AD203B41FA5}">
                      <a16:colId xmlns:a16="http://schemas.microsoft.com/office/drawing/2014/main" val="2891899515"/>
                    </a:ext>
                  </a:extLst>
                </a:gridCol>
              </a:tblGrid>
              <a:tr h="33471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62254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947693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4876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350481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83812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8969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659484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05777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19780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368996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4167878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967697"/>
                  </a:ext>
                </a:extLst>
              </a:tr>
              <a:tr h="334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Y그래픽M" panose="02030600000101010101" pitchFamily="18" charset="-127"/>
                        <a:ea typeface="HY그래픽M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87747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A37BDDF-05D5-4333-9F71-8D684149E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03556"/>
              </p:ext>
            </p:extLst>
          </p:nvPr>
        </p:nvGraphicFramePr>
        <p:xfrm>
          <a:off x="384110" y="994410"/>
          <a:ext cx="8375780" cy="4999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168">
                  <a:extLst>
                    <a:ext uri="{9D8B030D-6E8A-4147-A177-3AD203B41FA5}">
                      <a16:colId xmlns:a16="http://schemas.microsoft.com/office/drawing/2014/main" val="3295377673"/>
                    </a:ext>
                  </a:extLst>
                </a:gridCol>
                <a:gridCol w="3125755">
                  <a:extLst>
                    <a:ext uri="{9D8B030D-6E8A-4147-A177-3AD203B41FA5}">
                      <a16:colId xmlns:a16="http://schemas.microsoft.com/office/drawing/2014/main" val="2023587026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26227603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개요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같은 장소에서 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개 이상의 건설공사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가 행해지는 경우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작업 혼재로 인한 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산업재해를 예방하기 위해 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발주자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에게 안전보건조정 선임 의무를 규정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61981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법적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산업안전보건법 제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68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71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적용 대상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각 건설공사 금액의 합이 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억원 이상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인 경우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3652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선임 시기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발주자는 혼재 작업 착공 전날까지 조정자 선임하여 도급인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시공사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에 통보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3196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미 선임 시 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과태료 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발주자에게 부과</a:t>
                      </a: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69302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주요 업무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혼재 작업 내용 파악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혼재 작업의 위험성 파악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arenR" startAt="3"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혼재작업 시기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내용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안전조치 조정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arenR" startAt="3"/>
                      </a:pP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도급인 간 작업내용 공유 여부 확인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358119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당사 현황</a:t>
                      </a:r>
                      <a:endParaRPr lang="en-US" altLang="ko-KR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안전보건조정자 선임 대상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: 10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개 현장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선임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: 6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개 현장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평택 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알박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평택 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유피케미칼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부평 한국경제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                      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아산 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웰스토리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양지 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테스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송도 셀트리온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PKG-2)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미선임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: 4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개 현장 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창원 해성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화성 도쿄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판교 픽셀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송도 </a:t>
                      </a:r>
                      <a:r>
                        <a:rPr lang="ko-KR" altLang="en-US" sz="1600" dirty="0" err="1">
                          <a:latin typeface="+mn-ea"/>
                          <a:ea typeface="+mn-ea"/>
                        </a:rPr>
                        <a:t>빅텍</a:t>
                      </a: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arenR" startAt="3"/>
                      </a:pP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943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20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75048"/>
              </p:ext>
            </p:extLst>
          </p:nvPr>
        </p:nvGraphicFramePr>
        <p:xfrm>
          <a:off x="156754" y="836939"/>
          <a:ext cx="8830494" cy="53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3646012157"/>
                    </a:ext>
                  </a:extLst>
                </a:gridCol>
              </a:tblGrid>
              <a:tr h="5349257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45000"/>
                        </a:lnSpc>
                        <a:buNone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1. 11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안전점검의 날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11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45000"/>
                        </a:lnSpc>
                        <a:buNone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환경경영시스템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ISO14001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심사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0000"/>
                        </a:lnSpc>
                      </a:pP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0000"/>
                        </a:lnSpc>
                      </a:pP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0000"/>
                        </a:lnSpc>
                      </a:pP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0000"/>
                        </a:lnSpc>
                      </a:pP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0000"/>
                        </a:lnSpc>
                      </a:pP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0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하반기 협력업체 평가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(11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실시 예정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근거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중대재해처벌법 시행령 제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반기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 이상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협력업체 안전보건 능력 평가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평가기간 내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개월 이상 작업한 업체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방법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현장소장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&amp;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안전관리자 평가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50%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씩 반영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전담 인원 배치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위험성평가 참여 등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우수업체 포상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미흡업체 교육 예정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하반기 관리감독자 평가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(11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실시 예정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근거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중대재해처벌법 시행령 제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반기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 이상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 업무 충실도 평가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국내 현장 모든 관리감독자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방법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현장소장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 평가 후 </a:t>
                      </a:r>
                      <a:r>
                        <a:rPr lang="ko-KR" altLang="en-US" sz="15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안전팀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 평가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TBM,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위험성평가 및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안전점검 참여도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비상 시 역할 숙지 상태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위험성평가 교육 이수 여부 등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하반기 평가 결과 합산하여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 인사고과에 반영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우수관리감독자는 창립기념일 포상 예정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*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현장소장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안전보건관리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총괄책임자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평가는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하반기 현장 정기 평가 점수로 갈음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16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A68F1E43-44B4-434A-A6F5-A0E405097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04471"/>
              </p:ext>
            </p:extLst>
          </p:nvPr>
        </p:nvGraphicFramePr>
        <p:xfrm>
          <a:off x="272843" y="1789154"/>
          <a:ext cx="4234504" cy="16547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6039">
                  <a:extLst>
                    <a:ext uri="{9D8B030D-6E8A-4147-A177-3AD203B41FA5}">
                      <a16:colId xmlns:a16="http://schemas.microsoft.com/office/drawing/2014/main" val="1663806519"/>
                    </a:ext>
                  </a:extLst>
                </a:gridCol>
                <a:gridCol w="690465">
                  <a:extLst>
                    <a:ext uri="{9D8B030D-6E8A-4147-A177-3AD203B41FA5}">
                      <a16:colId xmlns:a16="http://schemas.microsoft.com/office/drawing/2014/main" val="3283029202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3672794023"/>
                    </a:ext>
                  </a:extLst>
                </a:gridCol>
              </a:tblGrid>
              <a:tr h="35878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7064" marR="7064" marT="70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심사 대상</a:t>
                      </a:r>
                    </a:p>
                  </a:txBody>
                  <a:tcPr marL="7064" marR="7064" marT="70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64" marR="7064" marT="70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9872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64" marR="7064" marT="7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본사</a:t>
                      </a:r>
                    </a:p>
                  </a:txBody>
                  <a:tcPr marL="7064" marR="7064" marT="7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환경안전팀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기획관리팀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구매팀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사업부문</a:t>
                      </a:r>
                    </a:p>
                  </a:txBody>
                  <a:tcPr marL="7064" marR="7064" marT="70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610831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64" marR="7064" marT="7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현장</a:t>
                      </a:r>
                    </a:p>
                  </a:txBody>
                  <a:tcPr marL="7064" marR="7064" marT="70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화성 도쿄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부평 한국경제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송도 셀트리온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M10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064" marR="7064" marT="70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6445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04227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24829</TotalTime>
  <Words>1192</Words>
  <Application>Microsoft Office PowerPoint</Application>
  <PresentationFormat>화면 슬라이드 쇼(4:3)</PresentationFormat>
  <Paragraphs>310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9</vt:i4>
      </vt:variant>
    </vt:vector>
  </HeadingPairs>
  <TitlesOfParts>
    <vt:vector size="24" baseType="lpstr">
      <vt:lpstr>HY견고딕</vt:lpstr>
      <vt:lpstr>HY그래픽M</vt:lpstr>
      <vt:lpstr>맑은 고딕</vt:lpstr>
      <vt:lpstr>휴먼엑스포</vt:lpstr>
      <vt:lpstr>Arial</vt:lpstr>
      <vt:lpstr>Calibri</vt:lpstr>
      <vt:lpstr>Verdana</vt:lpstr>
      <vt:lpstr>표지</vt:lpstr>
      <vt:lpstr>1_표지</vt:lpstr>
      <vt:lpstr>2_내용</vt:lpstr>
      <vt:lpstr>4_내용</vt:lpstr>
      <vt:lpstr>3_내용</vt:lpstr>
      <vt:lpstr>1_내용</vt:lpstr>
      <vt:lpstr>5_내용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현장 안전관리 실무 메뉴얼</dc:title>
  <dc:creator>user</dc:creator>
  <cp:lastModifiedBy>user</cp:lastModifiedBy>
  <cp:revision>1986</cp:revision>
  <cp:lastPrinted>2023-10-27T01:52:37Z</cp:lastPrinted>
  <dcterms:created xsi:type="dcterms:W3CDTF">2019-12-24T04:05:49Z</dcterms:created>
  <dcterms:modified xsi:type="dcterms:W3CDTF">2023-10-27T04:27:16Z</dcterms:modified>
</cp:coreProperties>
</file>