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02" r:id="rId2"/>
    <p:sldMasterId id="2147483698" r:id="rId3"/>
    <p:sldMasterId id="2147483704" r:id="rId4"/>
    <p:sldMasterId id="2147483700" r:id="rId5"/>
    <p:sldMasterId id="2147483696" r:id="rId6"/>
    <p:sldMasterId id="2147483706" r:id="rId7"/>
    <p:sldMasterId id="2147483692" r:id="rId8"/>
  </p:sldMasterIdLst>
  <p:notesMasterIdLst>
    <p:notesMasterId r:id="rId24"/>
  </p:notesMasterIdLst>
  <p:handoutMasterIdLst>
    <p:handoutMasterId r:id="rId25"/>
  </p:handoutMasterIdLst>
  <p:sldIdLst>
    <p:sldId id="315" r:id="rId9"/>
    <p:sldId id="332" r:id="rId10"/>
    <p:sldId id="431" r:id="rId11"/>
    <p:sldId id="500" r:id="rId12"/>
    <p:sldId id="503" r:id="rId13"/>
    <p:sldId id="436" r:id="rId14"/>
    <p:sldId id="505" r:id="rId15"/>
    <p:sldId id="504" r:id="rId16"/>
    <p:sldId id="494" r:id="rId17"/>
    <p:sldId id="507" r:id="rId18"/>
    <p:sldId id="508" r:id="rId19"/>
    <p:sldId id="509" r:id="rId20"/>
    <p:sldId id="510" r:id="rId21"/>
    <p:sldId id="506" r:id="rId22"/>
    <p:sldId id="439" r:id="rId23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H190708" initials="I" lastIdx="5" clrIdx="0">
    <p:extLst>
      <p:ext uri="{19B8F6BF-5375-455C-9EA6-DF929625EA0E}">
        <p15:presenceInfo xmlns:p15="http://schemas.microsoft.com/office/powerpoint/2012/main" userId="ITH190708" providerId="None"/>
      </p:ext>
    </p:extLst>
  </p:cmAuthor>
  <p:cmAuthor id="2" name="user" initials="u" lastIdx="2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D4999"/>
    <a:srgbClr val="DEEBF7"/>
    <a:srgbClr val="A6A6A6"/>
    <a:srgbClr val="FEDBCC"/>
    <a:srgbClr val="0155A6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6336" autoAdjust="0"/>
  </p:normalViewPr>
  <p:slideViewPr>
    <p:cSldViewPr snapToGrid="0">
      <p:cViewPr varScale="1">
        <p:scale>
          <a:sx n="110" d="100"/>
          <a:sy n="110" d="100"/>
        </p:scale>
        <p:origin x="1740" y="96"/>
      </p:cViewPr>
      <p:guideLst>
        <p:guide orient="horz" pos="21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941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7.31\7&#50900;%20&#49324;&#44256;%20&#48516;&#49437;_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7.31\7&#50900;%20&#49324;&#44256;%20&#48516;&#49437;_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7.31\7&#50900;%20&#49324;&#44256;%20&#48516;&#49437;_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7.31\7&#50900;%20&#49324;&#44256;%20&#48516;&#49437;_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매출액 대비 재해</a:t>
            </a:r>
            <a:r>
              <a:rPr lang="ko-KR" altLang="en-US" sz="1600" b="1" baseline="0" dirty="0"/>
              <a:t> 현황</a:t>
            </a:r>
            <a:endParaRPr lang="en-US" altLang="ko-KR" sz="1600" b="1" baseline="0" dirty="0"/>
          </a:p>
          <a:p>
            <a:pPr>
              <a:lnSpc>
                <a:spcPct val="80000"/>
              </a:lnSpc>
              <a:defRPr/>
            </a:pPr>
            <a:r>
              <a:rPr lang="en-US" altLang="ko-KR" sz="1200" b="1" baseline="0" dirty="0"/>
              <a:t>(</a:t>
            </a:r>
            <a:r>
              <a:rPr lang="ko-KR" altLang="en-US" sz="1200" b="1" baseline="0" dirty="0"/>
              <a:t>재해 건 수 </a:t>
            </a:r>
            <a:r>
              <a:rPr lang="en-US" altLang="ko-KR" sz="1200" b="1" baseline="0" dirty="0"/>
              <a:t>/ 100</a:t>
            </a:r>
            <a:r>
              <a:rPr lang="ko-KR" altLang="en-US" sz="1200" b="1" baseline="0" dirty="0"/>
              <a:t>억원 당 재해자 수</a:t>
            </a:r>
            <a:r>
              <a:rPr lang="en-US" altLang="ko-KR" sz="1200" b="1" baseline="0" dirty="0"/>
              <a:t>)</a:t>
            </a:r>
            <a:endParaRPr lang="ko-KR" altLang="en-US" sz="1200" b="1" dirty="0"/>
          </a:p>
        </c:rich>
      </c:tx>
      <c:layout>
        <c:manualLayout>
          <c:xMode val="edge"/>
          <c:yMode val="edge"/>
          <c:x val="0.22927474626309446"/>
          <c:y val="4.336360813748904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80000"/>
            </a:lnSpc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28717585344364105"/>
          <c:w val="0.93888888888888888"/>
          <c:h val="0.50964740467623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통계_7월!$B$14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통계_7월!$C$13:$E$13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통계_7월!$C$14:$E$14</c:f>
              <c:numCache>
                <c:formatCode>0.00_ </c:formatCode>
                <c:ptCount val="3"/>
                <c:pt idx="0">
                  <c:v>0.77954474586841283</c:v>
                </c:pt>
                <c:pt idx="1">
                  <c:v>0.95642933049946866</c:v>
                </c:pt>
                <c:pt idx="2">
                  <c:v>0.52830188679245282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44-4AED-BDFC-968F66D3E3B0}"/>
            </c:ext>
          </c:extLst>
        </c:ser>
        <c:ser>
          <c:idx val="1"/>
          <c:order val="1"/>
          <c:tx>
            <c:strRef>
              <c:f>통계_7월!$B$15</c:f>
              <c:strCache>
                <c:ptCount val="1"/>
                <c:pt idx="0">
                  <c:v>2023.07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통계_7월!$C$13:$E$13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통계_7월!$C$15:$E$15</c:f>
              <c:numCache>
                <c:formatCode>0.00_ </c:formatCode>
                <c:ptCount val="3"/>
                <c:pt idx="0">
                  <c:v>0.96830985915492962</c:v>
                </c:pt>
                <c:pt idx="1">
                  <c:v>1.2747875354107649</c:v>
                </c:pt>
                <c:pt idx="2">
                  <c:v>0.46511627906976744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44-4AED-BDFC-968F66D3E3B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51594560"/>
        <c:axId val="751599136"/>
      </c:barChart>
      <c:catAx>
        <c:axId val="7515945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1599136"/>
        <c:crosses val="autoZero"/>
        <c:auto val="1"/>
        <c:lblAlgn val="ctr"/>
        <c:lblOffset val="1"/>
        <c:noMultiLvlLbl val="0"/>
      </c:catAx>
      <c:valAx>
        <c:axId val="751599136"/>
        <c:scaling>
          <c:orientation val="minMax"/>
        </c:scaling>
        <c:delete val="1"/>
        <c:axPos val="l"/>
        <c:numFmt formatCode="0.00_ " sourceLinked="1"/>
        <c:majorTickMark val="none"/>
        <c:minorTickMark val="none"/>
        <c:tickLblPos val="nextTo"/>
        <c:crossAx val="75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26552930883641"/>
          <c:y val="0.91628280839895015"/>
          <c:w val="0.32391338582677165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안전사고 </a:t>
            </a:r>
            <a:r>
              <a:rPr lang="en-US" altLang="ko-KR" sz="1600" b="1"/>
              <a:t>12</a:t>
            </a:r>
            <a:r>
              <a:rPr lang="ko-KR" altLang="en-US" sz="1600" b="1"/>
              <a:t>월 누계 현황</a:t>
            </a:r>
          </a:p>
        </c:rich>
      </c:tx>
      <c:layout>
        <c:manualLayout>
          <c:xMode val="edge"/>
          <c:yMode val="edge"/>
          <c:x val="0.28099300087489065"/>
          <c:y val="9.25925925925925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통계_7월!$F$50:$F$61</c:f>
              <c:strCache>
                <c:ptCount val="12"/>
                <c:pt idx="0">
                  <c:v>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23.01</c:v>
                </c:pt>
                <c:pt idx="6">
                  <c:v>02</c:v>
                </c:pt>
                <c:pt idx="7">
                  <c:v>03</c:v>
                </c:pt>
                <c:pt idx="8">
                  <c:v>04</c:v>
                </c:pt>
                <c:pt idx="9">
                  <c:v>05</c:v>
                </c:pt>
                <c:pt idx="10">
                  <c:v>06</c:v>
                </c:pt>
                <c:pt idx="11">
                  <c:v>07</c:v>
                </c:pt>
              </c:strCache>
            </c:strRef>
          </c:cat>
          <c:val>
            <c:numRef>
              <c:f>통계_7월!$G$50:$G$61</c:f>
              <c:numCache>
                <c:formatCode>General</c:formatCode>
                <c:ptCount val="12"/>
                <c:pt idx="0">
                  <c:v>39</c:v>
                </c:pt>
                <c:pt idx="1">
                  <c:v>42</c:v>
                </c:pt>
                <c:pt idx="2">
                  <c:v>45</c:v>
                </c:pt>
                <c:pt idx="3">
                  <c:v>44</c:v>
                </c:pt>
                <c:pt idx="4">
                  <c:v>46</c:v>
                </c:pt>
                <c:pt idx="5">
                  <c:v>46</c:v>
                </c:pt>
                <c:pt idx="6">
                  <c:v>48</c:v>
                </c:pt>
                <c:pt idx="7">
                  <c:v>49</c:v>
                </c:pt>
                <c:pt idx="8">
                  <c:v>51</c:v>
                </c:pt>
                <c:pt idx="9">
                  <c:v>50</c:v>
                </c:pt>
                <c:pt idx="10">
                  <c:v>48</c:v>
                </c:pt>
                <c:pt idx="11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92-4EC1-AFB6-C571C5177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4100351"/>
        <c:axId val="734679407"/>
      </c:lineChart>
      <c:catAx>
        <c:axId val="864100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34679407"/>
        <c:crosses val="autoZero"/>
        <c:auto val="1"/>
        <c:lblAlgn val="ctr"/>
        <c:lblOffset val="100"/>
        <c:noMultiLvlLbl val="0"/>
      </c:catAx>
      <c:valAx>
        <c:axId val="734679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64100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재해유형 별 현황</a:t>
            </a:r>
          </a:p>
        </c:rich>
      </c:tx>
      <c:layout>
        <c:manualLayout>
          <c:xMode val="edge"/>
          <c:yMode val="edge"/>
          <c:x val="0.3147798035322273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538883033546261E-2"/>
          <c:y val="0.16471600031904232"/>
          <c:w val="0.93492223393290752"/>
          <c:h val="0.618996041640416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통계_7월!$B$19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통계_7월!$C$18:$G$18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통계_7월!$C$19:$G$19</c:f>
              <c:numCache>
                <c:formatCode>General</c:formatCode>
                <c:ptCount val="5"/>
                <c:pt idx="0">
                  <c:v>10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B5-4571-BD6E-AAE195E78692}"/>
            </c:ext>
          </c:extLst>
        </c:ser>
        <c:ser>
          <c:idx val="1"/>
          <c:order val="1"/>
          <c:tx>
            <c:strRef>
              <c:f>통계_7월!$B$20</c:f>
              <c:strCache>
                <c:ptCount val="1"/>
                <c:pt idx="0">
                  <c:v>2023.07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통계_7월!$C$18:$G$18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통계_7월!$C$20:$G$20</c:f>
              <c:numCache>
                <c:formatCode>General</c:formatCode>
                <c:ptCount val="5"/>
                <c:pt idx="0">
                  <c:v>9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B5-4571-BD6E-AAE195E786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4896"/>
        <c:axId val="343500320"/>
      </c:barChart>
      <c:catAx>
        <c:axId val="3435048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320"/>
        <c:crosses val="autoZero"/>
        <c:auto val="1"/>
        <c:lblAlgn val="ctr"/>
        <c:lblOffset val="1"/>
        <c:noMultiLvlLbl val="0"/>
      </c:catAx>
      <c:valAx>
        <c:axId val="34350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35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871603011651807"/>
          <c:y val="0.90761682709332026"/>
          <c:w val="0.33221885725822736"/>
          <c:h val="8.773854141594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월 별 안전사고 현황</a:t>
            </a:r>
          </a:p>
        </c:rich>
      </c:tx>
      <c:layout>
        <c:manualLayout>
          <c:xMode val="edge"/>
          <c:yMode val="edge"/>
          <c:x val="0.286994112954411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538883033546261E-2"/>
          <c:y val="0.18515240904621433"/>
          <c:w val="0.93492223393290752"/>
          <c:h val="0.680184114153872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통계_7월!$C$31</c:f>
              <c:strCache>
                <c:ptCount val="1"/>
                <c:pt idx="0">
                  <c:v>사고 건 수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통계_7월!$B$32:$B$38</c:f>
              <c:strCache>
                <c:ptCount val="7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  <c:pt idx="6">
                  <c:v>7월</c:v>
                </c:pt>
              </c:strCache>
            </c:strRef>
          </c:cat>
          <c:val>
            <c:numRef>
              <c:f>통계_7월!$C$32:$C$38</c:f>
              <c:numCache>
                <c:formatCode>General</c:formatCode>
                <c:ptCount val="7"/>
                <c:pt idx="0">
                  <c:v>4</c:v>
                </c:pt>
                <c:pt idx="1">
                  <c:v>6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4E-4A5D-A204-2CF8084CAD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58707888"/>
        <c:axId val="1563091792"/>
      </c:barChart>
      <c:catAx>
        <c:axId val="15870788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63091792"/>
        <c:crosses val="autoZero"/>
        <c:auto val="1"/>
        <c:lblAlgn val="ctr"/>
        <c:lblOffset val="10"/>
        <c:noMultiLvlLbl val="0"/>
      </c:catAx>
      <c:valAx>
        <c:axId val="1563091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70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0.18861</cdr:x>
      <cdr:y>0.67081</cdr:y>
    </cdr:from>
    <cdr:to>
      <cdr:x>0.29469</cdr:x>
      <cdr:y>0.79011</cdr:y>
    </cdr:to>
    <cdr:sp macro="" textlink="">
      <cdr:nvSpPr>
        <cdr:cNvPr id="2" name="TextBox 21">
          <a:extLst xmlns:a="http://schemas.openxmlformats.org/drawingml/2006/main">
            <a:ext uri="{FF2B5EF4-FFF2-40B4-BE49-F238E27FC236}">
              <a16:creationId xmlns:a16="http://schemas.microsoft.com/office/drawing/2014/main" id="{D1FC0CAB-F488-4766-BA29-B768D2B8BFA0}"/>
            </a:ext>
          </a:extLst>
        </cdr:cNvPr>
        <cdr:cNvSpPr txBox="1"/>
      </cdr:nvSpPr>
      <cdr:spPr>
        <a:xfrm xmlns:a="http://schemas.openxmlformats.org/drawingml/2006/main">
          <a:off x="809780" y="1730552"/>
          <a:ext cx="45543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ko-KR" sz="1400" b="1" dirty="0">
              <a:solidFill>
                <a:schemeClr val="bg1"/>
              </a:solidFill>
              <a:latin typeface="+mn-ea"/>
            </a:rPr>
            <a:t>22</a:t>
          </a:r>
          <a:endParaRPr lang="ko-KR" altLang="en-US" sz="1200" b="1" dirty="0">
            <a:solidFill>
              <a:schemeClr val="bg1"/>
            </a:solidFill>
            <a:latin typeface="+mn-ea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084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81A342A9-6DB7-4AEE-A9FB-3B3C45B4E792}" type="datetimeFigureOut">
              <a:rPr lang="ko-KR" altLang="en-US" smtClean="0"/>
              <a:t>2023-07-28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084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C5102B8E-9D5B-4F04-B998-714CFCB66C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362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2EF7F024-598B-4A20-A873-2FDA5712DD97}" type="datetimeFigureOut">
              <a:rPr lang="ko-KR" altLang="en-US" smtClean="0"/>
              <a:t>2023-07-28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4600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0" tIns="45770" rIns="91540" bIns="4577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10"/>
            <a:ext cx="5445760" cy="3913614"/>
          </a:xfrm>
          <a:prstGeom prst="rect">
            <a:avLst/>
          </a:prstGeom>
        </p:spPr>
        <p:txBody>
          <a:bodyPr vert="horz" lIns="91540" tIns="45770" rIns="91540" bIns="4577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5EE7F65E-542B-4C62-9207-46E3BACFAC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6847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21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0778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7222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283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819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4047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91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42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+ </a:t>
            </a:r>
            <a:r>
              <a:rPr lang="ko-KR" altLang="en-US" dirty="0"/>
              <a:t>종사자 의견청취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68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월별 사고 현황 비교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27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826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436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0779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479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50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/>
          <a:lstStyle/>
          <a:p>
            <a:fld id="{9CF7AA18-4F1F-4854-9BD6-9E7D3AE6D7DE}" type="datetime1">
              <a:rPr lang="ko-KR" altLang="en-US" smtClean="0"/>
              <a:t>2023-07-28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33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7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85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954223-04A8-4885-AA58-8C357DFAD8F3}" type="datetime1">
              <a:rPr lang="ko-KR" altLang="en-US" smtClean="0"/>
              <a:t>2023-07-28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0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9F4CB79A-5BE3-4F58-A3AE-E11BB498A21F}" type="datetime1">
              <a:rPr lang="ko-KR" altLang="en-US" smtClean="0"/>
              <a:t>2023-07-28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10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2023-07-28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5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74DAC5-C860-4E46-AB88-1E59EC71214A}" type="datetime1">
              <a:rPr lang="ko-KR" altLang="en-US" smtClean="0"/>
              <a:t>2023-07-28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45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B76A618-AC57-4A19-A379-A426A944B8CE}" type="datetime1">
              <a:rPr lang="ko-KR" altLang="en-US" smtClean="0"/>
              <a:t>2023-07-28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A5E4675-6014-4D7E-9371-A1EE500245EA}" type="datetime1">
              <a:rPr lang="ko-KR" altLang="en-US" smtClean="0"/>
              <a:t>2023-07-28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92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4" y="1414122"/>
            <a:ext cx="9143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6" y="93994"/>
            <a:ext cx="2056474" cy="39728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30856" y="2053907"/>
            <a:ext cx="70995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>
                <a:solidFill>
                  <a:schemeClr val="bg1"/>
                </a:solidFill>
              </a:rPr>
              <a:t>안전보건 전사 회의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10952" y="5814205"/>
            <a:ext cx="213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103911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6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7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622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2804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 userDrawn="1"/>
        </p:nvSpPr>
        <p:spPr>
          <a:xfrm>
            <a:off x="163904" y="844732"/>
            <a:ext cx="8839199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1666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1" y="844732"/>
            <a:ext cx="8839200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70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765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88429" y="6412506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0" y="2090997"/>
            <a:ext cx="9144000" cy="2676013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158" y="1282185"/>
            <a:ext cx="4383215" cy="4293630"/>
          </a:xfrm>
          <a:prstGeom prst="diamond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 rot="2713271">
            <a:off x="1731127" y="910324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 rot="2713271">
            <a:off x="2762527" y="5224872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66" name="Picture 18" descr="House Construction Icons - Download Free Vector Icons | Noun Project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2" y="886906"/>
            <a:ext cx="1230727" cy="12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61959" y="4553667"/>
            <a:ext cx="182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2023. 07. 31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3549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89648"/>
              </p:ext>
            </p:extLst>
          </p:nvPr>
        </p:nvGraphicFramePr>
        <p:xfrm>
          <a:off x="156757" y="845823"/>
          <a:ext cx="8830494" cy="53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238923345"/>
                    </a:ext>
                  </a:extLst>
                </a:gridCol>
              </a:tblGrid>
              <a:tr h="432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위험성평가 경진대회</a:t>
                      </a:r>
                      <a:endParaRPr lang="en-US" altLang="ko-KR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7487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 다짐 릴레이</a:t>
                      </a:r>
                      <a:endParaRPr lang="en-US" altLang="ko-KR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50043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95575"/>
                  </a:ext>
                </a:extLst>
              </a:tr>
            </a:tbl>
          </a:graphicData>
        </a:graphic>
      </p:graphicFrame>
      <p:sp>
        <p:nvSpPr>
          <p:cNvPr id="12" name="직사각형 11">
            <a:extLst>
              <a:ext uri="{FF2B5EF4-FFF2-40B4-BE49-F238E27FC236}">
                <a16:creationId xmlns:a16="http://schemas.microsoft.com/office/drawing/2014/main" id="{41B90CA4-A07A-4699-AA06-B2888A218667}"/>
              </a:ext>
            </a:extLst>
          </p:cNvPr>
          <p:cNvSpPr/>
          <p:nvPr/>
        </p:nvSpPr>
        <p:spPr>
          <a:xfrm>
            <a:off x="35168" y="57925"/>
            <a:ext cx="6922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중대재해 예방 캠페인 종료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(04.24 ~ 07.31)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4A3AEF7-C40B-4E04-85ED-0A2077E22D3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14983" r="3590" b="697"/>
          <a:stretch/>
        </p:blipFill>
        <p:spPr>
          <a:xfrm>
            <a:off x="174167" y="1299215"/>
            <a:ext cx="4374000" cy="2193279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FBA843E-4FDD-4997-A3E8-5335AD9357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4" t="35047" b="2223"/>
          <a:stretch/>
        </p:blipFill>
        <p:spPr>
          <a:xfrm>
            <a:off x="4595835" y="1303843"/>
            <a:ext cx="4365289" cy="2188651"/>
          </a:xfrm>
          <a:prstGeom prst="rect">
            <a:avLst/>
          </a:prstGeom>
        </p:spPr>
      </p:pic>
      <p:pic>
        <p:nvPicPr>
          <p:cNvPr id="14" name="Picture 4" descr="external_image">
            <a:extLst>
              <a:ext uri="{FF2B5EF4-FFF2-40B4-BE49-F238E27FC236}">
                <a16:creationId xmlns:a16="http://schemas.microsoft.com/office/drawing/2014/main" id="{4B219002-B7ED-4A49-909B-2384F14572C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4414" r="8472" b="14676"/>
          <a:stretch/>
        </p:blipFill>
        <p:spPr bwMode="auto">
          <a:xfrm>
            <a:off x="174167" y="3954595"/>
            <a:ext cx="4374000" cy="220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xternal_image">
            <a:extLst>
              <a:ext uri="{FF2B5EF4-FFF2-40B4-BE49-F238E27FC236}">
                <a16:creationId xmlns:a16="http://schemas.microsoft.com/office/drawing/2014/main" id="{56CF0B81-2FE6-4C9D-B94E-0F3AC4B68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" r="10036" b="19609"/>
          <a:stretch/>
        </p:blipFill>
        <p:spPr bwMode="auto">
          <a:xfrm>
            <a:off x="4595833" y="3963136"/>
            <a:ext cx="4374000" cy="218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024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11701"/>
              </p:ext>
            </p:extLst>
          </p:nvPr>
        </p:nvGraphicFramePr>
        <p:xfrm>
          <a:off x="156757" y="845823"/>
          <a:ext cx="8830494" cy="53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238923345"/>
                    </a:ext>
                  </a:extLst>
                </a:gridCol>
              </a:tblGrid>
              <a:tr h="432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협력업체 안전보건 교육</a:t>
                      </a:r>
                      <a:endParaRPr lang="en-US" altLang="ko-KR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7487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관리감독자 위험성평가 담당자 교육 이수</a:t>
                      </a:r>
                      <a:endParaRPr lang="en-US" altLang="ko-KR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50043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95575"/>
                  </a:ext>
                </a:extLst>
              </a:tr>
            </a:tbl>
          </a:graphicData>
        </a:graphic>
      </p:graphicFrame>
      <p:sp>
        <p:nvSpPr>
          <p:cNvPr id="12" name="직사각형 11">
            <a:extLst>
              <a:ext uri="{FF2B5EF4-FFF2-40B4-BE49-F238E27FC236}">
                <a16:creationId xmlns:a16="http://schemas.microsoft.com/office/drawing/2014/main" id="{41B90CA4-A07A-4699-AA06-B2888A218667}"/>
              </a:ext>
            </a:extLst>
          </p:cNvPr>
          <p:cNvSpPr/>
          <p:nvPr/>
        </p:nvSpPr>
        <p:spPr>
          <a:xfrm>
            <a:off x="35168" y="57925"/>
            <a:ext cx="6922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중대재해 예방 캠페인 종료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(04.24 ~ 07.31)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AE275CD-502B-43DD-9554-6CA7E749AAE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15528"/>
          <a:stretch/>
        </p:blipFill>
        <p:spPr>
          <a:xfrm>
            <a:off x="4595833" y="1295135"/>
            <a:ext cx="4374000" cy="2196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D8FCB61-BA1A-4C7D-87BB-B31070FE063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t="18353" b="7715"/>
          <a:stretch/>
        </p:blipFill>
        <p:spPr>
          <a:xfrm>
            <a:off x="174167" y="1298572"/>
            <a:ext cx="4374000" cy="2196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7307BB1-CA49-4B4C-B409-D7300FB79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833" y="3964739"/>
            <a:ext cx="1545124" cy="2196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2052" name="Picture 4" descr="https://postfiles.pstatic.net/MjAyMzAxMzFfMTAz/MDAxNjc1MTQ3ODQyOTMz.mmDlZty1kqVRF3euhGuwF_0Dz1byuACR3accxBbaVWEg.JPjKqlfsreoAQB7-355gfwouMyZAkzXEjmo_1aVMjyog.JPEG.kosei24/KakaoTalk_20230130_144608572_09.jpg?type=w966">
            <a:extLst>
              <a:ext uri="{FF2B5EF4-FFF2-40B4-BE49-F238E27FC236}">
                <a16:creationId xmlns:a16="http://schemas.microsoft.com/office/drawing/2014/main" id="{AE3B1D3B-6FE6-4FB3-835B-50A56B36041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7" y="3964739"/>
            <a:ext cx="437400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04685F4-7180-4190-AE07-D673DD3472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117" y="3964739"/>
            <a:ext cx="1520518" cy="2196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C87A2FE-589D-458B-BA5F-4ABFA29F6A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3762" y="3982157"/>
            <a:ext cx="1519322" cy="216000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468498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500828"/>
              </p:ext>
            </p:extLst>
          </p:nvPr>
        </p:nvGraphicFramePr>
        <p:xfrm>
          <a:off x="156757" y="845823"/>
          <a:ext cx="8830494" cy="53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238923345"/>
                    </a:ext>
                  </a:extLst>
                </a:gridCol>
              </a:tblGrid>
              <a:tr h="432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협력업체 안전보건 교육</a:t>
                      </a:r>
                      <a:endParaRPr lang="en-US" altLang="ko-KR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7487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관리감독자 위험성평가 담당자 교육 이수</a:t>
                      </a:r>
                      <a:endParaRPr lang="en-US" altLang="ko-KR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50043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95575"/>
                  </a:ext>
                </a:extLst>
              </a:tr>
            </a:tbl>
          </a:graphicData>
        </a:graphic>
      </p:graphicFrame>
      <p:sp>
        <p:nvSpPr>
          <p:cNvPr id="12" name="직사각형 11">
            <a:extLst>
              <a:ext uri="{FF2B5EF4-FFF2-40B4-BE49-F238E27FC236}">
                <a16:creationId xmlns:a16="http://schemas.microsoft.com/office/drawing/2014/main" id="{41B90CA4-A07A-4699-AA06-B2888A218667}"/>
              </a:ext>
            </a:extLst>
          </p:cNvPr>
          <p:cNvSpPr/>
          <p:nvPr/>
        </p:nvSpPr>
        <p:spPr>
          <a:xfrm>
            <a:off x="35168" y="57925"/>
            <a:ext cx="6922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중대재해 예방 캠페인 종료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(04.24 ~ 07.31)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AE275CD-502B-43DD-9554-6CA7E749AAE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15528"/>
          <a:stretch/>
        </p:blipFill>
        <p:spPr>
          <a:xfrm>
            <a:off x="4595833" y="1295135"/>
            <a:ext cx="4374000" cy="2196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D8FCB61-BA1A-4C7D-87BB-B31070FE063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t="18353" b="7715"/>
          <a:stretch/>
        </p:blipFill>
        <p:spPr>
          <a:xfrm>
            <a:off x="174167" y="1298572"/>
            <a:ext cx="4374000" cy="2196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7307BB1-CA49-4B4C-B409-D7300FB79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833" y="3964739"/>
            <a:ext cx="1545124" cy="2196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2052" name="Picture 4" descr="https://postfiles.pstatic.net/MjAyMzAxMzFfMTAz/MDAxNjc1MTQ3ODQyOTMz.mmDlZty1kqVRF3euhGuwF_0Dz1byuACR3accxBbaVWEg.JPjKqlfsreoAQB7-355gfwouMyZAkzXEjmo_1aVMjyog.JPEG.kosei24/KakaoTalk_20230130_144608572_09.jpg?type=w966">
            <a:extLst>
              <a:ext uri="{FF2B5EF4-FFF2-40B4-BE49-F238E27FC236}">
                <a16:creationId xmlns:a16="http://schemas.microsoft.com/office/drawing/2014/main" id="{AE3B1D3B-6FE6-4FB3-835B-50A56B36041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7" y="3964739"/>
            <a:ext cx="437400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04685F4-7180-4190-AE07-D673DD3472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117" y="3964739"/>
            <a:ext cx="1520518" cy="2196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C87A2FE-589D-458B-BA5F-4ABFA29F6A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3762" y="3982157"/>
            <a:ext cx="1519322" cy="216000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085386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702048"/>
              </p:ext>
            </p:extLst>
          </p:nvPr>
        </p:nvGraphicFramePr>
        <p:xfrm>
          <a:off x="156757" y="845823"/>
          <a:ext cx="8830494" cy="53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238923345"/>
                    </a:ext>
                  </a:extLst>
                </a:gridCol>
              </a:tblGrid>
              <a:tr h="432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풍수해 및 혹서기 대응 계획 수립</a:t>
                      </a:r>
                      <a:endParaRPr lang="en-US" altLang="ko-KR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7487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산업안전보건의 달 세미나 및 전시회 참석</a:t>
                      </a:r>
                      <a:endParaRPr lang="en-US" altLang="ko-KR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50043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95575"/>
                  </a:ext>
                </a:extLst>
              </a:tr>
            </a:tbl>
          </a:graphicData>
        </a:graphic>
      </p:graphicFrame>
      <p:sp>
        <p:nvSpPr>
          <p:cNvPr id="12" name="직사각형 11">
            <a:extLst>
              <a:ext uri="{FF2B5EF4-FFF2-40B4-BE49-F238E27FC236}">
                <a16:creationId xmlns:a16="http://schemas.microsoft.com/office/drawing/2014/main" id="{41B90CA4-A07A-4699-AA06-B2888A218667}"/>
              </a:ext>
            </a:extLst>
          </p:cNvPr>
          <p:cNvSpPr/>
          <p:nvPr/>
        </p:nvSpPr>
        <p:spPr>
          <a:xfrm>
            <a:off x="35168" y="57925"/>
            <a:ext cx="6922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중대재해 예방 캠페인 종료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(04.24 ~ 07.31)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16C177-AEE9-4563-81E5-E52137B4316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22634" r="8305"/>
          <a:stretch/>
        </p:blipFill>
        <p:spPr>
          <a:xfrm>
            <a:off x="4587125" y="1309776"/>
            <a:ext cx="2172687" cy="217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AA7D721-A537-4472-B22D-58CD1D01E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7" r="6329"/>
          <a:stretch/>
        </p:blipFill>
        <p:spPr>
          <a:xfrm>
            <a:off x="6775270" y="1305665"/>
            <a:ext cx="2196523" cy="217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ECEC64F0-D911-4FCF-8213-C82BE3FBDDA3}"/>
              </a:ext>
            </a:extLst>
          </p:cNvPr>
          <p:cNvSpPr>
            <a:spLocks/>
          </p:cNvSpPr>
          <p:nvPr/>
        </p:nvSpPr>
        <p:spPr>
          <a:xfrm>
            <a:off x="2388548" y="1305665"/>
            <a:ext cx="2160000" cy="21780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6FA75D5-41E5-4C14-B6E5-7C06BE321042}"/>
              </a:ext>
            </a:extLst>
          </p:cNvPr>
          <p:cNvSpPr>
            <a:spLocks/>
          </p:cNvSpPr>
          <p:nvPr/>
        </p:nvSpPr>
        <p:spPr>
          <a:xfrm>
            <a:off x="172207" y="1305665"/>
            <a:ext cx="2160000" cy="21780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C44712F-3A42-4B08-9D33-7A90CE392F0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t="33826"/>
          <a:stretch/>
        </p:blipFill>
        <p:spPr>
          <a:xfrm>
            <a:off x="172207" y="3960925"/>
            <a:ext cx="4376341" cy="2196000"/>
          </a:xfrm>
          <a:prstGeom prst="rect">
            <a:avLst/>
          </a:prstGeom>
        </p:spPr>
      </p:pic>
      <p:pic>
        <p:nvPicPr>
          <p:cNvPr id="3074" name="Picture 2" descr="https://postfiles.pstatic.net/MjAyMzA3MDdfMjY1/MDAxNjg4Njg1ODI2NTI4.ibmNjVrbe-YBR1IFzEIbI2L9AWP_nV-QkeUiv_W1r7Mg.XZQAAMFSyMEXa99Q3QI6MJ08AsU2ZB_T3tn3VfnXfmkg.JPEG.stellar125/IMG_6720.jpg?type=w773">
            <a:extLst>
              <a:ext uri="{FF2B5EF4-FFF2-40B4-BE49-F238E27FC236}">
                <a16:creationId xmlns:a16="http://schemas.microsoft.com/office/drawing/2014/main" id="{0FE251A8-3A34-449E-83CA-C8BCEC196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r="8403"/>
          <a:stretch/>
        </p:blipFill>
        <p:spPr bwMode="auto">
          <a:xfrm>
            <a:off x="4595454" y="3960925"/>
            <a:ext cx="4376339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739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647503"/>
              </p:ext>
            </p:extLst>
          </p:nvPr>
        </p:nvGraphicFramePr>
        <p:xfrm>
          <a:off x="156757" y="1663337"/>
          <a:ext cx="8830494" cy="450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238923345"/>
                    </a:ext>
                  </a:extLst>
                </a:gridCol>
              </a:tblGrid>
              <a:tr h="945392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사다리 작업 시 활용 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판교 픽셀플러스 현장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8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안전대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체결이 어려운 장비 상부 작업 시 활용 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송도 셀트리온 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PKG2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현장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3564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925378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9A488273-5EE5-4E44-A54A-6E643D00FC2E}"/>
              </a:ext>
            </a:extLst>
          </p:cNvPr>
          <p:cNvSpPr/>
          <p:nvPr/>
        </p:nvSpPr>
        <p:spPr>
          <a:xfrm>
            <a:off x="35168" y="57925"/>
            <a:ext cx="4261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에어백 사용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3A484C8B-8113-44B7-B94A-4FA63881C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282847"/>
              </p:ext>
            </p:extLst>
          </p:nvPr>
        </p:nvGraphicFramePr>
        <p:xfrm>
          <a:off x="156749" y="845823"/>
          <a:ext cx="8830496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7624">
                  <a:extLst>
                    <a:ext uri="{9D8B030D-6E8A-4147-A177-3AD203B41FA5}">
                      <a16:colId xmlns:a16="http://schemas.microsoft.com/office/drawing/2014/main" val="3107357544"/>
                    </a:ext>
                  </a:extLst>
                </a:gridCol>
                <a:gridCol w="2207624">
                  <a:extLst>
                    <a:ext uri="{9D8B030D-6E8A-4147-A177-3AD203B41FA5}">
                      <a16:colId xmlns:a16="http://schemas.microsoft.com/office/drawing/2014/main" val="4179504284"/>
                    </a:ext>
                  </a:extLst>
                </a:gridCol>
                <a:gridCol w="2207624">
                  <a:extLst>
                    <a:ext uri="{9D8B030D-6E8A-4147-A177-3AD203B41FA5}">
                      <a16:colId xmlns:a16="http://schemas.microsoft.com/office/drawing/2014/main" val="2521933791"/>
                    </a:ext>
                  </a:extLst>
                </a:gridCol>
                <a:gridCol w="2207624">
                  <a:extLst>
                    <a:ext uri="{9D8B030D-6E8A-4147-A177-3AD203B41FA5}">
                      <a16:colId xmlns:a16="http://schemas.microsoft.com/office/drawing/2014/main" val="343921301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스마트 에어백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지급 현황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판교 픽셀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송도 </a:t>
                      </a:r>
                      <a:r>
                        <a:rPr lang="ko-KR" altLang="en-US" dirty="0" err="1"/>
                        <a:t>빅텍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화성 도쿄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93072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송도 셀트리온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고덕 </a:t>
                      </a:r>
                      <a:r>
                        <a:rPr lang="en-US" altLang="ko-KR" dirty="0"/>
                        <a:t>P3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0790004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F367188E-8F2A-4A7B-9459-82A4B3BE4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3" t="5240" r="5045" b="6275"/>
          <a:stretch/>
        </p:blipFill>
        <p:spPr>
          <a:xfrm>
            <a:off x="4586535" y="2629990"/>
            <a:ext cx="4373727" cy="352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275709C-C937-48A3-9F71-EFAE2784D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21"/>
          <a:stretch/>
        </p:blipFill>
        <p:spPr>
          <a:xfrm>
            <a:off x="183739" y="2629990"/>
            <a:ext cx="4373727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4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243998"/>
              </p:ext>
            </p:extLst>
          </p:nvPr>
        </p:nvGraphicFramePr>
        <p:xfrm>
          <a:off x="156754" y="836939"/>
          <a:ext cx="8830494" cy="5331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2638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45000"/>
                        </a:lnSpc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1. 7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안전점검의 날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8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indent="0" algn="l" latinLnBrk="1">
                        <a:lnSpc>
                          <a:spcPct val="145000"/>
                        </a:lnSpc>
                        <a:buNone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 ISO 45001 &amp; 9001 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갱신 심사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 KOSHA-MS 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심사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일정 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8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말 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 9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초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대상 </a:t>
                      </a: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본사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환경안전팀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각 사업부문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구매팀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종합건설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및 하이테크 현장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endParaRPr lang="en-US" altLang="ko-KR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4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 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안전보건경영시스템 매뉴얼 및 절차서 개정</a:t>
                      </a:r>
                      <a:endParaRPr lang="en-US" altLang="ko-KR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주요 개정 내용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〮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중재법에 따른 서류 </a:t>
                      </a:r>
                      <a:r>
                        <a:rPr lang="ko-KR" altLang="en-US" sz="15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보존년한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변경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〮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위험성평가 지침 개정사항 반영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품질안전지식창고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– KOSHA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게시판에서 다운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5. </a:t>
                      </a:r>
                      <a:r>
                        <a:rPr lang="ko-KR" altLang="en-US" sz="16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환경경영시스템 </a:t>
                      </a:r>
                      <a:r>
                        <a:rPr lang="en-US" altLang="ko-KR" sz="16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ISO14001 </a:t>
                      </a:r>
                      <a:r>
                        <a:rPr lang="ko-KR" altLang="en-US" sz="16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컨설팅 현황 </a:t>
                      </a:r>
                      <a:endParaRPr lang="en-US" altLang="ko-KR" sz="1600" b="1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대상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환경안전팀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구매팀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기획관리팀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각 사업부문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- 9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말 </a:t>
                      </a:r>
                      <a:r>
                        <a:rPr lang="en-US" altLang="ko-KR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 10</a:t>
                      </a:r>
                      <a:r>
                        <a:rPr lang="ko-KR" altLang="en-US" sz="15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초 인증심사 예정</a:t>
                      </a:r>
                      <a:endParaRPr lang="en-US" altLang="ko-KR" sz="15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29E9F324-DA5C-4C9E-ADB4-A3CF40B15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509968"/>
              </p:ext>
            </p:extLst>
          </p:nvPr>
        </p:nvGraphicFramePr>
        <p:xfrm>
          <a:off x="243431" y="1829946"/>
          <a:ext cx="4248000" cy="2484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86965991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85904637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34488794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57720914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날짜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심사 대상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017110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본사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환경안전팀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구매팀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6925137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각 사업부문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종건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HT, PL)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22151901"/>
                  </a:ext>
                </a:extLst>
              </a:tr>
              <a:tr h="324000">
                <a:tc rowSpan="2"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화성 도쿄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평택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알박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51959682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송도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빅텍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이천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M10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63574251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부평 한경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송도 셀트리온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26797647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이천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청주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M11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35714452"/>
                  </a:ext>
                </a:extLst>
              </a:tr>
            </a:tbl>
          </a:graphicData>
        </a:graphic>
      </p:graphicFrame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9F4B621E-8DFB-4AE9-8DB2-9E293B0CA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563761"/>
              </p:ext>
            </p:extLst>
          </p:nvPr>
        </p:nvGraphicFramePr>
        <p:xfrm>
          <a:off x="4652572" y="4249230"/>
          <a:ext cx="4247997" cy="183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7040">
                  <a:extLst>
                    <a:ext uri="{9D8B030D-6E8A-4147-A177-3AD203B41FA5}">
                      <a16:colId xmlns:a16="http://schemas.microsoft.com/office/drawing/2014/main" val="2949365491"/>
                    </a:ext>
                  </a:extLst>
                </a:gridCol>
                <a:gridCol w="1203977">
                  <a:extLst>
                    <a:ext uri="{9D8B030D-6E8A-4147-A177-3AD203B41FA5}">
                      <a16:colId xmlns:a16="http://schemas.microsoft.com/office/drawing/2014/main" val="1742013779"/>
                    </a:ext>
                  </a:extLst>
                </a:gridCol>
                <a:gridCol w="2096980">
                  <a:extLst>
                    <a:ext uri="{9D8B030D-6E8A-4147-A177-3AD203B41FA5}">
                      <a16:colId xmlns:a16="http://schemas.microsoft.com/office/drawing/2014/main" val="1795231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날짜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구분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내용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657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7</a:t>
                      </a:r>
                      <a:r>
                        <a:rPr lang="ko-KR" altLang="en-US" sz="1500" dirty="0"/>
                        <a:t>월 </a:t>
                      </a:r>
                      <a:r>
                        <a:rPr lang="en-US" altLang="ko-KR" sz="1500" dirty="0"/>
                        <a:t>10</a:t>
                      </a:r>
                      <a:r>
                        <a:rPr lang="ko-KR" altLang="en-US" sz="1500" dirty="0"/>
                        <a:t>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킥오프미팅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ISO14001</a:t>
                      </a:r>
                      <a:r>
                        <a:rPr lang="ko-KR" altLang="en-US" sz="1500" dirty="0"/>
                        <a:t> 기본 교육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6929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7</a:t>
                      </a:r>
                      <a:r>
                        <a:rPr lang="ko-KR" altLang="en-US" sz="1500" dirty="0"/>
                        <a:t>월 </a:t>
                      </a:r>
                      <a:r>
                        <a:rPr lang="en-US" altLang="ko-KR" sz="1500" dirty="0"/>
                        <a:t>21</a:t>
                      </a:r>
                      <a:r>
                        <a:rPr lang="ko-KR" altLang="en-US" sz="1500" dirty="0"/>
                        <a:t>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1</a:t>
                      </a:r>
                      <a:r>
                        <a:rPr lang="ko-KR" altLang="en-US" sz="1500" dirty="0"/>
                        <a:t>차 컨설팅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/>
                        <a:t>인증규격 해설 및</a:t>
                      </a:r>
                      <a:endParaRPr lang="en-US" altLang="ko-KR" sz="1500" dirty="0"/>
                    </a:p>
                    <a:p>
                      <a:pPr algn="ctr" latinLnBrk="1"/>
                      <a:r>
                        <a:rPr lang="en-US" altLang="ko-KR" sz="1500" dirty="0"/>
                        <a:t>GAP </a:t>
                      </a:r>
                      <a:r>
                        <a:rPr lang="ko-KR" altLang="en-US" sz="1500" dirty="0"/>
                        <a:t>분석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772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8</a:t>
                      </a:r>
                      <a:r>
                        <a:rPr lang="ko-KR" altLang="en-US" sz="1500" dirty="0"/>
                        <a:t>월 </a:t>
                      </a:r>
                      <a:r>
                        <a:rPr lang="en-US" altLang="ko-KR" sz="1500" dirty="0"/>
                        <a:t>14</a:t>
                      </a:r>
                      <a:r>
                        <a:rPr lang="ko-KR" altLang="en-US" sz="1500" dirty="0"/>
                        <a:t>일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/>
                        <a:t>2</a:t>
                      </a:r>
                      <a:r>
                        <a:rPr lang="ko-KR" altLang="en-US" sz="1500" dirty="0"/>
                        <a:t>차 컨설팅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 err="1"/>
                        <a:t>리스크관리</a:t>
                      </a:r>
                      <a:r>
                        <a:rPr lang="ko-KR" altLang="en-US" sz="1500" dirty="0"/>
                        <a:t> 및</a:t>
                      </a:r>
                      <a:endParaRPr lang="en-US" altLang="ko-KR" sz="1500" dirty="0"/>
                    </a:p>
                    <a:p>
                      <a:pPr algn="ctr" latinLnBrk="1"/>
                      <a:r>
                        <a:rPr lang="ko-KR" altLang="en-US" sz="1500" dirty="0"/>
                        <a:t>환경영향평가 교육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825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04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850739" y="1110147"/>
            <a:ext cx="16385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목차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D49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7021" y="107755"/>
            <a:ext cx="3853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2023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안전보건 전사 회의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9A1716F-09EA-4125-80A4-BD4793607F3D}"/>
              </a:ext>
            </a:extLst>
          </p:cNvPr>
          <p:cNvSpPr/>
          <p:nvPr/>
        </p:nvSpPr>
        <p:spPr>
          <a:xfrm>
            <a:off x="3880960" y="156277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1CA7507-8DB5-439B-AA98-AD3113595FDD}"/>
              </a:ext>
            </a:extLst>
          </p:cNvPr>
          <p:cNvSpPr/>
          <p:nvPr/>
        </p:nvSpPr>
        <p:spPr>
          <a:xfrm>
            <a:off x="4243560" y="1562772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203465F-DC72-43B5-8A94-E9FF50FD2E3B}"/>
              </a:ext>
            </a:extLst>
          </p:cNvPr>
          <p:cNvSpPr/>
          <p:nvPr/>
        </p:nvSpPr>
        <p:spPr>
          <a:xfrm>
            <a:off x="3880960" y="2462683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5180829-9484-45B4-8D96-6D26D6B1A9B0}"/>
              </a:ext>
            </a:extLst>
          </p:cNvPr>
          <p:cNvSpPr/>
          <p:nvPr/>
        </p:nvSpPr>
        <p:spPr>
          <a:xfrm>
            <a:off x="4243565" y="2462682"/>
            <a:ext cx="2864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dirty="0"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7D3BC68-2ADA-4B50-BA33-D8BF9157055B}"/>
              </a:ext>
            </a:extLst>
          </p:cNvPr>
          <p:cNvSpPr/>
          <p:nvPr/>
        </p:nvSpPr>
        <p:spPr>
          <a:xfrm>
            <a:off x="3880960" y="336259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ABB0EB9-7BF3-4352-B963-001426DA3970}"/>
              </a:ext>
            </a:extLst>
          </p:cNvPr>
          <p:cNvSpPr/>
          <p:nvPr/>
        </p:nvSpPr>
        <p:spPr>
          <a:xfrm>
            <a:off x="4243560" y="3362592"/>
            <a:ext cx="348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 관련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이슈사항</a:t>
            </a:r>
            <a:endParaRPr lang="ko-KR" altLang="en-US" sz="2400" dirty="0"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FD72ED8-943A-4914-A6C6-E4AD0A74DFB6}"/>
              </a:ext>
            </a:extLst>
          </p:cNvPr>
          <p:cNvSpPr/>
          <p:nvPr/>
        </p:nvSpPr>
        <p:spPr>
          <a:xfrm>
            <a:off x="3880960" y="4262499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E18CD13-54AC-4E3B-81B9-A3E101637766}"/>
              </a:ext>
            </a:extLst>
          </p:cNvPr>
          <p:cNvSpPr/>
          <p:nvPr/>
        </p:nvSpPr>
        <p:spPr>
          <a:xfrm>
            <a:off x="4243560" y="426249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0718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4261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Shape 24588"/>
          <p:cNvGraphicFramePr/>
          <p:nvPr>
            <p:extLst>
              <p:ext uri="{D42A27DB-BD31-4B8C-83A1-F6EECF244321}">
                <p14:modId xmlns:p14="http://schemas.microsoft.com/office/powerpoint/2010/main" val="718362028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5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2023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년 </a:t>
                      </a: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7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사업부문별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7560">
                <a:tc>
                  <a:txBody>
                    <a:bodyPr/>
                    <a:lstStyle/>
                    <a:p>
                      <a:pPr marL="0" marR="0" lvl="0" indent="0" algn="l" defTabSz="912358" rtl="0" eaLnBrk="1" fontAlgn="auto" latinLnBrk="1" hangingPunct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kumimoji="0" lang="en-US" altLang="ko-K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/>
                </a:tc>
                <a:tc>
                  <a:txBody>
                    <a:bodyPr/>
                    <a:lstStyle/>
                    <a:p>
                      <a:pPr marL="92075" marR="0" lvl="0" indent="-92075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6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실적 제출 현황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총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26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개 현장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)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미 제출 현장 없음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</a:t>
                      </a: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안전보건관리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/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총괄 책임자 지정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건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화도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마켓컬리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현장 유종인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죽전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마켓컬리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현장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최회성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대리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※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화성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웰스토리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현장 책임자 미 지정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신규 현장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예정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양지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테스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파주 천재교육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구미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쿠어스텍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창원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해성디에스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D72F2C87-1787-49C6-A289-B9E5301AB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95074"/>
              </p:ext>
            </p:extLst>
          </p:nvPr>
        </p:nvGraphicFramePr>
        <p:xfrm>
          <a:off x="220522" y="1268168"/>
          <a:ext cx="4286416" cy="4897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83024256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9480002"/>
                    </a:ext>
                  </a:extLst>
                </a:gridCol>
                <a:gridCol w="1442416">
                  <a:extLst>
                    <a:ext uri="{9D8B030D-6E8A-4147-A177-3AD203B41FA5}">
                      <a16:colId xmlns:a16="http://schemas.microsoft.com/office/drawing/2014/main" val="176643967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94424978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51779893"/>
                    </a:ext>
                  </a:extLst>
                </a:gridCol>
              </a:tblGrid>
              <a:tr h="2224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항목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관련 서류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현 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61374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경영방침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전사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172550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095769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2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전담 조직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768335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업무분장표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8705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576951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3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유해위험요인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점검 및 개선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수시 위험성평가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218158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정기점검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정기점검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완료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67418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4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예산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예산의 적절성 확인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94849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산업안전보건관리비 사용 내역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매월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공정률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대비 진행률 관리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7659022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5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관리책임자 등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총괄책임자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12233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관리감독자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5293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1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관리감독자 안전 평가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상반기 관리감독자 평가 완료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06206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6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인력 배치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보건관리자 배치 현황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안전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보건관리자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48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700" u="none" strike="noStrike" baseline="0" dirty="0">
                          <a:effectLst/>
                          <a:latin typeface="+mn-ea"/>
                          <a:ea typeface="+mn-ea"/>
                        </a:rPr>
                        <a:t> 100% </a:t>
                      </a:r>
                      <a:r>
                        <a:rPr lang="ko-KR" altLang="en-US" sz="700" u="none" strike="noStrike" baseline="0" dirty="0">
                          <a:effectLst/>
                          <a:latin typeface="+mn-ea"/>
                          <a:ea typeface="+mn-ea"/>
                        </a:rPr>
                        <a:t>배치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284889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7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참여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노사협의체 회의록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현장통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기능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개 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133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건 등록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87774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8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대응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모의훈련 실시 계획 및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상반기 모의훈련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24062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9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하도급 관리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선정 및 관리 기준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협력업체 관리 개정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502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안전보건평가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상반기 협력업체 평가 완료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70657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10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관련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의무 이행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건강검진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정기점검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완료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65466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안전보건관리규정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081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작업 계획서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99733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11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특별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/MSDS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24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4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차트 15">
            <a:extLst>
              <a:ext uri="{FF2B5EF4-FFF2-40B4-BE49-F238E27FC236}">
                <a16:creationId xmlns:a16="http://schemas.microsoft.com/office/drawing/2014/main" id="{10F82617-1127-4476-B397-7F820226DA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906083"/>
              </p:ext>
            </p:extLst>
          </p:nvPr>
        </p:nvGraphicFramePr>
        <p:xfrm>
          <a:off x="168582" y="849187"/>
          <a:ext cx="4293325" cy="2579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직사각형 13"/>
          <p:cNvSpPr/>
          <p:nvPr/>
        </p:nvSpPr>
        <p:spPr>
          <a:xfrm>
            <a:off x="35173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C64C0-511B-47B3-90AD-A22B56F712EA}"/>
              </a:ext>
            </a:extLst>
          </p:cNvPr>
          <p:cNvSpPr txBox="1"/>
          <p:nvPr/>
        </p:nvSpPr>
        <p:spPr>
          <a:xfrm>
            <a:off x="511276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25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A217EA-5CF3-4948-A8C2-7D4C63E650AE}"/>
              </a:ext>
            </a:extLst>
          </p:cNvPr>
          <p:cNvSpPr txBox="1"/>
          <p:nvPr/>
        </p:nvSpPr>
        <p:spPr>
          <a:xfrm>
            <a:off x="3683946" y="2609235"/>
            <a:ext cx="455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4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FC0CAB-F488-4766-BA29-B768D2B8BFA0}"/>
              </a:ext>
            </a:extLst>
          </p:cNvPr>
          <p:cNvSpPr txBox="1"/>
          <p:nvPr/>
        </p:nvSpPr>
        <p:spPr>
          <a:xfrm>
            <a:off x="2339908" y="2572716"/>
            <a:ext cx="455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18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668E0-E89F-4C6B-995E-EE757DA90D6E}"/>
              </a:ext>
            </a:extLst>
          </p:cNvPr>
          <p:cNvSpPr txBox="1"/>
          <p:nvPr/>
        </p:nvSpPr>
        <p:spPr>
          <a:xfrm>
            <a:off x="1872822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18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EF77C4-A48B-4C05-AE0E-710CBE1E9835}"/>
              </a:ext>
            </a:extLst>
          </p:cNvPr>
          <p:cNvSpPr txBox="1"/>
          <p:nvPr/>
        </p:nvSpPr>
        <p:spPr>
          <a:xfrm>
            <a:off x="3216860" y="2632320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7</a:t>
            </a:r>
            <a:endParaRPr lang="ko-KR" altLang="en-US" sz="1200" dirty="0">
              <a:latin typeface="+mn-ea"/>
            </a:endParaRPr>
          </a:p>
        </p:txBody>
      </p:sp>
      <p:graphicFrame>
        <p:nvGraphicFramePr>
          <p:cNvPr id="17" name="차트 16">
            <a:extLst>
              <a:ext uri="{FF2B5EF4-FFF2-40B4-BE49-F238E27FC236}">
                <a16:creationId xmlns:a16="http://schemas.microsoft.com/office/drawing/2014/main" id="{DD34BDCD-4AA1-4646-910A-DB44577D40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367184"/>
              </p:ext>
            </p:extLst>
          </p:nvPr>
        </p:nvGraphicFramePr>
        <p:xfrm>
          <a:off x="4682093" y="849187"/>
          <a:ext cx="4293325" cy="259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EF22511C-C02E-42DF-9AF6-C341B809F0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2632206"/>
              </p:ext>
            </p:extLst>
          </p:nvPr>
        </p:nvGraphicFramePr>
        <p:xfrm>
          <a:off x="168582" y="3572530"/>
          <a:ext cx="4293325" cy="259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차트 24">
            <a:extLst>
              <a:ext uri="{FF2B5EF4-FFF2-40B4-BE49-F238E27FC236}">
                <a16:creationId xmlns:a16="http://schemas.microsoft.com/office/drawing/2014/main" id="{25CAE0E6-BB00-455C-AB0E-0681EBA080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1115549"/>
              </p:ext>
            </p:extLst>
          </p:nvPr>
        </p:nvGraphicFramePr>
        <p:xfrm>
          <a:off x="4682093" y="3584617"/>
          <a:ext cx="4293325" cy="2583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0357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5168" y="57925"/>
            <a:ext cx="292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2497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배관 설치작업 중 넘어짐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806000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- 2023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7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25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화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08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시 경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인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조 사다리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이용 배관설치 작업 중 동료가 자재를 챙기기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위해 잠시 자리를 비운 사이 재해자가 중심을 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잃고 사다리에서 넘어짐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(H=2m)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→ 척추 골절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및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안전 작업방법 미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이동식비계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고소작업대 등 적절한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작업발판을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사용하고 사다리는 작업용으로 사용 금지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사다리 안전수칙 미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부득이하게 사다리 사용 시 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인 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1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조 작업 준수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안전대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체결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아웃트리거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설치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BEE20E06-5252-49D5-9053-A13E99FF7CA3}"/>
              </a:ext>
            </a:extLst>
          </p:cNvPr>
          <p:cNvGraphicFramePr>
            <a:graphicFrameLocks noGrp="1"/>
          </p:cNvGraphicFramePr>
          <p:nvPr/>
        </p:nvGraphicFramePr>
        <p:xfrm>
          <a:off x="785813" y="-5991225"/>
          <a:ext cx="7461428" cy="4351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83704">
                  <a:extLst>
                    <a:ext uri="{9D8B030D-6E8A-4147-A177-3AD203B41FA5}">
                      <a16:colId xmlns:a16="http://schemas.microsoft.com/office/drawing/2014/main" val="1329620406"/>
                    </a:ext>
                  </a:extLst>
                </a:gridCol>
                <a:gridCol w="638862">
                  <a:extLst>
                    <a:ext uri="{9D8B030D-6E8A-4147-A177-3AD203B41FA5}">
                      <a16:colId xmlns:a16="http://schemas.microsoft.com/office/drawing/2014/main" val="3247398277"/>
                    </a:ext>
                  </a:extLst>
                </a:gridCol>
                <a:gridCol w="638862">
                  <a:extLst>
                    <a:ext uri="{9D8B030D-6E8A-4147-A177-3AD203B41FA5}">
                      <a16:colId xmlns:a16="http://schemas.microsoft.com/office/drawing/2014/main" val="2891899515"/>
                    </a:ext>
                  </a:extLst>
                </a:gridCol>
              </a:tblGrid>
              <a:tr h="334718">
                <a:tc rowSpan="13"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6622546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9476934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954876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7350481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583812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889697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0659484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505777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519780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0368996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4167878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496769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187747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6B61F535-6D66-4085-A79F-3A03488B7E2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88" y="8007350"/>
            <a:ext cx="6946900" cy="4843463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6444AF67-9ACA-45D7-81EC-B88824EB4745}"/>
              </a:ext>
            </a:extLst>
          </p:cNvPr>
          <p:cNvSpPr txBox="1"/>
          <p:nvPr/>
        </p:nvSpPr>
        <p:spPr>
          <a:xfrm rot="19844994">
            <a:off x="4013200" y="8429625"/>
            <a:ext cx="1731963" cy="3524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FCU(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팬코인 유니트</a:t>
            </a:r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)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배관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ECFD58E7-01F8-4FAC-BCC3-F63FDA8B1AE6}"/>
              </a:ext>
            </a:extLst>
          </p:cNvPr>
          <p:cNvSpPr/>
          <p:nvPr/>
        </p:nvSpPr>
        <p:spPr>
          <a:xfrm>
            <a:off x="4551363" y="11749088"/>
            <a:ext cx="990600" cy="947737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F1840374-D0B4-4FAE-B205-B43757CD0B46}"/>
              </a:ext>
            </a:extLst>
          </p:cNvPr>
          <p:cNvSpPr txBox="1"/>
          <p:nvPr/>
        </p:nvSpPr>
        <p:spPr>
          <a:xfrm>
            <a:off x="3079750" y="12355513"/>
            <a:ext cx="1751013" cy="4000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아웃트리거 미설치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55F000A2-2C4A-44C7-8E0E-4FC6B1FA357B}"/>
              </a:ext>
            </a:extLst>
          </p:cNvPr>
          <p:cNvSpPr txBox="1"/>
          <p:nvPr/>
        </p:nvSpPr>
        <p:spPr>
          <a:xfrm>
            <a:off x="4816475" y="9772650"/>
            <a:ext cx="1749425" cy="4000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안전고리 미체결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6454C47F-F1E4-44F6-9011-324DFC276083}"/>
              </a:ext>
            </a:extLst>
          </p:cNvPr>
          <p:cNvSpPr/>
          <p:nvPr/>
        </p:nvSpPr>
        <p:spPr>
          <a:xfrm>
            <a:off x="5400675" y="9137650"/>
            <a:ext cx="657225" cy="661988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7" name="설명선: 굽은 선 16">
            <a:extLst>
              <a:ext uri="{FF2B5EF4-FFF2-40B4-BE49-F238E27FC236}">
                <a16:creationId xmlns:a16="http://schemas.microsoft.com/office/drawing/2014/main" id="{01370924-DA35-92A2-ED4A-44663F75E636}"/>
              </a:ext>
            </a:extLst>
          </p:cNvPr>
          <p:cNvSpPr/>
          <p:nvPr/>
        </p:nvSpPr>
        <p:spPr>
          <a:xfrm>
            <a:off x="2682875" y="10733088"/>
            <a:ext cx="1214438" cy="306387"/>
          </a:xfrm>
          <a:prstGeom prst="borderCallout2">
            <a:avLst>
              <a:gd name="adj1" fmla="val 49885"/>
              <a:gd name="adj2" fmla="val 101464"/>
              <a:gd name="adj3" fmla="val 51477"/>
              <a:gd name="adj4" fmla="val 104545"/>
              <a:gd name="adj5" fmla="val -48357"/>
              <a:gd name="adj6" fmla="val 180132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5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재해자 작업위치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6B61F535-6D66-4085-A79F-3A03488B7E2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0" y="1393211"/>
            <a:ext cx="4370243" cy="475200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5630D877-7F3F-4E73-A19D-0E0DC7AB3C0F}"/>
              </a:ext>
            </a:extLst>
          </p:cNvPr>
          <p:cNvSpPr/>
          <p:nvPr/>
        </p:nvSpPr>
        <p:spPr>
          <a:xfrm>
            <a:off x="2106341" y="5497472"/>
            <a:ext cx="645069" cy="602537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6B500E-E45C-4A1A-A039-D96D1A8576D8}"/>
              </a:ext>
            </a:extLst>
          </p:cNvPr>
          <p:cNvSpPr/>
          <p:nvPr/>
        </p:nvSpPr>
        <p:spPr>
          <a:xfrm>
            <a:off x="2460308" y="2528772"/>
            <a:ext cx="645069" cy="602537"/>
          </a:xfrm>
          <a:prstGeom prst="ellipse">
            <a:avLst/>
          </a:prstGeom>
          <a:noFill/>
          <a:ln w="2222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래픽 21" descr="남자">
            <a:extLst>
              <a:ext uri="{FF2B5EF4-FFF2-40B4-BE49-F238E27FC236}">
                <a16:creationId xmlns:a16="http://schemas.microsoft.com/office/drawing/2014/main" id="{60B4349C-E6E3-4E4C-BCE4-B5A3C08EC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248" y="3678269"/>
            <a:ext cx="1984541" cy="1984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F551E1B-03B7-4CA7-9DC6-EE6217C526C0}"/>
              </a:ext>
            </a:extLst>
          </p:cNvPr>
          <p:cNvSpPr txBox="1"/>
          <p:nvPr/>
        </p:nvSpPr>
        <p:spPr>
          <a:xfrm>
            <a:off x="3084332" y="3118496"/>
            <a:ext cx="134746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err="1"/>
              <a:t>안전대</a:t>
            </a:r>
            <a:r>
              <a:rPr lang="ko-KR" altLang="en-US" sz="1400" b="1" dirty="0"/>
              <a:t> </a:t>
            </a:r>
            <a:r>
              <a:rPr lang="ko-KR" altLang="en-US" sz="1400" b="1" dirty="0" err="1"/>
              <a:t>미체결</a:t>
            </a:r>
            <a:endParaRPr lang="ko-KR" altLang="en-US" sz="1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CFA442-DC78-42D5-9CE6-928C0CCD5816}"/>
              </a:ext>
            </a:extLst>
          </p:cNvPr>
          <p:cNvSpPr txBox="1"/>
          <p:nvPr/>
        </p:nvSpPr>
        <p:spPr>
          <a:xfrm>
            <a:off x="2812372" y="5714600"/>
            <a:ext cx="170415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err="1"/>
              <a:t>아웃트리거</a:t>
            </a:r>
            <a:r>
              <a:rPr lang="ko-KR" altLang="en-US" sz="1400" b="1" dirty="0"/>
              <a:t> </a:t>
            </a:r>
            <a:r>
              <a:rPr lang="ko-KR" altLang="en-US" sz="1400" b="1" dirty="0" err="1"/>
              <a:t>미설치</a:t>
            </a:r>
            <a:endParaRPr lang="ko-KR" altLang="en-US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1E77D7-FBF3-494C-8D79-BDD8A0477147}"/>
              </a:ext>
            </a:extLst>
          </p:cNvPr>
          <p:cNvSpPr txBox="1"/>
          <p:nvPr/>
        </p:nvSpPr>
        <p:spPr>
          <a:xfrm>
            <a:off x="208241" y="5759031"/>
            <a:ext cx="170415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2</a:t>
            </a:r>
            <a:r>
              <a:rPr lang="ko-KR" altLang="en-US" sz="1400" b="1" dirty="0"/>
              <a:t>인</a:t>
            </a:r>
            <a:r>
              <a:rPr lang="en-US" altLang="ko-KR" sz="1400" b="1" dirty="0"/>
              <a:t>1</a:t>
            </a:r>
            <a:r>
              <a:rPr lang="ko-KR" altLang="en-US" sz="1400" b="1" dirty="0"/>
              <a:t>조 작업 </a:t>
            </a:r>
            <a:r>
              <a:rPr lang="ko-KR" altLang="en-US" sz="1400" b="1" dirty="0" err="1"/>
              <a:t>미준수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835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5168" y="57925"/>
            <a:ext cx="4459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사다리작업 중대재해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130162"/>
              </p:ext>
            </p:extLst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330979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BEE20E06-5252-49D5-9053-A13E99FF7CA3}"/>
              </a:ext>
            </a:extLst>
          </p:cNvPr>
          <p:cNvGraphicFramePr>
            <a:graphicFrameLocks noGrp="1"/>
          </p:cNvGraphicFramePr>
          <p:nvPr/>
        </p:nvGraphicFramePr>
        <p:xfrm>
          <a:off x="785813" y="-5991225"/>
          <a:ext cx="7461428" cy="4351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83704">
                  <a:extLst>
                    <a:ext uri="{9D8B030D-6E8A-4147-A177-3AD203B41FA5}">
                      <a16:colId xmlns:a16="http://schemas.microsoft.com/office/drawing/2014/main" val="1329620406"/>
                    </a:ext>
                  </a:extLst>
                </a:gridCol>
                <a:gridCol w="638862">
                  <a:extLst>
                    <a:ext uri="{9D8B030D-6E8A-4147-A177-3AD203B41FA5}">
                      <a16:colId xmlns:a16="http://schemas.microsoft.com/office/drawing/2014/main" val="3247398277"/>
                    </a:ext>
                  </a:extLst>
                </a:gridCol>
                <a:gridCol w="638862">
                  <a:extLst>
                    <a:ext uri="{9D8B030D-6E8A-4147-A177-3AD203B41FA5}">
                      <a16:colId xmlns:a16="http://schemas.microsoft.com/office/drawing/2014/main" val="2891899515"/>
                    </a:ext>
                  </a:extLst>
                </a:gridCol>
              </a:tblGrid>
              <a:tr h="334718">
                <a:tc rowSpan="13"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6622546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9476934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954876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7350481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583812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889697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0659484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505777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519780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0368996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4167878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496769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187747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6B61F535-6D66-4085-A79F-3A03488B7E2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88" y="8007350"/>
            <a:ext cx="6946900" cy="4843463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6444AF67-9ACA-45D7-81EC-B88824EB4745}"/>
              </a:ext>
            </a:extLst>
          </p:cNvPr>
          <p:cNvSpPr txBox="1"/>
          <p:nvPr/>
        </p:nvSpPr>
        <p:spPr>
          <a:xfrm rot="19844994">
            <a:off x="4013200" y="8429625"/>
            <a:ext cx="1731963" cy="3524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FCU(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팬코인 유니트</a:t>
            </a:r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)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배관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ECFD58E7-01F8-4FAC-BCC3-F63FDA8B1AE6}"/>
              </a:ext>
            </a:extLst>
          </p:cNvPr>
          <p:cNvSpPr/>
          <p:nvPr/>
        </p:nvSpPr>
        <p:spPr>
          <a:xfrm>
            <a:off x="4551363" y="11749088"/>
            <a:ext cx="990600" cy="947737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F1840374-D0B4-4FAE-B205-B43757CD0B46}"/>
              </a:ext>
            </a:extLst>
          </p:cNvPr>
          <p:cNvSpPr txBox="1"/>
          <p:nvPr/>
        </p:nvSpPr>
        <p:spPr>
          <a:xfrm>
            <a:off x="3079750" y="12355513"/>
            <a:ext cx="1751013" cy="4000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아웃트리거 미설치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55F000A2-2C4A-44C7-8E0E-4FC6B1FA357B}"/>
              </a:ext>
            </a:extLst>
          </p:cNvPr>
          <p:cNvSpPr txBox="1"/>
          <p:nvPr/>
        </p:nvSpPr>
        <p:spPr>
          <a:xfrm>
            <a:off x="4816475" y="9772650"/>
            <a:ext cx="1749425" cy="4000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안전고리 미체결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6454C47F-F1E4-44F6-9011-324DFC276083}"/>
              </a:ext>
            </a:extLst>
          </p:cNvPr>
          <p:cNvSpPr/>
          <p:nvPr/>
        </p:nvSpPr>
        <p:spPr>
          <a:xfrm>
            <a:off x="5400675" y="9137650"/>
            <a:ext cx="657225" cy="661988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7" name="설명선: 굽은 선 16">
            <a:extLst>
              <a:ext uri="{FF2B5EF4-FFF2-40B4-BE49-F238E27FC236}">
                <a16:creationId xmlns:a16="http://schemas.microsoft.com/office/drawing/2014/main" id="{01370924-DA35-92A2-ED4A-44663F75E636}"/>
              </a:ext>
            </a:extLst>
          </p:cNvPr>
          <p:cNvSpPr/>
          <p:nvPr/>
        </p:nvSpPr>
        <p:spPr>
          <a:xfrm>
            <a:off x="2682875" y="10733088"/>
            <a:ext cx="1214438" cy="306387"/>
          </a:xfrm>
          <a:prstGeom prst="borderCallout2">
            <a:avLst>
              <a:gd name="adj1" fmla="val 49885"/>
              <a:gd name="adj2" fmla="val 101464"/>
              <a:gd name="adj3" fmla="val 51477"/>
              <a:gd name="adj4" fmla="val 104545"/>
              <a:gd name="adj5" fmla="val -48357"/>
              <a:gd name="adj6" fmla="val 180132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5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재해자 작업위치</a:t>
            </a:r>
          </a:p>
        </p:txBody>
      </p:sp>
      <p:pic>
        <p:nvPicPr>
          <p:cNvPr id="2057" name="Picture 9" descr="https://blogfiles.pstatic.net/MjAyMzA2MDlfMzgg/MDAxNjg2Mjc2NDYxMDkw.QXLk1k0msbaqTl96OVe4W6xy1aGTViWjnCa5s53Yv3Ag.51QlJXPhEL3GyL8leg6n3OpB5PzFU0bWYKxyakqoEoUg.JPEG.lgw69kr/1686276424538.jpg">
            <a:extLst>
              <a:ext uri="{FF2B5EF4-FFF2-40B4-BE49-F238E27FC236}">
                <a16:creationId xmlns:a16="http://schemas.microsoft.com/office/drawing/2014/main" id="{D152DC51-DA92-4A29-9AA3-E12777810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4" y="871142"/>
            <a:ext cx="4342420" cy="52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blogfiles.pstatic.net/MjAyMzA1MjRfMjIx/MDAxNjg0OTE0Mjc4MDc3.9h23kQIGzKxmTN7jBQWLv6kT8TOJE9CpLNuvt5tM5gog.3xEEOHmbDbavXQ1AeZdB6NLPLTFuplJRq0eIFLbP8Aog.JPEG.smartsafetyhealth/1684914223489.jpg">
            <a:extLst>
              <a:ext uri="{FF2B5EF4-FFF2-40B4-BE49-F238E27FC236}">
                <a16:creationId xmlns:a16="http://schemas.microsoft.com/office/drawing/2014/main" id="{B0AEC239-61BC-4A57-8CC3-F0466C31541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45" y="871142"/>
            <a:ext cx="4341600" cy="52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626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5168" y="57925"/>
            <a:ext cx="5556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높이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2m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미만 작업 중대재해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330979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BEE20E06-5252-49D5-9053-A13E99FF7CA3}"/>
              </a:ext>
            </a:extLst>
          </p:cNvPr>
          <p:cNvGraphicFramePr>
            <a:graphicFrameLocks noGrp="1"/>
          </p:cNvGraphicFramePr>
          <p:nvPr/>
        </p:nvGraphicFramePr>
        <p:xfrm>
          <a:off x="785813" y="-5991225"/>
          <a:ext cx="7461428" cy="4351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83704">
                  <a:extLst>
                    <a:ext uri="{9D8B030D-6E8A-4147-A177-3AD203B41FA5}">
                      <a16:colId xmlns:a16="http://schemas.microsoft.com/office/drawing/2014/main" val="1329620406"/>
                    </a:ext>
                  </a:extLst>
                </a:gridCol>
                <a:gridCol w="638862">
                  <a:extLst>
                    <a:ext uri="{9D8B030D-6E8A-4147-A177-3AD203B41FA5}">
                      <a16:colId xmlns:a16="http://schemas.microsoft.com/office/drawing/2014/main" val="3247398277"/>
                    </a:ext>
                  </a:extLst>
                </a:gridCol>
                <a:gridCol w="638862">
                  <a:extLst>
                    <a:ext uri="{9D8B030D-6E8A-4147-A177-3AD203B41FA5}">
                      <a16:colId xmlns:a16="http://schemas.microsoft.com/office/drawing/2014/main" val="2891899515"/>
                    </a:ext>
                  </a:extLst>
                </a:gridCol>
              </a:tblGrid>
              <a:tr h="334718">
                <a:tc rowSpan="13"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6622546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9476934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954876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7350481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583812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889697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0659484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505777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519780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0368996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4167878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496769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187747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6B61F535-6D66-4085-A79F-3A03488B7E2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88" y="8007350"/>
            <a:ext cx="6946900" cy="4843463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6444AF67-9ACA-45D7-81EC-B88824EB4745}"/>
              </a:ext>
            </a:extLst>
          </p:cNvPr>
          <p:cNvSpPr txBox="1"/>
          <p:nvPr/>
        </p:nvSpPr>
        <p:spPr>
          <a:xfrm rot="19844994">
            <a:off x="4013200" y="8429625"/>
            <a:ext cx="1731963" cy="3524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FCU(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팬코인 유니트</a:t>
            </a:r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)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배관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ECFD58E7-01F8-4FAC-BCC3-F63FDA8B1AE6}"/>
              </a:ext>
            </a:extLst>
          </p:cNvPr>
          <p:cNvSpPr/>
          <p:nvPr/>
        </p:nvSpPr>
        <p:spPr>
          <a:xfrm>
            <a:off x="4551363" y="11749088"/>
            <a:ext cx="990600" cy="947737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F1840374-D0B4-4FAE-B205-B43757CD0B46}"/>
              </a:ext>
            </a:extLst>
          </p:cNvPr>
          <p:cNvSpPr txBox="1"/>
          <p:nvPr/>
        </p:nvSpPr>
        <p:spPr>
          <a:xfrm>
            <a:off x="3079750" y="12355513"/>
            <a:ext cx="1751013" cy="4000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아웃트리거 미설치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55F000A2-2C4A-44C7-8E0E-4FC6B1FA357B}"/>
              </a:ext>
            </a:extLst>
          </p:cNvPr>
          <p:cNvSpPr txBox="1"/>
          <p:nvPr/>
        </p:nvSpPr>
        <p:spPr>
          <a:xfrm>
            <a:off x="4816475" y="9772650"/>
            <a:ext cx="1749425" cy="4000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안전고리 미체결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6454C47F-F1E4-44F6-9011-324DFC276083}"/>
              </a:ext>
            </a:extLst>
          </p:cNvPr>
          <p:cNvSpPr/>
          <p:nvPr/>
        </p:nvSpPr>
        <p:spPr>
          <a:xfrm>
            <a:off x="5400675" y="9137650"/>
            <a:ext cx="657225" cy="661988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7" name="설명선: 굽은 선 16">
            <a:extLst>
              <a:ext uri="{FF2B5EF4-FFF2-40B4-BE49-F238E27FC236}">
                <a16:creationId xmlns:a16="http://schemas.microsoft.com/office/drawing/2014/main" id="{01370924-DA35-92A2-ED4A-44663F75E636}"/>
              </a:ext>
            </a:extLst>
          </p:cNvPr>
          <p:cNvSpPr/>
          <p:nvPr/>
        </p:nvSpPr>
        <p:spPr>
          <a:xfrm>
            <a:off x="2682875" y="10733088"/>
            <a:ext cx="1214438" cy="306387"/>
          </a:xfrm>
          <a:prstGeom prst="borderCallout2">
            <a:avLst>
              <a:gd name="adj1" fmla="val 49885"/>
              <a:gd name="adj2" fmla="val 101464"/>
              <a:gd name="adj3" fmla="val 51477"/>
              <a:gd name="adj4" fmla="val 104545"/>
              <a:gd name="adj5" fmla="val -48357"/>
              <a:gd name="adj6" fmla="val 180132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5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재해자 작업위치</a:t>
            </a:r>
          </a:p>
        </p:txBody>
      </p:sp>
      <p:pic>
        <p:nvPicPr>
          <p:cNvPr id="4098" name="Picture 2" descr="https://blogfiles.pstatic.net/MjAyMzA3MTdfMjM3/MDAxNjg5NTU5OTU1ODIw.o24lTHaGex844jUQ3hIItomqaFdiVUNgvHUGXeQhTJkg.bw8vT_W2OgUmZlytAa0Wd2KpTbTECtQilNUe6qxWC2wg.PNG.blockchainjournal/image.png">
            <a:extLst>
              <a:ext uri="{FF2B5EF4-FFF2-40B4-BE49-F238E27FC236}">
                <a16:creationId xmlns:a16="http://schemas.microsoft.com/office/drawing/2014/main" id="{1E44CBF5-E499-4263-AC8A-149A9AF398C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867742"/>
            <a:ext cx="4341600" cy="52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6DC17E2-2795-4B12-9A7F-FE2A4E4ECA16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13110" y="874312"/>
            <a:ext cx="4341600" cy="5274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8DEF6B1-211E-4D0D-AA3C-DA3B71C6BA15}"/>
              </a:ext>
            </a:extLst>
          </p:cNvPr>
          <p:cNvSpPr/>
          <p:nvPr/>
        </p:nvSpPr>
        <p:spPr>
          <a:xfrm>
            <a:off x="1228164" y="2672281"/>
            <a:ext cx="493059" cy="250213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494C0A84-8DFE-4AEE-B4B8-8A5413664A8C}"/>
              </a:ext>
            </a:extLst>
          </p:cNvPr>
          <p:cNvSpPr/>
          <p:nvPr/>
        </p:nvSpPr>
        <p:spPr>
          <a:xfrm>
            <a:off x="7651376" y="2743597"/>
            <a:ext cx="493059" cy="250213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2157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5168" y="57925"/>
            <a:ext cx="5556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높이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2m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미만 작업 중대재해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156757" y="845823"/>
          <a:ext cx="8830494" cy="53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330979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BEE20E06-5252-49D5-9053-A13E99FF7CA3}"/>
              </a:ext>
            </a:extLst>
          </p:cNvPr>
          <p:cNvGraphicFramePr>
            <a:graphicFrameLocks noGrp="1"/>
          </p:cNvGraphicFramePr>
          <p:nvPr/>
        </p:nvGraphicFramePr>
        <p:xfrm>
          <a:off x="785813" y="-5991225"/>
          <a:ext cx="7461428" cy="4351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83704">
                  <a:extLst>
                    <a:ext uri="{9D8B030D-6E8A-4147-A177-3AD203B41FA5}">
                      <a16:colId xmlns:a16="http://schemas.microsoft.com/office/drawing/2014/main" val="1329620406"/>
                    </a:ext>
                  </a:extLst>
                </a:gridCol>
                <a:gridCol w="638862">
                  <a:extLst>
                    <a:ext uri="{9D8B030D-6E8A-4147-A177-3AD203B41FA5}">
                      <a16:colId xmlns:a16="http://schemas.microsoft.com/office/drawing/2014/main" val="3247398277"/>
                    </a:ext>
                  </a:extLst>
                </a:gridCol>
                <a:gridCol w="638862">
                  <a:extLst>
                    <a:ext uri="{9D8B030D-6E8A-4147-A177-3AD203B41FA5}">
                      <a16:colId xmlns:a16="http://schemas.microsoft.com/office/drawing/2014/main" val="2891899515"/>
                    </a:ext>
                  </a:extLst>
                </a:gridCol>
              </a:tblGrid>
              <a:tr h="334718">
                <a:tc rowSpan="13"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6622546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9476934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954876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7350481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583812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889697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0659484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505777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519780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0368996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4167878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4967697"/>
                  </a:ext>
                </a:extLst>
              </a:tr>
              <a:tr h="334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187747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6B61F535-6D66-4085-A79F-3A03488B7E2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88" y="8007350"/>
            <a:ext cx="6946900" cy="4843463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6444AF67-9ACA-45D7-81EC-B88824EB4745}"/>
              </a:ext>
            </a:extLst>
          </p:cNvPr>
          <p:cNvSpPr txBox="1"/>
          <p:nvPr/>
        </p:nvSpPr>
        <p:spPr>
          <a:xfrm rot="19844994">
            <a:off x="4013200" y="8429625"/>
            <a:ext cx="1731963" cy="3524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FCU(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팬코인 유니트</a:t>
            </a:r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)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배관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ECFD58E7-01F8-4FAC-BCC3-F63FDA8B1AE6}"/>
              </a:ext>
            </a:extLst>
          </p:cNvPr>
          <p:cNvSpPr/>
          <p:nvPr/>
        </p:nvSpPr>
        <p:spPr>
          <a:xfrm>
            <a:off x="4551363" y="11749088"/>
            <a:ext cx="990600" cy="947737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F1840374-D0B4-4FAE-B205-B43757CD0B46}"/>
              </a:ext>
            </a:extLst>
          </p:cNvPr>
          <p:cNvSpPr txBox="1"/>
          <p:nvPr/>
        </p:nvSpPr>
        <p:spPr>
          <a:xfrm>
            <a:off x="3079750" y="12355513"/>
            <a:ext cx="1751013" cy="4000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아웃트리거 미설치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55F000A2-2C4A-44C7-8E0E-4FC6B1FA357B}"/>
              </a:ext>
            </a:extLst>
          </p:cNvPr>
          <p:cNvSpPr txBox="1"/>
          <p:nvPr/>
        </p:nvSpPr>
        <p:spPr>
          <a:xfrm>
            <a:off x="4816475" y="9772650"/>
            <a:ext cx="1749425" cy="4000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안전고리 미체결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6454C47F-F1E4-44F6-9011-324DFC276083}"/>
              </a:ext>
            </a:extLst>
          </p:cNvPr>
          <p:cNvSpPr/>
          <p:nvPr/>
        </p:nvSpPr>
        <p:spPr>
          <a:xfrm>
            <a:off x="5400675" y="9137650"/>
            <a:ext cx="657225" cy="661988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7" name="설명선: 굽은 선 16">
            <a:extLst>
              <a:ext uri="{FF2B5EF4-FFF2-40B4-BE49-F238E27FC236}">
                <a16:creationId xmlns:a16="http://schemas.microsoft.com/office/drawing/2014/main" id="{01370924-DA35-92A2-ED4A-44663F75E636}"/>
              </a:ext>
            </a:extLst>
          </p:cNvPr>
          <p:cNvSpPr/>
          <p:nvPr/>
        </p:nvSpPr>
        <p:spPr>
          <a:xfrm>
            <a:off x="2682875" y="10733088"/>
            <a:ext cx="1214438" cy="306387"/>
          </a:xfrm>
          <a:prstGeom prst="borderCallout2">
            <a:avLst>
              <a:gd name="adj1" fmla="val 49885"/>
              <a:gd name="adj2" fmla="val 101464"/>
              <a:gd name="adj3" fmla="val 51477"/>
              <a:gd name="adj4" fmla="val 104545"/>
              <a:gd name="adj5" fmla="val -48357"/>
              <a:gd name="adj6" fmla="val 180132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5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재해자 작업위치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31410F1-1D02-4C19-97E7-17E098F8B68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2857" y="874312"/>
            <a:ext cx="4341600" cy="5274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B330BF9-089E-4620-BA1E-D51F8E0DF530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09545" y="874312"/>
            <a:ext cx="4341600" cy="5274000"/>
          </a:xfrm>
          <a:prstGeom prst="rect">
            <a:avLst/>
          </a:prstGeom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33A684A9-56ED-4825-9430-142934DA1A87}"/>
              </a:ext>
            </a:extLst>
          </p:cNvPr>
          <p:cNvSpPr/>
          <p:nvPr/>
        </p:nvSpPr>
        <p:spPr>
          <a:xfrm>
            <a:off x="2795402" y="2735167"/>
            <a:ext cx="493059" cy="250213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FBC37075-C833-4A50-9D00-428C61CAD210}"/>
              </a:ext>
            </a:extLst>
          </p:cNvPr>
          <p:cNvSpPr/>
          <p:nvPr/>
        </p:nvSpPr>
        <p:spPr>
          <a:xfrm>
            <a:off x="7790043" y="2690341"/>
            <a:ext cx="396000" cy="250213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543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592363"/>
              </p:ext>
            </p:extLst>
          </p:nvPr>
        </p:nvGraphicFramePr>
        <p:xfrm>
          <a:off x="156757" y="845823"/>
          <a:ext cx="8830494" cy="53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238923345"/>
                    </a:ext>
                  </a:extLst>
                </a:gridCol>
              </a:tblGrid>
              <a:tr h="432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슬로건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「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Safety Together!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중대재해 근절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캠페인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」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중대재해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ZERO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실천하는 안전문화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7487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안전성도 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행시 공모전</a:t>
                      </a:r>
                      <a:endParaRPr lang="en-US" altLang="ko-KR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50043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95575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9A488273-5EE5-4E44-A54A-6E643D00FC2E}"/>
              </a:ext>
            </a:extLst>
          </p:cNvPr>
          <p:cNvSpPr/>
          <p:nvPr/>
        </p:nvSpPr>
        <p:spPr>
          <a:xfrm>
            <a:off x="35168" y="57925"/>
            <a:ext cx="6922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중대재해 예방 캠페인 종료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(04.24 ~ 07.31)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B2E0F75-56C1-4B70-BC20-3756136CD49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0044" t="13228" r="3745" b="33509"/>
          <a:stretch/>
        </p:blipFill>
        <p:spPr>
          <a:xfrm>
            <a:off x="174167" y="1298858"/>
            <a:ext cx="4374000" cy="219327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91392D4-ED68-41CD-A7B0-ED2DCD15C9C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589418" y="1298857"/>
            <a:ext cx="4374000" cy="2193279"/>
          </a:xfrm>
          <a:prstGeom prst="rect">
            <a:avLst/>
          </a:prstGeom>
        </p:spPr>
      </p:pic>
      <p:pic>
        <p:nvPicPr>
          <p:cNvPr id="7" name="Picture 2" descr="external_image">
            <a:extLst>
              <a:ext uri="{FF2B5EF4-FFF2-40B4-BE49-F238E27FC236}">
                <a16:creationId xmlns:a16="http://schemas.microsoft.com/office/drawing/2014/main" id="{E67EFE0A-6B8F-4BB6-AF9E-15093DFAF197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2" b="4590"/>
          <a:stretch/>
        </p:blipFill>
        <p:spPr bwMode="auto">
          <a:xfrm>
            <a:off x="182876" y="3962589"/>
            <a:ext cx="2160000" cy="21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xternal_image">
            <a:extLst>
              <a:ext uri="{FF2B5EF4-FFF2-40B4-BE49-F238E27FC236}">
                <a16:creationId xmlns:a16="http://schemas.microsoft.com/office/drawing/2014/main" id="{051F2DA3-5FB9-4E9D-8FB4-3212657D14ED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2" b="4590"/>
          <a:stretch/>
        </p:blipFill>
        <p:spPr bwMode="auto">
          <a:xfrm>
            <a:off x="4585063" y="3963126"/>
            <a:ext cx="2160000" cy="21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xternal_image">
            <a:extLst>
              <a:ext uri="{FF2B5EF4-FFF2-40B4-BE49-F238E27FC236}">
                <a16:creationId xmlns:a16="http://schemas.microsoft.com/office/drawing/2014/main" id="{D6BEF584-0372-48C2-A2D0-500729D95D17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 b="4918"/>
          <a:stretch/>
        </p:blipFill>
        <p:spPr bwMode="auto">
          <a:xfrm>
            <a:off x="2388167" y="3962588"/>
            <a:ext cx="2160000" cy="219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external_image">
            <a:extLst>
              <a:ext uri="{FF2B5EF4-FFF2-40B4-BE49-F238E27FC236}">
                <a16:creationId xmlns:a16="http://schemas.microsoft.com/office/drawing/2014/main" id="{22FE4C12-F9CF-4011-B268-FF4338C61587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 b="4918"/>
          <a:stretch/>
        </p:blipFill>
        <p:spPr bwMode="auto">
          <a:xfrm>
            <a:off x="6801124" y="3962589"/>
            <a:ext cx="2160000" cy="21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204724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22717</TotalTime>
  <Words>1039</Words>
  <Application>Microsoft Office PowerPoint</Application>
  <PresentationFormat>화면 슬라이드 쇼(4:3)</PresentationFormat>
  <Paragraphs>340</Paragraphs>
  <Slides>15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15</vt:i4>
      </vt:variant>
    </vt:vector>
  </HeadingPairs>
  <TitlesOfParts>
    <vt:vector size="30" baseType="lpstr">
      <vt:lpstr>HY견고딕</vt:lpstr>
      <vt:lpstr>HY그래픽M</vt:lpstr>
      <vt:lpstr>맑은 고딕</vt:lpstr>
      <vt:lpstr>휴먼엑스포</vt:lpstr>
      <vt:lpstr>Arial</vt:lpstr>
      <vt:lpstr>Calibri</vt:lpstr>
      <vt:lpstr>Verdana</vt:lpstr>
      <vt:lpstr>표지</vt:lpstr>
      <vt:lpstr>1_표지</vt:lpstr>
      <vt:lpstr>2_내용</vt:lpstr>
      <vt:lpstr>4_내용</vt:lpstr>
      <vt:lpstr>3_내용</vt:lpstr>
      <vt:lpstr>1_내용</vt:lpstr>
      <vt:lpstr>5_내용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현장 안전관리 실무 메뉴얼</dc:title>
  <dc:creator>user</dc:creator>
  <cp:lastModifiedBy>user</cp:lastModifiedBy>
  <cp:revision>1865</cp:revision>
  <cp:lastPrinted>2023-07-28T00:21:15Z</cp:lastPrinted>
  <dcterms:created xsi:type="dcterms:W3CDTF">2019-12-24T04:05:49Z</dcterms:created>
  <dcterms:modified xsi:type="dcterms:W3CDTF">2023-07-28T00:54:15Z</dcterms:modified>
</cp:coreProperties>
</file>