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  <p:sldMasterId id="2147483702" r:id="rId2"/>
    <p:sldMasterId id="2147483698" r:id="rId3"/>
    <p:sldMasterId id="2147483704" r:id="rId4"/>
    <p:sldMasterId id="2147483700" r:id="rId5"/>
    <p:sldMasterId id="2147483696" r:id="rId6"/>
    <p:sldMasterId id="2147483706" r:id="rId7"/>
    <p:sldMasterId id="2147483692" r:id="rId8"/>
  </p:sldMasterIdLst>
  <p:notesMasterIdLst>
    <p:notesMasterId r:id="rId23"/>
  </p:notesMasterIdLst>
  <p:handoutMasterIdLst>
    <p:handoutMasterId r:id="rId24"/>
  </p:handoutMasterIdLst>
  <p:sldIdLst>
    <p:sldId id="315" r:id="rId9"/>
    <p:sldId id="332" r:id="rId10"/>
    <p:sldId id="431" r:id="rId11"/>
    <p:sldId id="501" r:id="rId12"/>
    <p:sldId id="502" r:id="rId13"/>
    <p:sldId id="397" r:id="rId14"/>
    <p:sldId id="500" r:id="rId15"/>
    <p:sldId id="436" r:id="rId16"/>
    <p:sldId id="493" r:id="rId17"/>
    <p:sldId id="492" r:id="rId18"/>
    <p:sldId id="494" r:id="rId19"/>
    <p:sldId id="497" r:id="rId20"/>
    <p:sldId id="499" r:id="rId21"/>
    <p:sldId id="439" r:id="rId22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H190708" initials="I" lastIdx="5" clrIdx="0">
    <p:extLst>
      <p:ext uri="{19B8F6BF-5375-455C-9EA6-DF929625EA0E}">
        <p15:presenceInfo xmlns:p15="http://schemas.microsoft.com/office/powerpoint/2012/main" userId="ITH190708" providerId="None"/>
      </p:ext>
    </p:extLst>
  </p:cmAuthor>
  <p:cmAuthor id="2" name="user" initials="u" lastIdx="2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D4999"/>
    <a:srgbClr val="DEEBF7"/>
    <a:srgbClr val="A6A6A6"/>
    <a:srgbClr val="FEDBCC"/>
    <a:srgbClr val="0155A6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6336" autoAdjust="0"/>
  </p:normalViewPr>
  <p:slideViewPr>
    <p:cSldViewPr snapToGrid="0">
      <p:cViewPr varScale="1">
        <p:scale>
          <a:sx n="88" d="100"/>
          <a:sy n="88" d="100"/>
        </p:scale>
        <p:origin x="1445" y="82"/>
      </p:cViewPr>
      <p:guideLst>
        <p:guide orient="horz" pos="218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941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6.26\6&#50900;%20&#49324;&#44256;%20&#48516;&#49437;_2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6.26\6&#50900;%20&#49324;&#44256;%20&#48516;&#49437;_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6.26\6&#50900;%20&#49324;&#44256;%20&#48516;&#49437;_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6.26\6&#50900;%20&#49324;&#44256;%20&#48516;&#49437;_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6.26\6&#50900;%20&#49324;&#44256;%20&#48516;&#49437;_2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6.26\6&#50900;%20&#49324;&#44256;%20&#48516;&#49437;_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6.26\6&#50900;%20&#49324;&#44256;%20&#48516;&#49437;_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6.26\6&#50900;%20&#49324;&#44256;%20&#48516;&#49437;_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6.26\6&#50900;%20&#49324;&#44256;%20&#48516;&#49437;_2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85000"/>
              </a:lnSpc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매출액 대비 재해</a:t>
            </a:r>
            <a:r>
              <a:rPr lang="ko-KR" altLang="en-US" sz="1600" b="1" baseline="0" dirty="0"/>
              <a:t> 현황</a:t>
            </a:r>
            <a:endParaRPr lang="en-US" altLang="ko-KR" sz="1600" b="1" baseline="0" dirty="0"/>
          </a:p>
          <a:p>
            <a:pPr>
              <a:lnSpc>
                <a:spcPct val="85000"/>
              </a:lnSpc>
              <a:defRPr/>
            </a:pPr>
            <a:r>
              <a:rPr lang="en-US" altLang="ko-KR" sz="1200" b="1" baseline="0" dirty="0"/>
              <a:t>(100</a:t>
            </a:r>
            <a:r>
              <a:rPr lang="ko-KR" altLang="en-US" sz="1200" b="1" baseline="0" dirty="0"/>
              <a:t>억원 당 재해자 수 </a:t>
            </a:r>
            <a:r>
              <a:rPr lang="en-US" altLang="ko-KR" sz="1200" b="1" baseline="0" dirty="0"/>
              <a:t>/ </a:t>
            </a:r>
            <a:r>
              <a:rPr lang="ko-KR" altLang="en-US" sz="1200" b="1" baseline="0" dirty="0"/>
              <a:t>사고 건 수</a:t>
            </a:r>
            <a:r>
              <a:rPr lang="en-US" altLang="ko-KR" sz="1200" b="1" baseline="0" dirty="0"/>
              <a:t>)</a:t>
            </a:r>
            <a:endParaRPr lang="ko-KR" altLang="en-US" sz="1200" b="1" dirty="0"/>
          </a:p>
        </c:rich>
      </c:tx>
      <c:layout>
        <c:manualLayout>
          <c:xMode val="edge"/>
          <c:yMode val="edge"/>
          <c:x val="0.226601537412920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85000"/>
            </a:lnSpc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30194436573503586"/>
          <c:w val="0.93888888888888888"/>
          <c:h val="0.519493079537160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통계_6월!$B$14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solidFill>
                <a:prstClr val="black"/>
              </a:solidFill>
              <a:ln>
                <a:solidFill>
                  <a:prstClr val="black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통계_6월!$C$13:$E$13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통계_6월!$C$14:$E$14</c:f>
              <c:numCache>
                <c:formatCode>0.00_ </c:formatCode>
                <c:ptCount val="3"/>
                <c:pt idx="0">
                  <c:v>0.59245400685999372</c:v>
                </c:pt>
                <c:pt idx="1">
                  <c:v>0.6376195536663124</c:v>
                </c:pt>
                <c:pt idx="2">
                  <c:v>0.52830188679245282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F-47CD-9187-30B5FD8AFE75}"/>
            </c:ext>
          </c:extLst>
        </c:ser>
        <c:ser>
          <c:idx val="1"/>
          <c:order val="1"/>
          <c:tx>
            <c:strRef>
              <c:f>통계_6월!$B$15</c:f>
              <c:strCache>
                <c:ptCount val="1"/>
                <c:pt idx="0">
                  <c:v>2023.06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통계_6월!$C$13:$E$13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통계_6월!$C$15:$E$15</c:f>
              <c:numCache>
                <c:formatCode>0.00_ </c:formatCode>
                <c:ptCount val="3"/>
                <c:pt idx="0">
                  <c:v>0.88028169014084512</c:v>
                </c:pt>
                <c:pt idx="1">
                  <c:v>1.1331444759206799</c:v>
                </c:pt>
                <c:pt idx="2">
                  <c:v>0.46511627906976744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BF-47CD-9187-30B5FD8AFE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751594560"/>
        <c:axId val="751599136"/>
      </c:barChart>
      <c:catAx>
        <c:axId val="75159456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51599136"/>
        <c:crosses val="autoZero"/>
        <c:auto val="1"/>
        <c:lblAlgn val="ctr"/>
        <c:lblOffset val="1"/>
        <c:noMultiLvlLbl val="0"/>
      </c:catAx>
      <c:valAx>
        <c:axId val="751599136"/>
        <c:scaling>
          <c:orientation val="minMax"/>
        </c:scaling>
        <c:delete val="1"/>
        <c:axPos val="l"/>
        <c:numFmt formatCode="0.00_ " sourceLinked="1"/>
        <c:majorTickMark val="none"/>
        <c:minorTickMark val="none"/>
        <c:tickLblPos val="nextTo"/>
        <c:crossAx val="7515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26552930883641"/>
          <c:y val="0.91628280839895015"/>
          <c:w val="0.32391338582677165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재해유형 별 현황</a:t>
            </a:r>
          </a:p>
        </c:rich>
      </c:tx>
      <c:layout>
        <c:manualLayout>
          <c:xMode val="edge"/>
          <c:yMode val="edge"/>
          <c:x val="0.314779889815054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538867875659135E-2"/>
          <c:y val="0.15003542988062499"/>
          <c:w val="0.93492226424868174"/>
          <c:h val="0.65325070599672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통계_6월!$B$19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solidFill>
                <a:prstClr val="black"/>
              </a:solidFill>
              <a:ln>
                <a:solidFill>
                  <a:prstClr val="black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통계_6월!$C$18:$G$18</c:f>
              <c:strCache>
                <c:ptCount val="5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</c:strCache>
            </c:strRef>
          </c:cat>
          <c:val>
            <c:numRef>
              <c:f>통계_6월!$C$19:$G$19</c:f>
              <c:numCache>
                <c:formatCode>General</c:formatCode>
                <c:ptCount val="5"/>
                <c:pt idx="0">
                  <c:v>8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38-4FEB-9224-38C5A00351DB}"/>
            </c:ext>
          </c:extLst>
        </c:ser>
        <c:ser>
          <c:idx val="1"/>
          <c:order val="1"/>
          <c:tx>
            <c:strRef>
              <c:f>통계_6월!$B$20</c:f>
              <c:strCache>
                <c:ptCount val="1"/>
                <c:pt idx="0">
                  <c:v>2023.06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통계_6월!$C$18:$G$18</c:f>
              <c:strCache>
                <c:ptCount val="5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</c:strCache>
            </c:strRef>
          </c:cat>
          <c:val>
            <c:numRef>
              <c:f>통계_6월!$C$20:$G$20</c:f>
              <c:numCache>
                <c:formatCode>General</c:formatCode>
                <c:ptCount val="5"/>
                <c:pt idx="0">
                  <c:v>8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38-4FEB-9224-38C5A00351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343504896"/>
        <c:axId val="343500320"/>
      </c:barChart>
      <c:catAx>
        <c:axId val="3435048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3500320"/>
        <c:crosses val="autoZero"/>
        <c:auto val="1"/>
        <c:lblAlgn val="ctr"/>
        <c:lblOffset val="1"/>
        <c:noMultiLvlLbl val="0"/>
      </c:catAx>
      <c:valAx>
        <c:axId val="343500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35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984163563595315"/>
          <c:y val="0.90761682709332026"/>
          <c:w val="0.33221885725822736"/>
          <c:h val="8.773854141594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월 별 안전사고 현황</a:t>
            </a:r>
          </a:p>
        </c:rich>
      </c:tx>
      <c:layout>
        <c:manualLayout>
          <c:xMode val="edge"/>
          <c:yMode val="edge"/>
          <c:x val="0.28995219323018873"/>
          <c:y val="4.62958146502845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538883033546261E-2"/>
          <c:y val="0.20875771163429424"/>
          <c:w val="0.93492223393290752"/>
          <c:h val="0.65720598304528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통계_6월!$C$31</c:f>
              <c:strCache>
                <c:ptCount val="1"/>
                <c:pt idx="0">
                  <c:v>사고 건 수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solidFill>
                <a:prstClr val="black"/>
              </a:solidFill>
              <a:ln>
                <a:solidFill>
                  <a:prstClr val="black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통계_6월!$B$32:$B$37</c:f>
              <c:strCache>
                <c:ptCount val="6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  <c:pt idx="5">
                  <c:v>6월</c:v>
                </c:pt>
              </c:strCache>
            </c:strRef>
          </c:cat>
          <c:val>
            <c:numRef>
              <c:f>통계_6월!$C$32:$C$37</c:f>
              <c:numCache>
                <c:formatCode>General</c:formatCode>
                <c:ptCount val="6"/>
                <c:pt idx="0">
                  <c:v>4</c:v>
                </c:pt>
                <c:pt idx="1">
                  <c:v>6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80-498B-A12B-6B6116C912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58707888"/>
        <c:axId val="1563091792"/>
      </c:barChart>
      <c:catAx>
        <c:axId val="15870788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563091792"/>
        <c:crosses val="autoZero"/>
        <c:auto val="1"/>
        <c:lblAlgn val="ctr"/>
        <c:lblOffset val="10"/>
        <c:noMultiLvlLbl val="0"/>
      </c:catAx>
      <c:valAx>
        <c:axId val="1563091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70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pPr>
            <a:r>
              <a:rPr lang="ko-KR" altLang="en-US" sz="1600" b="1" dirty="0">
                <a:latin typeface="+mn-ea"/>
                <a:ea typeface="+mn-ea"/>
              </a:rPr>
              <a:t>안전사고 </a:t>
            </a:r>
            <a:r>
              <a:rPr lang="en-US" altLang="ko-KR" sz="1600" b="1" dirty="0">
                <a:latin typeface="+mn-ea"/>
                <a:ea typeface="+mn-ea"/>
              </a:rPr>
              <a:t>12</a:t>
            </a:r>
            <a:r>
              <a:rPr lang="ko-KR" altLang="en-US" sz="1600" b="1" dirty="0">
                <a:latin typeface="+mn-ea"/>
                <a:ea typeface="+mn-ea"/>
              </a:rPr>
              <a:t>개월 누계 </a:t>
            </a:r>
            <a:r>
              <a:rPr lang="ko-KR" altLang="en-US" sz="1600" b="1" baseline="0" dirty="0">
                <a:latin typeface="+mn-ea"/>
                <a:ea typeface="+mn-ea"/>
              </a:rPr>
              <a:t>현황</a:t>
            </a:r>
            <a:endParaRPr lang="ko-KR" altLang="en-US" sz="1600" b="1" dirty="0">
              <a:latin typeface="+mn-ea"/>
              <a:ea typeface="+mn-ea"/>
            </a:endParaRPr>
          </a:p>
        </c:rich>
      </c:tx>
      <c:layout>
        <c:manualLayout>
          <c:xMode val="edge"/>
          <c:yMode val="edge"/>
          <c:x val="0.2026681347074058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통계_6월!$G$41</c:f>
              <c:strCache>
                <c:ptCount val="1"/>
                <c:pt idx="0">
                  <c:v>12개월 누계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통계_6월!$F$42:$F$59</c:f>
              <c:strCache>
                <c:ptCount val="18"/>
                <c:pt idx="0">
                  <c:v>22.01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23.01</c:v>
                </c:pt>
                <c:pt idx="13">
                  <c:v>02</c:v>
                </c:pt>
                <c:pt idx="14">
                  <c:v>03</c:v>
                </c:pt>
                <c:pt idx="15">
                  <c:v>04</c:v>
                </c:pt>
                <c:pt idx="16">
                  <c:v>05</c:v>
                </c:pt>
                <c:pt idx="17">
                  <c:v>06</c:v>
                </c:pt>
              </c:strCache>
            </c:strRef>
          </c:cat>
          <c:val>
            <c:numRef>
              <c:f>통계_6월!$G$42:$G$59</c:f>
              <c:numCache>
                <c:formatCode>General</c:formatCode>
                <c:ptCount val="18"/>
                <c:pt idx="0">
                  <c:v>39</c:v>
                </c:pt>
                <c:pt idx="1">
                  <c:v>40</c:v>
                </c:pt>
                <c:pt idx="2">
                  <c:v>40</c:v>
                </c:pt>
                <c:pt idx="3">
                  <c:v>41</c:v>
                </c:pt>
                <c:pt idx="4">
                  <c:v>40</c:v>
                </c:pt>
                <c:pt idx="5">
                  <c:v>41</c:v>
                </c:pt>
                <c:pt idx="6">
                  <c:v>41</c:v>
                </c:pt>
                <c:pt idx="7">
                  <c:v>39</c:v>
                </c:pt>
                <c:pt idx="8">
                  <c:v>42</c:v>
                </c:pt>
                <c:pt idx="9">
                  <c:v>45</c:v>
                </c:pt>
                <c:pt idx="10">
                  <c:v>44</c:v>
                </c:pt>
                <c:pt idx="11">
                  <c:v>46</c:v>
                </c:pt>
                <c:pt idx="12">
                  <c:v>46</c:v>
                </c:pt>
                <c:pt idx="13">
                  <c:v>48</c:v>
                </c:pt>
                <c:pt idx="14">
                  <c:v>49</c:v>
                </c:pt>
                <c:pt idx="15">
                  <c:v>51</c:v>
                </c:pt>
                <c:pt idx="16">
                  <c:v>49</c:v>
                </c:pt>
                <c:pt idx="17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03-4C82-AB5D-4E4AA4D790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8200479"/>
        <c:axId val="724998831"/>
      </c:lineChart>
      <c:catAx>
        <c:axId val="69820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24998831"/>
        <c:crosses val="autoZero"/>
        <c:auto val="1"/>
        <c:lblAlgn val="ctr"/>
        <c:lblOffset val="100"/>
        <c:noMultiLvlLbl val="0"/>
      </c:catAx>
      <c:valAx>
        <c:axId val="724998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698200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85000"/>
              </a:lnSpc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매출액 대비</a:t>
            </a:r>
            <a:r>
              <a:rPr lang="ko-KR" altLang="en-US" sz="1600" b="1" baseline="0" dirty="0"/>
              <a:t> 재해 현황</a:t>
            </a:r>
            <a:endParaRPr lang="en-US" altLang="ko-KR" sz="1600" b="1" baseline="0" dirty="0"/>
          </a:p>
          <a:p>
            <a:pPr>
              <a:lnSpc>
                <a:spcPct val="85000"/>
              </a:lnSpc>
              <a:defRPr/>
            </a:pPr>
            <a:r>
              <a:rPr lang="en-US" altLang="ko-KR" sz="1200" b="1" baseline="0" dirty="0"/>
              <a:t>(100</a:t>
            </a:r>
            <a:r>
              <a:rPr lang="ko-KR" altLang="en-US" sz="1200" b="1" baseline="0" dirty="0"/>
              <a:t>억원 당 재해자 수 </a:t>
            </a:r>
            <a:r>
              <a:rPr lang="en-US" altLang="ko-KR" sz="1200" b="1" baseline="0" dirty="0"/>
              <a:t>/ </a:t>
            </a:r>
            <a:r>
              <a:rPr lang="ko-KR" altLang="en-US" sz="1200" b="1" baseline="0" dirty="0"/>
              <a:t>사고 건 수</a:t>
            </a:r>
            <a:r>
              <a:rPr lang="en-US" altLang="ko-KR" sz="1200" b="1" baseline="0" dirty="0"/>
              <a:t>)</a:t>
            </a:r>
            <a:endParaRPr lang="ko-KR" altLang="en-US" sz="1200" b="1" dirty="0"/>
          </a:p>
        </c:rich>
      </c:tx>
      <c:layout>
        <c:manualLayout>
          <c:xMode val="edge"/>
          <c:yMode val="edge"/>
          <c:x val="0.226601537412920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85000"/>
            </a:lnSpc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30194436573503586"/>
          <c:w val="0.93888888888888888"/>
          <c:h val="0.519493079537160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통계_6월!$B$14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통계_6월!$C$13:$E$13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통계_6월!$C$14:$E$14</c:f>
              <c:numCache>
                <c:formatCode>0.00_ </c:formatCode>
                <c:ptCount val="3"/>
                <c:pt idx="0">
                  <c:v>0.59245400685999372</c:v>
                </c:pt>
                <c:pt idx="1">
                  <c:v>0.6376195536663124</c:v>
                </c:pt>
                <c:pt idx="2">
                  <c:v>0.52830188679245282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F-47CD-9187-30B5FD8AFE75}"/>
            </c:ext>
          </c:extLst>
        </c:ser>
        <c:ser>
          <c:idx val="1"/>
          <c:order val="1"/>
          <c:tx>
            <c:strRef>
              <c:f>통계_6월!$B$15</c:f>
              <c:strCache>
                <c:ptCount val="1"/>
                <c:pt idx="0">
                  <c:v>2023.06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통계_6월!$C$13:$E$13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통계_6월!$C$15:$E$15</c:f>
              <c:numCache>
                <c:formatCode>0.00_ </c:formatCode>
                <c:ptCount val="3"/>
                <c:pt idx="0">
                  <c:v>0.88028169014084512</c:v>
                </c:pt>
                <c:pt idx="1">
                  <c:v>1.1331444759206799</c:v>
                </c:pt>
                <c:pt idx="2">
                  <c:v>0.46511627906976744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BF-47CD-9187-30B5FD8AFE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751594560"/>
        <c:axId val="751599136"/>
      </c:barChart>
      <c:catAx>
        <c:axId val="75159456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51599136"/>
        <c:crosses val="autoZero"/>
        <c:auto val="1"/>
        <c:lblAlgn val="ctr"/>
        <c:lblOffset val="1"/>
        <c:noMultiLvlLbl val="0"/>
      </c:catAx>
      <c:valAx>
        <c:axId val="751599136"/>
        <c:scaling>
          <c:orientation val="minMax"/>
        </c:scaling>
        <c:delete val="1"/>
        <c:axPos val="l"/>
        <c:numFmt formatCode="0.00_ " sourceLinked="1"/>
        <c:majorTickMark val="none"/>
        <c:minorTickMark val="none"/>
        <c:tickLblPos val="nextTo"/>
        <c:crossAx val="7515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26552930883641"/>
          <c:y val="0.91628280839895015"/>
          <c:w val="0.32391338582677165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재해유형 별 현황</a:t>
            </a:r>
          </a:p>
        </c:rich>
      </c:tx>
      <c:layout>
        <c:manualLayout>
          <c:xMode val="edge"/>
          <c:yMode val="edge"/>
          <c:x val="0.314779889815054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538867875659135E-2"/>
          <c:y val="0.15003542988062499"/>
          <c:w val="0.93492226424868174"/>
          <c:h val="0.65325070599672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통계_6월!$B$19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통계_6월!$C$18:$G$18</c:f>
              <c:strCache>
                <c:ptCount val="5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</c:strCache>
            </c:strRef>
          </c:cat>
          <c:val>
            <c:numRef>
              <c:f>통계_6월!$C$19:$G$19</c:f>
              <c:numCache>
                <c:formatCode>General</c:formatCode>
                <c:ptCount val="5"/>
                <c:pt idx="0">
                  <c:v>8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38-4FEB-9224-38C5A00351DB}"/>
            </c:ext>
          </c:extLst>
        </c:ser>
        <c:ser>
          <c:idx val="1"/>
          <c:order val="1"/>
          <c:tx>
            <c:strRef>
              <c:f>통계_6월!$B$20</c:f>
              <c:strCache>
                <c:ptCount val="1"/>
                <c:pt idx="0">
                  <c:v>2023.06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통계_6월!$C$18:$G$18</c:f>
              <c:strCache>
                <c:ptCount val="5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</c:strCache>
            </c:strRef>
          </c:cat>
          <c:val>
            <c:numRef>
              <c:f>통계_6월!$C$20:$G$20</c:f>
              <c:numCache>
                <c:formatCode>General</c:formatCode>
                <c:ptCount val="5"/>
                <c:pt idx="0">
                  <c:v>8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38-4FEB-9224-38C5A00351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343504896"/>
        <c:axId val="343500320"/>
      </c:barChart>
      <c:catAx>
        <c:axId val="3435048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3500320"/>
        <c:crosses val="autoZero"/>
        <c:auto val="1"/>
        <c:lblAlgn val="ctr"/>
        <c:lblOffset val="1"/>
        <c:noMultiLvlLbl val="0"/>
      </c:catAx>
      <c:valAx>
        <c:axId val="343500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35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984163563595315"/>
          <c:y val="0.90761682709332026"/>
          <c:w val="0.33221885725822736"/>
          <c:h val="8.773854141594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월 별 안전사고 현황</a:t>
            </a:r>
          </a:p>
        </c:rich>
      </c:tx>
      <c:layout>
        <c:manualLayout>
          <c:xMode val="edge"/>
          <c:yMode val="edge"/>
          <c:x val="0.28995219323018873"/>
          <c:y val="4.62958146502845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538883033546261E-2"/>
          <c:y val="0.20875771163429424"/>
          <c:w val="0.93492223393290752"/>
          <c:h val="0.65720598304528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통계_6월!$C$31</c:f>
              <c:strCache>
                <c:ptCount val="1"/>
                <c:pt idx="0">
                  <c:v>사고 건 수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통계_6월!$B$32:$B$37</c:f>
              <c:strCache>
                <c:ptCount val="6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  <c:pt idx="5">
                  <c:v>6월</c:v>
                </c:pt>
              </c:strCache>
            </c:strRef>
          </c:cat>
          <c:val>
            <c:numRef>
              <c:f>통계_6월!$C$32:$C$37</c:f>
              <c:numCache>
                <c:formatCode>General</c:formatCode>
                <c:ptCount val="6"/>
                <c:pt idx="0">
                  <c:v>4</c:v>
                </c:pt>
                <c:pt idx="1">
                  <c:v>6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80-498B-A12B-6B6116C912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58707888"/>
        <c:axId val="1563091792"/>
      </c:barChart>
      <c:catAx>
        <c:axId val="15870788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563091792"/>
        <c:crosses val="autoZero"/>
        <c:auto val="1"/>
        <c:lblAlgn val="ctr"/>
        <c:lblOffset val="10"/>
        <c:noMultiLvlLbl val="0"/>
      </c:catAx>
      <c:valAx>
        <c:axId val="1563091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70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90000"/>
              </a:lnSpc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매출액 대비 재해</a:t>
            </a:r>
            <a:r>
              <a:rPr lang="ko-KR" altLang="en-US" sz="1600" b="1" baseline="0" dirty="0"/>
              <a:t> 현황</a:t>
            </a:r>
            <a:endParaRPr lang="en-US" altLang="ko-KR" sz="1600" b="1" baseline="0" dirty="0"/>
          </a:p>
          <a:p>
            <a:pPr>
              <a:lnSpc>
                <a:spcPct val="90000"/>
              </a:lnSpc>
              <a:defRPr/>
            </a:pPr>
            <a:r>
              <a:rPr lang="en-US" altLang="ko-KR" sz="1200" b="1" baseline="0" dirty="0"/>
              <a:t>(100</a:t>
            </a:r>
            <a:r>
              <a:rPr lang="ko-KR" altLang="en-US" sz="1200" b="1" baseline="0" dirty="0"/>
              <a:t>억원 당 재해자 수</a:t>
            </a:r>
            <a:r>
              <a:rPr lang="en-US" altLang="ko-KR" sz="1200" b="1" baseline="0" dirty="0"/>
              <a:t>)</a:t>
            </a:r>
            <a:endParaRPr lang="ko-KR" altLang="en-US" sz="1200" b="1" dirty="0"/>
          </a:p>
        </c:rich>
      </c:tx>
      <c:layout>
        <c:manualLayout>
          <c:xMode val="edge"/>
          <c:yMode val="edge"/>
          <c:x val="0.26189751059168698"/>
          <c:y val="4.365639450584467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90000"/>
            </a:lnSpc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055556649226349E-2"/>
          <c:y val="0.32160660155583226"/>
          <c:w val="0.93888888888888888"/>
          <c:h val="0.4801104549431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통계_6월!$B$14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통계_6월!$C$13:$F$13</c:f>
              <c:strCache>
                <c:ptCount val="4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  <c:pt idx="3">
                  <c:v>플랜트</c:v>
                </c:pt>
              </c:strCache>
            </c:strRef>
          </c:cat>
          <c:val>
            <c:numRef>
              <c:f>통계_6월!$C$14:$F$14</c:f>
              <c:numCache>
                <c:formatCode>0.00_ </c:formatCode>
                <c:ptCount val="4"/>
                <c:pt idx="0">
                  <c:v>0.58951287620229609</c:v>
                </c:pt>
                <c:pt idx="1">
                  <c:v>0.6376195536663124</c:v>
                </c:pt>
                <c:pt idx="2">
                  <c:v>0.52830188679245282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B1-4B8C-BA94-41A68EBBB76D}"/>
            </c:ext>
          </c:extLst>
        </c:ser>
        <c:ser>
          <c:idx val="1"/>
          <c:order val="1"/>
          <c:tx>
            <c:strRef>
              <c:f>통계_6월!$B$15</c:f>
              <c:strCache>
                <c:ptCount val="1"/>
                <c:pt idx="0">
                  <c:v>2023.06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통계_6월!$C$13:$F$13</c:f>
              <c:strCache>
                <c:ptCount val="4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  <c:pt idx="3">
                  <c:v>플랜트</c:v>
                </c:pt>
              </c:strCache>
            </c:strRef>
          </c:cat>
          <c:val>
            <c:numRef>
              <c:f>통계_6월!$C$15:$F$15</c:f>
              <c:numCache>
                <c:formatCode>0.00_ </c:formatCode>
                <c:ptCount val="4"/>
                <c:pt idx="0">
                  <c:v>0.86880973066898348</c:v>
                </c:pt>
                <c:pt idx="1">
                  <c:v>1.1331444759206799</c:v>
                </c:pt>
                <c:pt idx="2">
                  <c:v>0.46511627906976744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B1-4B8C-BA94-41A68EBBB76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751594560"/>
        <c:axId val="751599136"/>
      </c:barChart>
      <c:catAx>
        <c:axId val="75159456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51599136"/>
        <c:crosses val="autoZero"/>
        <c:auto val="1"/>
        <c:lblAlgn val="ctr"/>
        <c:lblOffset val="1"/>
        <c:noMultiLvlLbl val="0"/>
      </c:catAx>
      <c:valAx>
        <c:axId val="751599136"/>
        <c:scaling>
          <c:orientation val="minMax"/>
        </c:scaling>
        <c:delete val="1"/>
        <c:axPos val="l"/>
        <c:numFmt formatCode="0.00_ " sourceLinked="1"/>
        <c:majorTickMark val="none"/>
        <c:minorTickMark val="none"/>
        <c:tickLblPos val="nextTo"/>
        <c:crossAx val="7515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26552930883641"/>
          <c:y val="0.91628280839895015"/>
          <c:w val="0.32391338582677165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안전사고 </a:t>
            </a:r>
            <a:r>
              <a:rPr lang="en-US" altLang="ko-KR" sz="1600" b="1"/>
              <a:t>12</a:t>
            </a:r>
            <a:r>
              <a:rPr lang="ko-KR" altLang="en-US" sz="1600" b="1"/>
              <a:t>월 누계 현황</a:t>
            </a:r>
          </a:p>
        </c:rich>
      </c:tx>
      <c:layout>
        <c:manualLayout>
          <c:xMode val="edge"/>
          <c:yMode val="edge"/>
          <c:x val="0.23366365229746175"/>
          <c:y val="4.336360813748903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통계_6월!$F$48:$F$59</c:f>
              <c:strCache>
                <c:ptCount val="12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23.01</c:v>
                </c:pt>
                <c:pt idx="7">
                  <c:v>02</c:v>
                </c:pt>
                <c:pt idx="8">
                  <c:v>03</c:v>
                </c:pt>
                <c:pt idx="9">
                  <c:v>04</c:v>
                </c:pt>
                <c:pt idx="10">
                  <c:v>05</c:v>
                </c:pt>
                <c:pt idx="11">
                  <c:v>06</c:v>
                </c:pt>
              </c:strCache>
            </c:strRef>
          </c:cat>
          <c:val>
            <c:numRef>
              <c:f>통계_6월!$G$48:$G$59</c:f>
              <c:numCache>
                <c:formatCode>General</c:formatCode>
                <c:ptCount val="12"/>
                <c:pt idx="0">
                  <c:v>41</c:v>
                </c:pt>
                <c:pt idx="1">
                  <c:v>39</c:v>
                </c:pt>
                <c:pt idx="2">
                  <c:v>42</c:v>
                </c:pt>
                <c:pt idx="3">
                  <c:v>45</c:v>
                </c:pt>
                <c:pt idx="4">
                  <c:v>44</c:v>
                </c:pt>
                <c:pt idx="5">
                  <c:v>46</c:v>
                </c:pt>
                <c:pt idx="6">
                  <c:v>46</c:v>
                </c:pt>
                <c:pt idx="7">
                  <c:v>48</c:v>
                </c:pt>
                <c:pt idx="8">
                  <c:v>49</c:v>
                </c:pt>
                <c:pt idx="9">
                  <c:v>51</c:v>
                </c:pt>
                <c:pt idx="10">
                  <c:v>49</c:v>
                </c:pt>
                <c:pt idx="11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43-44F5-85CE-93BC63E76A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4100351"/>
        <c:axId val="734679407"/>
      </c:lineChart>
      <c:catAx>
        <c:axId val="864100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34679407"/>
        <c:crosses val="autoZero"/>
        <c:auto val="1"/>
        <c:lblAlgn val="ctr"/>
        <c:lblOffset val="100"/>
        <c:noMultiLvlLbl val="0"/>
      </c:catAx>
      <c:valAx>
        <c:axId val="7346794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64100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0.19134</cdr:x>
      <cdr:y>0.67103</cdr:y>
    </cdr:from>
    <cdr:to>
      <cdr:x>0.29682</cdr:x>
      <cdr:y>0.79033</cdr:y>
    </cdr:to>
    <cdr:sp macro="" textlink="">
      <cdr:nvSpPr>
        <cdr:cNvPr id="2" name="TextBox 21">
          <a:extLst xmlns:a="http://schemas.openxmlformats.org/drawingml/2006/main">
            <a:ext uri="{FF2B5EF4-FFF2-40B4-BE49-F238E27FC236}">
              <a16:creationId xmlns:a16="http://schemas.microsoft.com/office/drawing/2014/main" id="{D1FC0CAB-F488-4766-BA29-B768D2B8BFA0}"/>
            </a:ext>
          </a:extLst>
        </cdr:cNvPr>
        <cdr:cNvSpPr txBox="1"/>
      </cdr:nvSpPr>
      <cdr:spPr>
        <a:xfrm xmlns:a="http://schemas.openxmlformats.org/drawingml/2006/main">
          <a:off x="826174" y="1731139"/>
          <a:ext cx="45543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ko-KR" sz="1400" b="1" dirty="0">
              <a:solidFill>
                <a:schemeClr val="bg1"/>
              </a:solidFill>
              <a:latin typeface="+mn-ea"/>
            </a:rPr>
            <a:t>20</a:t>
          </a:r>
          <a:endParaRPr lang="ko-KR" altLang="en-US" sz="1200" b="1" dirty="0">
            <a:solidFill>
              <a:schemeClr val="bg1"/>
            </a:solidFill>
            <a:latin typeface="+mn-ea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0.19134</cdr:x>
      <cdr:y>0.67103</cdr:y>
    </cdr:from>
    <cdr:to>
      <cdr:x>0.29682</cdr:x>
      <cdr:y>0.79033</cdr:y>
    </cdr:to>
    <cdr:sp macro="" textlink="">
      <cdr:nvSpPr>
        <cdr:cNvPr id="2" name="TextBox 21">
          <a:extLst xmlns:a="http://schemas.openxmlformats.org/drawingml/2006/main">
            <a:ext uri="{FF2B5EF4-FFF2-40B4-BE49-F238E27FC236}">
              <a16:creationId xmlns:a16="http://schemas.microsoft.com/office/drawing/2014/main" id="{D1FC0CAB-F488-4766-BA29-B768D2B8BFA0}"/>
            </a:ext>
          </a:extLst>
        </cdr:cNvPr>
        <cdr:cNvSpPr txBox="1"/>
      </cdr:nvSpPr>
      <cdr:spPr>
        <a:xfrm xmlns:a="http://schemas.openxmlformats.org/drawingml/2006/main">
          <a:off x="826174" y="1731139"/>
          <a:ext cx="45543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ko-KR" sz="1400" b="1" dirty="0">
              <a:solidFill>
                <a:schemeClr val="bg1"/>
              </a:solidFill>
              <a:latin typeface="+mn-ea"/>
            </a:rPr>
            <a:t>20</a:t>
          </a:r>
          <a:endParaRPr lang="ko-KR" altLang="en-US" sz="1200" b="1" dirty="0">
            <a:solidFill>
              <a:schemeClr val="bg1"/>
            </a:solidFill>
            <a:latin typeface="+mn-ea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084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81A342A9-6DB7-4AEE-A9FB-3B3C45B4E792}" type="datetimeFigureOut">
              <a:rPr lang="ko-KR" altLang="en-US" smtClean="0"/>
              <a:t>2023-06-26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084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C5102B8E-9D5B-4F04-B998-714CFCB66C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6362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0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2EF7F024-598B-4A20-A873-2FDA5712DD97}" type="datetimeFigureOut">
              <a:rPr lang="ko-KR" altLang="en-US" smtClean="0"/>
              <a:t>2023-06-26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4600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0" tIns="45770" rIns="91540" bIns="4577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10"/>
            <a:ext cx="5445760" cy="3913614"/>
          </a:xfrm>
          <a:prstGeom prst="rect">
            <a:avLst/>
          </a:prstGeom>
        </p:spPr>
        <p:txBody>
          <a:bodyPr vert="horz" lIns="91540" tIns="45770" rIns="91540" bIns="4577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0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5EE7F65E-542B-4C62-9207-46E3BACFAC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6847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21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사망사고 유형 분석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0868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0506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6085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1711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91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242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+ </a:t>
            </a:r>
            <a:r>
              <a:rPr lang="ko-KR" altLang="en-US" dirty="0"/>
              <a:t>종사자 의견청취 추가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68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대표이사</a:t>
            </a:r>
            <a:endParaRPr lang="en-US" altLang="ko-KR" dirty="0"/>
          </a:p>
          <a:p>
            <a:r>
              <a:rPr lang="en-US" altLang="ko-KR" dirty="0"/>
              <a:t>: </a:t>
            </a:r>
            <a:r>
              <a:rPr lang="ko-KR" altLang="en-US" dirty="0"/>
              <a:t>천안 </a:t>
            </a:r>
            <a:r>
              <a:rPr lang="en-US" altLang="ko-KR" dirty="0"/>
              <a:t>MEMC, </a:t>
            </a:r>
            <a:r>
              <a:rPr lang="ko-KR" altLang="en-US" dirty="0"/>
              <a:t>아산 </a:t>
            </a:r>
            <a:r>
              <a:rPr lang="ko-KR" altLang="en-US" dirty="0" err="1"/>
              <a:t>이녹스</a:t>
            </a:r>
            <a:endParaRPr lang="en-US" altLang="ko-KR" dirty="0"/>
          </a:p>
          <a:p>
            <a:r>
              <a:rPr lang="en-US" altLang="ko-KR" dirty="0"/>
              <a:t> </a:t>
            </a:r>
            <a:r>
              <a:rPr lang="ko-KR" altLang="en-US" dirty="0"/>
              <a:t>도쿄</a:t>
            </a:r>
            <a:r>
              <a:rPr lang="en-US" altLang="ko-KR" dirty="0"/>
              <a:t>, </a:t>
            </a:r>
            <a:r>
              <a:rPr lang="ko-KR" altLang="en-US" dirty="0" err="1"/>
              <a:t>북리</a:t>
            </a:r>
            <a:r>
              <a:rPr lang="ko-KR" altLang="en-US" dirty="0"/>
              <a:t>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환경안전팀</a:t>
            </a:r>
            <a:endParaRPr lang="en-US" altLang="ko-KR" dirty="0"/>
          </a:p>
          <a:p>
            <a:r>
              <a:rPr lang="en-US" altLang="ko-KR" dirty="0"/>
              <a:t>: </a:t>
            </a:r>
            <a:r>
              <a:rPr lang="ko-KR" altLang="en-US" dirty="0"/>
              <a:t>판교 픽셀</a:t>
            </a:r>
            <a:r>
              <a:rPr lang="en-US" altLang="ko-KR" dirty="0"/>
              <a:t>, </a:t>
            </a:r>
            <a:r>
              <a:rPr lang="ko-KR" altLang="en-US" dirty="0" err="1"/>
              <a:t>슈피겐</a:t>
            </a:r>
            <a:r>
              <a:rPr lang="en-US" altLang="ko-KR" dirty="0"/>
              <a:t>, </a:t>
            </a:r>
            <a:r>
              <a:rPr lang="ko-KR" altLang="en-US" dirty="0"/>
              <a:t>영종도</a:t>
            </a:r>
            <a:r>
              <a:rPr lang="en-US" altLang="ko-KR" dirty="0"/>
              <a:t>, M14, </a:t>
            </a:r>
            <a:r>
              <a:rPr lang="ko-KR" altLang="en-US" dirty="0"/>
              <a:t>기흥화성</a:t>
            </a:r>
            <a:endParaRPr lang="en-US" altLang="ko-KR" dirty="0"/>
          </a:p>
          <a:p>
            <a:r>
              <a:rPr lang="ko-KR" altLang="en-US" dirty="0"/>
              <a:t>기흥화성</a:t>
            </a:r>
            <a:r>
              <a:rPr lang="en-US" altLang="ko-KR" dirty="0"/>
              <a:t>, </a:t>
            </a:r>
            <a:r>
              <a:rPr lang="ko-KR" altLang="en-US" dirty="0" err="1"/>
              <a:t>빅텍</a:t>
            </a:r>
            <a:r>
              <a:rPr lang="en-US" altLang="ko-KR" dirty="0"/>
              <a:t>, </a:t>
            </a:r>
            <a:r>
              <a:rPr lang="ko-KR" altLang="en-US" dirty="0"/>
              <a:t>셀트리온</a:t>
            </a:r>
            <a:r>
              <a:rPr lang="en-US" altLang="ko-KR" dirty="0"/>
              <a:t>, </a:t>
            </a:r>
            <a:r>
              <a:rPr lang="ko-KR" altLang="en-US" dirty="0" err="1"/>
              <a:t>이녹스</a:t>
            </a:r>
            <a:r>
              <a:rPr lang="en-US" altLang="ko-KR" dirty="0"/>
              <a:t>, M10, M15, M11, </a:t>
            </a:r>
            <a:r>
              <a:rPr lang="ko-KR" altLang="en-US" dirty="0" err="1"/>
              <a:t>빅텍</a:t>
            </a:r>
            <a:r>
              <a:rPr lang="en-US" altLang="ko-KR" dirty="0"/>
              <a:t>, </a:t>
            </a:r>
            <a:r>
              <a:rPr lang="ko-KR" altLang="en-US" dirty="0" err="1"/>
              <a:t>동탄</a:t>
            </a:r>
            <a:r>
              <a:rPr lang="ko-KR" altLang="en-US" dirty="0"/>
              <a:t> 해성</a:t>
            </a:r>
            <a:endParaRPr lang="en-US" altLang="ko-KR" dirty="0"/>
          </a:p>
          <a:p>
            <a:r>
              <a:rPr lang="ko-KR" altLang="en-US" dirty="0"/>
              <a:t>기흥화성</a:t>
            </a:r>
            <a:r>
              <a:rPr lang="en-US" altLang="ko-KR" dirty="0"/>
              <a:t>, </a:t>
            </a:r>
            <a:r>
              <a:rPr lang="ko-KR" altLang="en-US" dirty="0"/>
              <a:t>기흥화성</a:t>
            </a:r>
            <a:r>
              <a:rPr lang="en-US" altLang="ko-KR" dirty="0"/>
              <a:t>, </a:t>
            </a:r>
            <a:r>
              <a:rPr lang="ko-KR" altLang="en-US" dirty="0"/>
              <a:t>창원 해성</a:t>
            </a:r>
            <a:r>
              <a:rPr lang="en-US" altLang="ko-KR" dirty="0"/>
              <a:t>, </a:t>
            </a:r>
            <a:r>
              <a:rPr lang="ko-KR" altLang="en-US" dirty="0"/>
              <a:t>포항 에코</a:t>
            </a:r>
            <a:r>
              <a:rPr lang="en-US" altLang="ko-KR" dirty="0"/>
              <a:t>,</a:t>
            </a:r>
            <a:r>
              <a:rPr lang="ko-KR" altLang="en-US" dirty="0"/>
              <a:t> 원익</a:t>
            </a:r>
            <a:r>
              <a:rPr lang="en-US" altLang="ko-KR" dirty="0"/>
              <a:t>IPS</a:t>
            </a:r>
          </a:p>
          <a:p>
            <a:r>
              <a:rPr lang="ko-KR" altLang="en-US" dirty="0"/>
              <a:t>용인 </a:t>
            </a:r>
            <a:r>
              <a:rPr lang="ko-KR" altLang="en-US" dirty="0" err="1"/>
              <a:t>북리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9717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대표이사</a:t>
            </a:r>
            <a:endParaRPr lang="en-US" altLang="ko-KR" dirty="0"/>
          </a:p>
          <a:p>
            <a:r>
              <a:rPr lang="en-US" altLang="ko-KR" dirty="0"/>
              <a:t>: </a:t>
            </a:r>
            <a:r>
              <a:rPr lang="ko-KR" altLang="en-US" dirty="0"/>
              <a:t>천안 </a:t>
            </a:r>
            <a:r>
              <a:rPr lang="en-US" altLang="ko-KR" dirty="0"/>
              <a:t>MEMC, </a:t>
            </a:r>
            <a:r>
              <a:rPr lang="ko-KR" altLang="en-US" dirty="0"/>
              <a:t>아산 </a:t>
            </a:r>
            <a:r>
              <a:rPr lang="ko-KR" altLang="en-US" dirty="0" err="1"/>
              <a:t>이녹스</a:t>
            </a:r>
            <a:endParaRPr lang="en-US" altLang="ko-KR" dirty="0"/>
          </a:p>
          <a:p>
            <a:r>
              <a:rPr lang="en-US" altLang="ko-KR" dirty="0"/>
              <a:t> </a:t>
            </a:r>
            <a:r>
              <a:rPr lang="ko-KR" altLang="en-US" dirty="0"/>
              <a:t>도쿄</a:t>
            </a:r>
            <a:r>
              <a:rPr lang="en-US" altLang="ko-KR" dirty="0"/>
              <a:t>, </a:t>
            </a:r>
            <a:r>
              <a:rPr lang="ko-KR" altLang="en-US" dirty="0" err="1"/>
              <a:t>북리</a:t>
            </a:r>
            <a:r>
              <a:rPr lang="ko-KR" altLang="en-US" dirty="0"/>
              <a:t>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환경안전팀</a:t>
            </a:r>
            <a:endParaRPr lang="en-US" altLang="ko-KR" dirty="0"/>
          </a:p>
          <a:p>
            <a:r>
              <a:rPr lang="en-US" altLang="ko-KR" dirty="0"/>
              <a:t>: </a:t>
            </a:r>
            <a:r>
              <a:rPr lang="ko-KR" altLang="en-US" dirty="0"/>
              <a:t>판교 픽셀</a:t>
            </a:r>
            <a:r>
              <a:rPr lang="en-US" altLang="ko-KR" dirty="0"/>
              <a:t>, </a:t>
            </a:r>
            <a:r>
              <a:rPr lang="ko-KR" altLang="en-US" dirty="0" err="1"/>
              <a:t>슈피겐</a:t>
            </a:r>
            <a:r>
              <a:rPr lang="en-US" altLang="ko-KR" dirty="0"/>
              <a:t>, </a:t>
            </a:r>
            <a:r>
              <a:rPr lang="ko-KR" altLang="en-US" dirty="0"/>
              <a:t>영종도</a:t>
            </a:r>
            <a:r>
              <a:rPr lang="en-US" altLang="ko-KR" dirty="0"/>
              <a:t>, M14, </a:t>
            </a:r>
            <a:r>
              <a:rPr lang="ko-KR" altLang="en-US" dirty="0"/>
              <a:t>기흥화성</a:t>
            </a:r>
            <a:endParaRPr lang="en-US" altLang="ko-KR" dirty="0"/>
          </a:p>
          <a:p>
            <a:r>
              <a:rPr lang="ko-KR" altLang="en-US" dirty="0"/>
              <a:t>기흥화성</a:t>
            </a:r>
            <a:r>
              <a:rPr lang="en-US" altLang="ko-KR" dirty="0"/>
              <a:t>, </a:t>
            </a:r>
            <a:r>
              <a:rPr lang="ko-KR" altLang="en-US" dirty="0" err="1"/>
              <a:t>빅텍</a:t>
            </a:r>
            <a:r>
              <a:rPr lang="en-US" altLang="ko-KR" dirty="0"/>
              <a:t>, </a:t>
            </a:r>
            <a:r>
              <a:rPr lang="ko-KR" altLang="en-US" dirty="0"/>
              <a:t>셀트리온</a:t>
            </a:r>
            <a:r>
              <a:rPr lang="en-US" altLang="ko-KR" dirty="0"/>
              <a:t>, </a:t>
            </a:r>
            <a:r>
              <a:rPr lang="ko-KR" altLang="en-US" dirty="0" err="1"/>
              <a:t>이녹스</a:t>
            </a:r>
            <a:r>
              <a:rPr lang="en-US" altLang="ko-KR" dirty="0"/>
              <a:t>, M10, M15, M11, </a:t>
            </a:r>
            <a:r>
              <a:rPr lang="ko-KR" altLang="en-US" dirty="0" err="1"/>
              <a:t>빅텍</a:t>
            </a:r>
            <a:r>
              <a:rPr lang="en-US" altLang="ko-KR" dirty="0"/>
              <a:t>, </a:t>
            </a:r>
            <a:r>
              <a:rPr lang="ko-KR" altLang="en-US" dirty="0" err="1"/>
              <a:t>동탄</a:t>
            </a:r>
            <a:r>
              <a:rPr lang="ko-KR" altLang="en-US" dirty="0"/>
              <a:t> 해성</a:t>
            </a:r>
            <a:endParaRPr lang="en-US" altLang="ko-KR" dirty="0"/>
          </a:p>
          <a:p>
            <a:r>
              <a:rPr lang="ko-KR" altLang="en-US" dirty="0"/>
              <a:t>기흥화성</a:t>
            </a:r>
            <a:r>
              <a:rPr lang="en-US" altLang="ko-KR" dirty="0"/>
              <a:t>, </a:t>
            </a:r>
            <a:r>
              <a:rPr lang="ko-KR" altLang="en-US" dirty="0"/>
              <a:t>기흥화성</a:t>
            </a:r>
            <a:r>
              <a:rPr lang="en-US" altLang="ko-KR" dirty="0"/>
              <a:t>, </a:t>
            </a:r>
            <a:r>
              <a:rPr lang="ko-KR" altLang="en-US" dirty="0"/>
              <a:t>창원 해성</a:t>
            </a:r>
            <a:r>
              <a:rPr lang="en-US" altLang="ko-KR" dirty="0"/>
              <a:t>, </a:t>
            </a:r>
            <a:r>
              <a:rPr lang="ko-KR" altLang="en-US" dirty="0"/>
              <a:t>포항 에코</a:t>
            </a:r>
            <a:r>
              <a:rPr lang="en-US" altLang="ko-KR" dirty="0"/>
              <a:t>,</a:t>
            </a:r>
            <a:r>
              <a:rPr lang="ko-KR" altLang="en-US" dirty="0"/>
              <a:t> 원익</a:t>
            </a:r>
            <a:r>
              <a:rPr lang="en-US" altLang="ko-KR" dirty="0"/>
              <a:t>IPS</a:t>
            </a:r>
          </a:p>
          <a:p>
            <a:r>
              <a:rPr lang="ko-KR" altLang="en-US" dirty="0"/>
              <a:t>용인 </a:t>
            </a:r>
            <a:r>
              <a:rPr lang="ko-KR" altLang="en-US" dirty="0" err="1"/>
              <a:t>북리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8193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월별 사고 현황 비교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1793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월별 사고 현황 비교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4277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6436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사망사고 유형 분석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599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/>
          <a:lstStyle/>
          <a:p>
            <a:fld id="{9CF7AA18-4F1F-4854-9BD6-9E7D3AE6D7DE}" type="datetime1">
              <a:rPr lang="ko-KR" altLang="en-US" smtClean="0"/>
              <a:t>2023-06-26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033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7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585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954223-04A8-4885-AA58-8C357DFAD8F3}" type="datetime1">
              <a:rPr lang="ko-KR" altLang="en-US" smtClean="0"/>
              <a:t>2023-06-26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0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9F4CB79A-5BE3-4F58-A3AE-E11BB498A21F}" type="datetime1">
              <a:rPr lang="ko-KR" altLang="en-US" smtClean="0"/>
              <a:t>2023-06-26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10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860EAB1-9A24-4F43-8177-EB1A170D5DC5}" type="datetime1">
              <a:rPr lang="ko-KR" altLang="en-US" smtClean="0"/>
              <a:t>2023-06-26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85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74DAC5-C860-4E46-AB88-1E59EC71214A}" type="datetime1">
              <a:rPr lang="ko-KR" altLang="en-US" smtClean="0"/>
              <a:t>2023-06-26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945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B76A618-AC57-4A19-A379-A426A944B8CE}" type="datetime1">
              <a:rPr lang="ko-KR" altLang="en-US" smtClean="0"/>
              <a:t>2023-06-26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A5E4675-6014-4D7E-9371-A1EE500245EA}" type="datetime1">
              <a:rPr lang="ko-KR" altLang="en-US" smtClean="0"/>
              <a:t>2023-06-26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92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4" y="1414122"/>
            <a:ext cx="9143999" cy="2329749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5699" l="391" r="99414">
                        <a14:foregroundMark x1="8203" y1="38710" x2="8203" y2="38710"/>
                        <a14:foregroundMark x1="1758" y1="41935" x2="1758" y2="41935"/>
                        <a14:foregroundMark x1="20605" y1="17742" x2="20605" y2="17742"/>
                        <a14:foregroundMark x1="26758" y1="65054" x2="26758" y2="65054"/>
                        <a14:foregroundMark x1="42578" y1="41935" x2="42578" y2="41935"/>
                        <a14:foregroundMark x1="52539" y1="32796" x2="52539" y2="32796"/>
                        <a14:foregroundMark x1="65039" y1="20430" x2="65039" y2="20430"/>
                        <a14:foregroundMark x1="76563" y1="41398" x2="76563" y2="41398"/>
                        <a14:foregroundMark x1="82324" y1="20430" x2="82324" y2="20430"/>
                        <a14:foregroundMark x1="97754" y1="20968" x2="97754" y2="20968"/>
                        <a14:foregroundMark x1="7520" y1="67204" x2="7520" y2="67204"/>
                        <a14:foregroundMark x1="12891" y1="40860" x2="12891" y2="40860"/>
                        <a14:foregroundMark x1="7227" y1="9140" x2="7227" y2="9140"/>
                        <a14:foregroundMark x1="7422" y1="92473" x2="7422" y2="92473"/>
                        <a14:foregroundMark x1="7324" y1="80645" x2="7324" y2="80645"/>
                        <a14:foregroundMark x1="1172" y1="41398" x2="1172" y2="41398"/>
                        <a14:foregroundMark x1="13379" y1="40860" x2="13379" y2="4086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6" y="93994"/>
            <a:ext cx="2056474" cy="39728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30856" y="2053907"/>
            <a:ext cx="70995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200" b="1" dirty="0">
                <a:solidFill>
                  <a:schemeClr val="bg1"/>
                </a:solidFill>
              </a:rPr>
              <a:t>안전보건 전사 회의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10952" y="5814205"/>
            <a:ext cx="213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환경안전부문</a:t>
            </a:r>
          </a:p>
        </p:txBody>
      </p:sp>
    </p:spTree>
    <p:extLst>
      <p:ext uri="{BB962C8B-B14F-4D97-AF65-F5344CB8AC3E}">
        <p14:creationId xmlns:p14="http://schemas.microsoft.com/office/powerpoint/2010/main" val="103911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6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7"/>
            <a:ext cx="4313207" cy="3152503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4161669"/>
            <a:ext cx="4313207" cy="201053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7"/>
            <a:ext cx="4313207" cy="3152503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4161669"/>
            <a:ext cx="4313207" cy="201053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7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622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2804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 userDrawn="1"/>
        </p:nvSpPr>
        <p:spPr>
          <a:xfrm>
            <a:off x="163904" y="844732"/>
            <a:ext cx="8839199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1666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1" y="844732"/>
            <a:ext cx="8839200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6707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7652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88429" y="6412506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0" y="2090997"/>
            <a:ext cx="9144000" cy="2676013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158" y="1282185"/>
            <a:ext cx="4383215" cy="4293630"/>
          </a:xfrm>
          <a:prstGeom prst="diamond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 rot="2713271">
            <a:off x="1731127" y="910324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 rot="2713271">
            <a:off x="2762527" y="5224872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66" name="Picture 18" descr="House Construction Icons - Download Free Vector Icons | Noun Project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2" y="886906"/>
            <a:ext cx="1230727" cy="12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2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61959" y="4553667"/>
            <a:ext cx="182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2023. 06. 26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63549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885928"/>
              </p:ext>
            </p:extLst>
          </p:nvPr>
        </p:nvGraphicFramePr>
        <p:xfrm>
          <a:off x="156757" y="845823"/>
          <a:ext cx="8830494" cy="53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0494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</a:tblGrid>
              <a:tr h="5330979">
                <a:tc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616262A0-6843-4B58-9ECB-31412E448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6" y="863241"/>
            <a:ext cx="8784000" cy="531356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9A488273-5EE5-4E44-A54A-6E643D00FC2E}"/>
              </a:ext>
            </a:extLst>
          </p:cNvPr>
          <p:cNvSpPr/>
          <p:nvPr/>
        </p:nvSpPr>
        <p:spPr>
          <a:xfrm>
            <a:off x="35168" y="57925"/>
            <a:ext cx="5908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건설현장 주요 위험요인 별 안전수칙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580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266542"/>
              </p:ext>
            </p:extLst>
          </p:nvPr>
        </p:nvGraphicFramePr>
        <p:xfrm>
          <a:off x="156757" y="845823"/>
          <a:ext cx="8830494" cy="53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238923345"/>
                    </a:ext>
                  </a:extLst>
                </a:gridCol>
              </a:tblGrid>
              <a:tr h="5330979">
                <a:tc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도입 목적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스마트 안전장비를 활용한 고소작업 관리 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및 중대재해 예방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주요 기능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안전벨트 착용 후 작업복 위에 조끼처럼 착용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추락 감지 시 </a:t>
                      </a:r>
                      <a:r>
                        <a:rPr lang="en-US" altLang="ko-KR" sz="15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</a:t>
                      </a:r>
                      <a:r>
                        <a:rPr lang="ko-KR" altLang="en-US" sz="15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 내에 에어백이 작동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하여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머리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척추 등 신체 주요부위 보호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기대 효과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안전난간 설치</a:t>
                      </a:r>
                      <a:r>
                        <a:rPr lang="en-US" altLang="ko-KR" sz="15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안전대</a:t>
                      </a:r>
                      <a:r>
                        <a:rPr lang="ko-KR" altLang="en-US" sz="15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체결이 어려운 구간에</a:t>
                      </a:r>
                      <a:endParaRPr lang="en-US" altLang="ko-KR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5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고소작업 시 추락으로 인한 중대재해 예방</a:t>
                      </a:r>
                      <a:endParaRPr lang="en-US" altLang="ko-KR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4.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시범 운영 계획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추락 위험 높은 골조 및 외부 마감작업 진행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en-US" altLang="ko-KR" sz="15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5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개 현장에 우선 도입</a:t>
                      </a:r>
                      <a:r>
                        <a:rPr lang="en-US" altLang="ko-KR" sz="15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5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각 현장 </a:t>
                      </a:r>
                      <a:r>
                        <a:rPr lang="en-US" altLang="ko-KR" sz="15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5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개씩 지급</a:t>
                      </a:r>
                      <a:r>
                        <a:rPr lang="en-US" altLang="ko-KR" sz="15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종합건설 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송도 </a:t>
                      </a:r>
                      <a:r>
                        <a:rPr lang="ko-KR" altLang="en-US" sz="15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빅텍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판교 픽셀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화성 도쿄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2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하이테크 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송도 셀트리온 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PKG-2,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고덕 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9A488273-5EE5-4E44-A54A-6E643D00FC2E}"/>
              </a:ext>
            </a:extLst>
          </p:cNvPr>
          <p:cNvSpPr/>
          <p:nvPr/>
        </p:nvSpPr>
        <p:spPr>
          <a:xfrm>
            <a:off x="35168" y="57925"/>
            <a:ext cx="6633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중대재해 예방을 위한 스마트 에어백 도입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6DC9005-D596-4270-B266-B0ED04BD3E8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4166" y="863241"/>
            <a:ext cx="43812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04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9A488273-5EE5-4E44-A54A-6E643D00FC2E}"/>
              </a:ext>
            </a:extLst>
          </p:cNvPr>
          <p:cNvSpPr/>
          <p:nvPr/>
        </p:nvSpPr>
        <p:spPr>
          <a:xfrm>
            <a:off x="35168" y="57925"/>
            <a:ext cx="4261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중대재해 조사 진행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1AC0900E-AA6B-4A8C-ABA4-546A492B6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008926"/>
              </p:ext>
            </p:extLst>
          </p:nvPr>
        </p:nvGraphicFramePr>
        <p:xfrm>
          <a:off x="157822" y="840519"/>
          <a:ext cx="8832066" cy="532397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16641">
                  <a:extLst>
                    <a:ext uri="{9D8B030D-6E8A-4147-A177-3AD203B41FA5}">
                      <a16:colId xmlns:a16="http://schemas.microsoft.com/office/drawing/2014/main" val="4117849341"/>
                    </a:ext>
                  </a:extLst>
                </a:gridCol>
                <a:gridCol w="3399392">
                  <a:extLst>
                    <a:ext uri="{9D8B030D-6E8A-4147-A177-3AD203B41FA5}">
                      <a16:colId xmlns:a16="http://schemas.microsoft.com/office/drawing/2014/main" val="3402583206"/>
                    </a:ext>
                  </a:extLst>
                </a:gridCol>
                <a:gridCol w="1016641">
                  <a:extLst>
                    <a:ext uri="{9D8B030D-6E8A-4147-A177-3AD203B41FA5}">
                      <a16:colId xmlns:a16="http://schemas.microsoft.com/office/drawing/2014/main" val="3813637698"/>
                    </a:ext>
                  </a:extLst>
                </a:gridCol>
                <a:gridCol w="3399392">
                  <a:extLst>
                    <a:ext uri="{9D8B030D-6E8A-4147-A177-3AD203B41FA5}">
                      <a16:colId xmlns:a16="http://schemas.microsoft.com/office/drawing/2014/main" val="900733909"/>
                    </a:ext>
                  </a:extLst>
                </a:gridCol>
              </a:tblGrid>
              <a:tr h="59155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u="none" strike="noStrike" dirty="0">
                          <a:effectLst/>
                          <a:latin typeface="+mn-ea"/>
                          <a:ea typeface="+mn-ea"/>
                        </a:rPr>
                        <a:t>날짜</a:t>
                      </a:r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u="none" strike="noStrike" dirty="0">
                          <a:effectLst/>
                          <a:latin typeface="+mn-ea"/>
                          <a:ea typeface="+mn-ea"/>
                        </a:rPr>
                        <a:t>진행사항</a:t>
                      </a:r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u="none" strike="noStrike" dirty="0">
                          <a:effectLst/>
                          <a:latin typeface="+mn-ea"/>
                          <a:ea typeface="+mn-ea"/>
                        </a:rPr>
                        <a:t>날짜</a:t>
                      </a:r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u="none" strike="noStrike" dirty="0">
                          <a:effectLst/>
                          <a:latin typeface="+mn-ea"/>
                          <a:ea typeface="+mn-ea"/>
                        </a:rPr>
                        <a:t>진행사항</a:t>
                      </a:r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555175"/>
                  </a:ext>
                </a:extLst>
              </a:tr>
              <a:tr h="5915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14</a:t>
                      </a:r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중대재해 발생</a:t>
                      </a:r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부분 작업 중지 명령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부분 작업 중지 해제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2915556"/>
                  </a:ext>
                </a:extLst>
              </a:tr>
              <a:tr h="5915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u="none" strike="noStrike" dirty="0" err="1">
                          <a:effectLst/>
                          <a:latin typeface="+mn-ea"/>
                          <a:ea typeface="+mn-ea"/>
                        </a:rPr>
                        <a:t>국토부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 및 안전보건공단 현장 조사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16</a:t>
                      </a:r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안전관리자 참고인 조사 </a:t>
                      </a:r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(2</a:t>
                      </a:r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차</a:t>
                      </a:r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15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031343"/>
                  </a:ext>
                </a:extLst>
              </a:tr>
              <a:tr h="5915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50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u="none" strike="noStrike">
                          <a:effectLst/>
                          <a:latin typeface="+mn-ea"/>
                          <a:ea typeface="+mn-ea"/>
                        </a:rPr>
                        <a:t>16</a:t>
                      </a:r>
                      <a:r>
                        <a:rPr lang="ko-KR" altLang="en-US" sz="150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목격자 소환 조사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유족 합의 완료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767761"/>
                  </a:ext>
                </a:extLst>
              </a:tr>
              <a:tr h="5915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50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u="none" strike="noStrike">
                          <a:effectLst/>
                          <a:latin typeface="+mn-ea"/>
                          <a:ea typeface="+mn-ea"/>
                        </a:rPr>
                        <a:t>17</a:t>
                      </a:r>
                      <a:r>
                        <a:rPr lang="ko-KR" altLang="en-US" sz="150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노동부 위험성평가 특화 점검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13</a:t>
                      </a:r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현장소장 참고인 조사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644"/>
                  </a:ext>
                </a:extLst>
              </a:tr>
              <a:tr h="5915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협력사 소장 참고인 조사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50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u="none" strike="noStrike">
                          <a:effectLst/>
                          <a:latin typeface="+mn-ea"/>
                          <a:ea typeface="+mn-ea"/>
                        </a:rPr>
                        <a:t>17</a:t>
                      </a:r>
                      <a:r>
                        <a:rPr lang="ko-KR" altLang="en-US" sz="150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본사 자료 추가 제출 </a:t>
                      </a:r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(2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차</a:t>
                      </a:r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164708"/>
                  </a:ext>
                </a:extLst>
              </a:tr>
              <a:tr h="5915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28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본사 및 현장 노동부 요청 자료 제출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1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500" b="1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b="1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500" b="1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본사 담당자 참고인 조사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830343"/>
                  </a:ext>
                </a:extLst>
              </a:tr>
              <a:tr h="5915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안전관리자 참고인 조사 </a:t>
                      </a:r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(1</a:t>
                      </a:r>
                      <a:r>
                        <a:rPr lang="ko-KR" altLang="en-US" sz="1500" b="1" u="none" strike="noStrike" dirty="0">
                          <a:effectLst/>
                          <a:latin typeface="+mn-ea"/>
                          <a:ea typeface="+mn-ea"/>
                        </a:rPr>
                        <a:t>차</a:t>
                      </a:r>
                      <a:r>
                        <a:rPr lang="en-US" altLang="ko-KR" sz="1500" b="1" u="none" strike="noStrike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15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본사 자료 추가 제출 </a:t>
                      </a:r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(3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차</a:t>
                      </a:r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495890"/>
                  </a:ext>
                </a:extLst>
              </a:tr>
              <a:tr h="5915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50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u="none" strike="noStrike">
                          <a:effectLst/>
                          <a:latin typeface="+mn-ea"/>
                          <a:ea typeface="+mn-ea"/>
                        </a:rPr>
                        <a:t>14</a:t>
                      </a:r>
                      <a:r>
                        <a:rPr lang="ko-KR" altLang="en-US" sz="150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노동부 재발방지대책 심의위원회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u="none" strike="noStrike" dirty="0">
                          <a:effectLst/>
                          <a:latin typeface="+mn-ea"/>
                          <a:ea typeface="+mn-ea"/>
                        </a:rPr>
                        <a:t>22</a:t>
                      </a:r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u="none" strike="noStrike" dirty="0">
                          <a:effectLst/>
                          <a:latin typeface="+mn-ea"/>
                          <a:ea typeface="+mn-ea"/>
                        </a:rPr>
                        <a:t>근재보험 접수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122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841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303829"/>
              </p:ext>
            </p:extLst>
          </p:nvPr>
        </p:nvGraphicFramePr>
        <p:xfrm>
          <a:off x="156757" y="845823"/>
          <a:ext cx="8830494" cy="53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238923345"/>
                    </a:ext>
                  </a:extLst>
                </a:gridCol>
              </a:tblGrid>
              <a:tr h="533097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40000"/>
                        </a:lnSpc>
                      </a:pPr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현재 상황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준공 이후 인수인계까지 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1~2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개월 소요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준공 시 인원 철수 등으로 인한 </a:t>
                      </a:r>
                      <a:r>
                        <a:rPr lang="ko-KR" altLang="en-US" sz="15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관리부재 발생</a:t>
                      </a:r>
                      <a:endParaRPr lang="en-US" altLang="ko-KR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문제점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펀치작업 시 안전사고 위험</a:t>
                      </a:r>
                      <a:endParaRPr lang="en-US" altLang="ko-KR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(’21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ko-KR" altLang="en-US" sz="14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남청라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차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셧터박스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상부 펀치작업</a:t>
                      </a: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중 떨어짐 사고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하부 통제 </a:t>
                      </a:r>
                      <a:r>
                        <a:rPr lang="ko-KR" altLang="en-US" sz="14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미실시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안전대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미착용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인수인계 전 소화기 반출로 인한 화재 위험</a:t>
                      </a:r>
                      <a:endParaRPr lang="en-US" altLang="ko-KR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소방법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위반 및 화재 발생 시 초기진압 불가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개선 방안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담당자 지정 등 대책 수립하여 펀치작업 관리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소방시설 점검 등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현장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안전관리 당부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(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인수인계 전까지 안전 조치는 당사 책임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9A488273-5EE5-4E44-A54A-6E643D00FC2E}"/>
              </a:ext>
            </a:extLst>
          </p:cNvPr>
          <p:cNvSpPr/>
          <p:nvPr/>
        </p:nvSpPr>
        <p:spPr>
          <a:xfrm>
            <a:off x="35168" y="57925"/>
            <a:ext cx="4370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준공 현장 안전관리 당부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747253C-C43C-4340-A1EB-108F14B39E4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1519" t="12150" r="31263" b="20222"/>
          <a:stretch/>
        </p:blipFill>
        <p:spPr>
          <a:xfrm rot="5400000">
            <a:off x="7967" y="1037234"/>
            <a:ext cx="3103446" cy="276655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72CD664-3329-41B6-A544-C225DCAA311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rcRect l="13025" t="11431" r="8670" b="6867"/>
          <a:stretch/>
        </p:blipFill>
        <p:spPr>
          <a:xfrm rot="5400000">
            <a:off x="1650611" y="3256046"/>
            <a:ext cx="3103446" cy="2700000"/>
          </a:xfrm>
          <a:prstGeom prst="rect">
            <a:avLst/>
          </a:prstGeom>
        </p:spPr>
      </p:pic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D122EDF9-6193-45FF-A450-4C439F2F2765}"/>
              </a:ext>
            </a:extLst>
          </p:cNvPr>
          <p:cNvSpPr/>
          <p:nvPr/>
        </p:nvSpPr>
        <p:spPr>
          <a:xfrm>
            <a:off x="2439350" y="5048778"/>
            <a:ext cx="792480" cy="963399"/>
          </a:xfrm>
          <a:prstGeom prst="roundRect">
            <a:avLst/>
          </a:prstGeom>
          <a:noFill/>
          <a:ln w="254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94E2566-697C-4027-8519-40CBA3B289C8}"/>
              </a:ext>
            </a:extLst>
          </p:cNvPr>
          <p:cNvSpPr/>
          <p:nvPr/>
        </p:nvSpPr>
        <p:spPr>
          <a:xfrm>
            <a:off x="966314" y="2387442"/>
            <a:ext cx="883920" cy="1274771"/>
          </a:xfrm>
          <a:prstGeom prst="roundRect">
            <a:avLst/>
          </a:prstGeom>
          <a:noFill/>
          <a:ln w="254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5591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464284"/>
              </p:ext>
            </p:extLst>
          </p:nvPr>
        </p:nvGraphicFramePr>
        <p:xfrm>
          <a:off x="156754" y="836939"/>
          <a:ext cx="8830494" cy="5372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2638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45000"/>
                        </a:lnSpc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1. 7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안전점검의 날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7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indent="0" algn="l" latinLnBrk="1">
                        <a:lnSpc>
                          <a:spcPct val="145000"/>
                        </a:lnSpc>
                        <a:buNone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상반기 안전관리자 협의체 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각 현장 풍수해 및 혹서기 대응 매뉴얼 수립 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대상 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국내 모든 현장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기간 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2023. 06. 01 ~ 2023. 06.15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내용 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비상조직 운영계획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현장 배수 계획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휴게실 설치 현황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온열질환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예방 점검 등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4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4. 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안전자격증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 합격자 포상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  <a:endParaRPr lang="en-US" altLang="ko-KR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하이테크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종합건설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플랜트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- 6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중 포상금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(50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만원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지급 예정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각 사업부문 별 안전 자격증 소지 현황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5. ISO 45001 &amp; 9001 </a:t>
                      </a:r>
                      <a:r>
                        <a:rPr lang="ko-KR" altLang="en-US" sz="16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심사 </a:t>
                      </a:r>
                      <a:endParaRPr lang="en-US" altLang="ko-KR" sz="1600" b="1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일정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7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말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 8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초 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대상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본사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환경안전팀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각 사업부문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구매팀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현장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종합건설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&amp;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하이테크 각각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 현장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178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DCD350D0-0E0E-4C9E-92B0-B7B3B0969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500644"/>
              </p:ext>
            </p:extLst>
          </p:nvPr>
        </p:nvGraphicFramePr>
        <p:xfrm>
          <a:off x="239551" y="1819347"/>
          <a:ext cx="4255481" cy="25240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919">
                  <a:extLst>
                    <a:ext uri="{9D8B030D-6E8A-4147-A177-3AD203B41FA5}">
                      <a16:colId xmlns:a16="http://schemas.microsoft.com/office/drawing/2014/main" val="2545320275"/>
                    </a:ext>
                  </a:extLst>
                </a:gridCol>
                <a:gridCol w="1836781">
                  <a:extLst>
                    <a:ext uri="{9D8B030D-6E8A-4147-A177-3AD203B41FA5}">
                      <a16:colId xmlns:a16="http://schemas.microsoft.com/office/drawing/2014/main" val="4137422736"/>
                    </a:ext>
                  </a:extLst>
                </a:gridCol>
                <a:gridCol w="1836781">
                  <a:extLst>
                    <a:ext uri="{9D8B030D-6E8A-4147-A177-3AD203B41FA5}">
                      <a16:colId xmlns:a16="http://schemas.microsoft.com/office/drawing/2014/main" val="1644975000"/>
                    </a:ext>
                  </a:extLst>
                </a:gridCol>
              </a:tblGrid>
              <a:tr h="385278">
                <a:tc>
                  <a:txBody>
                    <a:bodyPr/>
                    <a:lstStyle/>
                    <a:p>
                      <a:pPr algn="ctr" latinLnBrk="1"/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771111"/>
                  </a:ext>
                </a:extLst>
              </a:tr>
              <a:tr h="3852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일정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500" b="1" dirty="0"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28</a:t>
                      </a:r>
                      <a:r>
                        <a:rPr lang="ko-KR" altLang="en-US" sz="1500" b="1" dirty="0"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500" b="1" dirty="0">
                          <a:latin typeface="+mn-ea"/>
                          <a:ea typeface="+mn-ea"/>
                        </a:rPr>
                        <a:t>수</a:t>
                      </a:r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500" b="1" dirty="0"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500" b="1" dirty="0"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500" b="1" dirty="0">
                          <a:latin typeface="+mn-ea"/>
                          <a:ea typeface="+mn-ea"/>
                        </a:rPr>
                        <a:t>수</a:t>
                      </a:r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4359430"/>
                  </a:ext>
                </a:extLst>
              </a:tr>
              <a:tr h="3852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대상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 err="1">
                          <a:latin typeface="+mn-ea"/>
                          <a:ea typeface="+mn-ea"/>
                        </a:rPr>
                        <a:t>팀원급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안전관리자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 err="1">
                          <a:latin typeface="+mn-ea"/>
                          <a:ea typeface="+mn-ea"/>
                        </a:rPr>
                        <a:t>팀장급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안전관리자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712429"/>
                  </a:ext>
                </a:extLst>
              </a:tr>
              <a:tr h="3852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장소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본사 지하 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층 대회의실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3522808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내용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중대재해 대응방안 교육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법무법인 </a:t>
                      </a:r>
                      <a:r>
                        <a:rPr lang="ko-KR" altLang="en-US" sz="1500" dirty="0" err="1">
                          <a:latin typeface="+mn-ea"/>
                          <a:ea typeface="+mn-ea"/>
                        </a:rPr>
                        <a:t>율촌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본사 전달사항 공유</a:t>
                      </a: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현장 건의사항 공유 등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072948"/>
                  </a:ext>
                </a:extLst>
              </a:tr>
            </a:tbl>
          </a:graphicData>
        </a:graphic>
      </p:graphicFrame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29E9F324-DA5C-4C9E-ADB4-A3CF40B15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526977"/>
              </p:ext>
            </p:extLst>
          </p:nvPr>
        </p:nvGraphicFramePr>
        <p:xfrm>
          <a:off x="4648970" y="2215855"/>
          <a:ext cx="4255482" cy="24973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25799">
                  <a:extLst>
                    <a:ext uri="{9D8B030D-6E8A-4147-A177-3AD203B41FA5}">
                      <a16:colId xmlns:a16="http://schemas.microsoft.com/office/drawing/2014/main" val="3869659913"/>
                    </a:ext>
                  </a:extLst>
                </a:gridCol>
                <a:gridCol w="660971">
                  <a:extLst>
                    <a:ext uri="{9D8B030D-6E8A-4147-A177-3AD203B41FA5}">
                      <a16:colId xmlns:a16="http://schemas.microsoft.com/office/drawing/2014/main" val="1859046373"/>
                    </a:ext>
                  </a:extLst>
                </a:gridCol>
                <a:gridCol w="660971">
                  <a:extLst>
                    <a:ext uri="{9D8B030D-6E8A-4147-A177-3AD203B41FA5}">
                      <a16:colId xmlns:a16="http://schemas.microsoft.com/office/drawing/2014/main" val="2344887940"/>
                    </a:ext>
                  </a:extLst>
                </a:gridCol>
                <a:gridCol w="660971">
                  <a:extLst>
                    <a:ext uri="{9D8B030D-6E8A-4147-A177-3AD203B41FA5}">
                      <a16:colId xmlns:a16="http://schemas.microsoft.com/office/drawing/2014/main" val="2297274698"/>
                    </a:ext>
                  </a:extLst>
                </a:gridCol>
                <a:gridCol w="746770">
                  <a:extLst>
                    <a:ext uri="{9D8B030D-6E8A-4147-A177-3AD203B41FA5}">
                      <a16:colId xmlns:a16="http://schemas.microsoft.com/office/drawing/2014/main" val="257720914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+mn-ea"/>
                          <a:ea typeface="+mn-ea"/>
                        </a:rPr>
                        <a:t>사업부문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+mn-ea"/>
                          <a:ea typeface="+mn-ea"/>
                        </a:rPr>
                        <a:t>자격증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+mn-ea"/>
                          <a:ea typeface="+mn-ea"/>
                        </a:rPr>
                        <a:t>정규직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+mn-ea"/>
                          <a:ea typeface="+mn-ea"/>
                        </a:rPr>
                        <a:t>비율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+mn-ea"/>
                          <a:ea typeface="+mn-ea"/>
                        </a:rPr>
                        <a:t>비고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0171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>
                          <a:effectLst/>
                          <a:latin typeface="+mn-ea"/>
                          <a:ea typeface="+mn-ea"/>
                        </a:rPr>
                        <a:t>종합건설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+mn-ea"/>
                          <a:ea typeface="+mn-ea"/>
                        </a:rPr>
                        <a:t>44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+mn-ea"/>
                          <a:ea typeface="+mn-ea"/>
                        </a:rPr>
                        <a:t>133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+mn-ea"/>
                          <a:ea typeface="+mn-ea"/>
                        </a:rPr>
                        <a:t>33%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8692513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+mn-ea"/>
                          <a:ea typeface="+mn-ea"/>
                        </a:rPr>
                        <a:t>하이테크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  <a:latin typeface="+mn-ea"/>
                          <a:ea typeface="+mn-ea"/>
                        </a:rPr>
                        <a:t>66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+mn-ea"/>
                          <a:ea typeface="+mn-ea"/>
                        </a:rPr>
                        <a:t>288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+mn-ea"/>
                          <a:ea typeface="+mn-ea"/>
                        </a:rPr>
                        <a:t>23%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5195968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>
                          <a:effectLst/>
                          <a:latin typeface="+mn-ea"/>
                          <a:ea typeface="+mn-ea"/>
                        </a:rPr>
                        <a:t>플랜트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  <a:latin typeface="+mn-ea"/>
                          <a:ea typeface="+mn-ea"/>
                        </a:rPr>
                        <a:t>28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+mn-ea"/>
                          <a:ea typeface="+mn-ea"/>
                        </a:rPr>
                        <a:t>14%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6357425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>
                          <a:effectLst/>
                          <a:latin typeface="+mn-ea"/>
                          <a:ea typeface="+mn-ea"/>
                        </a:rPr>
                        <a:t>지원부서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  <a:latin typeface="+mn-ea"/>
                          <a:ea typeface="+mn-ea"/>
                        </a:rPr>
                        <a:t>32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+mn-ea"/>
                          <a:ea typeface="+mn-ea"/>
                        </a:rPr>
                        <a:t>12%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환경안전</a:t>
                      </a:r>
                      <a:endParaRPr lang="en-US" altLang="ko-KR" sz="120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36</a:t>
                      </a:r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명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2679764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+mn-ea"/>
                          <a:ea typeface="+mn-ea"/>
                        </a:rPr>
                        <a:t>전사</a:t>
                      </a:r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u="none" strike="noStrike" dirty="0" err="1">
                          <a:effectLst/>
                          <a:latin typeface="+mn-ea"/>
                          <a:ea typeface="+mn-ea"/>
                        </a:rPr>
                        <a:t>안전팀</a:t>
                      </a:r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 제외</a:t>
                      </a:r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+mn-ea"/>
                          <a:ea typeface="+mn-ea"/>
                        </a:rPr>
                        <a:t>118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  <a:latin typeface="+mn-ea"/>
                          <a:ea typeface="+mn-ea"/>
                        </a:rPr>
                        <a:t>481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+mn-ea"/>
                          <a:ea typeface="+mn-ea"/>
                        </a:rPr>
                        <a:t>25%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3571445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+mn-ea"/>
                          <a:ea typeface="+mn-ea"/>
                        </a:rPr>
                        <a:t>전사</a:t>
                      </a:r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u="none" strike="noStrike" dirty="0" err="1">
                          <a:effectLst/>
                          <a:latin typeface="+mn-ea"/>
                          <a:ea typeface="+mn-ea"/>
                        </a:rPr>
                        <a:t>안전팀</a:t>
                      </a:r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 포함</a:t>
                      </a:r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  <a:latin typeface="+mn-ea"/>
                          <a:ea typeface="+mn-ea"/>
                        </a:rPr>
                        <a:t>154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  <a:latin typeface="+mn-ea"/>
                          <a:ea typeface="+mn-ea"/>
                        </a:rPr>
                        <a:t>517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+mn-ea"/>
                          <a:ea typeface="+mn-ea"/>
                        </a:rPr>
                        <a:t>30%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35767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042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850739" y="1110147"/>
            <a:ext cx="16385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목차</a:t>
            </a:r>
            <a:endParaRPr lang="en-US" altLang="ko-KR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D49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7021" y="107755"/>
            <a:ext cx="3853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2023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 안전보건 전사 회의</a:t>
            </a:r>
            <a:endParaRPr lang="ko-KR" altLang="en-US" sz="2000" dirty="0"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9A1716F-09EA-4125-80A4-BD4793607F3D}"/>
              </a:ext>
            </a:extLst>
          </p:cNvPr>
          <p:cNvSpPr/>
          <p:nvPr/>
        </p:nvSpPr>
        <p:spPr>
          <a:xfrm>
            <a:off x="3880960" y="156277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1CA7507-8DB5-439B-AA98-AD3113595FDD}"/>
              </a:ext>
            </a:extLst>
          </p:cNvPr>
          <p:cNvSpPr/>
          <p:nvPr/>
        </p:nvSpPr>
        <p:spPr>
          <a:xfrm>
            <a:off x="4243560" y="1562772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latin typeface="+mn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203465F-DC72-43B5-8A94-E9FF50FD2E3B}"/>
              </a:ext>
            </a:extLst>
          </p:cNvPr>
          <p:cNvSpPr/>
          <p:nvPr/>
        </p:nvSpPr>
        <p:spPr>
          <a:xfrm>
            <a:off x="3880960" y="2462683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5180829-9484-45B4-8D96-6D26D6B1A9B0}"/>
              </a:ext>
            </a:extLst>
          </p:cNvPr>
          <p:cNvSpPr/>
          <p:nvPr/>
        </p:nvSpPr>
        <p:spPr>
          <a:xfrm>
            <a:off x="4243565" y="2462682"/>
            <a:ext cx="28648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dirty="0"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7D3BC68-2ADA-4B50-BA33-D8BF9157055B}"/>
              </a:ext>
            </a:extLst>
          </p:cNvPr>
          <p:cNvSpPr/>
          <p:nvPr/>
        </p:nvSpPr>
        <p:spPr>
          <a:xfrm>
            <a:off x="3880960" y="336259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ABB0EB9-7BF3-4352-B963-001426DA3970}"/>
              </a:ext>
            </a:extLst>
          </p:cNvPr>
          <p:cNvSpPr/>
          <p:nvPr/>
        </p:nvSpPr>
        <p:spPr>
          <a:xfrm>
            <a:off x="4243560" y="3362592"/>
            <a:ext cx="348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 관련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이슈사항</a:t>
            </a:r>
            <a:endParaRPr lang="ko-KR" altLang="en-US" sz="2400" dirty="0"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FD72ED8-943A-4914-A6C6-E4AD0A74DFB6}"/>
              </a:ext>
            </a:extLst>
          </p:cNvPr>
          <p:cNvSpPr/>
          <p:nvPr/>
        </p:nvSpPr>
        <p:spPr>
          <a:xfrm>
            <a:off x="3880960" y="4262499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E18CD13-54AC-4E3B-81B9-A3E101637766}"/>
              </a:ext>
            </a:extLst>
          </p:cNvPr>
          <p:cNvSpPr/>
          <p:nvPr/>
        </p:nvSpPr>
        <p:spPr>
          <a:xfrm>
            <a:off x="4243560" y="426249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0718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173" y="57925"/>
            <a:ext cx="4261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7" name="Shape 24588"/>
          <p:cNvGraphicFramePr/>
          <p:nvPr>
            <p:extLst>
              <p:ext uri="{D42A27DB-BD31-4B8C-83A1-F6EECF244321}">
                <p14:modId xmlns:p14="http://schemas.microsoft.com/office/powerpoint/2010/main" val="2396452910"/>
              </p:ext>
            </p:extLst>
          </p:nvPr>
        </p:nvGraphicFramePr>
        <p:xfrm>
          <a:off x="165463" y="842029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5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2023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년 </a:t>
                      </a: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6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사업부문별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7560">
                <a:tc>
                  <a:txBody>
                    <a:bodyPr/>
                    <a:lstStyle/>
                    <a:p>
                      <a:pPr marL="0" marR="0" lvl="0" indent="0" algn="l" defTabSz="912358" rtl="0" eaLnBrk="1" fontAlgn="auto" latinLnBrk="1" hangingPunct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kumimoji="0" lang="en-US" altLang="ko-K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/>
                </a:tc>
                <a:tc>
                  <a:txBody>
                    <a:bodyPr/>
                    <a:lstStyle/>
                    <a:p>
                      <a:pPr marL="92075" marR="0" lvl="0" indent="-92075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</a:t>
                      </a: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45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사업부문 </a:t>
                      </a:r>
                      <a:r>
                        <a:rPr lang="en-US" altLang="ko-KR" sz="145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5</a:t>
                      </a:r>
                      <a:r>
                        <a:rPr lang="ko-KR" altLang="en-US" sz="145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실적 제출 현황</a:t>
                      </a:r>
                      <a:r>
                        <a:rPr lang="en-US" altLang="ko-KR" sz="145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45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총 </a:t>
                      </a:r>
                      <a:r>
                        <a:rPr lang="en-US" altLang="ko-KR" sz="145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28</a:t>
                      </a:r>
                      <a:r>
                        <a:rPr lang="ko-KR" altLang="en-US" sz="145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개 현장</a:t>
                      </a:r>
                      <a:r>
                        <a:rPr lang="en-US" altLang="ko-KR" sz="145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)</a:t>
                      </a:r>
                      <a:endParaRPr lang="en-US" altLang="ko-KR" sz="145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미 제출 현장 없음</a:t>
                      </a:r>
                      <a:endParaRPr lang="en-US" altLang="ko-KR" sz="145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</a:t>
                      </a: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45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안전보건관리</a:t>
                      </a:r>
                      <a:r>
                        <a:rPr lang="en-US" altLang="ko-KR" sz="145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/</a:t>
                      </a:r>
                      <a:r>
                        <a:rPr lang="ko-KR" altLang="en-US" sz="145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총괄 책임자 지정 </a:t>
                      </a:r>
                      <a:r>
                        <a:rPr lang="en-US" altLang="ko-KR" sz="145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2</a:t>
                      </a:r>
                      <a:r>
                        <a:rPr lang="ko-KR" altLang="en-US" sz="145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건</a:t>
                      </a:r>
                      <a:endParaRPr lang="en-US" altLang="ko-KR" sz="145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평택 </a:t>
                      </a:r>
                      <a:r>
                        <a:rPr lang="ko-KR" altLang="en-US" sz="145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유피케미칼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45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김치열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차장</a:t>
                      </a:r>
                      <a:endParaRPr lang="en-US" altLang="ko-KR" sz="145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송파 </a:t>
                      </a:r>
                      <a:r>
                        <a:rPr lang="ko-KR" altLang="en-US" sz="145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마켓컬리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45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권준철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부장</a:t>
                      </a:r>
                      <a:endParaRPr lang="en-US" altLang="ko-KR" sz="145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* 신규현장 </a:t>
                      </a: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종건 </a:t>
                      </a: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- 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화성 </a:t>
                      </a:r>
                      <a:r>
                        <a:rPr lang="ko-KR" altLang="en-US" sz="145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웰스토리</a:t>
                      </a: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양지 </a:t>
                      </a:r>
                      <a:r>
                        <a:rPr lang="ko-KR" altLang="en-US" sz="145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테스</a:t>
                      </a:r>
                      <a:endParaRPr lang="en-US" altLang="ko-KR" sz="145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              HT - 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화도</a:t>
                      </a: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죽전 </a:t>
                      </a:r>
                      <a:r>
                        <a:rPr lang="ko-KR" altLang="en-US" sz="145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마켓컬리</a:t>
                      </a:r>
                      <a:endParaRPr lang="en-US" altLang="ko-KR" sz="145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</a:t>
                      </a: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45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상반기 관리감독자</a:t>
                      </a:r>
                      <a:r>
                        <a:rPr lang="en-US" altLang="ko-KR" sz="145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45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업무 충실도 평가</a:t>
                      </a:r>
                      <a:endParaRPr lang="en-US" altLang="ko-KR" sz="145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45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산안법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상 업무 충실히 이행하는지 반기 </a:t>
                      </a: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1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회 평가</a:t>
                      </a:r>
                      <a:endParaRPr lang="en-US" altLang="ko-KR" sz="145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- 1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차 현장소장 평가</a:t>
                      </a: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, 2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차 환경안전팀 평가</a:t>
                      </a:r>
                      <a:endParaRPr lang="en-US" altLang="ko-KR" sz="145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안전보건관리책임자</a:t>
                      </a: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현장소장</a:t>
                      </a: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)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평가는 </a:t>
                      </a:r>
                      <a:endParaRPr lang="en-US" altLang="ko-KR" sz="145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상반기 현장 점검 결과로 대체</a:t>
                      </a:r>
                      <a:endParaRPr lang="en-US" altLang="ko-KR" sz="145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</a:t>
                      </a: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45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상반기 협력업체 안전보건 평가</a:t>
                      </a:r>
                      <a:endParaRPr lang="en-US" altLang="ko-KR" sz="145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협력업체 재해예방 능력을 반기 </a:t>
                      </a:r>
                      <a:r>
                        <a:rPr lang="en-US" altLang="ko-KR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1</a:t>
                      </a:r>
                      <a:r>
                        <a:rPr lang="ko-KR" altLang="en-US" sz="145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회 평가</a:t>
                      </a:r>
                      <a:endParaRPr lang="en-US" altLang="ko-KR" sz="145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D72F2C87-1787-49C6-A289-B9E5301AB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094970"/>
              </p:ext>
            </p:extLst>
          </p:nvPr>
        </p:nvGraphicFramePr>
        <p:xfrm>
          <a:off x="220522" y="1268168"/>
          <a:ext cx="4286416" cy="48975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83024256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9480002"/>
                    </a:ext>
                  </a:extLst>
                </a:gridCol>
                <a:gridCol w="1442416">
                  <a:extLst>
                    <a:ext uri="{9D8B030D-6E8A-4147-A177-3AD203B41FA5}">
                      <a16:colId xmlns:a16="http://schemas.microsoft.com/office/drawing/2014/main" val="176643967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94424978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51779893"/>
                    </a:ext>
                  </a:extLst>
                </a:gridCol>
              </a:tblGrid>
              <a:tr h="2224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항목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관련 서류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현 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61374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경영방침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전사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172550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095769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2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전담 조직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768335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업무분장표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8705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576951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3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유해위험요인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점검 및 개선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수시 위험성평가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218158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정기점검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정기점검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완료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67418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4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예산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예산의 적절성 확인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94849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산업안전보건관리비 사용 내역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매월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공정률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대비 진행률 관리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7659022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5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관리책임자 등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총괄책임자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12233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관리감독자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85293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1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관리감독자 안전 평가</a:t>
                      </a:r>
                      <a:endParaRPr lang="ko-KR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관리감독자 평가 진행 중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06206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6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인력 배치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보건관리자 배치 현황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안전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보건관리자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48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700" u="none" strike="noStrike" baseline="0" dirty="0">
                          <a:effectLst/>
                          <a:latin typeface="+mn-ea"/>
                          <a:ea typeface="+mn-ea"/>
                        </a:rPr>
                        <a:t> 100% </a:t>
                      </a:r>
                      <a:r>
                        <a:rPr lang="ko-KR" altLang="en-US" sz="700" u="none" strike="noStrike" baseline="0" dirty="0">
                          <a:effectLst/>
                          <a:latin typeface="+mn-ea"/>
                          <a:ea typeface="+mn-ea"/>
                        </a:rPr>
                        <a:t>배치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284889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7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참여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노사협의체 회의록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현장통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기능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개 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133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건 등록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87774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8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비상사태 대응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비상사태 모의훈련 실시 계획 및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상반기 모의훈련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24062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9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하도급 관리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협력업체 선정 및 관리 기준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협력업체 관리 개정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502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협력업체 안전보건평가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협력업체 평가 진행 중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70657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10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관련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의무 이행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건강검진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정기점검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완료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65466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안전보건관리규정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8081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작업 계획서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99733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11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특별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/MSDS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224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04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170108" y="2672668"/>
          <a:ext cx="8821212" cy="35005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21212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</a:tblGrid>
              <a:tr h="3500543">
                <a:tc>
                  <a:txBody>
                    <a:bodyPr/>
                    <a:lstStyle/>
                    <a:p>
                      <a:pPr algn="ctr" latinLnBrk="1"/>
                      <a:endParaRPr lang="ko-KR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35173" y="57925"/>
            <a:ext cx="3844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1-2. 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종사가 의견청취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170103" y="850267"/>
          <a:ext cx="8821214" cy="1717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607">
                  <a:extLst>
                    <a:ext uri="{9D8B030D-6E8A-4147-A177-3AD203B41FA5}">
                      <a16:colId xmlns:a16="http://schemas.microsoft.com/office/drawing/2014/main" val="715643549"/>
                    </a:ext>
                  </a:extLst>
                </a:gridCol>
                <a:gridCol w="4410607">
                  <a:extLst>
                    <a:ext uri="{9D8B030D-6E8A-4147-A177-3AD203B41FA5}">
                      <a16:colId xmlns:a16="http://schemas.microsoft.com/office/drawing/2014/main" val="730841440"/>
                    </a:ext>
                  </a:extLst>
                </a:gridCol>
              </a:tblGrid>
              <a:tr h="48468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latin typeface="+mn-ea"/>
                          <a:ea typeface="+mn-ea"/>
                        </a:rPr>
                        <a:t>근로자 의견청취 현황</a:t>
                      </a:r>
                      <a:endParaRPr lang="ko-KR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777518"/>
                  </a:ext>
                </a:extLst>
              </a:tr>
              <a:tr h="40493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smtClean="0"/>
                        <a:t>총 </a:t>
                      </a:r>
                      <a:r>
                        <a:rPr lang="en-US" altLang="ko-KR" sz="1600" b="0" dirty="0" smtClean="0"/>
                        <a:t>27</a:t>
                      </a:r>
                      <a:r>
                        <a:rPr lang="ko-KR" altLang="en-US" sz="1600" b="0" dirty="0" smtClean="0"/>
                        <a:t>개 현장</a:t>
                      </a:r>
                      <a:r>
                        <a:rPr lang="ko-KR" altLang="en-US" sz="1600" b="0" baseline="0" dirty="0" smtClean="0"/>
                        <a:t> 中 </a:t>
                      </a:r>
                      <a:r>
                        <a:rPr lang="en-US" altLang="ko-KR" sz="1600" b="0" baseline="0" dirty="0" smtClean="0"/>
                        <a:t>15</a:t>
                      </a:r>
                      <a:r>
                        <a:rPr lang="ko-KR" altLang="en-US" sz="1600" b="0" baseline="0" dirty="0" smtClean="0"/>
                        <a:t>건 의견 청취</a:t>
                      </a:r>
                      <a:r>
                        <a:rPr lang="en-US" altLang="ko-KR" sz="1600" b="0" baseline="0" dirty="0" smtClean="0"/>
                        <a:t>, </a:t>
                      </a:r>
                      <a:r>
                        <a:rPr lang="ko-KR" altLang="en-US" sz="1600" b="0" baseline="0" dirty="0" smtClean="0"/>
                        <a:t> </a:t>
                      </a:r>
                      <a:r>
                        <a:rPr lang="ko-KR" altLang="en-US" sz="1600" b="0" baseline="0" dirty="0" err="1" smtClean="0"/>
                        <a:t>미조치</a:t>
                      </a:r>
                      <a:r>
                        <a:rPr lang="ko-KR" altLang="en-US" sz="1600" b="0" baseline="0" dirty="0" smtClean="0"/>
                        <a:t> 사항 </a:t>
                      </a:r>
                      <a:r>
                        <a:rPr lang="en-US" altLang="ko-KR" sz="1600" b="0" baseline="0" dirty="0" smtClean="0"/>
                        <a:t>1</a:t>
                      </a:r>
                      <a:r>
                        <a:rPr lang="ko-KR" altLang="en-US" sz="1600" b="0" baseline="0" dirty="0" smtClean="0"/>
                        <a:t>건</a:t>
                      </a:r>
                      <a:endParaRPr lang="ko-KR" altLang="en-US" sz="16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014487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altLang="ko-KR" sz="1200" b="0" dirty="0" smtClean="0">
                          <a:latin typeface="+mj-ea"/>
                          <a:ea typeface="+mj-ea"/>
                        </a:rPr>
                        <a:t>'CGSS </a:t>
                      </a:r>
                      <a:r>
                        <a:rPr lang="ko-KR" altLang="en-US" sz="1200" b="0" dirty="0" err="1" smtClean="0">
                          <a:latin typeface="+mj-ea"/>
                          <a:ea typeface="+mj-ea"/>
                        </a:rPr>
                        <a:t>소방배관</a:t>
                      </a:r>
                      <a:r>
                        <a:rPr lang="ko-KR" altLang="en-US" sz="1200" b="0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200" b="0" dirty="0" smtClean="0">
                          <a:latin typeface="+mj-ea"/>
                          <a:ea typeface="+mj-ea"/>
                        </a:rPr>
                        <a:t>LEAK </a:t>
                      </a:r>
                      <a:r>
                        <a:rPr lang="ko-KR" altLang="en-US" sz="1200" b="0" dirty="0" smtClean="0">
                          <a:latin typeface="+mj-ea"/>
                          <a:ea typeface="+mj-ea"/>
                        </a:rPr>
                        <a:t>보수공사 절단 </a:t>
                      </a:r>
                      <a:r>
                        <a:rPr lang="ko-KR" altLang="en-US" sz="1200" b="0" dirty="0" err="1" smtClean="0">
                          <a:latin typeface="+mj-ea"/>
                          <a:ea typeface="+mj-ea"/>
                        </a:rPr>
                        <a:t>작업시</a:t>
                      </a:r>
                      <a:r>
                        <a:rPr lang="ko-KR" altLang="en-US" sz="1200" b="0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b="0" dirty="0" err="1" smtClean="0">
                          <a:latin typeface="+mj-ea"/>
                          <a:ea typeface="+mj-ea"/>
                        </a:rPr>
                        <a:t>컷소</a:t>
                      </a:r>
                      <a:r>
                        <a:rPr lang="ko-KR" altLang="en-US" sz="1200" b="0" dirty="0" smtClean="0">
                          <a:latin typeface="+mj-ea"/>
                          <a:ea typeface="+mj-ea"/>
                        </a:rPr>
                        <a:t> 사용에 제한이 있어 핸드그라인더 사용 희망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baseline="0" dirty="0" err="1" smtClean="0">
                          <a:latin typeface="+mj-ea"/>
                          <a:ea typeface="+mj-ea"/>
                        </a:rPr>
                        <a:t>발주처</a:t>
                      </a:r>
                      <a:r>
                        <a:rPr lang="ko-KR" altLang="en-US" sz="1200" b="0" baseline="0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b="0" baseline="0" dirty="0" err="1" smtClean="0">
                          <a:latin typeface="+mj-ea"/>
                          <a:ea typeface="+mj-ea"/>
                        </a:rPr>
                        <a:t>협의하에</a:t>
                      </a:r>
                      <a:r>
                        <a:rPr lang="ko-KR" altLang="en-US" sz="1200" b="0" baseline="0" dirty="0" smtClean="0">
                          <a:latin typeface="+mj-ea"/>
                          <a:ea typeface="+mj-ea"/>
                        </a:rPr>
                        <a:t> 핸드 그라인더 사용</a:t>
                      </a:r>
                      <a:r>
                        <a:rPr lang="en-US" altLang="ko-KR" sz="1200" b="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0" baseline="0" dirty="0" err="1" smtClean="0">
                          <a:latin typeface="+mj-ea"/>
                          <a:ea typeface="+mj-ea"/>
                        </a:rPr>
                        <a:t>작업전</a:t>
                      </a:r>
                      <a:r>
                        <a:rPr lang="ko-KR" altLang="en-US" sz="1200" b="0" baseline="0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200" b="0" baseline="0" dirty="0" smtClean="0">
                          <a:latin typeface="+mj-ea"/>
                          <a:ea typeface="+mj-ea"/>
                        </a:rPr>
                        <a:t>CO2 </a:t>
                      </a:r>
                      <a:r>
                        <a:rPr lang="ko-KR" altLang="en-US" sz="1200" b="0" baseline="0" dirty="0" smtClean="0">
                          <a:latin typeface="+mj-ea"/>
                          <a:ea typeface="+mj-ea"/>
                        </a:rPr>
                        <a:t>소화설비 이상유무 확인</a:t>
                      </a:r>
                      <a:r>
                        <a:rPr lang="en-US" altLang="ko-KR" sz="1200" b="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0" baseline="0" dirty="0" smtClean="0">
                          <a:latin typeface="+mj-ea"/>
                          <a:ea typeface="+mj-ea"/>
                        </a:rPr>
                        <a:t>작업 전</a:t>
                      </a:r>
                      <a:r>
                        <a:rPr lang="en-US" altLang="ko-KR" sz="1200" b="0" baseline="0" dirty="0" smtClean="0">
                          <a:latin typeface="+mj-ea"/>
                          <a:ea typeface="+mj-ea"/>
                        </a:rPr>
                        <a:t>,</a:t>
                      </a:r>
                      <a:r>
                        <a:rPr lang="ko-KR" altLang="en-US" sz="1200" b="0" baseline="0" dirty="0" smtClean="0">
                          <a:latin typeface="+mj-ea"/>
                          <a:ea typeface="+mj-ea"/>
                        </a:rPr>
                        <a:t>중</a:t>
                      </a:r>
                      <a:r>
                        <a:rPr lang="en-US" altLang="ko-KR" sz="1200" b="0" baseline="0" dirty="0" smtClean="0">
                          <a:latin typeface="+mj-ea"/>
                          <a:ea typeface="+mj-ea"/>
                        </a:rPr>
                        <a:t>,</a:t>
                      </a:r>
                      <a:r>
                        <a:rPr lang="ko-KR" altLang="en-US" sz="1200" b="0" baseline="0" dirty="0" smtClean="0">
                          <a:latin typeface="+mj-ea"/>
                          <a:ea typeface="+mj-ea"/>
                        </a:rPr>
                        <a:t>후 </a:t>
                      </a:r>
                      <a:r>
                        <a:rPr lang="ko-KR" altLang="en-US" sz="1200" b="0" baseline="0" dirty="0" err="1" smtClean="0">
                          <a:latin typeface="+mj-ea"/>
                          <a:ea typeface="+mj-ea"/>
                        </a:rPr>
                        <a:t>복합가스</a:t>
                      </a:r>
                      <a:r>
                        <a:rPr lang="ko-KR" altLang="en-US" sz="1200" b="0" baseline="0" dirty="0" smtClean="0">
                          <a:latin typeface="+mj-ea"/>
                          <a:ea typeface="+mj-ea"/>
                        </a:rPr>
                        <a:t> 농도 측정</a:t>
                      </a:r>
                      <a:endParaRPr lang="en-US" altLang="ko-KR" sz="1200" b="0" baseline="0" dirty="0" smtClean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20001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01742" y="290742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47" y="2676525"/>
            <a:ext cx="8825870" cy="354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1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239776" y="3451299"/>
          <a:ext cx="8821212" cy="2871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606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4410606">
                  <a:extLst>
                    <a:ext uri="{9D8B030D-6E8A-4147-A177-3AD203B41FA5}">
                      <a16:colId xmlns:a16="http://schemas.microsoft.com/office/drawing/2014/main" val="3155291559"/>
                    </a:ext>
                  </a:extLst>
                </a:gridCol>
              </a:tblGrid>
              <a:tr h="2871124">
                <a:tc>
                  <a:txBody>
                    <a:bodyPr/>
                    <a:lstStyle/>
                    <a:p>
                      <a:pPr algn="ctr" latinLnBrk="1"/>
                      <a:endParaRPr lang="ko-KR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35173" y="57925"/>
            <a:ext cx="3844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1-2. 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종사가 의견청취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239775" y="850267"/>
          <a:ext cx="8821214" cy="25722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21214">
                  <a:extLst>
                    <a:ext uri="{9D8B030D-6E8A-4147-A177-3AD203B41FA5}">
                      <a16:colId xmlns:a16="http://schemas.microsoft.com/office/drawing/2014/main" val="715643549"/>
                    </a:ext>
                  </a:extLst>
                </a:gridCol>
              </a:tblGrid>
              <a:tr h="4846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latin typeface="+mn-ea"/>
                          <a:ea typeface="+mn-ea"/>
                        </a:rPr>
                        <a:t>근로자 의견청취 현황 </a:t>
                      </a:r>
                      <a:r>
                        <a:rPr lang="en-US" altLang="ko-KR" sz="20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 err="1" smtClean="0">
                          <a:latin typeface="+mn-ea"/>
                          <a:ea typeface="+mn-ea"/>
                        </a:rPr>
                        <a:t>현장통</a:t>
                      </a:r>
                      <a:r>
                        <a:rPr lang="en-US" altLang="ko-KR" sz="2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777518"/>
                  </a:ext>
                </a:extLst>
              </a:tr>
              <a:tr h="4049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smtClean="0"/>
                        <a:t>총 </a:t>
                      </a:r>
                      <a:r>
                        <a:rPr lang="en-US" altLang="ko-KR" sz="1600" b="0" dirty="0" smtClean="0"/>
                        <a:t>108</a:t>
                      </a:r>
                      <a:r>
                        <a:rPr lang="ko-KR" altLang="en-US" sz="1600" b="0" dirty="0" smtClean="0"/>
                        <a:t>건 접수</a:t>
                      </a:r>
                      <a:r>
                        <a:rPr lang="en-US" altLang="ko-KR" sz="1600" b="0" dirty="0" smtClean="0"/>
                        <a:t>,</a:t>
                      </a:r>
                      <a:r>
                        <a:rPr lang="en-US" altLang="ko-KR" sz="1600" b="0" baseline="0" dirty="0" smtClean="0"/>
                        <a:t> </a:t>
                      </a:r>
                      <a:r>
                        <a:rPr lang="ko-KR" altLang="en-US" sz="1600" b="0" dirty="0" smtClean="0"/>
                        <a:t>처리 </a:t>
                      </a:r>
                      <a:r>
                        <a:rPr lang="en-US" altLang="ko-KR" sz="1600" b="0" dirty="0" smtClean="0"/>
                        <a:t>103</a:t>
                      </a:r>
                      <a:r>
                        <a:rPr lang="ko-KR" altLang="en-US" sz="1600" b="0" dirty="0" smtClean="0"/>
                        <a:t>건</a:t>
                      </a:r>
                      <a:r>
                        <a:rPr lang="en-US" altLang="ko-KR" sz="1600" b="0" dirty="0" smtClean="0"/>
                        <a:t>, </a:t>
                      </a:r>
                      <a:r>
                        <a:rPr lang="ko-KR" altLang="en-US" sz="1600" b="0" dirty="0" smtClean="0"/>
                        <a:t>미처리 </a:t>
                      </a:r>
                      <a:r>
                        <a:rPr lang="en-US" altLang="ko-KR" sz="1600" b="0" dirty="0" smtClean="0"/>
                        <a:t>5</a:t>
                      </a:r>
                      <a:r>
                        <a:rPr lang="ko-KR" altLang="en-US" sz="1600" b="0" dirty="0" smtClean="0"/>
                        <a:t>건</a:t>
                      </a:r>
                      <a:r>
                        <a:rPr lang="ko-KR" altLang="en-US" sz="1600" b="0" baseline="0" dirty="0" smtClean="0"/>
                        <a:t> </a:t>
                      </a:r>
                      <a:endParaRPr lang="ko-KR" altLang="en-US" sz="16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014487"/>
                  </a:ext>
                </a:extLst>
              </a:tr>
              <a:tr h="1682586"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endParaRPr lang="ko-KR" altLang="en-US" sz="1200" b="0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20001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01742" y="290742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75" y="1737204"/>
            <a:ext cx="8821213" cy="171409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97" y="3500905"/>
            <a:ext cx="4187326" cy="277191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067" y="3699153"/>
            <a:ext cx="4038463" cy="257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48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차트 20">
            <a:extLst>
              <a:ext uri="{FF2B5EF4-FFF2-40B4-BE49-F238E27FC236}">
                <a16:creationId xmlns:a16="http://schemas.microsoft.com/office/drawing/2014/main" id="{CC4F4C08-98F9-4D88-9521-181FFE107B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705787"/>
              </p:ext>
            </p:extLst>
          </p:nvPr>
        </p:nvGraphicFramePr>
        <p:xfrm>
          <a:off x="168582" y="849187"/>
          <a:ext cx="4317773" cy="2579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직사각형 13"/>
          <p:cNvSpPr/>
          <p:nvPr/>
        </p:nvSpPr>
        <p:spPr>
          <a:xfrm>
            <a:off x="35173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2" name="차트 11">
            <a:extLst>
              <a:ext uri="{FF2B5EF4-FFF2-40B4-BE49-F238E27FC236}">
                <a16:creationId xmlns:a16="http://schemas.microsoft.com/office/drawing/2014/main" id="{8D693537-1722-404E-8588-4261116E5F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473623"/>
              </p:ext>
            </p:extLst>
          </p:nvPr>
        </p:nvGraphicFramePr>
        <p:xfrm>
          <a:off x="168582" y="3572530"/>
          <a:ext cx="4293327" cy="2595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차트 12">
            <a:extLst>
              <a:ext uri="{FF2B5EF4-FFF2-40B4-BE49-F238E27FC236}">
                <a16:creationId xmlns:a16="http://schemas.microsoft.com/office/drawing/2014/main" id="{48BCBDB4-2429-46FA-A3D9-34276CE4B7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8938694"/>
              </p:ext>
            </p:extLst>
          </p:nvPr>
        </p:nvGraphicFramePr>
        <p:xfrm>
          <a:off x="4682093" y="3572530"/>
          <a:ext cx="4293325" cy="2595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차트 10">
            <a:extLst>
              <a:ext uri="{FF2B5EF4-FFF2-40B4-BE49-F238E27FC236}">
                <a16:creationId xmlns:a16="http://schemas.microsoft.com/office/drawing/2014/main" id="{13868D5F-B978-4BE4-A754-619245352E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082650"/>
              </p:ext>
            </p:extLst>
          </p:nvPr>
        </p:nvGraphicFramePr>
        <p:xfrm>
          <a:off x="4685917" y="839130"/>
          <a:ext cx="4317773" cy="2589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FC64C0-511B-47B3-90AD-A22B56F712EA}"/>
              </a:ext>
            </a:extLst>
          </p:cNvPr>
          <p:cNvSpPr txBox="1"/>
          <p:nvPr/>
        </p:nvSpPr>
        <p:spPr>
          <a:xfrm>
            <a:off x="511276" y="2605548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19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A217EA-5CF3-4948-A8C2-7D4C63E650AE}"/>
              </a:ext>
            </a:extLst>
          </p:cNvPr>
          <p:cNvSpPr txBox="1"/>
          <p:nvPr/>
        </p:nvSpPr>
        <p:spPr>
          <a:xfrm>
            <a:off x="3683946" y="2609235"/>
            <a:ext cx="455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4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FC0CAB-F488-4766-BA29-B768D2B8BFA0}"/>
              </a:ext>
            </a:extLst>
          </p:cNvPr>
          <p:cNvSpPr txBox="1"/>
          <p:nvPr/>
        </p:nvSpPr>
        <p:spPr>
          <a:xfrm>
            <a:off x="2342064" y="2599403"/>
            <a:ext cx="455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16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668E0-E89F-4C6B-995E-EE757DA90D6E}"/>
              </a:ext>
            </a:extLst>
          </p:cNvPr>
          <p:cNvSpPr txBox="1"/>
          <p:nvPr/>
        </p:nvSpPr>
        <p:spPr>
          <a:xfrm>
            <a:off x="1872822" y="2605548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12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EF77C4-A48B-4C05-AE0E-710CBE1E9835}"/>
              </a:ext>
            </a:extLst>
          </p:cNvPr>
          <p:cNvSpPr txBox="1"/>
          <p:nvPr/>
        </p:nvSpPr>
        <p:spPr>
          <a:xfrm>
            <a:off x="3216860" y="2632320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7</a:t>
            </a:r>
            <a:endParaRPr lang="ko-KR" altLang="en-US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46547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차트 20">
            <a:extLst>
              <a:ext uri="{FF2B5EF4-FFF2-40B4-BE49-F238E27FC236}">
                <a16:creationId xmlns:a16="http://schemas.microsoft.com/office/drawing/2014/main" id="{CC4F4C08-98F9-4D88-9521-181FFE107B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380305"/>
              </p:ext>
            </p:extLst>
          </p:nvPr>
        </p:nvGraphicFramePr>
        <p:xfrm>
          <a:off x="168582" y="849187"/>
          <a:ext cx="4317773" cy="2579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직사각형 13"/>
          <p:cNvSpPr/>
          <p:nvPr/>
        </p:nvSpPr>
        <p:spPr>
          <a:xfrm>
            <a:off x="35173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2" name="차트 11">
            <a:extLst>
              <a:ext uri="{FF2B5EF4-FFF2-40B4-BE49-F238E27FC236}">
                <a16:creationId xmlns:a16="http://schemas.microsoft.com/office/drawing/2014/main" id="{8D693537-1722-404E-8588-4261116E5F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8582" y="3572530"/>
          <a:ext cx="4293327" cy="2595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차트 12">
            <a:extLst>
              <a:ext uri="{FF2B5EF4-FFF2-40B4-BE49-F238E27FC236}">
                <a16:creationId xmlns:a16="http://schemas.microsoft.com/office/drawing/2014/main" id="{48BCBDB4-2429-46FA-A3D9-34276CE4B7C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682093" y="3572530"/>
          <a:ext cx="4293325" cy="2595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차트 18">
            <a:extLst>
              <a:ext uri="{FF2B5EF4-FFF2-40B4-BE49-F238E27FC236}">
                <a16:creationId xmlns:a16="http://schemas.microsoft.com/office/drawing/2014/main" id="{CC4F4C08-98F9-4D88-9521-181FFE107B3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4460812" y="1934231"/>
          <a:ext cx="4317773" cy="2595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FC64C0-511B-47B3-90AD-A22B56F712EA}"/>
              </a:ext>
            </a:extLst>
          </p:cNvPr>
          <p:cNvSpPr txBox="1"/>
          <p:nvPr/>
        </p:nvSpPr>
        <p:spPr>
          <a:xfrm>
            <a:off x="511276" y="2605548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19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A217EA-5CF3-4948-A8C2-7D4C63E650AE}"/>
              </a:ext>
            </a:extLst>
          </p:cNvPr>
          <p:cNvSpPr txBox="1"/>
          <p:nvPr/>
        </p:nvSpPr>
        <p:spPr>
          <a:xfrm>
            <a:off x="3683946" y="2609235"/>
            <a:ext cx="455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4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FC0CAB-F488-4766-BA29-B768D2B8BFA0}"/>
              </a:ext>
            </a:extLst>
          </p:cNvPr>
          <p:cNvSpPr txBox="1"/>
          <p:nvPr/>
        </p:nvSpPr>
        <p:spPr>
          <a:xfrm>
            <a:off x="2342064" y="2599403"/>
            <a:ext cx="455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16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668E0-E89F-4C6B-995E-EE757DA90D6E}"/>
              </a:ext>
            </a:extLst>
          </p:cNvPr>
          <p:cNvSpPr txBox="1"/>
          <p:nvPr/>
        </p:nvSpPr>
        <p:spPr>
          <a:xfrm>
            <a:off x="1872822" y="2605548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12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EF77C4-A48B-4C05-AE0E-710CBE1E9835}"/>
              </a:ext>
            </a:extLst>
          </p:cNvPr>
          <p:cNvSpPr txBox="1"/>
          <p:nvPr/>
        </p:nvSpPr>
        <p:spPr>
          <a:xfrm>
            <a:off x="3216860" y="2632320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7</a:t>
            </a:r>
            <a:endParaRPr lang="ko-KR" altLang="en-US" sz="1200" dirty="0">
              <a:latin typeface="+mn-ea"/>
            </a:endParaRPr>
          </a:p>
        </p:txBody>
      </p:sp>
      <p:graphicFrame>
        <p:nvGraphicFramePr>
          <p:cNvPr id="15" name="차트 14">
            <a:extLst>
              <a:ext uri="{FF2B5EF4-FFF2-40B4-BE49-F238E27FC236}">
                <a16:creationId xmlns:a16="http://schemas.microsoft.com/office/drawing/2014/main" id="{821297D2-4095-41E7-87C9-71154743E5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8957007"/>
              </p:ext>
            </p:extLst>
          </p:nvPr>
        </p:nvGraphicFramePr>
        <p:xfrm>
          <a:off x="4706539" y="849187"/>
          <a:ext cx="4293325" cy="2579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103572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35168" y="57925"/>
            <a:ext cx="292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066485"/>
              </p:ext>
            </p:extLst>
          </p:nvPr>
        </p:nvGraphicFramePr>
        <p:xfrm>
          <a:off x="156757" y="845823"/>
          <a:ext cx="8830494" cy="53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2497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자재 하역 중 넘어짐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806000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- 2023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6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수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시 경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덕트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자재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하역작업 중 바닥 보양을 위해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깔아두었던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천막에 발이 걸려 넘어짐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→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슬개골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골절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중량물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취급 작업 안전수칙 미 준수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작업구간 확보 및 미끄럼 방지조치 미흡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중량물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취급 작업 안전수칙 준수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바닥 보양재를 장판으로 교체해 작업 동선 내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장애물 제거 및 미끄럼 방지조치 철저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2" b="12761"/>
          <a:stretch/>
        </p:blipFill>
        <p:spPr>
          <a:xfrm>
            <a:off x="175220" y="1387808"/>
            <a:ext cx="3600000" cy="2448000"/>
          </a:xfrm>
          <a:prstGeom prst="rect">
            <a:avLst/>
          </a:prstGeom>
          <a:noFill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t="12046"/>
          <a:stretch/>
        </p:blipFill>
        <p:spPr>
          <a:xfrm>
            <a:off x="954055" y="3710330"/>
            <a:ext cx="3600000" cy="2448000"/>
          </a:xfrm>
          <a:prstGeom prst="rect">
            <a:avLst/>
          </a:prstGeom>
          <a:noFill/>
        </p:spPr>
      </p:pic>
      <p:sp>
        <p:nvSpPr>
          <p:cNvPr id="18" name="폭발: 8pt 17">
            <a:extLst>
              <a:ext uri="{FF2B5EF4-FFF2-40B4-BE49-F238E27FC236}">
                <a16:creationId xmlns:a16="http://schemas.microsoft.com/office/drawing/2014/main" id="{13A23643-5E71-4278-ABA3-BEB9940A37A2}"/>
              </a:ext>
            </a:extLst>
          </p:cNvPr>
          <p:cNvSpPr/>
          <p:nvPr/>
        </p:nvSpPr>
        <p:spPr>
          <a:xfrm rot="20202372">
            <a:off x="1647751" y="4796229"/>
            <a:ext cx="1013846" cy="978165"/>
          </a:xfrm>
          <a:prstGeom prst="irregularSeal1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highlight>
                <a:srgbClr val="FF0000"/>
              </a:highlight>
            </a:endParaRPr>
          </a:p>
        </p:txBody>
      </p: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8C822049-B9B2-4280-BA13-01BC0131F9F9}"/>
              </a:ext>
            </a:extLst>
          </p:cNvPr>
          <p:cNvSpPr/>
          <p:nvPr/>
        </p:nvSpPr>
        <p:spPr>
          <a:xfrm rot="1449109">
            <a:off x="2245364" y="2923201"/>
            <a:ext cx="406212" cy="249381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5626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156757" y="845823"/>
          <a:ext cx="8830494" cy="53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0494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</a:tblGrid>
              <a:tr h="5330979">
                <a:tc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5908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건설현장 주요 위험요인 별 안전수칙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33AF21C-BC74-438C-A54D-1E369A9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49" y="845823"/>
            <a:ext cx="8830494" cy="533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89845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22087</TotalTime>
  <Words>1485</Words>
  <Application>Microsoft Office PowerPoint</Application>
  <PresentationFormat>화면 슬라이드 쇼(4:3)</PresentationFormat>
  <Paragraphs>381</Paragraphs>
  <Slides>14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14</vt:i4>
      </vt:variant>
    </vt:vector>
  </HeadingPairs>
  <TitlesOfParts>
    <vt:vector size="29" baseType="lpstr">
      <vt:lpstr>HY견고딕</vt:lpstr>
      <vt:lpstr>맑은 고딕</vt:lpstr>
      <vt:lpstr>휴먼엑스포</vt:lpstr>
      <vt:lpstr>Arial</vt:lpstr>
      <vt:lpstr>Calibri</vt:lpstr>
      <vt:lpstr>Verdana</vt:lpstr>
      <vt:lpstr>Wingdings</vt:lpstr>
      <vt:lpstr>표지</vt:lpstr>
      <vt:lpstr>1_표지</vt:lpstr>
      <vt:lpstr>2_내용</vt:lpstr>
      <vt:lpstr>4_내용</vt:lpstr>
      <vt:lpstr>3_내용</vt:lpstr>
      <vt:lpstr>1_내용</vt:lpstr>
      <vt:lpstr>5_내용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현장 안전관리 실무 메뉴얼</dc:title>
  <dc:creator>user</dc:creator>
  <cp:lastModifiedBy>ITH190708</cp:lastModifiedBy>
  <cp:revision>1830</cp:revision>
  <cp:lastPrinted>2023-06-26T00:19:54Z</cp:lastPrinted>
  <dcterms:created xsi:type="dcterms:W3CDTF">2019-12-24T04:05:49Z</dcterms:created>
  <dcterms:modified xsi:type="dcterms:W3CDTF">2023-06-26T00:20:55Z</dcterms:modified>
</cp:coreProperties>
</file>