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  <p:sldMasterId id="2147483702" r:id="rId2"/>
    <p:sldMasterId id="2147483698" r:id="rId3"/>
    <p:sldMasterId id="2147483704" r:id="rId4"/>
    <p:sldMasterId id="2147483700" r:id="rId5"/>
    <p:sldMasterId id="2147483696" r:id="rId6"/>
    <p:sldMasterId id="2147483706" r:id="rId7"/>
    <p:sldMasterId id="2147483692" r:id="rId8"/>
  </p:sldMasterIdLst>
  <p:notesMasterIdLst>
    <p:notesMasterId r:id="rId30"/>
  </p:notesMasterIdLst>
  <p:handoutMasterIdLst>
    <p:handoutMasterId r:id="rId31"/>
  </p:handoutMasterIdLst>
  <p:sldIdLst>
    <p:sldId id="315" r:id="rId9"/>
    <p:sldId id="332" r:id="rId10"/>
    <p:sldId id="431" r:id="rId11"/>
    <p:sldId id="484" r:id="rId12"/>
    <p:sldId id="485" r:id="rId13"/>
    <p:sldId id="487" r:id="rId14"/>
    <p:sldId id="486" r:id="rId15"/>
    <p:sldId id="493" r:id="rId16"/>
    <p:sldId id="397" r:id="rId17"/>
    <p:sldId id="436" r:id="rId18"/>
    <p:sldId id="491" r:id="rId19"/>
    <p:sldId id="492" r:id="rId20"/>
    <p:sldId id="488" r:id="rId21"/>
    <p:sldId id="479" r:id="rId22"/>
    <p:sldId id="481" r:id="rId23"/>
    <p:sldId id="482" r:id="rId24"/>
    <p:sldId id="483" r:id="rId25"/>
    <p:sldId id="490" r:id="rId26"/>
    <p:sldId id="489" r:id="rId27"/>
    <p:sldId id="478" r:id="rId28"/>
    <p:sldId id="439" r:id="rId29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TH190708" initials="I" lastIdx="5" clrIdx="0">
    <p:extLst>
      <p:ext uri="{19B8F6BF-5375-455C-9EA6-DF929625EA0E}">
        <p15:presenceInfo xmlns:p15="http://schemas.microsoft.com/office/powerpoint/2012/main" userId="ITH190708" providerId="None"/>
      </p:ext>
    </p:extLst>
  </p:cmAuthor>
  <p:cmAuthor id="2" name="user" initials="u" lastIdx="2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1D4999"/>
    <a:srgbClr val="DEEBF7"/>
    <a:srgbClr val="A6A6A6"/>
    <a:srgbClr val="FEDBCC"/>
    <a:srgbClr val="0155A6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5196" autoAdjust="0"/>
  </p:normalViewPr>
  <p:slideViewPr>
    <p:cSldViewPr snapToGrid="0">
      <p:cViewPr varScale="1">
        <p:scale>
          <a:sx n="104" d="100"/>
          <a:sy n="104" d="100"/>
        </p:scale>
        <p:origin x="1170" y="108"/>
      </p:cViewPr>
      <p:guideLst>
        <p:guide orient="horz" pos="218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941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S:\6&#50900;%20&#49324;&#44256;%20&#48516;&#49437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5.30\5&#50900;%20&#49324;&#44256;%20&#48516;&#49437;_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5.30\5&#50900;%20&#49324;&#44256;%20&#48516;&#49437;_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5.30\5&#50900;%20&#49324;&#44256;%20&#48516;&#49437;_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473;&#45824;&#51116;&#54644;&#52376;&#48268;&#48277;%20&#49892;&#51201;\1.&#50504;&#51204;&#48372;&#44148;&#47785;&#54364;%20&#52628;&#51652;%20&#49892;&#51201;%20&#44288;&#47532;\&#54788;&#51109;&#53685;%20&#54788;&#54889;2023.04_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473;&#45824;&#51116;&#54644;&#52376;&#48268;&#48277;%20&#49892;&#51201;\1.&#50504;&#51204;&#48372;&#44148;&#47785;&#54364;%20&#52628;&#51652;%20&#49892;&#51201;%20&#44288;&#47532;\&#54788;&#51109;&#53685;%20&#54788;&#54889;2023.04_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473;&#45824;&#51116;&#54644;&#52376;&#48268;&#48277;%20&#49892;&#51201;\1.&#50504;&#51204;&#48372;&#44148;&#47785;&#54364;%20&#52628;&#51652;%20&#49892;&#51201;%20&#44288;&#47532;\&#50948;&#54744;&#52824;&#50892;&#51480;(2023.05.25&#44592;&#51456;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b="1" dirty="0" err="1"/>
              <a:t>아차사고</a:t>
            </a:r>
            <a:r>
              <a:rPr lang="en-US" altLang="ko-KR" b="1" dirty="0"/>
              <a:t>(18</a:t>
            </a:r>
            <a:r>
              <a:rPr lang="ko-KR" altLang="en-US" b="1" dirty="0"/>
              <a:t>건</a:t>
            </a:r>
            <a:r>
              <a:rPr lang="en-US" altLang="ko-KR" b="1" dirty="0"/>
              <a:t>)</a:t>
            </a:r>
          </a:p>
        </c:rich>
      </c:tx>
      <c:layout>
        <c:manualLayout>
          <c:xMode val="edge"/>
          <c:yMode val="edge"/>
          <c:x val="0.21513246005558984"/>
          <c:y val="5.650252904430198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8.4917274406027782E-2"/>
          <c:y val="0.17061405791820658"/>
          <c:w val="0.8590332602621652"/>
          <c:h val="0.82938594208179339"/>
        </c:manualLayout>
      </c:layout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사업부문 별 현황</a:t>
            </a:r>
          </a:p>
        </c:rich>
      </c:tx>
      <c:layout>
        <c:manualLayout>
          <c:xMode val="edge"/>
          <c:yMode val="edge"/>
          <c:x val="0.31553189732283698"/>
          <c:y val="9.82518519893872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2406737260927819E-2"/>
          <c:y val="0.20957120029336296"/>
          <c:w val="0.9351865254781444"/>
          <c:h val="0.5880357868832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통계_5월!$B$6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통계_5월!$C$5:$F$5</c:f>
              <c:strCache>
                <c:ptCount val="4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  <c:pt idx="3">
                  <c:v>플랜트</c:v>
                </c:pt>
              </c:strCache>
            </c:strRef>
          </c:cat>
          <c:val>
            <c:numRef>
              <c:f>통계_5월!$C$6:$F$6</c:f>
              <c:numCache>
                <c:formatCode>General</c:formatCode>
                <c:ptCount val="4"/>
                <c:pt idx="0">
                  <c:v>16</c:v>
                </c:pt>
                <c:pt idx="1">
                  <c:v>10</c:v>
                </c:pt>
                <c:pt idx="2">
                  <c:v>6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8-4335-98C0-4E19AADD8BBD}"/>
            </c:ext>
          </c:extLst>
        </c:ser>
        <c:ser>
          <c:idx val="1"/>
          <c:order val="1"/>
          <c:tx>
            <c:strRef>
              <c:f>통계_5월!$B$7</c:f>
              <c:strCache>
                <c:ptCount val="1"/>
                <c:pt idx="0">
                  <c:v>2023.05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통계_5월!$C$5:$F$5</c:f>
              <c:strCache>
                <c:ptCount val="4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  <c:pt idx="3">
                  <c:v>플랜트</c:v>
                </c:pt>
              </c:strCache>
            </c:strRef>
          </c:cat>
          <c:val>
            <c:numRef>
              <c:f>통계_5월!$C$7:$F$7</c:f>
              <c:numCache>
                <c:formatCode>General</c:formatCode>
                <c:ptCount val="4"/>
                <c:pt idx="0">
                  <c:v>18</c:v>
                </c:pt>
                <c:pt idx="1">
                  <c:v>15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38-4335-98C0-4E19AADD8BB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343506144"/>
        <c:axId val="343500736"/>
      </c:barChart>
      <c:catAx>
        <c:axId val="343506144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43500736"/>
        <c:crosses val="autoZero"/>
        <c:auto val="1"/>
        <c:lblAlgn val="ctr"/>
        <c:lblOffset val="1"/>
        <c:noMultiLvlLbl val="0"/>
      </c:catAx>
      <c:valAx>
        <c:axId val="3435007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43506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823130198532441"/>
          <c:y val="0.91116601352394189"/>
          <c:w val="0.34353739602935118"/>
          <c:h val="8.88339864760580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매출액 대비 재해</a:t>
            </a:r>
            <a:r>
              <a:rPr lang="ko-KR" altLang="en-US" sz="1600" b="1" baseline="0"/>
              <a:t> 현황</a:t>
            </a:r>
            <a:endParaRPr lang="en-US" altLang="ko-KR" sz="1600" b="1" baseline="0"/>
          </a:p>
          <a:p>
            <a:pPr>
              <a:defRPr/>
            </a:pPr>
            <a:r>
              <a:rPr lang="en-US" altLang="ko-KR" sz="1200" b="1" baseline="0"/>
              <a:t>(100</a:t>
            </a:r>
            <a:r>
              <a:rPr lang="ko-KR" altLang="en-US" sz="1200" b="1" baseline="0"/>
              <a:t>억원 당 재해자 수</a:t>
            </a:r>
            <a:r>
              <a:rPr lang="en-US" altLang="ko-KR" sz="1200" b="1" baseline="0"/>
              <a:t>)</a:t>
            </a:r>
            <a:endParaRPr lang="ko-KR" altLang="en-US" sz="1200" b="1"/>
          </a:p>
        </c:rich>
      </c:tx>
      <c:layout>
        <c:manualLayout>
          <c:xMode val="edge"/>
          <c:yMode val="edge"/>
          <c:x val="0.26483871901615996"/>
          <c:y val="4.346677404743089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28232476259992972"/>
          <c:w val="0.93888888888888888"/>
          <c:h val="0.514498530670630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통계_5월!$B$14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통계_5월!$C$13:$F$13</c:f>
              <c:strCache>
                <c:ptCount val="4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  <c:pt idx="3">
                  <c:v>플랜트</c:v>
                </c:pt>
              </c:strCache>
            </c:strRef>
          </c:cat>
          <c:val>
            <c:numRef>
              <c:f>통계_5월!$C$14:$F$14</c:f>
              <c:numCache>
                <c:formatCode>0.00_ </c:formatCode>
                <c:ptCount val="4"/>
                <c:pt idx="0">
                  <c:v>0.62745098039215685</c:v>
                </c:pt>
                <c:pt idx="1">
                  <c:v>0.70621468926553677</c:v>
                </c:pt>
                <c:pt idx="2">
                  <c:v>0.53667262969588547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56-4DEF-BB67-26F317C676E2}"/>
            </c:ext>
          </c:extLst>
        </c:ser>
        <c:ser>
          <c:idx val="1"/>
          <c:order val="1"/>
          <c:tx>
            <c:strRef>
              <c:f>통계_5월!$B$15</c:f>
              <c:strCache>
                <c:ptCount val="1"/>
                <c:pt idx="0">
                  <c:v>2023.05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통계_5월!$C$13:$F$13</c:f>
              <c:strCache>
                <c:ptCount val="4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  <c:pt idx="3">
                  <c:v>플랜트</c:v>
                </c:pt>
              </c:strCache>
            </c:strRef>
          </c:cat>
          <c:val>
            <c:numRef>
              <c:f>통계_5월!$C$15:$F$15</c:f>
              <c:numCache>
                <c:formatCode>0.00_ </c:formatCode>
                <c:ptCount val="4"/>
                <c:pt idx="0">
                  <c:v>1.1009174311926604</c:v>
                </c:pt>
                <c:pt idx="1">
                  <c:v>1.5</c:v>
                </c:pt>
                <c:pt idx="2">
                  <c:v>0.5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56-4DEF-BB67-26F317C676E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751594560"/>
        <c:axId val="751599136"/>
      </c:barChart>
      <c:catAx>
        <c:axId val="75159456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51599136"/>
        <c:crosses val="autoZero"/>
        <c:auto val="1"/>
        <c:lblAlgn val="ctr"/>
        <c:lblOffset val="1"/>
        <c:noMultiLvlLbl val="0"/>
      </c:catAx>
      <c:valAx>
        <c:axId val="751599136"/>
        <c:scaling>
          <c:orientation val="minMax"/>
        </c:scaling>
        <c:delete val="1"/>
        <c:axPos val="l"/>
        <c:numFmt formatCode="0.00_ " sourceLinked="1"/>
        <c:majorTickMark val="none"/>
        <c:minorTickMark val="none"/>
        <c:tickLblPos val="nextTo"/>
        <c:crossAx val="75159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526552930883641"/>
          <c:y val="0.91628280839895015"/>
          <c:w val="0.32391338582677165"/>
          <c:h val="8.3717191601049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재해유형 별 현황</a:t>
            </a:r>
          </a:p>
        </c:rich>
      </c:tx>
      <c:layout>
        <c:manualLayout>
          <c:xMode val="edge"/>
          <c:yMode val="edge"/>
          <c:x val="0.3160274483792838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2319700835708343E-2"/>
          <c:y val="0.17438968773317892"/>
          <c:w val="0.93536059832858331"/>
          <c:h val="0.606020904435374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통계_5월!$B$19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통계_5월!$C$18:$G$18</c:f>
              <c:strCache>
                <c:ptCount val="5"/>
                <c:pt idx="0">
                  <c:v>넘어짐</c:v>
                </c:pt>
                <c:pt idx="1">
                  <c:v>끼임</c:v>
                </c:pt>
                <c:pt idx="2">
                  <c:v>떨어짐</c:v>
                </c:pt>
                <c:pt idx="3">
                  <c:v>맞음</c:v>
                </c:pt>
                <c:pt idx="4">
                  <c:v>기타</c:v>
                </c:pt>
              </c:strCache>
            </c:strRef>
          </c:cat>
          <c:val>
            <c:numRef>
              <c:f>통계_5월!$C$19:$G$19</c:f>
              <c:numCache>
                <c:formatCode>General</c:formatCode>
                <c:ptCount val="5"/>
                <c:pt idx="0">
                  <c:v>7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22-4F9F-BC99-362E92C67F46}"/>
            </c:ext>
          </c:extLst>
        </c:ser>
        <c:ser>
          <c:idx val="1"/>
          <c:order val="1"/>
          <c:tx>
            <c:strRef>
              <c:f>통계_5월!$B$20</c:f>
              <c:strCache>
                <c:ptCount val="1"/>
                <c:pt idx="0">
                  <c:v>2023.05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통계_5월!$C$18:$G$18</c:f>
              <c:strCache>
                <c:ptCount val="5"/>
                <c:pt idx="0">
                  <c:v>넘어짐</c:v>
                </c:pt>
                <c:pt idx="1">
                  <c:v>끼임</c:v>
                </c:pt>
                <c:pt idx="2">
                  <c:v>떨어짐</c:v>
                </c:pt>
                <c:pt idx="3">
                  <c:v>맞음</c:v>
                </c:pt>
                <c:pt idx="4">
                  <c:v>기타</c:v>
                </c:pt>
              </c:strCache>
            </c:strRef>
          </c:cat>
          <c:val>
            <c:numRef>
              <c:f>통계_5월!$C$20:$G$20</c:f>
              <c:numCache>
                <c:formatCode>General</c:formatCode>
                <c:ptCount val="5"/>
                <c:pt idx="0">
                  <c:v>7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22-4F9F-BC99-362E92C67F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343504896"/>
        <c:axId val="343500320"/>
      </c:barChart>
      <c:catAx>
        <c:axId val="34350489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43500320"/>
        <c:crosses val="autoZero"/>
        <c:auto val="1"/>
        <c:lblAlgn val="ctr"/>
        <c:lblOffset val="1"/>
        <c:noMultiLvlLbl val="0"/>
      </c:catAx>
      <c:valAx>
        <c:axId val="343500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350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2999108605531"/>
          <c:y val="0.90771249960834666"/>
          <c:w val="0.33221885725822736"/>
          <c:h val="8.7738541415947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800" b="1"/>
              <a:t>현장통 사용인원</a:t>
            </a:r>
            <a:endParaRPr lang="en-US" altLang="ko-KR" sz="1800" b="1"/>
          </a:p>
        </c:rich>
      </c:tx>
      <c:layout>
        <c:manualLayout>
          <c:xMode val="edge"/>
          <c:yMode val="edge"/>
          <c:x val="0.3011596675415573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출력인원!$G$2</c:f>
              <c:strCache>
                <c:ptCount val="1"/>
                <c:pt idx="0">
                  <c:v>출력 인원
(일 평균)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출력인원!$B$3:$B$7</c:f>
              <c:strCache>
                <c:ptCount val="5"/>
                <c:pt idx="0">
                  <c:v>1월</c:v>
                </c:pt>
                <c:pt idx="1">
                  <c:v>2월</c:v>
                </c:pt>
                <c:pt idx="2">
                  <c:v>3월</c:v>
                </c:pt>
                <c:pt idx="3">
                  <c:v>4월</c:v>
                </c:pt>
                <c:pt idx="4">
                  <c:v>5월</c:v>
                </c:pt>
              </c:strCache>
            </c:strRef>
          </c:cat>
          <c:val>
            <c:numRef>
              <c:f>출력인원!$G$3:$G$7</c:f>
              <c:numCache>
                <c:formatCode>#,##0_ </c:formatCode>
                <c:ptCount val="5"/>
                <c:pt idx="0">
                  <c:v>145.7741935483871</c:v>
                </c:pt>
                <c:pt idx="1">
                  <c:v>610.92857142857144</c:v>
                </c:pt>
                <c:pt idx="2">
                  <c:v>748.25806451612902</c:v>
                </c:pt>
                <c:pt idx="3">
                  <c:v>822.5333333333333</c:v>
                </c:pt>
                <c:pt idx="4">
                  <c:v>874.08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0B-4B9A-92F0-6BBC6D1B37D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1617499040"/>
        <c:axId val="1788399856"/>
      </c:barChart>
      <c:catAx>
        <c:axId val="161749904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88399856"/>
        <c:crosses val="autoZero"/>
        <c:auto val="1"/>
        <c:lblAlgn val="ctr"/>
        <c:lblOffset val="10"/>
        <c:noMultiLvlLbl val="0"/>
      </c:catAx>
      <c:valAx>
        <c:axId val="1788399856"/>
        <c:scaling>
          <c:orientation val="minMax"/>
        </c:scaling>
        <c:delete val="1"/>
        <c:axPos val="l"/>
        <c:numFmt formatCode="#,##0_ " sourceLinked="1"/>
        <c:majorTickMark val="none"/>
        <c:minorTickMark val="none"/>
        <c:tickLblPos val="nextTo"/>
        <c:crossAx val="1617499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5875">
      <a:solidFill>
        <a:schemeClr val="accent1"/>
      </a:solidFill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800" b="1"/>
              <a:t>위험요인 신고 건 수</a:t>
            </a:r>
            <a:endParaRPr lang="en-US" altLang="ko-KR" sz="1800" b="1"/>
          </a:p>
        </c:rich>
      </c:tx>
      <c:layout>
        <c:manualLayout>
          <c:xMode val="edge"/>
          <c:yMode val="edge"/>
          <c:x val="0.2653387411610808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출력인원!$H$2</c:f>
              <c:strCache>
                <c:ptCount val="1"/>
                <c:pt idx="0">
                  <c:v>위험치워줘
(누계)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출력인원!$B$3:$B$7</c:f>
              <c:strCache>
                <c:ptCount val="5"/>
                <c:pt idx="0">
                  <c:v>1월</c:v>
                </c:pt>
                <c:pt idx="1">
                  <c:v>2월</c:v>
                </c:pt>
                <c:pt idx="2">
                  <c:v>3월</c:v>
                </c:pt>
                <c:pt idx="3">
                  <c:v>4월</c:v>
                </c:pt>
                <c:pt idx="4">
                  <c:v>5월</c:v>
                </c:pt>
              </c:strCache>
            </c:strRef>
          </c:cat>
          <c:val>
            <c:numRef>
              <c:f>출력인원!$H$3:$H$7</c:f>
              <c:numCache>
                <c:formatCode>#,##0_ </c:formatCode>
                <c:ptCount val="5"/>
                <c:pt idx="0">
                  <c:v>43</c:v>
                </c:pt>
                <c:pt idx="1">
                  <c:v>134</c:v>
                </c:pt>
                <c:pt idx="2">
                  <c:v>165</c:v>
                </c:pt>
                <c:pt idx="3">
                  <c:v>91</c:v>
                </c:pt>
                <c:pt idx="4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B1-4878-B4E2-E10213E7013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1741318464"/>
        <c:axId val="1618291264"/>
      </c:barChart>
      <c:catAx>
        <c:axId val="1741318464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618291264"/>
        <c:crosses val="autoZero"/>
        <c:auto val="1"/>
        <c:lblAlgn val="ctr"/>
        <c:lblOffset val="10"/>
        <c:noMultiLvlLbl val="0"/>
      </c:catAx>
      <c:valAx>
        <c:axId val="1618291264"/>
        <c:scaling>
          <c:orientation val="minMax"/>
        </c:scaling>
        <c:delete val="1"/>
        <c:axPos val="l"/>
        <c:numFmt formatCode="#,##0_ " sourceLinked="1"/>
        <c:majorTickMark val="none"/>
        <c:minorTickMark val="none"/>
        <c:tickLblPos val="nextTo"/>
        <c:crossAx val="1741318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5875">
      <a:solidFill>
        <a:schemeClr val="accent1"/>
      </a:solidFill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800" b="1"/>
              <a:t>현장 별 위험요인 신고 건 수</a:t>
            </a:r>
          </a:p>
        </c:rich>
      </c:tx>
      <c:layout>
        <c:manualLayout>
          <c:xMode val="edge"/>
          <c:yMode val="edge"/>
          <c:x val="0.33866999634334999"/>
          <c:y val="4.927853508495891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1.582019202338444E-2"/>
          <c:y val="0.21248904328634277"/>
          <c:w val="0.96835961595323117"/>
          <c:h val="0.611915627387535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'2023.05'!$AC$5</c:f>
              <c:strCache>
                <c:ptCount val="1"/>
                <c:pt idx="0">
                  <c:v>신고 건 수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'2023.05'!$AB$6:$AB$19</c:f>
              <c:strCache>
                <c:ptCount val="14"/>
                <c:pt idx="0">
                  <c:v>청주 M11</c:v>
                </c:pt>
                <c:pt idx="1">
                  <c:v>송도 빅텍</c:v>
                </c:pt>
                <c:pt idx="2">
                  <c:v>청주 M15</c:v>
                </c:pt>
                <c:pt idx="3">
                  <c:v>천안MEMC P2</c:v>
                </c:pt>
                <c:pt idx="4">
                  <c:v>셀트리온 PKG-2</c:v>
                </c:pt>
                <c:pt idx="5">
                  <c:v>아산 이녹스</c:v>
                </c:pt>
                <c:pt idx="6">
                  <c:v>판교 픽셀</c:v>
                </c:pt>
                <c:pt idx="7">
                  <c:v>영종도 스페이시스</c:v>
                </c:pt>
                <c:pt idx="8">
                  <c:v>이천 M14</c:v>
                </c:pt>
                <c:pt idx="9">
                  <c:v>화성 도쿄</c:v>
                </c:pt>
                <c:pt idx="10">
                  <c:v>인천 슈피겐</c:v>
                </c:pt>
                <c:pt idx="11">
                  <c:v>이천 M10</c:v>
                </c:pt>
                <c:pt idx="12">
                  <c:v>평택 원익IPS</c:v>
                </c:pt>
                <c:pt idx="13">
                  <c:v>영종도 칩팩</c:v>
                </c:pt>
              </c:strCache>
            </c:strRef>
          </c:cat>
          <c:val>
            <c:numRef>
              <c:f>'2023.05'!$AC$6:$AC$19</c:f>
              <c:numCache>
                <c:formatCode>General</c:formatCode>
                <c:ptCount val="14"/>
                <c:pt idx="0">
                  <c:v>188</c:v>
                </c:pt>
                <c:pt idx="1">
                  <c:v>128</c:v>
                </c:pt>
                <c:pt idx="2">
                  <c:v>103</c:v>
                </c:pt>
                <c:pt idx="3">
                  <c:v>93</c:v>
                </c:pt>
                <c:pt idx="4">
                  <c:v>65</c:v>
                </c:pt>
                <c:pt idx="5">
                  <c:v>44</c:v>
                </c:pt>
                <c:pt idx="6">
                  <c:v>6</c:v>
                </c:pt>
                <c:pt idx="7">
                  <c:v>6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3E-4474-9BDA-98662725E10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1320451408"/>
        <c:axId val="1328271328"/>
      </c:barChart>
      <c:catAx>
        <c:axId val="1320451408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28271328"/>
        <c:crosses val="autoZero"/>
        <c:auto val="1"/>
        <c:lblAlgn val="ctr"/>
        <c:lblOffset val="10"/>
        <c:noMultiLvlLbl val="0"/>
      </c:catAx>
      <c:valAx>
        <c:axId val="13282713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2045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5875">
      <a:solidFill>
        <a:schemeClr val="accent1"/>
      </a:solidFill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084" y="0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r">
              <a:defRPr sz="1200"/>
            </a:lvl1pPr>
          </a:lstStyle>
          <a:p>
            <a:fld id="{81A342A9-6DB7-4AEE-A9FB-3B3C45B4E792}" type="datetimeFigureOut">
              <a:rPr lang="ko-KR" altLang="en-US" smtClean="0"/>
              <a:t>2023-05-26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1816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084" y="9441816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r">
              <a:defRPr sz="1200"/>
            </a:lvl1pPr>
          </a:lstStyle>
          <a:p>
            <a:fld id="{C5102B8E-9D5B-4F04-B998-714CFCB66CB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63623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40" y="0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r">
              <a:defRPr sz="1200"/>
            </a:lvl1pPr>
          </a:lstStyle>
          <a:p>
            <a:fld id="{2EF7F024-598B-4A20-A873-2FDA5712DD97}" type="datetimeFigureOut">
              <a:rPr lang="ko-KR" altLang="en-US" smtClean="0"/>
              <a:t>2023-05-26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4600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0" tIns="45770" rIns="91540" bIns="4577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83310"/>
            <a:ext cx="5445760" cy="3913614"/>
          </a:xfrm>
          <a:prstGeom prst="rect">
            <a:avLst/>
          </a:prstGeom>
        </p:spPr>
        <p:txBody>
          <a:bodyPr vert="horz" lIns="91540" tIns="45770" rIns="91540" bIns="4577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440648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40" y="9440648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r">
              <a:defRPr sz="1200"/>
            </a:lvl1pPr>
          </a:lstStyle>
          <a:p>
            <a:fld id="{5EE7F65E-542B-4C62-9207-46E3BACFAC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268479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0213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6436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5381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3733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https://youtu.be/U9e3cxs1P3k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0357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https://youtu.be/U9e3cxs1P3k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8566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https://youtu.be/U9e3cxs1P3k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8023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https://youtu.be/U9e3cxs1P3k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552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2422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168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1325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8968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2590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6228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https://youtu.be/WmQ33z9oSsU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2946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1793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/>
          <a:lstStyle/>
          <a:p>
            <a:fld id="{9CF7AA18-4F1F-4854-9BD6-9E7D3AE6D7DE}" type="datetime1">
              <a:rPr lang="ko-KR" altLang="en-US" smtClean="0"/>
              <a:t>2023-05-26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0330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7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585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1954223-04A8-4885-AA58-8C357DFAD8F3}" type="datetime1">
              <a:rPr lang="ko-KR" altLang="en-US" smtClean="0"/>
              <a:t>2023-05-26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10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9F4CB79A-5BE3-4F58-A3AE-E11BB498A21F}" type="datetime1">
              <a:rPr lang="ko-KR" altLang="en-US" smtClean="0"/>
              <a:t>2023-05-26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910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860EAB1-9A24-4F43-8177-EB1A170D5DC5}" type="datetime1">
              <a:rPr lang="ko-KR" altLang="en-US" smtClean="0"/>
              <a:t>2023-05-26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851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B74DAC5-C860-4E46-AB88-1E59EC71214A}" type="datetime1">
              <a:rPr lang="ko-KR" altLang="en-US" smtClean="0"/>
              <a:t>2023-05-26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945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0B76A618-AC57-4A19-A379-A426A944B8CE}" type="datetime1">
              <a:rPr lang="ko-KR" altLang="en-US" smtClean="0"/>
              <a:t>2023-05-26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29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A5E4675-6014-4D7E-9371-A1EE500245EA}" type="datetime1">
              <a:rPr lang="ko-KR" altLang="en-US" smtClean="0"/>
              <a:t>2023-05-26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2927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4" y="1414122"/>
            <a:ext cx="9143999" cy="2329749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3" name="직선 연결선 12"/>
          <p:cNvCxnSpPr/>
          <p:nvPr userDrawn="1"/>
        </p:nvCxnSpPr>
        <p:spPr>
          <a:xfrm>
            <a:off x="0" y="557589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5699" l="391" r="99414">
                        <a14:foregroundMark x1="8203" y1="38710" x2="8203" y2="38710"/>
                        <a14:foregroundMark x1="1758" y1="41935" x2="1758" y2="41935"/>
                        <a14:foregroundMark x1="20605" y1="17742" x2="20605" y2="17742"/>
                        <a14:foregroundMark x1="26758" y1="65054" x2="26758" y2="65054"/>
                        <a14:foregroundMark x1="42578" y1="41935" x2="42578" y2="41935"/>
                        <a14:foregroundMark x1="52539" y1="32796" x2="52539" y2="32796"/>
                        <a14:foregroundMark x1="65039" y1="20430" x2="65039" y2="20430"/>
                        <a14:foregroundMark x1="76563" y1="41398" x2="76563" y2="41398"/>
                        <a14:foregroundMark x1="82324" y1="20430" x2="82324" y2="20430"/>
                        <a14:foregroundMark x1="97754" y1="20968" x2="97754" y2="20968"/>
                        <a14:foregroundMark x1="7520" y1="67204" x2="7520" y2="67204"/>
                        <a14:foregroundMark x1="12891" y1="40860" x2="12891" y2="40860"/>
                        <a14:foregroundMark x1="7227" y1="9140" x2="7227" y2="9140"/>
                        <a14:foregroundMark x1="7422" y1="92473" x2="7422" y2="92473"/>
                        <a14:foregroundMark x1="7324" y1="80645" x2="7324" y2="80645"/>
                        <a14:foregroundMark x1="1172" y1="41398" x2="1172" y2="41398"/>
                        <a14:foregroundMark x1="13379" y1="40860" x2="13379" y2="4086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06" y="93994"/>
            <a:ext cx="2056474" cy="397288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30856" y="2053907"/>
            <a:ext cx="709953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200" b="1" dirty="0">
                <a:solidFill>
                  <a:schemeClr val="bg1"/>
                </a:solidFill>
              </a:rPr>
              <a:t>안전보건 전사 회의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10952" y="5814205"/>
            <a:ext cx="213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/>
              <a:t>환경안전부문</a:t>
            </a:r>
          </a:p>
        </p:txBody>
      </p:sp>
    </p:spTree>
    <p:extLst>
      <p:ext uri="{BB962C8B-B14F-4D97-AF65-F5344CB8AC3E}">
        <p14:creationId xmlns:p14="http://schemas.microsoft.com/office/powerpoint/2010/main" val="103911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직선 연결선 12"/>
          <p:cNvCxnSpPr/>
          <p:nvPr userDrawn="1"/>
        </p:nvCxnSpPr>
        <p:spPr>
          <a:xfrm>
            <a:off x="0" y="557589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66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3" y="844737"/>
            <a:ext cx="4313207" cy="3152503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직사각형 12"/>
          <p:cNvSpPr/>
          <p:nvPr userDrawn="1"/>
        </p:nvSpPr>
        <p:spPr>
          <a:xfrm>
            <a:off x="163903" y="4161669"/>
            <a:ext cx="4313207" cy="201053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직사각형 13"/>
          <p:cNvSpPr/>
          <p:nvPr userDrawn="1"/>
        </p:nvSpPr>
        <p:spPr>
          <a:xfrm>
            <a:off x="4689897" y="844737"/>
            <a:ext cx="4313207" cy="3152503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5" name="직사각형 14"/>
          <p:cNvSpPr/>
          <p:nvPr userDrawn="1"/>
        </p:nvSpPr>
        <p:spPr>
          <a:xfrm>
            <a:off x="4692770" y="4161669"/>
            <a:ext cx="4313207" cy="201053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7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6228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3" y="844732"/>
            <a:ext cx="4313207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직사각형 12"/>
          <p:cNvSpPr/>
          <p:nvPr userDrawn="1"/>
        </p:nvSpPr>
        <p:spPr>
          <a:xfrm>
            <a:off x="163903" y="3570429"/>
            <a:ext cx="4313207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직사각형 13"/>
          <p:cNvSpPr/>
          <p:nvPr userDrawn="1"/>
        </p:nvSpPr>
        <p:spPr>
          <a:xfrm>
            <a:off x="4689897" y="844732"/>
            <a:ext cx="4313207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5" name="직사각형 14"/>
          <p:cNvSpPr/>
          <p:nvPr userDrawn="1"/>
        </p:nvSpPr>
        <p:spPr>
          <a:xfrm>
            <a:off x="4692770" y="3570429"/>
            <a:ext cx="4313207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1" name="그룹 10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6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2804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 userDrawn="1"/>
        </p:nvSpPr>
        <p:spPr>
          <a:xfrm>
            <a:off x="163904" y="844732"/>
            <a:ext cx="8839199" cy="532746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1666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1" y="844732"/>
            <a:ext cx="8839200" cy="532746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6707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2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7652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2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88429" y="6412506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8" name="Text Box 5"/>
          <p:cNvSpPr txBox="1">
            <a:spLocks noChangeArrowheads="1"/>
          </p:cNvSpPr>
          <p:nvPr userDrawn="1"/>
        </p:nvSpPr>
        <p:spPr bwMode="auto">
          <a:xfrm>
            <a:off x="0" y="2090997"/>
            <a:ext cx="9144000" cy="2676013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3158" y="1282185"/>
            <a:ext cx="4383215" cy="4293630"/>
          </a:xfrm>
          <a:prstGeom prst="diamond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 rot="2713271">
            <a:off x="1731127" y="910324"/>
            <a:ext cx="735874" cy="722811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 rot="2713271">
            <a:off x="2762527" y="5224872"/>
            <a:ext cx="735874" cy="722811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66" name="Picture 18" descr="House Construction Icons - Download Free Vector Icons | Noun Project"/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62" y="886906"/>
            <a:ext cx="1230727" cy="123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22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mQ33z9oSsU" TargetMode="External"/><Relationship Id="rId6" Type="http://schemas.openxmlformats.org/officeDocument/2006/relationships/image" Target="../media/image15.jpe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61959" y="4553667"/>
            <a:ext cx="182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2023. 05. 30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63549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69669" y="670560"/>
            <a:ext cx="8987245" cy="563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35168" y="57925"/>
            <a:ext cx="2920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496938"/>
              </p:ext>
            </p:extLst>
          </p:nvPr>
        </p:nvGraphicFramePr>
        <p:xfrm>
          <a:off x="156757" y="845823"/>
          <a:ext cx="8830494" cy="5330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2497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자재 운반 중 물체에 맞음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806000"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- 2023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5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12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금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핸드자키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사용해 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2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인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조로 케이블 트레이 운반 중 자재가 쏠려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다리에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맞음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→ 정강이 타박상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핸드자키에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자재를 고정하지 않은 상태로 운반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자재 운반 시 고정상태 확인 후 작업 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pic>
        <p:nvPicPr>
          <p:cNvPr id="10" name="그림 9">
            <a:extLst>
              <a:ext uri="{FF2B5EF4-FFF2-40B4-BE49-F238E27FC236}">
                <a16:creationId xmlns:a16="http://schemas.microsoft.com/office/drawing/2014/main" id="{2CA136F4-2C32-4A19-9528-C53B7E4130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"/>
          <a:stretch/>
        </p:blipFill>
        <p:spPr>
          <a:xfrm>
            <a:off x="179271" y="1393969"/>
            <a:ext cx="4374784" cy="4770000"/>
          </a:xfrm>
          <a:prstGeom prst="rect">
            <a:avLst/>
          </a:prstGeom>
        </p:spPr>
      </p:pic>
      <p:sp>
        <p:nvSpPr>
          <p:cNvPr id="18" name="폭발: 8pt 17">
            <a:extLst>
              <a:ext uri="{FF2B5EF4-FFF2-40B4-BE49-F238E27FC236}">
                <a16:creationId xmlns:a16="http://schemas.microsoft.com/office/drawing/2014/main" id="{13A23643-5E71-4278-ABA3-BEB9940A37A2}"/>
              </a:ext>
            </a:extLst>
          </p:cNvPr>
          <p:cNvSpPr/>
          <p:nvPr/>
        </p:nvSpPr>
        <p:spPr>
          <a:xfrm rot="20202372">
            <a:off x="2511668" y="4688873"/>
            <a:ext cx="1013846" cy="978165"/>
          </a:xfrm>
          <a:prstGeom prst="irregularSeal1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highlight>
                <a:srgbClr val="FF0000"/>
              </a:highlight>
            </a:endParaRPr>
          </a:p>
        </p:txBody>
      </p:sp>
      <p:sp>
        <p:nvSpPr>
          <p:cNvPr id="2" name="화살표: 오른쪽 1">
            <a:extLst>
              <a:ext uri="{FF2B5EF4-FFF2-40B4-BE49-F238E27FC236}">
                <a16:creationId xmlns:a16="http://schemas.microsoft.com/office/drawing/2014/main" id="{8C822049-B9B2-4280-BA13-01BC0131F9F9}"/>
              </a:ext>
            </a:extLst>
          </p:cNvPr>
          <p:cNvSpPr/>
          <p:nvPr/>
        </p:nvSpPr>
        <p:spPr>
          <a:xfrm rot="1449109">
            <a:off x="2283431" y="4551413"/>
            <a:ext cx="406212" cy="249381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5626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94711"/>
              </p:ext>
            </p:extLst>
          </p:nvPr>
        </p:nvGraphicFramePr>
        <p:xfrm>
          <a:off x="156757" y="845823"/>
          <a:ext cx="8830494" cy="5330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330979">
                <a:tc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pic>
        <p:nvPicPr>
          <p:cNvPr id="1026" name="Picture 2" descr="출처- 고용노동부 '중대재해 사이렌'">
            <a:extLst>
              <a:ext uri="{FF2B5EF4-FFF2-40B4-BE49-F238E27FC236}">
                <a16:creationId xmlns:a16="http://schemas.microsoft.com/office/drawing/2014/main" id="{DA5CABD9-439E-4DCF-9DFA-86F4DFD3574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72" y="858656"/>
            <a:ext cx="4356000" cy="530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35168" y="57925"/>
            <a:ext cx="2920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타사 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7DCF3E3-EEBE-43D5-ADE9-4695320FCB15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600019" y="858093"/>
            <a:ext cx="4356000" cy="53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2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156757" y="845823"/>
          <a:ext cx="8830494" cy="5330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330979">
                <a:tc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8DB8EBCE-3F11-42E5-AA17-15DB80AB7A6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6" y="854532"/>
            <a:ext cx="4356000" cy="5310861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5168" y="57925"/>
            <a:ext cx="2920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타사 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0DD62FC-135E-4262-A7BF-AABE659756D0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596417" y="854532"/>
            <a:ext cx="4356000" cy="53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09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E8887E33-F41D-46A1-84A9-A66371FA8444}"/>
              </a:ext>
            </a:extLst>
          </p:cNvPr>
          <p:cNvGraphicFramePr>
            <a:graphicFrameLocks noGrp="1"/>
          </p:cNvGraphicFramePr>
          <p:nvPr/>
        </p:nvGraphicFramePr>
        <p:xfrm>
          <a:off x="175489" y="844101"/>
          <a:ext cx="8820000" cy="532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0000">
                  <a:extLst>
                    <a:ext uri="{9D8B030D-6E8A-4147-A177-3AD203B41FA5}">
                      <a16:colId xmlns:a16="http://schemas.microsoft.com/office/drawing/2014/main" val="4046612978"/>
                    </a:ext>
                  </a:extLst>
                </a:gridCol>
                <a:gridCol w="4410000">
                  <a:extLst>
                    <a:ext uri="{9D8B030D-6E8A-4147-A177-3AD203B41FA5}">
                      <a16:colId xmlns:a16="http://schemas.microsoft.com/office/drawing/2014/main" val="713012050"/>
                    </a:ext>
                  </a:extLst>
                </a:gridCol>
              </a:tblGrid>
              <a:tr h="266040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42944"/>
                  </a:ext>
                </a:extLst>
              </a:tr>
              <a:tr h="266040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589563"/>
                  </a:ext>
                </a:extLst>
              </a:tr>
            </a:tbl>
          </a:graphicData>
        </a:graphic>
      </p:graphicFrame>
      <p:sp>
        <p:nvSpPr>
          <p:cNvPr id="7" name="직사각형 6"/>
          <p:cNvSpPr/>
          <p:nvPr/>
        </p:nvSpPr>
        <p:spPr>
          <a:xfrm>
            <a:off x="35168" y="57920"/>
            <a:ext cx="5977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안전캠페인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현수막 및 스티커 배포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4288429" y="6464262"/>
            <a:ext cx="567146" cy="365125"/>
          </a:xfrm>
        </p:spPr>
        <p:txBody>
          <a:bodyPr/>
          <a:lstStyle/>
          <a:p>
            <a:r>
              <a:rPr lang="en-US" altLang="ko-KR" dirty="0"/>
              <a:t>10</a:t>
            </a:r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924A071-69BF-4CC6-A87E-08AD066E936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10044" t="13228" r="3745" b="9812"/>
          <a:stretch/>
        </p:blipFill>
        <p:spPr>
          <a:xfrm>
            <a:off x="191585" y="863429"/>
            <a:ext cx="4374000" cy="2628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68BCB3C-F0F5-4CF4-AE9F-6B90C802CC4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594524" y="857964"/>
            <a:ext cx="4374000" cy="262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985CE2B-C57D-4498-B880-092A5E849045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84594" y="3527484"/>
            <a:ext cx="4374000" cy="2628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D201495-AF82-4201-A308-0CB867772C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099" r="18243" b="5044"/>
          <a:stretch/>
        </p:blipFill>
        <p:spPr>
          <a:xfrm rot="16200000">
            <a:off x="6820797" y="3990956"/>
            <a:ext cx="1889649" cy="243276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295AD24-E1BC-4D21-B4D5-AF8860AE91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14" r="23794"/>
          <a:stretch/>
        </p:blipFill>
        <p:spPr>
          <a:xfrm rot="5400000">
            <a:off x="4507530" y="3605768"/>
            <a:ext cx="2319895" cy="214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17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5168" y="57920"/>
            <a:ext cx="4706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안전캠페인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4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행시 공모전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4288429" y="6464262"/>
            <a:ext cx="567146" cy="365125"/>
          </a:xfrm>
        </p:spPr>
        <p:txBody>
          <a:bodyPr/>
          <a:lstStyle/>
          <a:p>
            <a:r>
              <a:rPr lang="en-US" altLang="ko-KR" dirty="0"/>
              <a:t>10</a:t>
            </a:r>
            <a:endParaRPr lang="ko-KR" altLang="en-US" dirty="0"/>
          </a:p>
        </p:txBody>
      </p:sp>
      <p:pic>
        <p:nvPicPr>
          <p:cNvPr id="1026" name="Picture 2" descr="external_image">
            <a:extLst>
              <a:ext uri="{FF2B5EF4-FFF2-40B4-BE49-F238E27FC236}">
                <a16:creationId xmlns:a16="http://schemas.microsoft.com/office/drawing/2014/main" id="{B9F3FE0D-A07F-4D31-AE86-BF3F995C6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2" b="4590"/>
          <a:stretch/>
        </p:blipFill>
        <p:spPr bwMode="auto">
          <a:xfrm>
            <a:off x="3119257" y="840507"/>
            <a:ext cx="2923958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xternal_image">
            <a:extLst>
              <a:ext uri="{FF2B5EF4-FFF2-40B4-BE49-F238E27FC236}">
                <a16:creationId xmlns:a16="http://schemas.microsoft.com/office/drawing/2014/main" id="{66D662B8-1362-4BC2-ACA6-CF4D79471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2" b="4590"/>
          <a:stretch/>
        </p:blipFill>
        <p:spPr bwMode="auto">
          <a:xfrm>
            <a:off x="6088153" y="840507"/>
            <a:ext cx="2923958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xternal_image">
            <a:extLst>
              <a:ext uri="{FF2B5EF4-FFF2-40B4-BE49-F238E27FC236}">
                <a16:creationId xmlns:a16="http://schemas.microsoft.com/office/drawing/2014/main" id="{10F068E8-D12F-442F-B6BC-1136BC038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" b="4918"/>
          <a:stretch/>
        </p:blipFill>
        <p:spPr bwMode="auto">
          <a:xfrm>
            <a:off x="150336" y="3539831"/>
            <a:ext cx="2923958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xternal_image">
            <a:extLst>
              <a:ext uri="{FF2B5EF4-FFF2-40B4-BE49-F238E27FC236}">
                <a16:creationId xmlns:a16="http://schemas.microsoft.com/office/drawing/2014/main" id="{A035F090-D39C-4633-B190-7D15C2CC2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" b="4918"/>
          <a:stretch/>
        </p:blipFill>
        <p:spPr bwMode="auto">
          <a:xfrm>
            <a:off x="3119257" y="3539831"/>
            <a:ext cx="2923958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xternal_image">
            <a:extLst>
              <a:ext uri="{FF2B5EF4-FFF2-40B4-BE49-F238E27FC236}">
                <a16:creationId xmlns:a16="http://schemas.microsoft.com/office/drawing/2014/main" id="{8663C266-0159-4FBC-B636-A9ADD13B7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" b="4918"/>
          <a:stretch/>
        </p:blipFill>
        <p:spPr bwMode="auto">
          <a:xfrm>
            <a:off x="6088153" y="3539831"/>
            <a:ext cx="2923958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2E8998A0-37BB-476B-850F-CA96A0486CAB}"/>
              </a:ext>
            </a:extLst>
          </p:cNvPr>
          <p:cNvSpPr/>
          <p:nvPr/>
        </p:nvSpPr>
        <p:spPr>
          <a:xfrm>
            <a:off x="159572" y="840507"/>
            <a:ext cx="2914722" cy="2628000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D7063-A6D7-4039-88B5-E9A0F177CAA3}"/>
              </a:ext>
            </a:extLst>
          </p:cNvPr>
          <p:cNvSpPr txBox="1"/>
          <p:nvPr/>
        </p:nvSpPr>
        <p:spPr>
          <a:xfrm>
            <a:off x="157576" y="925068"/>
            <a:ext cx="2933948" cy="2471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dirty="0">
                <a:latin typeface="+mn-ea"/>
              </a:rPr>
              <a:t>- </a:t>
            </a:r>
            <a:r>
              <a:rPr lang="ko-KR" altLang="en-US" sz="1500" dirty="0">
                <a:latin typeface="+mn-ea"/>
              </a:rPr>
              <a:t>기간 </a:t>
            </a:r>
            <a:r>
              <a:rPr lang="en-US" altLang="ko-KR" sz="1500" dirty="0">
                <a:latin typeface="+mn-ea"/>
              </a:rPr>
              <a:t>: 4</a:t>
            </a:r>
            <a:r>
              <a:rPr lang="ko-KR" altLang="en-US" sz="1500" dirty="0">
                <a:latin typeface="+mn-ea"/>
              </a:rPr>
              <a:t>월 </a:t>
            </a:r>
            <a:r>
              <a:rPr lang="en-US" altLang="ko-KR" sz="1500" dirty="0">
                <a:latin typeface="+mn-ea"/>
              </a:rPr>
              <a:t>25</a:t>
            </a:r>
            <a:r>
              <a:rPr lang="ko-KR" altLang="en-US" sz="1500" dirty="0">
                <a:latin typeface="+mn-ea"/>
              </a:rPr>
              <a:t>일 </a:t>
            </a:r>
            <a:r>
              <a:rPr lang="en-US" altLang="ko-KR" sz="1500" dirty="0">
                <a:latin typeface="+mn-ea"/>
              </a:rPr>
              <a:t>~ 5</a:t>
            </a:r>
            <a:r>
              <a:rPr lang="ko-KR" altLang="en-US" sz="1500" dirty="0">
                <a:latin typeface="+mn-ea"/>
              </a:rPr>
              <a:t>월 </a:t>
            </a:r>
            <a:r>
              <a:rPr lang="en-US" altLang="ko-KR" sz="1500" dirty="0">
                <a:latin typeface="+mn-ea"/>
              </a:rPr>
              <a:t>10</a:t>
            </a:r>
            <a:r>
              <a:rPr lang="ko-KR" altLang="en-US" sz="1500" dirty="0">
                <a:latin typeface="+mn-ea"/>
              </a:rPr>
              <a:t>일</a:t>
            </a:r>
            <a:endParaRPr lang="en-US" altLang="ko-KR" sz="15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500" dirty="0">
                <a:latin typeface="+mn-ea"/>
              </a:rPr>
              <a:t>- </a:t>
            </a:r>
            <a:r>
              <a:rPr lang="ko-KR" altLang="en-US" sz="1500" dirty="0">
                <a:latin typeface="+mn-ea"/>
              </a:rPr>
              <a:t>참여 현황 </a:t>
            </a:r>
            <a:r>
              <a:rPr lang="en-US" altLang="ko-KR" sz="1500" dirty="0">
                <a:latin typeface="+mn-ea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ko-KR" sz="1500" dirty="0">
                <a:latin typeface="+mn-ea"/>
              </a:rPr>
              <a:t>  100</a:t>
            </a:r>
            <a:r>
              <a:rPr lang="ko-KR" altLang="en-US" sz="1500" dirty="0">
                <a:latin typeface="+mn-ea"/>
              </a:rPr>
              <a:t>명 참여</a:t>
            </a:r>
            <a:r>
              <a:rPr lang="en-US" altLang="ko-KR" sz="1500" dirty="0">
                <a:latin typeface="+mn-ea"/>
              </a:rPr>
              <a:t>, 146</a:t>
            </a:r>
            <a:r>
              <a:rPr lang="ko-KR" altLang="en-US" sz="1500" dirty="0">
                <a:latin typeface="+mn-ea"/>
              </a:rPr>
              <a:t>건 접수</a:t>
            </a:r>
            <a:endParaRPr lang="en-US" altLang="ko-KR" sz="15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500" dirty="0">
                <a:latin typeface="+mn-ea"/>
              </a:rPr>
              <a:t>- </a:t>
            </a:r>
            <a:r>
              <a:rPr lang="ko-KR" altLang="en-US" sz="1500" dirty="0">
                <a:latin typeface="+mn-ea"/>
              </a:rPr>
              <a:t>직원 투표로 우수작 </a:t>
            </a:r>
            <a:r>
              <a:rPr lang="en-US" altLang="ko-KR" sz="1500" dirty="0">
                <a:latin typeface="+mn-ea"/>
              </a:rPr>
              <a:t>5</a:t>
            </a:r>
            <a:r>
              <a:rPr lang="ko-KR" altLang="en-US" sz="1500" dirty="0">
                <a:latin typeface="+mn-ea"/>
              </a:rPr>
              <a:t>건 선정</a:t>
            </a:r>
            <a:endParaRPr lang="en-US" altLang="ko-KR" sz="15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500" dirty="0">
                <a:latin typeface="+mn-ea"/>
              </a:rPr>
              <a:t>- </a:t>
            </a:r>
            <a:r>
              <a:rPr lang="ko-KR" altLang="en-US" sz="1500" dirty="0">
                <a:latin typeface="+mn-ea"/>
              </a:rPr>
              <a:t>포상 내용</a:t>
            </a:r>
            <a:endParaRPr lang="en-US" altLang="ko-KR" sz="15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500" dirty="0">
                <a:latin typeface="+mn-ea"/>
              </a:rPr>
              <a:t> </a:t>
            </a:r>
            <a:r>
              <a:rPr lang="ko-KR" altLang="en-US" sz="1500" dirty="0">
                <a:latin typeface="+mn-ea"/>
              </a:rPr>
              <a:t>우수상</a:t>
            </a:r>
            <a:r>
              <a:rPr lang="en-US" altLang="ko-KR" sz="1500" dirty="0">
                <a:latin typeface="+mn-ea"/>
              </a:rPr>
              <a:t>(5</a:t>
            </a:r>
            <a:r>
              <a:rPr lang="ko-KR" altLang="en-US" sz="1500" dirty="0">
                <a:latin typeface="+mn-ea"/>
              </a:rPr>
              <a:t>명</a:t>
            </a:r>
            <a:r>
              <a:rPr lang="en-US" altLang="ko-KR" sz="1500" dirty="0">
                <a:latin typeface="+mn-ea"/>
              </a:rPr>
              <a:t>): </a:t>
            </a:r>
            <a:r>
              <a:rPr lang="ko-KR" altLang="en-US" sz="1500" dirty="0">
                <a:latin typeface="+mn-ea"/>
              </a:rPr>
              <a:t>상품권 </a:t>
            </a:r>
            <a:r>
              <a:rPr lang="en-US" altLang="ko-KR" sz="1500" dirty="0">
                <a:latin typeface="+mn-ea"/>
              </a:rPr>
              <a:t>10</a:t>
            </a:r>
            <a:r>
              <a:rPr lang="ko-KR" altLang="en-US" sz="1500" dirty="0">
                <a:latin typeface="+mn-ea"/>
              </a:rPr>
              <a:t>만원  </a:t>
            </a:r>
            <a:endParaRPr lang="en-US" altLang="ko-KR" sz="15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500" dirty="0">
                <a:latin typeface="+mn-ea"/>
              </a:rPr>
              <a:t> </a:t>
            </a:r>
            <a:r>
              <a:rPr lang="ko-KR" altLang="en-US" sz="1500" dirty="0">
                <a:latin typeface="+mn-ea"/>
              </a:rPr>
              <a:t>참가상</a:t>
            </a:r>
            <a:r>
              <a:rPr lang="en-US" altLang="ko-KR" sz="1500" dirty="0">
                <a:latin typeface="+mn-ea"/>
              </a:rPr>
              <a:t>(100</a:t>
            </a:r>
            <a:r>
              <a:rPr lang="ko-KR" altLang="en-US" sz="1500" dirty="0">
                <a:latin typeface="+mn-ea"/>
              </a:rPr>
              <a:t>명</a:t>
            </a:r>
            <a:r>
              <a:rPr lang="en-US" altLang="ko-KR" sz="1500" dirty="0">
                <a:latin typeface="+mn-ea"/>
              </a:rPr>
              <a:t>): </a:t>
            </a:r>
            <a:r>
              <a:rPr lang="ko-KR" altLang="en-US" sz="1500" dirty="0">
                <a:latin typeface="+mn-ea"/>
              </a:rPr>
              <a:t>커피쿠폰 </a:t>
            </a:r>
            <a:r>
              <a:rPr lang="en-US" altLang="ko-KR" sz="1500" dirty="0">
                <a:latin typeface="+mn-ea"/>
              </a:rPr>
              <a:t>1</a:t>
            </a:r>
            <a:r>
              <a:rPr lang="ko-KR" altLang="en-US" sz="1500" dirty="0">
                <a:latin typeface="+mn-ea"/>
              </a:rPr>
              <a:t>만원</a:t>
            </a:r>
            <a:endParaRPr lang="en-US" altLang="ko-KR" sz="15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44458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E8887E33-F41D-46A1-84A9-A66371FA84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974809"/>
              </p:ext>
            </p:extLst>
          </p:nvPr>
        </p:nvGraphicFramePr>
        <p:xfrm>
          <a:off x="175489" y="844101"/>
          <a:ext cx="8820000" cy="532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0000">
                  <a:extLst>
                    <a:ext uri="{9D8B030D-6E8A-4147-A177-3AD203B41FA5}">
                      <a16:colId xmlns:a16="http://schemas.microsoft.com/office/drawing/2014/main" val="4046612978"/>
                    </a:ext>
                  </a:extLst>
                </a:gridCol>
                <a:gridCol w="4410000">
                  <a:extLst>
                    <a:ext uri="{9D8B030D-6E8A-4147-A177-3AD203B41FA5}">
                      <a16:colId xmlns:a16="http://schemas.microsoft.com/office/drawing/2014/main" val="713012050"/>
                    </a:ext>
                  </a:extLst>
                </a:gridCol>
              </a:tblGrid>
              <a:tr h="266040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42944"/>
                  </a:ext>
                </a:extLst>
              </a:tr>
              <a:tr h="266040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589563"/>
                  </a:ext>
                </a:extLst>
              </a:tr>
            </a:tbl>
          </a:graphicData>
        </a:graphic>
      </p:graphicFrame>
      <p:sp>
        <p:nvSpPr>
          <p:cNvPr id="7" name="직사각형 6"/>
          <p:cNvSpPr/>
          <p:nvPr/>
        </p:nvSpPr>
        <p:spPr>
          <a:xfrm>
            <a:off x="35168" y="57920"/>
            <a:ext cx="5144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안전캠페인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 다짐 릴레이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4288429" y="6464262"/>
            <a:ext cx="567146" cy="365125"/>
          </a:xfrm>
        </p:spPr>
        <p:txBody>
          <a:bodyPr/>
          <a:lstStyle/>
          <a:p>
            <a:r>
              <a:rPr lang="en-US" altLang="ko-KR" dirty="0"/>
              <a:t>10</a:t>
            </a:r>
            <a:endParaRPr lang="ko-KR" altLang="en-US" dirty="0"/>
          </a:p>
        </p:txBody>
      </p:sp>
      <p:pic>
        <p:nvPicPr>
          <p:cNvPr id="2050" name="Picture 2" descr="external_image">
            <a:extLst>
              <a:ext uri="{FF2B5EF4-FFF2-40B4-BE49-F238E27FC236}">
                <a16:creationId xmlns:a16="http://schemas.microsoft.com/office/drawing/2014/main" id="{9D5CC20D-71F6-4AB8-9549-167EFD70455F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3" b="10701"/>
          <a:stretch/>
        </p:blipFill>
        <p:spPr bwMode="auto">
          <a:xfrm>
            <a:off x="194071" y="854107"/>
            <a:ext cx="4374000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xternal_image">
            <a:extLst>
              <a:ext uri="{FF2B5EF4-FFF2-40B4-BE49-F238E27FC236}">
                <a16:creationId xmlns:a16="http://schemas.microsoft.com/office/drawing/2014/main" id="{D3502163-0930-4794-A6EA-FCAEAD94959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12606" r="8472" b="14676"/>
          <a:stretch/>
        </p:blipFill>
        <p:spPr bwMode="auto">
          <a:xfrm>
            <a:off x="4604071" y="862541"/>
            <a:ext cx="4374000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7AEECFC-0FC7-442E-AA63-048EA0BF704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12857" t="19200" r="3841" b="6549"/>
          <a:stretch/>
        </p:blipFill>
        <p:spPr>
          <a:xfrm>
            <a:off x="4604071" y="3517067"/>
            <a:ext cx="4374000" cy="2628000"/>
          </a:xfrm>
          <a:prstGeom prst="rect">
            <a:avLst/>
          </a:prstGeom>
        </p:spPr>
      </p:pic>
      <p:pic>
        <p:nvPicPr>
          <p:cNvPr id="2054" name="Picture 6" descr="external_image">
            <a:extLst>
              <a:ext uri="{FF2B5EF4-FFF2-40B4-BE49-F238E27FC236}">
                <a16:creationId xmlns:a16="http://schemas.microsoft.com/office/drawing/2014/main" id="{B82E49A3-2CC4-44D1-B5DE-6D04FDFB5795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6" t="18667" r="5619" b="5741"/>
          <a:stretch/>
        </p:blipFill>
        <p:spPr bwMode="auto">
          <a:xfrm>
            <a:off x="194071" y="3520780"/>
            <a:ext cx="4374000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8E2B77-BD4B-4E22-822D-65E09ABC3CD5}"/>
              </a:ext>
            </a:extLst>
          </p:cNvPr>
          <p:cNvSpPr txBox="1"/>
          <p:nvPr/>
        </p:nvSpPr>
        <p:spPr>
          <a:xfrm>
            <a:off x="5686697" y="862541"/>
            <a:ext cx="239921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송도 셀트리온 </a:t>
            </a:r>
            <a:r>
              <a:rPr lang="en-US" altLang="ko-KR" dirty="0"/>
              <a:t>PKG-2</a:t>
            </a:r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BB6FC1-7459-47D4-9E35-E66641B085B4}"/>
              </a:ext>
            </a:extLst>
          </p:cNvPr>
          <p:cNvSpPr txBox="1"/>
          <p:nvPr/>
        </p:nvSpPr>
        <p:spPr>
          <a:xfrm>
            <a:off x="1181465" y="863438"/>
            <a:ext cx="239921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환경안전부문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078579-C4F9-47B3-A519-E771E5760CC1}"/>
              </a:ext>
            </a:extLst>
          </p:cNvPr>
          <p:cNvSpPr txBox="1"/>
          <p:nvPr/>
        </p:nvSpPr>
        <p:spPr>
          <a:xfrm>
            <a:off x="5686697" y="3521402"/>
            <a:ext cx="239921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부평 한국경제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42C49A-66A8-446C-BD8C-16D5EDBAA4D8}"/>
              </a:ext>
            </a:extLst>
          </p:cNvPr>
          <p:cNvSpPr txBox="1"/>
          <p:nvPr/>
        </p:nvSpPr>
        <p:spPr>
          <a:xfrm>
            <a:off x="1181465" y="3522299"/>
            <a:ext cx="239921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청주 하이닉스 </a:t>
            </a:r>
            <a:r>
              <a:rPr lang="en-US" altLang="ko-KR" dirty="0"/>
              <a:t>M11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7759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E8887E33-F41D-46A1-84A9-A66371FA84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282928"/>
              </p:ext>
            </p:extLst>
          </p:nvPr>
        </p:nvGraphicFramePr>
        <p:xfrm>
          <a:off x="175489" y="844101"/>
          <a:ext cx="8820000" cy="532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0000">
                  <a:extLst>
                    <a:ext uri="{9D8B030D-6E8A-4147-A177-3AD203B41FA5}">
                      <a16:colId xmlns:a16="http://schemas.microsoft.com/office/drawing/2014/main" val="4046612978"/>
                    </a:ext>
                  </a:extLst>
                </a:gridCol>
                <a:gridCol w="4410000">
                  <a:extLst>
                    <a:ext uri="{9D8B030D-6E8A-4147-A177-3AD203B41FA5}">
                      <a16:colId xmlns:a16="http://schemas.microsoft.com/office/drawing/2014/main" val="713012050"/>
                    </a:ext>
                  </a:extLst>
                </a:gridCol>
              </a:tblGrid>
              <a:tr h="2660400">
                <a:tc>
                  <a:txBody>
                    <a:bodyPr/>
                    <a:lstStyle/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600" dirty="0">
                          <a:latin typeface="+mj-ea"/>
                          <a:ea typeface="+mj-ea"/>
                        </a:rPr>
                        <a:t>-  </a:t>
                      </a:r>
                      <a:r>
                        <a:rPr lang="ko-KR" altLang="en-US" sz="1600" dirty="0">
                          <a:latin typeface="+mj-ea"/>
                          <a:ea typeface="+mj-ea"/>
                        </a:rPr>
                        <a:t>위험성평가 회의 참관 후</a:t>
                      </a:r>
                      <a:r>
                        <a:rPr lang="en-US" altLang="ko-KR" sz="1600" dirty="0"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600" dirty="0">
                          <a:latin typeface="+mj-ea"/>
                          <a:ea typeface="+mj-ea"/>
                        </a:rPr>
                        <a:t>우수 현장 포상</a:t>
                      </a:r>
                      <a:endParaRPr lang="en-US" altLang="ko-KR" sz="1600" dirty="0">
                        <a:latin typeface="+mj-ea"/>
                        <a:ea typeface="+mj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600" dirty="0">
                          <a:latin typeface="+mj-ea"/>
                          <a:ea typeface="+mj-ea"/>
                        </a:rPr>
                        <a:t>-  </a:t>
                      </a:r>
                      <a:r>
                        <a:rPr lang="ko-KR" altLang="en-US" sz="1600" dirty="0">
                          <a:latin typeface="+mj-ea"/>
                          <a:ea typeface="+mj-ea"/>
                        </a:rPr>
                        <a:t>주요 평가 내용 </a:t>
                      </a:r>
                      <a:endParaRPr lang="en-US" altLang="ko-KR" sz="1600" dirty="0">
                        <a:latin typeface="+mj-ea"/>
                        <a:ea typeface="+mj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600" dirty="0">
                          <a:latin typeface="+mj-ea"/>
                          <a:ea typeface="+mj-ea"/>
                        </a:rPr>
                        <a:t>  </a:t>
                      </a:r>
                      <a:r>
                        <a:rPr lang="ko-KR" altLang="en-US" sz="1500" dirty="0">
                          <a:latin typeface="+mj-ea"/>
                          <a:ea typeface="+mj-ea"/>
                        </a:rPr>
                        <a:t>협력업체의 자발적인 위험요인 발굴</a:t>
                      </a:r>
                      <a:r>
                        <a:rPr lang="en-US" altLang="ko-KR" sz="1500" dirty="0">
                          <a:latin typeface="+mj-ea"/>
                          <a:ea typeface="+mj-ea"/>
                        </a:rPr>
                        <a:t>,</a:t>
                      </a:r>
                      <a:r>
                        <a:rPr lang="ko-KR" altLang="en-US" sz="1500" dirty="0">
                          <a:latin typeface="+mj-ea"/>
                          <a:ea typeface="+mj-ea"/>
                        </a:rPr>
                        <a:t> 개선 활동</a:t>
                      </a:r>
                      <a:endParaRPr lang="en-US" altLang="ko-KR" sz="1500" dirty="0">
                        <a:latin typeface="+mj-ea"/>
                        <a:ea typeface="+mj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dirty="0">
                          <a:latin typeface="+mj-ea"/>
                          <a:ea typeface="+mj-ea"/>
                        </a:rPr>
                        <a:t>  </a:t>
                      </a:r>
                      <a:r>
                        <a:rPr lang="ko-KR" altLang="en-US" sz="1500" dirty="0">
                          <a:latin typeface="+mj-ea"/>
                          <a:ea typeface="+mj-ea"/>
                        </a:rPr>
                        <a:t>현장소장 및 관리감독자의 주도적인 참여</a:t>
                      </a:r>
                      <a:endParaRPr lang="en-US" altLang="ko-KR" sz="1500" dirty="0">
                        <a:latin typeface="+mj-ea"/>
                        <a:ea typeface="+mj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dirty="0">
                          <a:latin typeface="+mj-ea"/>
                          <a:ea typeface="+mj-ea"/>
                        </a:rPr>
                        <a:t>-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600" dirty="0">
                        <a:latin typeface="+mj-ea"/>
                        <a:ea typeface="+mj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1600" dirty="0">
                        <a:latin typeface="+mj-ea"/>
                        <a:ea typeface="+mj-ea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42944"/>
                  </a:ext>
                </a:extLst>
              </a:tr>
              <a:tr h="266040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589563"/>
                  </a:ext>
                </a:extLst>
              </a:tr>
            </a:tbl>
          </a:graphicData>
        </a:graphic>
      </p:graphicFrame>
      <p:sp>
        <p:nvSpPr>
          <p:cNvPr id="7" name="직사각형 6"/>
          <p:cNvSpPr/>
          <p:nvPr/>
        </p:nvSpPr>
        <p:spPr>
          <a:xfrm>
            <a:off x="35168" y="57920"/>
            <a:ext cx="5650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안전캠페인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경진대회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4288429" y="6464262"/>
            <a:ext cx="567146" cy="365125"/>
          </a:xfrm>
        </p:spPr>
        <p:txBody>
          <a:bodyPr/>
          <a:lstStyle/>
          <a:p>
            <a:r>
              <a:rPr lang="en-US" altLang="ko-KR" dirty="0"/>
              <a:t>10</a:t>
            </a:r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0C77DEC-2D42-410B-B19A-9DDEF326639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11525" t="22465"/>
          <a:stretch/>
        </p:blipFill>
        <p:spPr>
          <a:xfrm>
            <a:off x="194071" y="3530111"/>
            <a:ext cx="4374000" cy="262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258309D-FF35-4B49-90E3-9D5B39884CE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t="14983" r="3590" b="697"/>
          <a:stretch/>
        </p:blipFill>
        <p:spPr>
          <a:xfrm>
            <a:off x="4607807" y="860312"/>
            <a:ext cx="4374000" cy="262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4BB1CDC-51AA-4A52-9A61-871A52EA0F0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12430" t="11200" r="9302" b="12128"/>
          <a:stretch/>
        </p:blipFill>
        <p:spPr>
          <a:xfrm>
            <a:off x="4607807" y="3530111"/>
            <a:ext cx="4374000" cy="2628000"/>
          </a:xfrm>
          <a:prstGeom prst="rect">
            <a:avLst/>
          </a:prstGeom>
        </p:spPr>
      </p:pic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53919386-7667-4A12-9077-5D0794F29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305007"/>
              </p:ext>
            </p:extLst>
          </p:nvPr>
        </p:nvGraphicFramePr>
        <p:xfrm>
          <a:off x="424775" y="2317424"/>
          <a:ext cx="40640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1967">
                  <a:extLst>
                    <a:ext uri="{9D8B030D-6E8A-4147-A177-3AD203B41FA5}">
                      <a16:colId xmlns:a16="http://schemas.microsoft.com/office/drawing/2014/main" val="2361063850"/>
                    </a:ext>
                  </a:extLst>
                </a:gridCol>
                <a:gridCol w="1872033">
                  <a:extLst>
                    <a:ext uri="{9D8B030D-6E8A-4147-A177-3AD203B41FA5}">
                      <a16:colId xmlns:a16="http://schemas.microsoft.com/office/drawing/2014/main" val="15005868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송도 </a:t>
                      </a:r>
                      <a:r>
                        <a:rPr lang="ko-KR" altLang="en-US" sz="1500" dirty="0" err="1">
                          <a:latin typeface="+mn-ea"/>
                          <a:ea typeface="+mn-ea"/>
                        </a:rPr>
                        <a:t>빅텍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23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화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) 13:30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2207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송도 셀트리온 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PKG-2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목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) 10:00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9517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이천 하이닉스 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M10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9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금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) 10:30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881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5972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5168" y="57920"/>
            <a:ext cx="3228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3-2. </a:t>
            </a:r>
            <a:r>
              <a:rPr lang="ko-KR" altLang="en-US" sz="24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활용 현황</a:t>
            </a:r>
            <a:endParaRPr lang="en-US" altLang="ko-KR" sz="2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/>
              <a:t>10</a:t>
            </a:r>
            <a:endParaRPr lang="ko-KR" altLang="en-US" dirty="0"/>
          </a:p>
        </p:txBody>
      </p:sp>
      <p:graphicFrame>
        <p:nvGraphicFramePr>
          <p:cNvPr id="8" name="차트 7">
            <a:extLst>
              <a:ext uri="{FF2B5EF4-FFF2-40B4-BE49-F238E27FC236}">
                <a16:creationId xmlns:a16="http://schemas.microsoft.com/office/drawing/2014/main" id="{355D6A1F-FAA8-466B-90A3-5A1643E961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6383494"/>
              </p:ext>
            </p:extLst>
          </p:nvPr>
        </p:nvGraphicFramePr>
        <p:xfrm>
          <a:off x="169819" y="838199"/>
          <a:ext cx="441089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차트 8">
            <a:extLst>
              <a:ext uri="{FF2B5EF4-FFF2-40B4-BE49-F238E27FC236}">
                <a16:creationId xmlns:a16="http://schemas.microsoft.com/office/drawing/2014/main" id="{13EBC425-F20C-4A71-A870-0E3B80A023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407684"/>
              </p:ext>
            </p:extLst>
          </p:nvPr>
        </p:nvGraphicFramePr>
        <p:xfrm>
          <a:off x="4589418" y="840376"/>
          <a:ext cx="4410890" cy="2743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차트 10">
            <a:extLst>
              <a:ext uri="{FF2B5EF4-FFF2-40B4-BE49-F238E27FC236}">
                <a16:creationId xmlns:a16="http://schemas.microsoft.com/office/drawing/2014/main" id="{ABB7D6A1-4F00-480E-A1D0-A3107FAA2B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2106558"/>
              </p:ext>
            </p:extLst>
          </p:nvPr>
        </p:nvGraphicFramePr>
        <p:xfrm>
          <a:off x="169819" y="3581398"/>
          <a:ext cx="8830487" cy="2577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62D3EBC7-E97F-4C94-8A8C-553E057D0037}"/>
              </a:ext>
            </a:extLst>
          </p:cNvPr>
          <p:cNvSpPr/>
          <p:nvPr/>
        </p:nvSpPr>
        <p:spPr>
          <a:xfrm>
            <a:off x="357053" y="3979817"/>
            <a:ext cx="3013166" cy="210747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686014-8D74-4300-9F8E-E184710FA3C5}"/>
              </a:ext>
            </a:extLst>
          </p:cNvPr>
          <p:cNvSpPr txBox="1"/>
          <p:nvPr/>
        </p:nvSpPr>
        <p:spPr>
          <a:xfrm>
            <a:off x="1515647" y="4052054"/>
            <a:ext cx="1184011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/>
              <a:t>우수 현장</a:t>
            </a:r>
          </a:p>
        </p:txBody>
      </p:sp>
    </p:spTree>
    <p:extLst>
      <p:ext uri="{BB962C8B-B14F-4D97-AF65-F5344CB8AC3E}">
        <p14:creationId xmlns:p14="http://schemas.microsoft.com/office/powerpoint/2010/main" val="673713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5168" y="57920"/>
            <a:ext cx="7579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3-2. </a:t>
            </a:r>
            <a:r>
              <a:rPr lang="ko-KR" altLang="en-US" sz="24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활용 우수 사례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안전보건 관련 의견청취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/>
              <a:t>10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F5132BB-5848-47D9-BD90-F94A62AD7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08" y="825384"/>
            <a:ext cx="8869307" cy="53781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55E364-58FF-4F68-940B-C282A24F625D}"/>
              </a:ext>
            </a:extLst>
          </p:cNvPr>
          <p:cNvSpPr txBox="1"/>
          <p:nvPr/>
        </p:nvSpPr>
        <p:spPr>
          <a:xfrm>
            <a:off x="347321" y="4414488"/>
            <a:ext cx="390524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500" dirty="0"/>
              <a:t>게이트 전도 위험 점검 </a:t>
            </a:r>
            <a:r>
              <a:rPr lang="ko-KR" altLang="en-US" sz="1500" dirty="0" err="1"/>
              <a:t>요청드립니다</a:t>
            </a:r>
            <a:r>
              <a:rPr lang="en-US" altLang="ko-KR" sz="1500" dirty="0"/>
              <a:t>.</a:t>
            </a:r>
            <a:endParaRPr lang="ko-KR" altLang="en-US" sz="1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547AF6-6E31-4FAE-B513-921264C686AA}"/>
              </a:ext>
            </a:extLst>
          </p:cNvPr>
          <p:cNvSpPr txBox="1"/>
          <p:nvPr/>
        </p:nvSpPr>
        <p:spPr>
          <a:xfrm>
            <a:off x="4891432" y="4110637"/>
            <a:ext cx="3996000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500" dirty="0"/>
              <a:t>요청하신 </a:t>
            </a:r>
            <a:r>
              <a:rPr lang="en-US" altLang="ko-KR" sz="1500" dirty="0"/>
              <a:t>1</a:t>
            </a:r>
            <a:r>
              <a:rPr lang="ko-KR" altLang="en-US" sz="1500" dirty="0"/>
              <a:t>번 게이트 문 전수검사 및</a:t>
            </a:r>
            <a:r>
              <a:rPr lang="en-US" altLang="ko-KR" sz="1500" dirty="0"/>
              <a:t> </a:t>
            </a:r>
            <a:r>
              <a:rPr lang="ko-KR" altLang="en-US" sz="1500" dirty="0"/>
              <a:t>이상유무 확인하여 부적합부분 조치하였습니다</a:t>
            </a:r>
            <a:r>
              <a:rPr lang="en-US" altLang="ko-KR" sz="1500" dirty="0"/>
              <a:t>.</a:t>
            </a:r>
          </a:p>
          <a:p>
            <a:r>
              <a:rPr lang="ko-KR" altLang="en-US" sz="1500" dirty="0"/>
              <a:t>감사합니다</a:t>
            </a:r>
            <a:r>
              <a:rPr lang="en-US" altLang="ko-KR" sz="1500" dirty="0"/>
              <a:t>.</a:t>
            </a:r>
            <a:endParaRPr lang="ko-KR" altLang="en-US" sz="1500" dirty="0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0200819-6D4D-4EB2-80CC-7B64EF64FFE7}"/>
              </a:ext>
            </a:extLst>
          </p:cNvPr>
          <p:cNvSpPr/>
          <p:nvPr/>
        </p:nvSpPr>
        <p:spPr>
          <a:xfrm>
            <a:off x="330925" y="5129349"/>
            <a:ext cx="3948795" cy="47897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BC3607C0-5A38-4051-9B9B-A7F2A3610E57}"/>
              </a:ext>
            </a:extLst>
          </p:cNvPr>
          <p:cNvSpPr/>
          <p:nvPr/>
        </p:nvSpPr>
        <p:spPr>
          <a:xfrm>
            <a:off x="4877345" y="5138058"/>
            <a:ext cx="3948795" cy="47897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9681D3-8D8B-4D15-A70E-3DED8E94D4F5}"/>
              </a:ext>
            </a:extLst>
          </p:cNvPr>
          <p:cNvSpPr txBox="1"/>
          <p:nvPr/>
        </p:nvSpPr>
        <p:spPr>
          <a:xfrm>
            <a:off x="1937468" y="5184168"/>
            <a:ext cx="185946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dirty="0"/>
              <a:t>협력업체 관리자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21A4D7-92FB-4F85-BC5D-CC5828B03241}"/>
              </a:ext>
            </a:extLst>
          </p:cNvPr>
          <p:cNvSpPr txBox="1"/>
          <p:nvPr/>
        </p:nvSpPr>
        <p:spPr>
          <a:xfrm>
            <a:off x="6662412" y="5184168"/>
            <a:ext cx="185946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dirty="0"/>
              <a:t>당사 안전관리자</a:t>
            </a:r>
          </a:p>
        </p:txBody>
      </p: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F677589F-A346-4717-B24E-8F04F7B3D0F8}"/>
              </a:ext>
            </a:extLst>
          </p:cNvPr>
          <p:cNvSpPr/>
          <p:nvPr/>
        </p:nvSpPr>
        <p:spPr>
          <a:xfrm>
            <a:off x="4328160" y="5207536"/>
            <a:ext cx="487680" cy="40949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3604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7CB85CB-5CA2-49CA-B880-2CFC8CB95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838198"/>
            <a:ext cx="8856616" cy="5344887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5168" y="57920"/>
            <a:ext cx="6678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3-2. </a:t>
            </a:r>
            <a:r>
              <a:rPr lang="ko-KR" altLang="en-US" sz="24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활용 우수 사례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 점검에 활용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/>
              <a:t>10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547AF6-6E31-4FAE-B513-921264C686AA}"/>
              </a:ext>
            </a:extLst>
          </p:cNvPr>
          <p:cNvSpPr txBox="1"/>
          <p:nvPr/>
        </p:nvSpPr>
        <p:spPr>
          <a:xfrm>
            <a:off x="339634" y="4389119"/>
            <a:ext cx="394879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500" dirty="0" err="1"/>
              <a:t>추락방호조치</a:t>
            </a:r>
            <a:r>
              <a:rPr lang="ko-KR" altLang="en-US" sz="1500" dirty="0"/>
              <a:t> 보강하세요</a:t>
            </a:r>
            <a:r>
              <a:rPr lang="en-US" altLang="ko-KR" sz="1500" dirty="0"/>
              <a:t>(</a:t>
            </a:r>
            <a:r>
              <a:rPr lang="ko-KR" altLang="en-US" sz="1500" dirty="0"/>
              <a:t>울타리설치</a:t>
            </a:r>
            <a:r>
              <a:rPr lang="en-US" altLang="ko-KR" sz="1500" dirty="0"/>
              <a:t>)</a:t>
            </a:r>
          </a:p>
          <a:p>
            <a:r>
              <a:rPr lang="ko-KR" altLang="en-US" sz="1500" dirty="0" err="1"/>
              <a:t>도경아이앤씨</a:t>
            </a:r>
            <a:endParaRPr lang="ko-KR" altLang="en-US" sz="1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55E364-58FF-4F68-940B-C282A24F625D}"/>
              </a:ext>
            </a:extLst>
          </p:cNvPr>
          <p:cNvSpPr txBox="1"/>
          <p:nvPr/>
        </p:nvSpPr>
        <p:spPr>
          <a:xfrm>
            <a:off x="4899119" y="4140924"/>
            <a:ext cx="390524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500" dirty="0"/>
              <a:t>도경</a:t>
            </a:r>
            <a:r>
              <a:rPr lang="en-US" altLang="ko-KR" sz="1500" dirty="0"/>
              <a:t>(</a:t>
            </a:r>
            <a:r>
              <a:rPr lang="ko-KR" altLang="en-US" sz="1500" dirty="0"/>
              <a:t>수장</a:t>
            </a:r>
            <a:r>
              <a:rPr lang="en-US" altLang="ko-KR" sz="1500" dirty="0"/>
              <a:t>) </a:t>
            </a:r>
            <a:r>
              <a:rPr lang="ko-KR" altLang="en-US" sz="1500" dirty="0"/>
              <a:t>추락 방호조치 보강했습니다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4A9E92DD-4F3D-4E77-8714-F3430DDA2D81}"/>
              </a:ext>
            </a:extLst>
          </p:cNvPr>
          <p:cNvSpPr/>
          <p:nvPr/>
        </p:nvSpPr>
        <p:spPr>
          <a:xfrm>
            <a:off x="330925" y="5129349"/>
            <a:ext cx="3948795" cy="47897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F069E8CA-B6CE-4876-BC7B-B7D84444F815}"/>
              </a:ext>
            </a:extLst>
          </p:cNvPr>
          <p:cNvSpPr/>
          <p:nvPr/>
        </p:nvSpPr>
        <p:spPr>
          <a:xfrm>
            <a:off x="4877345" y="5138058"/>
            <a:ext cx="3948795" cy="47897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4B72F5-3D24-4D68-8AE3-57A8E1656D90}"/>
              </a:ext>
            </a:extLst>
          </p:cNvPr>
          <p:cNvSpPr txBox="1"/>
          <p:nvPr/>
        </p:nvSpPr>
        <p:spPr>
          <a:xfrm>
            <a:off x="1937468" y="5184168"/>
            <a:ext cx="185946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dirty="0"/>
              <a:t>당사 안전관리자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DCFCB3-78AC-4366-8273-03FBA805D46F}"/>
              </a:ext>
            </a:extLst>
          </p:cNvPr>
          <p:cNvSpPr txBox="1"/>
          <p:nvPr/>
        </p:nvSpPr>
        <p:spPr>
          <a:xfrm>
            <a:off x="6662412" y="5184168"/>
            <a:ext cx="185946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dirty="0"/>
              <a:t>협력업체 관리자</a:t>
            </a:r>
          </a:p>
        </p:txBody>
      </p:sp>
      <p:sp>
        <p:nvSpPr>
          <p:cNvPr id="15" name="화살표: 오른쪽 14">
            <a:extLst>
              <a:ext uri="{FF2B5EF4-FFF2-40B4-BE49-F238E27FC236}">
                <a16:creationId xmlns:a16="http://schemas.microsoft.com/office/drawing/2014/main" id="{BD27155C-1C8F-4360-B738-C12CB7E1683C}"/>
              </a:ext>
            </a:extLst>
          </p:cNvPr>
          <p:cNvSpPr/>
          <p:nvPr/>
        </p:nvSpPr>
        <p:spPr>
          <a:xfrm>
            <a:off x="4328160" y="5207536"/>
            <a:ext cx="487680" cy="40949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8647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850739" y="1110147"/>
            <a:ext cx="16385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목차</a:t>
            </a:r>
            <a:endParaRPr lang="en-US" altLang="ko-KR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D49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7021" y="107755"/>
            <a:ext cx="38539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2023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월 안전보건 전사 회의</a:t>
            </a:r>
            <a:endParaRPr lang="ko-KR" altLang="en-US" sz="2000" dirty="0"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9A1716F-09EA-4125-80A4-BD4793607F3D}"/>
              </a:ext>
            </a:extLst>
          </p:cNvPr>
          <p:cNvSpPr/>
          <p:nvPr/>
        </p:nvSpPr>
        <p:spPr>
          <a:xfrm>
            <a:off x="3880960" y="1562771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1CA7507-8DB5-439B-AA98-AD3113595FDD}"/>
              </a:ext>
            </a:extLst>
          </p:cNvPr>
          <p:cNvSpPr/>
          <p:nvPr/>
        </p:nvSpPr>
        <p:spPr>
          <a:xfrm>
            <a:off x="4243560" y="1562772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전사 안전보건 확보 현황</a:t>
            </a:r>
            <a:endParaRPr lang="ko-KR" altLang="en-US" sz="2400" dirty="0">
              <a:latin typeface="+mn-ea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203465F-DC72-43B5-8A94-E9FF50FD2E3B}"/>
              </a:ext>
            </a:extLst>
          </p:cNvPr>
          <p:cNvSpPr/>
          <p:nvPr/>
        </p:nvSpPr>
        <p:spPr>
          <a:xfrm>
            <a:off x="3880960" y="2462683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5180829-9484-45B4-8D96-6D26D6B1A9B0}"/>
              </a:ext>
            </a:extLst>
          </p:cNvPr>
          <p:cNvSpPr/>
          <p:nvPr/>
        </p:nvSpPr>
        <p:spPr>
          <a:xfrm>
            <a:off x="4243565" y="2462682"/>
            <a:ext cx="28648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발생 현황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2400" dirty="0">
              <a:latin typeface="+mn-ea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67D3BC68-2ADA-4B50-BA33-D8BF9157055B}"/>
              </a:ext>
            </a:extLst>
          </p:cNvPr>
          <p:cNvSpPr/>
          <p:nvPr/>
        </p:nvSpPr>
        <p:spPr>
          <a:xfrm>
            <a:off x="3880960" y="3362591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BABB0EB9-7BF3-4352-B963-001426DA3970}"/>
              </a:ext>
            </a:extLst>
          </p:cNvPr>
          <p:cNvSpPr/>
          <p:nvPr/>
        </p:nvSpPr>
        <p:spPr>
          <a:xfrm>
            <a:off x="4243560" y="3362592"/>
            <a:ext cx="3480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안전보건 관련 </a:t>
            </a:r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이슈사항</a:t>
            </a:r>
            <a:endParaRPr lang="ko-KR" altLang="en-US" sz="2400" dirty="0">
              <a:latin typeface="+mn-ea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0FD72ED8-943A-4914-A6C6-E4AD0A74DFB6}"/>
              </a:ext>
            </a:extLst>
          </p:cNvPr>
          <p:cNvSpPr/>
          <p:nvPr/>
        </p:nvSpPr>
        <p:spPr>
          <a:xfrm>
            <a:off x="3880960" y="4262499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E18CD13-54AC-4E3B-81B9-A3E101637766}"/>
              </a:ext>
            </a:extLst>
          </p:cNvPr>
          <p:cNvSpPr/>
          <p:nvPr/>
        </p:nvSpPr>
        <p:spPr>
          <a:xfrm>
            <a:off x="4243560" y="426249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endParaRPr lang="ko-KR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10718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5168" y="57920"/>
            <a:ext cx="3228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3-3.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노동부 감독 결과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/>
              <a:t>10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AEAE49A-2475-4790-A32F-AF23CD694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516" y="853800"/>
            <a:ext cx="4304652" cy="5316374"/>
          </a:xfrm>
          <a:prstGeom prst="rect">
            <a:avLst/>
          </a:prstGeom>
          <a:ln w="15875">
            <a:solidFill>
              <a:schemeClr val="accent5"/>
            </a:solidFill>
          </a:ln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157B6B8-207C-4346-A7B4-CA750242E7C8}"/>
              </a:ext>
            </a:extLst>
          </p:cNvPr>
          <p:cNvSpPr/>
          <p:nvPr/>
        </p:nvSpPr>
        <p:spPr>
          <a:xfrm>
            <a:off x="2499360" y="3890865"/>
            <a:ext cx="2332653" cy="1959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9277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804788"/>
              </p:ext>
            </p:extLst>
          </p:nvPr>
        </p:nvGraphicFramePr>
        <p:xfrm>
          <a:off x="156754" y="836939"/>
          <a:ext cx="8830494" cy="5331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3646012157"/>
                    </a:ext>
                  </a:extLst>
                </a:gridCol>
              </a:tblGrid>
              <a:tr h="5326380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45000"/>
                        </a:lnSpc>
                        <a:buNone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1. 6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안전점검의 날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6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목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indent="0" algn="l" latinLnBrk="1">
                        <a:lnSpc>
                          <a:spcPct val="145000"/>
                        </a:lnSpc>
                        <a:buNone/>
                      </a:pP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</a:t>
                      </a: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2. 6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풍수해 및 혹서기 대비 집중점검</a:t>
                      </a: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각 현장 풍수해 및 혹서기 대응 매뉴얼 수립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혹서기 안전관리비 사용 가능 항목 한시 확대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(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적용기한 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6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~ 9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 </a:t>
                      </a: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1)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개인 단위로 지급하는 생수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2)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냉장고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냉동고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제빙기 임대 비용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3)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아이스조끼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쿨토시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4)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옥외작업 근로자를 위한 휴게시설 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</a:t>
                      </a:r>
                      <a:r>
                        <a:rPr lang="ko-KR" altLang="en-US" sz="1500" b="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설치</a:t>
                      </a:r>
                      <a:r>
                        <a:rPr lang="ko-KR" altLang="en-US" sz="1500" b="0" baseline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〮</a:t>
                      </a:r>
                      <a:r>
                        <a:rPr lang="ko-KR" altLang="en-US" sz="1500" b="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해체</a:t>
                      </a:r>
                      <a:r>
                        <a:rPr lang="ko-KR" altLang="en-US" sz="1500" b="0" baseline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〮</a:t>
                      </a:r>
                      <a:r>
                        <a:rPr lang="ko-KR" altLang="en-US" sz="1500" b="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임대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비용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4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(</a:t>
                      </a:r>
                      <a:r>
                        <a:rPr lang="ko-KR" altLang="en-US" sz="14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휴게실 내 의자 등 비품 구입비는 사용 불가</a:t>
                      </a:r>
                      <a:r>
                        <a:rPr lang="en-US" altLang="ko-KR" sz="14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5)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탈수방지를 위한 식용 소금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식용 포도당 등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 </a:t>
                      </a:r>
                      <a:r>
                        <a:rPr lang="ko-KR" altLang="en-US" sz="16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교보재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관리 강화</a:t>
                      </a: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현장 종료 시 안전 </a:t>
                      </a:r>
                      <a:r>
                        <a:rPr lang="ko-KR" altLang="en-US" sz="1500" b="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교보재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중부지사에 보관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4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4. 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위험성평가에 관한 지침 개정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(2023.05.22 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시행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회 노사합동점검을 통해 위험성평가 실시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위험성평가 전 과정에 근로자 참여 보장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- TBM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을 통한 근로자 전파 교육 실시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1782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9AC06D4D-9BD3-4ED0-8E60-A69BD68D5CC6}"/>
              </a:ext>
            </a:extLst>
          </p:cNvPr>
          <p:cNvGrpSpPr/>
          <p:nvPr/>
        </p:nvGrpSpPr>
        <p:grpSpPr>
          <a:xfrm>
            <a:off x="4577828" y="2203269"/>
            <a:ext cx="4392000" cy="3957012"/>
            <a:chOff x="4582248" y="1210493"/>
            <a:chExt cx="4392000" cy="3976757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F448F835-2CB1-41AA-87F1-6056F57E6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2248" y="1210493"/>
              <a:ext cx="4392000" cy="3976757"/>
            </a:xfrm>
            <a:prstGeom prst="rect">
              <a:avLst/>
            </a:prstGeom>
          </p:spPr>
        </p:pic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8C9C2B63-7421-4F98-9A40-B8C8376251D8}"/>
                </a:ext>
              </a:extLst>
            </p:cNvPr>
            <p:cNvSpPr/>
            <p:nvPr/>
          </p:nvSpPr>
          <p:spPr>
            <a:xfrm>
              <a:off x="6963048" y="3735977"/>
              <a:ext cx="1937112" cy="4680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CFC972FC-E6ED-4CE3-93B1-4C437A734661}"/>
                </a:ext>
              </a:extLst>
            </p:cNvPr>
            <p:cNvSpPr/>
            <p:nvPr/>
          </p:nvSpPr>
          <p:spPr>
            <a:xfrm>
              <a:off x="6963047" y="4279057"/>
              <a:ext cx="1937112" cy="89068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34042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173" y="57925"/>
            <a:ext cx="4261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전사 안전보건 확보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7" name="Shape 24588"/>
          <p:cNvGraphicFramePr/>
          <p:nvPr>
            <p:extLst>
              <p:ext uri="{D42A27DB-BD31-4B8C-83A1-F6EECF244321}">
                <p14:modId xmlns:p14="http://schemas.microsoft.com/office/powerpoint/2010/main" val="3528266358"/>
              </p:ext>
            </p:extLst>
          </p:nvPr>
        </p:nvGraphicFramePr>
        <p:xfrm>
          <a:off x="165463" y="842029"/>
          <a:ext cx="8830494" cy="534106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50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2023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년 </a:t>
                      </a: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5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월 현황</a:t>
                      </a: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각 사업부문별 현황</a:t>
                      </a: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7560">
                <a:tc>
                  <a:txBody>
                    <a:bodyPr/>
                    <a:lstStyle/>
                    <a:p>
                      <a:pPr marL="0" marR="0" lvl="0" indent="0" algn="l" defTabSz="912358" rtl="0" eaLnBrk="1" fontAlgn="auto" latinLnBrk="1" hangingPunct="1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kumimoji="0" lang="en-US" altLang="ko-KR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 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/>
                </a:tc>
                <a:tc>
                  <a:txBody>
                    <a:bodyPr/>
                    <a:lstStyle/>
                    <a:p>
                      <a:pPr marL="92075" marR="0" lvl="0" indent="-92075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각 사업부문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4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월 실적 제출 현황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(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총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28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개 현장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)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미 제출 현장 없음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상반기 정기점검 완료</a:t>
                      </a:r>
                      <a:endParaRPr lang="en-US" altLang="ko-KR" sz="15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기간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: 2023. 04. 03 ~ 2023. 05. 12</a:t>
                      </a: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대상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: 23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개 현장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(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종합건설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9,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하이테크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14)</a:t>
                      </a: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우수 관리감독자 포상 완료</a:t>
                      </a:r>
                      <a:endParaRPr lang="en-US" altLang="ko-KR" sz="15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기준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: ’22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년 관리감독자 안전업무 평가 우수자 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대상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: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총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4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명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(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종합건설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2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명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,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하이테크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2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명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내용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: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상품권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50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만원 지급 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안전캠페인 진행 사항</a:t>
                      </a:r>
                      <a:endParaRPr lang="en-US" altLang="ko-KR" sz="15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캠페인 시작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(4/24)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이후 안전사고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1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건 발생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관리감독자 위험성평가 교육 이수 저조 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D72F2C87-1787-49C6-A289-B9E5301AB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419612"/>
              </p:ext>
            </p:extLst>
          </p:nvPr>
        </p:nvGraphicFramePr>
        <p:xfrm>
          <a:off x="220522" y="1268168"/>
          <a:ext cx="4286416" cy="48975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6000">
                  <a:extLst>
                    <a:ext uri="{9D8B030D-6E8A-4147-A177-3AD203B41FA5}">
                      <a16:colId xmlns:a16="http://schemas.microsoft.com/office/drawing/2014/main" val="283024256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59480002"/>
                    </a:ext>
                  </a:extLst>
                </a:gridCol>
                <a:gridCol w="1442416">
                  <a:extLst>
                    <a:ext uri="{9D8B030D-6E8A-4147-A177-3AD203B41FA5}">
                      <a16:colId xmlns:a16="http://schemas.microsoft.com/office/drawing/2014/main" val="176643967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94424978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51779893"/>
                    </a:ext>
                  </a:extLst>
                </a:gridCol>
              </a:tblGrid>
              <a:tr h="22246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항목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관련 서류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현 황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61374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1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경영방침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전사 안전보건방침 및 목표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3172550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안전보건방침 및 목표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095769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2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전담 조직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환경안전부문 조직도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768335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환경안전부문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업무분장표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587053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조직도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576951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3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유해위험요인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점검 및 개선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수시 위험성평가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1218158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환경안전팀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정기점검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정기점검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월 완료</a:t>
                      </a:r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674187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4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예산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 예산의 적절성 확인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948497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산업안전보건관리비 사용 내역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매월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공정률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대비 진행률 관리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7659022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5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관리책임자 등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안전보건관리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총괄책임자 지정서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122337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관리감독자 지정서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852933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1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1" u="none" strike="noStrike" dirty="0">
                          <a:effectLst/>
                          <a:latin typeface="+mn-ea"/>
                          <a:ea typeface="+mn-ea"/>
                        </a:rPr>
                        <a:t>관리감독자 안전 평가</a:t>
                      </a:r>
                      <a:endParaRPr lang="ko-KR" alt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u="none" strike="noStrike" dirty="0">
                          <a:effectLst/>
                          <a:latin typeface="+mn-ea"/>
                          <a:ea typeface="+mn-ea"/>
                        </a:rPr>
                        <a:t> 완료</a:t>
                      </a:r>
                      <a:r>
                        <a:rPr lang="en-US" altLang="ko-KR" sz="700" b="1" u="none" strike="noStrike" dirty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b="1" u="none" strike="noStrike" dirty="0">
                          <a:effectLst/>
                          <a:latin typeface="+mn-ea"/>
                          <a:ea typeface="+mn-ea"/>
                        </a:rPr>
                        <a:t>포상 완료</a:t>
                      </a:r>
                      <a:r>
                        <a:rPr lang="en-US" altLang="ko-KR" sz="700" b="1" u="none" strike="noStrike" dirty="0">
                          <a:effectLst/>
                          <a:latin typeface="+mn-ea"/>
                          <a:ea typeface="+mn-ea"/>
                        </a:rPr>
                        <a:t>) </a:t>
                      </a:r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206206"/>
                  </a:ext>
                </a:extLst>
              </a:tr>
              <a:tr h="2224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6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인력 배치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보건관리자 배치 현황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안전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보건관리자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48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700" u="none" strike="noStrike" baseline="0" dirty="0">
                          <a:effectLst/>
                          <a:latin typeface="+mn-ea"/>
                          <a:ea typeface="+mn-ea"/>
                        </a:rPr>
                        <a:t> 100% </a:t>
                      </a:r>
                      <a:r>
                        <a:rPr lang="ko-KR" altLang="en-US" sz="700" u="none" strike="noStrike" baseline="0" dirty="0">
                          <a:effectLst/>
                          <a:latin typeface="+mn-ea"/>
                          <a:ea typeface="+mn-ea"/>
                        </a:rPr>
                        <a:t>배치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284889"/>
                  </a:ext>
                </a:extLst>
              </a:tr>
              <a:tr h="2224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7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근로자 참여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노사협의체 회의록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현장통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기능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개 현장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133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건 등록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877748"/>
                  </a:ext>
                </a:extLst>
              </a:tr>
              <a:tr h="2241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8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비상사태 대응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비상사태 모의훈련 실시 계획 및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상반기 모의훈련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월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240627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9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하도급 관리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협력업체 선정 및 관리 기준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u="none" strike="noStrike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구매</a:t>
                      </a:r>
                      <a:r>
                        <a:rPr lang="en-US" altLang="ko-KR" sz="7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협력업체 관리 개정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5027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협력업체 안전보건평가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2023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년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월 협력업체 교육 완료</a:t>
                      </a:r>
                      <a:endParaRPr lang="ko-KR" alt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70657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10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 관련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법적 의무 이행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근로자 건강검진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정기점검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월 완료</a:t>
                      </a:r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65466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안전보건관리규정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80817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작업 계획서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997338"/>
                  </a:ext>
                </a:extLst>
              </a:tr>
              <a:tr h="2241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11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법적 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교육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정기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특별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/MSDS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교육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224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9041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173" y="57925"/>
            <a:ext cx="4836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1-2.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상반기 정기점검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우수사례 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5C7CFA9F-8E4E-4F8C-998A-E2BD90165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983783"/>
              </p:ext>
            </p:extLst>
          </p:nvPr>
        </p:nvGraphicFramePr>
        <p:xfrm>
          <a:off x="170725" y="845707"/>
          <a:ext cx="8821211" cy="531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0605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  <a:gridCol w="4410606">
                  <a:extLst>
                    <a:ext uri="{9D8B030D-6E8A-4147-A177-3AD203B41FA5}">
                      <a16:colId xmlns:a16="http://schemas.microsoft.com/office/drawing/2014/main" val="3047588143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① </a:t>
                      </a:r>
                      <a:r>
                        <a:rPr lang="ko-KR" altLang="en-US" sz="2000" b="1" dirty="0" err="1">
                          <a:latin typeface="+mn-ea"/>
                          <a:ea typeface="+mn-ea"/>
                        </a:rPr>
                        <a:t>시스템비계</a:t>
                      </a: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 출입구 방호선반 및</a:t>
                      </a:r>
                      <a:endParaRPr lang="en-US" altLang="ko-KR" sz="2000" b="1" dirty="0"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경사로 발판 설치 </a:t>
                      </a:r>
                      <a:r>
                        <a:rPr lang="en-US" altLang="ko-KR" sz="20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송도 </a:t>
                      </a:r>
                      <a:r>
                        <a:rPr lang="ko-KR" altLang="en-US" sz="2000" b="1" dirty="0" err="1">
                          <a:latin typeface="+mn-ea"/>
                          <a:ea typeface="+mn-ea"/>
                        </a:rPr>
                        <a:t>빅텍</a:t>
                      </a:r>
                      <a:r>
                        <a:rPr lang="en-US" altLang="ko-KR" sz="2000" b="1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② 비계 수직 이동통로 표시 및</a:t>
                      </a:r>
                      <a:endParaRPr lang="en-US" altLang="ko-KR" sz="2000" b="1" dirty="0"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충돌방지조치 </a:t>
                      </a:r>
                      <a:r>
                        <a:rPr lang="en-US" altLang="ko-KR" sz="20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셀트리온 </a:t>
                      </a:r>
                      <a:r>
                        <a:rPr lang="en-US" altLang="ko-KR" sz="2000" b="1" dirty="0">
                          <a:latin typeface="+mn-ea"/>
                          <a:ea typeface="+mn-ea"/>
                        </a:rPr>
                        <a:t>PKG-2)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261901"/>
                  </a:ext>
                </a:extLst>
              </a:tr>
              <a:tr h="4410000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059062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0656871B-9858-442B-9E7D-9FF5AF32AB4B}"/>
              </a:ext>
            </a:extLst>
          </p:cNvPr>
          <p:cNvSpPr/>
          <p:nvPr/>
        </p:nvSpPr>
        <p:spPr>
          <a:xfrm>
            <a:off x="182421" y="1772281"/>
            <a:ext cx="4380248" cy="43740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19930" b="-29740"/>
            </a:stretch>
          </a:blipFill>
          <a:ln w="95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>
              <a:ea typeface="문체부 제목 돋음체" panose="020B0609000101010101" pitchFamily="49" charset="-127"/>
            </a:endParaRPr>
          </a:p>
        </p:txBody>
      </p:sp>
      <p:sp>
        <p:nvSpPr>
          <p:cNvPr id="8" name="말풍선: 타원형 7">
            <a:extLst>
              <a:ext uri="{FF2B5EF4-FFF2-40B4-BE49-F238E27FC236}">
                <a16:creationId xmlns:a16="http://schemas.microsoft.com/office/drawing/2014/main" id="{14751873-37D9-4E94-AD88-8C3C31383685}"/>
              </a:ext>
            </a:extLst>
          </p:cNvPr>
          <p:cNvSpPr/>
          <p:nvPr/>
        </p:nvSpPr>
        <p:spPr>
          <a:xfrm>
            <a:off x="238407" y="2535487"/>
            <a:ext cx="1639413" cy="1787026"/>
          </a:xfrm>
          <a:prstGeom prst="wedgeEllipseCallout">
            <a:avLst>
              <a:gd name="adj1" fmla="val 73150"/>
              <a:gd name="adj2" fmla="val -5541"/>
            </a:avLst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94200" b="-1"/>
            </a:stretch>
          </a:blipFill>
          <a:ln w="254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>
              <a:ea typeface="문체부 제목 돋음체" panose="020B0609000101010101" pitchFamily="49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F39FDAA3-F2E8-41FD-B469-66D862E96A4C}"/>
              </a:ext>
            </a:extLst>
          </p:cNvPr>
          <p:cNvSpPr/>
          <p:nvPr/>
        </p:nvSpPr>
        <p:spPr>
          <a:xfrm>
            <a:off x="2090057" y="2746673"/>
            <a:ext cx="1639413" cy="3256384"/>
          </a:xfrm>
          <a:prstGeom prst="roundRect">
            <a:avLst/>
          </a:prstGeom>
          <a:noFill/>
          <a:ln w="317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50607A4-977B-41E0-A2F9-C81DCA04A7CE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75" y="1772943"/>
            <a:ext cx="4381200" cy="43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76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173" y="57925"/>
            <a:ext cx="4836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1-2.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상반기 정기점검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우수사례 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5C7CFA9F-8E4E-4F8C-998A-E2BD90165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352229"/>
              </p:ext>
            </p:extLst>
          </p:nvPr>
        </p:nvGraphicFramePr>
        <p:xfrm>
          <a:off x="170725" y="845707"/>
          <a:ext cx="8821211" cy="531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0605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  <a:gridCol w="4410606">
                  <a:extLst>
                    <a:ext uri="{9D8B030D-6E8A-4147-A177-3AD203B41FA5}">
                      <a16:colId xmlns:a16="http://schemas.microsoft.com/office/drawing/2014/main" val="3047588143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③ 근로자</a:t>
                      </a:r>
                      <a:r>
                        <a:rPr lang="en-US" altLang="ko-KR" sz="2000" b="1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장비 </a:t>
                      </a:r>
                      <a:r>
                        <a:rPr lang="ko-KR" altLang="en-US" sz="2000" b="1" dirty="0" err="1">
                          <a:latin typeface="+mn-ea"/>
                          <a:ea typeface="+mn-ea"/>
                        </a:rPr>
                        <a:t>이동동선</a:t>
                      </a: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 구획 설정</a:t>
                      </a:r>
                      <a:endParaRPr lang="en-US" altLang="ko-KR" sz="2000" b="1" dirty="0"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en-US" altLang="ko-KR" sz="20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영종도 </a:t>
                      </a:r>
                      <a:r>
                        <a:rPr lang="ko-KR" altLang="en-US" sz="2000" b="1" dirty="0" err="1">
                          <a:latin typeface="+mn-ea"/>
                          <a:ea typeface="+mn-ea"/>
                        </a:rPr>
                        <a:t>스페이시스원</a:t>
                      </a:r>
                      <a:r>
                        <a:rPr lang="en-US" altLang="ko-KR" sz="2000" b="1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④ 철근가공장 주변 </a:t>
                      </a:r>
                      <a:r>
                        <a:rPr lang="ko-KR" altLang="en-US" sz="2000" b="1" dirty="0" err="1">
                          <a:latin typeface="+mn-ea"/>
                          <a:ea typeface="+mn-ea"/>
                        </a:rPr>
                        <a:t>안전울</a:t>
                      </a: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 설치</a:t>
                      </a:r>
                      <a:endParaRPr lang="en-US" altLang="ko-KR" sz="2000" b="1" dirty="0"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en-US" altLang="ko-KR" sz="20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안성 </a:t>
                      </a:r>
                      <a:r>
                        <a:rPr lang="ko-KR" altLang="en-US" sz="2000" b="1" dirty="0" err="1">
                          <a:latin typeface="+mn-ea"/>
                          <a:ea typeface="+mn-ea"/>
                        </a:rPr>
                        <a:t>모산리</a:t>
                      </a: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000" b="1" dirty="0" err="1">
                          <a:latin typeface="+mn-ea"/>
                          <a:ea typeface="+mn-ea"/>
                        </a:rPr>
                        <a:t>신공장</a:t>
                      </a:r>
                      <a:r>
                        <a:rPr lang="en-US" altLang="ko-KR" sz="2000" b="1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261901"/>
                  </a:ext>
                </a:extLst>
              </a:tr>
              <a:tr h="4410000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059062"/>
                  </a:ext>
                </a:extLst>
              </a:tr>
            </a:tbl>
          </a:graphicData>
        </a:graphic>
      </p:graphicFrame>
      <p:pic>
        <p:nvPicPr>
          <p:cNvPr id="9" name="내용 개체 틀 2">
            <a:extLst>
              <a:ext uri="{FF2B5EF4-FFF2-40B4-BE49-F238E27FC236}">
                <a16:creationId xmlns:a16="http://schemas.microsoft.com/office/drawing/2014/main" id="{0125DBCE-9BCC-4195-9DB0-F98EEDFEAEE9}"/>
              </a:ext>
            </a:extLst>
          </p:cNvPr>
          <p:cNvPicPr preferRelativeResize="0">
            <a:picLocks noGr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8" y="1772234"/>
            <a:ext cx="4381200" cy="4374000"/>
          </a:xfrm>
          <a:prstGeom prst="rect">
            <a:avLst/>
          </a:prstGeom>
        </p:spPr>
      </p:pic>
      <p:pic>
        <p:nvPicPr>
          <p:cNvPr id="11" name="table">
            <a:extLst>
              <a:ext uri="{FF2B5EF4-FFF2-40B4-BE49-F238E27FC236}">
                <a16:creationId xmlns:a16="http://schemas.microsoft.com/office/drawing/2014/main" id="{C2981763-F2B8-45F8-BD69-2050BEC686D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b="24898"/>
          <a:stretch/>
        </p:blipFill>
        <p:spPr>
          <a:xfrm>
            <a:off x="4611005" y="1762902"/>
            <a:ext cx="4381200" cy="43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53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5C7CFA9F-8E4E-4F8C-998A-E2BD90165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436634"/>
              </p:ext>
            </p:extLst>
          </p:nvPr>
        </p:nvGraphicFramePr>
        <p:xfrm>
          <a:off x="170725" y="845707"/>
          <a:ext cx="8821211" cy="531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0605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  <a:gridCol w="4410606">
                  <a:extLst>
                    <a:ext uri="{9D8B030D-6E8A-4147-A177-3AD203B41FA5}">
                      <a16:colId xmlns:a16="http://schemas.microsoft.com/office/drawing/2014/main" val="3047588143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① </a:t>
                      </a:r>
                      <a:r>
                        <a:rPr lang="en-US" altLang="ko-KR" sz="2000" b="1" dirty="0">
                          <a:latin typeface="+mn-ea"/>
                          <a:ea typeface="+mn-ea"/>
                        </a:rPr>
                        <a:t>A</a:t>
                      </a: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형사다리 작업수칙 미 준수</a:t>
                      </a:r>
                      <a:endParaRPr lang="en-US" altLang="ko-KR" sz="2000" b="1" dirty="0"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en-US" altLang="ko-KR" sz="20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단독작업 실시</a:t>
                      </a:r>
                      <a:r>
                        <a:rPr lang="en-US" altLang="ko-KR" sz="2000" b="1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② 고소작업대 </a:t>
                      </a:r>
                      <a:r>
                        <a:rPr lang="ko-KR" altLang="en-US" sz="2000" b="1" dirty="0" err="1">
                          <a:latin typeface="+mn-ea"/>
                          <a:ea typeface="+mn-ea"/>
                        </a:rPr>
                        <a:t>떨어짐방지</a:t>
                      </a: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 조치 미흡</a:t>
                      </a:r>
                      <a:endParaRPr lang="en-US" altLang="ko-KR" sz="2000" b="1" dirty="0"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en-US" altLang="ko-KR" sz="20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>
                          <a:latin typeface="+mn-ea"/>
                          <a:ea typeface="+mn-ea"/>
                        </a:rPr>
                        <a:t>출입문 개방 상태로 작업</a:t>
                      </a:r>
                      <a:r>
                        <a:rPr lang="en-US" altLang="ko-KR" sz="2000" b="1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261901"/>
                  </a:ext>
                </a:extLst>
              </a:tr>
              <a:tr h="4410000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059062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>
          <a:xfrm>
            <a:off x="35173" y="57925"/>
            <a:ext cx="5144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1-3.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상반기 정기점검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부적합사례 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8" name="그림 7" descr="실내, 바닥이(가) 표시된 사진&#10;&#10;자동 생성된 설명">
            <a:extLst>
              <a:ext uri="{FF2B5EF4-FFF2-40B4-BE49-F238E27FC236}">
                <a16:creationId xmlns:a16="http://schemas.microsoft.com/office/drawing/2014/main" id="{9113CECB-3D16-4D40-9FF5-1C7217422158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r="10243" b="18420"/>
          <a:stretch/>
        </p:blipFill>
        <p:spPr bwMode="auto">
          <a:xfrm>
            <a:off x="180055" y="1772281"/>
            <a:ext cx="4381200" cy="43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내용 개체 틀 2">
            <a:extLst>
              <a:ext uri="{FF2B5EF4-FFF2-40B4-BE49-F238E27FC236}">
                <a16:creationId xmlns:a16="http://schemas.microsoft.com/office/drawing/2014/main" id="{5156E6EA-AB13-4A34-B701-16E8D291DE66}"/>
              </a:ext>
            </a:extLst>
          </p:cNvPr>
          <p:cNvPicPr preferRelativeResize="0">
            <a:picLocks noGr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05" y="1772281"/>
            <a:ext cx="4381200" cy="4374000"/>
          </a:xfrm>
          <a:prstGeom prst="rect">
            <a:avLst/>
          </a:prstGeom>
        </p:spPr>
      </p:pic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22B27EC1-DAF4-4617-AD01-8F8DBC861169}"/>
              </a:ext>
            </a:extLst>
          </p:cNvPr>
          <p:cNvSpPr/>
          <p:nvPr/>
        </p:nvSpPr>
        <p:spPr>
          <a:xfrm>
            <a:off x="5796203" y="3331028"/>
            <a:ext cx="1920213" cy="1212980"/>
          </a:xfrm>
          <a:prstGeom prst="roundRect">
            <a:avLst/>
          </a:prstGeom>
          <a:noFill/>
          <a:ln w="317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5684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5C7CFA9F-8E4E-4F8C-998A-E2BD90165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18306"/>
              </p:ext>
            </p:extLst>
          </p:nvPr>
        </p:nvGraphicFramePr>
        <p:xfrm>
          <a:off x="170725" y="845707"/>
          <a:ext cx="8821211" cy="531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0605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  <a:gridCol w="4410606">
                  <a:extLst>
                    <a:ext uri="{9D8B030D-6E8A-4147-A177-3AD203B41FA5}">
                      <a16:colId xmlns:a16="http://schemas.microsoft.com/office/drawing/2014/main" val="3047588143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③</a:t>
                      </a:r>
                      <a:r>
                        <a:rPr lang="ko-KR" altLang="en-US" sz="19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900" b="1" dirty="0" err="1">
                          <a:latin typeface="+mn-ea"/>
                          <a:ea typeface="+mn-ea"/>
                        </a:rPr>
                        <a:t>환기구</a:t>
                      </a:r>
                      <a:r>
                        <a:rPr lang="ko-KR" altLang="en-US" sz="1900" b="1" dirty="0">
                          <a:latin typeface="+mn-ea"/>
                          <a:ea typeface="+mn-ea"/>
                        </a:rPr>
                        <a:t> 추락방지망 설치 미흡</a:t>
                      </a:r>
                      <a:endParaRPr lang="en-US" altLang="ko-KR" sz="1900" b="1" dirty="0"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en-US" altLang="ko-KR" sz="19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900" b="1" dirty="0">
                          <a:latin typeface="+mn-ea"/>
                          <a:ea typeface="+mn-ea"/>
                        </a:rPr>
                        <a:t>강도 부족</a:t>
                      </a:r>
                      <a:r>
                        <a:rPr lang="en-US" altLang="ko-KR" sz="1900" b="1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④ </a:t>
                      </a:r>
                      <a:r>
                        <a:rPr lang="ko-KR" altLang="en-US" sz="1900" b="1" dirty="0">
                          <a:latin typeface="+mn-ea"/>
                          <a:ea typeface="+mn-ea"/>
                        </a:rPr>
                        <a:t>이동식 비계 떨어짐 방지조치 미흡</a:t>
                      </a:r>
                      <a:endParaRPr lang="en-US" altLang="ko-KR" sz="1900" b="1" dirty="0"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en-US" altLang="ko-KR" sz="19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900" b="1" dirty="0">
                          <a:latin typeface="+mn-ea"/>
                          <a:ea typeface="+mn-ea"/>
                        </a:rPr>
                        <a:t>상부 안전난간 미 설치</a:t>
                      </a:r>
                      <a:r>
                        <a:rPr lang="en-US" altLang="ko-KR" sz="1900" b="1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261901"/>
                  </a:ext>
                </a:extLst>
              </a:tr>
              <a:tr h="4410000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059062"/>
                  </a:ext>
                </a:extLst>
              </a:tr>
            </a:tbl>
          </a:graphicData>
        </a:graphic>
      </p:graphicFrame>
      <p:pic>
        <p:nvPicPr>
          <p:cNvPr id="9" name="그림 8">
            <a:extLst>
              <a:ext uri="{FF2B5EF4-FFF2-40B4-BE49-F238E27FC236}">
                <a16:creationId xmlns:a16="http://schemas.microsoft.com/office/drawing/2014/main" id="{1424CC27-AB30-4BC7-8BA2-2DD125BB97CE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57" y="1784718"/>
            <a:ext cx="4381200" cy="437400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35173" y="57925"/>
            <a:ext cx="5144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1-3.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상반기 정기점검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부적합사례 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E7D34AB4-26E3-4A45-A759-863C6E25FDF8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" contras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3876" y="1784718"/>
            <a:ext cx="4381200" cy="4374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F39FDAA3-F2E8-41FD-B469-66D862E96A4C}"/>
              </a:ext>
            </a:extLst>
          </p:cNvPr>
          <p:cNvSpPr/>
          <p:nvPr/>
        </p:nvSpPr>
        <p:spPr>
          <a:xfrm>
            <a:off x="317241" y="3331028"/>
            <a:ext cx="3825551" cy="2102861"/>
          </a:xfrm>
          <a:prstGeom prst="roundRect">
            <a:avLst/>
          </a:prstGeom>
          <a:noFill/>
          <a:ln w="317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22B27EC1-DAF4-4617-AD01-8F8DBC861169}"/>
              </a:ext>
            </a:extLst>
          </p:cNvPr>
          <p:cNvSpPr/>
          <p:nvPr/>
        </p:nvSpPr>
        <p:spPr>
          <a:xfrm>
            <a:off x="5704115" y="3888117"/>
            <a:ext cx="2133599" cy="1271712"/>
          </a:xfrm>
          <a:prstGeom prst="roundRect">
            <a:avLst/>
          </a:prstGeom>
          <a:noFill/>
          <a:ln w="317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4468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5C7CFA9F-8E4E-4F8C-998A-E2BD90165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338287"/>
              </p:ext>
            </p:extLst>
          </p:nvPr>
        </p:nvGraphicFramePr>
        <p:xfrm>
          <a:off x="170725" y="845707"/>
          <a:ext cx="8821211" cy="531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0605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  <a:gridCol w="4410606">
                  <a:extLst>
                    <a:ext uri="{9D8B030D-6E8A-4147-A177-3AD203B41FA5}">
                      <a16:colId xmlns:a16="http://schemas.microsoft.com/office/drawing/2014/main" val="3047588143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900" b="1" dirty="0">
                          <a:latin typeface="+mn-ea"/>
                          <a:ea typeface="+mn-ea"/>
                        </a:rPr>
                        <a:t>고소작업 떨어짐 방지조치 미흡</a:t>
                      </a:r>
                      <a:endParaRPr lang="en-US" altLang="ko-KR" sz="1900" b="1" dirty="0"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en-US" altLang="ko-KR" sz="17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700" b="1" dirty="0">
                          <a:latin typeface="+mn-ea"/>
                          <a:ea typeface="+mn-ea"/>
                        </a:rPr>
                        <a:t>부적절한 </a:t>
                      </a:r>
                      <a:r>
                        <a:rPr lang="ko-KR" altLang="en-US" sz="1700" b="1" dirty="0" err="1">
                          <a:latin typeface="+mn-ea"/>
                          <a:ea typeface="+mn-ea"/>
                        </a:rPr>
                        <a:t>작업발판</a:t>
                      </a:r>
                      <a:r>
                        <a:rPr lang="en-US" altLang="ko-KR" sz="1700" b="1" dirty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700" b="1" dirty="0">
                          <a:latin typeface="+mn-ea"/>
                          <a:ea typeface="+mn-ea"/>
                        </a:rPr>
                        <a:t>구조물 위 </a:t>
                      </a:r>
                      <a:r>
                        <a:rPr lang="ko-KR" altLang="en-US" sz="1700" b="1" dirty="0" err="1">
                          <a:latin typeface="+mn-ea"/>
                          <a:ea typeface="+mn-ea"/>
                        </a:rPr>
                        <a:t>틀비계</a:t>
                      </a:r>
                      <a:r>
                        <a:rPr lang="ko-KR" altLang="en-US" sz="1700" b="1" dirty="0">
                          <a:latin typeface="+mn-ea"/>
                          <a:ea typeface="+mn-ea"/>
                        </a:rPr>
                        <a:t> 설치</a:t>
                      </a:r>
                      <a:r>
                        <a:rPr lang="en-US" altLang="ko-KR" sz="1700" b="1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추락 사고자 생명 보호를 위한</a:t>
                      </a:r>
                      <a:endParaRPr lang="en-US" altLang="ko-KR" sz="1800" b="1" dirty="0"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 err="1">
                          <a:latin typeface="+mn-ea"/>
                          <a:ea typeface="+mn-ea"/>
                        </a:rPr>
                        <a:t>스마트에어백</a:t>
                      </a:r>
                      <a:endParaRPr lang="en-US" altLang="ko-KR" sz="19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261901"/>
                  </a:ext>
                </a:extLst>
              </a:tr>
              <a:tr h="4410000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059062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2E35B60B-1FF9-40FA-A213-30AA744FD36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rcRect t="6440" b="2927"/>
          <a:stretch/>
        </p:blipFill>
        <p:spPr>
          <a:xfrm>
            <a:off x="192657" y="1776009"/>
            <a:ext cx="4381200" cy="437400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35173" y="57925"/>
            <a:ext cx="5144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1-3.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상반기 정기점검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부적합사례 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F39FDAA3-F2E8-41FD-B469-66D862E96A4C}"/>
              </a:ext>
            </a:extLst>
          </p:cNvPr>
          <p:cNvSpPr/>
          <p:nvPr/>
        </p:nvSpPr>
        <p:spPr>
          <a:xfrm>
            <a:off x="1819979" y="1959429"/>
            <a:ext cx="1767951" cy="2011681"/>
          </a:xfrm>
          <a:prstGeom prst="roundRect">
            <a:avLst/>
          </a:prstGeom>
          <a:noFill/>
          <a:ln w="317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온라인 미디어 5" title="산업영 스마트 에어백 C1.5 | 추락 보호복 시연 [세이프웨어]">
            <a:hlinkClick r:id="" action="ppaction://media"/>
            <a:extLst>
              <a:ext uri="{FF2B5EF4-FFF2-40B4-BE49-F238E27FC236}">
                <a16:creationId xmlns:a16="http://schemas.microsoft.com/office/drawing/2014/main" id="{7C2A5410-CC25-44AD-BC43-B69A9EC51F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595789" y="1776009"/>
            <a:ext cx="4382338" cy="43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76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35173" y="57925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발생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2714" y="3572530"/>
            <a:ext cx="4293327" cy="1908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ko-KR" altLang="en-US" sz="1600" dirty="0">
                <a:latin typeface="+mn-ea"/>
              </a:rPr>
              <a:t>◎</a:t>
            </a:r>
            <a:r>
              <a:rPr lang="en-US" altLang="ko-KR" sz="1600" dirty="0">
                <a:latin typeface="+mn-ea"/>
              </a:rPr>
              <a:t> </a:t>
            </a:r>
            <a:r>
              <a:rPr lang="en-US" altLang="ko-KR" sz="1600" b="1" dirty="0">
                <a:latin typeface="+mn-ea"/>
              </a:rPr>
              <a:t>2023</a:t>
            </a:r>
            <a:r>
              <a:rPr lang="ko-KR" altLang="en-US" sz="1600" b="1" dirty="0">
                <a:latin typeface="+mn-ea"/>
              </a:rPr>
              <a:t>년 </a:t>
            </a:r>
            <a:r>
              <a:rPr lang="en-US" altLang="ko-KR" sz="1600" b="1" dirty="0">
                <a:latin typeface="+mn-ea"/>
              </a:rPr>
              <a:t>5</a:t>
            </a:r>
            <a:r>
              <a:rPr lang="ko-KR" altLang="en-US" sz="1600" b="1" dirty="0">
                <a:latin typeface="+mn-ea"/>
              </a:rPr>
              <a:t>월 안전사고 발생 현황</a:t>
            </a:r>
            <a:endParaRPr lang="en-US" altLang="ko-KR" sz="1600" b="1" dirty="0">
              <a:latin typeface="+mn-ea"/>
            </a:endParaRPr>
          </a:p>
          <a:p>
            <a:pPr>
              <a:lnSpc>
                <a:spcPct val="140000"/>
              </a:lnSpc>
            </a:pPr>
            <a:r>
              <a:rPr lang="en-US" altLang="ko-KR" sz="1400" dirty="0">
                <a:latin typeface="+mn-ea"/>
              </a:rPr>
              <a:t>  - </a:t>
            </a:r>
            <a:r>
              <a:rPr lang="ko-KR" altLang="en-US" sz="1400" dirty="0">
                <a:latin typeface="+mn-ea"/>
              </a:rPr>
              <a:t>사업부문 별 현황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40000"/>
              </a:lnSpc>
            </a:pPr>
            <a:r>
              <a:rPr lang="en-US" altLang="ko-KR" sz="1400" dirty="0">
                <a:latin typeface="+mn-ea"/>
              </a:rPr>
              <a:t>  </a:t>
            </a:r>
          </a:p>
          <a:p>
            <a:pPr>
              <a:lnSpc>
                <a:spcPct val="140000"/>
              </a:lnSpc>
            </a:pPr>
            <a:endParaRPr lang="en-US" altLang="ko-KR" sz="1400" dirty="0">
              <a:latin typeface="+mn-ea"/>
            </a:endParaRPr>
          </a:p>
          <a:p>
            <a:pPr>
              <a:lnSpc>
                <a:spcPct val="140000"/>
              </a:lnSpc>
            </a:pPr>
            <a:endParaRPr lang="en-US" altLang="ko-KR" sz="1400" dirty="0">
              <a:latin typeface="+mn-ea"/>
            </a:endParaRPr>
          </a:p>
          <a:p>
            <a:pPr>
              <a:lnSpc>
                <a:spcPct val="140000"/>
              </a:lnSpc>
            </a:pPr>
            <a:r>
              <a:rPr lang="en-US" altLang="ko-KR" sz="1400" dirty="0">
                <a:latin typeface="+mn-ea"/>
              </a:rPr>
              <a:t>-</a:t>
            </a:r>
            <a:r>
              <a:rPr lang="ko-KR" altLang="en-US" sz="1400" dirty="0">
                <a:latin typeface="+mn-ea"/>
              </a:rPr>
              <a:t> 재해유형 별 현황</a:t>
            </a:r>
            <a:endParaRPr lang="en-US" altLang="ko-KR" sz="1400" dirty="0">
              <a:latin typeface="+mn-ea"/>
            </a:endParaRPr>
          </a:p>
        </p:txBody>
      </p:sp>
      <p:graphicFrame>
        <p:nvGraphicFramePr>
          <p:cNvPr id="16" name="차트 15"/>
          <p:cNvGraphicFramePr>
            <a:graphicFrameLocks/>
          </p:cNvGraphicFramePr>
          <p:nvPr/>
        </p:nvGraphicFramePr>
        <p:xfrm>
          <a:off x="2259108" y="3911084"/>
          <a:ext cx="2199683" cy="2247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DC862F2E-3C1A-4940-ACDE-4E06ABBD1C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266980"/>
              </p:ext>
            </p:extLst>
          </p:nvPr>
        </p:nvGraphicFramePr>
        <p:xfrm>
          <a:off x="4855578" y="4234381"/>
          <a:ext cx="4068475" cy="8918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3695">
                  <a:extLst>
                    <a:ext uri="{9D8B030D-6E8A-4147-A177-3AD203B41FA5}">
                      <a16:colId xmlns:a16="http://schemas.microsoft.com/office/drawing/2014/main" val="3944609626"/>
                    </a:ext>
                  </a:extLst>
                </a:gridCol>
                <a:gridCol w="813695">
                  <a:extLst>
                    <a:ext uri="{9D8B030D-6E8A-4147-A177-3AD203B41FA5}">
                      <a16:colId xmlns:a16="http://schemas.microsoft.com/office/drawing/2014/main" val="3836466713"/>
                    </a:ext>
                  </a:extLst>
                </a:gridCol>
                <a:gridCol w="813695">
                  <a:extLst>
                    <a:ext uri="{9D8B030D-6E8A-4147-A177-3AD203B41FA5}">
                      <a16:colId xmlns:a16="http://schemas.microsoft.com/office/drawing/2014/main" val="114185035"/>
                    </a:ext>
                  </a:extLst>
                </a:gridCol>
                <a:gridCol w="813695">
                  <a:extLst>
                    <a:ext uri="{9D8B030D-6E8A-4147-A177-3AD203B41FA5}">
                      <a16:colId xmlns:a16="http://schemas.microsoft.com/office/drawing/2014/main" val="3602784361"/>
                    </a:ext>
                  </a:extLst>
                </a:gridCol>
                <a:gridCol w="813695">
                  <a:extLst>
                    <a:ext uri="{9D8B030D-6E8A-4147-A177-3AD203B41FA5}">
                      <a16:colId xmlns:a16="http://schemas.microsoft.com/office/drawing/2014/main" val="3728581198"/>
                    </a:ext>
                  </a:extLst>
                </a:gridCol>
              </a:tblGrid>
              <a:tr h="297268">
                <a:tc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종합건설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하이테크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플랜트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전사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89773"/>
                  </a:ext>
                </a:extLst>
              </a:tr>
              <a:tr h="29726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안전사고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2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0673514"/>
                  </a:ext>
                </a:extLst>
              </a:tr>
              <a:tr h="29726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err="1">
                          <a:latin typeface="+mn-ea"/>
                          <a:ea typeface="+mn-ea"/>
                        </a:rPr>
                        <a:t>아차사고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5656113"/>
                  </a:ext>
                </a:extLst>
              </a:tr>
            </a:tbl>
          </a:graphicData>
        </a:graphic>
      </p:graphicFrame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90BF06C0-3CFD-4BBF-9AFF-BCF06C5803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316298"/>
              </p:ext>
            </p:extLst>
          </p:nvPr>
        </p:nvGraphicFramePr>
        <p:xfrm>
          <a:off x="4869837" y="5441381"/>
          <a:ext cx="4063452" cy="59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3600">
                  <a:extLst>
                    <a:ext uri="{9D8B030D-6E8A-4147-A177-3AD203B41FA5}">
                      <a16:colId xmlns:a16="http://schemas.microsoft.com/office/drawing/2014/main" val="2735498509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944609626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836466713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114185035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602784361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728581198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51432451"/>
                    </a:ext>
                  </a:extLst>
                </a:gridCol>
              </a:tblGrid>
              <a:tr h="2988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넘어짐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끼임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떨어짐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맞음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기타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합계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89773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latin typeface="+mn-ea"/>
                          <a:ea typeface="+mn-ea"/>
                        </a:rPr>
                        <a:t>안전사고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0673514"/>
                  </a:ext>
                </a:extLst>
              </a:tr>
            </a:tbl>
          </a:graphicData>
        </a:graphic>
      </p:graphicFrame>
      <p:graphicFrame>
        <p:nvGraphicFramePr>
          <p:cNvPr id="11" name="차트 10">
            <a:extLst>
              <a:ext uri="{FF2B5EF4-FFF2-40B4-BE49-F238E27FC236}">
                <a16:creationId xmlns:a16="http://schemas.microsoft.com/office/drawing/2014/main" id="{C5598675-E3E1-43C8-9603-C9D04685EC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3867553"/>
              </p:ext>
            </p:extLst>
          </p:nvPr>
        </p:nvGraphicFramePr>
        <p:xfrm>
          <a:off x="147959" y="843807"/>
          <a:ext cx="4310832" cy="2585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차트 16">
            <a:extLst>
              <a:ext uri="{FF2B5EF4-FFF2-40B4-BE49-F238E27FC236}">
                <a16:creationId xmlns:a16="http://schemas.microsoft.com/office/drawing/2014/main" id="{A43DF7A0-A19B-41F8-9FD7-2CD823F292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8108785"/>
              </p:ext>
            </p:extLst>
          </p:nvPr>
        </p:nvGraphicFramePr>
        <p:xfrm>
          <a:off x="4685211" y="843807"/>
          <a:ext cx="4317775" cy="2585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차트 17">
            <a:extLst>
              <a:ext uri="{FF2B5EF4-FFF2-40B4-BE49-F238E27FC236}">
                <a16:creationId xmlns:a16="http://schemas.microsoft.com/office/drawing/2014/main" id="{31F20891-15FF-4B5A-8A8E-80C6A37934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8844699"/>
              </p:ext>
            </p:extLst>
          </p:nvPr>
        </p:nvGraphicFramePr>
        <p:xfrm>
          <a:off x="147958" y="3572530"/>
          <a:ext cx="4322441" cy="2585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446547141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표지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21366</TotalTime>
  <Words>1157</Words>
  <Application>Microsoft Office PowerPoint</Application>
  <PresentationFormat>화면 슬라이드 쇼(4:3)</PresentationFormat>
  <Paragraphs>304</Paragraphs>
  <Slides>21</Slides>
  <Notes>16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21</vt:i4>
      </vt:variant>
    </vt:vector>
  </HeadingPairs>
  <TitlesOfParts>
    <vt:vector size="36" baseType="lpstr">
      <vt:lpstr>HY견고딕</vt:lpstr>
      <vt:lpstr>맑은 고딕</vt:lpstr>
      <vt:lpstr>문체부 제목 돋음체</vt:lpstr>
      <vt:lpstr>휴먼엑스포</vt:lpstr>
      <vt:lpstr>Arial</vt:lpstr>
      <vt:lpstr>Calibri</vt:lpstr>
      <vt:lpstr>Verdana</vt:lpstr>
      <vt:lpstr>표지</vt:lpstr>
      <vt:lpstr>1_표지</vt:lpstr>
      <vt:lpstr>2_내용</vt:lpstr>
      <vt:lpstr>4_내용</vt:lpstr>
      <vt:lpstr>3_내용</vt:lpstr>
      <vt:lpstr>1_내용</vt:lpstr>
      <vt:lpstr>5_내용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현장 안전관리 실무 메뉴얼</dc:title>
  <dc:creator>user</dc:creator>
  <cp:lastModifiedBy>user</cp:lastModifiedBy>
  <cp:revision>1752</cp:revision>
  <cp:lastPrinted>2023-05-26T00:03:53Z</cp:lastPrinted>
  <dcterms:created xsi:type="dcterms:W3CDTF">2019-12-24T04:05:49Z</dcterms:created>
  <dcterms:modified xsi:type="dcterms:W3CDTF">2023-05-26T01:51:55Z</dcterms:modified>
</cp:coreProperties>
</file>