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  <p:sldMasterId id="2147483702" r:id="rId2"/>
    <p:sldMasterId id="2147483698" r:id="rId3"/>
    <p:sldMasterId id="2147483704" r:id="rId4"/>
    <p:sldMasterId id="2147483700" r:id="rId5"/>
    <p:sldMasterId id="2147483696" r:id="rId6"/>
    <p:sldMasterId id="2147483706" r:id="rId7"/>
    <p:sldMasterId id="2147483692" r:id="rId8"/>
  </p:sldMasterIdLst>
  <p:notesMasterIdLst>
    <p:notesMasterId r:id="rId27"/>
  </p:notesMasterIdLst>
  <p:handoutMasterIdLst>
    <p:handoutMasterId r:id="rId28"/>
  </p:handoutMasterIdLst>
  <p:sldIdLst>
    <p:sldId id="315" r:id="rId9"/>
    <p:sldId id="332" r:id="rId10"/>
    <p:sldId id="431" r:id="rId11"/>
    <p:sldId id="397" r:id="rId12"/>
    <p:sldId id="436" r:id="rId13"/>
    <p:sldId id="479" r:id="rId14"/>
    <p:sldId id="480" r:id="rId15"/>
    <p:sldId id="478" r:id="rId16"/>
    <p:sldId id="331" r:id="rId17"/>
    <p:sldId id="469" r:id="rId18"/>
    <p:sldId id="475" r:id="rId19"/>
    <p:sldId id="470" r:id="rId20"/>
    <p:sldId id="473" r:id="rId21"/>
    <p:sldId id="474" r:id="rId22"/>
    <p:sldId id="472" r:id="rId23"/>
    <p:sldId id="476" r:id="rId24"/>
    <p:sldId id="477" r:id="rId25"/>
    <p:sldId id="439" r:id="rId26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H190708" initials="I" lastIdx="5" clrIdx="0">
    <p:extLst>
      <p:ext uri="{19B8F6BF-5375-455C-9EA6-DF929625EA0E}">
        <p15:presenceInfo xmlns:p15="http://schemas.microsoft.com/office/powerpoint/2012/main" userId="ITH190708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D4999"/>
    <a:srgbClr val="DEEBF7"/>
    <a:srgbClr val="A6A6A6"/>
    <a:srgbClr val="FEDBCC"/>
    <a:srgbClr val="0155A6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5196" autoAdjust="0"/>
  </p:normalViewPr>
  <p:slideViewPr>
    <p:cSldViewPr snapToGrid="0">
      <p:cViewPr varScale="1">
        <p:scale>
          <a:sx n="77" d="100"/>
          <a:sy n="77" d="100"/>
        </p:scale>
        <p:origin x="1757" y="67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9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S:\6&#50900;%20&#49324;&#44256;%20&#48516;&#494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3%20&#50504;&#51204;&#48372;&#44148;%20&#51204;&#49324;%20&#54924;&#51032;\04.24\4&#50900;%20&#49324;&#44256;%20&#48516;&#49437;_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3%20&#50504;&#51204;&#48372;&#44148;%20&#51204;&#49324;%20&#54924;&#51032;\04.24\4&#50900;%20&#49324;&#44256;%20&#48516;&#49437;_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U:\&#54408;&#51656;&#50504;&#51204;&#54016;\Team%20Share\&#51076;&#50896;&#54924;&#51032;&#51088;&#47308;\2023%20&#50504;&#51204;&#48372;&#44148;%20&#51204;&#49324;%20&#54924;&#51032;\04.24\4&#50900;%20&#49324;&#44256;%20&#48516;&#49437;_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b="1" dirty="0" err="1"/>
              <a:t>아차사고</a:t>
            </a:r>
            <a:r>
              <a:rPr lang="en-US" altLang="ko-KR" b="1" dirty="0"/>
              <a:t>(18</a:t>
            </a:r>
            <a:r>
              <a:rPr lang="ko-KR" altLang="en-US" b="1" dirty="0"/>
              <a:t>건</a:t>
            </a:r>
            <a:r>
              <a:rPr lang="en-US" altLang="ko-KR" b="1" dirty="0"/>
              <a:t>)</a:t>
            </a:r>
          </a:p>
        </c:rich>
      </c:tx>
      <c:layout>
        <c:manualLayout>
          <c:xMode val="edge"/>
          <c:yMode val="edge"/>
          <c:x val="0.21513246005558984"/>
          <c:y val="5.65025290443019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8.4917274406027782E-2"/>
          <c:y val="0.17061405791820658"/>
          <c:w val="0.8590332602621652"/>
          <c:h val="0.82938594208179339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/>
              <a:t>사업부문 별 현황</a:t>
            </a:r>
          </a:p>
        </c:rich>
      </c:tx>
      <c:layout>
        <c:manualLayout>
          <c:xMode val="edge"/>
          <c:yMode val="edge"/>
          <c:x val="0.31647675319741908"/>
          <c:y val="4.93214801259678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3.2240748151522745E-2"/>
          <c:y val="0.205473286204782"/>
          <c:w val="0.93551850369695455"/>
          <c:h val="0.58146374502270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통계_4월!$B$6</c:f>
              <c:strCache>
                <c:ptCount val="1"/>
                <c:pt idx="0">
                  <c:v>전년 동기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통계_4월!$C$5:$F$5</c:f>
              <c:strCache>
                <c:ptCount val="4"/>
                <c:pt idx="0">
                  <c:v>전사</c:v>
                </c:pt>
                <c:pt idx="1">
                  <c:v>종합건설</c:v>
                </c:pt>
                <c:pt idx="2">
                  <c:v>하이테크</c:v>
                </c:pt>
                <c:pt idx="3">
                  <c:v>플랜트</c:v>
                </c:pt>
              </c:strCache>
            </c:strRef>
          </c:cat>
          <c:val>
            <c:numRef>
              <c:f>통계_4월!$C$6:$F$6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7-4D4D-89A7-3A3B2E599889}"/>
            </c:ext>
          </c:extLst>
        </c:ser>
        <c:ser>
          <c:idx val="1"/>
          <c:order val="1"/>
          <c:tx>
            <c:strRef>
              <c:f>통계_4월!$B$7</c:f>
              <c:strCache>
                <c:ptCount val="1"/>
                <c:pt idx="0">
                  <c:v>2023.04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통계_4월!$C$5:$F$5</c:f>
              <c:strCache>
                <c:ptCount val="4"/>
                <c:pt idx="0">
                  <c:v>전사</c:v>
                </c:pt>
                <c:pt idx="1">
                  <c:v>종합건설</c:v>
                </c:pt>
                <c:pt idx="2">
                  <c:v>하이테크</c:v>
                </c:pt>
                <c:pt idx="3">
                  <c:v>플랜트</c:v>
                </c:pt>
              </c:strCache>
            </c:strRef>
          </c:cat>
          <c:val>
            <c:numRef>
              <c:f>통계_4월!$C$7:$F$7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D7-4D4D-89A7-3A3B2E5998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343506144"/>
        <c:axId val="343500736"/>
      </c:barChart>
      <c:catAx>
        <c:axId val="3435061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3500736"/>
        <c:crosses val="autoZero"/>
        <c:auto val="1"/>
        <c:lblAlgn val="ctr"/>
        <c:lblOffset val="1"/>
        <c:noMultiLvlLbl val="0"/>
      </c:catAx>
      <c:valAx>
        <c:axId val="343500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350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111110803397"/>
          <c:y val="0.90094809865694092"/>
          <c:w val="0.34177777839320606"/>
          <c:h val="8.9187605317865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/>
              <a:t>매출액 대비 재해</a:t>
            </a:r>
            <a:r>
              <a:rPr lang="ko-KR" altLang="en-US" sz="1600" b="1" baseline="0"/>
              <a:t> 현황</a:t>
            </a:r>
            <a:endParaRPr lang="en-US" altLang="ko-KR" sz="1600" b="1" baseline="0"/>
          </a:p>
          <a:p>
            <a:pPr>
              <a:defRPr/>
            </a:pPr>
            <a:r>
              <a:rPr lang="en-US" altLang="ko-KR" sz="1200" b="1" baseline="0"/>
              <a:t>(100</a:t>
            </a:r>
            <a:r>
              <a:rPr lang="ko-KR" altLang="en-US" sz="1200" b="1" baseline="0"/>
              <a:t>억원 당 재해자 수</a:t>
            </a:r>
            <a:r>
              <a:rPr lang="en-US" altLang="ko-KR" sz="1200" b="1" baseline="0"/>
              <a:t>)</a:t>
            </a:r>
            <a:endParaRPr lang="ko-KR" altLang="en-US" sz="1200" b="1"/>
          </a:p>
        </c:rich>
      </c:tx>
      <c:layout>
        <c:manualLayout>
          <c:xMode val="edge"/>
          <c:yMode val="edge"/>
          <c:x val="0.27071206870154635"/>
          <c:y val="4.30232844060401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31671296296296297"/>
          <c:w val="0.93888888888888888"/>
          <c:h val="0.4801104549431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통계_4월!$B$14</c:f>
              <c:strCache>
                <c:ptCount val="1"/>
                <c:pt idx="0">
                  <c:v>전년 동기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통계_4월!$C$13:$F$13</c:f>
              <c:strCache>
                <c:ptCount val="4"/>
                <c:pt idx="0">
                  <c:v>전사</c:v>
                </c:pt>
                <c:pt idx="1">
                  <c:v>종합건설</c:v>
                </c:pt>
                <c:pt idx="2">
                  <c:v>하이테크</c:v>
                </c:pt>
                <c:pt idx="3">
                  <c:v>플랜트</c:v>
                </c:pt>
              </c:strCache>
            </c:strRef>
          </c:cat>
          <c:val>
            <c:numRef>
              <c:f>통계_4월!$C$14:$F$14</c:f>
              <c:numCache>
                <c:formatCode>0.00_ </c:formatCode>
                <c:ptCount val="4"/>
                <c:pt idx="0">
                  <c:v>0.56036678553234842</c:v>
                </c:pt>
                <c:pt idx="1">
                  <c:v>0.45004500450045004</c:v>
                </c:pt>
                <c:pt idx="2">
                  <c:v>0.71599045346062051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4-4068-97B7-FD31A649966E}"/>
            </c:ext>
          </c:extLst>
        </c:ser>
        <c:ser>
          <c:idx val="1"/>
          <c:order val="1"/>
          <c:tx>
            <c:strRef>
              <c:f>통계_4월!$B$15</c:f>
              <c:strCache>
                <c:ptCount val="1"/>
                <c:pt idx="0">
                  <c:v>2023.04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통계_4월!$C$13:$F$13</c:f>
              <c:strCache>
                <c:ptCount val="4"/>
                <c:pt idx="0">
                  <c:v>전사</c:v>
                </c:pt>
                <c:pt idx="1">
                  <c:v>종합건설</c:v>
                </c:pt>
                <c:pt idx="2">
                  <c:v>하이테크</c:v>
                </c:pt>
                <c:pt idx="3">
                  <c:v>플랜트</c:v>
                </c:pt>
              </c:strCache>
            </c:strRef>
          </c:cat>
          <c:val>
            <c:numRef>
              <c:f>통계_4월!$C$15:$F$15</c:f>
              <c:numCache>
                <c:formatCode>0.00_ </c:formatCode>
                <c:ptCount val="4"/>
                <c:pt idx="0">
                  <c:v>1</c:v>
                </c:pt>
                <c:pt idx="1">
                  <c:v>1.8461538461538463</c:v>
                </c:pt>
                <c:pt idx="2">
                  <c:v>0.15748031496062992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4-4068-97B7-FD31A64996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751594560"/>
        <c:axId val="751599136"/>
      </c:barChart>
      <c:catAx>
        <c:axId val="7515945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51599136"/>
        <c:crosses val="autoZero"/>
        <c:auto val="1"/>
        <c:lblAlgn val="ctr"/>
        <c:lblOffset val="1"/>
        <c:noMultiLvlLbl val="0"/>
      </c:catAx>
      <c:valAx>
        <c:axId val="751599136"/>
        <c:scaling>
          <c:orientation val="minMax"/>
        </c:scaling>
        <c:delete val="1"/>
        <c:axPos val="l"/>
        <c:numFmt formatCode="0.00_ " sourceLinked="1"/>
        <c:majorTickMark val="none"/>
        <c:minorTickMark val="none"/>
        <c:tickLblPos val="nextTo"/>
        <c:crossAx val="75159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26552930883641"/>
          <c:y val="0.91628280839895015"/>
          <c:w val="0.32391338582677165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/>
              <a:t>재해유형 별 현황</a:t>
            </a:r>
          </a:p>
        </c:rich>
      </c:tx>
      <c:layout>
        <c:manualLayout>
          <c:xMode val="edge"/>
          <c:yMode val="edge"/>
          <c:x val="0.31582863859279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3.2354627093815681E-2"/>
          <c:y val="0.17511206418891354"/>
          <c:w val="0.9352907458123686"/>
          <c:h val="0.59802392739114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통계_4월!$B$19</c:f>
              <c:strCache>
                <c:ptCount val="1"/>
                <c:pt idx="0">
                  <c:v>전년 동기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통계_4월!$C$18:$G$18</c:f>
              <c:strCache>
                <c:ptCount val="5"/>
                <c:pt idx="0">
                  <c:v>넘어짐</c:v>
                </c:pt>
                <c:pt idx="1">
                  <c:v>끼임</c:v>
                </c:pt>
                <c:pt idx="2">
                  <c:v>떨어짐</c:v>
                </c:pt>
                <c:pt idx="3">
                  <c:v>맞음</c:v>
                </c:pt>
                <c:pt idx="4">
                  <c:v>기타</c:v>
                </c:pt>
              </c:strCache>
            </c:strRef>
          </c:cat>
          <c:val>
            <c:numRef>
              <c:f>통계_4월!$C$19:$G$19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8-4CE6-B484-871504CD14A0}"/>
            </c:ext>
          </c:extLst>
        </c:ser>
        <c:ser>
          <c:idx val="1"/>
          <c:order val="1"/>
          <c:tx>
            <c:strRef>
              <c:f>통계_4월!$B$20</c:f>
              <c:strCache>
                <c:ptCount val="1"/>
                <c:pt idx="0">
                  <c:v>2023.04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통계_4월!$C$18:$G$18</c:f>
              <c:strCache>
                <c:ptCount val="5"/>
                <c:pt idx="0">
                  <c:v>넘어짐</c:v>
                </c:pt>
                <c:pt idx="1">
                  <c:v>끼임</c:v>
                </c:pt>
                <c:pt idx="2">
                  <c:v>떨어짐</c:v>
                </c:pt>
                <c:pt idx="3">
                  <c:v>맞음</c:v>
                </c:pt>
                <c:pt idx="4">
                  <c:v>기타</c:v>
                </c:pt>
              </c:strCache>
            </c:strRef>
          </c:cat>
          <c:val>
            <c:numRef>
              <c:f>통계_4월!$C$20:$G$20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28-4CE6-B484-871504CD14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343504896"/>
        <c:axId val="343500320"/>
      </c:barChart>
      <c:catAx>
        <c:axId val="3435048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3500320"/>
        <c:crosses val="autoZero"/>
        <c:auto val="1"/>
        <c:lblAlgn val="ctr"/>
        <c:lblOffset val="1"/>
        <c:noMultiLvlLbl val="0"/>
      </c:catAx>
      <c:valAx>
        <c:axId val="343500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350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7913161292564"/>
          <c:y val="0.90770233709851478"/>
          <c:w val="0.33221885725822736"/>
          <c:h val="8.773854141594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084" y="0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r">
              <a:defRPr sz="1200"/>
            </a:lvl1pPr>
          </a:lstStyle>
          <a:p>
            <a:fld id="{81A342A9-6DB7-4AEE-A9FB-3B3C45B4E792}" type="datetimeFigureOut">
              <a:rPr lang="ko-KR" altLang="en-US" smtClean="0"/>
              <a:t>2023-04-24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1816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084" y="9441816"/>
            <a:ext cx="2950529" cy="497525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r">
              <a:defRPr sz="1200"/>
            </a:lvl1pPr>
          </a:lstStyle>
          <a:p>
            <a:fld id="{C5102B8E-9D5B-4F04-B998-714CFCB66C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362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/>
          <a:lstStyle>
            <a:lvl1pPr algn="r">
              <a:defRPr sz="1200"/>
            </a:lvl1pPr>
          </a:lstStyle>
          <a:p>
            <a:fld id="{2EF7F024-598B-4A20-A873-2FDA5712DD97}" type="datetimeFigureOut">
              <a:rPr lang="ko-KR" altLang="en-US" smtClean="0"/>
              <a:t>2023-04-24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4600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0" tIns="45770" rIns="91540" bIns="4577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10"/>
            <a:ext cx="5445760" cy="3913614"/>
          </a:xfrm>
          <a:prstGeom prst="rect">
            <a:avLst/>
          </a:prstGeom>
        </p:spPr>
        <p:txBody>
          <a:bodyPr vert="horz" lIns="91540" tIns="45770" rIns="91540" bIns="4577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8693"/>
          </a:xfrm>
          <a:prstGeom prst="rect">
            <a:avLst/>
          </a:prstGeom>
        </p:spPr>
        <p:txBody>
          <a:bodyPr vert="horz" lIns="91540" tIns="45770" rIns="91540" bIns="45770" rtlCol="0" anchor="b"/>
          <a:lstStyle>
            <a:lvl1pPr algn="r">
              <a:defRPr sz="1200"/>
            </a:lvl1pPr>
          </a:lstStyle>
          <a:p>
            <a:fld id="{5EE7F65E-542B-4C62-9207-46E3BACFAC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6847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21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42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68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793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4600"/>
            <a:ext cx="4467225" cy="33512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43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https://youtu.be/U9e3cxs1P3k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56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https://youtu.be/U9e3cxs1P3k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7F65E-542B-4C62-9207-46E3BACFAC9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56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fld id="{9CF7AA18-4F1F-4854-9BD6-9E7D3AE6D7DE}" type="datetime1">
              <a:rPr lang="ko-KR" altLang="en-US" smtClean="0"/>
              <a:t>2023-04-24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33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8" name="Picture 3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585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B1954223-04A8-4885-AA58-8C357DFAD8F3}" type="datetime1">
              <a:rPr lang="ko-KR" altLang="en-US" smtClean="0"/>
              <a:t>2023-04-24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10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F4CB79A-5BE3-4F58-A3AE-E11BB498A21F}" type="datetime1">
              <a:rPr lang="ko-KR" altLang="en-US" smtClean="0"/>
              <a:t>2023-04-24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10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1860EAB1-9A24-4F43-8177-EB1A170D5DC5}" type="datetime1">
              <a:rPr lang="ko-KR" altLang="en-US" smtClean="0"/>
              <a:t>2023-04-24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5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5B74DAC5-C860-4E46-AB88-1E59EC71214A}" type="datetime1">
              <a:rPr lang="ko-KR" altLang="en-US" smtClean="0"/>
              <a:t>2023-04-24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45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0B76A618-AC57-4A19-A379-A426A944B8CE}" type="datetime1">
              <a:rPr lang="ko-KR" altLang="en-US" smtClean="0"/>
              <a:t>2023-04-24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1A5E4675-6014-4D7E-9371-A1EE500245EA}" type="datetime1">
              <a:rPr lang="ko-KR" altLang="en-US" smtClean="0"/>
              <a:t>2023-04-24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CE9C-8774-4118-AC29-180A67858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2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35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4" y="1414122"/>
            <a:ext cx="9143999" cy="2329749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0" y="557589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5699" l="391" r="99414">
                        <a14:foregroundMark x1="8203" y1="38710" x2="8203" y2="38710"/>
                        <a14:foregroundMark x1="1758" y1="41935" x2="1758" y2="41935"/>
                        <a14:foregroundMark x1="20605" y1="17742" x2="20605" y2="17742"/>
                        <a14:foregroundMark x1="26758" y1="65054" x2="26758" y2="65054"/>
                        <a14:foregroundMark x1="42578" y1="41935" x2="42578" y2="41935"/>
                        <a14:foregroundMark x1="52539" y1="32796" x2="52539" y2="32796"/>
                        <a14:foregroundMark x1="65039" y1="20430" x2="65039" y2="20430"/>
                        <a14:foregroundMark x1="76563" y1="41398" x2="76563" y2="41398"/>
                        <a14:foregroundMark x1="82324" y1="20430" x2="82324" y2="20430"/>
                        <a14:foregroundMark x1="97754" y1="20968" x2="97754" y2="20968"/>
                        <a14:foregroundMark x1="7520" y1="67204" x2="7520" y2="67204"/>
                        <a14:foregroundMark x1="12891" y1="40860" x2="12891" y2="40860"/>
                        <a14:foregroundMark x1="7227" y1="9140" x2="7227" y2="9140"/>
                        <a14:foregroundMark x1="7422" y1="92473" x2="7422" y2="92473"/>
                        <a14:foregroundMark x1="7324" y1="80645" x2="7324" y2="80645"/>
                        <a14:foregroundMark x1="1172" y1="41398" x2="1172" y2="41398"/>
                        <a14:foregroundMark x1="13379" y1="40860" x2="13379" y2="40860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06" y="93994"/>
            <a:ext cx="2056474" cy="39728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30856" y="2053907"/>
            <a:ext cx="70995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200" b="1" dirty="0">
                <a:solidFill>
                  <a:schemeClr val="bg1"/>
                </a:solidFill>
              </a:rPr>
              <a:t>안전보건 전사 회의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10952" y="5814205"/>
            <a:ext cx="213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환경안전부문</a:t>
            </a:r>
          </a:p>
        </p:txBody>
      </p:sp>
    </p:spTree>
    <p:extLst>
      <p:ext uri="{BB962C8B-B14F-4D97-AF65-F5344CB8AC3E}">
        <p14:creationId xmlns:p14="http://schemas.microsoft.com/office/powerpoint/2010/main" val="103911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 userDrawn="1"/>
        </p:nvCxnSpPr>
        <p:spPr>
          <a:xfrm>
            <a:off x="0" y="557589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66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3" y="844737"/>
            <a:ext cx="4313207" cy="3152503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직사각형 12"/>
          <p:cNvSpPr/>
          <p:nvPr userDrawn="1"/>
        </p:nvSpPr>
        <p:spPr>
          <a:xfrm>
            <a:off x="163903" y="4161669"/>
            <a:ext cx="4313207" cy="201053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직사각형 13"/>
          <p:cNvSpPr/>
          <p:nvPr userDrawn="1"/>
        </p:nvSpPr>
        <p:spPr>
          <a:xfrm>
            <a:off x="4689897" y="844737"/>
            <a:ext cx="4313207" cy="3152503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직사각형 14"/>
          <p:cNvSpPr/>
          <p:nvPr userDrawn="1"/>
        </p:nvSpPr>
        <p:spPr>
          <a:xfrm>
            <a:off x="4692770" y="4161669"/>
            <a:ext cx="4313207" cy="201053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7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622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3" y="844732"/>
            <a:ext cx="4313207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직사각형 12"/>
          <p:cNvSpPr/>
          <p:nvPr userDrawn="1"/>
        </p:nvSpPr>
        <p:spPr>
          <a:xfrm>
            <a:off x="163903" y="3570429"/>
            <a:ext cx="4313207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직사각형 13"/>
          <p:cNvSpPr/>
          <p:nvPr userDrawn="1"/>
        </p:nvSpPr>
        <p:spPr>
          <a:xfrm>
            <a:off x="4689897" y="844732"/>
            <a:ext cx="4313207" cy="2577738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직사각형 14"/>
          <p:cNvSpPr/>
          <p:nvPr userDrawn="1"/>
        </p:nvSpPr>
        <p:spPr>
          <a:xfrm>
            <a:off x="4692770" y="3570429"/>
            <a:ext cx="4313207" cy="2601777"/>
          </a:xfrm>
          <a:prstGeom prst="rect">
            <a:avLst/>
          </a:prstGeom>
          <a:noFill/>
          <a:ln w="1905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6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2804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 userDrawn="1"/>
        </p:nvSpPr>
        <p:spPr>
          <a:xfrm>
            <a:off x="163904" y="844732"/>
            <a:ext cx="8839199" cy="5327469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166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 userDrawn="1"/>
        </p:nvSpPr>
        <p:spPr>
          <a:xfrm>
            <a:off x="163901" y="844732"/>
            <a:ext cx="8839200" cy="5327469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670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8429" y="6464262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" y="-611"/>
            <a:ext cx="9143999" cy="587207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406297"/>
            <a:ext cx="9144000" cy="0"/>
          </a:xfrm>
          <a:prstGeom prst="line">
            <a:avLst/>
          </a:prstGeom>
          <a:ln w="57150" cmpd="dbl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134569" y="6474319"/>
            <a:ext cx="7742683" cy="375433"/>
            <a:chOff x="134566" y="6421046"/>
            <a:chExt cx="7742683" cy="375433"/>
          </a:xfrm>
        </p:grpSpPr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95536" y="6421046"/>
              <a:ext cx="7481713" cy="37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86" tIns="45693" rIns="91386" bIns="45693">
              <a:spAutoFit/>
            </a:bodyPr>
            <a:lstStyle/>
            <a:p>
              <a:pPr marL="342687" indent="-342687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SzPct val="70000"/>
                <a:defRPr/>
              </a:pPr>
              <a:r>
                <a:rPr lang="en-US" altLang="ko-KR" sz="2300" b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HY견고딕" pitchFamily="18" charset="-127"/>
                </a:rPr>
                <a:t>SUNGDO ENG  </a:t>
              </a:r>
              <a:r>
                <a:rPr lang="en-US" altLang="ko-KR" sz="1400" i="1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We Build The Classic..</a:t>
              </a:r>
            </a:p>
          </p:txBody>
        </p: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566" y="6446764"/>
              <a:ext cx="302367" cy="32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7652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2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88429" y="6412506"/>
            <a:ext cx="567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0" y="2090997"/>
            <a:ext cx="9144000" cy="2676013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158" y="1282185"/>
            <a:ext cx="4383215" cy="4293630"/>
          </a:xfrm>
          <a:prstGeom prst="diamond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 rot="2713271">
            <a:off x="1731127" y="910324"/>
            <a:ext cx="735874" cy="722811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 rot="2713271">
            <a:off x="2762527" y="5224872"/>
            <a:ext cx="735874" cy="722811"/>
          </a:xfrm>
          <a:prstGeom prst="rect">
            <a:avLst/>
          </a:prstGeom>
          <a:solidFill>
            <a:srgbClr val="1D4999"/>
          </a:solidFill>
          <a:ln w="9525">
            <a:solidFill>
              <a:srgbClr val="1D4999"/>
            </a:solidFill>
            <a:miter lim="800000"/>
            <a:headEnd/>
            <a:tailEnd/>
          </a:ln>
          <a:effectLst/>
        </p:spPr>
        <p:txBody>
          <a:bodyPr lIns="27000" tIns="54000" rIns="27000" bIns="54000" anchor="ctr"/>
          <a:lstStyle/>
          <a:p>
            <a:pPr>
              <a:spcBef>
                <a:spcPct val="50000"/>
              </a:spcBef>
              <a:tabLst>
                <a:tab pos="6572086" algn="r"/>
              </a:tabLst>
              <a:defRPr/>
            </a:pPr>
            <a:r>
              <a:rPr lang="en-US" altLang="ko-KR" sz="675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altLang="ko-KR" sz="751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66" name="Picture 18" descr="House Construction Icons - Download Free Vector Icons | Noun Project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62" y="886906"/>
            <a:ext cx="1230727" cy="12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2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9e3cxs1P3k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1959" y="4553667"/>
            <a:ext cx="182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2023. 04. 24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3549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9711"/>
              </p:ext>
            </p:extLst>
          </p:nvPr>
        </p:nvGraphicFramePr>
        <p:xfrm>
          <a:off x="175574" y="845648"/>
          <a:ext cx="8821212" cy="33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3618000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80039908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293193965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위반 내용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과태료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관련 근거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41935"/>
                  </a:ext>
                </a:extLst>
              </a:tr>
              <a:tr h="13932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/>
                        <a:t>위반</a:t>
                      </a:r>
                      <a:endParaRPr lang="en-US" altLang="ko-KR" sz="1700" b="1" dirty="0"/>
                    </a:p>
                    <a:p>
                      <a:pPr algn="ctr" latinLnBrk="1"/>
                      <a:r>
                        <a:rPr lang="ko-KR" altLang="en-US" sz="1700" b="1" dirty="0"/>
                        <a:t>사례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안전보건관리규정 노사협의체 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600" baseline="0" dirty="0" err="1">
                          <a:latin typeface="+mn-ea"/>
                          <a:ea typeface="+mn-ea"/>
                        </a:rPr>
                        <a:t>심의</a:t>
                      </a:r>
                      <a:r>
                        <a:rPr lang="ko-KR" alt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ㆍ</a:t>
                      </a:r>
                      <a:r>
                        <a:rPr lang="ko-KR" altLang="en-US" sz="1600" baseline="0" dirty="0" err="1">
                          <a:latin typeface="+mn-ea"/>
                          <a:ea typeface="+mn-ea"/>
                        </a:rPr>
                        <a:t>의결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 누락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사업주는 안전보건관리규정을 작성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변경할 때에는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산업안전보건위원회의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심의ㆍ의결을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거쳐야 한다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altLang="ko-KR" sz="1400" b="1" baseline="0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471225"/>
                  </a:ext>
                </a:extLst>
              </a:tr>
              <a:tr h="1393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안전보건관리규정 미 게시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만원</a:t>
                      </a:r>
                      <a:endParaRPr kumimoji="0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34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사업주는 안전보건관리규정을 근로자가 쉽게 볼 수 있는 장소에 게시하거나 갖추어 두어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〮〮〮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널리 알려야 한다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400" b="1" baseline="0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1640634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168" y="57920"/>
            <a:ext cx="6452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과태료 부과 사례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②안전보건관리규정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70808"/>
              </p:ext>
            </p:extLst>
          </p:nvPr>
        </p:nvGraphicFramePr>
        <p:xfrm>
          <a:off x="175574" y="4214950"/>
          <a:ext cx="8831265" cy="1962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8056053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</a:tblGrid>
              <a:tr h="196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주의</a:t>
                      </a:r>
                      <a:endParaRPr lang="en-US" altLang="ko-KR" sz="1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사항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안전보건관리규정 작성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변경 시 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노사협의체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산업안전보건위원회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심의 의결 필수</a:t>
                      </a:r>
                      <a:endParaRPr lang="en-US" altLang="ko-KR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600" b="1" baseline="0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노사협의체 비 대상 현장은 근로자대표 동의 필수</a:t>
                      </a:r>
                      <a:endParaRPr lang="en-US" altLang="ko-KR" sz="1800" b="1" baseline="0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안전보건관리규정은 게시판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교육장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휴게실 등에 게시하여 근로자에게 주지</a:t>
                      </a:r>
                      <a:endParaRPr lang="en-US" altLang="ko-KR" sz="1600" b="1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과태료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노사협의체 심의의결 누락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: 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250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="0" baseline="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-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미 게시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250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="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261901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062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198154"/>
              </p:ext>
            </p:extLst>
          </p:nvPr>
        </p:nvGraphicFramePr>
        <p:xfrm>
          <a:off x="175574" y="845648"/>
          <a:ext cx="8821212" cy="33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3618000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80039908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293193965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위반 내용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과태료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관련 근거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41935"/>
                  </a:ext>
                </a:extLst>
              </a:tr>
              <a:tr h="2786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/>
                        <a:t>위반</a:t>
                      </a:r>
                      <a:endParaRPr lang="en-US" altLang="ko-KR" sz="1700" b="1" dirty="0"/>
                    </a:p>
                    <a:p>
                      <a:pPr algn="ctr" latinLnBrk="1"/>
                      <a:r>
                        <a:rPr lang="ko-KR" altLang="en-US" sz="1700" b="1" dirty="0"/>
                        <a:t>사례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노사협의체 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회 미 실시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만원</a:t>
                      </a:r>
                      <a:endParaRPr kumimoji="0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0" u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4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 </a:t>
                      </a:r>
                      <a:r>
                        <a:rPr lang="en-US" altLang="ko-KR" sz="14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75</a:t>
                      </a:r>
                      <a:r>
                        <a:rPr lang="ko-KR" altLang="en-US" sz="1400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en-US" altLang="ko-KR" sz="1400" b="0" u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endParaRPr lang="en-US" altLang="ko-KR" sz="1400" b="0" u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ko-KR" alt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항</a:t>
                      </a:r>
                      <a:r>
                        <a:rPr lang="en-US" altLang="ko-KR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건설공사도급인은 해당 건설공사 현장에 근로자위원과 사용자위원이 같은 수로 구성되는 노사협의체를 </a:t>
                      </a:r>
                      <a:endParaRPr lang="en-US" altLang="ko-KR" sz="14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구성ㆍ운영할</a:t>
                      </a:r>
                      <a:r>
                        <a:rPr lang="ko-KR" alt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수 있다</a:t>
                      </a:r>
                      <a:r>
                        <a:rPr lang="en-US" altLang="ko-KR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altLang="ko-KR" sz="14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ko-KR" alt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항</a:t>
                      </a:r>
                      <a:r>
                        <a:rPr lang="en-US" altLang="ko-KR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 </a:t>
                      </a:r>
                      <a:r>
                        <a:rPr lang="ko-KR" alt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건설공사도급인이 </a:t>
                      </a:r>
                      <a:r>
                        <a:rPr lang="ko-KR" altLang="en-US" sz="1400" b="1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노사협의체를 </a:t>
                      </a:r>
                      <a:r>
                        <a:rPr lang="ko-KR" altLang="en-US" sz="1400" b="1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구성ㆍ운영하는</a:t>
                      </a:r>
                      <a:r>
                        <a:rPr lang="ko-KR" altLang="en-US" sz="1400" b="1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경우에는 산업안전보건위원회 및 안전 및 보건에 관한 협의체를 각각 </a:t>
                      </a:r>
                      <a:r>
                        <a:rPr lang="ko-KR" altLang="en-US" sz="1400" b="1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구성ㆍ운영하는</a:t>
                      </a:r>
                      <a:r>
                        <a:rPr lang="ko-KR" altLang="en-US" sz="1400" b="1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것으로 본다</a:t>
                      </a:r>
                      <a:r>
                        <a:rPr lang="en-US" altLang="ko-KR" sz="1400" b="1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400" b="1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471225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168" y="57920"/>
            <a:ext cx="5638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과태료 부과 사례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③노사협의체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69302"/>
              </p:ext>
            </p:extLst>
          </p:nvPr>
        </p:nvGraphicFramePr>
        <p:xfrm>
          <a:off x="175574" y="4214950"/>
          <a:ext cx="8831265" cy="1962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8056053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</a:tblGrid>
              <a:tr h="196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주의</a:t>
                      </a:r>
                      <a:endParaRPr lang="en-US" altLang="ko-KR" sz="1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사항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노사협의체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120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억 이상 공사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2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개월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 개최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산업안전보건위원회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모든 현장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분기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 개최 </a:t>
                      </a:r>
                      <a:r>
                        <a:rPr lang="en-US" altLang="ko-KR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노사협의체로 갈음 가능</a:t>
                      </a:r>
                      <a:r>
                        <a:rPr lang="en-US" altLang="ko-KR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16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과태료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 -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노사협의체 미 구성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-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노사협의체 미 실시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250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="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261901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523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2847"/>
              </p:ext>
            </p:extLst>
          </p:nvPr>
        </p:nvGraphicFramePr>
        <p:xfrm>
          <a:off x="175574" y="845648"/>
          <a:ext cx="8821212" cy="33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3618000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80039908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293193965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위반 내용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과태료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관련 근거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41935"/>
                  </a:ext>
                </a:extLst>
              </a:tr>
              <a:tr h="13932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/>
                        <a:t>위반</a:t>
                      </a:r>
                      <a:endParaRPr lang="en-US" altLang="ko-KR" sz="1700" b="1" dirty="0"/>
                    </a:p>
                    <a:p>
                      <a:pPr algn="ctr" latinLnBrk="1"/>
                      <a:r>
                        <a:rPr lang="ko-KR" altLang="en-US" sz="1700" b="1" dirty="0"/>
                        <a:t>사례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특별안전보건교육 미 실시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baseline="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400" baseline="0" dirty="0">
                          <a:latin typeface="+mn-ea"/>
                          <a:ea typeface="+mn-ea"/>
                        </a:rPr>
                        <a:t>관리대상물질</a:t>
                      </a:r>
                      <a:r>
                        <a:rPr lang="en-US" altLang="ko-KR" sz="1400" baseline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aseline="0" dirty="0" err="1">
                          <a:latin typeface="+mn-ea"/>
                          <a:ea typeface="+mn-ea"/>
                        </a:rPr>
                        <a:t>신너</a:t>
                      </a:r>
                      <a:r>
                        <a:rPr lang="en-US" altLang="ko-KR" sz="1400" baseline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aseline="0" dirty="0">
                          <a:latin typeface="+mn-ea"/>
                          <a:ea typeface="+mn-ea"/>
                        </a:rPr>
                        <a:t>용접봉</a:t>
                      </a:r>
                      <a:r>
                        <a:rPr lang="en-US" altLang="ko-KR" sz="1400" baseline="0" dirty="0"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400" baseline="0" dirty="0">
                          <a:latin typeface="+mn-ea"/>
                          <a:ea typeface="+mn-ea"/>
                        </a:rPr>
                        <a:t>취급 근로자 </a:t>
                      </a:r>
                      <a:endParaRPr lang="en-US" altLang="ko-KR" sz="1400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baseline="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400" baseline="0" dirty="0">
                          <a:latin typeface="+mn-ea"/>
                          <a:ea typeface="+mn-ea"/>
                        </a:rPr>
                        <a:t>및 </a:t>
                      </a:r>
                      <a:r>
                        <a:rPr lang="ko-KR" altLang="en-US" sz="1400" baseline="0" dirty="0" err="1">
                          <a:latin typeface="+mn-ea"/>
                          <a:ea typeface="+mn-ea"/>
                        </a:rPr>
                        <a:t>차량계</a:t>
                      </a:r>
                      <a:r>
                        <a:rPr lang="ko-KR" altLang="en-US" sz="1400" baseline="0" dirty="0">
                          <a:latin typeface="+mn-ea"/>
                          <a:ea typeface="+mn-ea"/>
                        </a:rPr>
                        <a:t> 장비 </a:t>
                      </a:r>
                      <a:r>
                        <a:rPr lang="en-US" altLang="ko-KR" sz="1400" baseline="0" dirty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400" baseline="0" dirty="0">
                          <a:latin typeface="+mn-ea"/>
                          <a:ea typeface="+mn-ea"/>
                        </a:rPr>
                        <a:t>대 이상 근로자 </a:t>
                      </a:r>
                      <a:r>
                        <a:rPr lang="en-US" altLang="ko-KR" sz="1400" baseline="0" dirty="0"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400" baseline="0" dirty="0">
                          <a:latin typeface="+mn-ea"/>
                          <a:ea typeface="+mn-ea"/>
                        </a:rPr>
                        <a:t>명</a:t>
                      </a:r>
                      <a:endParaRPr lang="en-US" altLang="ko-KR" sz="14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1,650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사업주는 근로자를 유해하거나 위험한 작업에 채용할 때 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〮〮〮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필요한 안전보건교육을 추가로 하여야 한다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en-US" altLang="ko-KR" sz="1400" b="1" baseline="0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471225"/>
                  </a:ext>
                </a:extLst>
              </a:tr>
              <a:tr h="13932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관리감독자 정기안전보건교육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미 실시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(3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150</a:t>
                      </a: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만원</a:t>
                      </a:r>
                      <a:endParaRPr kumimoji="0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사업주는 소속 근로자에게 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〮〮〮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정기적으로 안전보건교육을 하여야 한다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관리감독자 교육 </a:t>
                      </a:r>
                      <a:r>
                        <a:rPr lang="en-US" altLang="ko-KR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연 </a:t>
                      </a:r>
                      <a:r>
                        <a:rPr lang="en-US" altLang="ko-KR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lang="ko-KR" alt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시간 이상</a:t>
                      </a:r>
                      <a:r>
                        <a:rPr lang="en-US" altLang="ko-KR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1400" b="1" baseline="0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1640634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168" y="57920"/>
            <a:ext cx="5836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과태료 부과 사례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④안전보건교육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11695"/>
              </p:ext>
            </p:extLst>
          </p:nvPr>
        </p:nvGraphicFramePr>
        <p:xfrm>
          <a:off x="175574" y="4214950"/>
          <a:ext cx="8831265" cy="1962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8056053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</a:tblGrid>
              <a:tr h="196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주의</a:t>
                      </a:r>
                      <a:endParaRPr lang="en-US" altLang="ko-KR" sz="1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사항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특별안전보건교육 대상은 작업 투입 전 반드시 교육 철저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관리감독자 교육 대상 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작업을 지시하는 사람</a:t>
                      </a:r>
                      <a:r>
                        <a:rPr lang="en-US" altLang="ko-KR" sz="1600" b="1" baseline="0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baseline="0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현장에서 관리감독자로 지정한 사람</a:t>
                      </a:r>
                      <a:r>
                        <a:rPr lang="en-US" altLang="ko-KR" sz="1600" b="1" baseline="0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baseline="0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  관리감독자는 </a:t>
                      </a:r>
                      <a:r>
                        <a:rPr lang="ko-KR" altLang="en-US" sz="16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현장 발령 일자를 기준으로 </a:t>
                      </a:r>
                      <a:r>
                        <a:rPr lang="ko-KR" altLang="en-US" sz="1600" b="1" baseline="0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교육시간 체크</a:t>
                      </a:r>
                      <a:r>
                        <a:rPr lang="en-US" altLang="ko-KR" sz="1600" b="1" baseline="0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!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 미 실시 과태료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특별 교육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150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(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대상자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인당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        -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관리감독자 교육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250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="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261901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862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87944"/>
              </p:ext>
            </p:extLst>
          </p:nvPr>
        </p:nvGraphicFramePr>
        <p:xfrm>
          <a:off x="175574" y="845648"/>
          <a:ext cx="8821212" cy="33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3618000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80039908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293193965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위반 내용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과태료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관련 근거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41935"/>
                  </a:ext>
                </a:extLst>
              </a:tr>
              <a:tr h="2786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/>
                        <a:t>위반</a:t>
                      </a:r>
                      <a:endParaRPr lang="en-US" altLang="ko-KR" sz="1700" b="1" dirty="0"/>
                    </a:p>
                    <a:p>
                      <a:pPr algn="ctr" latinLnBrk="1"/>
                      <a:r>
                        <a:rPr lang="ko-KR" altLang="en-US" sz="1700" b="1" dirty="0"/>
                        <a:t>사례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작업환경측정 결과를 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근로자에게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미 주지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  (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전파 교육 및 결과 게시 누락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125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사업주는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작업환경측정 결과를 해당 작업장의 </a:t>
                      </a:r>
                      <a:r>
                        <a:rPr lang="ko-KR" altLang="en-US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근로자</a:t>
                      </a:r>
                      <a:r>
                        <a:rPr lang="en-US" altLang="ko-KR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관계수급인 및 관계수급인 근로자를 포함</a:t>
                      </a:r>
                      <a:r>
                        <a:rPr lang="en-US" altLang="ko-KR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에게 알려야 하며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그 결과에 따라 근로자의 건강을 보호하기 위하여 해당 </a:t>
                      </a:r>
                      <a:r>
                        <a:rPr lang="ko-KR" altLang="en-US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시설ㆍ설비의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설치ㆍ개선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또는 건강진단의 실시 등의 조치를 하여야 한다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400" b="1" baseline="0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471225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168" y="57920"/>
            <a:ext cx="5836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과태료 부과 사례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⑤작업환경측정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96273"/>
              </p:ext>
            </p:extLst>
          </p:nvPr>
        </p:nvGraphicFramePr>
        <p:xfrm>
          <a:off x="175574" y="4214950"/>
          <a:ext cx="8831265" cy="1962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8056053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</a:tblGrid>
              <a:tr h="196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주의</a:t>
                      </a:r>
                      <a:endParaRPr lang="en-US" altLang="ko-KR" sz="1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사항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작업환경측정 결과는 근로자 정기안전보건교육 시 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전파교육 실시</a:t>
                      </a:r>
                      <a:endParaRPr lang="en-US" altLang="ko-KR" sz="16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현장 내 모든 근로자가 볼 수 있도록 게시판</a:t>
                      </a:r>
                      <a:r>
                        <a:rPr lang="en-US" altLang="ko-KR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교육장</a:t>
                      </a:r>
                      <a:r>
                        <a:rPr lang="en-US" altLang="ko-KR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휴게실 등에 게시</a:t>
                      </a:r>
                      <a:endParaRPr lang="en-US" altLang="ko-KR" sz="16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노사협의체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요구 시 작업환경측정 결과에 대한 설명회 등을 개최</a:t>
                      </a:r>
                      <a:endParaRPr lang="en-US" altLang="ko-KR" sz="1600" b="1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작업환경측정 결과 미 주지 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과태료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 – 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300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endParaRPr lang="en-US" altLang="ko-KR" sz="1600" b="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261901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387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38005"/>
              </p:ext>
            </p:extLst>
          </p:nvPr>
        </p:nvGraphicFramePr>
        <p:xfrm>
          <a:off x="175574" y="845648"/>
          <a:ext cx="8821212" cy="33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3618000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80039908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293193965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위반 내용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과태료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관련 근거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41935"/>
                  </a:ext>
                </a:extLst>
              </a:tr>
              <a:tr h="2786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/>
                        <a:t>위반</a:t>
                      </a:r>
                      <a:endParaRPr lang="en-US" altLang="ko-KR" sz="1700" b="1" dirty="0"/>
                    </a:p>
                    <a:p>
                      <a:pPr algn="ctr" latinLnBrk="1"/>
                      <a:r>
                        <a:rPr lang="ko-KR" altLang="en-US" sz="1700" b="1" dirty="0"/>
                        <a:t>사례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유해위험방지계획서 변경 관리 미흡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   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 (</a:t>
                      </a:r>
                      <a:r>
                        <a:rPr lang="ko-KR" altLang="en-US" sz="1600" baseline="0" dirty="0" err="1">
                          <a:latin typeface="+mn-ea"/>
                          <a:ea typeface="+mn-ea"/>
                        </a:rPr>
                        <a:t>강관비계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 설치계획 부분을 변경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하였으나 갖추어 두지 않음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300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42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유해위험방지계획서 및 그  심사 결과서를 사업장에 갖추어 둔 사업주는 </a:t>
                      </a:r>
                      <a:r>
                        <a:rPr lang="ko-KR" altLang="en-US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해당 건설공사의 공법의 변경 등으로 인하여 그 유해위험방지계획서를 변경할 필요가 있는 경우에는 이를 변경하여 갖추어 두어야 한다</a:t>
                      </a:r>
                      <a:r>
                        <a:rPr lang="en-US" altLang="ko-KR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400" b="1" baseline="0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471225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168" y="57920"/>
            <a:ext cx="6760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과태료 부과 사례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⑥유해위험방지계획서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056741"/>
              </p:ext>
            </p:extLst>
          </p:nvPr>
        </p:nvGraphicFramePr>
        <p:xfrm>
          <a:off x="175574" y="4214950"/>
          <a:ext cx="8831265" cy="1962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8056053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</a:tblGrid>
              <a:tr h="196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주의</a:t>
                      </a:r>
                      <a:endParaRPr lang="en-US" altLang="ko-KR" sz="1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사항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유해위험방지계획서 내용 변경 시 해당 내용 반영하여 계획서 업데이트 후 비치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유해위험방지계획서 변경관리 미흡 과태료</a:t>
                      </a:r>
                      <a:endParaRPr lang="en-US" altLang="ko-KR" sz="1600" b="1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변경사항 미 반영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– 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1,000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1,000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1,000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endParaRPr lang="en-US" altLang="ko-KR" sz="1600" b="0" baseline="0" dirty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600" b="1" baseline="0" dirty="0">
                          <a:latin typeface="+mn-ea"/>
                          <a:ea typeface="+mn-ea"/>
                        </a:rPr>
                        <a:t>변경했으나 갖추어 두지 않음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– 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300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600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1,000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="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261901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606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039404"/>
              </p:ext>
            </p:extLst>
          </p:nvPr>
        </p:nvGraphicFramePr>
        <p:xfrm>
          <a:off x="175574" y="845648"/>
          <a:ext cx="8821212" cy="33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3618000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80039908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293193965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위반 내용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과태료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관련 근거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41935"/>
                  </a:ext>
                </a:extLst>
              </a:tr>
              <a:tr h="2786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/>
                        <a:t>위반</a:t>
                      </a:r>
                      <a:endParaRPr lang="en-US" altLang="ko-KR" sz="1700" b="1" dirty="0"/>
                    </a:p>
                    <a:p>
                      <a:pPr algn="ctr" latinLnBrk="1"/>
                      <a:r>
                        <a:rPr lang="ko-KR" altLang="en-US" sz="1700" b="1" dirty="0"/>
                        <a:t>사례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특수 건강진단 미 실시</a:t>
                      </a:r>
                      <a:endParaRPr lang="en-US" altLang="ko-KR" sz="1600" b="1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 (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판넬 및 골조 근로자 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200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130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사업주는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특수건강진단 대상 업무에 종사할 근로자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배치 예정 업무에 </a:t>
                      </a:r>
                      <a:endParaRPr lang="en-US" altLang="ko-KR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대한 적합성 평가를 위하여 건강진단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이하 “</a:t>
                      </a:r>
                      <a:r>
                        <a:rPr lang="ko-KR" altLang="en-US" sz="1400" b="1" i="0" kern="1200" dirty="0" err="1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배치전건강진단”</a:t>
                      </a:r>
                      <a:r>
                        <a:rPr lang="ko-KR" altLang="en-US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이라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한다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을 실시하여야 한다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400" b="1" baseline="0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471225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168" y="57920"/>
            <a:ext cx="5221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과태료 부과 사례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⑦건강진단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52812"/>
              </p:ext>
            </p:extLst>
          </p:nvPr>
        </p:nvGraphicFramePr>
        <p:xfrm>
          <a:off x="175574" y="4214950"/>
          <a:ext cx="8831265" cy="1962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8056053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</a:tblGrid>
              <a:tr h="196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주의</a:t>
                      </a:r>
                      <a:endParaRPr lang="en-US" altLang="ko-KR" sz="1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사항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특수 건강진단 대상 근로자는 </a:t>
                      </a:r>
                      <a:r>
                        <a:rPr lang="ko-KR" altLang="en-US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채용 단계에서 건강검진 결과 확인</a:t>
                      </a:r>
                      <a:r>
                        <a:rPr lang="en-US" altLang="ko-KR" sz="16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주요 특수 건강진단 유해인자 </a:t>
                      </a:r>
                      <a:endParaRPr lang="en-US" altLang="ko-KR" sz="1600" b="1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: </a:t>
                      </a:r>
                      <a:r>
                        <a:rPr lang="ko-KR" altLang="en-US" sz="1600" b="1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이소프로필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알코올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용접 </a:t>
                      </a:r>
                      <a:r>
                        <a:rPr lang="ko-KR" altLang="en-US" sz="1600" b="1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흄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목재 분진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소음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진동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야간작업 등</a:t>
                      </a:r>
                      <a:endParaRPr lang="en-US" altLang="ko-KR" sz="1600" b="1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건강진단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 미 실시 과태료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 – 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대상자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인당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261901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755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056265"/>
              </p:ext>
            </p:extLst>
          </p:nvPr>
        </p:nvGraphicFramePr>
        <p:xfrm>
          <a:off x="175574" y="845648"/>
          <a:ext cx="8821212" cy="33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3618000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80039908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293193965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위반 내용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과태료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관련 근거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41935"/>
                  </a:ext>
                </a:extLst>
              </a:tr>
              <a:tr h="2786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/>
                        <a:t>위반</a:t>
                      </a:r>
                      <a:endParaRPr lang="en-US" altLang="ko-KR" sz="1700" b="1" dirty="0"/>
                    </a:p>
                    <a:p>
                      <a:pPr algn="ctr" latinLnBrk="1"/>
                      <a:r>
                        <a:rPr lang="ko-KR" altLang="en-US" sz="1700" b="1" dirty="0"/>
                        <a:t>사례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안전보건표지 미 부착 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개소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 (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안전화 착용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매달림 물체 경고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사업주는 </a:t>
                      </a:r>
                      <a:r>
                        <a:rPr lang="ko-KR" altLang="en-US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유해하거나 위험한 </a:t>
                      </a:r>
                      <a:r>
                        <a:rPr lang="ko-KR" altLang="en-US" sz="1400" b="1" i="0" kern="1200" dirty="0" err="1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장소ㆍ시설ㆍ물질에</a:t>
                      </a:r>
                      <a:r>
                        <a:rPr lang="ko-KR" altLang="en-US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대한 경고</a:t>
                      </a:r>
                      <a:r>
                        <a:rPr lang="en-US" altLang="ko-KR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비상 시에 대처하기 위한 </a:t>
                      </a:r>
                      <a:r>
                        <a:rPr lang="ko-KR" altLang="en-US" sz="1400" b="1" i="0" kern="1200" dirty="0" err="1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지시ㆍ안내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또는 그 밖에 근로자의 안전 및 보건 의식을 고취하기 위한 사항 등을 그림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기호 및 글자 등으로 나타낸 표지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이하 “안전보건표지”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근로자가 쉽게 알아 볼 수 있도록 설치하거나 붙여야 한다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400" b="1" baseline="0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471225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168" y="57920"/>
            <a:ext cx="5836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과태료 부과 사례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⑧안전보건표지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39820"/>
              </p:ext>
            </p:extLst>
          </p:nvPr>
        </p:nvGraphicFramePr>
        <p:xfrm>
          <a:off x="175574" y="4214950"/>
          <a:ext cx="8831265" cy="1962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8056053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</a:tblGrid>
              <a:tr h="196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주의</a:t>
                      </a:r>
                      <a:endParaRPr lang="en-US" altLang="ko-KR" sz="1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사항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안전보건표지의 종류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출입금지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매달린물체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경고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안전화 착용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비상구 등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안전보건표지 미 부착 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과태료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 – 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개소 당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261901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pic>
        <p:nvPicPr>
          <p:cNvPr id="9" name="Picture 2" descr="법령별표 본문이미지">
            <a:extLst>
              <a:ext uri="{FF2B5EF4-FFF2-40B4-BE49-F238E27FC236}">
                <a16:creationId xmlns:a16="http://schemas.microsoft.com/office/drawing/2014/main" id="{9CDBF123-996C-4F3C-8305-075A2D51A7A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6" t="81194" r="27882"/>
          <a:stretch/>
        </p:blipFill>
        <p:spPr bwMode="auto">
          <a:xfrm>
            <a:off x="6040835" y="4665258"/>
            <a:ext cx="684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법령별표 본문이미지">
            <a:extLst>
              <a:ext uri="{FF2B5EF4-FFF2-40B4-BE49-F238E27FC236}">
                <a16:creationId xmlns:a16="http://schemas.microsoft.com/office/drawing/2014/main" id="{6AE2555C-20C8-4F9B-B86A-4BD8BF6CBF78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0" t="41165" r="41792" b="42827"/>
          <a:stretch/>
        </p:blipFill>
        <p:spPr bwMode="auto">
          <a:xfrm>
            <a:off x="4756271" y="4665258"/>
            <a:ext cx="684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법령별표 본문이미지">
            <a:extLst>
              <a:ext uri="{FF2B5EF4-FFF2-40B4-BE49-F238E27FC236}">
                <a16:creationId xmlns:a16="http://schemas.microsoft.com/office/drawing/2014/main" id="{7B83BDFD-1207-44CB-B1E0-7795B6764FB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8057" r="70540" b="75222"/>
          <a:stretch/>
        </p:blipFill>
        <p:spPr bwMode="auto">
          <a:xfrm>
            <a:off x="3361731" y="4665258"/>
            <a:ext cx="684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법령별표 본문이미지">
            <a:extLst>
              <a:ext uri="{FF2B5EF4-FFF2-40B4-BE49-F238E27FC236}">
                <a16:creationId xmlns:a16="http://schemas.microsoft.com/office/drawing/2014/main" id="{9743B46E-E2DC-4D17-AAE4-A384F449B230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9" b="86013"/>
          <a:stretch/>
        </p:blipFill>
        <p:spPr bwMode="auto">
          <a:xfrm>
            <a:off x="7123164" y="4665258"/>
            <a:ext cx="684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4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08239"/>
              </p:ext>
            </p:extLst>
          </p:nvPr>
        </p:nvGraphicFramePr>
        <p:xfrm>
          <a:off x="175574" y="845648"/>
          <a:ext cx="8821212" cy="33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3618000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80039908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293193965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위반 내용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과태료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관련 근거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41935"/>
                  </a:ext>
                </a:extLst>
              </a:tr>
              <a:tr h="2786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/>
                        <a:t>위반</a:t>
                      </a:r>
                      <a:endParaRPr lang="en-US" altLang="ko-KR" sz="1700" b="1" dirty="0"/>
                    </a:p>
                    <a:p>
                      <a:pPr algn="ctr" latinLnBrk="1"/>
                      <a:r>
                        <a:rPr lang="ko-KR" altLang="en-US" sz="1700" b="1" dirty="0"/>
                        <a:t>사례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물질안전보건자료 </a:t>
                      </a:r>
                      <a:r>
                        <a:rPr lang="ko-KR" altLang="en-US" sz="1600" baseline="0" dirty="0" err="1">
                          <a:latin typeface="+mn-ea"/>
                          <a:ea typeface="+mn-ea"/>
                        </a:rPr>
                        <a:t>영문본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 게시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 (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안전화 착용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매달림 물체 경고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제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114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</a:t>
                      </a:r>
                      <a:endParaRPr lang="en-US" altLang="ko-KR" sz="14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물질안전보건자료대상물질을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취급하려는 사업주는 제공받은 물질안전보건자료를 </a:t>
                      </a:r>
                      <a:r>
                        <a:rPr lang="ko-KR" altLang="en-US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고용노동부령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으로 정하는 방법에 따라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해당 물질을 취급하는 작업장 내에 </a:t>
                      </a:r>
                      <a:r>
                        <a:rPr lang="ko-KR" altLang="en-US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이를 취급하는 근로자가 쉽게 볼 수 있는 장소에 게시하거나 갖추어 두어야 한다</a:t>
                      </a:r>
                      <a:r>
                        <a:rPr lang="en-US" altLang="ko-KR" sz="1400" b="1" i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400" b="1" baseline="0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471225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168" y="57920"/>
            <a:ext cx="4865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과태료 부과 사례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⑨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MSDS 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665516"/>
              </p:ext>
            </p:extLst>
          </p:nvPr>
        </p:nvGraphicFramePr>
        <p:xfrm>
          <a:off x="175574" y="4214950"/>
          <a:ext cx="8831265" cy="1962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8056053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</a:tblGrid>
              <a:tr h="196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주의</a:t>
                      </a:r>
                      <a:endParaRPr lang="en-US" altLang="ko-KR" sz="1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사항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제공받은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MSDS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 외국어인 경우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제공업체에 요청해 </a:t>
                      </a:r>
                      <a:r>
                        <a:rPr lang="ko-KR" altLang="en-US" sz="16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한글본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추가 게시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MSDS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미 게시 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과태료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 – 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200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/ 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만원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개소 당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   (*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중대재해 발생 사업장은 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600" b="0" baseline="0" dirty="0">
                          <a:latin typeface="+mn-ea"/>
                          <a:ea typeface="+mn-ea"/>
                        </a:rPr>
                        <a:t>차 위반 과태료 적용</a:t>
                      </a:r>
                      <a:r>
                        <a:rPr lang="en-US" altLang="ko-KR" sz="1600" b="0" baseline="0" dirty="0"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261901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1484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52455"/>
              </p:ext>
            </p:extLst>
          </p:nvPr>
        </p:nvGraphicFramePr>
        <p:xfrm>
          <a:off x="156754" y="846175"/>
          <a:ext cx="8830494" cy="535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3646012157"/>
                    </a:ext>
                  </a:extLst>
                </a:gridCol>
              </a:tblGrid>
              <a:tr h="5326380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45000"/>
                        </a:lnSpc>
                        <a:buNone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1. 5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안전점검의 날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5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indent="0" algn="l" latinLnBrk="1">
                        <a:lnSpc>
                          <a:spcPct val="145000"/>
                        </a:lnSpc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6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중대재해 예방을 위한 안전캠페인 운영</a:t>
                      </a:r>
                      <a:endParaRPr lang="ko-KR" altLang="en-US" sz="18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1)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기간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4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 7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31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(100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 간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2)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슬로건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Safety Together!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중대재해 근절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 캠페인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 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중대재해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ZERO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실천하는 안전문화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각 현장에 현수막 배포 예정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endParaRPr lang="en-US" altLang="ko-KR" sz="14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3)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세부 활동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① 점검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상반기 외부 전문기관 평가 점검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임원 현장 점검 강화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: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 → 월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② 교육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협력업체 안전보건 교육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4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관리감독자 위험성평가 교육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기간 내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안전관리자 전문화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교육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기간 내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③ 문화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“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안전성도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” 4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행시 공모전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 제안 우수 근로자 포상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현장통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사용 우수 현장 포상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무재해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 달성 현장 포상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 다짐 릴레이 </a:t>
                      </a:r>
                      <a:r>
                        <a:rPr lang="ko-KR" altLang="en-US" sz="1500" b="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챌린지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위험성평가 경진대회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④ 산업안전보건 강조주간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(7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국제 안전보건 전시회 및 세미나 참석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⑤ 풍수해 및 혹서기 관리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(6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각 현장 풍수해 및 혹서기 대응 매뉴얼 수립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45000"/>
                        </a:lnSpc>
                      </a:pP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-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풍수해 대비 특별점검 실시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5168" y="57925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</a:t>
            </a:r>
            <a:endParaRPr lang="ko-KR" altLang="en-US" sz="1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54A4CF0-C95C-445E-9EF2-FE4E827EB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" t="18063" r="961" b="4670"/>
          <a:stretch/>
        </p:blipFill>
        <p:spPr>
          <a:xfrm>
            <a:off x="228268" y="3208875"/>
            <a:ext cx="4290327" cy="9397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404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850739" y="1110147"/>
            <a:ext cx="16385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4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목차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D4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7021" y="107755"/>
            <a:ext cx="3853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안전보건 전사 회의</a:t>
            </a:r>
            <a:endParaRPr lang="ko-KR" altLang="en-US" sz="2000" dirty="0"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9A1716F-09EA-4125-80A4-BD4793607F3D}"/>
              </a:ext>
            </a:extLst>
          </p:cNvPr>
          <p:cNvSpPr/>
          <p:nvPr/>
        </p:nvSpPr>
        <p:spPr>
          <a:xfrm>
            <a:off x="3880960" y="1562771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1CA7507-8DB5-439B-AA98-AD3113595FDD}"/>
              </a:ext>
            </a:extLst>
          </p:cNvPr>
          <p:cNvSpPr/>
          <p:nvPr/>
        </p:nvSpPr>
        <p:spPr>
          <a:xfrm>
            <a:off x="4243560" y="1562772"/>
            <a:ext cx="358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전사 안전보건 확보 현황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203465F-DC72-43B5-8A94-E9FF50FD2E3B}"/>
              </a:ext>
            </a:extLst>
          </p:cNvPr>
          <p:cNvSpPr/>
          <p:nvPr/>
        </p:nvSpPr>
        <p:spPr>
          <a:xfrm>
            <a:off x="3880960" y="2462683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5180829-9484-45B4-8D96-6D26D6B1A9B0}"/>
              </a:ext>
            </a:extLst>
          </p:cNvPr>
          <p:cNvSpPr/>
          <p:nvPr/>
        </p:nvSpPr>
        <p:spPr>
          <a:xfrm>
            <a:off x="4243565" y="2462682"/>
            <a:ext cx="2864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안전사고 발생 현황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400" dirty="0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7D3BC68-2ADA-4B50-BA33-D8BF9157055B}"/>
              </a:ext>
            </a:extLst>
          </p:cNvPr>
          <p:cNvSpPr/>
          <p:nvPr/>
        </p:nvSpPr>
        <p:spPr>
          <a:xfrm>
            <a:off x="3880960" y="3362591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ABB0EB9-7BF3-4352-B963-001426DA3970}"/>
              </a:ext>
            </a:extLst>
          </p:cNvPr>
          <p:cNvSpPr/>
          <p:nvPr/>
        </p:nvSpPr>
        <p:spPr>
          <a:xfrm>
            <a:off x="4243560" y="3362592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 관련 </a:t>
            </a:r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이슈사항</a:t>
            </a:r>
            <a:endParaRPr lang="ko-KR" altLang="en-US" sz="2400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FD72ED8-943A-4914-A6C6-E4AD0A74DFB6}"/>
              </a:ext>
            </a:extLst>
          </p:cNvPr>
          <p:cNvSpPr/>
          <p:nvPr/>
        </p:nvSpPr>
        <p:spPr>
          <a:xfrm>
            <a:off x="3880960" y="4262499"/>
            <a:ext cx="362600" cy="461665"/>
          </a:xfrm>
          <a:prstGeom prst="rect">
            <a:avLst/>
          </a:prstGeom>
          <a:solidFill>
            <a:srgbClr val="1D4999"/>
          </a:solidFill>
          <a:ln>
            <a:solidFill>
              <a:srgbClr val="1D4999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E18CD13-54AC-4E3B-81B9-A3E101637766}"/>
              </a:ext>
            </a:extLst>
          </p:cNvPr>
          <p:cNvSpPr/>
          <p:nvPr/>
        </p:nvSpPr>
        <p:spPr>
          <a:xfrm>
            <a:off x="4243560" y="426249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</a:t>
            </a:r>
            <a:endParaRPr lang="ko-KR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071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173" y="57925"/>
            <a:ext cx="4261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전사 안전보건 확보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Shape 24588"/>
          <p:cNvGraphicFramePr/>
          <p:nvPr>
            <p:extLst>
              <p:ext uri="{D42A27DB-BD31-4B8C-83A1-F6EECF244321}">
                <p14:modId xmlns:p14="http://schemas.microsoft.com/office/powerpoint/2010/main" val="1665885441"/>
              </p:ext>
            </p:extLst>
          </p:nvPr>
        </p:nvGraphicFramePr>
        <p:xfrm>
          <a:off x="165463" y="842029"/>
          <a:ext cx="8830494" cy="53410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5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defRPr sz="1400" u="none" strike="noStrike" cap="none"/>
                      </a:pPr>
                      <a:r>
                        <a:rPr lang="en-US" altLang="ko-KR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2023</a:t>
                      </a: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년 </a:t>
                      </a:r>
                      <a:r>
                        <a:rPr lang="en-US" altLang="ko-KR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4</a:t>
                      </a: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월 현황</a:t>
                      </a:r>
                      <a:endParaRPr lang="en-US" sz="16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defRPr sz="1400" u="none" strike="noStrike" cap="none"/>
                      </a:pPr>
                      <a:r>
                        <a:rPr lang="ko-KR" altLang="en-US" sz="16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각 사업부문별 현황</a:t>
                      </a:r>
                      <a:endParaRPr lang="en-US" sz="16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560">
                <a:tc>
                  <a:txBody>
                    <a:bodyPr/>
                    <a:lstStyle/>
                    <a:p>
                      <a:pPr marL="0" marR="0" lvl="0" indent="0" algn="l" defTabSz="912358" rtl="0" eaLnBrk="1" fontAlgn="auto" latinLnBrk="1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  <a:tabLst/>
                        <a:defRPr sz="1400" u="none" strike="noStrike" cap="none"/>
                      </a:pPr>
                      <a:r>
                        <a:rPr kumimoji="0" lang="en-US" altLang="ko-K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775" marR="6775" marT="6775" marB="0"/>
                </a:tc>
                <a:tc>
                  <a:txBody>
                    <a:bodyPr/>
                    <a:lstStyle/>
                    <a:p>
                      <a:pPr marL="92075" marR="0" lvl="0" indent="-92075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각 사업부문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3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월 실적 제출 현황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총 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30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개 현장</a:t>
                      </a: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)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미 제출 현장 없음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상반기 협력업체 안전보건 교육</a:t>
                      </a:r>
                      <a:endParaRPr lang="en-US" altLang="ko-KR" sz="1500" b="1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일시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: 2023. 04. 24 (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월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) 13:30 ~ 15:30</a:t>
                      </a: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장소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: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본사 지하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1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층 대회의실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대상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: 2022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년 안전사고 발생 업체 및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         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협력업체 평가 결과 미흡 업체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내용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: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당사 안전 운영 방침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,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협력업체의 역할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,</a:t>
                      </a: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         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정부 안전보건제도 동향 등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◎ </a:t>
                      </a:r>
                      <a:r>
                        <a:rPr lang="ko-KR" altLang="en-US" sz="1500" b="1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상반기 전문기관 평가 점검</a:t>
                      </a:r>
                      <a:endParaRPr lang="en-US" altLang="ko-KR" sz="1500" b="1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기간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: 2023. 04. 01 ~ 2023. 05. 31</a:t>
                      </a: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내용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: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위험성평가 특화점검 대비 위험성평가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          </a:t>
                      </a:r>
                      <a:r>
                        <a:rPr lang="ko-KR" altLang="en-US" sz="1500" b="0" u="none" strike="noStrike" cap="none" baseline="0" dirty="0" err="1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이행</a:t>
                      </a:r>
                      <a:r>
                        <a:rPr lang="ko-KR" altLang="en-US" sz="1500" b="0" u="none" strike="noStrike" cap="none" baseline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〮</a:t>
                      </a:r>
                      <a:r>
                        <a:rPr lang="ko-KR" altLang="en-US" sz="1500" b="0" u="none" strike="noStrike" cap="none" baseline="0" dirty="0" err="1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절차에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대한 적합성 집중 점검</a:t>
                      </a:r>
                      <a:endParaRPr lang="en-US" altLang="ko-KR" sz="1500" b="0" u="none" strike="noStrike" cap="none" baseline="0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  <a:defRPr sz="1400" u="none" strike="noStrike" cap="none"/>
                      </a:pP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    - 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진행 사항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: 17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개 현장 중 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13</a:t>
                      </a:r>
                      <a:r>
                        <a:rPr lang="ko-KR" altLang="en-US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개 현장 완료</a:t>
                      </a:r>
                      <a:r>
                        <a:rPr lang="en-US" altLang="ko-KR" sz="1500" b="0" u="none" strike="noStrike" cap="none" baseline="0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6775" marR="6775" marT="67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72F2C87-1787-49C6-A289-B9E5301A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23085"/>
              </p:ext>
            </p:extLst>
          </p:nvPr>
        </p:nvGraphicFramePr>
        <p:xfrm>
          <a:off x="220522" y="1268168"/>
          <a:ext cx="4286416" cy="48975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83024256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9480002"/>
                    </a:ext>
                  </a:extLst>
                </a:gridCol>
                <a:gridCol w="1442416">
                  <a:extLst>
                    <a:ext uri="{9D8B030D-6E8A-4147-A177-3AD203B41FA5}">
                      <a16:colId xmlns:a16="http://schemas.microsoft.com/office/drawing/2014/main" val="176643967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4424978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51779893"/>
                    </a:ext>
                  </a:extLst>
                </a:gridCol>
              </a:tblGrid>
              <a:tr h="2224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관련 서류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+mn-ea"/>
                          <a:ea typeface="+mn-ea"/>
                        </a:rPr>
                        <a:t>현 황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61374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경영방침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전사 안전보건방침 및 목표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172550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안전보건방침 및 목표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095769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2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전담 조직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환경안전부문 조직도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768335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환경안전부문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업무분장표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87053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조직도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576951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유해위험요인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점검 및 개선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수시 위험성평가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218158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환경안전팀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 정기점검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정기점검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월 예정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674187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4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예산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 예산의 적절성 확인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948497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산업안전보건관리비 사용 내역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매월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공정률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대비 진행률 관리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659022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5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안전보건</a:t>
                      </a:r>
                      <a:b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관리책임자 등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안전보건관리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총괄책임자 지정서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22337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관리감독자 지정서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852933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1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관리감독자 안전 평가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 완료</a:t>
                      </a:r>
                      <a:r>
                        <a:rPr lang="en-US" altLang="ko-KR" sz="700" b="1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u="none" strike="noStrike" dirty="0">
                          <a:effectLst/>
                          <a:latin typeface="+mn-ea"/>
                          <a:ea typeface="+mn-ea"/>
                        </a:rPr>
                        <a:t>포상 완료</a:t>
                      </a:r>
                      <a:r>
                        <a:rPr lang="en-US" altLang="ko-KR" sz="700" b="1" u="none" strike="noStrike" dirty="0"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lang="en-US" altLang="ko-KR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06206"/>
                  </a:ext>
                </a:extLst>
              </a:tr>
              <a:tr h="222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6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인력 배치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보건관리자 배치 현황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안전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보건관리자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48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700" u="none" strike="noStrike" baseline="0" dirty="0">
                          <a:effectLst/>
                          <a:latin typeface="+mn-ea"/>
                          <a:ea typeface="+mn-ea"/>
                        </a:rPr>
                        <a:t> 100% </a:t>
                      </a:r>
                      <a:r>
                        <a:rPr lang="ko-KR" altLang="en-US" sz="700" u="none" strike="noStrike" baseline="0" dirty="0">
                          <a:effectLst/>
                          <a:latin typeface="+mn-ea"/>
                          <a:ea typeface="+mn-ea"/>
                        </a:rPr>
                        <a:t>배치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284889"/>
                  </a:ext>
                </a:extLst>
              </a:tr>
              <a:tr h="222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7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근로자 참여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노사협의체 회의록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700" u="none" strike="noStrike" dirty="0" err="1">
                          <a:effectLst/>
                          <a:latin typeface="+mn-ea"/>
                          <a:ea typeface="+mn-ea"/>
                        </a:rPr>
                        <a:t>현장통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기능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개 현장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133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건 등록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877748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비상사태 대응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비상사태 모의훈련 실시 계획 및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상반기 모의훈련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월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240627"/>
                  </a:ext>
                </a:extLst>
              </a:tr>
              <a:tr h="2224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9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하도급 관리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협력업체 선정 및 관리 기준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u="none" strike="noStrike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구매</a:t>
                      </a:r>
                      <a:r>
                        <a:rPr lang="en-US" altLang="ko-KR" sz="700" u="none" strike="noStrike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 협력업체 관리 개정 완료 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027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협력업체 안전보건평가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현장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2023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월 협력업체 교육 예정</a:t>
                      </a:r>
                      <a:endParaRPr lang="ko-KR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0657"/>
                  </a:ext>
                </a:extLst>
              </a:tr>
              <a:tr h="222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안전보건 관련</a:t>
                      </a:r>
                      <a:b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법적 의무 이행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근로자 건강검진 결과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전문기관 평가점검</a:t>
                      </a:r>
                      <a:endParaRPr lang="en-US" altLang="ko-KR" sz="7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진행 중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5466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안전보건관리규정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08171"/>
                  </a:ext>
                </a:extLst>
              </a:tr>
              <a:tr h="222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작업 계획서 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97338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</a:rPr>
                        <a:t>11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법적 안전보건</a:t>
                      </a:r>
                      <a:b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정기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특별</a:t>
                      </a:r>
                      <a:r>
                        <a:rPr lang="en-US" altLang="ko-KR" sz="700" u="none" strike="noStrike" dirty="0">
                          <a:effectLst/>
                          <a:latin typeface="+mn-ea"/>
                          <a:ea typeface="+mn-ea"/>
                        </a:rPr>
                        <a:t>/MSDS </a:t>
                      </a:r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u="none" strike="noStrike" dirty="0">
                          <a:effectLst/>
                          <a:latin typeface="+mn-ea"/>
                          <a:ea typeface="+mn-ea"/>
                        </a:rPr>
                        <a:t>본사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45" marR="4245" marT="424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22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04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35173" y="57925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안전사고 발생 현황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2714" y="3572530"/>
            <a:ext cx="4293327" cy="1908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dirty="0">
                <a:latin typeface="+mn-ea"/>
              </a:rPr>
              <a:t>◎</a:t>
            </a: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2023</a:t>
            </a:r>
            <a:r>
              <a:rPr lang="ko-KR" altLang="en-US" sz="1600" b="1" dirty="0">
                <a:latin typeface="+mn-ea"/>
              </a:rPr>
              <a:t>년 </a:t>
            </a:r>
            <a:r>
              <a:rPr lang="en-US" altLang="ko-KR" sz="1600" b="1" dirty="0">
                <a:latin typeface="+mn-ea"/>
              </a:rPr>
              <a:t>4</a:t>
            </a:r>
            <a:r>
              <a:rPr lang="ko-KR" altLang="en-US" sz="1600" b="1" dirty="0">
                <a:latin typeface="+mn-ea"/>
              </a:rPr>
              <a:t>월 안전사고 발생 현황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ko-KR" sz="1400" dirty="0">
                <a:latin typeface="+mn-ea"/>
              </a:rPr>
              <a:t>  - </a:t>
            </a:r>
            <a:r>
              <a:rPr lang="ko-KR" altLang="en-US" sz="1400" dirty="0">
                <a:latin typeface="+mn-ea"/>
              </a:rPr>
              <a:t>사업부문 별 현황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ko-KR" sz="1400" dirty="0">
                <a:latin typeface="+mn-ea"/>
              </a:rPr>
              <a:t>  </a:t>
            </a:r>
          </a:p>
          <a:p>
            <a:pPr>
              <a:lnSpc>
                <a:spcPct val="14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4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ko-KR" sz="1400" dirty="0">
                <a:latin typeface="+mn-ea"/>
              </a:rPr>
              <a:t>-</a:t>
            </a:r>
            <a:r>
              <a:rPr lang="ko-KR" altLang="en-US" sz="1400" dirty="0">
                <a:latin typeface="+mn-ea"/>
              </a:rPr>
              <a:t> 재해유형 별 현황</a:t>
            </a:r>
            <a:endParaRPr lang="en-US" altLang="ko-KR" sz="1400" dirty="0">
              <a:latin typeface="+mn-ea"/>
            </a:endParaRPr>
          </a:p>
        </p:txBody>
      </p:sp>
      <p:graphicFrame>
        <p:nvGraphicFramePr>
          <p:cNvPr id="16" name="차트 15"/>
          <p:cNvGraphicFramePr>
            <a:graphicFrameLocks/>
          </p:cNvGraphicFramePr>
          <p:nvPr/>
        </p:nvGraphicFramePr>
        <p:xfrm>
          <a:off x="2259108" y="3911084"/>
          <a:ext cx="2199683" cy="224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C862F2E-3C1A-4940-ACDE-4E06ABBD1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68896"/>
              </p:ext>
            </p:extLst>
          </p:nvPr>
        </p:nvGraphicFramePr>
        <p:xfrm>
          <a:off x="4855578" y="4280561"/>
          <a:ext cx="4068475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695">
                  <a:extLst>
                    <a:ext uri="{9D8B030D-6E8A-4147-A177-3AD203B41FA5}">
                      <a16:colId xmlns:a16="http://schemas.microsoft.com/office/drawing/2014/main" val="3944609626"/>
                    </a:ext>
                  </a:extLst>
                </a:gridCol>
                <a:gridCol w="813695">
                  <a:extLst>
                    <a:ext uri="{9D8B030D-6E8A-4147-A177-3AD203B41FA5}">
                      <a16:colId xmlns:a16="http://schemas.microsoft.com/office/drawing/2014/main" val="3836466713"/>
                    </a:ext>
                  </a:extLst>
                </a:gridCol>
                <a:gridCol w="813695">
                  <a:extLst>
                    <a:ext uri="{9D8B030D-6E8A-4147-A177-3AD203B41FA5}">
                      <a16:colId xmlns:a16="http://schemas.microsoft.com/office/drawing/2014/main" val="114185035"/>
                    </a:ext>
                  </a:extLst>
                </a:gridCol>
                <a:gridCol w="813695">
                  <a:extLst>
                    <a:ext uri="{9D8B030D-6E8A-4147-A177-3AD203B41FA5}">
                      <a16:colId xmlns:a16="http://schemas.microsoft.com/office/drawing/2014/main" val="3602784361"/>
                    </a:ext>
                  </a:extLst>
                </a:gridCol>
                <a:gridCol w="813695">
                  <a:extLst>
                    <a:ext uri="{9D8B030D-6E8A-4147-A177-3AD203B41FA5}">
                      <a16:colId xmlns:a16="http://schemas.microsoft.com/office/drawing/2014/main" val="372858119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종합건설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하이테크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플랜트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전사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897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안전사고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673514"/>
                  </a:ext>
                </a:extLst>
              </a:tr>
            </a:tbl>
          </a:graphicData>
        </a:graphic>
      </p:graphicFrame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90BF06C0-3CFD-4BBF-9AFF-BCF06C580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5474"/>
              </p:ext>
            </p:extLst>
          </p:nvPr>
        </p:nvGraphicFramePr>
        <p:xfrm>
          <a:off x="4860601" y="5432145"/>
          <a:ext cx="4063452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600">
                  <a:extLst>
                    <a:ext uri="{9D8B030D-6E8A-4147-A177-3AD203B41FA5}">
                      <a16:colId xmlns:a16="http://schemas.microsoft.com/office/drawing/2014/main" val="2735498509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3944609626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3836466713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114185035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3602784361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3728581198"/>
                    </a:ext>
                  </a:extLst>
                </a:gridCol>
                <a:gridCol w="541642">
                  <a:extLst>
                    <a:ext uri="{9D8B030D-6E8A-4147-A177-3AD203B41FA5}">
                      <a16:colId xmlns:a16="http://schemas.microsoft.com/office/drawing/2014/main" val="5143245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넘어짐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끼임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떨어짐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맞음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합계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897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안전사고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673514"/>
                  </a:ext>
                </a:extLst>
              </a:tr>
            </a:tbl>
          </a:graphicData>
        </a:graphic>
      </p:graphicFrame>
      <p:graphicFrame>
        <p:nvGraphicFramePr>
          <p:cNvPr id="11" name="차트 10">
            <a:extLst>
              <a:ext uri="{FF2B5EF4-FFF2-40B4-BE49-F238E27FC236}">
                <a16:creationId xmlns:a16="http://schemas.microsoft.com/office/drawing/2014/main" id="{0BD21654-8FF7-4813-9658-F8D15AAD56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498270"/>
              </p:ext>
            </p:extLst>
          </p:nvPr>
        </p:nvGraphicFramePr>
        <p:xfrm>
          <a:off x="150820" y="847150"/>
          <a:ext cx="4333026" cy="257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차트 16">
            <a:extLst>
              <a:ext uri="{FF2B5EF4-FFF2-40B4-BE49-F238E27FC236}">
                <a16:creationId xmlns:a16="http://schemas.microsoft.com/office/drawing/2014/main" id="{C1ED2A13-D5D6-4407-AB6D-E77EA9518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066437"/>
              </p:ext>
            </p:extLst>
          </p:nvPr>
        </p:nvGraphicFramePr>
        <p:xfrm>
          <a:off x="4702714" y="847150"/>
          <a:ext cx="4310820" cy="256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차트 17">
            <a:extLst>
              <a:ext uri="{FF2B5EF4-FFF2-40B4-BE49-F238E27FC236}">
                <a16:creationId xmlns:a16="http://schemas.microsoft.com/office/drawing/2014/main" id="{A0BDEE25-88D6-4612-9E80-FB8A2F6D8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621932"/>
              </p:ext>
            </p:extLst>
          </p:nvPr>
        </p:nvGraphicFramePr>
        <p:xfrm>
          <a:off x="166071" y="3572530"/>
          <a:ext cx="4317775" cy="2586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654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9669" y="670560"/>
            <a:ext cx="8987245" cy="563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5168" y="57925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당사 사고 사례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44972"/>
              </p:ext>
            </p:extLst>
          </p:nvPr>
        </p:nvGraphicFramePr>
        <p:xfrm>
          <a:off x="156757" y="845823"/>
          <a:ext cx="8830494" cy="533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247">
                  <a:extLst>
                    <a:ext uri="{9D8B030D-6E8A-4147-A177-3AD203B41FA5}">
                      <a16:colId xmlns:a16="http://schemas.microsoft.com/office/drawing/2014/main" val="3248035649"/>
                    </a:ext>
                  </a:extLst>
                </a:gridCol>
                <a:gridCol w="4415247">
                  <a:extLst>
                    <a:ext uri="{9D8B030D-6E8A-4147-A177-3AD203B41FA5}">
                      <a16:colId xmlns:a16="http://schemas.microsoft.com/office/drawing/2014/main" val="2843417911"/>
                    </a:ext>
                  </a:extLst>
                </a:gridCol>
              </a:tblGrid>
              <a:tr h="52497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자재 운반 중 넘어짐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부상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0620"/>
                  </a:ext>
                </a:extLst>
              </a:tr>
              <a:tr h="4806000"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3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500" dirty="0">
                          <a:latin typeface="+mn-ea"/>
                          <a:ea typeface="+mn-ea"/>
                        </a:rPr>
                        <a:t>                                         </a:t>
                      </a: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endParaRPr lang="en-US" altLang="ko-KR" sz="1500" dirty="0">
                        <a:latin typeface="+mn-ea"/>
                        <a:ea typeface="+mn-ea"/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500" dirty="0">
                          <a:latin typeface="+mn-ea"/>
                          <a:ea typeface="+mn-ea"/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개요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dirty="0"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- 2023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6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일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목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인 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조로 </a:t>
                      </a:r>
                      <a:r>
                        <a:rPr lang="ko-KR" altLang="en-US" sz="1500" b="0" dirty="0" err="1">
                          <a:latin typeface="맑은 고딕" panose="020B0503020000020004" pitchFamily="50" charset="-127"/>
                          <a:ea typeface="+mn-ea"/>
                        </a:rPr>
                        <a:t>데크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 운반 중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발을 삐끗하여 중심을 잃고 들고있던 </a:t>
                      </a:r>
                      <a:r>
                        <a:rPr lang="ko-KR" altLang="en-US" sz="1500" b="0" dirty="0" err="1">
                          <a:latin typeface="맑은 고딕" panose="020B0503020000020004" pitchFamily="50" charset="-127"/>
                          <a:ea typeface="+mn-ea"/>
                        </a:rPr>
                        <a:t>데크에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옆구리를 부딪힘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→ 갈비뼈 골절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사고 원인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자재 적치로 인한 </a:t>
                      </a:r>
                      <a:r>
                        <a:rPr lang="ko-KR" altLang="en-US" sz="1500" b="0" baseline="0" dirty="0" err="1">
                          <a:latin typeface="맑은 고딕" panose="020B0503020000020004" pitchFamily="50" charset="-127"/>
                          <a:ea typeface="+mn-ea"/>
                        </a:rPr>
                        <a:t>이동동선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확보 미흡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baseline="0" dirty="0">
                          <a:latin typeface="맑은 고딕" panose="020B0503020000020004" pitchFamily="50" charset="-127"/>
                          <a:ea typeface="+mn-ea"/>
                        </a:rPr>
                        <a:t>우천 후 바닥에 물이 고여 미끄러운 상태</a:t>
                      </a: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1500" b="0" baseline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dirty="0">
                          <a:latin typeface="맑은 고딕" panose="020B0503020000020004" pitchFamily="50" charset="-127"/>
                          <a:ea typeface="+mn-ea"/>
                        </a:rPr>
                        <a:t>◎ 재발방지대책</a:t>
                      </a:r>
                      <a:endParaRPr lang="en-US" altLang="ko-KR" sz="1500" b="1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자재 정리정돈 및 동선 확보 철저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 (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타 </a:t>
                      </a:r>
                      <a:r>
                        <a:rPr lang="ko-KR" altLang="en-US" sz="1500" b="0" dirty="0" err="1">
                          <a:latin typeface="맑은 고딕" panose="020B0503020000020004" pitchFamily="50" charset="-127"/>
                          <a:ea typeface="+mn-ea"/>
                        </a:rPr>
                        <a:t>공종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 혼재 작업 시 정리정돈 관리감독 철저</a:t>
                      </a: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lang="ko-KR" altLang="en-US" sz="1500" b="0" dirty="0">
                          <a:latin typeface="맑은 고딕" panose="020B0503020000020004" pitchFamily="50" charset="-127"/>
                          <a:ea typeface="+mn-ea"/>
                        </a:rPr>
                        <a:t>우천 후 즉시 바닥 물기 제거 </a:t>
                      </a:r>
                      <a:endParaRPr lang="en-US" altLang="ko-KR" sz="1500" b="0" dirty="0"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25839"/>
                  </a:ext>
                </a:extLst>
              </a:tr>
            </a:tbl>
          </a:graphicData>
        </a:graphic>
      </p:graphicFrame>
      <p:pic>
        <p:nvPicPr>
          <p:cNvPr id="15" name="그림 14">
            <a:extLst>
              <a:ext uri="{FF2B5EF4-FFF2-40B4-BE49-F238E27FC236}">
                <a16:creationId xmlns:a16="http://schemas.microsoft.com/office/drawing/2014/main" id="{51F2AC8E-1E3E-4B06-9FEA-DC8B9CABB5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50" r="15759" b="15854"/>
          <a:stretch/>
        </p:blipFill>
        <p:spPr>
          <a:xfrm>
            <a:off x="177363" y="1389189"/>
            <a:ext cx="4385845" cy="2303585"/>
          </a:xfrm>
          <a:prstGeom prst="rect">
            <a:avLst/>
          </a:prstGeom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A29F6F34-C671-9605-F5F2-6BB2E70AFC52}"/>
              </a:ext>
            </a:extLst>
          </p:cNvPr>
          <p:cNvCxnSpPr>
            <a:cxnSpLocks/>
          </p:cNvCxnSpPr>
          <p:nvPr/>
        </p:nvCxnSpPr>
        <p:spPr>
          <a:xfrm flipV="1">
            <a:off x="1224851" y="2760784"/>
            <a:ext cx="1316126" cy="566160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그림 16">
            <a:extLst>
              <a:ext uri="{FF2B5EF4-FFF2-40B4-BE49-F238E27FC236}">
                <a16:creationId xmlns:a16="http://schemas.microsoft.com/office/drawing/2014/main" id="{368A4B7F-161E-452B-811C-E8B07FDB2190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63" y="3816849"/>
            <a:ext cx="4384800" cy="2340000"/>
          </a:xfrm>
          <a:prstGeom prst="rect">
            <a:avLst/>
          </a:prstGeom>
        </p:spPr>
      </p:pic>
      <p:sp>
        <p:nvSpPr>
          <p:cNvPr id="18" name="폭발: 8pt 17">
            <a:extLst>
              <a:ext uri="{FF2B5EF4-FFF2-40B4-BE49-F238E27FC236}">
                <a16:creationId xmlns:a16="http://schemas.microsoft.com/office/drawing/2014/main" id="{13A23643-5E71-4278-ABA3-BEB9940A37A2}"/>
              </a:ext>
            </a:extLst>
          </p:cNvPr>
          <p:cNvSpPr/>
          <p:nvPr/>
        </p:nvSpPr>
        <p:spPr>
          <a:xfrm>
            <a:off x="2265098" y="4697307"/>
            <a:ext cx="777039" cy="734123"/>
          </a:xfrm>
          <a:prstGeom prst="irregularSeal1">
            <a:avLst/>
          </a:pr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2562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168" y="57920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중대재해처벌법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 판결 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pic>
        <p:nvPicPr>
          <p:cNvPr id="3" name="온라인 미디어 2" title="중대재해처벌법 1호 판결 나왔다…&amp;quot;원청업체 대표 유죄&amp;quot; / SBS 8뉴스">
            <a:hlinkClick r:id="" action="ppaction://media"/>
            <a:extLst>
              <a:ext uri="{FF2B5EF4-FFF2-40B4-BE49-F238E27FC236}">
                <a16:creationId xmlns:a16="http://schemas.microsoft.com/office/drawing/2014/main" id="{AD1ED89C-7F3B-444C-9589-D483D4292F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294" y="840441"/>
            <a:ext cx="8812306" cy="53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5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168" y="57920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중대재해처벌법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 판결 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521AA04-F73B-4A9B-9299-246F4E121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891924"/>
              </p:ext>
            </p:extLst>
          </p:nvPr>
        </p:nvGraphicFramePr>
        <p:xfrm>
          <a:off x="147882" y="838676"/>
          <a:ext cx="8845603" cy="53453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9198275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63157761"/>
                    </a:ext>
                  </a:extLst>
                </a:gridCol>
                <a:gridCol w="1419510">
                  <a:extLst>
                    <a:ext uri="{9D8B030D-6E8A-4147-A177-3AD203B41FA5}">
                      <a16:colId xmlns:a16="http://schemas.microsoft.com/office/drawing/2014/main" val="647670439"/>
                    </a:ext>
                  </a:extLst>
                </a:gridCol>
                <a:gridCol w="3233394">
                  <a:extLst>
                    <a:ext uri="{9D8B030D-6E8A-4147-A177-3AD203B41FA5}">
                      <a16:colId xmlns:a16="http://schemas.microsoft.com/office/drawing/2014/main" val="1663306393"/>
                    </a:ext>
                  </a:extLst>
                </a:gridCol>
                <a:gridCol w="2356699">
                  <a:extLst>
                    <a:ext uri="{9D8B030D-6E8A-4147-A177-3AD203B41FA5}">
                      <a16:colId xmlns:a16="http://schemas.microsoft.com/office/drawing/2014/main" val="657126723"/>
                    </a:ext>
                  </a:extLst>
                </a:gridCol>
              </a:tblGrid>
              <a:tr h="5169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피고인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선고결과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위반사항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436175"/>
                  </a:ext>
                </a:extLst>
              </a:tr>
              <a:tr h="137768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 err="1">
                          <a:effectLst/>
                          <a:latin typeface="+mn-ea"/>
                          <a:ea typeface="+mn-ea"/>
                        </a:rPr>
                        <a:t>원청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법인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벌금 </a:t>
                      </a:r>
                      <a:endParaRPr lang="en-US" altLang="ko-KR" sz="14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3,000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만원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산업안전보건법 위반</a:t>
                      </a:r>
                      <a:b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1) 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근로자 사망에 따른 </a:t>
                      </a:r>
                      <a:r>
                        <a:rPr lang="ko-KR" altLang="en-US" sz="1400" u="none" strike="noStrike" dirty="0" err="1">
                          <a:effectLst/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 위반</a:t>
                      </a:r>
                      <a:b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2) 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안전조치의무 위반 </a:t>
                      </a:r>
                      <a:b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+mn-ea"/>
                          <a:ea typeface="+mn-ea"/>
                        </a:rPr>
                        <a:t>* 중대재해처벌법 위반</a:t>
                      </a:r>
                      <a:r>
                        <a:rPr lang="en-US" altLang="ko-KR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+mn-ea"/>
                          <a:ea typeface="+mn-ea"/>
                        </a:rPr>
                        <a:t>산업재해치사</a:t>
                      </a:r>
                      <a:r>
                        <a:rPr lang="en-US" altLang="ko-KR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i="0" u="none" strike="noStrike" dirty="0">
                        <a:solidFill>
                          <a:schemeClr val="accent5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* 중대재해처벌법 제 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조</a:t>
                      </a:r>
                      <a:b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사업주의 안전 및 보건 </a:t>
                      </a:r>
                      <a:endParaRPr lang="en-US" altLang="ko-KR" sz="14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확보 의무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b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재해예방에 필요한 </a:t>
                      </a:r>
                      <a:endParaRPr lang="en-US" altLang="ko-KR" sz="14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인력 및 예산 등 </a:t>
                      </a:r>
                      <a:endParaRPr lang="en-US" altLang="ko-KR" sz="14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안전보건체계 구축 </a:t>
                      </a:r>
                      <a:b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및 그 이행에 관한 조치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084997"/>
                  </a:ext>
                </a:extLst>
              </a:tr>
              <a:tr h="6901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대표이사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징역 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개월</a:t>
                      </a:r>
                      <a:b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집행유예 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+mn-ea"/>
                          <a:ea typeface="+mn-ea"/>
                        </a:rPr>
                        <a:t>* 중대재해처벌법 위반</a:t>
                      </a:r>
                      <a:r>
                        <a:rPr lang="en-US" altLang="ko-KR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+mn-ea"/>
                          <a:ea typeface="+mn-ea"/>
                        </a:rPr>
                        <a:t>산업재해치사</a:t>
                      </a:r>
                      <a:r>
                        <a:rPr lang="en-US" altLang="ko-KR" sz="1400" b="1" u="none" strike="noStrike" dirty="0">
                          <a:solidFill>
                            <a:schemeClr val="accent5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400" b="1" i="0" u="none" strike="noStrike" dirty="0">
                        <a:solidFill>
                          <a:schemeClr val="accent5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234863"/>
                  </a:ext>
                </a:extLst>
              </a:tr>
              <a:tr h="6901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현장소장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징역 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개월</a:t>
                      </a:r>
                      <a:b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집행유예 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산업안전보건법 위반 </a:t>
                      </a:r>
                      <a:endParaRPr lang="en-US" altLang="ko-KR" sz="14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및 업무상 과실치사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extLst>
                  <a:ext uri="{0D108BD9-81ED-4DB2-BD59-A6C34878D82A}">
                    <a16:rowId xmlns:a16="http://schemas.microsoft.com/office/drawing/2014/main" val="2040835964"/>
                  </a:ext>
                </a:extLst>
              </a:tr>
              <a:tr h="6901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안전관리자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벌금 </a:t>
                      </a:r>
                      <a:endParaRPr lang="en-US" altLang="ko-KR" sz="14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만원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업무상 과실치사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extLst>
                  <a:ext uri="{0D108BD9-81ED-4DB2-BD59-A6C34878D82A}">
                    <a16:rowId xmlns:a16="http://schemas.microsoft.com/office/drawing/2014/main" val="2294368579"/>
                  </a:ext>
                </a:extLst>
              </a:tr>
              <a:tr h="6901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하청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법인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벌금 </a:t>
                      </a:r>
                      <a:endParaRPr lang="en-US" altLang="ko-KR" sz="14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1,000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만원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산업안전보건법 위반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extLst>
                  <a:ext uri="{0D108BD9-81ED-4DB2-BD59-A6C34878D82A}">
                    <a16:rowId xmlns:a16="http://schemas.microsoft.com/office/drawing/2014/main" val="3709424906"/>
                  </a:ext>
                </a:extLst>
              </a:tr>
              <a:tr h="6901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현장소장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징역 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개월</a:t>
                      </a:r>
                      <a:b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집행유예 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4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산업안전보건법 위반 </a:t>
                      </a:r>
                      <a:endParaRPr lang="en-US" altLang="ko-KR" sz="14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n-ea"/>
                          <a:ea typeface="+mn-ea"/>
                        </a:rPr>
                        <a:t>및 업무상 과실치사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05" marR="7405" marT="7405" marB="0" anchor="ctr"/>
                </a:tc>
                <a:extLst>
                  <a:ext uri="{0D108BD9-81ED-4DB2-BD59-A6C34878D82A}">
                    <a16:rowId xmlns:a16="http://schemas.microsoft.com/office/drawing/2014/main" val="3939312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61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168" y="57920"/>
            <a:ext cx="6546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3-2.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노동부 감독 현황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특화 점검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848C3E3-95CF-436E-9B50-B6EA2F2B3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18375"/>
              </p:ext>
            </p:extLst>
          </p:nvPr>
        </p:nvGraphicFramePr>
        <p:xfrm>
          <a:off x="162109" y="835024"/>
          <a:ext cx="8838453" cy="53506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8236">
                  <a:extLst>
                    <a:ext uri="{9D8B030D-6E8A-4147-A177-3AD203B41FA5}">
                      <a16:colId xmlns:a16="http://schemas.microsoft.com/office/drawing/2014/main" val="681540543"/>
                    </a:ext>
                  </a:extLst>
                </a:gridCol>
                <a:gridCol w="2789719">
                  <a:extLst>
                    <a:ext uri="{9D8B030D-6E8A-4147-A177-3AD203B41FA5}">
                      <a16:colId xmlns:a16="http://schemas.microsoft.com/office/drawing/2014/main" val="3607610029"/>
                    </a:ext>
                  </a:extLst>
                </a:gridCol>
                <a:gridCol w="1286225">
                  <a:extLst>
                    <a:ext uri="{9D8B030D-6E8A-4147-A177-3AD203B41FA5}">
                      <a16:colId xmlns:a16="http://schemas.microsoft.com/office/drawing/2014/main" val="3680201041"/>
                    </a:ext>
                  </a:extLst>
                </a:gridCol>
                <a:gridCol w="1286225">
                  <a:extLst>
                    <a:ext uri="{9D8B030D-6E8A-4147-A177-3AD203B41FA5}">
                      <a16:colId xmlns:a16="http://schemas.microsoft.com/office/drawing/2014/main" val="965281349"/>
                    </a:ext>
                  </a:extLst>
                </a:gridCol>
                <a:gridCol w="1286225">
                  <a:extLst>
                    <a:ext uri="{9D8B030D-6E8A-4147-A177-3AD203B41FA5}">
                      <a16:colId xmlns:a16="http://schemas.microsoft.com/office/drawing/2014/main" val="455965925"/>
                    </a:ext>
                  </a:extLst>
                </a:gridCol>
                <a:gridCol w="1381823">
                  <a:extLst>
                    <a:ext uri="{9D8B030D-6E8A-4147-A177-3AD203B41FA5}">
                      <a16:colId xmlns:a16="http://schemas.microsoft.com/office/drawing/2014/main" val="3871181118"/>
                    </a:ext>
                  </a:extLst>
                </a:gridCol>
              </a:tblGrid>
              <a:tr h="7255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No.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 err="1">
                          <a:effectLst/>
                        </a:rPr>
                        <a:t>현장명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사법조치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과태료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비고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369318"/>
                  </a:ext>
                </a:extLst>
              </a:tr>
              <a:tr h="7255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건 수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건 수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금액</a:t>
                      </a:r>
                      <a:br>
                        <a:rPr lang="ko-KR" altLang="en-US" sz="16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(</a:t>
                      </a:r>
                      <a:r>
                        <a:rPr lang="ko-KR" altLang="en-US" sz="1200" u="none" strike="noStrike" dirty="0">
                          <a:effectLst/>
                        </a:rPr>
                        <a:t>단위</a:t>
                      </a:r>
                      <a:r>
                        <a:rPr lang="en-US" altLang="ko-KR" sz="1200" u="none" strike="noStrike" dirty="0">
                          <a:effectLst/>
                        </a:rPr>
                        <a:t>:</a:t>
                      </a:r>
                      <a:r>
                        <a:rPr lang="ko-KR" altLang="en-US" sz="1200" u="none" strike="noStrike" dirty="0">
                          <a:effectLst/>
                        </a:rPr>
                        <a:t>만원</a:t>
                      </a:r>
                      <a:r>
                        <a:rPr lang="en-US" altLang="ko-KR" sz="1200" u="none" strike="noStrike" dirty="0">
                          <a:effectLst/>
                        </a:rPr>
                        <a:t>)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484365"/>
                  </a:ext>
                </a:extLst>
              </a:tr>
              <a:tr h="55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송도 셀트리온 </a:t>
                      </a:r>
                      <a:r>
                        <a:rPr lang="en-US" altLang="ko-KR" sz="1600" u="none" strike="noStrike">
                          <a:effectLst/>
                        </a:rPr>
                        <a:t>PKG-2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+mn-ea"/>
                          <a:ea typeface="+mn-ea"/>
                        </a:rPr>
                        <a:t>  420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3168595"/>
                  </a:ext>
                </a:extLst>
              </a:tr>
              <a:tr h="55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화성 </a:t>
                      </a:r>
                      <a:r>
                        <a:rPr lang="ko-KR" altLang="en-US" sz="1600" u="none" strike="noStrike" dirty="0" err="1">
                          <a:effectLst/>
                        </a:rPr>
                        <a:t>도쿄일렉트론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협력업체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+mn-ea"/>
                          <a:ea typeface="+mn-ea"/>
                        </a:rPr>
                        <a:t>  100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3186916"/>
                  </a:ext>
                </a:extLst>
              </a:tr>
              <a:tr h="55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천안 </a:t>
                      </a:r>
                      <a:r>
                        <a:rPr lang="en-US" sz="1600" u="none" strike="noStrike">
                          <a:effectLst/>
                        </a:rPr>
                        <a:t>MEMC P2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841107"/>
                  </a:ext>
                </a:extLst>
              </a:tr>
              <a:tr h="55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송도 빅텍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+mn-ea"/>
                          <a:ea typeface="+mn-ea"/>
                        </a:rPr>
                        <a:t>  200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0983738"/>
                  </a:ext>
                </a:extLst>
              </a:tr>
              <a:tr h="55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영종도 스페이시스원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조사 중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  <a:latin typeface="+mn-ea"/>
                          <a:ea typeface="+mn-ea"/>
                        </a:rPr>
                        <a:t>2,150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6023389"/>
                  </a:ext>
                </a:extLst>
              </a:tr>
              <a:tr h="55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인천 슈피겐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8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+mn-ea"/>
                          <a:ea typeface="+mn-ea"/>
                        </a:rPr>
                        <a:t>  299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800909"/>
                  </a:ext>
                </a:extLst>
              </a:tr>
              <a:tr h="5570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합계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  <a:latin typeface="+mn-ea"/>
                          <a:ea typeface="+mn-ea"/>
                        </a:rPr>
                        <a:t>3,169 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　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755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27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46537"/>
              </p:ext>
            </p:extLst>
          </p:nvPr>
        </p:nvGraphicFramePr>
        <p:xfrm>
          <a:off x="175574" y="845648"/>
          <a:ext cx="8821212" cy="33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3618000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80039908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293193965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위반 내용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과태료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/>
                        <a:t>관련 근거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41935"/>
                  </a:ext>
                </a:extLst>
              </a:tr>
              <a:tr h="2786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/>
                        <a:t>위반</a:t>
                      </a:r>
                      <a:endParaRPr lang="en-US" altLang="ko-KR" sz="1700" b="1" dirty="0"/>
                    </a:p>
                    <a:p>
                      <a:pPr algn="ctr" latinLnBrk="1"/>
                      <a:r>
                        <a:rPr lang="ko-KR" altLang="en-US" sz="1700" b="1" dirty="0"/>
                        <a:t>사례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baseline="0" dirty="0">
                          <a:latin typeface="+mn-ea"/>
                          <a:ea typeface="+mn-ea"/>
                        </a:rPr>
                        <a:t>안전관리비 목적 외 사용</a:t>
                      </a:r>
                      <a:endParaRPr lang="en-US" altLang="ko-KR" sz="1600" b="1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(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동절기 근로자 </a:t>
                      </a:r>
                      <a:r>
                        <a:rPr lang="ko-KR" altLang="en-US" sz="1600" baseline="0" dirty="0" err="1">
                          <a:latin typeface="+mn-ea"/>
                          <a:ea typeface="+mn-ea"/>
                        </a:rPr>
                        <a:t>핫팩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aseline="0" dirty="0" err="1">
                          <a:latin typeface="+mn-ea"/>
                          <a:ea typeface="+mn-ea"/>
                        </a:rPr>
                        <a:t>넥워머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 구입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위험성평가에 따라 비용 집행했으나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노사협의체 협의를 거치지 않음</a:t>
                      </a: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600" baseline="0" dirty="0">
                          <a:latin typeface="+mn-ea"/>
                          <a:ea typeface="+mn-ea"/>
                        </a:rPr>
                        <a:t>94</a:t>
                      </a:r>
                      <a:r>
                        <a:rPr lang="ko-KR" altLang="en-US" sz="1600" baseline="0" dirty="0"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6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aseline="0" dirty="0"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aseline="0" dirty="0" err="1">
                          <a:latin typeface="+mn-ea"/>
                          <a:ea typeface="+mn-ea"/>
                        </a:rPr>
                        <a:t>산안법</a:t>
                      </a:r>
                      <a:r>
                        <a:rPr lang="ko-KR" altLang="en-US" sz="1400" baseline="0" dirty="0">
                          <a:latin typeface="+mn-ea"/>
                          <a:ea typeface="+mn-ea"/>
                        </a:rPr>
                        <a:t> 제</a:t>
                      </a:r>
                      <a:r>
                        <a:rPr lang="en-US" altLang="ko-KR" sz="1400" baseline="0" dirty="0">
                          <a:latin typeface="+mn-ea"/>
                          <a:ea typeface="+mn-ea"/>
                        </a:rPr>
                        <a:t> 72</a:t>
                      </a:r>
                      <a:r>
                        <a:rPr lang="ko-KR" altLang="en-US" sz="1400" baseline="0" dirty="0">
                          <a:latin typeface="+mn-ea"/>
                          <a:ea typeface="+mn-ea"/>
                        </a:rPr>
                        <a:t>조 </a:t>
                      </a:r>
                      <a:r>
                        <a:rPr lang="en-US" altLang="ko-KR" sz="1400" baseline="0" dirty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400" baseline="0" dirty="0">
                          <a:latin typeface="+mn-ea"/>
                          <a:ea typeface="+mn-ea"/>
                        </a:rPr>
                        <a:t>항</a:t>
                      </a:r>
                      <a:endParaRPr lang="en-US" altLang="ko-KR" sz="1400" baseline="0" dirty="0">
                        <a:latin typeface="+mn-ea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aseline="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건설공사도급인은 산업안전보건관리비를 산업재해 예방 외의 목적으로 사용해서는 아니 된다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안전관리비 사용 기준 제 </a:t>
                      </a:r>
                      <a:r>
                        <a:rPr lang="en-US" altLang="ko-KR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조 </a:t>
                      </a:r>
                      <a:r>
                        <a:rPr lang="en-US" altLang="ko-KR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항</a:t>
                      </a:r>
                      <a:endParaRPr lang="en-US" altLang="ko-KR" sz="14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위험성평가에 따라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유해ㆍ위험요인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개선을 위해 필요하다고 판단하여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l" latinLnBrk="1">
                        <a:lnSpc>
                          <a:spcPct val="125000"/>
                        </a:lnSpc>
                        <a:buFontTx/>
                        <a:buNone/>
                      </a:pPr>
                      <a:r>
                        <a:rPr lang="ko-KR" altLang="en-US" sz="1400" b="1" i="0" kern="1200" dirty="0">
                          <a:solidFill>
                            <a:schemeClr val="accent5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노사협의체에서 사용하기로 결정한 사항을 이행하기 위한 비용</a:t>
                      </a:r>
                      <a:r>
                        <a:rPr lang="en-US" altLang="ko-KR" sz="1500" b="1" i="0" kern="1200" dirty="0">
                          <a:solidFill>
                            <a:schemeClr val="accent5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</a:t>
                      </a:r>
                      <a:endParaRPr lang="en-US" altLang="ko-KR" sz="1500" b="1" baseline="0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471225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168" y="57920"/>
            <a:ext cx="5638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3-3.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과태료 부과 사례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①안전관리비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639648"/>
              </p:ext>
            </p:extLst>
          </p:nvPr>
        </p:nvGraphicFramePr>
        <p:xfrm>
          <a:off x="175574" y="4214950"/>
          <a:ext cx="8831265" cy="1962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12">
                  <a:extLst>
                    <a:ext uri="{9D8B030D-6E8A-4147-A177-3AD203B41FA5}">
                      <a16:colId xmlns:a16="http://schemas.microsoft.com/office/drawing/2014/main" val="1232899402"/>
                    </a:ext>
                  </a:extLst>
                </a:gridCol>
                <a:gridCol w="8056053">
                  <a:extLst>
                    <a:ext uri="{9D8B030D-6E8A-4147-A177-3AD203B41FA5}">
                      <a16:colId xmlns:a16="http://schemas.microsoft.com/office/drawing/2014/main" val="3035678788"/>
                    </a:ext>
                  </a:extLst>
                </a:gridCol>
              </a:tblGrid>
              <a:tr h="1962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주의</a:t>
                      </a:r>
                      <a:endParaRPr lang="en-US" altLang="ko-KR" sz="17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b="1" dirty="0">
                          <a:solidFill>
                            <a:schemeClr val="tx1"/>
                          </a:solidFill>
                        </a:rPr>
                        <a:t>사항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위험성평가에 따라 안전관리비 집행이 필요하다고 판단한 경우</a:t>
                      </a:r>
                      <a:endParaRPr lang="en-US" altLang="ko-KR" sz="1600" b="1" dirty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노사협의체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심의의결을 거쳐 안전관리비 집행</a:t>
                      </a:r>
                      <a:endParaRPr lang="en-US" altLang="ko-KR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안전관리비 목적 외 사용</a:t>
                      </a:r>
                      <a:r>
                        <a:rPr lang="ko-KR" altLang="en-US" sz="1600" b="1" dirty="0">
                          <a:latin typeface="+mn-ea"/>
                          <a:ea typeface="+mn-ea"/>
                        </a:rPr>
                        <a:t> 과태료 </a:t>
                      </a:r>
                      <a:r>
                        <a:rPr lang="en-US" altLang="ko-KR" sz="1600" b="0" dirty="0"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b="0" dirty="0">
                          <a:latin typeface="+mn-ea"/>
                          <a:ea typeface="+mn-ea"/>
                        </a:rPr>
                        <a:t>사용 금액만큼 과태료 부과</a:t>
                      </a:r>
                      <a:endParaRPr lang="en-US" altLang="ko-KR" sz="1600" b="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261901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02331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내용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20525</TotalTime>
  <Words>2303</Words>
  <Application>Microsoft Office PowerPoint</Application>
  <PresentationFormat>화면 슬라이드 쇼(4:3)</PresentationFormat>
  <Paragraphs>504</Paragraphs>
  <Slides>18</Slides>
  <Notes>7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18</vt:i4>
      </vt:variant>
    </vt:vector>
  </HeadingPairs>
  <TitlesOfParts>
    <vt:vector size="32" baseType="lpstr">
      <vt:lpstr>HY견고딕</vt:lpstr>
      <vt:lpstr>맑은 고딕</vt:lpstr>
      <vt:lpstr>휴먼엑스포</vt:lpstr>
      <vt:lpstr>Arial</vt:lpstr>
      <vt:lpstr>Calibri</vt:lpstr>
      <vt:lpstr>Verdana</vt:lpstr>
      <vt:lpstr>표지</vt:lpstr>
      <vt:lpstr>1_표지</vt:lpstr>
      <vt:lpstr>2_내용</vt:lpstr>
      <vt:lpstr>4_내용</vt:lpstr>
      <vt:lpstr>3_내용</vt:lpstr>
      <vt:lpstr>1_내용</vt:lpstr>
      <vt:lpstr>5_내용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현장 안전관리 실무 메뉴얼</dc:title>
  <dc:creator>user</dc:creator>
  <cp:lastModifiedBy>user</cp:lastModifiedBy>
  <cp:revision>1686</cp:revision>
  <cp:lastPrinted>2023-04-21T01:09:05Z</cp:lastPrinted>
  <dcterms:created xsi:type="dcterms:W3CDTF">2019-12-24T04:05:49Z</dcterms:created>
  <dcterms:modified xsi:type="dcterms:W3CDTF">2023-04-23T22:24:47Z</dcterms:modified>
</cp:coreProperties>
</file>