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4"/>
  </p:notesMasterIdLst>
  <p:sldIdLst>
    <p:sldId id="292" r:id="rId2"/>
    <p:sldId id="293" r:id="rId3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27A30"/>
    <a:srgbClr val="B5F9F7"/>
    <a:srgbClr val="F5E3BE"/>
    <a:srgbClr val="E4893E"/>
    <a:srgbClr val="F7C09B"/>
    <a:srgbClr val="ECAA74"/>
    <a:srgbClr val="0BACBE"/>
    <a:srgbClr val="969F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9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9CAE76-9700-4E7D-B49F-6B3107451304}" type="datetimeFigureOut">
              <a:rPr lang="ko-KR" altLang="en-US" smtClean="0"/>
              <a:t>2022-05-03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B09BD3-1700-4DED-962D-F7835CD01B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74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0" y="2594919"/>
            <a:ext cx="8242829" cy="3795645"/>
          </a:xfrm>
          <a:prstGeom prst="rect">
            <a:avLst/>
          </a:prstGeom>
          <a:gradFill>
            <a:gsLst>
              <a:gs pos="100000">
                <a:srgbClr val="E4893E"/>
              </a:gs>
              <a:gs pos="0">
                <a:srgbClr val="ECAA74"/>
              </a:gs>
              <a:gs pos="53000">
                <a:srgbClr val="E4893E"/>
              </a:gs>
              <a:gs pos="100000">
                <a:schemeClr val="bg1"/>
              </a:gs>
            </a:gsLst>
            <a:lin ang="162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17485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638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428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직사각형 35"/>
          <p:cNvSpPr/>
          <p:nvPr userDrawn="1"/>
        </p:nvSpPr>
        <p:spPr>
          <a:xfrm>
            <a:off x="448091" y="1972507"/>
            <a:ext cx="8238707" cy="44859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8091" y="623300"/>
            <a:ext cx="8238707" cy="125882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sp>
      <p:grpSp>
        <p:nvGrpSpPr>
          <p:cNvPr id="8" name="Group 32"/>
          <p:cNvGrpSpPr/>
          <p:nvPr userDrawn="1"/>
        </p:nvGrpSpPr>
        <p:grpSpPr bwMode="gray">
          <a:xfrm>
            <a:off x="8064451" y="1628234"/>
            <a:ext cx="447440" cy="610876"/>
            <a:chOff x="457200" y="859536"/>
            <a:chExt cx="550696" cy="610876"/>
          </a:xfrm>
        </p:grpSpPr>
        <p:grpSp>
          <p:nvGrpSpPr>
            <p:cNvPr id="9" name="Group 10"/>
            <p:cNvGrpSpPr/>
            <p:nvPr userDrawn="1"/>
          </p:nvGrpSpPr>
          <p:grpSpPr bwMode="gray">
            <a:xfrm>
              <a:off x="457200" y="859536"/>
              <a:ext cx="203224" cy="610876"/>
              <a:chOff x="438912" y="859536"/>
              <a:chExt cx="203224" cy="610876"/>
            </a:xfrm>
          </p:grpSpPr>
          <p:sp>
            <p:nvSpPr>
              <p:cNvPr id="14" name="Oval 38"/>
              <p:cNvSpPr/>
              <p:nvPr userDrawn="1"/>
            </p:nvSpPr>
            <p:spPr bwMode="gray">
              <a:xfrm>
                <a:off x="438912" y="859536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5" name="Oval 39"/>
              <p:cNvSpPr/>
              <p:nvPr userDrawn="1"/>
            </p:nvSpPr>
            <p:spPr bwMode="gray">
              <a:xfrm>
                <a:off x="440968" y="1269244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6" name="Rounded Rectangle 40"/>
              <p:cNvSpPr/>
              <p:nvPr userDrawn="1"/>
            </p:nvSpPr>
            <p:spPr bwMode="gray">
              <a:xfrm>
                <a:off x="493776" y="950976"/>
                <a:ext cx="91440" cy="429768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rgbClr val="FFFFFF"/>
                  </a:gs>
                  <a:gs pos="100000">
                    <a:srgbClr val="C7C7C7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grpSp>
          <p:nvGrpSpPr>
            <p:cNvPr id="10" name="Group 11"/>
            <p:cNvGrpSpPr/>
            <p:nvPr userDrawn="1"/>
          </p:nvGrpSpPr>
          <p:grpSpPr bwMode="gray">
            <a:xfrm>
              <a:off x="804672" y="859536"/>
              <a:ext cx="203224" cy="610876"/>
              <a:chOff x="438912" y="859536"/>
              <a:chExt cx="203224" cy="610876"/>
            </a:xfrm>
          </p:grpSpPr>
          <p:sp>
            <p:nvSpPr>
              <p:cNvPr id="11" name="Oval 35"/>
              <p:cNvSpPr/>
              <p:nvPr userDrawn="1"/>
            </p:nvSpPr>
            <p:spPr bwMode="gray">
              <a:xfrm>
                <a:off x="438912" y="859536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2" name="Oval 36"/>
              <p:cNvSpPr/>
              <p:nvPr userDrawn="1"/>
            </p:nvSpPr>
            <p:spPr bwMode="gray">
              <a:xfrm>
                <a:off x="440968" y="1269244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3" name="Rounded Rectangle 37"/>
              <p:cNvSpPr/>
              <p:nvPr userDrawn="1"/>
            </p:nvSpPr>
            <p:spPr bwMode="gray">
              <a:xfrm>
                <a:off x="493776" y="950976"/>
                <a:ext cx="91440" cy="429768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rgbClr val="FFFFFF"/>
                  </a:gs>
                  <a:gs pos="100000">
                    <a:srgbClr val="C7C7C7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</p:grpSp>
      <p:grpSp>
        <p:nvGrpSpPr>
          <p:cNvPr id="26" name="Group 32"/>
          <p:cNvGrpSpPr/>
          <p:nvPr userDrawn="1"/>
        </p:nvGrpSpPr>
        <p:grpSpPr bwMode="gray">
          <a:xfrm>
            <a:off x="708062" y="1628234"/>
            <a:ext cx="447440" cy="610876"/>
            <a:chOff x="457200" y="859536"/>
            <a:chExt cx="550696" cy="610876"/>
          </a:xfrm>
        </p:grpSpPr>
        <p:grpSp>
          <p:nvGrpSpPr>
            <p:cNvPr id="27" name="Group 10"/>
            <p:cNvGrpSpPr/>
            <p:nvPr userDrawn="1"/>
          </p:nvGrpSpPr>
          <p:grpSpPr bwMode="gray">
            <a:xfrm>
              <a:off x="457200" y="859536"/>
              <a:ext cx="203224" cy="610876"/>
              <a:chOff x="438912" y="859536"/>
              <a:chExt cx="203224" cy="610876"/>
            </a:xfrm>
          </p:grpSpPr>
          <p:sp>
            <p:nvSpPr>
              <p:cNvPr id="32" name="Oval 38"/>
              <p:cNvSpPr/>
              <p:nvPr userDrawn="1"/>
            </p:nvSpPr>
            <p:spPr bwMode="gray">
              <a:xfrm>
                <a:off x="438912" y="859536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33" name="Oval 39"/>
              <p:cNvSpPr/>
              <p:nvPr userDrawn="1"/>
            </p:nvSpPr>
            <p:spPr bwMode="gray">
              <a:xfrm>
                <a:off x="440968" y="1269244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34" name="Rounded Rectangle 40"/>
              <p:cNvSpPr/>
              <p:nvPr userDrawn="1"/>
            </p:nvSpPr>
            <p:spPr bwMode="gray">
              <a:xfrm>
                <a:off x="493776" y="950976"/>
                <a:ext cx="91440" cy="429768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rgbClr val="FFFFFF"/>
                  </a:gs>
                  <a:gs pos="100000">
                    <a:srgbClr val="C7C7C7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grpSp>
          <p:nvGrpSpPr>
            <p:cNvPr id="28" name="Group 11"/>
            <p:cNvGrpSpPr/>
            <p:nvPr userDrawn="1"/>
          </p:nvGrpSpPr>
          <p:grpSpPr bwMode="gray">
            <a:xfrm>
              <a:off x="804672" y="859536"/>
              <a:ext cx="203224" cy="610876"/>
              <a:chOff x="438912" y="859536"/>
              <a:chExt cx="203224" cy="610876"/>
            </a:xfrm>
          </p:grpSpPr>
          <p:sp>
            <p:nvSpPr>
              <p:cNvPr id="29" name="Oval 35"/>
              <p:cNvSpPr/>
              <p:nvPr userDrawn="1"/>
            </p:nvSpPr>
            <p:spPr bwMode="gray">
              <a:xfrm>
                <a:off x="438912" y="859536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30" name="Oval 36"/>
              <p:cNvSpPr/>
              <p:nvPr userDrawn="1"/>
            </p:nvSpPr>
            <p:spPr bwMode="gray">
              <a:xfrm>
                <a:off x="440968" y="1269244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31" name="Rounded Rectangle 37"/>
              <p:cNvSpPr/>
              <p:nvPr userDrawn="1"/>
            </p:nvSpPr>
            <p:spPr bwMode="gray">
              <a:xfrm>
                <a:off x="493776" y="950976"/>
                <a:ext cx="91440" cy="429768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rgbClr val="FFFFFF"/>
                  </a:gs>
                  <a:gs pos="100000">
                    <a:srgbClr val="C7C7C7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88965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514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487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094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181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164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21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629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rgbClr val="F27A3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rgbClr val="F27A3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rgbClr val="0BAC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43809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1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457201" y="997526"/>
            <a:ext cx="8212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사 고 사 </a:t>
            </a:r>
            <a:r>
              <a:rPr lang="ko-KR" alt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례</a:t>
            </a:r>
            <a:r>
              <a:rPr lang="ko-KR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전 파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195763" y="21018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014788" y="21288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186113" y="2225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349625" y="22209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1754895"/>
              </p:ext>
            </p:extLst>
          </p:nvPr>
        </p:nvGraphicFramePr>
        <p:xfrm>
          <a:off x="948594" y="2350093"/>
          <a:ext cx="7319105" cy="3920849"/>
        </p:xfrm>
        <a:graphic>
          <a:graphicData uri="http://schemas.openxmlformats.org/drawingml/2006/table">
            <a:tbl>
              <a:tblPr/>
              <a:tblGrid>
                <a:gridCol w="8326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52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38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41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224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5371"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철</a:t>
                      </a: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.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콘</a:t>
                      </a:r>
                    </a:p>
                  </a:txBody>
                  <a:tcPr marL="24575" marR="24575" marT="31262" marB="312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4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fontAlgn="base" latinLnBrk="1"/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거푸집 해체작업 중 추락</a:t>
                      </a:r>
                    </a:p>
                  </a:txBody>
                  <a:tcPr marL="24575" marR="24575" marT="31262" marB="312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FE4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62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공 사 명</a:t>
                      </a:r>
                    </a:p>
                  </a:txBody>
                  <a:tcPr marL="12244" marR="12244" marT="12244" marB="1224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-</a:t>
                      </a:r>
                      <a:endParaRPr lang="ko-KR" altLang="en-US" sz="900" b="1" kern="0" spc="0" dirty="0"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+mn-cs"/>
                      </a:endParaRPr>
                    </a:p>
                  </a:txBody>
                  <a:tcPr marL="44288" marR="44288" marT="12244" marB="1224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발생일</a:t>
                      </a:r>
                    </a:p>
                  </a:txBody>
                  <a:tcPr marL="12244" marR="12244" marT="12244" marB="1224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21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년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 04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월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 22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일</a:t>
                      </a:r>
                    </a:p>
                  </a:txBody>
                  <a:tcPr marL="44288" marR="44288" marT="12244" marB="1224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재해상황도</a:t>
                      </a:r>
                      <a:endParaRPr lang="ko-KR" altLang="en-US" sz="700" kern="0" spc="0"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44288" marR="44288" marT="12244" marB="1224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62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재해형태</a:t>
                      </a:r>
                    </a:p>
                  </a:txBody>
                  <a:tcPr marL="12244" marR="12244" marT="12244" marB="1224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추락</a:t>
                      </a:r>
                    </a:p>
                  </a:txBody>
                  <a:tcPr marL="44288" marR="44288" marT="12244" marB="1224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재해정도</a:t>
                      </a:r>
                      <a:endParaRPr lang="ko-KR" altLang="en-US" sz="900" b="1" kern="0" spc="0" dirty="0"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+mn-cs"/>
                      </a:endParaRPr>
                    </a:p>
                  </a:txBody>
                  <a:tcPr marL="12244" marR="12244" marT="12244" marB="1224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부상 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1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명</a:t>
                      </a:r>
                    </a:p>
                  </a:txBody>
                  <a:tcPr marL="44288" marR="44288" marT="12244" marB="1224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just" defTabSz="4572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4572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kern="0" spc="0" dirty="0"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44288" marR="44288" marT="12244" marB="1224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7311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재해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개요</a:t>
                      </a:r>
                    </a:p>
                  </a:txBody>
                  <a:tcPr marL="44288" marR="44288" marT="12244" marB="1224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indent="0" algn="just" defTabSz="4572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2022.04.22.(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금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) 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수평연결재인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 각파이프 상부에 서서 거푸집 해체작업을 진행하던 중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거푸집이 떨어지면서 수평연결재를 가격하여 재해자가 균형을 잃고 뛰어내리면서 해체자재에 발등을 부딪혀 발등이 골절된 재해</a:t>
                      </a:r>
                      <a:endParaRPr lang="en-US" altLang="ko-KR" sz="900" b="1" kern="0" spc="0" dirty="0"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+mn-cs"/>
                      </a:endParaRPr>
                    </a:p>
                  </a:txBody>
                  <a:tcPr marL="44288" marR="44288" marT="12244" marB="1224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7311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재발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방지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대책</a:t>
                      </a:r>
                    </a:p>
                  </a:txBody>
                  <a:tcPr marL="44288" marR="44288" marT="12244" marB="1224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fontAlgn="base" latinLnBrk="1">
                        <a:lnSpc>
                          <a:spcPct val="150000"/>
                        </a:lnSpc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❍ 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유공발판을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 이용하여 견고한 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작업발판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 설치</a:t>
                      </a:r>
                      <a:endParaRPr lang="en-US" altLang="ko-KR" sz="900" b="1" kern="0" spc="0" dirty="0"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+mn-cs"/>
                      </a:endParaRPr>
                    </a:p>
                    <a:p>
                      <a:pPr fontAlgn="base" latinLnBrk="1">
                        <a:lnSpc>
                          <a:spcPct val="150000"/>
                        </a:lnSpc>
                      </a:pP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    (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발판의 뒤집힘 방지를 위한 양 끝단 고정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)</a:t>
                      </a:r>
                    </a:p>
                    <a:p>
                      <a:pPr fontAlgn="base" latinLnBrk="1">
                        <a:lnSpc>
                          <a:spcPct val="150000"/>
                        </a:lnSpc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❍ 고소작업시 안전벨트 착용</a:t>
                      </a:r>
                      <a:endParaRPr lang="en-US" altLang="ko-KR" sz="900" b="1" kern="0" spc="0" dirty="0"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+mn-cs"/>
                      </a:endParaRPr>
                    </a:p>
                    <a:p>
                      <a:pPr fontAlgn="base" latinLnBrk="1">
                        <a:lnSpc>
                          <a:spcPct val="150000"/>
                        </a:lnSpc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❍ 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승하강할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 수 있는 승강통로 설치</a:t>
                      </a:r>
                      <a:endParaRPr lang="en-US" altLang="ko-KR" sz="900" b="1" kern="0" spc="0" dirty="0"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+mn-cs"/>
                      </a:endParaRPr>
                    </a:p>
                    <a:p>
                      <a:pPr fontAlgn="base" latinLnBrk="1">
                        <a:lnSpc>
                          <a:spcPct val="150000"/>
                        </a:lnSpc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❍ 기타 안전보건조치</a:t>
                      </a:r>
                      <a:endParaRPr lang="en-US" altLang="ko-KR" sz="900" b="1" kern="0" spc="0" dirty="0"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+mn-cs"/>
                      </a:endParaRPr>
                    </a:p>
                    <a:p>
                      <a:pPr fontAlgn="base" latinLnBrk="1">
                        <a:lnSpc>
                          <a:spcPct val="150000"/>
                        </a:lnSpc>
                      </a:pP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    (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타 근로자 출입통제 표지판 설치 등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)</a:t>
                      </a:r>
                      <a:endParaRPr lang="ko-KR" altLang="en-US" sz="900" b="1" kern="0" spc="0" dirty="0"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+mn-cs"/>
                      </a:endParaRPr>
                    </a:p>
                  </a:txBody>
                  <a:tcPr marL="44288" marR="44288" marT="12244" marB="1224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2046288" y="2227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08F14A34-FCDE-4285-A9C4-D32CDBDEEC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2737" y="3467264"/>
            <a:ext cx="3409761" cy="2376118"/>
          </a:xfrm>
          <a:prstGeom prst="rect">
            <a:avLst/>
          </a:prstGeom>
        </p:spPr>
      </p:pic>
      <p:sp>
        <p:nvSpPr>
          <p:cNvPr id="7" name="별: 꼭짓점 16개 6">
            <a:extLst>
              <a:ext uri="{FF2B5EF4-FFF2-40B4-BE49-F238E27FC236}">
                <a16:creationId xmlns:a16="http://schemas.microsoft.com/office/drawing/2014/main" id="{D9F65D04-32EF-4895-BADC-83709FC1FD2C}"/>
              </a:ext>
            </a:extLst>
          </p:cNvPr>
          <p:cNvSpPr/>
          <p:nvPr/>
        </p:nvSpPr>
        <p:spPr>
          <a:xfrm>
            <a:off x="5512037" y="4699314"/>
            <a:ext cx="548879" cy="515800"/>
          </a:xfrm>
          <a:prstGeom prst="star16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039E18F0-417D-4547-AB59-441E23ADF5EB}"/>
              </a:ext>
            </a:extLst>
          </p:cNvPr>
          <p:cNvSpPr/>
          <p:nvPr/>
        </p:nvSpPr>
        <p:spPr>
          <a:xfrm rot="21053858">
            <a:off x="5751318" y="4398644"/>
            <a:ext cx="273465" cy="4785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544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457201" y="997526"/>
            <a:ext cx="8212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사 고 사 </a:t>
            </a:r>
            <a:r>
              <a:rPr lang="ko-KR" alt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례</a:t>
            </a:r>
            <a:r>
              <a:rPr lang="ko-KR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전 파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195763" y="21018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014788" y="21288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186113" y="2225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349625" y="22209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50135"/>
              </p:ext>
            </p:extLst>
          </p:nvPr>
        </p:nvGraphicFramePr>
        <p:xfrm>
          <a:off x="948594" y="2350093"/>
          <a:ext cx="7319105" cy="3920849"/>
        </p:xfrm>
        <a:graphic>
          <a:graphicData uri="http://schemas.openxmlformats.org/drawingml/2006/table">
            <a:tbl>
              <a:tblPr/>
              <a:tblGrid>
                <a:gridCol w="93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5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537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철</a:t>
                      </a: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.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콘</a:t>
                      </a:r>
                    </a:p>
                  </a:txBody>
                  <a:tcPr marL="24575" marR="24575" marT="31262" marB="312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49"/>
                    </a:solidFill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거푸집 해체작업 중 추락</a:t>
                      </a:r>
                    </a:p>
                  </a:txBody>
                  <a:tcPr marL="24575" marR="24575" marT="31262" marB="312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F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5478">
                <a:tc gridSpan="2">
                  <a:txBody>
                    <a:bodyPr/>
                    <a:lstStyle/>
                    <a:p>
                      <a:pPr marL="0" marR="0" lvl="0" indent="0" algn="just" defTabSz="4572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4572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800" b="1" kern="0" spc="0" dirty="0"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+mn-cs"/>
                      </a:endParaRPr>
                    </a:p>
                    <a:p>
                      <a:pPr marL="0" marR="0" lvl="0" indent="0" algn="just" defTabSz="4572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kern="0" spc="0" dirty="0"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12244" marR="12244" marT="12244" marB="1224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2046288" y="2227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5EF3A5E-0572-465A-A5B1-357EA6A0A0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5607" y="3580688"/>
            <a:ext cx="3856054" cy="260646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2698D04-3FA6-4A97-A3F3-F6791E13ACB5}"/>
              </a:ext>
            </a:extLst>
          </p:cNvPr>
          <p:cNvSpPr txBox="1"/>
          <p:nvPr/>
        </p:nvSpPr>
        <p:spPr>
          <a:xfrm>
            <a:off x="3736413" y="3006208"/>
            <a:ext cx="31277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latin typeface="굴림" panose="020B0600000101010101" pitchFamily="50" charset="-127"/>
                <a:ea typeface="굴림" panose="020B0600000101010101" pitchFamily="50" charset="-127"/>
              </a:rPr>
              <a:t>사고발생위치</a:t>
            </a:r>
          </a:p>
        </p:txBody>
      </p:sp>
    </p:spTree>
    <p:extLst>
      <p:ext uri="{BB962C8B-B14F-4D97-AF65-F5344CB8AC3E}">
        <p14:creationId xmlns:p14="http://schemas.microsoft.com/office/powerpoint/2010/main" val="281714858"/>
      </p:ext>
    </p:extLst>
  </p:cSld>
  <p:clrMapOvr>
    <a:masterClrMapping/>
  </p:clrMapOvr>
</p:sld>
</file>

<file path=ppt/theme/theme1.xml><?xml version="1.0" encoding="utf-8"?>
<a:theme xmlns:a="http://schemas.openxmlformats.org/drawingml/2006/main" name="분할">
  <a:themeElements>
    <a:clrScheme name="움직이는 텍스트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분할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분할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TM03457464[[fn=분할]]</Template>
  <TotalTime>16671</TotalTime>
  <Words>115</Words>
  <Application>Microsoft Office PowerPoint</Application>
  <PresentationFormat>화면 슬라이드 쇼(4:3)</PresentationFormat>
  <Paragraphs>31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8" baseType="lpstr">
      <vt:lpstr>HY헤드라인M</vt:lpstr>
      <vt:lpstr>굴림</vt:lpstr>
      <vt:lpstr>맑은 고딕</vt:lpstr>
      <vt:lpstr>Gill Sans MT</vt:lpstr>
      <vt:lpstr>Wingdings 2</vt:lpstr>
      <vt:lpstr>분할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niv1004@naver.com</dc:creator>
  <cp:lastModifiedBy>원 진규</cp:lastModifiedBy>
  <cp:revision>234</cp:revision>
  <cp:lastPrinted>2020-12-31T00:29:57Z</cp:lastPrinted>
  <dcterms:created xsi:type="dcterms:W3CDTF">2019-12-17T07:01:30Z</dcterms:created>
  <dcterms:modified xsi:type="dcterms:W3CDTF">2022-05-03T02:16:36Z</dcterms:modified>
</cp:coreProperties>
</file>