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9" r:id="rId2"/>
    <p:sldId id="355" r:id="rId3"/>
    <p:sldId id="357" r:id="rId4"/>
    <p:sldId id="358" r:id="rId5"/>
    <p:sldId id="359" r:id="rId6"/>
    <p:sldId id="360" r:id="rId7"/>
    <p:sldId id="356" r:id="rId8"/>
  </p:sldIdLst>
  <p:sldSz cx="12192000" cy="6858000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02F4"/>
    <a:srgbClr val="EDEDEB"/>
    <a:srgbClr val="E5E5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12" autoAdjust="0"/>
    <p:restoredTop sz="94717" autoAdjust="0"/>
  </p:normalViewPr>
  <p:slideViewPr>
    <p:cSldViewPr snapToGrid="0">
      <p:cViewPr varScale="1">
        <p:scale>
          <a:sx n="83" d="100"/>
          <a:sy n="83" d="100"/>
        </p:scale>
        <p:origin x="331" y="8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87E35-E194-47F5-ABBD-9358A627188C}" type="datetimeFigureOut">
              <a:rPr lang="ko-KR" altLang="en-US" smtClean="0"/>
              <a:t>2023-02-13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3229-9F0E-4033-85BB-4C10E78CE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3983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87E35-E194-47F5-ABBD-9358A627188C}" type="datetimeFigureOut">
              <a:rPr lang="ko-KR" altLang="en-US" smtClean="0"/>
              <a:t>2023-02-13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3229-9F0E-4033-85BB-4C10E78CE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145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87E35-E194-47F5-ABBD-9358A627188C}" type="datetimeFigureOut">
              <a:rPr lang="ko-KR" altLang="en-US" smtClean="0"/>
              <a:t>2023-02-13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3229-9F0E-4033-85BB-4C10E78CE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4496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87E35-E194-47F5-ABBD-9358A627188C}" type="datetimeFigureOut">
              <a:rPr lang="ko-KR" altLang="en-US" smtClean="0"/>
              <a:t>2023-02-13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3229-9F0E-4033-85BB-4C10E78CE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8568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87E35-E194-47F5-ABBD-9358A627188C}" type="datetimeFigureOut">
              <a:rPr lang="ko-KR" altLang="en-US" smtClean="0"/>
              <a:t>2023-02-13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3229-9F0E-4033-85BB-4C10E78CE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7719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87E35-E194-47F5-ABBD-9358A627188C}" type="datetimeFigureOut">
              <a:rPr lang="ko-KR" altLang="en-US" smtClean="0"/>
              <a:t>2023-02-13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3229-9F0E-4033-85BB-4C10E78CE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5222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87E35-E194-47F5-ABBD-9358A627188C}" type="datetimeFigureOut">
              <a:rPr lang="ko-KR" altLang="en-US" smtClean="0"/>
              <a:t>2023-02-13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3229-9F0E-4033-85BB-4C10E78CE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2459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87E35-E194-47F5-ABBD-9358A627188C}" type="datetimeFigureOut">
              <a:rPr lang="ko-KR" altLang="en-US" smtClean="0"/>
              <a:t>2023-02-13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3229-9F0E-4033-85BB-4C10E78CE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7029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87E35-E194-47F5-ABBD-9358A627188C}" type="datetimeFigureOut">
              <a:rPr lang="ko-KR" altLang="en-US" smtClean="0"/>
              <a:t>2023-02-13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3229-9F0E-4033-85BB-4C10E78CE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2881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87E35-E194-47F5-ABBD-9358A627188C}" type="datetimeFigureOut">
              <a:rPr lang="ko-KR" altLang="en-US" smtClean="0"/>
              <a:t>2023-02-13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3229-9F0E-4033-85BB-4C10E78CE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1218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87E35-E194-47F5-ABBD-9358A627188C}" type="datetimeFigureOut">
              <a:rPr lang="ko-KR" altLang="en-US" smtClean="0"/>
              <a:t>2023-02-13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3229-9F0E-4033-85BB-4C10E78CE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8028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87E35-E194-47F5-ABBD-9358A627188C}" type="datetimeFigureOut">
              <a:rPr lang="ko-KR" altLang="en-US" smtClean="0"/>
              <a:t>2023-02-13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563229-9F0E-4033-85BB-4C10E78CE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678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-273132" y="-339634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-486889" y="-311614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2460262" y="-379304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/>
          </a:p>
        </p:txBody>
      </p:sp>
      <p:sp>
        <p:nvSpPr>
          <p:cNvPr id="2" name="직사각형 1"/>
          <p:cNvSpPr/>
          <p:nvPr/>
        </p:nvSpPr>
        <p:spPr>
          <a:xfrm>
            <a:off x="1635854" y="931179"/>
            <a:ext cx="9580227" cy="47901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600" dirty="0" err="1" smtClean="0"/>
              <a:t>본사시스템</a:t>
            </a:r>
            <a:r>
              <a:rPr lang="ko-KR" altLang="en-US" sz="3600" dirty="0" smtClean="0"/>
              <a:t> </a:t>
            </a:r>
            <a:r>
              <a:rPr lang="en-US" altLang="ko-KR" sz="3600" dirty="0" smtClean="0"/>
              <a:t>2.0</a:t>
            </a:r>
            <a:endParaRPr lang="en-US" altLang="ko-KR" sz="3600" dirty="0" smtClean="0">
              <a:solidFill>
                <a:srgbClr val="FF0000"/>
              </a:solidFill>
            </a:endParaRPr>
          </a:p>
          <a:p>
            <a:pPr algn="ctr"/>
            <a:r>
              <a:rPr lang="en-US" altLang="ko-KR" sz="3600" dirty="0" smtClean="0">
                <a:solidFill>
                  <a:srgbClr val="FF0000"/>
                </a:solidFill>
              </a:rPr>
              <a:t>(</a:t>
            </a:r>
            <a:r>
              <a:rPr lang="en-US" altLang="ko-KR" sz="3600" dirty="0" smtClean="0">
                <a:solidFill>
                  <a:srgbClr val="FF0000"/>
                </a:solidFill>
              </a:rPr>
              <a:t>2023.02.13)</a:t>
            </a:r>
            <a:endParaRPr lang="en-US" altLang="ko-KR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85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-273132" y="-339634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-486889" y="-311614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2460262" y="-379304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09FA57E7-7B6B-9441-9860-8FF9BD655C27}"/>
              </a:ext>
            </a:extLst>
          </p:cNvPr>
          <p:cNvSpPr/>
          <p:nvPr/>
        </p:nvSpPr>
        <p:spPr>
          <a:xfrm>
            <a:off x="279303" y="237914"/>
            <a:ext cx="2306879" cy="30502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endParaRPr lang="en-US" altLang="ko-KR" sz="16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[ </a:t>
            </a:r>
            <a:r>
              <a:rPr lang="ko-KR" altLang="en-US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본사 시스템 </a:t>
            </a:r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2.0 ]</a:t>
            </a:r>
          </a:p>
          <a:p>
            <a:endParaRPr lang="en-US" altLang="ko-KR" sz="16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1. </a:t>
            </a:r>
            <a:r>
              <a:rPr lang="ko-KR" altLang="en-US" sz="1600" b="1" dirty="0" err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현장별</a:t>
            </a:r>
            <a:r>
              <a:rPr lang="ko-KR" altLang="en-US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종합</a:t>
            </a:r>
            <a:endParaRPr lang="en-US" altLang="ko-KR" sz="1600" b="1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2. </a:t>
            </a:r>
            <a:r>
              <a:rPr lang="ko-KR" altLang="en-US" sz="1600" b="1" dirty="0" err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위험성평가</a:t>
            </a:r>
            <a:endParaRPr lang="en-US" altLang="ko-KR" sz="16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3. TBM</a:t>
            </a:r>
          </a:p>
          <a:p>
            <a:pPr>
              <a:lnSpc>
                <a:spcPct val="150000"/>
              </a:lnSpc>
            </a:pPr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4. </a:t>
            </a:r>
            <a:r>
              <a:rPr lang="ko-KR" altLang="en-US" sz="1600" b="1" dirty="0" err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위험치워줘</a:t>
            </a:r>
            <a:endParaRPr lang="en-US" altLang="ko-KR" sz="1600" b="1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5. </a:t>
            </a:r>
            <a:r>
              <a:rPr lang="ko-KR" altLang="en-US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무사고확인서</a:t>
            </a:r>
            <a:endParaRPr lang="en-US" altLang="ko-KR" sz="1600" b="1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sz="16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* 60</a:t>
            </a:r>
            <a:r>
              <a:rPr lang="ko-KR" altLang="en-US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세 이상 </a:t>
            </a:r>
            <a:r>
              <a:rPr lang="ko-KR" altLang="en-US" sz="1600" b="1" dirty="0" err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고령자수</a:t>
            </a:r>
            <a:endParaRPr lang="en-US" altLang="ko-KR" sz="16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74109" y="117693"/>
            <a:ext cx="9023927" cy="66941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b="1" dirty="0" smtClean="0"/>
              <a:t>1. </a:t>
            </a:r>
            <a:r>
              <a:rPr lang="ko-KR" altLang="en-US" sz="1200" b="1" dirty="0" err="1" smtClean="0"/>
              <a:t>현장별</a:t>
            </a:r>
            <a:r>
              <a:rPr lang="ko-KR" altLang="en-US" sz="1200" b="1" dirty="0" smtClean="0"/>
              <a:t> 종합 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① </a:t>
            </a:r>
            <a:r>
              <a:rPr lang="ko-KR" altLang="en-US" sz="1200" dirty="0" err="1" smtClean="0"/>
              <a:t>위험성평가</a:t>
            </a:r>
            <a:r>
              <a:rPr lang="ko-KR" altLang="en-US" sz="1200" dirty="0" smtClean="0"/>
              <a:t>   ② </a:t>
            </a:r>
            <a:r>
              <a:rPr lang="en-US" altLang="ko-KR" sz="1200" dirty="0" smtClean="0"/>
              <a:t>TBM   </a:t>
            </a:r>
            <a:r>
              <a:rPr lang="ko-KR" altLang="en-US" sz="1200" dirty="0" smtClean="0"/>
              <a:t>③ </a:t>
            </a:r>
            <a:r>
              <a:rPr lang="ko-KR" altLang="en-US" sz="1200" dirty="0" err="1" smtClean="0"/>
              <a:t>위험치워줘</a:t>
            </a:r>
            <a:r>
              <a:rPr lang="ko-KR" altLang="en-US" sz="1200" dirty="0" smtClean="0"/>
              <a:t>   ④ 무사고확인서   ⑤ </a:t>
            </a:r>
            <a:r>
              <a:rPr lang="en-US" altLang="ko-KR" sz="1200" dirty="0" smtClean="0"/>
              <a:t>65</a:t>
            </a:r>
            <a:r>
              <a:rPr lang="ko-KR" altLang="en-US" sz="1200" dirty="0" err="1" smtClean="0"/>
              <a:t>세이상</a:t>
            </a:r>
            <a:r>
              <a:rPr lang="ko-KR" altLang="en-US" sz="1200" dirty="0" smtClean="0"/>
              <a:t> </a:t>
            </a:r>
            <a:r>
              <a:rPr lang="ko-KR" altLang="en-US" sz="1200" dirty="0" err="1" smtClean="0"/>
              <a:t>고령자수</a:t>
            </a:r>
            <a:endParaRPr lang="en-US" altLang="ko-KR" sz="1200" dirty="0" smtClean="0"/>
          </a:p>
          <a:p>
            <a:pPr>
              <a:lnSpc>
                <a:spcPct val="150000"/>
              </a:lnSpc>
            </a:pPr>
            <a:endParaRPr lang="en-US" altLang="ko-KR" sz="1200" dirty="0" smtClean="0"/>
          </a:p>
          <a:p>
            <a:pPr>
              <a:lnSpc>
                <a:spcPct val="150000"/>
              </a:lnSpc>
            </a:pPr>
            <a:endParaRPr lang="en-US" altLang="ko-KR" sz="1200" dirty="0"/>
          </a:p>
          <a:p>
            <a:pPr>
              <a:lnSpc>
                <a:spcPct val="150000"/>
              </a:lnSpc>
            </a:pPr>
            <a:r>
              <a:rPr lang="en-US" altLang="ko-KR" sz="1200" b="1" dirty="0" smtClean="0"/>
              <a:t>2. </a:t>
            </a:r>
            <a:r>
              <a:rPr lang="ko-KR" altLang="en-US" sz="1200" b="1" dirty="0" err="1" smtClean="0"/>
              <a:t>위험성평가</a:t>
            </a:r>
            <a:r>
              <a:rPr lang="ko-KR" altLang="en-US" sz="1200" b="1" dirty="0" smtClean="0"/>
              <a:t> </a:t>
            </a:r>
            <a:endParaRPr lang="en-US" altLang="ko-KR" sz="1200" b="1" dirty="0" smtClean="0"/>
          </a:p>
          <a:p>
            <a:pPr>
              <a:lnSpc>
                <a:spcPct val="150000"/>
              </a:lnSpc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1) </a:t>
            </a:r>
            <a:r>
              <a:rPr lang="ko-KR" altLang="en-US" sz="1200" dirty="0" smtClean="0"/>
              <a:t>근로자 </a:t>
            </a:r>
            <a:r>
              <a:rPr lang="ko-KR" altLang="en-US" sz="1200" dirty="0" err="1" smtClean="0"/>
              <a:t>확인율</a:t>
            </a:r>
            <a:r>
              <a:rPr lang="en-US" altLang="ko-KR" sz="1200" dirty="0" smtClean="0"/>
              <a:t>(%)</a:t>
            </a:r>
          </a:p>
          <a:p>
            <a:pPr>
              <a:lnSpc>
                <a:spcPct val="150000"/>
              </a:lnSpc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2) </a:t>
            </a:r>
            <a:r>
              <a:rPr lang="ko-KR" altLang="en-US" sz="1200" dirty="0" smtClean="0"/>
              <a:t>대상 근로자 수</a:t>
            </a:r>
            <a:endParaRPr lang="en-US" altLang="ko-KR" sz="1200" dirty="0" smtClean="0"/>
          </a:p>
          <a:p>
            <a:pPr>
              <a:lnSpc>
                <a:spcPct val="150000"/>
              </a:lnSpc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3) </a:t>
            </a:r>
            <a:r>
              <a:rPr lang="ko-KR" altLang="en-US" sz="1200" dirty="0" smtClean="0"/>
              <a:t>대상 </a:t>
            </a:r>
            <a:r>
              <a:rPr lang="ko-KR" altLang="en-US" sz="1200" dirty="0" err="1" smtClean="0"/>
              <a:t>위험성평가</a:t>
            </a:r>
            <a:r>
              <a:rPr lang="ko-KR" altLang="en-US" sz="1200" dirty="0" smtClean="0"/>
              <a:t> 수</a:t>
            </a:r>
            <a:endParaRPr lang="en-US" altLang="ko-KR" sz="1200" dirty="0" smtClean="0"/>
          </a:p>
          <a:p>
            <a:pPr>
              <a:lnSpc>
                <a:spcPct val="150000"/>
              </a:lnSpc>
            </a:pPr>
            <a:endParaRPr lang="en-US" altLang="ko-KR" sz="1200" dirty="0" smtClean="0"/>
          </a:p>
          <a:p>
            <a:pPr>
              <a:lnSpc>
                <a:spcPct val="150000"/>
              </a:lnSpc>
            </a:pPr>
            <a:endParaRPr lang="en-US" altLang="ko-KR" sz="1200" dirty="0"/>
          </a:p>
          <a:p>
            <a:pPr>
              <a:lnSpc>
                <a:spcPct val="150000"/>
              </a:lnSpc>
            </a:pPr>
            <a:r>
              <a:rPr lang="en-US" altLang="ko-KR" sz="1200" b="1" dirty="0" smtClean="0"/>
              <a:t>3. TBM</a:t>
            </a:r>
          </a:p>
          <a:p>
            <a:pPr>
              <a:lnSpc>
                <a:spcPct val="150000"/>
              </a:lnSpc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1) </a:t>
            </a:r>
            <a:r>
              <a:rPr lang="ko-KR" altLang="en-US" sz="1200" dirty="0" smtClean="0"/>
              <a:t>근로자 참여율</a:t>
            </a:r>
            <a:r>
              <a:rPr lang="en-US" altLang="ko-KR" sz="1200" dirty="0" smtClean="0"/>
              <a:t>(%)</a:t>
            </a:r>
          </a:p>
          <a:p>
            <a:pPr>
              <a:lnSpc>
                <a:spcPct val="150000"/>
              </a:lnSpc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2) </a:t>
            </a:r>
            <a:r>
              <a:rPr lang="ko-KR" altLang="en-US" sz="1200" dirty="0" smtClean="0"/>
              <a:t>확인 근로자 수</a:t>
            </a:r>
            <a:endParaRPr lang="en-US" altLang="ko-KR" sz="1200" dirty="0" smtClean="0"/>
          </a:p>
          <a:p>
            <a:pPr>
              <a:lnSpc>
                <a:spcPct val="150000"/>
              </a:lnSpc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3) </a:t>
            </a:r>
            <a:r>
              <a:rPr lang="ko-KR" altLang="en-US" sz="1200" dirty="0" smtClean="0"/>
              <a:t>대상</a:t>
            </a:r>
            <a:r>
              <a:rPr lang="en-US" altLang="ko-KR" sz="1200" dirty="0" smtClean="0"/>
              <a:t>(</a:t>
            </a:r>
            <a:r>
              <a:rPr lang="ko-KR" altLang="en-US" sz="1200" dirty="0" smtClean="0"/>
              <a:t>출근</a:t>
            </a:r>
            <a:r>
              <a:rPr lang="en-US" altLang="ko-KR" sz="1200" dirty="0" smtClean="0"/>
              <a:t>) </a:t>
            </a:r>
            <a:r>
              <a:rPr lang="ko-KR" altLang="en-US" sz="1200" dirty="0" smtClean="0"/>
              <a:t>근로자 수</a:t>
            </a:r>
            <a:endParaRPr lang="en-US" altLang="ko-KR" sz="1200" dirty="0" smtClean="0"/>
          </a:p>
          <a:p>
            <a:pPr>
              <a:lnSpc>
                <a:spcPct val="150000"/>
              </a:lnSpc>
            </a:pPr>
            <a:endParaRPr lang="en-US" altLang="ko-KR" sz="1200" dirty="0" smtClean="0"/>
          </a:p>
          <a:p>
            <a:pPr>
              <a:lnSpc>
                <a:spcPct val="150000"/>
              </a:lnSpc>
            </a:pPr>
            <a:endParaRPr lang="en-US" altLang="ko-KR" sz="1200" dirty="0"/>
          </a:p>
          <a:p>
            <a:pPr>
              <a:lnSpc>
                <a:spcPct val="150000"/>
              </a:lnSpc>
            </a:pPr>
            <a:r>
              <a:rPr lang="en-US" altLang="ko-KR" sz="1200" b="1" dirty="0" smtClean="0"/>
              <a:t>4. </a:t>
            </a:r>
            <a:r>
              <a:rPr lang="ko-KR" altLang="en-US" sz="1200" b="1" dirty="0" err="1" smtClean="0"/>
              <a:t>위험치워줘</a:t>
            </a:r>
            <a:r>
              <a:rPr lang="ko-KR" altLang="en-US" sz="1200" b="1" dirty="0" smtClean="0"/>
              <a:t> </a:t>
            </a:r>
            <a:r>
              <a:rPr lang="en-US" altLang="ko-KR" sz="1200" dirty="0" smtClean="0"/>
              <a:t>(1</a:t>
            </a:r>
            <a:r>
              <a:rPr lang="ko-KR" altLang="en-US" sz="1200" dirty="0" smtClean="0"/>
              <a:t>주간 </a:t>
            </a:r>
            <a:r>
              <a:rPr lang="ko-KR" altLang="en-US" sz="1200" dirty="0" err="1" smtClean="0"/>
              <a:t>처리사항</a:t>
            </a:r>
            <a:r>
              <a:rPr lang="en-US" altLang="ko-KR" sz="1200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1) </a:t>
            </a:r>
            <a:r>
              <a:rPr lang="ko-KR" altLang="en-US" sz="1200" dirty="0" smtClean="0"/>
              <a:t>신고 건수 ① 건수   ② </a:t>
            </a:r>
            <a:r>
              <a:rPr lang="ko-KR" altLang="en-US" sz="1200" dirty="0" err="1" smtClean="0"/>
              <a:t>출근자</a:t>
            </a:r>
            <a:r>
              <a:rPr lang="ko-KR" altLang="en-US" sz="1200" dirty="0" smtClean="0"/>
              <a:t> 대비</a:t>
            </a:r>
            <a:r>
              <a:rPr lang="en-US" altLang="ko-KR" sz="1200" dirty="0" smtClean="0"/>
              <a:t>(%)</a:t>
            </a:r>
          </a:p>
          <a:p>
            <a:pPr>
              <a:lnSpc>
                <a:spcPct val="150000"/>
              </a:lnSpc>
            </a:pPr>
            <a:r>
              <a:rPr lang="en-US" altLang="ko-KR" sz="1200" dirty="0" smtClean="0"/>
              <a:t>  2) </a:t>
            </a:r>
            <a:r>
              <a:rPr lang="ko-KR" altLang="en-US" sz="1200" dirty="0" smtClean="0"/>
              <a:t>처리 건수 ① 건수   ② 신고일 대비 </a:t>
            </a:r>
            <a:r>
              <a:rPr lang="ko-KR" altLang="en-US" sz="1200" dirty="0" err="1" smtClean="0"/>
              <a:t>평균처리</a:t>
            </a:r>
            <a:r>
              <a:rPr lang="ko-KR" altLang="en-US" sz="1200" dirty="0" smtClean="0"/>
              <a:t> 일수   ③ 최근 </a:t>
            </a:r>
            <a:r>
              <a:rPr lang="en-US" altLang="ko-KR" sz="1200" dirty="0" smtClean="0"/>
              <a:t>1</a:t>
            </a:r>
            <a:r>
              <a:rPr lang="ko-KR" altLang="en-US" sz="1200" dirty="0" smtClean="0"/>
              <a:t>주일 </a:t>
            </a:r>
            <a:r>
              <a:rPr lang="ko-KR" altLang="en-US" sz="1200" dirty="0" err="1" smtClean="0"/>
              <a:t>신고대비</a:t>
            </a:r>
            <a:r>
              <a:rPr lang="ko-KR" altLang="en-US" sz="1200" dirty="0" smtClean="0"/>
              <a:t> 처리율</a:t>
            </a:r>
            <a:r>
              <a:rPr lang="en-US" altLang="ko-KR" sz="1200" dirty="0" smtClean="0"/>
              <a:t>(%)   </a:t>
            </a:r>
            <a:r>
              <a:rPr lang="ko-KR" altLang="en-US" sz="1200" dirty="0" smtClean="0"/>
              <a:t>④ 전체 처리율</a:t>
            </a:r>
            <a:endParaRPr lang="en-US" altLang="ko-KR" sz="1200" dirty="0"/>
          </a:p>
          <a:p>
            <a:endParaRPr lang="en-US" altLang="ko-KR" sz="1200" dirty="0" smtClean="0"/>
          </a:p>
          <a:p>
            <a:pPr>
              <a:lnSpc>
                <a:spcPct val="150000"/>
              </a:lnSpc>
            </a:pPr>
            <a:endParaRPr lang="en-US" altLang="ko-KR" sz="1000" dirty="0" smtClean="0"/>
          </a:p>
          <a:p>
            <a:pPr>
              <a:lnSpc>
                <a:spcPct val="150000"/>
              </a:lnSpc>
            </a:pPr>
            <a:r>
              <a:rPr lang="en-US" altLang="ko-KR" sz="1200" b="1" dirty="0" smtClean="0"/>
              <a:t>5. </a:t>
            </a:r>
            <a:r>
              <a:rPr lang="ko-KR" altLang="en-US" sz="1200" b="1" dirty="0" smtClean="0"/>
              <a:t>무사고 확인서</a:t>
            </a:r>
            <a:endParaRPr lang="en-US" altLang="ko-KR" sz="1200" b="1" dirty="0" smtClean="0"/>
          </a:p>
          <a:p>
            <a:pPr>
              <a:lnSpc>
                <a:spcPct val="150000"/>
              </a:lnSpc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1) </a:t>
            </a:r>
            <a:r>
              <a:rPr lang="ko-KR" altLang="en-US" sz="1200" dirty="0" err="1" smtClean="0"/>
              <a:t>퇴근처리자</a:t>
            </a:r>
            <a:r>
              <a:rPr lang="ko-KR" altLang="en-US" sz="1200" dirty="0" smtClean="0"/>
              <a:t> ① </a:t>
            </a:r>
            <a:r>
              <a:rPr lang="ko-KR" altLang="en-US" sz="1200" dirty="0" err="1" smtClean="0"/>
              <a:t>퇴근처리율</a:t>
            </a:r>
            <a:r>
              <a:rPr lang="en-US" altLang="ko-KR" sz="1200" dirty="0" smtClean="0"/>
              <a:t>(%) </a:t>
            </a:r>
            <a:r>
              <a:rPr lang="ko-KR" altLang="en-US" sz="1200" dirty="0" smtClean="0"/>
              <a:t>② </a:t>
            </a:r>
            <a:r>
              <a:rPr lang="ko-KR" altLang="en-US" sz="1200" dirty="0" err="1" smtClean="0"/>
              <a:t>미퇴근자</a:t>
            </a:r>
            <a:endParaRPr lang="en-US" altLang="ko-KR" sz="1200" dirty="0" smtClean="0"/>
          </a:p>
          <a:p>
            <a:pPr>
              <a:lnSpc>
                <a:spcPct val="150000"/>
              </a:lnSpc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2) </a:t>
            </a:r>
            <a:r>
              <a:rPr lang="ko-KR" altLang="en-US" sz="1200" dirty="0" smtClean="0"/>
              <a:t>사고 </a:t>
            </a:r>
            <a:r>
              <a:rPr lang="ko-KR" altLang="en-US" sz="1200" dirty="0" err="1" smtClean="0"/>
              <a:t>발생수</a:t>
            </a:r>
            <a:endParaRPr lang="en-US" altLang="ko-KR" sz="1200" dirty="0" smtClean="0"/>
          </a:p>
          <a:p>
            <a:endParaRPr lang="en-US" altLang="ko-KR" sz="1200" dirty="0" smtClean="0"/>
          </a:p>
          <a:p>
            <a:endParaRPr lang="ko-KR" altLang="en-US" sz="1200" dirty="0"/>
          </a:p>
        </p:txBody>
      </p:sp>
      <p:cxnSp>
        <p:nvCxnSpPr>
          <p:cNvPr id="11" name="직선 연결선 10"/>
          <p:cNvCxnSpPr/>
          <p:nvPr/>
        </p:nvCxnSpPr>
        <p:spPr>
          <a:xfrm>
            <a:off x="2974109" y="960434"/>
            <a:ext cx="902392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/>
          <p:cNvCxnSpPr/>
          <p:nvPr/>
        </p:nvCxnSpPr>
        <p:spPr>
          <a:xfrm>
            <a:off x="2974109" y="2655307"/>
            <a:ext cx="902392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>
            <a:off x="2974109" y="4271671"/>
            <a:ext cx="902392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/>
          <p:cNvCxnSpPr/>
          <p:nvPr/>
        </p:nvCxnSpPr>
        <p:spPr>
          <a:xfrm>
            <a:off x="2974109" y="5500107"/>
            <a:ext cx="902392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314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-273132" y="-339634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-486889" y="-311614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2460262" y="-379304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5" name="타원 4"/>
          <p:cNvSpPr/>
          <p:nvPr/>
        </p:nvSpPr>
        <p:spPr>
          <a:xfrm>
            <a:off x="10612149" y="166212"/>
            <a:ext cx="233049" cy="212151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tx1">
                  <a:lumMod val="85000"/>
                  <a:lumOff val="15000"/>
                </a:schemeClr>
              </a:buClr>
            </a:pPr>
            <a:r>
              <a:rPr lang="en-US" altLang="ko-KR" sz="1200" b="1" spc="-5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+mn-ea"/>
                <a:cs typeface="Arial" pitchFamily="34" charset="0"/>
              </a:rPr>
              <a:t>1</a:t>
            </a:r>
            <a:endParaRPr lang="ko-KR" altLang="en-US" sz="1200" b="1" spc="-5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bg1"/>
              </a:solidFill>
              <a:latin typeface="+mn-ea"/>
              <a:cs typeface="Arial" pitchFamily="34" charset="0"/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9953531" y="272289"/>
            <a:ext cx="631724" cy="394791"/>
          </a:xfrm>
          <a:prstGeom prst="roundRect">
            <a:avLst>
              <a:gd name="adj" fmla="val 11905"/>
            </a:avLst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09FA57E7-7B6B-9441-9860-8FF9BD655C27}"/>
              </a:ext>
            </a:extLst>
          </p:cNvPr>
          <p:cNvSpPr/>
          <p:nvPr/>
        </p:nvSpPr>
        <p:spPr>
          <a:xfrm>
            <a:off x="10808757" y="435358"/>
            <a:ext cx="1110111" cy="28089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ko-KR" altLang="en-US" sz="10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현장통 로그인</a:t>
            </a:r>
            <a:endParaRPr lang="en-US" altLang="ko-KR" sz="10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7758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-273132" y="-339634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-486889" y="-311614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2460262" y="-379304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5" name="타원 4"/>
          <p:cNvSpPr/>
          <p:nvPr/>
        </p:nvSpPr>
        <p:spPr>
          <a:xfrm>
            <a:off x="10612149" y="166212"/>
            <a:ext cx="233049" cy="212151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tx1">
                  <a:lumMod val="85000"/>
                  <a:lumOff val="15000"/>
                </a:schemeClr>
              </a:buClr>
            </a:pPr>
            <a:r>
              <a:rPr lang="en-US" altLang="ko-KR" sz="1200" b="1" spc="-5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+mn-ea"/>
                <a:cs typeface="Arial" pitchFamily="34" charset="0"/>
              </a:rPr>
              <a:t>1</a:t>
            </a:r>
            <a:endParaRPr lang="ko-KR" altLang="en-US" sz="1200" b="1" spc="-5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bg1"/>
              </a:solidFill>
              <a:latin typeface="+mn-ea"/>
              <a:cs typeface="Arial" pitchFamily="34" charset="0"/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9953531" y="272289"/>
            <a:ext cx="631724" cy="394791"/>
          </a:xfrm>
          <a:prstGeom prst="roundRect">
            <a:avLst>
              <a:gd name="adj" fmla="val 11905"/>
            </a:avLst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09FA57E7-7B6B-9441-9860-8FF9BD655C27}"/>
              </a:ext>
            </a:extLst>
          </p:cNvPr>
          <p:cNvSpPr/>
          <p:nvPr/>
        </p:nvSpPr>
        <p:spPr>
          <a:xfrm>
            <a:off x="10808757" y="435358"/>
            <a:ext cx="1110111" cy="28089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ko-KR" altLang="en-US" sz="10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현장통 로그인</a:t>
            </a:r>
            <a:endParaRPr lang="en-US" altLang="ko-KR" sz="10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0915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-273132" y="-339634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-486889" y="-311614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2460262" y="-379304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5" name="타원 4"/>
          <p:cNvSpPr/>
          <p:nvPr/>
        </p:nvSpPr>
        <p:spPr>
          <a:xfrm>
            <a:off x="10612149" y="166212"/>
            <a:ext cx="233049" cy="212151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tx1">
                  <a:lumMod val="85000"/>
                  <a:lumOff val="15000"/>
                </a:schemeClr>
              </a:buClr>
            </a:pPr>
            <a:r>
              <a:rPr lang="en-US" altLang="ko-KR" sz="1200" b="1" spc="-5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+mn-ea"/>
                <a:cs typeface="Arial" pitchFamily="34" charset="0"/>
              </a:rPr>
              <a:t>1</a:t>
            </a:r>
            <a:endParaRPr lang="ko-KR" altLang="en-US" sz="1200" b="1" spc="-5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bg1"/>
              </a:solidFill>
              <a:latin typeface="+mn-ea"/>
              <a:cs typeface="Arial" pitchFamily="34" charset="0"/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9953531" y="272289"/>
            <a:ext cx="631724" cy="394791"/>
          </a:xfrm>
          <a:prstGeom prst="roundRect">
            <a:avLst>
              <a:gd name="adj" fmla="val 11905"/>
            </a:avLst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09FA57E7-7B6B-9441-9860-8FF9BD655C27}"/>
              </a:ext>
            </a:extLst>
          </p:cNvPr>
          <p:cNvSpPr/>
          <p:nvPr/>
        </p:nvSpPr>
        <p:spPr>
          <a:xfrm>
            <a:off x="10808757" y="435358"/>
            <a:ext cx="1110111" cy="28089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ko-KR" altLang="en-US" sz="10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현장통 로그인</a:t>
            </a:r>
            <a:endParaRPr lang="en-US" altLang="ko-KR" sz="10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92988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-273132" y="-339634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-486889" y="-311614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2460262" y="-379304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5" name="타원 4"/>
          <p:cNvSpPr/>
          <p:nvPr/>
        </p:nvSpPr>
        <p:spPr>
          <a:xfrm>
            <a:off x="10612149" y="166212"/>
            <a:ext cx="233049" cy="212151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tx1">
                  <a:lumMod val="85000"/>
                  <a:lumOff val="15000"/>
                </a:schemeClr>
              </a:buClr>
            </a:pPr>
            <a:r>
              <a:rPr lang="en-US" altLang="ko-KR" sz="1200" b="1" spc="-5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+mn-ea"/>
                <a:cs typeface="Arial" pitchFamily="34" charset="0"/>
              </a:rPr>
              <a:t>1</a:t>
            </a:r>
            <a:endParaRPr lang="ko-KR" altLang="en-US" sz="1200" b="1" spc="-5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bg1"/>
              </a:solidFill>
              <a:latin typeface="+mn-ea"/>
              <a:cs typeface="Arial" pitchFamily="34" charset="0"/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9953531" y="272289"/>
            <a:ext cx="631724" cy="394791"/>
          </a:xfrm>
          <a:prstGeom prst="roundRect">
            <a:avLst>
              <a:gd name="adj" fmla="val 11905"/>
            </a:avLst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09FA57E7-7B6B-9441-9860-8FF9BD655C27}"/>
              </a:ext>
            </a:extLst>
          </p:cNvPr>
          <p:cNvSpPr/>
          <p:nvPr/>
        </p:nvSpPr>
        <p:spPr>
          <a:xfrm>
            <a:off x="10808757" y="435358"/>
            <a:ext cx="1110111" cy="28089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ko-KR" altLang="en-US" sz="10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현장통 로그인</a:t>
            </a:r>
            <a:endParaRPr lang="en-US" altLang="ko-KR" sz="10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8302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-273132" y="-339634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-486889" y="-311614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2460262" y="-379304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2007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2702</TotalTime>
  <Words>171</Words>
  <Application>Microsoft Office PowerPoint</Application>
  <PresentationFormat>와이드스크린</PresentationFormat>
  <Paragraphs>43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0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홍 영대</dc:creator>
  <cp:lastModifiedBy>홍영대</cp:lastModifiedBy>
  <cp:revision>111</cp:revision>
  <cp:lastPrinted>2023-02-13T13:05:22Z</cp:lastPrinted>
  <dcterms:created xsi:type="dcterms:W3CDTF">2021-03-28T06:47:49Z</dcterms:created>
  <dcterms:modified xsi:type="dcterms:W3CDTF">2023-02-13T13:07:43Z</dcterms:modified>
</cp:coreProperties>
</file>