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87"/>
  </p:notesMasterIdLst>
  <p:handoutMasterIdLst>
    <p:handoutMasterId r:id="rId88"/>
  </p:handoutMasterIdLst>
  <p:sldIdLst>
    <p:sldId id="3786" r:id="rId2"/>
    <p:sldId id="804" r:id="rId3"/>
    <p:sldId id="4192" r:id="rId4"/>
    <p:sldId id="4193" r:id="rId5"/>
    <p:sldId id="4177" r:id="rId6"/>
    <p:sldId id="4198" r:id="rId7"/>
    <p:sldId id="4199" r:id="rId8"/>
    <p:sldId id="4197" r:id="rId9"/>
    <p:sldId id="4210" r:id="rId10"/>
    <p:sldId id="4212" r:id="rId11"/>
    <p:sldId id="4211" r:id="rId12"/>
    <p:sldId id="4148" r:id="rId13"/>
    <p:sldId id="4178" r:id="rId14"/>
    <p:sldId id="4172" r:id="rId15"/>
    <p:sldId id="3970" r:id="rId16"/>
    <p:sldId id="4142" r:id="rId17"/>
    <p:sldId id="3895" r:id="rId18"/>
    <p:sldId id="4141" r:id="rId19"/>
    <p:sldId id="3989" r:id="rId20"/>
    <p:sldId id="4048" r:id="rId21"/>
    <p:sldId id="3823" r:id="rId22"/>
    <p:sldId id="3971" r:id="rId23"/>
    <p:sldId id="4163" r:id="rId24"/>
    <p:sldId id="4157" r:id="rId25"/>
    <p:sldId id="4158" r:id="rId26"/>
    <p:sldId id="4159" r:id="rId27"/>
    <p:sldId id="4175" r:id="rId28"/>
    <p:sldId id="4124" r:id="rId29"/>
    <p:sldId id="4143" r:id="rId30"/>
    <p:sldId id="4179" r:id="rId31"/>
    <p:sldId id="4180" r:id="rId32"/>
    <p:sldId id="4181" r:id="rId33"/>
    <p:sldId id="4182" r:id="rId34"/>
    <p:sldId id="4183" r:id="rId35"/>
    <p:sldId id="4185" r:id="rId36"/>
    <p:sldId id="4186" r:id="rId37"/>
    <p:sldId id="4187" r:id="rId38"/>
    <p:sldId id="4188" r:id="rId39"/>
    <p:sldId id="4125" r:id="rId40"/>
    <p:sldId id="4126" r:id="rId41"/>
    <p:sldId id="4127" r:id="rId42"/>
    <p:sldId id="4102" r:id="rId43"/>
    <p:sldId id="4098" r:id="rId44"/>
    <p:sldId id="4099" r:id="rId45"/>
    <p:sldId id="4100" r:id="rId46"/>
    <p:sldId id="4103" r:id="rId47"/>
    <p:sldId id="4149" r:id="rId48"/>
    <p:sldId id="4190" r:id="rId49"/>
    <p:sldId id="4191" r:id="rId50"/>
    <p:sldId id="4110" r:id="rId51"/>
    <p:sldId id="4156" r:id="rId52"/>
    <p:sldId id="3972" r:id="rId53"/>
    <p:sldId id="4200" r:id="rId54"/>
    <p:sldId id="4201" r:id="rId55"/>
    <p:sldId id="4202" r:id="rId56"/>
    <p:sldId id="4203" r:id="rId57"/>
    <p:sldId id="4204" r:id="rId58"/>
    <p:sldId id="4205" r:id="rId59"/>
    <p:sldId id="4206" r:id="rId60"/>
    <p:sldId id="4207" r:id="rId61"/>
    <p:sldId id="3973" r:id="rId62"/>
    <p:sldId id="4208" r:id="rId63"/>
    <p:sldId id="4209" r:id="rId64"/>
    <p:sldId id="3937" r:id="rId65"/>
    <p:sldId id="3938" r:id="rId66"/>
    <p:sldId id="3939" r:id="rId67"/>
    <p:sldId id="3974" r:id="rId68"/>
    <p:sldId id="3958" r:id="rId69"/>
    <p:sldId id="4195" r:id="rId70"/>
    <p:sldId id="4019" r:id="rId71"/>
    <p:sldId id="4018" r:id="rId72"/>
    <p:sldId id="4196" r:id="rId73"/>
    <p:sldId id="4112" r:id="rId74"/>
    <p:sldId id="4167" r:id="rId75"/>
    <p:sldId id="3975" r:id="rId76"/>
    <p:sldId id="3968" r:id="rId77"/>
    <p:sldId id="3976" r:id="rId78"/>
    <p:sldId id="3979" r:id="rId79"/>
    <p:sldId id="3923" r:id="rId80"/>
    <p:sldId id="3984" r:id="rId81"/>
    <p:sldId id="3977" r:id="rId82"/>
    <p:sldId id="3824" r:id="rId83"/>
    <p:sldId id="866" r:id="rId84"/>
    <p:sldId id="3879" r:id="rId85"/>
    <p:sldId id="3936" r:id="rId86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25" autoAdjust="0"/>
    <p:restoredTop sz="89971" autoAdjust="0"/>
  </p:normalViewPr>
  <p:slideViewPr>
    <p:cSldViewPr>
      <p:cViewPr varScale="1">
        <p:scale>
          <a:sx n="83" d="100"/>
          <a:sy n="83" d="100"/>
        </p:scale>
        <p:origin x="1914" y="7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8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46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308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650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31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42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404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5899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156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43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35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1725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485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493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9504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67183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69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947733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70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29066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71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348733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72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458060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73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51728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74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01541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8264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4" name="슬라이드 노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4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865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777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304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543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358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562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598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 flipV="1"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433048" y="6597352"/>
            <a:ext cx="560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872BBF-CA77-4ABA-9F8E-866B58427F8F}" type="slidenum">
              <a:rPr lang="ko-KR" altLang="en-US" sz="1200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516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2023-08-03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85" r:id="rId15"/>
    <p:sldLayoutId id="2147488886" r:id="rId16"/>
    <p:sldLayoutId id="2147488887" r:id="rId17"/>
  </p:sldLayoutIdLst>
  <p:transition spd="slow">
    <p:sndAc>
      <p:stSnd>
        <p:snd r:embed="rId19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56" y="2241194"/>
            <a:ext cx="9793088" cy="4500174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부암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2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차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비스타동원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아트포레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신축공사현장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402402"/>
            <a:ext cx="970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위험성 평가 회의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824" y="127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23.08.07~ 23.09.10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945530" y="189206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88640"/>
            <a:ext cx="8929634" cy="1308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algn="ctr"/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수시 </a:t>
            </a:r>
            <a:r>
              <a:rPr lang="ko-KR" altLang="en-US" sz="2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근골격계유해요인조사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결과 전파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(23.07.24~23.07.28)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고용노동부고시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2020-12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호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657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~662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에 따른 </a:t>
            </a:r>
            <a:r>
              <a:rPr lang="ko-KR" altLang="en-US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유해성 주지 및 결과 전파</a:t>
            </a:r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13040" y="1598469"/>
            <a:ext cx="41771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설문조사 분석 결과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 현장 근로자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평균 나이는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약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53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세로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근골격계질환을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하여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뇌심혈관질환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발병 위험이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충분히 가능성 있는 상태임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-&gt;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개선사항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업체별 관리감독자의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관찰 하에 근로자 건강상태 수시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확인할 것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문서화 권장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496794"/>
            <a:ext cx="4955709" cy="51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4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945530" y="189206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88640"/>
            <a:ext cx="8929634" cy="1308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algn="ctr"/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수시 </a:t>
            </a:r>
            <a:r>
              <a:rPr lang="ko-KR" altLang="en-US" sz="2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근골격계유해요인조사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결과 전파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(23.07.24~23.07.28)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고용노동부고시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2020-12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호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657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~662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에 따른 </a:t>
            </a:r>
            <a:r>
              <a:rPr lang="ko-KR" altLang="en-US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유해성 주지 및 결과 전파</a:t>
            </a:r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29281" y="1628800"/>
            <a:ext cx="41771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설문조사 분석 결과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부서별 통증 호소에 대한 설문 결과 광진개발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전기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업체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 이외 특이사항 없음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-&gt;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개선사항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통증호소자에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건강 및 통증 상태 경과 관찰</a:t>
            </a:r>
            <a:endParaRPr lang="ko-KR" altLang="en-US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496794"/>
            <a:ext cx="5256801" cy="512015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992560" y="5013176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9370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2"/>
            <a:ext cx="9906000" cy="68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404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809750"/>
            <a:ext cx="9229725" cy="32385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3" y="908720"/>
            <a:ext cx="5696745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804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906000" cy="77608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-12678" r="7692" b="12678"/>
          <a:stretch/>
        </p:blipFill>
        <p:spPr>
          <a:xfrm>
            <a:off x="169380" y="800909"/>
            <a:ext cx="3456384" cy="28397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97" y="4365104"/>
            <a:ext cx="5696745" cy="230537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97" y="3712829"/>
            <a:ext cx="7659169" cy="73352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27997" y="4446356"/>
            <a:ext cx="5589099" cy="9268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4066199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1328" y="2348880"/>
            <a:ext cx="649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관련사항</a:t>
            </a:r>
            <a:endParaRPr lang="en-US" altLang="ko-KR" sz="4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모바일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어플리케이션 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24" y="2373304"/>
            <a:ext cx="920696" cy="13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7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0712" y="1061595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867640"/>
            <a:ext cx="9143999" cy="5729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회의록 전파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8"/>
          <a:srcRect t="10716"/>
          <a:stretch/>
        </p:blipFill>
        <p:spPr>
          <a:xfrm>
            <a:off x="272480" y="1628800"/>
            <a:ext cx="9252519" cy="48245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0632" y="3031163"/>
            <a:ext cx="3970519" cy="26662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860" y="3062257"/>
            <a:ext cx="4290858" cy="264581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1"/>
          <a:srcRect t="9883"/>
          <a:stretch/>
        </p:blipFill>
        <p:spPr>
          <a:xfrm>
            <a:off x="380999" y="1634311"/>
            <a:ext cx="9143999" cy="481902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0340" y="3479644"/>
            <a:ext cx="3560811" cy="25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7542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698" y="1125200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및 사고사례전파에 관한 사항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828678"/>
            <a:ext cx="9252520" cy="57686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4648" y="884872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수시</a:t>
            </a:r>
            <a:r>
              <a:rPr lang="en-US" altLang="ko-KR" sz="1800" b="1" dirty="0">
                <a:solidFill>
                  <a:srgbClr val="FF0000"/>
                </a:solidFill>
              </a:rPr>
              <a:t>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근골격계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유해요인조사 실시 관련의 건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0" y="1442490"/>
            <a:ext cx="9051924" cy="515486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511" y="3508478"/>
            <a:ext cx="4448657" cy="22291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0"/>
          <a:srcRect r="52469"/>
          <a:stretch/>
        </p:blipFill>
        <p:spPr>
          <a:xfrm>
            <a:off x="6564491" y="3419652"/>
            <a:ext cx="2780997" cy="26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2131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0712" y="1061595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836712"/>
            <a:ext cx="9143999" cy="5729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13237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692291"/>
            <a:ext cx="9143999" cy="5905061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068" y="634997"/>
            <a:ext cx="91417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00B050"/>
                </a:solidFill>
              </a:rPr>
              <a:t>  </a:t>
            </a:r>
            <a:endParaRPr lang="ko-KR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0" y="1031290"/>
            <a:ext cx="6052984" cy="44139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47" y="5465953"/>
            <a:ext cx="6211167" cy="9812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5710"/>
          <a:stretch/>
        </p:blipFill>
        <p:spPr>
          <a:xfrm>
            <a:off x="565522" y="1628800"/>
            <a:ext cx="6043662" cy="259228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08584" y="5661248"/>
            <a:ext cx="5760640" cy="78591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00" y="1486483"/>
            <a:ext cx="8968799" cy="51108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응급 시 행동절차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546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1409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199" name="그룹 1">
            <a:extLst>
              <a:ext uri="{FF2B5EF4-FFF2-40B4-BE49-F238E27FC236}">
                <a16:creationId xmlns:a16="http://schemas.microsoft.com/office/drawing/2014/main" xmlns="" id="{0996D629-9294-4973-930E-0CED8A27725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828677"/>
            <a:ext cx="9143999" cy="5768675"/>
            <a:chOff x="1113067" y="-2735023"/>
            <a:chExt cx="3649663" cy="88903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BB97587-8019-4AB4-A5A7-FEC8F6E622DC}"/>
                </a:ext>
              </a:extLst>
            </p:cNvPr>
            <p:cNvSpPr txBox="1"/>
            <p:nvPr/>
          </p:nvSpPr>
          <p:spPr>
            <a:xfrm>
              <a:off x="1113067" y="-2735023"/>
              <a:ext cx="3649663" cy="142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산업안전보건법 제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36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조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위험성평가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)]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사업주는 업무에 기인하는 유해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위험요인을 찾아내어 위험성을 결정하고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그 결과에 따라 이 법과 이 법에 따른 명령에 의한 조치를 하여야 하며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근로자의 위험 또는 건강장해를 방지하기 위하여 필요한 경우에는 추가적인 조치를 하여야 한다</a:t>
              </a:r>
              <a:r>
                <a:rPr kumimoji="0" lang="en-US" altLang="ko-KR" sz="90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79631C40-71E6-4FE0-9BD2-E71B69501BDA}"/>
                </a:ext>
              </a:extLst>
            </p:cNvPr>
            <p:cNvSpPr/>
            <p:nvPr/>
          </p:nvSpPr>
          <p:spPr>
            <a:xfrm>
              <a:off x="1113067" y="-2735023"/>
              <a:ext cx="3649663" cy="889034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">
            <a:extLst>
              <a:ext uri="{FF2B5EF4-FFF2-40B4-BE49-F238E27FC236}">
                <a16:creationId xmlns:a16="http://schemas.microsoft.com/office/drawing/2014/main" xmlns="" id="{884A218D-4BD6-4DE4-A5C4-70AED404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9" y="1792488"/>
            <a:ext cx="8218848" cy="388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대상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현장 내에서 진행되는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모든작업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위험성평가는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누락되는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공종이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발생하지 않도록 하여야 하며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,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작업단계 발생되는 추가 위험요인은 별도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위험성평가를 실시하여야 </a:t>
            </a:r>
            <a:r>
              <a:rPr lang="ko-KR" altLang="en-US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한다</a:t>
            </a:r>
            <a:r>
              <a:rPr lang="en-US" altLang="ko-KR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.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  </a:t>
            </a:r>
            <a:r>
              <a:rPr lang="en-US" altLang="ko-KR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주기 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1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회 실시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근로자 전파교육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실시 후 전 근로자 전파교육 실시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안전대책 이행여부 점검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일일 안전점검 실시 </a:t>
            </a:r>
            <a:r>
              <a:rPr lang="en-US" altLang="ko-KR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(</a:t>
            </a:r>
            <a:r>
              <a:rPr lang="ko-KR" altLang="en-US" sz="11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위험치워줘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r>
              <a:rPr lang="en-US" altLang="ko-KR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)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시정지시 및 조치여부 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F/B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위험성요인 도출 시 반드시 근로자의 의견을 반영하고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협력사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현장소장의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충분한 경험을 바탕으로 한 선택과 집중 요망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82846B88-EBC3-4036-94A8-B5197431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05" y="5965866"/>
            <a:ext cx="6840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사업주와 수급인 또는 수급인 상호간의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연락방법 및 작업공정의 조정</a:t>
            </a:r>
            <a:endPara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32" y="2636912"/>
            <a:ext cx="4230199" cy="2232248"/>
          </a:xfrm>
          <a:prstGeom prst="rect">
            <a:avLst/>
          </a:prstGeom>
          <a:ln>
            <a:noFill/>
          </a:ln>
        </p:spPr>
      </p:pic>
      <p:sp>
        <p:nvSpPr>
          <p:cNvPr id="3" name="직사각형 2"/>
          <p:cNvSpPr/>
          <p:nvPr/>
        </p:nvSpPr>
        <p:spPr bwMode="auto">
          <a:xfrm>
            <a:off x="7473057" y="3861048"/>
            <a:ext cx="1224359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7874" y="5383855"/>
            <a:ext cx="8045566" cy="57606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1800" b="1" dirty="0" smtClean="0">
                <a:solidFill>
                  <a:srgbClr val="FFFF00"/>
                </a:solidFill>
              </a:rPr>
              <a:t>투입되는 전 근로자에 대한 위험성평가 회의내용 전파 철저 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FF00"/>
                </a:solidFill>
              </a:rPr>
              <a:t>수시로 전파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)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825621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075" y="908720"/>
            <a:ext cx="5175653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위험성평가 내용 전파 및 위험요소 및 안전대책에 관한 내용 전파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1245536"/>
            <a:ext cx="4373217" cy="312069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366" y="1286274"/>
            <a:ext cx="3759049" cy="30905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80" y="3907804"/>
            <a:ext cx="4444111" cy="26895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873" y="4377464"/>
            <a:ext cx="3728542" cy="21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47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21C0FE4-B633-44B3-813A-F4344D1977FD}"/>
              </a:ext>
            </a:extLst>
          </p:cNvPr>
          <p:cNvGrpSpPr/>
          <p:nvPr/>
        </p:nvGrpSpPr>
        <p:grpSpPr>
          <a:xfrm>
            <a:off x="488504" y="1162756"/>
            <a:ext cx="9144000" cy="782961"/>
            <a:chOff x="0" y="534585"/>
            <a:chExt cx="9906000" cy="1206500"/>
          </a:xfrm>
          <a:solidFill>
            <a:schemeClr val="accent2"/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5E4484AF-C680-4028-9576-D9551F5A468C}"/>
                </a:ext>
              </a:extLst>
            </p:cNvPr>
            <p:cNvSpPr/>
            <p:nvPr/>
          </p:nvSpPr>
          <p:spPr>
            <a:xfrm>
              <a:off x="0" y="534585"/>
              <a:ext cx="9906000" cy="1206500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2041">
                <a:defRPr/>
              </a:pPr>
              <a:endParaRPr lang="ko-KR" altLang="en-US" sz="1662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EC2D9E-2857-471D-841B-2B736A61C8C8}"/>
                </a:ext>
              </a:extLst>
            </p:cNvPr>
            <p:cNvSpPr txBox="1"/>
            <p:nvPr/>
          </p:nvSpPr>
          <p:spPr>
            <a:xfrm>
              <a:off x="689216" y="845209"/>
              <a:ext cx="2053988" cy="611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422041">
                <a:defRPr/>
              </a:pPr>
              <a:r>
                <a:rPr lang="ko-KR" altLang="en-US" sz="2954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목  차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04B210-684C-4CB2-ABD5-F045FEBF98F4}"/>
              </a:ext>
            </a:extLst>
          </p:cNvPr>
          <p:cNvSpPr txBox="1"/>
          <p:nvPr/>
        </p:nvSpPr>
        <p:spPr>
          <a:xfrm>
            <a:off x="1928664" y="2152068"/>
            <a:ext cx="4147866" cy="323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위험성평가 발표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협력사별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 및 공지사항</a:t>
            </a:r>
            <a:endParaRPr lang="en-US" altLang="ko-KR" sz="1846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건의사항 및 경영자 검토</a:t>
            </a:r>
            <a:endParaRPr lang="en-US" altLang="ko-KR" sz="1846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en-US" altLang="ko-KR" sz="185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EE94BF4-D95D-468C-B9B8-D22DF2C0D68F}"/>
              </a:ext>
            </a:extLst>
          </p:cNvPr>
          <p:cNvSpPr>
            <a:spLocks noChangeArrowheads="1"/>
          </p:cNvSpPr>
          <p:nvPr/>
        </p:nvSpPr>
        <p:spPr>
          <a:xfrm>
            <a:off x="1193933" y="401437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AFBC75AB-A794-4D20-010A-B594ED8CDF76}"/>
              </a:ext>
            </a:extLst>
          </p:cNvPr>
          <p:cNvGrpSpPr/>
          <p:nvPr/>
        </p:nvGrpSpPr>
        <p:grpSpPr>
          <a:xfrm>
            <a:off x="1193928" y="2424837"/>
            <a:ext cx="521066" cy="423617"/>
            <a:chOff x="847116" y="2668324"/>
            <a:chExt cx="564488" cy="45891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xmlns="" id="{AE28DAC7-F93B-4A97-A0E1-DCCF2648922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2668324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933972A4-ABC7-482C-1E89-436F6AA2EDB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2668324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3AE8C577-1090-6234-A01E-3B0A9746A59C}"/>
              </a:ext>
            </a:extLst>
          </p:cNvPr>
          <p:cNvGrpSpPr/>
          <p:nvPr/>
        </p:nvGrpSpPr>
        <p:grpSpPr>
          <a:xfrm>
            <a:off x="1193928" y="3219607"/>
            <a:ext cx="521066" cy="423617"/>
            <a:chOff x="847116" y="3576742"/>
            <a:chExt cx="564488" cy="458918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xmlns="" id="{CDA349C9-4E72-423A-A21C-2B70CF007F2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3576742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6AF29523-965C-9585-07F6-9EA044D2E6C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3576742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CB1061-6856-CA4D-2AE1-7F6E6CB4DDF2}"/>
              </a:ext>
            </a:extLst>
          </p:cNvPr>
          <p:cNvSpPr txBox="1"/>
          <p:nvPr/>
        </p:nvSpPr>
        <p:spPr>
          <a:xfrm>
            <a:off x="5941041" y="2310943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또는 안전관리자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A811EF-3A1D-9994-EF01-697C709E7EA0}"/>
              </a:ext>
            </a:extLst>
          </p:cNvPr>
          <p:cNvSpPr txBox="1"/>
          <p:nvPr/>
        </p:nvSpPr>
        <p:spPr>
          <a:xfrm>
            <a:off x="5941042" y="3109310"/>
            <a:ext cx="4052516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소장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1D00DD7-393D-1BC6-7314-6E60AC60893A}"/>
              </a:ext>
            </a:extLst>
          </p:cNvPr>
          <p:cNvSpPr>
            <a:spLocks noChangeArrowheads="1"/>
          </p:cNvSpPr>
          <p:nvPr/>
        </p:nvSpPr>
        <p:spPr>
          <a:xfrm>
            <a:off x="1193929" y="480914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4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3848537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및 안전관리자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4587764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전 구성원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77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12" y="2538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04" y="2147561"/>
            <a:ext cx="5616624" cy="12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74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55326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 현장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215632"/>
              </p:ext>
            </p:extLst>
          </p:nvPr>
        </p:nvGraphicFramePr>
        <p:xfrm>
          <a:off x="399581" y="714851"/>
          <a:ext cx="7289723" cy="4315320"/>
        </p:xfrm>
        <a:graphic>
          <a:graphicData uri="http://schemas.openxmlformats.org/drawingml/2006/table">
            <a:tbl>
              <a:tblPr firstRow="1" bandRow="1"/>
              <a:tblGrid>
                <a:gridCol w="7289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72799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옥외 근로자 </a:t>
                      </a:r>
                      <a:r>
                        <a:rPr lang="ko-KR" altLang="en-US" sz="18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온열질환</a:t>
                      </a:r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예방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252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570"/>
          <a:stretch/>
        </p:blipFill>
        <p:spPr>
          <a:xfrm>
            <a:off x="416496" y="5146017"/>
            <a:ext cx="9361040" cy="120465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4" y="1268760"/>
            <a:ext cx="4049108" cy="36724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236" y="1276773"/>
            <a:ext cx="3034060" cy="18143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146" y="3091089"/>
            <a:ext cx="3044150" cy="18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993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670283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재광건설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51405"/>
              </p:ext>
            </p:extLst>
          </p:nvPr>
        </p:nvGraphicFramePr>
        <p:xfrm>
          <a:off x="399581" y="714851"/>
          <a:ext cx="7289723" cy="4315320"/>
        </p:xfrm>
        <a:graphic>
          <a:graphicData uri="http://schemas.openxmlformats.org/drawingml/2006/table">
            <a:tbl>
              <a:tblPr firstRow="1" bandRow="1"/>
              <a:tblGrid>
                <a:gridCol w="7289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72799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       </a:t>
                      </a:r>
                      <a:r>
                        <a:rPr lang="ko-KR" altLang="en-US" sz="18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띠장해체</a:t>
                      </a:r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252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/>
                        <a:t>n/a</a:t>
                      </a:r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41" y="5124308"/>
            <a:ext cx="9153759" cy="1185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536" y="1412776"/>
            <a:ext cx="25922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해당작업 미 실시  </a:t>
            </a:r>
            <a:r>
              <a:rPr lang="en-US" altLang="ko-KR" sz="1600" b="1" dirty="0" smtClean="0"/>
              <a:t>(N/A)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8508056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08" y="93477"/>
            <a:ext cx="184981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신성메가텍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1803"/>
              </p:ext>
            </p:extLst>
          </p:nvPr>
        </p:nvGraphicFramePr>
        <p:xfrm>
          <a:off x="399581" y="714851"/>
          <a:ext cx="7551308" cy="4082301"/>
        </p:xfrm>
        <a:graphic>
          <a:graphicData uri="http://schemas.openxmlformats.org/drawingml/2006/table">
            <a:tbl>
              <a:tblPr firstRow="1" bandRow="1"/>
              <a:tblGrid>
                <a:gridCol w="7551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2144">
                <a:tc>
                  <a:txBody>
                    <a:bodyPr/>
                    <a:lstStyle/>
                    <a:p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자재하역 및 고소작업</a:t>
                      </a:r>
                      <a:endParaRPr lang="ko-KR" altLang="en-US" sz="2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8611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96778" y="230717"/>
            <a:ext cx="2016224" cy="28931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자재적재 작업미흡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공간활용 불량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관리자 부재 시 작업상태 불량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3.</a:t>
            </a:r>
            <a:r>
              <a:rPr lang="ko-KR" altLang="en-US" b="1" dirty="0" smtClean="0">
                <a:solidFill>
                  <a:srgbClr val="FF0000"/>
                </a:solidFill>
              </a:rPr>
              <a:t>굴착기로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양중작업</a:t>
            </a:r>
            <a:r>
              <a:rPr lang="ko-KR" altLang="en-US" b="1" dirty="0" smtClean="0">
                <a:solidFill>
                  <a:srgbClr val="FF0000"/>
                </a:solidFill>
              </a:rPr>
              <a:t> 시 집중관리 필요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4.</a:t>
            </a:r>
            <a:r>
              <a:rPr lang="ko-KR" altLang="en-US" b="1" dirty="0" smtClean="0">
                <a:solidFill>
                  <a:srgbClr val="FF0000"/>
                </a:solidFill>
              </a:rPr>
              <a:t>인양공기구 관리상태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00" y="4948020"/>
            <a:ext cx="9437344" cy="17213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07" y="1227129"/>
            <a:ext cx="1979417" cy="19138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4249"/>
          <a:stretch/>
        </p:blipFill>
        <p:spPr>
          <a:xfrm>
            <a:off x="4573026" y="1227128"/>
            <a:ext cx="3260293" cy="35005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6"/>
          <a:srcRect l="5700" t="3634" r="1406" b="2746"/>
          <a:stretch/>
        </p:blipFill>
        <p:spPr>
          <a:xfrm>
            <a:off x="2582595" y="1227128"/>
            <a:ext cx="1872861" cy="189668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06" y="3218935"/>
            <a:ext cx="1979417" cy="150871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593" y="3209005"/>
            <a:ext cx="1872863" cy="1518644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4573025" y="3123817"/>
            <a:ext cx="3044271" cy="109727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8976384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84981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용마루건설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44863"/>
              </p:ext>
            </p:extLst>
          </p:nvPr>
        </p:nvGraphicFramePr>
        <p:xfrm>
          <a:off x="399582" y="714851"/>
          <a:ext cx="7593910" cy="4163464"/>
        </p:xfrm>
        <a:graphic>
          <a:graphicData uri="http://schemas.openxmlformats.org/drawingml/2006/table">
            <a:tbl>
              <a:tblPr firstRow="1" bandRow="1"/>
              <a:tblGrid>
                <a:gridCol w="75939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      형틀 및 철근작업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9087" y="908720"/>
            <a:ext cx="2016224" cy="26930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보 상부 사다리 설치 시 고정상태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상부자재 분배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3.</a:t>
            </a:r>
            <a:r>
              <a:rPr lang="ko-KR" altLang="en-US" b="1" dirty="0" smtClean="0">
                <a:solidFill>
                  <a:srgbClr val="FF0000"/>
                </a:solidFill>
              </a:rPr>
              <a:t>철근 및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형틀공</a:t>
            </a:r>
            <a:r>
              <a:rPr lang="ko-KR" altLang="en-US" b="1" dirty="0" smtClean="0">
                <a:solidFill>
                  <a:srgbClr val="FF0000"/>
                </a:solidFill>
              </a:rPr>
              <a:t> 일부 불안전한 상태 및 행동 관리필요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4.</a:t>
            </a:r>
            <a:r>
              <a:rPr lang="ko-KR" altLang="en-US" b="1" dirty="0" smtClean="0">
                <a:solidFill>
                  <a:srgbClr val="FF0000"/>
                </a:solidFill>
              </a:rPr>
              <a:t>통행로 확보상태 일부 미흡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71" y="5166320"/>
            <a:ext cx="9156429" cy="135902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0" y="1196752"/>
            <a:ext cx="2009544" cy="1800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575" y="1213891"/>
            <a:ext cx="1905369" cy="178306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098" y="1196752"/>
            <a:ext cx="3368989" cy="352839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00" y="3058707"/>
            <a:ext cx="3967644" cy="1666438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5817096" y="2060848"/>
            <a:ext cx="864096" cy="208823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0342180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670283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</a:t>
            </a:r>
            <a:r>
              <a:rPr kumimoji="0" lang="ko-KR" altLang="en-US" sz="14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882736"/>
              </p:ext>
            </p:extLst>
          </p:nvPr>
        </p:nvGraphicFramePr>
        <p:xfrm>
          <a:off x="399582" y="714851"/>
          <a:ext cx="7593910" cy="4163464"/>
        </p:xfrm>
        <a:graphic>
          <a:graphicData uri="http://schemas.openxmlformats.org/drawingml/2006/table">
            <a:tbl>
              <a:tblPr firstRow="1" bandRow="1"/>
              <a:tblGrid>
                <a:gridCol w="75939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  </a:t>
                      </a:r>
                      <a:r>
                        <a:rPr lang="ko-KR" altLang="en-US" sz="1800" b="1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옹벽파쇄작업  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9087" y="908720"/>
            <a:ext cx="2016224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984360"/>
            <a:ext cx="9525000" cy="169578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8" y="1183605"/>
            <a:ext cx="4035344" cy="361354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t="51778"/>
          <a:stretch/>
        </p:blipFill>
        <p:spPr>
          <a:xfrm>
            <a:off x="4564248" y="1190178"/>
            <a:ext cx="3401070" cy="1800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7"/>
          <a:srcRect t="43107"/>
          <a:stretch/>
        </p:blipFill>
        <p:spPr>
          <a:xfrm>
            <a:off x="4564247" y="3042795"/>
            <a:ext cx="3374839" cy="17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417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01834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데크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상부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개구부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주변 안전고리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미체결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즉시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465326"/>
            <a:ext cx="8064895" cy="477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6642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32848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204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동 자재정리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4934"/>
          <a:stretch/>
        </p:blipFill>
        <p:spPr>
          <a:xfrm>
            <a:off x="993448" y="1469522"/>
            <a:ext cx="7992000" cy="469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796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936104"/>
            <a:ext cx="4891906" cy="55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080" y="1124744"/>
            <a:ext cx="3851919" cy="56784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rgbClr val="FF0000"/>
                </a:solidFill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추락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비계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2)</a:t>
            </a:r>
            <a:r>
              <a:rPr lang="ko-KR" altLang="en-US" sz="2000" b="1" dirty="0" smtClean="0"/>
              <a:t>지붕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3)</a:t>
            </a:r>
            <a:r>
              <a:rPr lang="ko-KR" altLang="en-US" sz="2000" b="1" dirty="0" smtClean="0"/>
              <a:t>사다리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4)</a:t>
            </a:r>
            <a:r>
              <a:rPr lang="ko-KR" altLang="en-US" sz="2000" b="1" dirty="0" smtClean="0"/>
              <a:t>고소작업대</a:t>
            </a:r>
            <a:endParaRPr lang="en-US" altLang="ko-KR" sz="2000" b="1" dirty="0" smtClean="0"/>
          </a:p>
          <a:p>
            <a:r>
              <a:rPr lang="en-US" altLang="ko-KR" sz="2000" b="1" dirty="0"/>
              <a:t>5)</a:t>
            </a:r>
            <a:r>
              <a:rPr lang="ko-KR" altLang="en-US" sz="2000" b="1" dirty="0"/>
              <a:t>철골 및 </a:t>
            </a:r>
            <a:r>
              <a:rPr lang="ko-KR" altLang="en-US" sz="2000" b="1" dirty="0" smtClean="0"/>
              <a:t>거푸집 </a:t>
            </a:r>
            <a:r>
              <a:rPr lang="ko-KR" altLang="en-US" sz="2000" b="1" dirty="0" err="1" smtClean="0"/>
              <a:t>동바리</a:t>
            </a:r>
            <a:endParaRPr lang="en-US" altLang="ko-KR" sz="2000" b="1" dirty="0"/>
          </a:p>
          <a:p>
            <a:endParaRPr lang="en-US" altLang="ko-KR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2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끼임</a:t>
            </a:r>
            <a:endParaRPr lang="en-US" altLang="ko-KR" sz="4400" b="1" dirty="0" smtClean="0"/>
          </a:p>
          <a:p>
            <a:r>
              <a:rPr lang="en-US" altLang="ko-KR" sz="2000" b="1" dirty="0" smtClean="0"/>
              <a:t>6)</a:t>
            </a:r>
            <a:r>
              <a:rPr lang="ko-KR" altLang="en-US" sz="2000" b="1" dirty="0" smtClean="0"/>
              <a:t>건설 기계</a:t>
            </a:r>
            <a:r>
              <a:rPr lang="ko-KR" altLang="en-US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·</a:t>
            </a:r>
            <a:r>
              <a:rPr lang="ko-KR" altLang="en-US" sz="2000" b="1" dirty="0" smtClean="0"/>
              <a:t>장비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설비 등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 안전 및 방호장치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부딪힘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7)</a:t>
            </a:r>
            <a:r>
              <a:rPr lang="ko-KR" altLang="en-US" sz="2000" b="1" dirty="0" smtClean="0"/>
              <a:t>혼재작업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8)</a:t>
            </a:r>
            <a:r>
              <a:rPr lang="ko-KR" altLang="en-US" sz="2000" b="1" dirty="0" smtClean="0"/>
              <a:t>충돌방지조치</a:t>
            </a:r>
            <a:endParaRPr lang="en-US" altLang="ko-KR" sz="2000" b="1" dirty="0" smtClean="0"/>
          </a:p>
          <a:p>
            <a:endParaRPr lang="ko-KR" altLang="en-US" sz="1800" b="1" dirty="0"/>
          </a:p>
        </p:txBody>
      </p:sp>
      <p:sp>
        <p:nvSpPr>
          <p:cNvPr id="5" name="직사각형 4"/>
          <p:cNvSpPr/>
          <p:nvPr/>
        </p:nvSpPr>
        <p:spPr>
          <a:xfrm>
            <a:off x="5673080" y="936104"/>
            <a:ext cx="3096344" cy="55892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8124042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슬라브 상부 전도위험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t="12057"/>
          <a:stretch/>
        </p:blipFill>
        <p:spPr>
          <a:xfrm>
            <a:off x="922833" y="1498632"/>
            <a:ext cx="8206126" cy="47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658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19143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105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동 보행자 통행로 정리정돈 불량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6288"/>
          <a:stretch/>
        </p:blipFill>
        <p:spPr>
          <a:xfrm>
            <a:off x="1029452" y="1534635"/>
            <a:ext cx="7992888" cy="45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087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713694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보 상부 이동 시 승강용 사다리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미설치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5498"/>
          <a:stretch/>
        </p:blipFill>
        <p:spPr>
          <a:xfrm>
            <a:off x="920552" y="1465326"/>
            <a:ext cx="8064896" cy="46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575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261654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상부 작업 시 개인보호구 착용상태 확인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7889"/>
          <a:stretch/>
        </p:blipFill>
        <p:spPr>
          <a:xfrm>
            <a:off x="920552" y="1556792"/>
            <a:ext cx="806489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4843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22821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거푸집 설치 후 안전난간 미 설치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09" y="1465327"/>
            <a:ext cx="8112348" cy="46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60047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477819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가설계단 손상으로 인한 교체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525933"/>
            <a:ext cx="8136904" cy="46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969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147658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가설분전반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관리상태 미흡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499413"/>
            <a:ext cx="8064896" cy="46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8003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899191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비계발판 상부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낙하물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595517"/>
            <a:ext cx="8136904" cy="456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734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903870"/>
              </p:ext>
            </p:extLst>
          </p:nvPr>
        </p:nvGraphicFramePr>
        <p:xfrm>
          <a:off x="765459" y="1036119"/>
          <a:ext cx="8407850" cy="5317514"/>
        </p:xfrm>
        <a:graphic>
          <a:graphicData uri="http://schemas.openxmlformats.org/drawingml/2006/table">
            <a:tbl>
              <a:tblPr firstRow="1" bandRow="1"/>
              <a:tblGrid>
                <a:gridCol w="840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지정된 장소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외 금연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37" y="1490144"/>
            <a:ext cx="8166619" cy="47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6220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00472" y="198837"/>
            <a:ext cx="4464496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테크</a:t>
            </a:r>
            <a:r>
              <a:rPr lang="ko-KR" altLang="en-US" sz="2000" b="1" dirty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상부 추락방지조치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776536" y="2132856"/>
            <a:ext cx="1728192" cy="208823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7500"/>
          <a:stretch/>
        </p:blipFill>
        <p:spPr>
          <a:xfrm>
            <a:off x="216362" y="908720"/>
            <a:ext cx="4448606" cy="56886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10269"/>
          <a:stretch/>
        </p:blipFill>
        <p:spPr>
          <a:xfrm>
            <a:off x="4700846" y="3209644"/>
            <a:ext cx="4932674" cy="34597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846" y="157085"/>
            <a:ext cx="4932674" cy="302433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768" y="4165385"/>
            <a:ext cx="6523578" cy="673117"/>
          </a:xfrm>
          <a:prstGeom prst="rect">
            <a:avLst/>
          </a:prstGeom>
          <a:ln w="73025">
            <a:solidFill>
              <a:srgbClr val="FFFF0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01" y="5255914"/>
            <a:ext cx="6230219" cy="97168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440832" y="5877272"/>
            <a:ext cx="3798359" cy="31640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645940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556792"/>
            <a:ext cx="3312368" cy="518457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24444"/>
          <a:stretch/>
        </p:blipFill>
        <p:spPr>
          <a:xfrm>
            <a:off x="3656856" y="1556792"/>
            <a:ext cx="6048672" cy="518457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b="10622"/>
          <a:stretch/>
        </p:blipFill>
        <p:spPr>
          <a:xfrm>
            <a:off x="200472" y="116632"/>
            <a:ext cx="9505056" cy="12679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322252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453650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가설계단 설치기준 미 준수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 rot="16200000">
            <a:off x="3356089" y="3297719"/>
            <a:ext cx="457518" cy="28803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8880"/>
          <a:stretch/>
        </p:blipFill>
        <p:spPr>
          <a:xfrm>
            <a:off x="187933" y="980729"/>
            <a:ext cx="5845187" cy="56166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5229200"/>
            <a:ext cx="9505056" cy="1014203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8" name="타원 7"/>
          <p:cNvSpPr/>
          <p:nvPr/>
        </p:nvSpPr>
        <p:spPr>
          <a:xfrm>
            <a:off x="4304928" y="2420888"/>
            <a:ext cx="1368152" cy="18002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665" y="692697"/>
            <a:ext cx="36724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082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4824536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시스템 비계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수평연결재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누락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80728"/>
            <a:ext cx="5904656" cy="566816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038" y="2389561"/>
            <a:ext cx="3744416" cy="41357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r="17349"/>
          <a:stretch/>
        </p:blipFill>
        <p:spPr>
          <a:xfrm>
            <a:off x="6033120" y="97569"/>
            <a:ext cx="3672408" cy="22037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6" y="5517232"/>
            <a:ext cx="5472608" cy="628738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816277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간이 휴게실 관리상태 불량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90" y="836712"/>
            <a:ext cx="4439270" cy="57348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220" y="1491912"/>
            <a:ext cx="4391638" cy="507753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176" y="198837"/>
            <a:ext cx="3096344" cy="1879817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7823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633670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목재가공장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관리상태 불량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호흡기장애 발생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폭발 1 10"/>
          <p:cNvSpPr/>
          <p:nvPr/>
        </p:nvSpPr>
        <p:spPr>
          <a:xfrm>
            <a:off x="524508" y="2140797"/>
            <a:ext cx="3456384" cy="2880320"/>
          </a:xfrm>
          <a:prstGeom prst="irregularSeal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000672" y="2564904"/>
            <a:ext cx="1980220" cy="367240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784979"/>
            <a:ext cx="4295872" cy="566835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60" y="908720"/>
            <a:ext cx="5112568" cy="56886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091" y="3988820"/>
            <a:ext cx="4331959" cy="1280709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170088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904656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시스템 비계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벽이음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설치상태 불량 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72" y="808781"/>
            <a:ext cx="5869412" cy="57165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128" y="1124744"/>
            <a:ext cx="352839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32" y="161378"/>
            <a:ext cx="2592288" cy="1294806"/>
          </a:xfrm>
          <a:prstGeom prst="rect">
            <a:avLst/>
          </a:prstGeom>
        </p:spPr>
      </p:pic>
      <p:sp>
        <p:nvSpPr>
          <p:cNvPr id="8" name="아래쪽 화살표 7"/>
          <p:cNvSpPr/>
          <p:nvPr/>
        </p:nvSpPr>
        <p:spPr>
          <a:xfrm>
            <a:off x="2720752" y="2276872"/>
            <a:ext cx="576064" cy="122413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65885980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76064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비상주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업체 굴착기 관리기준 미흡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76" y="912334"/>
            <a:ext cx="5830744" cy="568721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4365104"/>
            <a:ext cx="9289032" cy="223444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56" y="912334"/>
            <a:ext cx="5976664" cy="7675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818" y="2348880"/>
            <a:ext cx="367070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19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604867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안전난간대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설치지연으로 추락사고 위험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800761"/>
            <a:ext cx="5904656" cy="57245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60" y="3861049"/>
            <a:ext cx="3240360" cy="26642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60" y="208406"/>
            <a:ext cx="3221739" cy="3518195"/>
          </a:xfrm>
          <a:prstGeom prst="rect">
            <a:avLst/>
          </a:prstGeom>
          <a:ln w="317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237430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908720"/>
            <a:ext cx="3905795" cy="547260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6048672" cy="493859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우수사례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7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월 </a:t>
            </a:r>
            <a:r>
              <a:rPr lang="ko-KR" altLang="en-US" sz="2000" b="1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둘째주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위험치워줘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운영관리 상태</a:t>
            </a:r>
            <a:endParaRPr kumimoji="1" lang="ko-KR" altLang="en-US" sz="2000" b="1" i="0" u="none" strike="noStrike" cap="none" normalizeH="0" baseline="0" dirty="0"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" y="705160"/>
            <a:ext cx="5855291" cy="59641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72" y="761642"/>
            <a:ext cx="9505056" cy="592018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73909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322924" cy="493859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우수사례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목재가공 시 톱밥 외부 누출금지 조치 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/ 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철근돌출부 </a:t>
            </a:r>
            <a:r>
              <a:rPr lang="ko-KR" altLang="en-US" sz="2000" b="1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찔림방지조치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2" y="908720"/>
            <a:ext cx="4277322" cy="568863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68" y="921964"/>
            <a:ext cx="4858428" cy="567538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732936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322924" cy="493859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우수사례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 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자재구획 설정조치 및 간이휴게실 운영관리</a:t>
            </a:r>
            <a:r>
              <a:rPr lang="en-US" altLang="ko-KR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000" b="1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책임실명제 부착상태  </a:t>
            </a:r>
            <a:endParaRPr kumimoji="1" lang="ko-KR" altLang="en-US" sz="2000" b="1" i="0" u="none" strike="noStrike" cap="none" normalizeH="0" baseline="0" dirty="0"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19" y="908720"/>
            <a:ext cx="4318333" cy="554461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68" y="911614"/>
            <a:ext cx="4858428" cy="554172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964553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88640"/>
            <a:ext cx="9649072" cy="633670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482537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전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823" y="1182000"/>
            <a:ext cx="8964614" cy="8925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1. </a:t>
            </a:r>
            <a:r>
              <a:rPr lang="ko-KR" altLang="en-US" b="1" dirty="0" err="1" smtClean="0"/>
              <a:t>재광건설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황경석 소장</a:t>
            </a:r>
            <a:r>
              <a:rPr lang="en-US" altLang="ko-KR" b="1" dirty="0" smtClean="0"/>
              <a:t>) _</a:t>
            </a:r>
            <a:r>
              <a:rPr lang="ko-KR" altLang="en-US" b="1" dirty="0" smtClean="0"/>
              <a:t>천막보양 훼손금지 및 배수작업 시 담당업체에 확인 및 연락체계 준수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2. </a:t>
            </a:r>
            <a:r>
              <a:rPr lang="ko-KR" altLang="en-US" b="1" dirty="0" smtClean="0"/>
              <a:t>용마루건설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전성호 소장</a:t>
            </a:r>
            <a:r>
              <a:rPr lang="en-US" altLang="ko-KR" b="1" dirty="0" smtClean="0"/>
              <a:t>)_</a:t>
            </a:r>
            <a:r>
              <a:rPr lang="ko-KR" altLang="en-US" b="1" dirty="0" smtClean="0"/>
              <a:t>현장 내 사용하는 가설계단 및 이동통로 등 골조회사에서 전담으로 설치를 하고 있는데 통행로 이동 시 근로자 이동통로 내 타 업체 쓰레기 투기금지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7798174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496" y="764704"/>
            <a:ext cx="8712968" cy="14927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1.</a:t>
            </a:r>
            <a:r>
              <a:rPr lang="ko-KR" altLang="en-US" b="1" dirty="0" smtClean="0"/>
              <a:t>장마철 굴착사면 </a:t>
            </a:r>
            <a:r>
              <a:rPr lang="ko-KR" altLang="en-US" b="1" dirty="0" err="1" smtClean="0"/>
              <a:t>터파기</a:t>
            </a:r>
            <a:r>
              <a:rPr lang="ko-KR" altLang="en-US" b="1" dirty="0" smtClean="0"/>
              <a:t> 구간 토사유실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붕괴대비 등 사면보양 지속관리</a:t>
            </a:r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각 업체별 공정관리 확인</a:t>
            </a:r>
            <a:endParaRPr lang="en-US" altLang="ko-KR" b="1" dirty="0" smtClean="0"/>
          </a:p>
          <a:p>
            <a:r>
              <a:rPr lang="en-US" altLang="ko-KR" b="1" dirty="0" smtClean="0"/>
              <a:t>3.</a:t>
            </a:r>
            <a:r>
              <a:rPr lang="ko-KR" altLang="en-US" b="1" dirty="0" smtClean="0"/>
              <a:t>철골상부 생명줄 및 </a:t>
            </a:r>
            <a:r>
              <a:rPr lang="ko-KR" altLang="en-US" b="1" dirty="0" err="1" smtClean="0"/>
              <a:t>추락방지망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난간대</a:t>
            </a:r>
            <a:r>
              <a:rPr lang="ko-KR" altLang="en-US" b="1" dirty="0" smtClean="0"/>
              <a:t> 설치 등은 지연되지 않도록 관리를 철저히 할 것</a:t>
            </a:r>
            <a:endParaRPr lang="en-US" altLang="ko-KR" b="1" dirty="0" smtClean="0"/>
          </a:p>
          <a:p>
            <a:r>
              <a:rPr lang="en-US" altLang="ko-KR" b="1" dirty="0" smtClean="0"/>
              <a:t>4.</a:t>
            </a:r>
            <a:r>
              <a:rPr lang="ko-KR" altLang="en-US" b="1" dirty="0" smtClean="0"/>
              <a:t>철골상부 </a:t>
            </a:r>
            <a:r>
              <a:rPr lang="ko-KR" altLang="en-US" b="1" dirty="0" err="1" smtClean="0"/>
              <a:t>추락방지망</a:t>
            </a:r>
            <a:r>
              <a:rPr lang="ko-KR" altLang="en-US" b="1" dirty="0" smtClean="0"/>
              <a:t> 설치 시 </a:t>
            </a:r>
            <a:r>
              <a:rPr lang="ko-KR" altLang="en-US" b="1" dirty="0" err="1" smtClean="0"/>
              <a:t>밀실하게</a:t>
            </a:r>
            <a:r>
              <a:rPr lang="ko-KR" altLang="en-US" b="1" dirty="0" smtClean="0"/>
              <a:t> 설치 및 확인</a:t>
            </a:r>
            <a:endParaRPr lang="en-US" altLang="ko-KR" b="1" dirty="0" smtClean="0"/>
          </a:p>
          <a:p>
            <a:r>
              <a:rPr lang="en-US" altLang="ko-KR" b="1" dirty="0" smtClean="0"/>
              <a:t>5.</a:t>
            </a:r>
            <a:r>
              <a:rPr lang="ko-KR" altLang="en-US" b="1" dirty="0" smtClean="0"/>
              <a:t>정해진 통행로 이동 및 작업발판 관리 철저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이동식 </a:t>
            </a:r>
            <a:r>
              <a:rPr lang="ko-KR" altLang="en-US" b="1" dirty="0" err="1" smtClean="0"/>
              <a:t>틀비계</a:t>
            </a:r>
            <a:r>
              <a:rPr lang="ko-KR" altLang="en-US" b="1" dirty="0" smtClean="0"/>
              <a:t> 및 사다리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6.</a:t>
            </a:r>
            <a:r>
              <a:rPr lang="ko-KR" altLang="en-US" b="1" dirty="0" smtClean="0"/>
              <a:t>자재구역 설정 및 근로자 이동통행로 내 자재적재금지</a:t>
            </a:r>
            <a:endParaRPr lang="en-US" altLang="ko-KR" b="1" dirty="0" smtClean="0"/>
          </a:p>
          <a:p>
            <a:r>
              <a:rPr lang="en-US" altLang="ko-KR" b="1" dirty="0" smtClean="0"/>
              <a:t>7.</a:t>
            </a:r>
            <a:r>
              <a:rPr lang="ko-KR" altLang="en-US" b="1" dirty="0" smtClean="0"/>
              <a:t>형틀 및 철근 근로자 인양작업 시 돌발적인 작업금지 및 관리책임자의 지속적인 확인 필요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61947003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075" y="1949931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4800" dirty="0" smtClean="0">
                <a:solidFill>
                  <a:srgbClr val="33CC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 </a:t>
            </a:r>
            <a:endParaRPr lang="ko-KR" altLang="en-US" sz="4800" dirty="0">
              <a:solidFill>
                <a:srgbClr val="33CC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" y="1949931"/>
            <a:ext cx="1008112" cy="864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9253" t="7864" r="6500"/>
          <a:stretch/>
        </p:blipFill>
        <p:spPr>
          <a:xfrm>
            <a:off x="4016896" y="2833615"/>
            <a:ext cx="2376264" cy="20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1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61512" cy="40050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5373216"/>
            <a:ext cx="7487695" cy="13681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3573016"/>
            <a:ext cx="7272808" cy="18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8691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28"/>
            <a:ext cx="9633520" cy="49241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5085184"/>
            <a:ext cx="9001000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420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" y="116632"/>
            <a:ext cx="9670654" cy="462027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304944"/>
            <a:ext cx="9217024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52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16632"/>
            <a:ext cx="9433048" cy="43440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4005064"/>
            <a:ext cx="87849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933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88640"/>
            <a:ext cx="9433048" cy="446784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4077072"/>
            <a:ext cx="7488832" cy="26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6458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8772"/>
          <a:stretch/>
        </p:blipFill>
        <p:spPr>
          <a:xfrm>
            <a:off x="128464" y="188640"/>
            <a:ext cx="9577064" cy="45365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437112"/>
            <a:ext cx="892899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0522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16632"/>
            <a:ext cx="9577064" cy="45365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4797152"/>
            <a:ext cx="90010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743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896544" cy="554461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1439340"/>
            <a:ext cx="4320480" cy="3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638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16632"/>
            <a:ext cx="9577064" cy="47726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365104"/>
            <a:ext cx="9073008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916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2564904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07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4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산안법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개정</a:t>
            </a:r>
            <a:endParaRPr lang="en-US" altLang="ko-KR" sz="4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굴착기 안전규정 개정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2" y="2764835"/>
            <a:ext cx="485843" cy="4763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2" y="2420888"/>
            <a:ext cx="1659542" cy="17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399132"/>
            <a:ext cx="9577064" cy="512621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22" y="188640"/>
            <a:ext cx="9497006" cy="121049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0177785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88640"/>
            <a:ext cx="9649072" cy="43924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0" y="4581128"/>
            <a:ext cx="7860630" cy="9967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685" y="5577888"/>
            <a:ext cx="5585835" cy="8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73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9" y="551355"/>
            <a:ext cx="8792802" cy="623567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51354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4548" b="1"/>
          <a:stretch/>
        </p:blipFill>
        <p:spPr>
          <a:xfrm>
            <a:off x="4528778" y="478009"/>
            <a:ext cx="537722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448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0" y="551354"/>
            <a:ext cx="8497180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848544" y="768588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15" y="768588"/>
            <a:ext cx="49645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06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9" y="551354"/>
            <a:ext cx="8992855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41599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79" y="2060848"/>
            <a:ext cx="6400566" cy="4392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35577" t="24246" r="35597" b="9844"/>
          <a:stretch/>
        </p:blipFill>
        <p:spPr>
          <a:xfrm>
            <a:off x="6969224" y="2034432"/>
            <a:ext cx="2592289" cy="403244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1668" y="3212976"/>
            <a:ext cx="6415547" cy="24482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742456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20" y="2204864"/>
            <a:ext cx="5112568" cy="11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32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058366"/>
            <a:ext cx="9036496" cy="5394970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9214032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80404"/>
            <a:ext cx="9144000" cy="5372932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9760341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6" y="2360540"/>
            <a:ext cx="4283968" cy="27354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18" y="620713"/>
            <a:ext cx="4819406" cy="61621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48" y="690073"/>
            <a:ext cx="3960566" cy="60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1982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58366"/>
            <a:ext cx="9144000" cy="546697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3175980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84852"/>
            <a:ext cx="9144000" cy="5612500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66794986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55130"/>
            <a:ext cx="9144000" cy="5570214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2653637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미래지앤씨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94982"/>
            <a:ext cx="9144000" cy="560237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96784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75131"/>
            <a:ext cx="7272338" cy="31393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052736"/>
            <a:ext cx="9252520" cy="5544616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9680681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2420888"/>
            <a:ext cx="41044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67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xmlns="" id="{D69EACA4-EC02-4C82-A19E-191B25C1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78155"/>
              </p:ext>
            </p:extLst>
          </p:nvPr>
        </p:nvGraphicFramePr>
        <p:xfrm>
          <a:off x="381000" y="763621"/>
          <a:ext cx="9252520" cy="419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57">
                  <a:extLst>
                    <a:ext uri="{9D8B030D-6E8A-4147-A177-3AD203B41FA5}">
                      <a16:colId xmlns:a16="http://schemas.microsoft.com/office/drawing/2014/main" xmlns="" val="4189518167"/>
                    </a:ext>
                  </a:extLst>
                </a:gridCol>
                <a:gridCol w="3246975">
                  <a:extLst>
                    <a:ext uri="{9D8B030D-6E8A-4147-A177-3AD203B41FA5}">
                      <a16:colId xmlns:a16="http://schemas.microsoft.com/office/drawing/2014/main" xmlns="" val="1555754313"/>
                    </a:ext>
                  </a:extLst>
                </a:gridCol>
                <a:gridCol w="841138">
                  <a:extLst>
                    <a:ext uri="{9D8B030D-6E8A-4147-A177-3AD203B41FA5}">
                      <a16:colId xmlns:a16="http://schemas.microsoft.com/office/drawing/2014/main" xmlns="" val="2748609741"/>
                    </a:ext>
                  </a:extLst>
                </a:gridCol>
                <a:gridCol w="4766450">
                  <a:extLst>
                    <a:ext uri="{9D8B030D-6E8A-4147-A177-3AD203B41FA5}">
                      <a16:colId xmlns:a16="http://schemas.microsoft.com/office/drawing/2014/main" xmlns="" val="1294147703"/>
                    </a:ext>
                  </a:extLst>
                </a:gridCol>
              </a:tblGrid>
              <a:tr h="448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  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   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266878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유해위험기계기구 점검 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 smtClean="0"/>
                        <a:t>08/01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937894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간이휴게실 점검 및 소화기점검 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 smtClean="0"/>
                        <a:t>08/02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1514838"/>
                  </a:ext>
                </a:extLst>
              </a:tr>
              <a:tr h="5396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근로자 개인보호구 점</a:t>
                      </a:r>
                      <a:r>
                        <a:rPr lang="ko-KR" altLang="en-US" sz="1400" b="1" baseline="0" dirty="0" smtClean="0"/>
                        <a:t>검 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 smtClean="0"/>
                        <a:t>08/03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가설 컨테이너 점검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1428083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근로자 및 관리자 정기안전보건교육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~08/31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1339981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9286780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302321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r>
              <a:rPr kumimoji="0" lang="ko-KR" altLang="en-US" sz="1400" b="1" dirty="0">
                <a:latin typeface="맑은고딕"/>
                <a:ea typeface="맑은 고딕" panose="020B0503020000020004" pitchFamily="50" charset="-127"/>
              </a:rPr>
              <a:t>및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전달사항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일정공유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)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8584" y="5877993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추가 안전보건활동 및 변경 시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현장통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밴드 활용하여 공지사항으로 전파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723" y="5301208"/>
            <a:ext cx="84572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</a:rPr>
              <a:t>[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예방 및 근로자 관리에 집중적으로 점검해야 될 시기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]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6522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7974331" y="3912547"/>
          <a:ext cx="1918296" cy="2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6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범 </a:t>
                      </a:r>
                      <a:r>
                        <a:rPr lang="ko-KR" altLang="en-US" dirty="0" err="1"/>
                        <a:t>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대피 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소화기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유도자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소방차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구급차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78165" y="124605"/>
            <a:ext cx="4368783" cy="54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04" rIns="0" bIns="45704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</a:rPr>
              <a:t>비상 대피로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2" name="직선 화살표 연결선 41"/>
          <p:cNvCxnSpPr/>
          <p:nvPr/>
        </p:nvCxnSpPr>
        <p:spPr>
          <a:xfrm>
            <a:off x="8123114" y="4149080"/>
            <a:ext cx="490912" cy="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6" y="290838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489983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84" y="5512144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33860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8" y="526452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4" y="41927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5" y="5119669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7" y="443711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5" y="227013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3" y="56812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8" y="3877246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4" y="265396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382712" y="764704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대피로</a:t>
            </a:r>
          </a:p>
        </p:txBody>
      </p:sp>
      <p:pic>
        <p:nvPicPr>
          <p:cNvPr id="7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1" y="468467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5952739" y="5518966"/>
            <a:ext cx="661449" cy="847982"/>
          </a:xfrm>
          <a:prstGeom prst="straightConnector1">
            <a:avLst/>
          </a:prstGeom>
          <a:ln>
            <a:solidFill>
              <a:srgbClr val="1D63FF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D00AB5E9-06AB-44A7-9AC9-FC22F8F4E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0" y="5272116"/>
            <a:ext cx="516186" cy="5174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2" y="4870136"/>
            <a:ext cx="331534" cy="332355"/>
          </a:xfrm>
          <a:prstGeom prst="rect">
            <a:avLst/>
          </a:prstGeom>
        </p:spPr>
      </p:pic>
      <p:pic>
        <p:nvPicPr>
          <p:cNvPr id="39" name="Picture 2" descr="C:\Users\User\AppData\Local\Microsoft\Windows\Temporary Internet Files\Content.IE5\BANQWQKT\flame-913296_960_720[1].png">
            <a:extLst>
              <a:ext uri="{FF2B5EF4-FFF2-40B4-BE49-F238E27FC236}">
                <a16:creationId xmlns:a16="http://schemas.microsoft.com/office/drawing/2014/main" xmlns="" id="{99259FF1-60FF-4BF4-BF39-230926A4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42" y="4754749"/>
            <a:ext cx="778944" cy="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-1158241" y="1243291"/>
            <a:ext cx="822209" cy="1124380"/>
          </a:xfrm>
          <a:prstGeom prst="rect">
            <a:avLst/>
          </a:prstGeom>
          <a:solidFill>
            <a:schemeClr val="accent4">
              <a:lumMod val="60000"/>
              <a:lumOff val="40000"/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altLang="ko-KR" sz="4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Bold" pitchFamily="18" charset="-127"/>
              <a:ea typeface="JBold" pitchFamily="18" charset="-127"/>
              <a:cs typeface="JBold" pitchFamily="18" charset="-127"/>
            </a:endParaRPr>
          </a:p>
        </p:txBody>
      </p:sp>
      <p:pic>
        <p:nvPicPr>
          <p:cNvPr id="34" name="그림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5885"/>
          <a:stretch/>
        </p:blipFill>
        <p:spPr>
          <a:xfrm>
            <a:off x="178165" y="1412776"/>
            <a:ext cx="7574072" cy="5264445"/>
          </a:xfrm>
          <a:prstGeom prst="rect">
            <a:avLst/>
          </a:prstGeom>
          <a:ln w="88900" cap="sq">
            <a:solidFill>
              <a:schemeClr val="tx1"/>
            </a:solidFill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2" y="4078544"/>
            <a:ext cx="516186" cy="51746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30" y="4611065"/>
            <a:ext cx="516186" cy="5174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9" y="5513908"/>
            <a:ext cx="516186" cy="517464"/>
          </a:xfrm>
          <a:prstGeom prst="rect">
            <a:avLst/>
          </a:prstGeom>
        </p:spPr>
      </p:pic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249299" y="3769691"/>
            <a:ext cx="1732596" cy="1152128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750043" y="3807345"/>
            <a:ext cx="1411156" cy="1257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88194" y="5433535"/>
            <a:ext cx="2063981" cy="379333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8" y="2982285"/>
            <a:ext cx="516186" cy="517464"/>
          </a:xfrm>
          <a:prstGeom prst="rect">
            <a:avLst/>
          </a:prstGeom>
        </p:spPr>
      </p:pic>
      <p:pic>
        <p:nvPicPr>
          <p:cNvPr id="58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4" y="292772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0" y="3979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31" y="4708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5433535"/>
            <a:ext cx="322572" cy="496191"/>
          </a:xfrm>
          <a:prstGeom prst="rect">
            <a:avLst/>
          </a:prstGeom>
        </p:spPr>
      </p:pic>
      <p:pic>
        <p:nvPicPr>
          <p:cNvPr id="64" name="그림 63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96" y="4266575"/>
            <a:ext cx="449978" cy="287325"/>
          </a:xfrm>
          <a:prstGeom prst="rect">
            <a:avLst/>
          </a:prstGeom>
        </p:spPr>
      </p:pic>
      <p:pic>
        <p:nvPicPr>
          <p:cNvPr id="68" name="그림 67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6" y="5333747"/>
            <a:ext cx="449978" cy="287325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7" y="5389397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63" y="5856195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5337"/>
      </p:ext>
    </p:extLst>
  </p:cSld>
  <p:clrMapOvr>
    <a:masterClrMapping/>
  </p:clrMapOvr>
  <p:transition advTm="56239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8664" y="11663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건강검진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 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 가이드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93621"/>
              </p:ext>
            </p:extLst>
          </p:nvPr>
        </p:nvGraphicFramePr>
        <p:xfrm>
          <a:off x="779837" y="759767"/>
          <a:ext cx="8352928" cy="384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603"/>
                <a:gridCol w="5552325"/>
              </a:tblGrid>
              <a:tr h="3720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업체명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유해인자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용마루건설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메틸에틸케톤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신성메가텍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망간및그무기화합물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산화철분진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용접흄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광진개발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2-</a:t>
                      </a:r>
                      <a:r>
                        <a:rPr lang="ko-KR" altLang="en-US" b="1" dirty="0" err="1" smtClean="0"/>
                        <a:t>부톡시에탄올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초산 </a:t>
                      </a:r>
                      <a:r>
                        <a:rPr lang="ko-KR" altLang="en-US" b="1" dirty="0" err="1" smtClean="0"/>
                        <a:t>메틸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초산 부틸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재광건설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메틸에틸케톤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에틸벤젠</a:t>
                      </a:r>
                      <a:r>
                        <a:rPr lang="en-US" altLang="ko-KR" b="1" dirty="0" smtClean="0"/>
                        <a:t>, 2-</a:t>
                      </a:r>
                      <a:r>
                        <a:rPr lang="ko-KR" altLang="en-US" b="1" dirty="0" err="1" smtClean="0"/>
                        <a:t>부톡시에탄올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이소프로필알코올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크실렌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망간및그무기화합물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용접흄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미래지앤씨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</a:t>
                      </a:r>
                      <a:r>
                        <a:rPr lang="en-US" altLang="ko-KR" b="1" baseline="0" dirty="0" smtClean="0"/>
                        <a:t> </a:t>
                      </a:r>
                      <a:r>
                        <a:rPr lang="ko-KR" altLang="en-US" b="1" baseline="0" dirty="0" smtClean="0"/>
                        <a:t>아세톤</a:t>
                      </a:r>
                      <a:r>
                        <a:rPr lang="en-US" altLang="ko-KR" b="1" baseline="0" dirty="0" smtClean="0"/>
                        <a:t>, </a:t>
                      </a:r>
                      <a:r>
                        <a:rPr lang="ko-KR" altLang="en-US" b="1" baseline="0" dirty="0" err="1" smtClean="0"/>
                        <a:t>시클로헥사논</a:t>
                      </a:r>
                      <a:r>
                        <a:rPr lang="en-US" altLang="ko-KR" b="1" baseline="0" dirty="0" smtClean="0"/>
                        <a:t>, </a:t>
                      </a:r>
                      <a:r>
                        <a:rPr lang="ko-KR" altLang="en-US" b="1" baseline="0" dirty="0" err="1" smtClean="0"/>
                        <a:t>메틸</a:t>
                      </a:r>
                      <a:r>
                        <a:rPr lang="ko-KR" altLang="en-US" b="1" baseline="0" dirty="0" smtClean="0"/>
                        <a:t> 에틸 </a:t>
                      </a:r>
                      <a:r>
                        <a:rPr lang="ko-KR" altLang="en-US" b="1" baseline="0" dirty="0" err="1" smtClean="0"/>
                        <a:t>케톤</a:t>
                      </a:r>
                      <a:endParaRPr lang="ko-KR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704529" y="4653136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/>
              <a:t>상기 표 내 유해인자에 노출되는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모든 근로자는 배치 전 건강검진 실시 이후 특수 건강검진을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주기별로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실시하여야 함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이후 </a:t>
            </a:r>
            <a:r>
              <a:rPr lang="en-US" altLang="ko-KR" sz="1800" b="1" dirty="0" smtClean="0"/>
              <a:t>5</a:t>
            </a:r>
            <a:r>
              <a:rPr lang="ko-KR" altLang="en-US" sz="1800" b="1" dirty="0" smtClean="0"/>
              <a:t>년간 사업장에 보관해야 할 의무가 있음</a:t>
            </a:r>
            <a:r>
              <a:rPr lang="en-US" altLang="ko-KR" sz="1800" b="1" dirty="0" smtClean="0"/>
              <a:t>. (</a:t>
            </a:r>
            <a:r>
              <a:rPr lang="ko-KR" altLang="en-US" sz="1800" b="1" dirty="0" smtClean="0"/>
              <a:t>산업안전보건법 시행규칙 제 </a:t>
            </a:r>
            <a:r>
              <a:rPr lang="en-US" altLang="ko-KR" sz="1800" b="1" dirty="0" smtClean="0"/>
              <a:t>46</a:t>
            </a:r>
            <a:r>
              <a:rPr lang="ko-KR" altLang="en-US" sz="1800" b="1" dirty="0" smtClean="0"/>
              <a:t>조 관련</a:t>
            </a:r>
            <a:r>
              <a:rPr lang="en-US" altLang="ko-KR" sz="1800" b="1" dirty="0" smtClean="0"/>
              <a:t>)</a:t>
            </a:r>
          </a:p>
          <a:p>
            <a:pPr marL="342900" indent="-342900">
              <a:buAutoNum type="arabicPeriod"/>
            </a:pPr>
            <a:r>
              <a:rPr lang="ko-KR" altLang="en-US" sz="1800" b="1" dirty="0" smtClean="0"/>
              <a:t>유해인자의 누락으로 건강검진 과태료 부과대상이 될 수 있으므로 유해인자</a:t>
            </a:r>
            <a:endParaRPr lang="en-US" altLang="ko-KR" sz="1800" b="1" dirty="0" smtClean="0"/>
          </a:p>
          <a:p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항목의 누락이 없도록 관리할 것</a:t>
            </a:r>
            <a:r>
              <a:rPr lang="en-US" altLang="ko-KR" sz="1800" b="1" dirty="0" smtClean="0"/>
              <a:t>.</a:t>
            </a:r>
          </a:p>
          <a:p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당 현장 지정병원은 지하철 </a:t>
            </a:r>
            <a:r>
              <a:rPr lang="ko-KR" altLang="en-US" sz="1800" b="1" dirty="0" err="1" smtClean="0"/>
              <a:t>범내골역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6</a:t>
            </a:r>
            <a:r>
              <a:rPr lang="ko-KR" altLang="en-US" sz="1800" b="1" dirty="0" smtClean="0"/>
              <a:t>번 출구에 위치한 </a:t>
            </a:r>
            <a:r>
              <a:rPr lang="ko-KR" altLang="en-US" sz="1800" b="1" dirty="0" err="1" smtClean="0"/>
              <a:t>이샘병원이며</a:t>
            </a:r>
            <a:r>
              <a:rPr lang="en-US" altLang="ko-KR" sz="1800" b="1" dirty="0" smtClean="0"/>
              <a:t>, </a:t>
            </a:r>
          </a:p>
          <a:p>
            <a:r>
              <a:rPr lang="en-US" altLang="ko-KR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검진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하루전까지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예약 필수</a:t>
            </a:r>
            <a:r>
              <a:rPr lang="ko-KR" altLang="en-US" sz="1800" b="1" dirty="0" smtClean="0"/>
              <a:t> 후 방문</a:t>
            </a:r>
            <a:r>
              <a:rPr lang="en-US" altLang="ko-KR" sz="1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081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196752"/>
            <a:ext cx="8892480" cy="5256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1347" y="692447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cap="none" normalizeH="0" baseline="0">
                <a:solidFill>
                  <a:srgbClr val="FF0000"/>
                </a:solidFill>
                <a:effectLst/>
              </a:rPr>
              <a:t>근로자 일반검진 미실시에 </a:t>
            </a:r>
            <a:r>
              <a:rPr lang="ko-KR" altLang="en-US" sz="1400" b="1">
                <a:solidFill>
                  <a:srgbClr val="FF0000"/>
                </a:solidFill>
              </a:rPr>
              <a:t>관한 과태료 </a:t>
            </a:r>
            <a:r>
              <a:rPr lang="ko-KR" altLang="en-US" sz="2500" b="1">
                <a:solidFill>
                  <a:srgbClr val="FF0000"/>
                </a:solidFill>
              </a:rPr>
              <a:t>여기서 중요한 것은 </a:t>
            </a:r>
            <a:r>
              <a:rPr lang="ko-KR" altLang="en-US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근로자도 과태료 대상</a:t>
            </a:r>
            <a:r>
              <a:rPr lang="en-US" altLang="ko-KR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1000" y="4869160"/>
            <a:ext cx="910850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7005" y="260648"/>
            <a:ext cx="5000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128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5" y="836712"/>
            <a:ext cx="3748470" cy="5401022"/>
          </a:xfrm>
          <a:prstGeom prst="rect">
            <a:avLst/>
          </a:prstGeom>
        </p:spPr>
      </p:pic>
      <p:pic>
        <p:nvPicPr>
          <p:cNvPr id="1026" name="Picture 2" descr="https://postfiles.pstatic.net/MjAyMzAxMDVfNzMg/MDAxNjcyOTEwNzY2MTY1.FrcDrq_uD-fMPKj0N7VCENns_DkDS1_a1hC2NDTVuWYg.vLTX1vd7T0vXrbtaHtC7Z2ToTqwETqb2ZymCV5akV98g.PNG.jongwook1975/image.png?type=w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486" y="1932173"/>
            <a:ext cx="5686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935475" y="830192"/>
            <a:ext cx="4953000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 의무 대상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적용 대상 업종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(22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일부터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적용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 근로자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/20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억 이상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건설업은 공사금액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억원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이상</a:t>
            </a:r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i="0" dirty="0">
              <a:effectLst/>
              <a:latin typeface="HY그래픽M" panose="02030600000101010101" pitchFamily="18" charset="-127"/>
              <a:ea typeface="HY그래픽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45530" y="189206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486" y="3212976"/>
            <a:ext cx="5678188" cy="288598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186678" y="6098957"/>
            <a:ext cx="3517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자체 점검 후 체크리스트 부착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26893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368063"/>
            <a:ext cx="7812360" cy="480990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2480" y="4221088"/>
            <a:ext cx="9144000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  <p:sp>
        <p:nvSpPr>
          <p:cNvPr id="61446" name="직사각형 61445"/>
          <p:cNvSpPr/>
          <p:nvPr/>
        </p:nvSpPr>
        <p:spPr>
          <a:xfrm>
            <a:off x="161347" y="690073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근로자 특수검진 </a:t>
            </a:r>
            <a:r>
              <a:rPr kumimoji="1" lang="ko-KR" altLang="en-US" sz="1400" b="1" i="0" u="none" strike="noStrike" kern="1200" cap="none" spc="0" normalizeH="0" baseline="0" dirty="0" err="1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미실시에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관한 과태료 </a:t>
            </a:r>
            <a:r>
              <a:rPr kumimoji="1" lang="ko-KR" altLang="en-US" sz="25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여기서 중요한 것은 </a:t>
            </a:r>
            <a:r>
              <a:rPr kumimoji="1" lang="ko-KR" altLang="en-US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근로자도 과태료 대상</a:t>
            </a:r>
            <a:r>
              <a:rPr kumimoji="1" lang="en-US" altLang="ko-KR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36" y="2132856"/>
            <a:ext cx="5112568" cy="15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6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금회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496" y="908720"/>
            <a:ext cx="9108504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1. </a:t>
            </a:r>
            <a:r>
              <a:rPr lang="ko-KR" altLang="en-US" b="1" dirty="0" smtClean="0">
                <a:solidFill>
                  <a:srgbClr val="FF0000"/>
                </a:solidFill>
              </a:rPr>
              <a:t>혹서기 관련  법정 휴식시간 준수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 2. </a:t>
            </a:r>
            <a:r>
              <a:rPr lang="ko-KR" altLang="en-US" b="1" dirty="0" smtClean="0">
                <a:solidFill>
                  <a:srgbClr val="FF0000"/>
                </a:solidFill>
              </a:rPr>
              <a:t>간이용 휴게실 신설 및 유지관리 철저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999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r>
              <a:rPr lang="en-US" altLang="ko-KR" sz="1400" b="1" dirty="0" smtClean="0"/>
              <a:t>1.</a:t>
            </a:r>
            <a:r>
              <a:rPr lang="ko-KR" altLang="en-US" sz="1400" b="1" dirty="0" smtClean="0"/>
              <a:t>반복적인 작업에 관해서는 </a:t>
            </a:r>
            <a:r>
              <a:rPr lang="ko-KR" altLang="en-US" sz="1400" b="1" dirty="0" err="1" smtClean="0"/>
              <a:t>밀실한</a:t>
            </a:r>
            <a:r>
              <a:rPr lang="ko-KR" altLang="en-US" sz="1400" b="1" dirty="0" smtClean="0"/>
              <a:t> 관리감독이 필요</a:t>
            </a:r>
            <a:r>
              <a:rPr lang="en-US" altLang="ko-KR" sz="1400" b="1" dirty="0" smtClean="0"/>
              <a:t>.</a:t>
            </a:r>
          </a:p>
          <a:p>
            <a:r>
              <a:rPr lang="en-US" altLang="ko-KR" sz="1400" b="1" dirty="0" smtClean="0"/>
              <a:t>2.</a:t>
            </a:r>
            <a:r>
              <a:rPr lang="ko-KR" altLang="en-US" sz="1400" b="1" dirty="0" smtClean="0"/>
              <a:t>굴착작업 및 철골작업 시 위험요소 도출 및 안전관리 이행상태 확인철저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3.</a:t>
            </a:r>
            <a:r>
              <a:rPr lang="ko-KR" altLang="en-US" sz="1400" b="1" dirty="0" smtClean="0"/>
              <a:t>골조공사 등 </a:t>
            </a:r>
            <a:r>
              <a:rPr lang="ko-KR" altLang="en-US" sz="1400" b="1" dirty="0" err="1" smtClean="0"/>
              <a:t>고소작업시</a:t>
            </a:r>
            <a:r>
              <a:rPr lang="ko-KR" altLang="en-US" sz="1400" b="1" dirty="0" smtClean="0"/>
              <a:t> 추락사고예방을 위한 선제적 대응 및 관리감독 철저</a:t>
            </a:r>
            <a:r>
              <a:rPr lang="en-US" altLang="ko-KR" sz="1400" b="1" dirty="0" smtClean="0"/>
              <a:t>.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</a:rPr>
              <a:t>4.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폭염경보 및 특보 시 옥외근로자 작업상황 밀착관리 및 특히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,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타설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근로자 충원필요 검토요망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</a:rPr>
              <a:t>5.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온열질환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예방에 관한 행동절차 등 숙지하여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골든타임을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놓치지 말 것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92DE1F7B-114F-4AE7-AC0B-427998FD29D1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273630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[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위험성평가회의 사진대지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]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60512" y="1412776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42787" y="2780928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350" y="2924944"/>
            <a:ext cx="3776074" cy="324035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82" y="1484784"/>
            <a:ext cx="37279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48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74" y="3645025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498923" y="5865722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95470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945530" y="189206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88640"/>
            <a:ext cx="8929634" cy="1308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algn="ctr"/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수시 </a:t>
            </a:r>
            <a:r>
              <a:rPr lang="ko-KR" altLang="en-US" sz="2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근골격계유해요인조사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결과 전파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(23.07.24~23.07.28)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고용노동부고시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2020-12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호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제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657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~662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에 따른 </a:t>
            </a:r>
            <a:r>
              <a:rPr lang="ko-KR" altLang="en-US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유해성 주지 및 결과 전파</a:t>
            </a:r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098" b="1"/>
          <a:stretch/>
        </p:blipFill>
        <p:spPr>
          <a:xfrm>
            <a:off x="200472" y="1598469"/>
            <a:ext cx="4968552" cy="5229652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640632" y="6525344"/>
            <a:ext cx="648072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13040" y="1598469"/>
            <a:ext cx="41771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설문조사 분석 결과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 marL="342900" indent="-342900">
              <a:buAutoNum type="arabicPeriod"/>
            </a:pP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부서별 휴식시간은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회라는 평균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 도출함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-&gt;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개선사항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혹서기 옥외작업임을 고려하여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휴게시간 </a:t>
            </a:r>
            <a:r>
              <a:rPr lang="ko-KR" altLang="en-US" sz="20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빈도와 시간을 늘릴 필요가 있음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800" dirty="0"/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2288704" y="3933056"/>
            <a:ext cx="4357126" cy="2736304"/>
          </a:xfrm>
          <a:prstGeom prst="straightConnector1">
            <a:avLst/>
          </a:prstGeom>
          <a:solidFill>
            <a:srgbClr val="339966"/>
          </a:solidFill>
          <a:ln w="190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39337205"/>
      </p:ext>
    </p:extLst>
  </p:cSld>
  <p:clrMapOvr>
    <a:masterClrMapping/>
  </p:clrMapOvr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6626</TotalTime>
  <Words>1665</Words>
  <Application>Microsoft Office PowerPoint</Application>
  <PresentationFormat>A4 용지(210x297mm)</PresentationFormat>
  <Paragraphs>332</Paragraphs>
  <Slides>85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85</vt:i4>
      </vt:variant>
    </vt:vector>
  </HeadingPairs>
  <TitlesOfParts>
    <vt:vector size="100" baseType="lpstr">
      <vt:lpstr>Arial Unicode MS</vt:lpstr>
      <vt:lpstr>Century Schoolbook</vt:lpstr>
      <vt:lpstr>HY견고딕</vt:lpstr>
      <vt:lpstr>HY그래픽M</vt:lpstr>
      <vt:lpstr>HY울릉도L</vt:lpstr>
      <vt:lpstr>HY울릉도M</vt:lpstr>
      <vt:lpstr>HY헤드라인M</vt:lpstr>
      <vt:lpstr>JBold</vt:lpstr>
      <vt:lpstr>굴림</vt:lpstr>
      <vt:lpstr>맑은 고딕</vt:lpstr>
      <vt:lpstr>맑은고딕</vt:lpstr>
      <vt:lpstr>휴먼둥근헤드라인</vt:lpstr>
      <vt:lpstr>Calibri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3404</cp:revision>
  <cp:lastPrinted>2023-07-06T04:26:41Z</cp:lastPrinted>
  <dcterms:created xsi:type="dcterms:W3CDTF">2007-09-19T08:05:28Z</dcterms:created>
  <dcterms:modified xsi:type="dcterms:W3CDTF">2023-08-03T00:33:41Z</dcterms:modified>
  <cp:version/>
</cp:coreProperties>
</file>