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2C630-7DDC-46DD-AC0D-272D27F67B0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17656-81EA-43AD-8DB2-D159E7872C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062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360613" y="1143000"/>
            <a:ext cx="2136775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z="900" smtClean="0"/>
          </a:p>
        </p:txBody>
      </p:sp>
    </p:spTree>
    <p:extLst>
      <p:ext uri="{BB962C8B-B14F-4D97-AF65-F5344CB8AC3E}">
        <p14:creationId xmlns:p14="http://schemas.microsoft.com/office/powerpoint/2010/main" val="354276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449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249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851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5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67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37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360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763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259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667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833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4B5DA-2C3E-4B20-9AA4-AA26E07D8593}" type="datetimeFigureOut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33233-F6EB-428E-B1ED-70DADFC529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261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7"/>
          <p:cNvSpPr txBox="1">
            <a:spLocks noChangeArrowheads="1"/>
          </p:cNvSpPr>
          <p:nvPr/>
        </p:nvSpPr>
        <p:spPr bwMode="auto">
          <a:xfrm>
            <a:off x="741366" y="9294813"/>
            <a:ext cx="54328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800" b="1"/>
              <a:t> 기타 자세한 사항은 물질안전보건자료</a:t>
            </a:r>
            <a:r>
              <a:rPr lang="en-US" altLang="ko-KR" sz="1800" b="1"/>
              <a:t>(MSDS)</a:t>
            </a:r>
            <a:r>
              <a:rPr lang="ko-KR" altLang="en-US" sz="1800" b="1"/>
              <a:t> 참조</a:t>
            </a:r>
          </a:p>
        </p:txBody>
      </p:sp>
      <p:sp>
        <p:nvSpPr>
          <p:cNvPr id="57347" name="TextBox 1"/>
          <p:cNvSpPr txBox="1">
            <a:spLocks noChangeArrowheads="1"/>
          </p:cNvSpPr>
          <p:nvPr/>
        </p:nvSpPr>
        <p:spPr bwMode="auto">
          <a:xfrm>
            <a:off x="804865" y="903288"/>
            <a:ext cx="52451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7200" b="1">
                <a:latin typeface="맑은 고딕" panose="020B0503020000020004" pitchFamily="50" charset="-127"/>
                <a:ea typeface="맑은 고딕" panose="020B0503020000020004" pitchFamily="50" charset="-127"/>
              </a:rPr>
              <a:t>기 계 유</a:t>
            </a:r>
            <a:endParaRPr lang="en-US" altLang="ko-KR" sz="7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7348" name="TextBox 6"/>
          <p:cNvSpPr txBox="1">
            <a:spLocks noChangeArrowheads="1"/>
          </p:cNvSpPr>
          <p:nvPr/>
        </p:nvSpPr>
        <p:spPr bwMode="auto">
          <a:xfrm>
            <a:off x="0" y="415926"/>
            <a:ext cx="685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1800">
                <a:latin typeface="HY수평선B" pitchFamily="18" charset="-127"/>
                <a:ea typeface="HY수평선B" pitchFamily="18" charset="-127"/>
              </a:rPr>
              <a:t>( </a:t>
            </a:r>
            <a:r>
              <a:rPr lang="ko-KR" altLang="en-US" sz="1800">
                <a:latin typeface="HY수평선B" pitchFamily="18" charset="-127"/>
                <a:ea typeface="HY수평선B" pitchFamily="18" charset="-127"/>
              </a:rPr>
              <a:t>산업안전보건법 제</a:t>
            </a:r>
            <a:r>
              <a:rPr lang="en-US" altLang="ko-KR" sz="1800">
                <a:latin typeface="HY수평선B" pitchFamily="18" charset="-127"/>
                <a:ea typeface="HY수평선B" pitchFamily="18" charset="-127"/>
              </a:rPr>
              <a:t>115</a:t>
            </a:r>
            <a:r>
              <a:rPr lang="ko-KR" altLang="en-US" sz="1800">
                <a:latin typeface="HY수평선B" pitchFamily="18" charset="-127"/>
                <a:ea typeface="HY수평선B" pitchFamily="18" charset="-127"/>
              </a:rPr>
              <a:t>조 규정에 의한 경고표지 </a:t>
            </a:r>
            <a:r>
              <a:rPr lang="en-US" altLang="ko-KR" sz="1800">
                <a:latin typeface="HY수평선B" pitchFamily="18" charset="-127"/>
                <a:ea typeface="HY수평선B" pitchFamily="18" charset="-127"/>
              </a:rPr>
              <a:t>)</a:t>
            </a:r>
            <a:endParaRPr lang="ko-KR" altLang="en-US" sz="1800">
              <a:latin typeface="HY수평선B" pitchFamily="18" charset="-127"/>
              <a:ea typeface="HY수평선B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470423"/>
              </p:ext>
            </p:extLst>
          </p:nvPr>
        </p:nvGraphicFramePr>
        <p:xfrm>
          <a:off x="249241" y="4430716"/>
          <a:ext cx="6357938" cy="42672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0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7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03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/>
                        <a:t>유해</a:t>
                      </a:r>
                      <a:r>
                        <a:rPr lang="en-US" altLang="ko-KR" sz="1700" dirty="0" smtClean="0"/>
                        <a:t>,</a:t>
                      </a:r>
                      <a:r>
                        <a:rPr lang="en-US" altLang="ko-KR" sz="1700" baseline="0" dirty="0" smtClean="0"/>
                        <a:t> </a:t>
                      </a:r>
                      <a:r>
                        <a:rPr lang="ko-KR" altLang="en-US" sz="1700" dirty="0" smtClean="0"/>
                        <a:t>위험성</a:t>
                      </a:r>
                      <a:endParaRPr lang="ko-KR" altLang="en-US" sz="1700" b="0" dirty="0">
                        <a:solidFill>
                          <a:schemeClr val="tx1"/>
                        </a:solidFill>
                        <a:latin typeface="HY수평선B" panose="02030600000101010101" pitchFamily="18" charset="-127"/>
                        <a:ea typeface="HY수평선B" panose="02030600000101010101" pitchFamily="18" charset="-127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smtClean="0"/>
                        <a:t>흡입하면 유해함</a:t>
                      </a:r>
                      <a:endParaRPr lang="en-US" altLang="ko-KR" sz="1200" kern="1200" dirty="0" smtClean="0"/>
                    </a:p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smtClean="0"/>
                        <a:t>암을 일으킬 수 있음</a:t>
                      </a:r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HY수평선B" panose="02030600000101010101" pitchFamily="18" charset="-127"/>
                        <a:ea typeface="HY수평선B" panose="02030600000101010101" pitchFamily="18" charset="-127"/>
                        <a:cs typeface="+mn-cs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45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/>
                        <a:t>예방 </a:t>
                      </a:r>
                      <a:endParaRPr lang="ko-KR" altLang="en-US" sz="1700" b="0" dirty="0">
                        <a:latin typeface="HY수평선B" panose="02030600000101010101" pitchFamily="18" charset="-127"/>
                        <a:ea typeface="HY수평선B" panose="02030600000101010101" pitchFamily="18" charset="-127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smtClean="0"/>
                        <a:t>사용 전 취급 설명서를 </a:t>
                      </a:r>
                      <a:r>
                        <a:rPr lang="ko-KR" altLang="en-US" sz="1200" kern="1200" dirty="0" err="1" smtClean="0"/>
                        <a:t>확보하시오</a:t>
                      </a:r>
                      <a:r>
                        <a:rPr lang="en-US" altLang="ko-KR" sz="1200" kern="1200" dirty="0" smtClean="0"/>
                        <a:t>.</a:t>
                      </a:r>
                    </a:p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smtClean="0"/>
                        <a:t>모든 안전 예방조치 문구를 읽고 이해하기 전에는 취급하지 마시오</a:t>
                      </a:r>
                      <a:r>
                        <a:rPr lang="en-US" altLang="ko-KR" sz="1200" kern="1200" dirty="0" smtClean="0"/>
                        <a:t>.</a:t>
                      </a:r>
                    </a:p>
                    <a:p>
                      <a:pPr marL="228600" marR="0" indent="-2286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200" kern="1200" dirty="0" smtClean="0"/>
                        <a:t>분진</a:t>
                      </a:r>
                      <a:r>
                        <a:rPr lang="en-US" altLang="ko-KR" sz="1200" kern="1200" dirty="0" smtClean="0"/>
                        <a:t>·</a:t>
                      </a:r>
                      <a:r>
                        <a:rPr lang="ko-KR" altLang="en-US" sz="1200" kern="1200" dirty="0" err="1" smtClean="0"/>
                        <a:t>흄</a:t>
                      </a:r>
                      <a:r>
                        <a:rPr lang="en-US" altLang="ko-KR" sz="1200" kern="1200" dirty="0" smtClean="0"/>
                        <a:t>·</a:t>
                      </a:r>
                      <a:r>
                        <a:rPr lang="ko-KR" altLang="en-US" sz="1200" kern="1200" dirty="0" smtClean="0"/>
                        <a:t>가스</a:t>
                      </a:r>
                      <a:r>
                        <a:rPr lang="en-US" altLang="ko-KR" sz="1200" kern="1200" dirty="0" smtClean="0"/>
                        <a:t>·</a:t>
                      </a:r>
                      <a:r>
                        <a:rPr lang="ko-KR" altLang="en-US" sz="1200" kern="1200" dirty="0" err="1" smtClean="0"/>
                        <a:t>미스트</a:t>
                      </a:r>
                      <a:r>
                        <a:rPr lang="en-US" altLang="ko-KR" sz="1200" kern="1200" dirty="0" smtClean="0"/>
                        <a:t>·</a:t>
                      </a:r>
                      <a:r>
                        <a:rPr lang="ko-KR" altLang="en-US" sz="1200" kern="1200" dirty="0" smtClean="0"/>
                        <a:t>증기</a:t>
                      </a:r>
                      <a:r>
                        <a:rPr lang="en-US" altLang="ko-KR" sz="1200" kern="1200" dirty="0" smtClean="0"/>
                        <a:t>·</a:t>
                      </a:r>
                      <a:r>
                        <a:rPr lang="ko-KR" altLang="en-US" sz="1200" kern="1200" dirty="0" smtClean="0"/>
                        <a:t>스프레이를 흡입하지 마시오</a:t>
                      </a:r>
                      <a:r>
                        <a:rPr lang="en-US" altLang="ko-KR" sz="1200" kern="1200" dirty="0" smtClean="0"/>
                        <a:t>.</a:t>
                      </a:r>
                    </a:p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smtClean="0"/>
                        <a:t>옥외 또는 환기가 잘 되는 곳에서만 </a:t>
                      </a:r>
                      <a:r>
                        <a:rPr lang="ko-KR" altLang="en-US" sz="1200" kern="1200" dirty="0" err="1" smtClean="0"/>
                        <a:t>취급하시오</a:t>
                      </a:r>
                      <a:r>
                        <a:rPr lang="en-US" altLang="ko-KR" sz="1200" kern="1200" dirty="0" smtClean="0"/>
                        <a:t>.</a:t>
                      </a:r>
                    </a:p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smtClean="0"/>
                        <a:t>적절한 개인 보호구를 착용하시오</a:t>
                      </a:r>
                      <a:r>
                        <a:rPr lang="en-US" altLang="ko-KR" sz="1200" kern="1200" dirty="0" smtClean="0"/>
                        <a:t>.</a:t>
                      </a:r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HY수평선B" panose="02030600000101010101" pitchFamily="18" charset="-127"/>
                        <a:ea typeface="HY수평선B" panose="02030600000101010101" pitchFamily="18" charset="-127"/>
                        <a:cs typeface="+mn-cs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8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/>
                        <a:t>대응</a:t>
                      </a:r>
                      <a:endParaRPr lang="ko-KR" altLang="en-US" sz="1700" b="0" dirty="0">
                        <a:latin typeface="HY수평선B" panose="02030600000101010101" pitchFamily="18" charset="-127"/>
                        <a:ea typeface="HY수평선B" panose="02030600000101010101" pitchFamily="18" charset="-127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smtClean="0"/>
                        <a:t>흡입하면 신선한 공기가 있는 곳으로 옮기고 호흡하기 쉬운 자세로 안정을 </a:t>
                      </a:r>
                      <a:r>
                        <a:rPr lang="ko-KR" altLang="en-US" sz="1200" kern="1200" dirty="0" err="1" smtClean="0"/>
                        <a:t>취하시오</a:t>
                      </a:r>
                      <a:r>
                        <a:rPr lang="en-US" altLang="ko-KR" sz="1200" kern="1200" dirty="0" smtClean="0"/>
                        <a:t>.</a:t>
                      </a:r>
                    </a:p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smtClean="0"/>
                        <a:t>노출되거나 노출이 우려되면 의학적인 조치</a:t>
                      </a:r>
                      <a:r>
                        <a:rPr lang="en-US" altLang="ko-KR" sz="1200" kern="1200" dirty="0" smtClean="0"/>
                        <a:t>·</a:t>
                      </a:r>
                      <a:r>
                        <a:rPr lang="ko-KR" altLang="en-US" sz="1200" kern="1200" dirty="0" smtClean="0"/>
                        <a:t>조언을 구하시오</a:t>
                      </a:r>
                      <a:r>
                        <a:rPr lang="en-US" altLang="ko-KR" sz="1200" kern="1200" dirty="0" smtClean="0"/>
                        <a:t>.</a:t>
                      </a:r>
                    </a:p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smtClean="0"/>
                        <a:t>불편함을 느끼면 의료기관</a:t>
                      </a:r>
                      <a:r>
                        <a:rPr lang="en-US" altLang="ko-KR" sz="1200" kern="1200" dirty="0" smtClean="0"/>
                        <a:t>(</a:t>
                      </a:r>
                      <a:r>
                        <a:rPr lang="ko-KR" altLang="en-US" sz="1200" kern="1200" dirty="0" smtClean="0"/>
                        <a:t>의사</a:t>
                      </a:r>
                      <a:r>
                        <a:rPr lang="en-US" altLang="ko-KR" sz="1200" kern="1200" dirty="0" smtClean="0"/>
                        <a:t>)</a:t>
                      </a:r>
                      <a:r>
                        <a:rPr lang="ko-KR" altLang="en-US" sz="1200" kern="1200" dirty="0" smtClean="0"/>
                        <a:t>의 진찰을 받으시오</a:t>
                      </a:r>
                      <a:r>
                        <a:rPr lang="en-US" altLang="ko-KR" sz="1200" kern="1200" dirty="0" smtClean="0"/>
                        <a:t>.</a:t>
                      </a:r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HY수평선B" panose="02030600000101010101" pitchFamily="18" charset="-127"/>
                        <a:ea typeface="HY수평선B" panose="02030600000101010101" pitchFamily="18" charset="-127"/>
                        <a:cs typeface="+mn-cs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5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/>
                        <a:t>저장</a:t>
                      </a:r>
                      <a:endParaRPr lang="ko-KR" altLang="en-US" sz="1700" b="0" dirty="0">
                        <a:latin typeface="HY수평선B" panose="02030600000101010101" pitchFamily="18" charset="-127"/>
                        <a:ea typeface="HY수평선B" panose="02030600000101010101" pitchFamily="18" charset="-127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 err="1" smtClean="0"/>
                        <a:t>잠금장치가</a:t>
                      </a:r>
                      <a:r>
                        <a:rPr lang="ko-KR" altLang="en-US" sz="1200" kern="1200" dirty="0" smtClean="0"/>
                        <a:t> 있는 저장 장소에 저장하시오</a:t>
                      </a:r>
                      <a:r>
                        <a:rPr lang="en-US" altLang="ko-KR" sz="1200" kern="1200" dirty="0" smtClean="0"/>
                        <a:t>.</a:t>
                      </a:r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HY수평선B" panose="02030600000101010101" pitchFamily="18" charset="-127"/>
                        <a:ea typeface="HY수평선B" panose="02030600000101010101" pitchFamily="18" charset="-127"/>
                        <a:cs typeface="+mn-cs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87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/>
                        <a:t>폐기</a:t>
                      </a:r>
                      <a:endParaRPr lang="ko-KR" altLang="en-US" sz="1700" b="0" dirty="0">
                        <a:latin typeface="HY수평선B" panose="02030600000101010101" pitchFamily="18" charset="-127"/>
                        <a:ea typeface="HY수평선B" panose="02030600000101010101" pitchFamily="18" charset="-127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1" hangingPunct="1">
                        <a:spcBef>
                          <a:spcPct val="0"/>
                        </a:spcBef>
                        <a:buFont typeface="+mj-lt"/>
                        <a:buNone/>
                      </a:pPr>
                      <a:r>
                        <a:rPr lang="en-US" altLang="ko-KR" sz="1200" kern="1200" dirty="0" smtClean="0"/>
                        <a:t>1.</a:t>
                      </a:r>
                      <a:r>
                        <a:rPr lang="en-US" altLang="ko-KR" sz="1200" kern="1200" baseline="0" dirty="0" smtClean="0"/>
                        <a:t> (</a:t>
                      </a:r>
                      <a:r>
                        <a:rPr lang="ko-KR" altLang="en-US" sz="1200" kern="1200" baseline="0" dirty="0" smtClean="0"/>
                        <a:t>관련 법규에 명시된 내용에 따라</a:t>
                      </a:r>
                      <a:r>
                        <a:rPr lang="en-US" altLang="ko-KR" sz="1200" kern="1200" baseline="0" dirty="0" smtClean="0"/>
                        <a:t>) </a:t>
                      </a:r>
                      <a:r>
                        <a:rPr lang="ko-KR" altLang="en-US" sz="1200" kern="1200" baseline="0" dirty="0" smtClean="0"/>
                        <a:t>내용물 용기를 </a:t>
                      </a:r>
                      <a:r>
                        <a:rPr lang="ko-KR" altLang="en-US" sz="1200" kern="1200" baseline="0" dirty="0" err="1" smtClean="0"/>
                        <a:t>폐기하시오</a:t>
                      </a:r>
                      <a:r>
                        <a:rPr lang="en-US" altLang="ko-KR" sz="1200" kern="1200" baseline="0" dirty="0" smtClean="0"/>
                        <a:t>.</a:t>
                      </a:r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HY수평선B" panose="02030600000101010101" pitchFamily="18" charset="-127"/>
                        <a:ea typeface="HY수평선B" panose="02030600000101010101" pitchFamily="18" charset="-127"/>
                        <a:cs typeface="+mn-cs"/>
                      </a:endParaRPr>
                    </a:p>
                  </a:txBody>
                  <a:tcPr marL="91441" marR="91441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7369" name="Text Box 16"/>
          <p:cNvSpPr txBox="1">
            <a:spLocks noChangeArrowheads="1"/>
          </p:cNvSpPr>
          <p:nvPr/>
        </p:nvSpPr>
        <p:spPr bwMode="auto">
          <a:xfrm>
            <a:off x="590553" y="8888414"/>
            <a:ext cx="56753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buFontTx/>
              <a:buNone/>
            </a:pPr>
            <a:r>
              <a:rPr lang="ko-KR" altLang="en-US" sz="1000" b="1"/>
              <a:t>공급자 정보 </a:t>
            </a:r>
            <a:r>
              <a:rPr lang="en-US" altLang="ko-KR" sz="1000" b="1"/>
              <a:t>(</a:t>
            </a:r>
            <a:r>
              <a:rPr lang="ko-KR" altLang="en-US" sz="1000" b="1"/>
              <a:t>업체명</a:t>
            </a:r>
            <a:r>
              <a:rPr lang="en-US" altLang="ko-KR" sz="1000" b="1"/>
              <a:t>/</a:t>
            </a:r>
            <a:r>
              <a:rPr lang="ko-KR" altLang="en-US" sz="1000" b="1"/>
              <a:t>주소</a:t>
            </a:r>
            <a:r>
              <a:rPr lang="en-US" altLang="ko-KR" sz="1000" b="1"/>
              <a:t>/</a:t>
            </a:r>
            <a:r>
              <a:rPr lang="ko-KR" altLang="en-US" sz="1000" b="1"/>
              <a:t>연락처</a:t>
            </a:r>
            <a:r>
              <a:rPr lang="en-US" altLang="ko-KR" sz="1000" b="1"/>
              <a:t>)</a:t>
            </a:r>
            <a:r>
              <a:rPr lang="ko-KR" altLang="en-US" sz="1000" b="1"/>
              <a:t> </a:t>
            </a:r>
            <a:r>
              <a:rPr lang="en-US" altLang="ko-KR" sz="1000" b="1"/>
              <a:t>: </a:t>
            </a:r>
            <a:r>
              <a:rPr lang="ko-KR" altLang="en-US" sz="1000" b="1"/>
              <a:t>대정화금㈜  </a:t>
            </a:r>
            <a:r>
              <a:rPr lang="en-US" altLang="ko-KR" sz="1000" b="1"/>
              <a:t>/ </a:t>
            </a:r>
            <a:r>
              <a:rPr lang="ko-KR" altLang="en-US" sz="1000" b="1"/>
              <a:t>경기도 시흥시 서해안로 </a:t>
            </a:r>
            <a:r>
              <a:rPr lang="en-US" altLang="ko-KR" sz="1000" b="1"/>
              <a:t>186 / 031-488-8822</a:t>
            </a:r>
            <a:r>
              <a:rPr lang="en-US" altLang="ko-KR" sz="100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000" b="1"/>
          </a:p>
        </p:txBody>
      </p:sp>
      <p:pic>
        <p:nvPicPr>
          <p:cNvPr id="57370" name="그림 4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" t="36572" r="71326" b="32611"/>
          <a:stretch>
            <a:fillRect/>
          </a:stretch>
        </p:blipFill>
        <p:spPr bwMode="auto">
          <a:xfrm>
            <a:off x="2905127" y="1957388"/>
            <a:ext cx="1676401" cy="237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71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13" t="68605" r="1813" b="777"/>
          <a:stretch>
            <a:fillRect/>
          </a:stretch>
        </p:blipFill>
        <p:spPr bwMode="auto">
          <a:xfrm>
            <a:off x="690565" y="1957388"/>
            <a:ext cx="1781175" cy="237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72" name="직사각형 1"/>
          <p:cNvSpPr>
            <a:spLocks noChangeArrowheads="1"/>
          </p:cNvSpPr>
          <p:nvPr/>
        </p:nvSpPr>
        <p:spPr bwMode="auto">
          <a:xfrm>
            <a:off x="5019676" y="2511426"/>
            <a:ext cx="1431802" cy="646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atinLnBrk="1"/>
            <a:r>
              <a:rPr lang="ko-KR" altLang="en-US" sz="3599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3599" b="1">
                <a:latin typeface="맑은 고딕" panose="020B0503020000020004" pitchFamily="50" charset="-127"/>
                <a:ea typeface="맑은 고딕" panose="020B0503020000020004" pitchFamily="50" charset="-127"/>
              </a:rPr>
              <a:t>위 험</a:t>
            </a:r>
            <a:endParaRPr lang="en-US" altLang="ko-KR" sz="1101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80233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149</Words>
  <Application>Microsoft Office PowerPoint</Application>
  <PresentationFormat>A4 용지(210x297mm)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HY수평선B</vt:lpstr>
      <vt:lpstr>굴림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hanshin</dc:creator>
  <cp:lastModifiedBy>hanshin</cp:lastModifiedBy>
  <cp:revision>1</cp:revision>
  <dcterms:created xsi:type="dcterms:W3CDTF">2022-10-31T00:26:54Z</dcterms:created>
  <dcterms:modified xsi:type="dcterms:W3CDTF">2022-10-31T00:28:23Z</dcterms:modified>
</cp:coreProperties>
</file>