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7559675" cy="1069181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864"/>
    <a:srgbClr val="0076C0"/>
    <a:srgbClr val="EEEEEF"/>
    <a:srgbClr val="E60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298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3533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908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0294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67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6385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201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794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971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421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39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559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939F9-6BBF-41FD-A9E7-94B68DE0EE62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FB668-9A73-4F38-B372-2CC801AE9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525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433312"/>
              </p:ext>
            </p:extLst>
          </p:nvPr>
        </p:nvGraphicFramePr>
        <p:xfrm>
          <a:off x="241819" y="1124154"/>
          <a:ext cx="20828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777794266"/>
                    </a:ext>
                  </a:extLst>
                </a:gridCol>
              </a:tblGrid>
              <a:tr h="189482">
                <a:tc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00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984855"/>
                  </a:ext>
                </a:extLst>
              </a:tr>
              <a:tr h="189482">
                <a:tc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98886"/>
                  </a:ext>
                </a:extLst>
              </a:tr>
              <a:tr h="189482">
                <a:tc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6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52233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5067" y="1137115"/>
            <a:ext cx="70919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-15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신호수</a:t>
            </a:r>
            <a:r>
              <a:rPr lang="en-US" altLang="ko-KR" sz="4000" b="1" spc="-15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! </a:t>
            </a:r>
            <a:r>
              <a:rPr lang="ko-KR" altLang="en-US" sz="4000" b="1" spc="-15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이것은 </a:t>
            </a:r>
            <a:r>
              <a:rPr lang="ko-KR" altLang="en-US" sz="4000" b="1" spc="-15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알고하자</a:t>
            </a:r>
            <a:r>
              <a:rPr lang="en-US" altLang="ko-KR" sz="4000" b="1" spc="-15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!</a:t>
            </a:r>
            <a:r>
              <a:rPr lang="ko-KR" altLang="en-US" sz="4000" b="1" spc="-15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endParaRPr lang="ko-KR" altLang="en-US" sz="4000" b="1" spc="-15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58400"/>
            <a:ext cx="75596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5697" y="2672364"/>
            <a:ext cx="761784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신호수는 </a:t>
            </a:r>
            <a:r>
              <a:rPr lang="ko-KR" altLang="en-US" sz="2100" b="1" dirty="0" smtClean="0">
                <a:solidFill>
                  <a:srgbClr val="FF0000"/>
                </a:solidFill>
                <a:latin typeface="+mn-ea"/>
              </a:rPr>
              <a:t>장비 운전자가 확인 가능한 </a:t>
            </a:r>
            <a:r>
              <a:rPr lang="ko-KR" altLang="en-US" sz="2100" b="1" dirty="0" smtClean="0">
                <a:solidFill>
                  <a:srgbClr val="FF0000"/>
                </a:solidFill>
                <a:latin typeface="+mn-ea"/>
              </a:rPr>
              <a:t>곳</a:t>
            </a: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에 위치한다</a:t>
            </a:r>
            <a:r>
              <a:rPr lang="en-US" altLang="ko-KR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.</a:t>
            </a:r>
          </a:p>
          <a:p>
            <a:pPr marL="342900" indent="-342900">
              <a:buAutoNum type="arabicPeriod"/>
            </a:pPr>
            <a:endParaRPr lang="en-US" altLang="ko-KR" sz="2100" b="1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sz="2100" b="1" dirty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신호수는 </a:t>
            </a:r>
            <a:r>
              <a:rPr lang="ko-KR" altLang="en-US" sz="2100" b="1" dirty="0" smtClean="0">
                <a:solidFill>
                  <a:srgbClr val="FF0000"/>
                </a:solidFill>
                <a:latin typeface="+mn-ea"/>
              </a:rPr>
              <a:t>장비 </a:t>
            </a:r>
            <a:r>
              <a:rPr lang="ko-KR" altLang="en-US" sz="2100" b="1" dirty="0" err="1" smtClean="0">
                <a:solidFill>
                  <a:srgbClr val="FF0000"/>
                </a:solidFill>
                <a:latin typeface="+mn-ea"/>
              </a:rPr>
              <a:t>운행경로〮작업반경</a:t>
            </a:r>
            <a:r>
              <a:rPr lang="ko-KR" altLang="en-US" sz="21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2100" b="1" dirty="0" smtClean="0">
                <a:solidFill>
                  <a:srgbClr val="FF0000"/>
                </a:solidFill>
                <a:latin typeface="+mn-ea"/>
              </a:rPr>
              <a:t>밖</a:t>
            </a: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에서 신호한다</a:t>
            </a:r>
            <a:r>
              <a:rPr lang="en-US" altLang="ko-KR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.</a:t>
            </a:r>
            <a:endParaRPr lang="en-US" altLang="ko-KR" sz="2100" b="1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sz="2100" b="1" dirty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sz="2100" b="1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pPr marL="342900" indent="-342900">
              <a:buAutoNum type="arabicPeriod"/>
            </a:pPr>
            <a:r>
              <a:rPr lang="ko-KR" altLang="en-US" sz="2100" b="1" dirty="0" err="1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작업반경의</a:t>
            </a: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2100" b="1" dirty="0" smtClean="0">
                <a:solidFill>
                  <a:srgbClr val="FF0000"/>
                </a:solidFill>
                <a:latin typeface="+mn-ea"/>
              </a:rPr>
              <a:t>모든 </a:t>
            </a:r>
            <a:r>
              <a:rPr lang="ko-KR" altLang="en-US" sz="2100" b="1" dirty="0" err="1" smtClean="0">
                <a:solidFill>
                  <a:srgbClr val="FF0000"/>
                </a:solidFill>
                <a:latin typeface="+mn-ea"/>
              </a:rPr>
              <a:t>작업행동</a:t>
            </a:r>
            <a:r>
              <a:rPr lang="ko-KR" altLang="en-US" sz="2100" b="1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〮위험요인을</a:t>
            </a:r>
            <a:r>
              <a:rPr lang="ko-KR" altLang="en-US" sz="21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100" b="1" dirty="0">
                <a:solidFill>
                  <a:srgbClr val="FF0000"/>
                </a:solidFill>
                <a:latin typeface="+mn-ea"/>
              </a:rPr>
              <a:t>통제</a:t>
            </a:r>
            <a:r>
              <a:rPr lang="ko-KR" altLang="en-US" sz="210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한</a:t>
            </a:r>
            <a:r>
              <a:rPr lang="ko-KR" altLang="en-US" sz="2100" b="1" dirty="0">
                <a:solidFill>
                  <a:srgbClr val="203864"/>
                </a:solidFill>
                <a:latin typeface="+mn-ea"/>
              </a:rPr>
              <a:t>다</a:t>
            </a:r>
            <a:r>
              <a:rPr lang="en-US" altLang="ko-KR" sz="2100" b="1" dirty="0" smtClean="0">
                <a:solidFill>
                  <a:srgbClr val="203864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2100" b="1" dirty="0" smtClean="0">
              <a:solidFill>
                <a:srgbClr val="203864"/>
              </a:solidFill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sz="2100" b="1" dirty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pPr marL="342900" indent="-342900">
              <a:buAutoNum type="arabicPeriod"/>
            </a:pPr>
            <a:endParaRPr lang="en-US" altLang="ko-KR" sz="2100" b="1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4. </a:t>
            </a:r>
            <a:r>
              <a:rPr lang="ko-KR" altLang="en-US" sz="2100" b="1" dirty="0" smtClean="0">
                <a:solidFill>
                  <a:srgbClr val="FF0000"/>
                </a:solidFill>
                <a:latin typeface="+mn-ea"/>
              </a:rPr>
              <a:t>호루라기를 항시 소지</a:t>
            </a: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하고</a:t>
            </a:r>
            <a:r>
              <a:rPr lang="en-US" altLang="ko-KR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, </a:t>
            </a:r>
            <a:r>
              <a:rPr lang="ko-KR" altLang="en-US" sz="2100" b="1" dirty="0" smtClean="0">
                <a:solidFill>
                  <a:srgbClr val="FF0000"/>
                </a:solidFill>
                <a:latin typeface="+mn-ea"/>
              </a:rPr>
              <a:t>위험상황</a:t>
            </a: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 발생 시 주변에</a:t>
            </a:r>
            <a:endParaRPr lang="en-US" altLang="ko-KR" sz="2100" b="1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endParaRPr lang="en-US" altLang="ko-KR" sz="2100" b="1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210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</a:t>
            </a:r>
            <a:r>
              <a:rPr lang="en-US" altLang="ko-KR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 </a:t>
            </a:r>
            <a:r>
              <a:rPr lang="ko-KR" altLang="en-US" sz="2100" b="1" dirty="0" smtClean="0">
                <a:solidFill>
                  <a:srgbClr val="FF0000"/>
                </a:solidFill>
                <a:latin typeface="+mn-ea"/>
              </a:rPr>
              <a:t>알리고</a:t>
            </a: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 즉시 </a:t>
            </a:r>
            <a:r>
              <a:rPr lang="ko-KR" altLang="en-US" sz="2100" b="1" dirty="0" smtClean="0">
                <a:solidFill>
                  <a:srgbClr val="FF0000"/>
                </a:solidFill>
                <a:latin typeface="+mn-ea"/>
              </a:rPr>
              <a:t>안전한 위치로 대피</a:t>
            </a: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한다</a:t>
            </a:r>
            <a:r>
              <a:rPr lang="en-US" altLang="ko-KR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.</a:t>
            </a:r>
          </a:p>
          <a:p>
            <a:endParaRPr lang="en-US" altLang="ko-KR" sz="2100" b="1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endParaRPr lang="en-US" altLang="ko-KR" sz="2100" b="1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  <a:p>
            <a:r>
              <a:rPr lang="en-US" altLang="ko-KR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5. </a:t>
            </a:r>
            <a:r>
              <a:rPr lang="ko-KR" altLang="en-US" sz="2100" b="1" dirty="0" smtClean="0">
                <a:solidFill>
                  <a:srgbClr val="FF0000"/>
                </a:solidFill>
                <a:latin typeface="+mn-ea"/>
              </a:rPr>
              <a:t>신호 임무만 수행</a:t>
            </a:r>
            <a:r>
              <a:rPr lang="ko-KR" altLang="en-US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한다</a:t>
            </a:r>
            <a:r>
              <a:rPr lang="en-US" altLang="ko-KR" sz="21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. </a:t>
            </a:r>
            <a:r>
              <a:rPr lang="en-US" altLang="ko-KR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(</a:t>
            </a:r>
            <a:r>
              <a:rPr lang="ko-KR" altLang="en-US" b="1" dirty="0" err="1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자재정리</a:t>
            </a:r>
            <a:r>
              <a:rPr lang="ko-KR" altLang="en-US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 등 타 업무 수행 금지</a:t>
            </a:r>
            <a:r>
              <a:rPr lang="en-US" altLang="ko-KR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)</a:t>
            </a:r>
            <a:endParaRPr lang="ko-KR" altLang="en-US" b="1" dirty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8182" y="8432263"/>
            <a:ext cx="1460097" cy="1620000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014" y="8424369"/>
            <a:ext cx="2003684" cy="1620000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7142" y="8432263"/>
            <a:ext cx="1517518" cy="161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77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</TotalTime>
  <Words>59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Administrator</cp:lastModifiedBy>
  <cp:revision>23</cp:revision>
  <cp:lastPrinted>2023-07-20T02:16:35Z</cp:lastPrinted>
  <dcterms:created xsi:type="dcterms:W3CDTF">2023-07-19T23:34:40Z</dcterms:created>
  <dcterms:modified xsi:type="dcterms:W3CDTF">2023-07-20T06:55:25Z</dcterms:modified>
</cp:coreProperties>
</file>