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90" r:id="rId2"/>
    <p:sldId id="275" r:id="rId3"/>
    <p:sldId id="257" r:id="rId4"/>
    <p:sldId id="258" r:id="rId5"/>
    <p:sldId id="259" r:id="rId6"/>
    <p:sldId id="284" r:id="rId7"/>
    <p:sldId id="285" r:id="rId8"/>
    <p:sldId id="291" r:id="rId9"/>
    <p:sldId id="292" r:id="rId10"/>
    <p:sldId id="293" r:id="rId11"/>
    <p:sldId id="294" r:id="rId12"/>
    <p:sldId id="295" r:id="rId13"/>
    <p:sldId id="296" r:id="rId14"/>
    <p:sldId id="297" r:id="rId15"/>
    <p:sldId id="300" r:id="rId16"/>
    <p:sldId id="301" r:id="rId17"/>
    <p:sldId id="274" r:id="rId18"/>
  </p:sldIdLst>
  <p:sldSz cx="9144000" cy="6858000" type="screen4x3"/>
  <p:notesSz cx="6858000" cy="9144000"/>
  <p:embeddedFontLst>
    <p:embeddedFont>
      <p:font typeface="맑은 고딕" panose="020B0503020000020004" pitchFamily="50" charset="-127"/>
      <p:regular r:id="rId19"/>
      <p:bold r:id="rId2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657" autoAdjust="0"/>
  </p:normalViewPr>
  <p:slideViewPr>
    <p:cSldViewPr snapToGrid="0" snapToObjects="1">
      <p:cViewPr varScale="1">
        <p:scale>
          <a:sx n="100" d="100"/>
          <a:sy n="100" d="100"/>
        </p:scale>
        <p:origin x="45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63B7C-C7BF-6E4D-8550-7ED87F47B293}" type="datetimeFigureOut">
              <a:rPr lang="en-US" smtClean="0"/>
              <a:t>12/29/2022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06061-D2CC-2A49-B5EA-991612BC1A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ack-ivory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391" cy="6857543"/>
          </a:xfrm>
          <a:prstGeom prst="rect">
            <a:avLst/>
          </a:prstGeom>
        </p:spPr>
      </p:pic>
      <p:pic>
        <p:nvPicPr>
          <p:cNvPr id="8" name="Picture 7" descr="아래이미지 사본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6341"/>
            <a:ext cx="9143391" cy="10423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4855"/>
            <a:ext cx="9151380" cy="12262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81893" y="576564"/>
            <a:ext cx="433374" cy="43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403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63B7C-C7BF-6E4D-8550-7ED87F47B293}" type="datetimeFigureOut">
              <a:rPr lang="en-US" smtClean="0"/>
              <a:t>12/29/2022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06061-D2CC-2A49-B5EA-991612BC1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100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63B7C-C7BF-6E4D-8550-7ED87F47B293}" type="datetimeFigureOut">
              <a:rPr lang="en-US" smtClean="0"/>
              <a:t>12/29/2022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06061-D2CC-2A49-B5EA-991612BC1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66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63B7C-C7BF-6E4D-8550-7ED87F47B293}" type="datetimeFigureOut">
              <a:rPr lang="en-US" smtClean="0"/>
              <a:t>12/29/2022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06061-D2CC-2A49-B5EA-991612BC1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692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63B7C-C7BF-6E4D-8550-7ED87F47B293}" type="datetimeFigureOut">
              <a:rPr lang="en-US" smtClean="0"/>
              <a:t>12/29/2022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06061-D2CC-2A49-B5EA-991612BC1A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14800" y="3416300"/>
            <a:ext cx="896112" cy="1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865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63B7C-C7BF-6E4D-8550-7ED87F47B293}" type="datetimeFigureOut">
              <a:rPr lang="en-US" smtClean="0"/>
              <a:t>12/29/2022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06061-D2CC-2A49-B5EA-991612BC1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519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63B7C-C7BF-6E4D-8550-7ED87F47B293}" type="datetimeFigureOut">
              <a:rPr lang="en-US" smtClean="0"/>
              <a:t>12/29/2022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06061-D2CC-2A49-B5EA-991612BC1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880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63B7C-C7BF-6E4D-8550-7ED87F47B293}" type="datetimeFigureOut">
              <a:rPr lang="en-US" smtClean="0"/>
              <a:t>12/29/2022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06061-D2CC-2A49-B5EA-991612BC1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164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6531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63B7C-C7BF-6E4D-8550-7ED87F47B293}" type="datetimeFigureOut">
              <a:rPr lang="en-US" smtClean="0"/>
              <a:t>12/29/2022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06061-D2CC-2A49-B5EA-991612BC1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779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63B7C-C7BF-6E4D-8550-7ED87F47B293}" type="datetimeFigureOut">
              <a:rPr lang="en-US" smtClean="0"/>
              <a:t>12/29/2022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06061-D2CC-2A49-B5EA-991612BC1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434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063B7C-C7BF-6E4D-8550-7ED87F47B293}" type="datetimeFigureOut">
              <a:rPr lang="en-US" smtClean="0"/>
              <a:t>12/29/2022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06061-D2CC-2A49-B5EA-991612BC1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729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>
            <a:extLst>
              <a:ext uri="{FF2B5EF4-FFF2-40B4-BE49-F238E27FC236}">
                <a16:creationId xmlns="" xmlns:a16="http://schemas.microsoft.com/office/drawing/2014/main" id="{94B515A6-19C1-53E6-5137-347354D54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94196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="" xmlns:a16="http://schemas.microsoft.com/office/drawing/2014/main" id="{DBA59CFB-6C78-4E8F-F619-0836F1880BA4}"/>
              </a:ext>
            </a:extLst>
          </p:cNvPr>
          <p:cNvSpPr txBox="1"/>
          <p:nvPr/>
        </p:nvSpPr>
        <p:spPr>
          <a:xfrm>
            <a:off x="1389063" y="535911"/>
            <a:ext cx="657239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3000" b="1" spc="-300" dirty="0">
                <a:solidFill>
                  <a:schemeClr val="accent5"/>
                </a:solidFill>
                <a:latin typeface="+mj-ea"/>
              </a:rPr>
              <a:t>안전 작업 방법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66" y="1871626"/>
            <a:ext cx="7781714" cy="4023651"/>
          </a:xfrm>
          <a:prstGeom prst="rect">
            <a:avLst/>
          </a:prstGeom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026583" y="2092667"/>
            <a:ext cx="7396480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사면 위에는 하중을 증가시킬 우려가 있는 차량 운행 또는 자재 </a:t>
            </a:r>
            <a:r>
              <a:rPr kumimoji="0" lang="ko-KR" altLang="en-US" sz="1700" b="1" spc="-150" dirty="0" smtClean="0">
                <a:solidFill>
                  <a:srgbClr val="404040"/>
                </a:solidFill>
                <a:ea typeface="맑은 고딕" pitchFamily="50" charset="-127"/>
              </a:rPr>
              <a:t>등 적치 금지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해빙기에 얼음덩어리가 포함된 토사는 되메우기 및 성토용 재료로 </a:t>
            </a:r>
            <a:r>
              <a:rPr kumimoji="0" lang="ko-KR" altLang="en-US" sz="1700" b="1" spc="-150" dirty="0" smtClean="0">
                <a:solidFill>
                  <a:srgbClr val="404040"/>
                </a:solidFill>
                <a:ea typeface="맑은 고딕" pitchFamily="50" charset="-127"/>
              </a:rPr>
              <a:t>사용 금지</a:t>
            </a:r>
            <a:r>
              <a:rPr kumimoji="0" lang="en-US" altLang="ko-KR" sz="1700" b="1" spc="-150" dirty="0" smtClean="0">
                <a:solidFill>
                  <a:srgbClr val="404040"/>
                </a:solidFill>
                <a:ea typeface="맑은 고딕" pitchFamily="50" charset="-127"/>
              </a:rPr>
              <a:t> </a:t>
            </a:r>
            <a:r>
              <a:rPr kumimoji="0" lang="ko-KR" altLang="en-US" sz="1700" b="1" spc="-150" dirty="0" smtClean="0">
                <a:solidFill>
                  <a:srgbClr val="404040"/>
                </a:solidFill>
                <a:ea typeface="맑은 고딕" pitchFamily="50" charset="-127"/>
              </a:rPr>
              <a:t>    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657" y="2872415"/>
            <a:ext cx="3412618" cy="27649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067D4EA-91BD-6552-F860-50F4CDB20276}"/>
              </a:ext>
            </a:extLst>
          </p:cNvPr>
          <p:cNvSpPr txBox="1"/>
          <p:nvPr/>
        </p:nvSpPr>
        <p:spPr>
          <a:xfrm>
            <a:off x="759346" y="9593"/>
            <a:ext cx="45770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500" b="1" dirty="0">
                <a:solidFill>
                  <a:prstClr val="white"/>
                </a:solidFill>
                <a:latin typeface="+mj-ea"/>
              </a:rPr>
              <a:t>건설현장 해빙기 안전보건 길잡이</a:t>
            </a:r>
          </a:p>
        </p:txBody>
      </p:sp>
      <p:sp>
        <p:nvSpPr>
          <p:cNvPr id="4" name="모서리가 둥근 직사각형 15">
            <a:extLst>
              <a:ext uri="{FF2B5EF4-FFF2-40B4-BE49-F238E27FC236}">
                <a16:creationId xmlns="" xmlns:a16="http://schemas.microsoft.com/office/drawing/2014/main" id="{8EB62CF9-A669-09D1-6FBF-D52F2607C1BF}"/>
              </a:ext>
            </a:extLst>
          </p:cNvPr>
          <p:cNvSpPr/>
          <p:nvPr/>
        </p:nvSpPr>
        <p:spPr>
          <a:xfrm>
            <a:off x="905820" y="1284198"/>
            <a:ext cx="4430550" cy="504056"/>
          </a:xfrm>
          <a:prstGeom prst="roundRect">
            <a:avLst>
              <a:gd name="adj" fmla="val 50000"/>
            </a:avLst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200" b="1" dirty="0">
                <a:solidFill>
                  <a:prstClr val="white"/>
                </a:solidFill>
                <a:latin typeface="+mj-ea"/>
                <a:ea typeface="+mj-ea"/>
              </a:rPr>
              <a:t>➊ </a:t>
            </a:r>
            <a:r>
              <a:rPr lang="ko-KR" altLang="en-US" sz="2200" b="1" dirty="0">
                <a:solidFill>
                  <a:prstClr val="white"/>
                </a:solidFill>
                <a:latin typeface="+mj-ea"/>
                <a:ea typeface="+mj-ea"/>
              </a:rPr>
              <a:t>절</a:t>
            </a:r>
            <a:r>
              <a:rPr lang="en-US" altLang="ko-KR" sz="2200" b="1" dirty="0">
                <a:solidFill>
                  <a:prstClr val="white"/>
                </a:solidFill>
                <a:latin typeface="+mj-ea"/>
                <a:ea typeface="+mj-ea"/>
              </a:rPr>
              <a:t>·</a:t>
            </a:r>
            <a:r>
              <a:rPr lang="ko-KR" altLang="en-US" sz="2200" b="1" dirty="0">
                <a:solidFill>
                  <a:prstClr val="white"/>
                </a:solidFill>
                <a:latin typeface="+mj-ea"/>
                <a:ea typeface="+mj-ea"/>
              </a:rPr>
              <a:t>성 토사면의 붕괴 예방</a:t>
            </a:r>
            <a:endParaRPr kumimoji="0" lang="ko-KR" altLang="en-US" sz="2200" b="1" dirty="0">
              <a:solidFill>
                <a:prstClr val="white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40384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8">
            <a:extLst>
              <a:ext uri="{FF2B5EF4-FFF2-40B4-BE49-F238E27FC236}">
                <a16:creationId xmlns="" xmlns:a16="http://schemas.microsoft.com/office/drawing/2014/main" id="{DBA59CFB-6C78-4E8F-F619-0836F1880BA4}"/>
              </a:ext>
            </a:extLst>
          </p:cNvPr>
          <p:cNvSpPr txBox="1"/>
          <p:nvPr/>
        </p:nvSpPr>
        <p:spPr>
          <a:xfrm>
            <a:off x="1389063" y="535911"/>
            <a:ext cx="657239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3000" b="1" spc="-300" dirty="0">
                <a:solidFill>
                  <a:schemeClr val="accent5"/>
                </a:solidFill>
                <a:latin typeface="+mj-ea"/>
              </a:rPr>
              <a:t>안전 작업 방법</a:t>
            </a:r>
          </a:p>
        </p:txBody>
      </p:sp>
      <p:sp>
        <p:nvSpPr>
          <p:cNvPr id="7" name="모서리가 둥근 직사각형 15">
            <a:extLst>
              <a:ext uri="{FF2B5EF4-FFF2-40B4-BE49-F238E27FC236}">
                <a16:creationId xmlns="" xmlns:a16="http://schemas.microsoft.com/office/drawing/2014/main" id="{152A4C53-66B2-6FA7-3AF5-4F97DCB91003}"/>
              </a:ext>
            </a:extLst>
          </p:cNvPr>
          <p:cNvSpPr/>
          <p:nvPr/>
        </p:nvSpPr>
        <p:spPr>
          <a:xfrm>
            <a:off x="905820" y="1316025"/>
            <a:ext cx="4430550" cy="504056"/>
          </a:xfrm>
          <a:prstGeom prst="roundRect">
            <a:avLst>
              <a:gd name="adj" fmla="val 50000"/>
            </a:avLst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200" b="1" dirty="0">
                <a:solidFill>
                  <a:prstClr val="white"/>
                </a:solidFill>
                <a:latin typeface="+mj-ea"/>
                <a:ea typeface="+mj-ea"/>
              </a:rPr>
              <a:t>➊ </a:t>
            </a:r>
            <a:r>
              <a:rPr lang="ko-KR" altLang="en-US" sz="2200" b="1" dirty="0">
                <a:solidFill>
                  <a:prstClr val="white"/>
                </a:solidFill>
                <a:latin typeface="+mj-ea"/>
                <a:ea typeface="+mj-ea"/>
              </a:rPr>
              <a:t>절</a:t>
            </a:r>
            <a:r>
              <a:rPr lang="en-US" altLang="ko-KR" sz="2200" b="1" dirty="0">
                <a:solidFill>
                  <a:prstClr val="white"/>
                </a:solidFill>
                <a:latin typeface="+mj-ea"/>
                <a:ea typeface="+mj-ea"/>
              </a:rPr>
              <a:t>·</a:t>
            </a:r>
            <a:r>
              <a:rPr lang="ko-KR" altLang="en-US" sz="2200" b="1" dirty="0">
                <a:solidFill>
                  <a:prstClr val="white"/>
                </a:solidFill>
                <a:latin typeface="+mj-ea"/>
                <a:ea typeface="+mj-ea"/>
              </a:rPr>
              <a:t>성 토사면의 붕괴 예방</a:t>
            </a:r>
            <a:endParaRPr kumimoji="0" lang="ko-KR" altLang="en-US" sz="2200" b="1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65" y="1952352"/>
            <a:ext cx="7748059" cy="3353073"/>
          </a:xfrm>
          <a:prstGeom prst="rect">
            <a:avLst/>
          </a:prstGeom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099226" y="2233599"/>
            <a:ext cx="7399190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절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·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성 토사면 위 쌓인 눈 녹은 물의 유입을 방지하기 위하여 배수로를 </a:t>
            </a:r>
            <a:r>
              <a:rPr kumimoji="0" lang="ko-KR" altLang="en-US" sz="1700" b="1" spc="-150" dirty="0" smtClean="0">
                <a:solidFill>
                  <a:srgbClr val="404040"/>
                </a:solidFill>
                <a:ea typeface="맑은 고딕" pitchFamily="50" charset="-127"/>
              </a:rPr>
              <a:t>정비한다</a:t>
            </a:r>
            <a:r>
              <a:rPr kumimoji="0" lang="en-US" altLang="ko-KR" sz="1700" b="1" spc="-150" dirty="0" smtClean="0">
                <a:solidFill>
                  <a:srgbClr val="404040"/>
                </a:solidFill>
                <a:ea typeface="맑은 고딕" pitchFamily="50" charset="-127"/>
              </a:rPr>
              <a:t>. 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사면의 경사도 및 지하수위 측정 등 사면계측을 실시한다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. 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동절기 작업을 중단했던 터널공사의 경우 낙석으로 인한 재해를 방지하기 </a:t>
            </a:r>
            <a:endParaRPr kumimoji="0" lang="en-US" altLang="ko-KR" sz="1700" b="1" spc="-150" dirty="0" smtClean="0">
              <a:solidFill>
                <a:srgbClr val="404040"/>
              </a:solidFill>
              <a:ea typeface="맑은 고딕" pitchFamily="50" charset="-127"/>
            </a:endParaRPr>
          </a:p>
          <a:p>
            <a:pPr>
              <a:lnSpc>
                <a:spcPct val="200000"/>
              </a:lnSpc>
              <a:defRPr/>
            </a:pP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 </a:t>
            </a:r>
            <a:r>
              <a:rPr kumimoji="0" lang="en-US" altLang="ko-KR" sz="1700" b="1" spc="-150" dirty="0" smtClean="0">
                <a:solidFill>
                  <a:srgbClr val="404040"/>
                </a:solidFill>
                <a:ea typeface="맑은 고딕" pitchFamily="50" charset="-127"/>
              </a:rPr>
              <a:t>    </a:t>
            </a:r>
            <a:r>
              <a:rPr kumimoji="0" lang="ko-KR" altLang="en-US" sz="1700" b="1" spc="-150" dirty="0" smtClean="0">
                <a:solidFill>
                  <a:srgbClr val="404040"/>
                </a:solidFill>
                <a:ea typeface="맑은 고딕" pitchFamily="50" charset="-127"/>
              </a:rPr>
              <a:t>위하여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암괴의 탈락 여부 점검한다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.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절 토사는 토질의 형상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,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지층분포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,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불연속면</a:t>
            </a:r>
            <a:r>
              <a:rPr kumimoji="0" lang="en-US" altLang="ko-KR" sz="1600" spc="-150" dirty="0">
                <a:solidFill>
                  <a:srgbClr val="404040"/>
                </a:solidFill>
                <a:ea typeface="맑은 고딕" pitchFamily="50" charset="-127"/>
              </a:rPr>
              <a:t>(</a:t>
            </a:r>
            <a:r>
              <a:rPr kumimoji="0" lang="ko-KR" altLang="en-US" sz="1600" spc="-150" dirty="0">
                <a:solidFill>
                  <a:srgbClr val="404040"/>
                </a:solidFill>
                <a:ea typeface="맑은 고딕" pitchFamily="50" charset="-127"/>
              </a:rPr>
              <a:t>절리</a:t>
            </a:r>
            <a:r>
              <a:rPr kumimoji="0" lang="en-US" altLang="ko-KR" sz="1600" spc="-150" dirty="0">
                <a:solidFill>
                  <a:srgbClr val="404040"/>
                </a:solidFill>
                <a:ea typeface="맑은 고딕" pitchFamily="50" charset="-127"/>
              </a:rPr>
              <a:t>, </a:t>
            </a:r>
            <a:r>
              <a:rPr kumimoji="0" lang="ko-KR" altLang="en-US" sz="1600" spc="-150" dirty="0">
                <a:solidFill>
                  <a:srgbClr val="404040"/>
                </a:solidFill>
                <a:ea typeface="맑은 고딕" pitchFamily="50" charset="-127"/>
              </a:rPr>
              <a:t>단층</a:t>
            </a:r>
            <a:r>
              <a:rPr kumimoji="0" lang="en-US" altLang="ko-KR" sz="1600" spc="-150" dirty="0">
                <a:solidFill>
                  <a:srgbClr val="404040"/>
                </a:solidFill>
                <a:ea typeface="맑은 고딕" pitchFamily="50" charset="-127"/>
              </a:rPr>
              <a:t>)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방향 등을 사전 검토한다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.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3AA4417-5FFC-1FDB-C3B3-2F662214FCF5}"/>
              </a:ext>
            </a:extLst>
          </p:cNvPr>
          <p:cNvSpPr txBox="1"/>
          <p:nvPr/>
        </p:nvSpPr>
        <p:spPr>
          <a:xfrm>
            <a:off x="759346" y="9593"/>
            <a:ext cx="45770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500" b="1" dirty="0">
                <a:solidFill>
                  <a:prstClr val="white"/>
                </a:solidFill>
                <a:latin typeface="+mj-ea"/>
              </a:rPr>
              <a:t>건설현장 해빙기 안전보건 길잡이</a:t>
            </a:r>
          </a:p>
        </p:txBody>
      </p:sp>
    </p:spTree>
    <p:extLst>
      <p:ext uri="{BB962C8B-B14F-4D97-AF65-F5344CB8AC3E}">
        <p14:creationId xmlns:p14="http://schemas.microsoft.com/office/powerpoint/2010/main" val="203057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66" y="2095227"/>
            <a:ext cx="7664450" cy="3657873"/>
          </a:xfrm>
          <a:prstGeom prst="rect">
            <a:avLst/>
          </a:prstGeom>
        </p:spPr>
      </p:pic>
      <p:sp>
        <p:nvSpPr>
          <p:cNvPr id="6" name="TextBox 8">
            <a:extLst>
              <a:ext uri="{FF2B5EF4-FFF2-40B4-BE49-F238E27FC236}">
                <a16:creationId xmlns="" xmlns:a16="http://schemas.microsoft.com/office/drawing/2014/main" id="{DBA59CFB-6C78-4E8F-F619-0836F1880BA4}"/>
              </a:ext>
            </a:extLst>
          </p:cNvPr>
          <p:cNvSpPr txBox="1"/>
          <p:nvPr/>
        </p:nvSpPr>
        <p:spPr>
          <a:xfrm>
            <a:off x="1389063" y="535911"/>
            <a:ext cx="657239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3000" b="1" spc="-300" dirty="0">
                <a:solidFill>
                  <a:schemeClr val="accent5"/>
                </a:solidFill>
                <a:latin typeface="+mj-ea"/>
              </a:rPr>
              <a:t>안전 작업 방법</a:t>
            </a:r>
          </a:p>
        </p:txBody>
      </p:sp>
      <p:sp>
        <p:nvSpPr>
          <p:cNvPr id="7" name="모서리가 둥근 직사각형 15">
            <a:extLst>
              <a:ext uri="{FF2B5EF4-FFF2-40B4-BE49-F238E27FC236}">
                <a16:creationId xmlns="" xmlns:a16="http://schemas.microsoft.com/office/drawing/2014/main" id="{152A4C53-66B2-6FA7-3AF5-4F97DCB91003}"/>
              </a:ext>
            </a:extLst>
          </p:cNvPr>
          <p:cNvSpPr/>
          <p:nvPr/>
        </p:nvSpPr>
        <p:spPr>
          <a:xfrm>
            <a:off x="905820" y="1473374"/>
            <a:ext cx="4430550" cy="504056"/>
          </a:xfrm>
          <a:prstGeom prst="roundRect">
            <a:avLst>
              <a:gd name="adj" fmla="val 50000"/>
            </a:avLst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200" b="1" dirty="0">
                <a:solidFill>
                  <a:prstClr val="white"/>
                </a:solidFill>
                <a:latin typeface="+mj-ea"/>
                <a:ea typeface="+mj-ea"/>
              </a:rPr>
              <a:t>➋ </a:t>
            </a:r>
            <a:r>
              <a:rPr lang="ko-KR" altLang="en-US" sz="2200" b="1" dirty="0">
                <a:solidFill>
                  <a:prstClr val="white"/>
                </a:solidFill>
                <a:latin typeface="+mj-ea"/>
                <a:ea typeface="+mj-ea"/>
              </a:rPr>
              <a:t>흙막이 지보공 붕괴 예방</a:t>
            </a:r>
            <a:endParaRPr kumimoji="0" lang="ko-KR" altLang="en-US" sz="2200" b="1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099226" y="2366949"/>
            <a:ext cx="7095514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kumimoji="0" lang="ko-KR" altLang="en-US" sz="1700" b="1" spc="-150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해빙기 작업 재개 전 다음 점검을 실시한다</a:t>
            </a:r>
            <a:r>
              <a:rPr kumimoji="0" lang="en-US" altLang="ko-KR" sz="1700" b="1" spc="-150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. </a:t>
            </a:r>
          </a:p>
          <a:p>
            <a:pPr>
              <a:lnSpc>
                <a:spcPct val="150000"/>
              </a:lnSpc>
              <a:defRPr/>
            </a:pP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 </a:t>
            </a:r>
            <a:r>
              <a:rPr kumimoji="0" lang="en-US" altLang="ko-KR" sz="1700" b="1" spc="-150" dirty="0" smtClean="0">
                <a:solidFill>
                  <a:srgbClr val="404040"/>
                </a:solidFill>
                <a:ea typeface="맑은 고딕" pitchFamily="50" charset="-127"/>
              </a:rPr>
              <a:t> - </a:t>
            </a:r>
            <a:r>
              <a:rPr kumimoji="0" lang="ko-KR" altLang="en-US" sz="1700" b="1" spc="-150" dirty="0" smtClean="0">
                <a:solidFill>
                  <a:srgbClr val="404040"/>
                </a:solidFill>
                <a:ea typeface="맑은 고딕" pitchFamily="50" charset="-127"/>
              </a:rPr>
              <a:t>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점검반을 구성하여 흙막이 지보공 부재의 변형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,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부식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,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손상 및 탈락의 유무와     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     </a:t>
            </a:r>
            <a:r>
              <a:rPr kumimoji="0" lang="ko-KR" altLang="en-US" sz="1700" b="1" spc="-150" dirty="0" smtClean="0">
                <a:solidFill>
                  <a:srgbClr val="404040"/>
                </a:solidFill>
                <a:ea typeface="맑은 고딕" pitchFamily="50" charset="-127"/>
              </a:rPr>
              <a:t>상태를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점검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</a:t>
            </a:r>
            <a:r>
              <a:rPr kumimoji="0" lang="en-US" altLang="ko-KR" sz="1700" b="1" spc="-150" dirty="0" smtClean="0">
                <a:solidFill>
                  <a:srgbClr val="404040"/>
                </a:solidFill>
                <a:ea typeface="맑은 고딕" pitchFamily="50" charset="-127"/>
              </a:rPr>
              <a:t>-</a:t>
            </a:r>
            <a:r>
              <a:rPr kumimoji="0" lang="ko-KR" altLang="en-US" sz="1700" b="1" spc="-150" dirty="0" smtClean="0">
                <a:solidFill>
                  <a:srgbClr val="404040"/>
                </a:solidFill>
                <a:ea typeface="맑은 고딕" pitchFamily="50" charset="-127"/>
              </a:rPr>
              <a:t> </a:t>
            </a:r>
            <a:r>
              <a:rPr kumimoji="0" lang="en-US" altLang="ko-KR" sz="1700" b="1" spc="-150" dirty="0" smtClean="0">
                <a:solidFill>
                  <a:srgbClr val="404040"/>
                </a:solidFill>
                <a:ea typeface="맑은 고딕" pitchFamily="50" charset="-127"/>
              </a:rPr>
              <a:t>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계측결과 분석을 통한 토압의 증가 또는 이상유무를 확인 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 </a:t>
            </a:r>
            <a:r>
              <a:rPr kumimoji="0" lang="en-US" altLang="ko-KR" sz="1700" b="1" spc="-150" dirty="0" smtClean="0">
                <a:solidFill>
                  <a:srgbClr val="404040"/>
                </a:solidFill>
                <a:ea typeface="맑은 고딕" pitchFamily="50" charset="-127"/>
              </a:rPr>
              <a:t>-</a:t>
            </a:r>
            <a:r>
              <a:rPr kumimoji="0" lang="ko-KR" altLang="en-US" sz="1700" b="1" spc="-150" dirty="0" smtClean="0">
                <a:solidFill>
                  <a:srgbClr val="404040"/>
                </a:solidFill>
                <a:ea typeface="맑은 고딕" pitchFamily="50" charset="-127"/>
              </a:rPr>
              <a:t> 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흙막이 벽에 지중 공극수 동결로 인한 배부름 현상 발생 또는 용수부위 존재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     </a:t>
            </a:r>
            <a:r>
              <a:rPr kumimoji="0" lang="ko-KR" altLang="en-US" sz="1700" b="1" spc="-150" dirty="0" smtClean="0">
                <a:solidFill>
                  <a:srgbClr val="404040"/>
                </a:solidFill>
                <a:ea typeface="맑은 고딕" pitchFamily="50" charset="-127"/>
              </a:rPr>
              <a:t>여부를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조사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 </a:t>
            </a:r>
            <a:r>
              <a:rPr kumimoji="0" lang="en-US" altLang="ko-KR" sz="1700" b="1" spc="-150" dirty="0" smtClean="0">
                <a:solidFill>
                  <a:srgbClr val="404040"/>
                </a:solidFill>
                <a:ea typeface="맑은 고딕" pitchFamily="50" charset="-127"/>
              </a:rPr>
              <a:t>-</a:t>
            </a:r>
            <a:r>
              <a:rPr kumimoji="0" lang="ko-KR" altLang="en-US" sz="1700" b="1" spc="-150" dirty="0" smtClean="0">
                <a:solidFill>
                  <a:srgbClr val="404040"/>
                </a:solidFill>
                <a:ea typeface="맑은 고딕" pitchFamily="50" charset="-127"/>
              </a:rPr>
              <a:t> 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굴착작업 전 작업장소 및 주변지반에 대하여 균열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·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함수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·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용수 및 동결의 유무 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     </a:t>
            </a:r>
            <a:r>
              <a:rPr kumimoji="0" lang="ko-KR" altLang="en-US" sz="1700" b="1" spc="-150" dirty="0" smtClean="0">
                <a:solidFill>
                  <a:srgbClr val="404040"/>
                </a:solidFill>
                <a:ea typeface="맑은 고딕" pitchFamily="50" charset="-127"/>
              </a:rPr>
              <a:t>또는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상태 점검    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126FA02-DE9D-3CBC-E020-4AE45AB94BA1}"/>
              </a:ext>
            </a:extLst>
          </p:cNvPr>
          <p:cNvSpPr txBox="1"/>
          <p:nvPr/>
        </p:nvSpPr>
        <p:spPr>
          <a:xfrm>
            <a:off x="759346" y="9593"/>
            <a:ext cx="45770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500" b="1" dirty="0">
                <a:solidFill>
                  <a:prstClr val="white"/>
                </a:solidFill>
                <a:latin typeface="+mj-ea"/>
              </a:rPr>
              <a:t>건설현장 해빙기 안전보건 길잡이</a:t>
            </a:r>
          </a:p>
        </p:txBody>
      </p:sp>
    </p:spTree>
    <p:extLst>
      <p:ext uri="{BB962C8B-B14F-4D97-AF65-F5344CB8AC3E}">
        <p14:creationId xmlns:p14="http://schemas.microsoft.com/office/powerpoint/2010/main" val="105541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8">
            <a:extLst>
              <a:ext uri="{FF2B5EF4-FFF2-40B4-BE49-F238E27FC236}">
                <a16:creationId xmlns="" xmlns:a16="http://schemas.microsoft.com/office/drawing/2014/main" id="{DBA59CFB-6C78-4E8F-F619-0836F1880BA4}"/>
              </a:ext>
            </a:extLst>
          </p:cNvPr>
          <p:cNvSpPr txBox="1"/>
          <p:nvPr/>
        </p:nvSpPr>
        <p:spPr>
          <a:xfrm>
            <a:off x="1389063" y="535911"/>
            <a:ext cx="657239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3000" b="1" spc="-300" dirty="0">
                <a:solidFill>
                  <a:schemeClr val="accent5"/>
                </a:solidFill>
                <a:latin typeface="+mj-ea"/>
              </a:rPr>
              <a:t>안전 작업 방법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66" y="2069872"/>
            <a:ext cx="7664450" cy="4023651"/>
          </a:xfrm>
          <a:prstGeom prst="rect">
            <a:avLst/>
          </a:prstGeom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099225" y="2275509"/>
            <a:ext cx="7216099" cy="1269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굴착토사나 자재 등 중량물을 경사면 및 흙막이 상부 주변에 적치하지 않는다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. 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표면수가 지중으로 침투하지 못하도록 굴착배면에 배수로를 설치하거나             콘크리트를 타설한다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2607" y="3254255"/>
            <a:ext cx="3412765" cy="26234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7877A8F-A3D2-2D62-42DA-EDBA8583B213}"/>
              </a:ext>
            </a:extLst>
          </p:cNvPr>
          <p:cNvSpPr txBox="1"/>
          <p:nvPr/>
        </p:nvSpPr>
        <p:spPr>
          <a:xfrm>
            <a:off x="759346" y="9593"/>
            <a:ext cx="45770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500" b="1" dirty="0">
                <a:solidFill>
                  <a:prstClr val="white"/>
                </a:solidFill>
                <a:latin typeface="+mj-ea"/>
              </a:rPr>
              <a:t>건설현장 해빙기 안전보건 길잡이</a:t>
            </a:r>
          </a:p>
        </p:txBody>
      </p:sp>
      <p:sp>
        <p:nvSpPr>
          <p:cNvPr id="4" name="모서리가 둥근 직사각형 15">
            <a:extLst>
              <a:ext uri="{FF2B5EF4-FFF2-40B4-BE49-F238E27FC236}">
                <a16:creationId xmlns="" xmlns:a16="http://schemas.microsoft.com/office/drawing/2014/main" id="{0332B6E6-49C5-B3DB-CF04-91FEE089415A}"/>
              </a:ext>
            </a:extLst>
          </p:cNvPr>
          <p:cNvSpPr/>
          <p:nvPr/>
        </p:nvSpPr>
        <p:spPr>
          <a:xfrm>
            <a:off x="905820" y="1473374"/>
            <a:ext cx="4430550" cy="504056"/>
          </a:xfrm>
          <a:prstGeom prst="roundRect">
            <a:avLst>
              <a:gd name="adj" fmla="val 50000"/>
            </a:avLst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200" b="1" dirty="0">
                <a:solidFill>
                  <a:prstClr val="white"/>
                </a:solidFill>
                <a:latin typeface="+mj-ea"/>
                <a:ea typeface="+mj-ea"/>
              </a:rPr>
              <a:t>➋ </a:t>
            </a:r>
            <a:r>
              <a:rPr lang="ko-KR" altLang="en-US" sz="2200" b="1" dirty="0">
                <a:solidFill>
                  <a:prstClr val="white"/>
                </a:solidFill>
                <a:latin typeface="+mj-ea"/>
                <a:ea typeface="+mj-ea"/>
              </a:rPr>
              <a:t>흙막이 지보공 붕괴 예방</a:t>
            </a:r>
            <a:endParaRPr kumimoji="0" lang="ko-KR" altLang="en-US" sz="2200" b="1" dirty="0">
              <a:solidFill>
                <a:prstClr val="white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89410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8">
            <a:extLst>
              <a:ext uri="{FF2B5EF4-FFF2-40B4-BE49-F238E27FC236}">
                <a16:creationId xmlns="" xmlns:a16="http://schemas.microsoft.com/office/drawing/2014/main" id="{DBA59CFB-6C78-4E8F-F619-0836F1880BA4}"/>
              </a:ext>
            </a:extLst>
          </p:cNvPr>
          <p:cNvSpPr txBox="1"/>
          <p:nvPr/>
        </p:nvSpPr>
        <p:spPr>
          <a:xfrm>
            <a:off x="1389063" y="535911"/>
            <a:ext cx="657239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3000" b="1" spc="-300" dirty="0">
                <a:solidFill>
                  <a:schemeClr val="accent5"/>
                </a:solidFill>
                <a:latin typeface="+mj-ea"/>
              </a:rPr>
              <a:t>안전 작업 방법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66" y="2069872"/>
            <a:ext cx="7664450" cy="4023651"/>
          </a:xfrm>
          <a:prstGeom prst="rect">
            <a:avLst/>
          </a:prstGeom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099226" y="2275509"/>
            <a:ext cx="7095514" cy="1219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혹한기에 시공된 콘크리트 구조물은  강도가 현저히 저하되어 붕괴될 우려가       있으므로 현장 타설콘크리트의 강도를 확인한다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.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조립 및 해체작업 시 관리감독자를 지정하여 지휘한다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.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</p:txBody>
      </p:sp>
      <p:sp>
        <p:nvSpPr>
          <p:cNvPr id="10" name="모서리가 둥근 직사각형 15">
            <a:extLst>
              <a:ext uri="{FF2B5EF4-FFF2-40B4-BE49-F238E27FC236}">
                <a16:creationId xmlns="" xmlns:a16="http://schemas.microsoft.com/office/drawing/2014/main" id="{152A4C53-66B2-6FA7-3AF5-4F97DCB91003}"/>
              </a:ext>
            </a:extLst>
          </p:cNvPr>
          <p:cNvSpPr/>
          <p:nvPr/>
        </p:nvSpPr>
        <p:spPr>
          <a:xfrm>
            <a:off x="905820" y="1473374"/>
            <a:ext cx="4430550" cy="504056"/>
          </a:xfrm>
          <a:prstGeom prst="roundRect">
            <a:avLst>
              <a:gd name="adj" fmla="val 50000"/>
            </a:avLst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200" b="1" dirty="0">
                <a:solidFill>
                  <a:prstClr val="white"/>
                </a:solidFill>
                <a:latin typeface="+mj-ea"/>
                <a:ea typeface="+mj-ea"/>
              </a:rPr>
              <a:t>➌ </a:t>
            </a:r>
            <a:r>
              <a:rPr lang="ko-KR" altLang="en-US" sz="2200" b="1" dirty="0">
                <a:solidFill>
                  <a:prstClr val="white"/>
                </a:solidFill>
                <a:latin typeface="+mj-ea"/>
                <a:ea typeface="+mj-ea"/>
              </a:rPr>
              <a:t>거푸집 동바리 붕괴 예방 </a:t>
            </a:r>
            <a:endParaRPr kumimoji="0" lang="ko-KR" altLang="en-US" sz="2200" b="1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8950" y="3623089"/>
            <a:ext cx="2933700" cy="22548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7DEB1E7-51EB-38A8-1B66-1C1BF9D4569A}"/>
              </a:ext>
            </a:extLst>
          </p:cNvPr>
          <p:cNvSpPr txBox="1"/>
          <p:nvPr/>
        </p:nvSpPr>
        <p:spPr>
          <a:xfrm>
            <a:off x="759346" y="9593"/>
            <a:ext cx="45770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500" b="1" dirty="0">
                <a:solidFill>
                  <a:prstClr val="white"/>
                </a:solidFill>
                <a:latin typeface="+mj-ea"/>
              </a:rPr>
              <a:t>건설현장 해빙기 안전보건 길잡이</a:t>
            </a:r>
          </a:p>
        </p:txBody>
      </p:sp>
    </p:spTree>
    <p:extLst>
      <p:ext uri="{BB962C8B-B14F-4D97-AF65-F5344CB8AC3E}">
        <p14:creationId xmlns:p14="http://schemas.microsoft.com/office/powerpoint/2010/main" val="366732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66" y="2095227"/>
            <a:ext cx="7664450" cy="4065604"/>
          </a:xfrm>
          <a:prstGeom prst="rect">
            <a:avLst/>
          </a:prstGeom>
        </p:spPr>
      </p:pic>
      <p:sp>
        <p:nvSpPr>
          <p:cNvPr id="10" name="TextBox 8">
            <a:extLst>
              <a:ext uri="{FF2B5EF4-FFF2-40B4-BE49-F238E27FC236}">
                <a16:creationId xmlns="" xmlns:a16="http://schemas.microsoft.com/office/drawing/2014/main" id="{DBA59CFB-6C78-4E8F-F619-0836F1880BA4}"/>
              </a:ext>
            </a:extLst>
          </p:cNvPr>
          <p:cNvSpPr txBox="1"/>
          <p:nvPr/>
        </p:nvSpPr>
        <p:spPr>
          <a:xfrm>
            <a:off x="1389063" y="535911"/>
            <a:ext cx="657239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3000" b="1" spc="-300" dirty="0">
                <a:solidFill>
                  <a:schemeClr val="accent5"/>
                </a:solidFill>
                <a:latin typeface="+mj-ea"/>
              </a:rPr>
              <a:t>안전 작업 방법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099226" y="2346629"/>
            <a:ext cx="7095514" cy="318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kumimoji="0" lang="ko-KR" altLang="en-US" sz="1700" b="1" spc="-150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거푸집 </a:t>
            </a:r>
            <a:r>
              <a:rPr kumimoji="0" lang="ko-KR" altLang="en-US" sz="1700" b="1" spc="-150" dirty="0" err="1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동바리</a:t>
            </a:r>
            <a:r>
              <a:rPr kumimoji="0" lang="ko-KR" altLang="en-US" sz="1700" b="1" spc="-150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 설치 시 다음 사항에 유의한다</a:t>
            </a:r>
            <a:r>
              <a:rPr kumimoji="0" lang="en-US" altLang="ko-KR" sz="1700" b="1" spc="-150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. </a:t>
            </a:r>
          </a:p>
          <a:p>
            <a:pPr>
              <a:lnSpc>
                <a:spcPct val="150000"/>
              </a:lnSpc>
              <a:defRPr/>
            </a:pP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     -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 거푸집 동바리 설치시 구조검토 및 조립도에 근거하여 설치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     -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조립도에 명시된 동바리ㆍ멍에 부재의 재질 </a:t>
            </a:r>
            <a:r>
              <a:rPr kumimoji="0" lang="ko-KR" altLang="en-US" sz="1700" b="1" spc="-150" dirty="0" err="1">
                <a:solidFill>
                  <a:srgbClr val="404040"/>
                </a:solidFill>
                <a:ea typeface="맑은 고딕" pitchFamily="50" charset="-127"/>
              </a:rPr>
              <a:t>ㆍ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단면 규격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        </a:t>
            </a:r>
            <a:r>
              <a:rPr kumimoji="0" lang="ko-KR" altLang="en-US" sz="1700" b="1" spc="-150" dirty="0" err="1">
                <a:solidFill>
                  <a:srgbClr val="404040"/>
                </a:solidFill>
                <a:ea typeface="맑은 고딕" pitchFamily="50" charset="-127"/>
              </a:rPr>
              <a:t>ㆍ설치간격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및 이음방법 등을 준수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     -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불량재료 사용금지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     -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동바리 높이 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3.5m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이상 시 양방향으로 수평 연결재 설치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     -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파이프써포트 철근핀 사용 금지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(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전용핀 사용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) </a:t>
            </a:r>
          </a:p>
          <a:p>
            <a:pPr>
              <a:lnSpc>
                <a:spcPct val="150000"/>
              </a:lnSpc>
              <a:defRPr/>
            </a:pP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     -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수평연결재 두 방향으로 직교 설치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(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전용철물 사용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CC8BBB7-0E28-D244-6A80-CD8349F7ECCB}"/>
              </a:ext>
            </a:extLst>
          </p:cNvPr>
          <p:cNvSpPr txBox="1"/>
          <p:nvPr/>
        </p:nvSpPr>
        <p:spPr>
          <a:xfrm>
            <a:off x="759346" y="9593"/>
            <a:ext cx="45770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500" b="1" dirty="0">
                <a:solidFill>
                  <a:prstClr val="white"/>
                </a:solidFill>
                <a:latin typeface="+mj-ea"/>
              </a:rPr>
              <a:t>건설현장 해빙기 안전보건 길잡이</a:t>
            </a:r>
          </a:p>
        </p:txBody>
      </p:sp>
      <p:sp>
        <p:nvSpPr>
          <p:cNvPr id="3" name="모서리가 둥근 직사각형 15">
            <a:extLst>
              <a:ext uri="{FF2B5EF4-FFF2-40B4-BE49-F238E27FC236}">
                <a16:creationId xmlns="" xmlns:a16="http://schemas.microsoft.com/office/drawing/2014/main" id="{A4FC64AD-BEE6-555F-2DD3-4516C6576C4D}"/>
              </a:ext>
            </a:extLst>
          </p:cNvPr>
          <p:cNvSpPr/>
          <p:nvPr/>
        </p:nvSpPr>
        <p:spPr>
          <a:xfrm>
            <a:off x="905820" y="1473374"/>
            <a:ext cx="4430550" cy="504056"/>
          </a:xfrm>
          <a:prstGeom prst="roundRect">
            <a:avLst>
              <a:gd name="adj" fmla="val 50000"/>
            </a:avLst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200" b="1" dirty="0">
                <a:solidFill>
                  <a:prstClr val="white"/>
                </a:solidFill>
                <a:latin typeface="+mj-ea"/>
                <a:ea typeface="+mj-ea"/>
              </a:rPr>
              <a:t>➌ </a:t>
            </a:r>
            <a:r>
              <a:rPr lang="ko-KR" altLang="en-US" sz="2200" b="1" dirty="0">
                <a:solidFill>
                  <a:prstClr val="white"/>
                </a:solidFill>
                <a:latin typeface="+mj-ea"/>
                <a:ea typeface="+mj-ea"/>
              </a:rPr>
              <a:t>거푸집 동바리 붕괴 예방 </a:t>
            </a:r>
            <a:endParaRPr kumimoji="0" lang="ko-KR" altLang="en-US" sz="2200" b="1" dirty="0">
              <a:solidFill>
                <a:prstClr val="white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5110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="" xmlns:a16="http://schemas.microsoft.com/office/drawing/2014/main" id="{FE572758-C95C-1223-08B8-5B9AA2247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66" y="2095227"/>
            <a:ext cx="7664450" cy="3208293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="" xmlns:a16="http://schemas.microsoft.com/office/drawing/2014/main" id="{8E50B819-5E94-A7ED-41D3-182326C119B5}"/>
              </a:ext>
            </a:extLst>
          </p:cNvPr>
          <p:cNvSpPr txBox="1"/>
          <p:nvPr/>
        </p:nvSpPr>
        <p:spPr>
          <a:xfrm>
            <a:off x="1389063" y="535911"/>
            <a:ext cx="657239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3000" b="1" spc="-300" dirty="0">
                <a:solidFill>
                  <a:schemeClr val="accent5"/>
                </a:solidFill>
                <a:latin typeface="+mj-ea"/>
              </a:rPr>
              <a:t>안전 작업 방법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962843C-629A-4BD3-60E1-1021464133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226" y="2346629"/>
            <a:ext cx="7095514" cy="2054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kumimoji="0" lang="ko-KR" altLang="en-US" sz="1700" b="1" spc="-150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거푸집 </a:t>
            </a:r>
            <a:r>
              <a:rPr kumimoji="0" lang="ko-KR" altLang="en-US" sz="1700" b="1" spc="-150" dirty="0" err="1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동바리</a:t>
            </a:r>
            <a:r>
              <a:rPr kumimoji="0" lang="ko-KR" altLang="en-US" sz="1700" b="1" spc="-150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 설치 시 다음 사항에 유의한다</a:t>
            </a:r>
            <a:r>
              <a:rPr kumimoji="0" lang="en-US" altLang="ko-KR" sz="1700" b="1" spc="-150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. </a:t>
            </a:r>
          </a:p>
          <a:p>
            <a:pPr>
              <a:lnSpc>
                <a:spcPct val="150000"/>
              </a:lnSpc>
              <a:defRPr/>
            </a:pP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     -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계단 및 경사구간 거푸집동바리 </a:t>
            </a:r>
            <a:r>
              <a:rPr kumimoji="0" lang="ko-KR" altLang="en-US" sz="1700" b="1" spc="-150" dirty="0" err="1">
                <a:solidFill>
                  <a:srgbClr val="404040"/>
                </a:solidFill>
                <a:ea typeface="맑은 고딕" pitchFamily="50" charset="-127"/>
              </a:rPr>
              <a:t>조립시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수직도 유지 및 받침철물 쐐기 </a:t>
            </a:r>
            <a:endParaRPr kumimoji="0" lang="en-US" altLang="ko-KR" sz="1700" b="1" spc="-150" dirty="0" smtClean="0">
              <a:solidFill>
                <a:srgbClr val="404040"/>
              </a:solidFill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 </a:t>
            </a:r>
            <a:r>
              <a:rPr kumimoji="0" lang="en-US" altLang="ko-KR" sz="1700" b="1" spc="-150" dirty="0" smtClean="0">
                <a:solidFill>
                  <a:srgbClr val="404040"/>
                </a:solidFill>
                <a:ea typeface="맑은 고딕" pitchFamily="50" charset="-127"/>
              </a:rPr>
              <a:t>       </a:t>
            </a:r>
            <a:r>
              <a:rPr kumimoji="0" lang="ko-KR" altLang="en-US" sz="1700" b="1" spc="-150" dirty="0" smtClean="0">
                <a:solidFill>
                  <a:srgbClr val="404040"/>
                </a:solidFill>
                <a:ea typeface="맑은 고딕" pitchFamily="50" charset="-127"/>
              </a:rPr>
              <a:t>보강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철저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     -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계상재하중이 </a:t>
            </a:r>
            <a:r>
              <a:rPr kumimoji="0" lang="ko-KR" altLang="en-US" sz="1700" b="1" spc="-150" dirty="0" err="1">
                <a:solidFill>
                  <a:srgbClr val="404040"/>
                </a:solidFill>
                <a:ea typeface="맑은 고딕" pitchFamily="50" charset="-127"/>
              </a:rPr>
              <a:t>지반저면까지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축력방향으로 안전하게 전달될 수 있도록 </a:t>
            </a:r>
            <a:endParaRPr kumimoji="0" lang="en-US" altLang="ko-KR" sz="1700" b="1" spc="-150" dirty="0" smtClean="0">
              <a:solidFill>
                <a:srgbClr val="404040"/>
              </a:solidFill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 </a:t>
            </a:r>
            <a:r>
              <a:rPr kumimoji="0" lang="en-US" altLang="ko-KR" sz="1700" b="1" spc="-150" dirty="0" smtClean="0">
                <a:solidFill>
                  <a:srgbClr val="404040"/>
                </a:solidFill>
                <a:ea typeface="맑은 고딕" pitchFamily="50" charset="-127"/>
              </a:rPr>
              <a:t>       </a:t>
            </a:r>
            <a:r>
              <a:rPr kumimoji="0" lang="ko-KR" altLang="en-US" sz="1700" b="1" spc="-150" dirty="0" err="1" smtClean="0">
                <a:solidFill>
                  <a:srgbClr val="404040"/>
                </a:solidFill>
                <a:ea typeface="맑은 고딕" pitchFamily="50" charset="-127"/>
              </a:rPr>
              <a:t>동바리의</a:t>
            </a:r>
            <a:r>
              <a:rPr kumimoji="0" lang="ko-KR" altLang="en-US" sz="1700" b="1" spc="-150" dirty="0" smtClean="0">
                <a:solidFill>
                  <a:srgbClr val="404040"/>
                </a:solidFill>
                <a:ea typeface="맑은 고딕" pitchFamily="50" charset="-127"/>
              </a:rPr>
              <a:t> 수직도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준수  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   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</p:txBody>
      </p:sp>
      <p:sp>
        <p:nvSpPr>
          <p:cNvPr id="7" name="모서리가 둥근 직사각형 15">
            <a:extLst>
              <a:ext uri="{FF2B5EF4-FFF2-40B4-BE49-F238E27FC236}">
                <a16:creationId xmlns="" xmlns:a16="http://schemas.microsoft.com/office/drawing/2014/main" id="{5041CB07-B431-BC64-197A-2554C920EDDE}"/>
              </a:ext>
            </a:extLst>
          </p:cNvPr>
          <p:cNvSpPr/>
          <p:nvPr/>
        </p:nvSpPr>
        <p:spPr>
          <a:xfrm>
            <a:off x="905820" y="1473374"/>
            <a:ext cx="4430550" cy="504056"/>
          </a:xfrm>
          <a:prstGeom prst="roundRect">
            <a:avLst>
              <a:gd name="adj" fmla="val 50000"/>
            </a:avLst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200" b="1" dirty="0">
                <a:solidFill>
                  <a:prstClr val="white"/>
                </a:solidFill>
                <a:latin typeface="+mj-ea"/>
                <a:ea typeface="+mj-ea"/>
              </a:rPr>
              <a:t>➌ </a:t>
            </a:r>
            <a:r>
              <a:rPr lang="ko-KR" altLang="en-US" sz="2200" b="1" dirty="0">
                <a:solidFill>
                  <a:prstClr val="white"/>
                </a:solidFill>
                <a:latin typeface="+mj-ea"/>
                <a:ea typeface="+mj-ea"/>
              </a:rPr>
              <a:t>거푸집 동바리 붕괴 예방 </a:t>
            </a:r>
            <a:endParaRPr kumimoji="0" lang="ko-KR" altLang="en-US" sz="2200" b="1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CC8BBB7-0E28-D244-6A80-CD8349F7ECCB}"/>
              </a:ext>
            </a:extLst>
          </p:cNvPr>
          <p:cNvSpPr txBox="1"/>
          <p:nvPr/>
        </p:nvSpPr>
        <p:spPr>
          <a:xfrm>
            <a:off x="759346" y="9593"/>
            <a:ext cx="45770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500" b="1" dirty="0">
                <a:solidFill>
                  <a:prstClr val="white"/>
                </a:solidFill>
                <a:latin typeface="+mj-ea"/>
              </a:rPr>
              <a:t>건설현장 해빙기 안전보건 길잡이</a:t>
            </a:r>
          </a:p>
        </p:txBody>
      </p:sp>
    </p:spTree>
    <p:extLst>
      <p:ext uri="{BB962C8B-B14F-4D97-AF65-F5344CB8AC3E}">
        <p14:creationId xmlns:p14="http://schemas.microsoft.com/office/powerpoint/2010/main" val="284360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16" y="224367"/>
            <a:ext cx="8633883" cy="63796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8539" y="5763682"/>
            <a:ext cx="1732683" cy="577561"/>
          </a:xfrm>
          <a:prstGeom prst="rect">
            <a:avLst/>
          </a:prstGeom>
        </p:spPr>
      </p:pic>
      <p:pic>
        <p:nvPicPr>
          <p:cNvPr id="5" name="Picture 1" descr="해빙기-1.psd">
            <a:extLst>
              <a:ext uri="{FF2B5EF4-FFF2-40B4-BE49-F238E27FC236}">
                <a16:creationId xmlns="" xmlns:a16="http://schemas.microsoft.com/office/drawing/2014/main" id="{3169177C-113A-6079-B6E7-9EBC069A4B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96" y="463990"/>
            <a:ext cx="3155181" cy="232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3627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-1 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391" cy="1225214"/>
          </a:xfrm>
          <a:prstGeom prst="rect">
            <a:avLst/>
          </a:prstGeom>
        </p:spPr>
      </p:pic>
      <p:pic>
        <p:nvPicPr>
          <p:cNvPr id="3" name="Picture 2" descr="아래이미지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8555"/>
            <a:ext cx="9143391" cy="10423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EA1717D-B64D-D9F9-6F64-2462D0414728}"/>
              </a:ext>
            </a:extLst>
          </p:cNvPr>
          <p:cNvSpPr txBox="1"/>
          <p:nvPr/>
        </p:nvSpPr>
        <p:spPr>
          <a:xfrm>
            <a:off x="759346" y="29913"/>
            <a:ext cx="45770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500" b="1" dirty="0" smtClean="0">
                <a:solidFill>
                  <a:prstClr val="white"/>
                </a:solidFill>
                <a:latin typeface="+mj-ea"/>
                <a:ea typeface="+mj-ea"/>
              </a:rPr>
              <a:t>건설현장 해빙기 안전보건 길잡이</a:t>
            </a:r>
            <a:endParaRPr kumimoji="0" lang="ko-KR" altLang="en-US" sz="1500" b="1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6CAFBD72-A19F-DBAF-416E-6BE65D4A80B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  <a14:imgEffect>
                      <a14:brightnessContrast bright="100000" contras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4495" y="660062"/>
            <a:ext cx="323165" cy="323165"/>
          </a:xfrm>
          <a:prstGeom prst="rect">
            <a:avLst/>
          </a:prstGeom>
        </p:spPr>
      </p:pic>
      <p:sp>
        <p:nvSpPr>
          <p:cNvPr id="6" name="TextBox 8">
            <a:extLst>
              <a:ext uri="{FF2B5EF4-FFF2-40B4-BE49-F238E27FC236}">
                <a16:creationId xmlns="" xmlns:a16="http://schemas.microsoft.com/office/drawing/2014/main" id="{7FB3467B-3E07-6A1A-62CF-E224D727F689}"/>
              </a:ext>
            </a:extLst>
          </p:cNvPr>
          <p:cNvSpPr txBox="1"/>
          <p:nvPr/>
        </p:nvSpPr>
        <p:spPr>
          <a:xfrm>
            <a:off x="1389063" y="655538"/>
            <a:ext cx="5400675" cy="46166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2400" b="1" dirty="0">
                <a:solidFill>
                  <a:schemeClr val="accent5"/>
                </a:solidFill>
                <a:latin typeface="+mj-ea"/>
                <a:ea typeface="+mj-ea"/>
              </a:rPr>
              <a:t>차례 </a:t>
            </a:r>
            <a:r>
              <a:rPr lang="en-US" altLang="ko-KR" sz="2400" b="1" dirty="0">
                <a:solidFill>
                  <a:schemeClr val="accent5"/>
                </a:solidFill>
                <a:latin typeface="+mj-ea"/>
                <a:ea typeface="+mj-ea"/>
              </a:rPr>
              <a:t>contents</a:t>
            </a:r>
            <a:endParaRPr lang="ko-KR" altLang="en-US" sz="2400" b="1" dirty="0">
              <a:solidFill>
                <a:schemeClr val="accent5"/>
              </a:solidFill>
              <a:latin typeface="+mj-ea"/>
              <a:ea typeface="+mj-ea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="" xmlns:a16="http://schemas.microsoft.com/office/drawing/2014/main" id="{DA9D7189-19FF-CEBB-E747-84CD475B6C4B}"/>
              </a:ext>
            </a:extLst>
          </p:cNvPr>
          <p:cNvSpPr txBox="1"/>
          <p:nvPr/>
        </p:nvSpPr>
        <p:spPr>
          <a:xfrm>
            <a:off x="1439863" y="1501111"/>
            <a:ext cx="5400675" cy="3139321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ko-KR" altLang="en-US" sz="1900" spc="-1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해빙기란</a:t>
            </a:r>
            <a:r>
              <a:rPr lang="en-US" altLang="ko-KR" sz="19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ko-KR" altLang="en-US" sz="19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해빙기</a:t>
            </a:r>
            <a:r>
              <a:rPr lang="en-US" altLang="ko-KR" sz="19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, </a:t>
            </a:r>
            <a:r>
              <a:rPr lang="ko-KR" altLang="en-US" sz="19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왜 위험할까</a:t>
            </a:r>
            <a:r>
              <a:rPr lang="en-US" altLang="ko-KR" sz="19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ko-KR" altLang="en-US" sz="19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해빙기 재해</a:t>
            </a:r>
            <a:r>
              <a:rPr lang="en-US" altLang="ko-KR" sz="19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, </a:t>
            </a:r>
            <a:r>
              <a:rPr lang="ko-KR" altLang="en-US" sz="19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주로 어디서 발생하나</a:t>
            </a:r>
            <a:r>
              <a:rPr lang="en-US" altLang="ko-KR" sz="19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ko-KR" altLang="en-US" sz="19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해빙기 재해예방 체크리스트</a:t>
            </a:r>
            <a:endParaRPr lang="en-US" altLang="ko-KR" sz="1900" spc="-15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ko-KR" altLang="en-US" sz="19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해빙기 주요 재해사례</a:t>
            </a:r>
            <a:endParaRPr lang="en-US" altLang="ko-KR" sz="1900" spc="-15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ko-KR" altLang="en-US" sz="19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안전 작업 방법</a:t>
            </a:r>
            <a:endParaRPr lang="ko-KR" altLang="en-US" spc="-300" dirty="0">
              <a:solidFill>
                <a:schemeClr val="accent5"/>
              </a:solidFill>
              <a:latin typeface="+mj-ea"/>
            </a:endParaRPr>
          </a:p>
          <a:p>
            <a:pPr>
              <a:lnSpc>
                <a:spcPct val="150000"/>
              </a:lnSpc>
              <a:defRPr/>
            </a:pPr>
            <a:endParaRPr lang="ko-KR" altLang="en-US" b="1" spc="-300" dirty="0">
              <a:solidFill>
                <a:schemeClr val="accent5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611490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8">
            <a:extLst>
              <a:ext uri="{FF2B5EF4-FFF2-40B4-BE49-F238E27FC236}">
                <a16:creationId xmlns="" xmlns:a16="http://schemas.microsoft.com/office/drawing/2014/main" id="{DBA59CFB-6C78-4E8F-F619-0836F1880BA4}"/>
              </a:ext>
            </a:extLst>
          </p:cNvPr>
          <p:cNvSpPr txBox="1"/>
          <p:nvPr/>
        </p:nvSpPr>
        <p:spPr>
          <a:xfrm>
            <a:off x="1389063" y="535911"/>
            <a:ext cx="5400675" cy="55399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3000" b="1" spc="-300" dirty="0">
                <a:solidFill>
                  <a:schemeClr val="accent5"/>
                </a:solidFill>
                <a:latin typeface="+mj-ea"/>
                <a:ea typeface="+mj-ea"/>
              </a:rPr>
              <a:t>해빙기란</a:t>
            </a:r>
            <a:r>
              <a:rPr lang="en-US" altLang="ko-KR" sz="3000" b="1" spc="-300" dirty="0">
                <a:solidFill>
                  <a:schemeClr val="accent5"/>
                </a:solidFill>
                <a:latin typeface="+mj-ea"/>
                <a:ea typeface="+mj-ea"/>
              </a:rPr>
              <a:t>?</a:t>
            </a:r>
            <a:endParaRPr lang="ko-KR" altLang="en-US" sz="3000" b="1" spc="-300" dirty="0">
              <a:solidFill>
                <a:schemeClr val="accent5"/>
              </a:solidFill>
              <a:latin typeface="+mj-ea"/>
              <a:ea typeface="+mj-ea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66" y="1684654"/>
            <a:ext cx="7664450" cy="3744596"/>
          </a:xfrm>
          <a:prstGeom prst="rect">
            <a:avLst/>
          </a:prstGeom>
        </p:spPr>
      </p:pic>
      <p:sp>
        <p:nvSpPr>
          <p:cNvPr id="7" name="TextBox 13"/>
          <p:cNvSpPr txBox="1">
            <a:spLocks noChangeArrowheads="1"/>
          </p:cNvSpPr>
          <p:nvPr/>
        </p:nvSpPr>
        <p:spPr bwMode="auto">
          <a:xfrm>
            <a:off x="1099225" y="1959506"/>
            <a:ext cx="6862233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kumimoji="0" lang="ko-KR" altLang="en-US" sz="1700" b="1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사전적 의미 </a:t>
            </a:r>
            <a:endParaRPr kumimoji="0" lang="en-US" altLang="ko-KR" sz="1700" b="1" dirty="0">
              <a:solidFill>
                <a:schemeClr val="accent5">
                  <a:lumMod val="75000"/>
                </a:schemeClr>
              </a:solidFill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    얼음이 녹아 풀리는 때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kumimoji="0" lang="ko-KR" altLang="en-US" sz="1700" b="1" spc="-150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법적 의미</a:t>
            </a:r>
            <a:endParaRPr kumimoji="0" lang="en-US" altLang="ko-KR" sz="1700" b="1" spc="-150" dirty="0">
              <a:solidFill>
                <a:schemeClr val="accent5">
                  <a:lumMod val="75000"/>
                </a:schemeClr>
              </a:solidFill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    구체적 정의나 기간이 정해져 있지는 않지만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, </a:t>
            </a:r>
            <a:r>
              <a:rPr kumimoji="0" lang="ko-KR" altLang="en-US" sz="1700" b="1" spc="-150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매년 </a:t>
            </a:r>
            <a:r>
              <a:rPr kumimoji="0" lang="en-US" altLang="ko-KR" sz="1700" b="1" spc="-150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2~4</a:t>
            </a:r>
            <a:r>
              <a:rPr kumimoji="0" lang="ko-KR" altLang="en-US" sz="1700" b="1" spc="-150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월을 전후로 </a:t>
            </a:r>
            <a:r>
              <a:rPr kumimoji="0" lang="ko-KR" altLang="en-US" sz="1700" b="1" spc="-150" dirty="0" smtClean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기상</a:t>
            </a:r>
            <a:endParaRPr kumimoji="0" lang="en-US" altLang="ko-KR" sz="1700" b="1" spc="-150" dirty="0" smtClean="0">
              <a:solidFill>
                <a:schemeClr val="accent5">
                  <a:lumMod val="75000"/>
                </a:schemeClr>
              </a:solidFill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en-US" altLang="ko-KR" sz="1700" b="1" spc="-150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 </a:t>
            </a:r>
            <a:r>
              <a:rPr kumimoji="0" lang="en-US" altLang="ko-KR" sz="1700" b="1" spc="-150" dirty="0" smtClean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    </a:t>
            </a:r>
            <a:r>
              <a:rPr kumimoji="0" lang="ko-KR" altLang="en-US" sz="1700" b="1" spc="-150" dirty="0" smtClean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상황 </a:t>
            </a:r>
            <a:r>
              <a:rPr kumimoji="0" lang="ko-KR" altLang="en-US" sz="1700" b="1" spc="-150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및 </a:t>
            </a:r>
            <a:r>
              <a:rPr kumimoji="0" lang="ko-KR" altLang="en-US" sz="1700" b="1" spc="-150" dirty="0" smtClean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지역 </a:t>
            </a:r>
            <a:r>
              <a:rPr kumimoji="0" lang="ko-KR" altLang="en-US" sz="1700" b="1" spc="-150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여건 등을 고려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하여 </a:t>
            </a:r>
            <a:r>
              <a:rPr kumimoji="0" lang="ko-KR" altLang="en-US" sz="1700" b="1" spc="-150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탄력적으로 운영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하고 있음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012DCC4-AE8F-6CBB-4EDD-D2830E3F8527}"/>
              </a:ext>
            </a:extLst>
          </p:cNvPr>
          <p:cNvSpPr txBox="1"/>
          <p:nvPr/>
        </p:nvSpPr>
        <p:spPr>
          <a:xfrm>
            <a:off x="759346" y="9593"/>
            <a:ext cx="45770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500" b="1" dirty="0">
                <a:solidFill>
                  <a:prstClr val="white"/>
                </a:solidFill>
                <a:latin typeface="+mj-ea"/>
                <a:ea typeface="+mj-ea"/>
              </a:rPr>
              <a:t>안전보건길잡이 </a:t>
            </a:r>
            <a:r>
              <a:rPr kumimoji="0" lang="en-US" altLang="ko-KR" sz="1500" b="1" dirty="0">
                <a:solidFill>
                  <a:prstClr val="white"/>
                </a:solidFill>
                <a:latin typeface="+mj-ea"/>
                <a:ea typeface="+mj-ea"/>
              </a:rPr>
              <a:t>-</a:t>
            </a:r>
            <a:r>
              <a:rPr kumimoji="0" lang="ko-KR" altLang="en-US" sz="1500" b="1" dirty="0">
                <a:solidFill>
                  <a:prstClr val="white"/>
                </a:solidFill>
                <a:latin typeface="+mj-ea"/>
                <a:ea typeface="+mj-ea"/>
              </a:rPr>
              <a:t> 해빙기</a:t>
            </a:r>
          </a:p>
        </p:txBody>
      </p:sp>
    </p:spTree>
    <p:extLst>
      <p:ext uri="{BB962C8B-B14F-4D97-AF65-F5344CB8AC3E}">
        <p14:creationId xmlns:p14="http://schemas.microsoft.com/office/powerpoint/2010/main" val="70064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8">
            <a:extLst>
              <a:ext uri="{FF2B5EF4-FFF2-40B4-BE49-F238E27FC236}">
                <a16:creationId xmlns="" xmlns:a16="http://schemas.microsoft.com/office/drawing/2014/main" id="{DBA59CFB-6C78-4E8F-F619-0836F1880BA4}"/>
              </a:ext>
            </a:extLst>
          </p:cNvPr>
          <p:cNvSpPr txBox="1"/>
          <p:nvPr/>
        </p:nvSpPr>
        <p:spPr>
          <a:xfrm>
            <a:off x="1389063" y="535911"/>
            <a:ext cx="5400675" cy="55399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3000" b="1" spc="-300" dirty="0">
                <a:solidFill>
                  <a:schemeClr val="accent5"/>
                </a:solidFill>
                <a:latin typeface="+mj-ea"/>
              </a:rPr>
              <a:t>해빙기</a:t>
            </a:r>
            <a:r>
              <a:rPr lang="en-US" altLang="ko-KR" sz="3000" b="1" spc="-300" dirty="0">
                <a:solidFill>
                  <a:schemeClr val="accent5"/>
                </a:solidFill>
                <a:latin typeface="+mj-ea"/>
              </a:rPr>
              <a:t>, </a:t>
            </a:r>
            <a:r>
              <a:rPr lang="ko-KR" altLang="en-US" sz="3000" b="1" spc="-300" dirty="0">
                <a:solidFill>
                  <a:schemeClr val="accent5"/>
                </a:solidFill>
                <a:latin typeface="+mj-ea"/>
              </a:rPr>
              <a:t>왜 위험할까</a:t>
            </a:r>
            <a:r>
              <a:rPr lang="en-US" altLang="ko-KR" sz="3000" b="1" spc="-300" dirty="0">
                <a:solidFill>
                  <a:schemeClr val="accent5"/>
                </a:solidFill>
                <a:latin typeface="+mj-ea"/>
              </a:rPr>
              <a:t>?</a:t>
            </a:r>
            <a:endParaRPr lang="ko-KR" altLang="en-US" sz="3000" b="1" spc="-300" dirty="0">
              <a:solidFill>
                <a:schemeClr val="accent5"/>
              </a:solidFill>
              <a:latin typeface="+mj-e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66" y="1437960"/>
            <a:ext cx="7680865" cy="20988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66" y="3960091"/>
            <a:ext cx="7680865" cy="2098842"/>
          </a:xfrm>
          <a:prstGeom prst="rect">
            <a:avLst/>
          </a:prstGeom>
        </p:spPr>
      </p:pic>
      <p:pic>
        <p:nvPicPr>
          <p:cNvPr id="2" name="Picture 1" descr="스크린샷 2022-12-15 오전 2.31.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302" y="2046657"/>
            <a:ext cx="2011396" cy="809716"/>
          </a:xfrm>
          <a:prstGeom prst="rect">
            <a:avLst/>
          </a:prstGeom>
        </p:spPr>
      </p:pic>
      <p:pic>
        <p:nvPicPr>
          <p:cNvPr id="3" name="Picture 2" descr="스크린샷 2022-12-15 오전 2.31.2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876" y="4613739"/>
            <a:ext cx="1959822" cy="814873"/>
          </a:xfrm>
          <a:prstGeom prst="rect">
            <a:avLst/>
          </a:prstGeom>
        </p:spPr>
      </p:pic>
      <p:sp>
        <p:nvSpPr>
          <p:cNvPr id="10" name="TextBox 13"/>
          <p:cNvSpPr txBox="1">
            <a:spLocks noChangeArrowheads="1"/>
          </p:cNvSpPr>
          <p:nvPr/>
        </p:nvSpPr>
        <p:spPr bwMode="auto">
          <a:xfrm>
            <a:off x="3573146" y="1843292"/>
            <a:ext cx="4827538" cy="1611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kumimoji="0" lang="en-US" altLang="ko-KR" sz="1700" b="1" dirty="0">
                <a:solidFill>
                  <a:srgbClr val="404040"/>
                </a:solidFill>
                <a:ea typeface="맑은 고딕" pitchFamily="50" charset="-127"/>
              </a:rPr>
              <a:t>0℃ </a:t>
            </a:r>
            <a:r>
              <a:rPr kumimoji="0" lang="ko-KR" altLang="en-US" sz="1700" b="1" dirty="0">
                <a:solidFill>
                  <a:srgbClr val="404040"/>
                </a:solidFill>
                <a:ea typeface="맑은 고딕" pitchFamily="50" charset="-127"/>
              </a:rPr>
              <a:t>이하 기온에서는 지표면 사이에 남아 있는 </a:t>
            </a:r>
            <a:endParaRPr kumimoji="0" lang="en-US" altLang="ko-KR" sz="1700" b="1" dirty="0">
              <a:solidFill>
                <a:srgbClr val="404040"/>
              </a:solidFill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ko-KR" altLang="en-US" sz="1700" b="1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수분이 얼면서 토양이 부풀어 오르는 </a:t>
            </a:r>
            <a:endParaRPr kumimoji="0" lang="en-US" altLang="ko-KR" sz="1700" b="1" dirty="0">
              <a:solidFill>
                <a:schemeClr val="accent5">
                  <a:lumMod val="75000"/>
                </a:schemeClr>
              </a:solidFill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ko-KR" altLang="en-US" sz="1700" b="1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‘배부름현상</a:t>
            </a:r>
            <a:r>
              <a:rPr kumimoji="0" lang="en-US" altLang="ko-KR" sz="1700" b="1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(Frost</a:t>
            </a:r>
            <a:r>
              <a:rPr kumimoji="0" lang="ko-KR" altLang="en-US" sz="1700" b="1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 </a:t>
            </a:r>
            <a:r>
              <a:rPr kumimoji="0" lang="en-US" altLang="ko-KR" sz="1700" b="1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Heave : </a:t>
            </a:r>
            <a:r>
              <a:rPr kumimoji="0" lang="ko-KR" altLang="en-US" sz="1700" b="1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동상</a:t>
            </a:r>
            <a:r>
              <a:rPr kumimoji="0" lang="en-US" altLang="ko-KR" sz="1700" b="1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)’</a:t>
            </a:r>
            <a:r>
              <a:rPr kumimoji="0" lang="ko-KR" altLang="en-US" sz="1700" b="1" dirty="0">
                <a:solidFill>
                  <a:srgbClr val="404040"/>
                </a:solidFill>
                <a:ea typeface="맑은 고딕" pitchFamily="50" charset="-127"/>
              </a:rPr>
              <a:t>이 발생 </a:t>
            </a:r>
            <a:r>
              <a:rPr kumimoji="0" lang="en-US" altLang="ko-KR" sz="1700" b="1" dirty="0">
                <a:solidFill>
                  <a:srgbClr val="404040"/>
                </a:solidFill>
                <a:ea typeface="맑은 고딕" pitchFamily="50" charset="-127"/>
              </a:rPr>
              <a:t> </a:t>
            </a:r>
            <a:r>
              <a:rPr kumimoji="0" lang="ko-KR" altLang="en-US" sz="1700" b="1" dirty="0">
                <a:solidFill>
                  <a:srgbClr val="404040"/>
                </a:solidFill>
                <a:ea typeface="맑은 고딕" pitchFamily="50" charset="-127"/>
              </a:rPr>
              <a:t> 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</p:txBody>
      </p:sp>
      <p:sp>
        <p:nvSpPr>
          <p:cNvPr id="11" name="TextBox 13"/>
          <p:cNvSpPr txBox="1">
            <a:spLocks noChangeArrowheads="1"/>
          </p:cNvSpPr>
          <p:nvPr/>
        </p:nvSpPr>
        <p:spPr bwMode="auto">
          <a:xfrm>
            <a:off x="3581727" y="4399748"/>
            <a:ext cx="4827538" cy="1219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kumimoji="0" lang="ko-KR" altLang="en-US" sz="1700" b="1" dirty="0">
                <a:solidFill>
                  <a:srgbClr val="404040"/>
                </a:solidFill>
                <a:ea typeface="맑은 고딕" pitchFamily="50" charset="-127"/>
              </a:rPr>
              <a:t>기온이 따뜻해지고 </a:t>
            </a:r>
            <a:r>
              <a:rPr kumimoji="0" lang="ko-KR" altLang="en-US" sz="1700" b="1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얼었던 땅이 녹으면서 </a:t>
            </a:r>
            <a:endParaRPr kumimoji="0" lang="en-US" altLang="ko-KR" sz="1700" b="1" dirty="0">
              <a:solidFill>
                <a:schemeClr val="accent5">
                  <a:lumMod val="75000"/>
                </a:schemeClr>
              </a:solidFill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ko-KR" altLang="en-US" sz="1700" b="1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시설물 하부구조</a:t>
            </a:r>
            <a:r>
              <a:rPr kumimoji="0" lang="en-US" altLang="ko-KR" sz="1700" b="1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(</a:t>
            </a:r>
            <a:r>
              <a:rPr kumimoji="0" lang="ko-KR" altLang="en-US" sz="1700" b="1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기초</a:t>
            </a:r>
            <a:r>
              <a:rPr kumimoji="0" lang="en-US" altLang="ko-KR" sz="1700" b="1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)</a:t>
            </a:r>
            <a:r>
              <a:rPr kumimoji="0" lang="ko-KR" altLang="en-US" sz="1700" b="1" dirty="0">
                <a:solidFill>
                  <a:srgbClr val="404040"/>
                </a:solidFill>
                <a:ea typeface="맑은 고딕" pitchFamily="50" charset="-127"/>
              </a:rPr>
              <a:t>를 </a:t>
            </a:r>
            <a:r>
              <a:rPr kumimoji="0" lang="ko-KR" altLang="en-US" sz="1700" b="1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약화</a:t>
            </a:r>
            <a:r>
              <a:rPr kumimoji="0" lang="ko-KR" altLang="en-US" sz="1700" b="1" dirty="0">
                <a:solidFill>
                  <a:srgbClr val="404040"/>
                </a:solidFill>
                <a:ea typeface="맑은 고딕" pitchFamily="50" charset="-127"/>
              </a:rPr>
              <a:t>시켜 </a:t>
            </a:r>
            <a:endParaRPr kumimoji="0" lang="en-US" altLang="ko-KR" sz="1700" b="1" dirty="0">
              <a:solidFill>
                <a:srgbClr val="404040"/>
              </a:solidFill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ko-KR" altLang="en-US" sz="1700" b="1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균열 </a:t>
            </a:r>
            <a:r>
              <a:rPr kumimoji="0" lang="ko-KR" altLang="en-US" sz="1700" b="1" dirty="0">
                <a:solidFill>
                  <a:srgbClr val="404040"/>
                </a:solidFill>
                <a:ea typeface="맑은 고딕" pitchFamily="50" charset="-127"/>
              </a:rPr>
              <a:t>및 </a:t>
            </a:r>
            <a:r>
              <a:rPr kumimoji="0" lang="ko-KR" altLang="en-US" sz="1700" b="1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붕괴</a:t>
            </a:r>
            <a:r>
              <a:rPr kumimoji="0" lang="ko-KR" altLang="en-US" sz="1700" b="1" dirty="0">
                <a:solidFill>
                  <a:srgbClr val="404040"/>
                </a:solidFill>
                <a:ea typeface="맑은 고딕" pitchFamily="50" charset="-127"/>
              </a:rPr>
              <a:t>를 유발하기 때문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</p:txBody>
      </p:sp>
      <p:pic>
        <p:nvPicPr>
          <p:cNvPr id="4" name="Picture 3" descr="화살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406" y="3512678"/>
            <a:ext cx="721733" cy="5206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F6F4B1E-7F9F-E634-73E0-09854813E67A}"/>
              </a:ext>
            </a:extLst>
          </p:cNvPr>
          <p:cNvSpPr txBox="1"/>
          <p:nvPr/>
        </p:nvSpPr>
        <p:spPr>
          <a:xfrm>
            <a:off x="759346" y="9593"/>
            <a:ext cx="45770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500" b="1" dirty="0">
                <a:solidFill>
                  <a:prstClr val="white"/>
                </a:solidFill>
                <a:latin typeface="+mj-ea"/>
              </a:rPr>
              <a:t>건설현장 해빙기 안전보건 길잡이</a:t>
            </a:r>
          </a:p>
        </p:txBody>
      </p:sp>
    </p:spTree>
    <p:extLst>
      <p:ext uri="{BB962C8B-B14F-4D97-AF65-F5344CB8AC3E}">
        <p14:creationId xmlns:p14="http://schemas.microsoft.com/office/powerpoint/2010/main" val="329865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8">
            <a:extLst>
              <a:ext uri="{FF2B5EF4-FFF2-40B4-BE49-F238E27FC236}">
                <a16:creationId xmlns="" xmlns:a16="http://schemas.microsoft.com/office/drawing/2014/main" id="{DBA59CFB-6C78-4E8F-F619-0836F1880BA4}"/>
              </a:ext>
            </a:extLst>
          </p:cNvPr>
          <p:cNvSpPr txBox="1"/>
          <p:nvPr/>
        </p:nvSpPr>
        <p:spPr>
          <a:xfrm>
            <a:off x="1389063" y="535911"/>
            <a:ext cx="612933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3000" b="1" spc="-300" dirty="0">
                <a:solidFill>
                  <a:schemeClr val="accent5"/>
                </a:solidFill>
                <a:latin typeface="+mj-ea"/>
              </a:rPr>
              <a:t>해빙기 재해</a:t>
            </a:r>
            <a:r>
              <a:rPr lang="en-US" altLang="ko-KR" sz="3000" b="1" spc="-300" dirty="0">
                <a:solidFill>
                  <a:schemeClr val="accent5"/>
                </a:solidFill>
                <a:latin typeface="+mj-ea"/>
              </a:rPr>
              <a:t>, </a:t>
            </a:r>
            <a:r>
              <a:rPr lang="ko-KR" altLang="en-US" sz="3000" b="1" spc="-300" dirty="0">
                <a:solidFill>
                  <a:schemeClr val="accent5"/>
                </a:solidFill>
                <a:latin typeface="+mj-ea"/>
              </a:rPr>
              <a:t>주로 어디서 발생하나</a:t>
            </a:r>
            <a:r>
              <a:rPr lang="en-US" altLang="ko-KR" sz="3000" b="1" spc="-300" dirty="0">
                <a:solidFill>
                  <a:schemeClr val="accent5"/>
                </a:solidFill>
                <a:latin typeface="+mj-ea"/>
              </a:rPr>
              <a:t>?</a:t>
            </a:r>
            <a:endParaRPr lang="ko-KR" altLang="en-US" sz="3000" b="1" spc="-300" dirty="0">
              <a:solidFill>
                <a:schemeClr val="accent5"/>
              </a:solidFill>
              <a:latin typeface="+mj-e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66" y="1485901"/>
            <a:ext cx="7664450" cy="3810000"/>
          </a:xfrm>
          <a:prstGeom prst="rect">
            <a:avLst/>
          </a:prstGeom>
        </p:spPr>
      </p:pic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1115291" y="1722754"/>
            <a:ext cx="7101800" cy="3148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절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·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성토면내 공극수*가 얼고 녹기를 반복하면서 </a:t>
            </a:r>
            <a:r>
              <a:rPr kumimoji="0" lang="ko-KR" altLang="en-US" sz="1700" b="1" spc="-150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비탈면 붕괴</a:t>
            </a:r>
            <a:endParaRPr kumimoji="0" lang="en-US" altLang="ko-KR" sz="1700" b="1" spc="-150" dirty="0">
              <a:solidFill>
                <a:schemeClr val="accent5">
                  <a:lumMod val="75000"/>
                </a:schemeClr>
              </a:solidFill>
              <a:ea typeface="맑은 고딕" pitchFamily="50" charset="-127"/>
            </a:endParaRPr>
          </a:p>
          <a:p>
            <a:pPr>
              <a:lnSpc>
                <a:spcPct val="200000"/>
              </a:lnSpc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     </a:t>
            </a:r>
            <a:r>
              <a:rPr kumimoji="0" lang="ko-KR" altLang="en-US" sz="1700" b="1" spc="-150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*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 공극수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: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토양을 형성하는 입자 사이의 틈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(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공극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)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에 있는 물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굴착배면 지반이 얼고 녹으면서 지반연약화로 </a:t>
            </a:r>
            <a:r>
              <a:rPr kumimoji="0" lang="ko-KR" altLang="en-US" sz="1700" b="1" spc="-150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흙막이지보공 붕괴  </a:t>
            </a:r>
            <a:endParaRPr kumimoji="0" lang="en-US" altLang="ko-KR" sz="1700" b="1" spc="-150" dirty="0">
              <a:solidFill>
                <a:schemeClr val="accent5">
                  <a:lumMod val="75000"/>
                </a:schemeClr>
              </a:solidFill>
              <a:ea typeface="맑은 고딕" pitchFamily="50" charset="-127"/>
            </a:endParaRPr>
          </a:p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얼어있는 지반이 녹으면서 지반 이완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·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침하로 </a:t>
            </a:r>
            <a:r>
              <a:rPr kumimoji="0" lang="ko-KR" altLang="en-US" sz="1700" b="1" spc="-150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지하매설물 파손</a:t>
            </a:r>
            <a:endParaRPr kumimoji="0" lang="en-US" altLang="ko-KR" sz="1700" b="1" spc="-150" dirty="0">
              <a:solidFill>
                <a:schemeClr val="accent5">
                  <a:lumMod val="75000"/>
                </a:schemeClr>
              </a:solidFill>
              <a:ea typeface="맑은 고딕" pitchFamily="50" charset="-127"/>
            </a:endParaRPr>
          </a:p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균열 부위 지하수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·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침투수에 의한 철근 부식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,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배부름 발생 등 </a:t>
            </a:r>
            <a:r>
              <a:rPr kumimoji="0" lang="ko-KR" altLang="en-US" sz="1700" b="1" spc="-150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축대</a:t>
            </a:r>
            <a:r>
              <a:rPr kumimoji="0" lang="en-US" altLang="ko-KR" sz="1700" b="1" spc="-150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·</a:t>
            </a:r>
            <a:r>
              <a:rPr kumimoji="0" lang="ko-KR" altLang="en-US" sz="1700" b="1" spc="-150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옹벽 붕괴 </a:t>
            </a:r>
            <a:endParaRPr kumimoji="0" lang="en-US" altLang="ko-KR" sz="1700" b="1" spc="-150" dirty="0">
              <a:solidFill>
                <a:schemeClr val="accent5">
                  <a:lumMod val="75000"/>
                </a:schemeClr>
              </a:solidFill>
              <a:ea typeface="맑은 고딕" pitchFamily="50" charset="-127"/>
            </a:endParaRPr>
          </a:p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동절기 타설 콘크리트 동결 등의 원인에 의한 </a:t>
            </a:r>
            <a:r>
              <a:rPr kumimoji="0" lang="ko-KR" altLang="en-US" sz="1700" b="1" spc="-150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구조물 붕괴  </a:t>
            </a:r>
            <a:endParaRPr kumimoji="0" lang="en-US" altLang="ko-KR" sz="1700" b="1" spc="-150" dirty="0">
              <a:solidFill>
                <a:schemeClr val="accent5">
                  <a:lumMod val="75000"/>
                </a:schemeClr>
              </a:solidFill>
              <a:ea typeface="맑은 고딕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501E519-F729-7A77-E0A6-D5BD46879863}"/>
              </a:ext>
            </a:extLst>
          </p:cNvPr>
          <p:cNvSpPr txBox="1"/>
          <p:nvPr/>
        </p:nvSpPr>
        <p:spPr>
          <a:xfrm>
            <a:off x="759346" y="9593"/>
            <a:ext cx="45770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500" b="1" dirty="0">
                <a:solidFill>
                  <a:prstClr val="white"/>
                </a:solidFill>
                <a:latin typeface="+mj-ea"/>
              </a:rPr>
              <a:t>건설현장 해빙기 안전보건 길잡이</a:t>
            </a:r>
          </a:p>
        </p:txBody>
      </p:sp>
    </p:spTree>
    <p:extLst>
      <p:ext uri="{BB962C8B-B14F-4D97-AF65-F5344CB8AC3E}">
        <p14:creationId xmlns:p14="http://schemas.microsoft.com/office/powerpoint/2010/main" val="423554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BA59CFB-6C78-4E8F-F619-0836F1880BA4}"/>
              </a:ext>
            </a:extLst>
          </p:cNvPr>
          <p:cNvSpPr txBox="1"/>
          <p:nvPr/>
        </p:nvSpPr>
        <p:spPr>
          <a:xfrm>
            <a:off x="1389063" y="535911"/>
            <a:ext cx="5400675" cy="55399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3000" b="1" spc="-300" dirty="0">
                <a:solidFill>
                  <a:schemeClr val="accent5"/>
                </a:solidFill>
                <a:latin typeface="+mj-ea"/>
              </a:rPr>
              <a:t>해빙기 재해예방 체크리스트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582" y="1293062"/>
            <a:ext cx="7786159" cy="4479088"/>
          </a:xfrm>
          <a:prstGeom prst="rect">
            <a:avLst/>
          </a:prstGeom>
        </p:spPr>
      </p:pic>
      <p:sp>
        <p:nvSpPr>
          <p:cNvPr id="10" name="TextBox 13"/>
          <p:cNvSpPr txBox="1">
            <a:spLocks noChangeArrowheads="1"/>
          </p:cNvSpPr>
          <p:nvPr/>
        </p:nvSpPr>
        <p:spPr bwMode="auto">
          <a:xfrm>
            <a:off x="1099223" y="1435173"/>
            <a:ext cx="7320875" cy="4194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pPr marL="285750" indent="-285750">
              <a:lnSpc>
                <a:spcPct val="200000"/>
              </a:lnSpc>
              <a:buFont typeface="Wingdings" charset="2"/>
              <a:buChar char="ü"/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공사장 주변 도로나 건축물 등 지반 침하로 인한 이상 징후는 없는지 확인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 marL="285750" indent="-285750">
              <a:lnSpc>
                <a:spcPct val="200000"/>
              </a:lnSpc>
              <a:buFont typeface="Wingdings" charset="2"/>
              <a:buChar char="ü"/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공사장 주변에 접근 금지 표지판이나 안전펜스가 제대로 설치되어 있는지 확인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 marL="285750" indent="-285750">
              <a:lnSpc>
                <a:spcPct val="200000"/>
              </a:lnSpc>
              <a:buFont typeface="Wingdings" charset="2"/>
              <a:buChar char="ü"/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위험지역 안내표지판은 설치되었는지 확인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 marL="285750" indent="-285750">
              <a:lnSpc>
                <a:spcPct val="200000"/>
              </a:lnSpc>
              <a:buFont typeface="Wingdings" charset="2"/>
              <a:buChar char="ü"/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주변의 축대나 옹벽이 균열이나 지반 침하로 기울어져 있는 곳은 없는지 확인 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 marL="285750" indent="-285750">
              <a:lnSpc>
                <a:spcPct val="200000"/>
              </a:lnSpc>
              <a:buFont typeface="Wingdings" charset="2"/>
              <a:buChar char="ü"/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건축물 주변 옹벽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·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축대는 지반 침하나 균열 등으로 무너질 위험이 없는지 확인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 marL="285750" indent="-285750">
              <a:lnSpc>
                <a:spcPct val="200000"/>
              </a:lnSpc>
              <a:buFont typeface="Wingdings" charset="2"/>
              <a:buChar char="ü"/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주위의 배수로는 토사 퇴적 등으로 막혀 있는 곳이 없는지 확인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 marL="285750" indent="-285750">
              <a:lnSpc>
                <a:spcPct val="200000"/>
              </a:lnSpc>
              <a:buFont typeface="Wingdings" charset="2"/>
              <a:buChar char="ü"/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흙막이가시설 배면 침하로 지중 매설물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(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상수관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,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가스관 등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)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의 손괴 시 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2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차 재해위험은 없는지 확인     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386F7C0-ACE2-0DE5-9D34-B5FB288D2EAB}"/>
              </a:ext>
            </a:extLst>
          </p:cNvPr>
          <p:cNvSpPr txBox="1"/>
          <p:nvPr/>
        </p:nvSpPr>
        <p:spPr>
          <a:xfrm>
            <a:off x="759346" y="9593"/>
            <a:ext cx="45770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500" b="1" dirty="0">
                <a:solidFill>
                  <a:prstClr val="white"/>
                </a:solidFill>
                <a:latin typeface="+mj-ea"/>
              </a:rPr>
              <a:t>건설현장 해빙기 안전보건 길잡이</a:t>
            </a:r>
          </a:p>
        </p:txBody>
      </p:sp>
    </p:spTree>
    <p:extLst>
      <p:ext uri="{BB962C8B-B14F-4D97-AF65-F5344CB8AC3E}">
        <p14:creationId xmlns:p14="http://schemas.microsoft.com/office/powerpoint/2010/main" val="402327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BA59CFB-6C78-4E8F-F619-0836F1880BA4}"/>
              </a:ext>
            </a:extLst>
          </p:cNvPr>
          <p:cNvSpPr txBox="1"/>
          <p:nvPr/>
        </p:nvSpPr>
        <p:spPr>
          <a:xfrm>
            <a:off x="1389063" y="535911"/>
            <a:ext cx="5400675" cy="55399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3000" b="1" spc="-300" dirty="0">
                <a:solidFill>
                  <a:schemeClr val="accent5"/>
                </a:solidFill>
                <a:latin typeface="+mj-ea"/>
              </a:rPr>
              <a:t>해빙기 주요 재해 사례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66" y="1355726"/>
            <a:ext cx="7664450" cy="4531865"/>
          </a:xfrm>
          <a:prstGeom prst="rect">
            <a:avLst/>
          </a:prstGeom>
        </p:spPr>
      </p:pic>
      <p:pic>
        <p:nvPicPr>
          <p:cNvPr id="3" name="Picture 2" descr="스크린샷 2022-12-15 오전 2.45.4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154" y="1720639"/>
            <a:ext cx="3964864" cy="38996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C4F2695-F1C3-55BF-6C50-0CB208FBE30C}"/>
              </a:ext>
            </a:extLst>
          </p:cNvPr>
          <p:cNvSpPr txBox="1"/>
          <p:nvPr/>
        </p:nvSpPr>
        <p:spPr>
          <a:xfrm>
            <a:off x="759346" y="9593"/>
            <a:ext cx="45770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500" b="1" dirty="0">
                <a:solidFill>
                  <a:prstClr val="white"/>
                </a:solidFill>
                <a:latin typeface="+mj-ea"/>
              </a:rPr>
              <a:t>건설현장 해빙기 안전보건 길잡이</a:t>
            </a:r>
          </a:p>
        </p:txBody>
      </p:sp>
    </p:spTree>
    <p:extLst>
      <p:ext uri="{BB962C8B-B14F-4D97-AF65-F5344CB8AC3E}">
        <p14:creationId xmlns:p14="http://schemas.microsoft.com/office/powerpoint/2010/main" val="3517500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BA59CFB-6C78-4E8F-F619-0836F1880BA4}"/>
              </a:ext>
            </a:extLst>
          </p:cNvPr>
          <p:cNvSpPr txBox="1"/>
          <p:nvPr/>
        </p:nvSpPr>
        <p:spPr>
          <a:xfrm>
            <a:off x="1389063" y="535911"/>
            <a:ext cx="5400675" cy="55399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3000" b="1" spc="-300" dirty="0">
                <a:solidFill>
                  <a:schemeClr val="accent5"/>
                </a:solidFill>
                <a:latin typeface="+mj-ea"/>
              </a:rPr>
              <a:t>해빙기 주요 재해 사례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66" y="1355726"/>
            <a:ext cx="7664450" cy="4531865"/>
          </a:xfrm>
          <a:prstGeom prst="rect">
            <a:avLst/>
          </a:prstGeom>
        </p:spPr>
      </p:pic>
      <p:pic>
        <p:nvPicPr>
          <p:cNvPr id="11" name="Picture 10" descr="스크린샷 2022-12-15 오전 2.48.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824" y="1720639"/>
            <a:ext cx="3693418" cy="39208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D550DAF-FF20-E760-AE2A-56C7F8DB5CC9}"/>
              </a:ext>
            </a:extLst>
          </p:cNvPr>
          <p:cNvSpPr txBox="1"/>
          <p:nvPr/>
        </p:nvSpPr>
        <p:spPr>
          <a:xfrm>
            <a:off x="759346" y="9593"/>
            <a:ext cx="45770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500" b="1" dirty="0">
                <a:solidFill>
                  <a:prstClr val="white"/>
                </a:solidFill>
                <a:latin typeface="+mj-ea"/>
              </a:rPr>
              <a:t>건설현장 해빙기 안전보건 길잡이</a:t>
            </a:r>
          </a:p>
        </p:txBody>
      </p:sp>
    </p:spTree>
    <p:extLst>
      <p:ext uri="{BB962C8B-B14F-4D97-AF65-F5344CB8AC3E}">
        <p14:creationId xmlns:p14="http://schemas.microsoft.com/office/powerpoint/2010/main" val="3555334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BA59CFB-6C78-4E8F-F619-0836F1880BA4}"/>
              </a:ext>
            </a:extLst>
          </p:cNvPr>
          <p:cNvSpPr txBox="1"/>
          <p:nvPr/>
        </p:nvSpPr>
        <p:spPr>
          <a:xfrm>
            <a:off x="1389063" y="535911"/>
            <a:ext cx="5400675" cy="55399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3000" b="1" spc="-300" dirty="0">
                <a:solidFill>
                  <a:schemeClr val="accent5"/>
                </a:solidFill>
                <a:latin typeface="+mj-ea"/>
              </a:rPr>
              <a:t>해빙기 주요 재해 사례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66" y="1355726"/>
            <a:ext cx="7664450" cy="4531865"/>
          </a:xfrm>
          <a:prstGeom prst="rect">
            <a:avLst/>
          </a:prstGeom>
        </p:spPr>
      </p:pic>
      <p:pic>
        <p:nvPicPr>
          <p:cNvPr id="2" name="Picture 1" descr="스크린샷 2022-12-15 오전 2.49.3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509" y="1645575"/>
            <a:ext cx="3586086" cy="40560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B75A1C7-34BA-5FBE-A7D6-CE1BBA5FD930}"/>
              </a:ext>
            </a:extLst>
          </p:cNvPr>
          <p:cNvSpPr txBox="1"/>
          <p:nvPr/>
        </p:nvSpPr>
        <p:spPr>
          <a:xfrm>
            <a:off x="759346" y="9593"/>
            <a:ext cx="45770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500" b="1" dirty="0">
                <a:solidFill>
                  <a:prstClr val="white"/>
                </a:solidFill>
                <a:latin typeface="+mj-ea"/>
              </a:rPr>
              <a:t>건설현장 해빙기 안전보건 길잡이</a:t>
            </a:r>
          </a:p>
        </p:txBody>
      </p:sp>
    </p:spTree>
    <p:extLst>
      <p:ext uri="{BB962C8B-B14F-4D97-AF65-F5344CB8AC3E}">
        <p14:creationId xmlns:p14="http://schemas.microsoft.com/office/powerpoint/2010/main" val="1754999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986</TotalTime>
  <Words>698</Words>
  <Application>Microsoft Office PowerPoint</Application>
  <PresentationFormat>화면 슬라이드 쇼(4:3)</PresentationFormat>
  <Paragraphs>103</Paragraphs>
  <Slides>17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17</vt:i4>
      </vt:variant>
    </vt:vector>
  </HeadingPairs>
  <TitlesOfParts>
    <vt:vector size="21" baseType="lpstr">
      <vt:lpstr>맑은 고딕</vt:lpstr>
      <vt:lpstr>Wingdings</vt:lpstr>
      <vt:lpstr>Arial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fieldguide</dc:creator>
  <cp:keywords/>
  <dc:description/>
  <cp:lastModifiedBy>user</cp:lastModifiedBy>
  <cp:revision>291</cp:revision>
  <dcterms:created xsi:type="dcterms:W3CDTF">2022-11-13T15:13:23Z</dcterms:created>
  <dcterms:modified xsi:type="dcterms:W3CDTF">2022-12-29T08:55:10Z</dcterms:modified>
  <cp:category/>
</cp:coreProperties>
</file>