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71" r:id="rId12"/>
    <p:sldId id="265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73D27-1260-49C7-A53D-791974CDAB50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4A6DA-E2AD-47E8-B66B-721C803CDEE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EEF1081-47C2-41C0-99A1-F50550A88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62" y="2987824"/>
            <a:ext cx="14382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3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8570C1-B7A4-43AD-B004-9DE8D1D8C409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210B8E-CF33-4D3D-8C92-37BFF367D2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70C1-B7A4-43AD-B004-9DE8D1D8C409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B8E-CF33-4D3D-8C92-37BFF367D2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70C1-B7A4-43AD-B004-9DE8D1D8C409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B8E-CF33-4D3D-8C92-37BFF367D2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70C1-B7A4-43AD-B004-9DE8D1D8C409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B8E-CF33-4D3D-8C92-37BFF367D2F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70C1-B7A4-43AD-B004-9DE8D1D8C409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B8E-CF33-4D3D-8C92-37BFF367D2F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70C1-B7A4-43AD-B004-9DE8D1D8C409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B8E-CF33-4D3D-8C92-37BFF367D2F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70C1-B7A4-43AD-B004-9DE8D1D8C409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B8E-CF33-4D3D-8C92-37BFF367D2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70C1-B7A4-43AD-B004-9DE8D1D8C409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B8E-CF33-4D3D-8C92-37BFF367D2F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70C1-B7A4-43AD-B004-9DE8D1D8C409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B8E-CF33-4D3D-8C92-37BFF367D2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28570C1-B7A4-43AD-B004-9DE8D1D8C409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0B8E-CF33-4D3D-8C92-37BFF367D2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8570C1-B7A4-43AD-B004-9DE8D1D8C409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210B8E-CF33-4D3D-8C92-37BFF367D2F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8570C1-B7A4-43AD-B004-9DE8D1D8C409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210B8E-CF33-4D3D-8C92-37BFF367D2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0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7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370805"/>
            <a:ext cx="9144000" cy="1151652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현장 내 </a:t>
            </a:r>
            <a:r>
              <a:rPr lang="en-US" altLang="ko-KR" dirty="0"/>
              <a:t>MSDS </a:t>
            </a:r>
            <a:r>
              <a:rPr lang="ko-KR" altLang="en-US" dirty="0"/>
              <a:t>물질관리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CA1E2D80-A346-4529-8986-43B2DF40F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312" y="0"/>
            <a:ext cx="1763688" cy="692696"/>
          </a:xfrm>
        </p:spPr>
        <p:txBody>
          <a:bodyPr anchor="ctr" anchorCtr="0">
            <a:normAutofit/>
          </a:bodyPr>
          <a:lstStyle/>
          <a:p>
            <a:pPr algn="ctr"/>
            <a:r>
              <a:rPr lang="ko-KR" altLang="en-US" sz="1600" b="1" dirty="0" err="1"/>
              <a:t>안전팀</a:t>
            </a:r>
            <a:r>
              <a:rPr lang="ko-KR" altLang="en-US" sz="1600" b="1" dirty="0"/>
              <a:t> 교육자료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1B3892-6CD3-46DB-8EC8-6A48DE1D7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3759718"/>
            <a:ext cx="2520280" cy="11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9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ko-KR" sz="2400" b="1" dirty="0">
                <a:solidFill>
                  <a:srgbClr val="FF0000"/>
                </a:solidFill>
              </a:rPr>
              <a:t>3-2. </a:t>
            </a:r>
            <a:r>
              <a:rPr lang="ko-KR" altLang="en-US" sz="2400" b="1" dirty="0" err="1">
                <a:solidFill>
                  <a:srgbClr val="FF0000"/>
                </a:solidFill>
              </a:rPr>
              <a:t>소분용기에</a:t>
            </a:r>
            <a:r>
              <a:rPr lang="ko-KR" altLang="en-US" sz="2400" b="1" dirty="0">
                <a:solidFill>
                  <a:srgbClr val="FF0000"/>
                </a:solidFill>
              </a:rPr>
              <a:t> 덜어서 사용 시</a:t>
            </a:r>
          </a:p>
        </p:txBody>
      </p:sp>
      <p:pic>
        <p:nvPicPr>
          <p:cNvPr id="7170" name="Picture 2" descr="C:\Users\user\Desktop\sfsdfsfsd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8" y="836712"/>
            <a:ext cx="24482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1340768"/>
            <a:ext cx="473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Ex)</a:t>
            </a:r>
            <a:r>
              <a:rPr lang="ko-KR" altLang="en-US" dirty="0"/>
              <a:t> </a:t>
            </a:r>
            <a:r>
              <a:rPr lang="ko-KR" altLang="en-US" dirty="0" err="1"/>
              <a:t>박리제</a:t>
            </a:r>
            <a:r>
              <a:rPr lang="ko-KR" altLang="en-US" dirty="0"/>
              <a:t> </a:t>
            </a:r>
            <a:r>
              <a:rPr lang="ko-KR" altLang="en-US" dirty="0" err="1"/>
              <a:t>빈통에</a:t>
            </a:r>
            <a:r>
              <a:rPr lang="ko-KR" altLang="en-US" dirty="0"/>
              <a:t> 시멘트를 덜어 사용할 시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시멘트 경고표지 부착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51" y="1484784"/>
            <a:ext cx="1125873" cy="10801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8194" name="Picture 2" descr="\\박석준\★선운 지역주택조합 현장★\안전보건팀\보건업무\MSDS 조치 전,후\2023년\1월\2023.01.04\경유 경고표지 부착 후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9" y="3284983"/>
            <a:ext cx="2715421" cy="24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박석준\★선운 지역주택조합 현장★\안전보건팀\보건업무\MSDS 조치 전,후\2023년\1월\2023.01.04\방동제 경고표지 부착- 조치후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12" y="3305735"/>
            <a:ext cx="2822932" cy="24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타원 12"/>
          <p:cNvSpPr/>
          <p:nvPr/>
        </p:nvSpPr>
        <p:spPr>
          <a:xfrm>
            <a:off x="521464" y="4149080"/>
            <a:ext cx="1530255" cy="11521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4067944" y="4581128"/>
            <a:ext cx="621014" cy="50559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0299875-1874-461F-9242-4C62D0CF61E7}"/>
              </a:ext>
            </a:extLst>
          </p:cNvPr>
          <p:cNvGrpSpPr/>
          <p:nvPr/>
        </p:nvGrpSpPr>
        <p:grpSpPr>
          <a:xfrm>
            <a:off x="6084168" y="3284982"/>
            <a:ext cx="2808312" cy="2424401"/>
            <a:chOff x="6084168" y="3284982"/>
            <a:chExt cx="2808312" cy="2424401"/>
          </a:xfrm>
        </p:grpSpPr>
        <p:pic>
          <p:nvPicPr>
            <p:cNvPr id="8196" name="Picture 4" descr="\\박석준\★선운 지역주택조합 현장★\안전보건팀\보건업무\MSDS 조치 전,후\2021-2022\2022년 12월\2022-12-15\워터스톱 경고표지 조치후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284982"/>
              <a:ext cx="2808312" cy="242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DE4AE707-B397-443B-881C-05D744700088}"/>
                </a:ext>
              </a:extLst>
            </p:cNvPr>
            <p:cNvSpPr/>
            <p:nvPr/>
          </p:nvSpPr>
          <p:spPr>
            <a:xfrm>
              <a:off x="7289006" y="4436269"/>
              <a:ext cx="928688" cy="432891"/>
            </a:xfrm>
            <a:custGeom>
              <a:avLst/>
              <a:gdLst>
                <a:gd name="connsiteX0" fmla="*/ 0 w 928688"/>
                <a:gd name="connsiteY0" fmla="*/ 378619 h 421481"/>
                <a:gd name="connsiteX1" fmla="*/ 885825 w 928688"/>
                <a:gd name="connsiteY1" fmla="*/ 0 h 421481"/>
                <a:gd name="connsiteX2" fmla="*/ 928688 w 928688"/>
                <a:gd name="connsiteY2" fmla="*/ 42863 h 421481"/>
                <a:gd name="connsiteX3" fmla="*/ 52388 w 928688"/>
                <a:gd name="connsiteY3" fmla="*/ 421481 h 421481"/>
                <a:gd name="connsiteX4" fmla="*/ 0 w 928688"/>
                <a:gd name="connsiteY4" fmla="*/ 378619 h 42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688" h="421481">
                  <a:moveTo>
                    <a:pt x="0" y="378619"/>
                  </a:moveTo>
                  <a:lnTo>
                    <a:pt x="885825" y="0"/>
                  </a:lnTo>
                  <a:lnTo>
                    <a:pt x="928688" y="42863"/>
                  </a:lnTo>
                  <a:lnTo>
                    <a:pt x="52388" y="421481"/>
                  </a:lnTo>
                  <a:lnTo>
                    <a:pt x="0" y="37861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타원 14"/>
          <p:cNvSpPr/>
          <p:nvPr/>
        </p:nvSpPr>
        <p:spPr>
          <a:xfrm>
            <a:off x="6588224" y="3819773"/>
            <a:ext cx="1800200" cy="111689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40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ko-KR" sz="2400" b="1" dirty="0">
                <a:solidFill>
                  <a:srgbClr val="FF0000"/>
                </a:solidFill>
              </a:rPr>
              <a:t>3-2. </a:t>
            </a:r>
            <a:r>
              <a:rPr lang="ko-KR" altLang="en-US" sz="2400" b="1" dirty="0" err="1">
                <a:solidFill>
                  <a:srgbClr val="FF0000"/>
                </a:solidFill>
              </a:rPr>
              <a:t>소분용기에</a:t>
            </a:r>
            <a:r>
              <a:rPr lang="ko-KR" altLang="en-US" sz="2400" b="1" dirty="0">
                <a:solidFill>
                  <a:srgbClr val="FF0000"/>
                </a:solidFill>
              </a:rPr>
              <a:t> 작업용 물을 넣을 시</a:t>
            </a:r>
          </a:p>
        </p:txBody>
      </p:sp>
      <p:pic>
        <p:nvPicPr>
          <p:cNvPr id="7170" name="Picture 2" descr="C:\Users\user\Desktop\sfsdfsfsd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8" y="1335731"/>
            <a:ext cx="24482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1340768"/>
            <a:ext cx="401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작업용수 임을 알리는 표지를 게시함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026" name="Picture 2" descr="C:\Users\user\Desktop\보람이파일\1.MSDS\경고표지\제목 없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534352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보람이파일\1.MSDS\경고표지\제목 없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79" y="1830810"/>
            <a:ext cx="1663650" cy="102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7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ko-KR" sz="2400" b="1" dirty="0">
                <a:solidFill>
                  <a:srgbClr val="FF0000"/>
                </a:solidFill>
              </a:rPr>
              <a:t>3-3. </a:t>
            </a:r>
            <a:r>
              <a:rPr lang="ko-KR" altLang="en-US" sz="2400" b="1" dirty="0">
                <a:solidFill>
                  <a:srgbClr val="FF0000"/>
                </a:solidFill>
              </a:rPr>
              <a:t>유류저장소 설치 시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497571" y="980728"/>
            <a:ext cx="4582781" cy="4810088"/>
            <a:chOff x="203904" y="1868289"/>
            <a:chExt cx="5802479" cy="54491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3904" y="1868289"/>
              <a:ext cx="5802479" cy="53865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792" y="3355361"/>
              <a:ext cx="1553612" cy="1138628"/>
            </a:xfrm>
            <a:prstGeom prst="rect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2" descr="C:\Documents and Settings\Administrator\바탕 화면\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1" t="9596" r="76328" b="41444"/>
            <a:stretch>
              <a:fillRect/>
            </a:stretch>
          </p:blipFill>
          <p:spPr bwMode="auto">
            <a:xfrm>
              <a:off x="4562475" y="6380807"/>
              <a:ext cx="474662" cy="93662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Documents and Settings\Administrator\바탕 화면\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1" t="9596" r="76328" b="41444"/>
            <a:stretch>
              <a:fillRect/>
            </a:stretch>
          </p:blipFill>
          <p:spPr bwMode="auto">
            <a:xfrm>
              <a:off x="4071859" y="6380807"/>
              <a:ext cx="474662" cy="93662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직사각형 8"/>
            <p:cNvSpPr/>
            <p:nvPr/>
          </p:nvSpPr>
          <p:spPr bwMode="auto">
            <a:xfrm>
              <a:off x="5037138" y="3367795"/>
              <a:ext cx="787193" cy="112619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en-US" altLang="ko-KR" sz="1200" b="1" dirty="0">
                <a:solidFill>
                  <a:prstClr val="black"/>
                </a:solidFill>
                <a:latin typeface="Arial" pitchFamily="34" charset="0"/>
                <a:ea typeface="바탕" pitchFamily="18" charset="-127"/>
              </a:endParaRPr>
            </a:p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en-US" altLang="ko-KR" sz="1200" b="1" dirty="0">
                <a:solidFill>
                  <a:prstClr val="black"/>
                </a:solidFill>
                <a:latin typeface="Arial" pitchFamily="34" charset="0"/>
                <a:ea typeface="바탕" pitchFamily="18" charset="-127"/>
              </a:endParaRPr>
            </a:p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</a:pPr>
              <a:endParaRPr kumimoji="1" lang="en-US" altLang="ko-KR" sz="1400" b="1" dirty="0">
                <a:solidFill>
                  <a:prstClr val="black"/>
                </a:solidFill>
                <a:latin typeface="Arial" pitchFamily="34" charset="0"/>
                <a:ea typeface="바탕" pitchFamily="18" charset="-127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729" y="3420506"/>
              <a:ext cx="735446" cy="10207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1" name="Group 5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29517"/>
              </p:ext>
            </p:extLst>
          </p:nvPr>
        </p:nvGraphicFramePr>
        <p:xfrm>
          <a:off x="5148064" y="1038127"/>
          <a:ext cx="3827878" cy="4640014"/>
        </p:xfrm>
        <a:graphic>
          <a:graphicData uri="http://schemas.openxmlformats.org/drawingml/2006/table">
            <a:tbl>
              <a:tblPr/>
              <a:tblGrid>
                <a:gridCol w="57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6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내      용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유류 저장소 표지판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MSDS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원문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경고표지 게시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코팅하여 경고표지 관리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0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유류 저장소 관리책임자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정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부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연락처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화기엄금 표지판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보관하는 제품명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수량 정확히 기재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5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시건장치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소화기비치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4334" r="4700" b="4420"/>
          <a:stretch/>
        </p:blipFill>
        <p:spPr>
          <a:xfrm>
            <a:off x="509733" y="1710646"/>
            <a:ext cx="1362222" cy="1362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4634" y="1052736"/>
            <a:ext cx="42672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1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66183" y="1924070"/>
            <a:ext cx="42672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2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1981575"/>
            <a:ext cx="42672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3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67744" y="3865852"/>
            <a:ext cx="42672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4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19464" y="4850493"/>
            <a:ext cx="42672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5</a:t>
            </a:r>
            <a:endParaRPr lang="ko-KR" altLang="en-US" b="1" dirty="0"/>
          </a:p>
        </p:txBody>
      </p:sp>
      <p:pic>
        <p:nvPicPr>
          <p:cNvPr id="6146" name="Picture 2" descr="C:\Users\user\Desktop\sdfsfsf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1" y="3072868"/>
            <a:ext cx="747713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20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ko-KR" sz="2400" b="1" dirty="0">
                <a:solidFill>
                  <a:srgbClr val="FF0000"/>
                </a:solidFill>
              </a:rPr>
              <a:t>3-4. </a:t>
            </a:r>
            <a:r>
              <a:rPr lang="ko-KR" altLang="en-US" sz="2400" b="1" dirty="0">
                <a:solidFill>
                  <a:srgbClr val="FF0000"/>
                </a:solidFill>
              </a:rPr>
              <a:t>위험물 저장소 설치 시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79512" y="1038420"/>
            <a:ext cx="4698187" cy="5186651"/>
            <a:chOff x="147995" y="731832"/>
            <a:chExt cx="6240462" cy="576599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995" y="731832"/>
              <a:ext cx="6240462" cy="5765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그룹 5"/>
            <p:cNvGrpSpPr/>
            <p:nvPr/>
          </p:nvGrpSpPr>
          <p:grpSpPr>
            <a:xfrm>
              <a:off x="398464" y="980728"/>
              <a:ext cx="5418137" cy="2495238"/>
              <a:chOff x="367812" y="1592264"/>
              <a:chExt cx="5001357" cy="2187574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367812" y="1592264"/>
                <a:ext cx="830140" cy="45878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ln>
                    <a:solidFill>
                      <a:schemeClr val="bg1"/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" name="직선 연결선 7"/>
              <p:cNvCxnSpPr/>
              <p:nvPr/>
            </p:nvCxnSpPr>
            <p:spPr>
              <a:xfrm>
                <a:off x="4755174" y="2205038"/>
                <a:ext cx="0" cy="1511300"/>
              </a:xfrm>
              <a:prstGeom prst="line">
                <a:avLst/>
              </a:prstGeom>
              <a:ln w="19050">
                <a:solidFill>
                  <a:srgbClr val="B792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연결선 8"/>
              <p:cNvCxnSpPr/>
              <p:nvPr/>
            </p:nvCxnSpPr>
            <p:spPr>
              <a:xfrm>
                <a:off x="4884127" y="2266950"/>
                <a:ext cx="0" cy="1512888"/>
              </a:xfrm>
              <a:prstGeom prst="line">
                <a:avLst/>
              </a:prstGeom>
              <a:ln w="19050">
                <a:solidFill>
                  <a:srgbClr val="8167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>
                <a:off x="5369169" y="2205038"/>
                <a:ext cx="0" cy="1511300"/>
              </a:xfrm>
              <a:prstGeom prst="line">
                <a:avLst/>
              </a:prstGeom>
              <a:ln w="19050">
                <a:solidFill>
                  <a:srgbClr val="8167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23" y="2188967"/>
            <a:ext cx="1334827" cy="1461962"/>
          </a:xfrm>
          <a:prstGeom prst="rect">
            <a:avLst/>
          </a:prstGeom>
          <a:noFill/>
          <a:ln w="19050" cap="flat" cmpd="sng">
            <a:solidFill>
              <a:schemeClr val="bg1"/>
            </a:solidFill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548" y="2363412"/>
            <a:ext cx="646361" cy="131516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13" name="Picture 2" descr="C:\Documents and Settings\Administrator\바탕 화면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9596" r="76328" b="41444"/>
          <a:stretch>
            <a:fillRect/>
          </a:stretch>
        </p:blipFill>
        <p:spPr bwMode="auto">
          <a:xfrm>
            <a:off x="4067548" y="5069147"/>
            <a:ext cx="374887" cy="82678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6610" y="1313008"/>
            <a:ext cx="42672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1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21440" y="1873854"/>
            <a:ext cx="42672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2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23669" y="2836326"/>
            <a:ext cx="42672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3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00180" y="3861048"/>
            <a:ext cx="42672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4</a:t>
            </a:r>
            <a:endParaRPr lang="ko-KR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55217" y="5035159"/>
            <a:ext cx="42672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5</a:t>
            </a:r>
            <a:endParaRPr lang="ko-KR" altLang="en-US" b="1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t="3269" r="1993" b="2644"/>
          <a:stretch/>
        </p:blipFill>
        <p:spPr>
          <a:xfrm>
            <a:off x="2031594" y="1912985"/>
            <a:ext cx="1313275" cy="1635423"/>
          </a:xfrm>
          <a:prstGeom prst="rect">
            <a:avLst/>
          </a:prstGeom>
        </p:spPr>
      </p:pic>
      <p:graphicFrame>
        <p:nvGraphicFramePr>
          <p:cNvPr id="20" name="Group 5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47963"/>
              </p:ext>
            </p:extLst>
          </p:nvPr>
        </p:nvGraphicFramePr>
        <p:xfrm>
          <a:off x="5014888" y="1186829"/>
          <a:ext cx="3827878" cy="4640014"/>
        </p:xfrm>
        <a:graphic>
          <a:graphicData uri="http://schemas.openxmlformats.org/drawingml/2006/table">
            <a:tbl>
              <a:tblPr/>
              <a:tblGrid>
                <a:gridCol w="57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6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내      용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위험물 저장소 표지판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MSDS &amp;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경고표지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코팅하여 경고표지 관리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작성시 공급처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전화번호 필히 기재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0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위험물 저장소 관리책임자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정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부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연락처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화기엄금 표지판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: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보관 제품명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수량 정확히 기재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5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시건장치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소화기비치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9016" marR="9901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39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539552" y="199181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ko-KR" sz="2400" b="1" dirty="0">
                <a:solidFill>
                  <a:srgbClr val="FF0000"/>
                </a:solidFill>
              </a:rPr>
              <a:t>3-5. </a:t>
            </a:r>
            <a:r>
              <a:rPr lang="ko-KR" altLang="en-US" sz="2400" b="1" dirty="0">
                <a:solidFill>
                  <a:srgbClr val="FF0000"/>
                </a:solidFill>
              </a:rPr>
              <a:t>경고표지 작성방법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4248" y="908719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제품명</a:t>
            </a:r>
          </a:p>
        </p:txBody>
      </p:sp>
      <p:sp>
        <p:nvSpPr>
          <p:cNvPr id="5" name="오른쪽 화살표 4"/>
          <p:cNvSpPr/>
          <p:nvPr/>
        </p:nvSpPr>
        <p:spPr>
          <a:xfrm rot="10800000">
            <a:off x="5580112" y="908720"/>
            <a:ext cx="108012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10800000">
            <a:off x="5580111" y="1971237"/>
            <a:ext cx="108012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4113" y="1967023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신호어</a:t>
            </a:r>
            <a:endParaRPr lang="ko-KR" altLang="en-US" dirty="0"/>
          </a:p>
        </p:txBody>
      </p:sp>
      <p:sp>
        <p:nvSpPr>
          <p:cNvPr id="10" name="오른쪽 화살표 9"/>
          <p:cNvSpPr/>
          <p:nvPr/>
        </p:nvSpPr>
        <p:spPr>
          <a:xfrm rot="10800000">
            <a:off x="3853571" y="2794955"/>
            <a:ext cx="281669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948264" y="2794955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그림문자</a:t>
            </a:r>
          </a:p>
        </p:txBody>
      </p:sp>
      <p:sp>
        <p:nvSpPr>
          <p:cNvPr id="12" name="오른쪽 화살표 11"/>
          <p:cNvSpPr/>
          <p:nvPr/>
        </p:nvSpPr>
        <p:spPr>
          <a:xfrm rot="10800000">
            <a:off x="5604284" y="3633173"/>
            <a:ext cx="108012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99879" y="3676382"/>
            <a:ext cx="1569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유해위험문구</a:t>
            </a:r>
          </a:p>
        </p:txBody>
      </p:sp>
      <p:sp>
        <p:nvSpPr>
          <p:cNvPr id="14" name="오른쪽 화살표 13"/>
          <p:cNvSpPr/>
          <p:nvPr/>
        </p:nvSpPr>
        <p:spPr>
          <a:xfrm rot="10800000">
            <a:off x="5580112" y="4725144"/>
            <a:ext cx="108012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834612" y="4725145"/>
            <a:ext cx="1569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예방조치문구</a:t>
            </a:r>
          </a:p>
        </p:txBody>
      </p:sp>
      <p:sp>
        <p:nvSpPr>
          <p:cNvPr id="16" name="오른쪽 화살표 15"/>
          <p:cNvSpPr/>
          <p:nvPr/>
        </p:nvSpPr>
        <p:spPr>
          <a:xfrm rot="10800000">
            <a:off x="5724128" y="5445224"/>
            <a:ext cx="108012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948264" y="5229200"/>
            <a:ext cx="13388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공급회사명</a:t>
            </a:r>
            <a:endParaRPr lang="en-US" altLang="ko-KR" dirty="0"/>
          </a:p>
          <a:p>
            <a:r>
              <a:rPr lang="ko-KR" altLang="en-US" dirty="0"/>
              <a:t>주소</a:t>
            </a:r>
            <a:endParaRPr lang="en-US" altLang="ko-KR" dirty="0"/>
          </a:p>
          <a:p>
            <a:r>
              <a:rPr lang="ko-KR" altLang="en-US" dirty="0"/>
              <a:t>전화번호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AE6AEF7-59CE-4DA5-873F-607378D68ABB}"/>
              </a:ext>
            </a:extLst>
          </p:cNvPr>
          <p:cNvGrpSpPr/>
          <p:nvPr/>
        </p:nvGrpSpPr>
        <p:grpSpPr>
          <a:xfrm>
            <a:off x="323528" y="692697"/>
            <a:ext cx="5616624" cy="5904656"/>
            <a:chOff x="323528" y="692697"/>
            <a:chExt cx="5616624" cy="5904656"/>
          </a:xfrm>
        </p:grpSpPr>
        <p:pic>
          <p:nvPicPr>
            <p:cNvPr id="9219" name="Picture 3" descr="C:\Users\user\Desktop\보람이파일\1.MSDS\경고표지\sdfsds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92697"/>
              <a:ext cx="5616624" cy="5904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2CBA365-0AE8-4126-BBC8-860F53781458}"/>
                </a:ext>
              </a:extLst>
            </p:cNvPr>
            <p:cNvSpPr/>
            <p:nvPr/>
          </p:nvSpPr>
          <p:spPr>
            <a:xfrm>
              <a:off x="467544" y="5949281"/>
              <a:ext cx="5328592" cy="547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7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fontAlgn="base">
              <a:buNone/>
            </a:pPr>
            <a:r>
              <a:rPr lang="ko-KR" altLang="en-US" b="1" dirty="0"/>
              <a:t>▣ 벌칙</a:t>
            </a:r>
            <a:endParaRPr lang="ko-KR" altLang="en-US" dirty="0"/>
          </a:p>
          <a:p>
            <a:pPr fontAlgn="base"/>
            <a:r>
              <a:rPr lang="ko-KR" altLang="en-US" dirty="0"/>
              <a:t>물질안전보건자료</a:t>
            </a:r>
            <a:r>
              <a:rPr lang="en-US" altLang="ko-KR" dirty="0"/>
              <a:t>[MSDS]</a:t>
            </a:r>
            <a:r>
              <a:rPr lang="ko-KR" altLang="en-US" dirty="0"/>
              <a:t>를 게시하지 않은 경우 위반 시 </a:t>
            </a:r>
            <a:r>
              <a:rPr lang="en-US" altLang="ko-KR" b="1" u="sng" dirty="0"/>
              <a:t>500</a:t>
            </a:r>
            <a:r>
              <a:rPr lang="ko-KR" altLang="en-US" b="1" u="sng" dirty="0"/>
              <a:t>만원 이하의 벌금</a:t>
            </a:r>
            <a:endParaRPr lang="ko-KR" altLang="en-US" dirty="0"/>
          </a:p>
          <a:p>
            <a:pPr marL="109728" indent="0" fontAlgn="base">
              <a:buNone/>
            </a:pPr>
            <a:r>
              <a:rPr lang="en-US" altLang="ko-KR" dirty="0"/>
              <a:t>  (1</a:t>
            </a:r>
            <a:r>
              <a:rPr lang="ko-KR" altLang="en-US" dirty="0" err="1"/>
              <a:t>차위반</a:t>
            </a:r>
            <a:r>
              <a:rPr lang="ko-KR" altLang="en-US" dirty="0"/>
              <a:t> </a:t>
            </a:r>
            <a:r>
              <a:rPr lang="en-US" altLang="ko-KR" dirty="0"/>
              <a:t>100</a:t>
            </a:r>
            <a:r>
              <a:rPr lang="ko-KR" altLang="en-US" dirty="0"/>
              <a:t>만원</a:t>
            </a:r>
            <a:r>
              <a:rPr lang="en-US" altLang="ko-KR" dirty="0"/>
              <a:t>, 2</a:t>
            </a:r>
            <a:r>
              <a:rPr lang="ko-KR" altLang="en-US" dirty="0" err="1"/>
              <a:t>차위반</a:t>
            </a:r>
            <a:r>
              <a:rPr lang="ko-KR" altLang="en-US" dirty="0"/>
              <a:t> </a:t>
            </a:r>
            <a:r>
              <a:rPr lang="en-US" altLang="ko-KR" dirty="0"/>
              <a:t>200</a:t>
            </a:r>
            <a:r>
              <a:rPr lang="ko-KR" altLang="en-US" dirty="0"/>
              <a:t>만원</a:t>
            </a:r>
            <a:r>
              <a:rPr lang="en-US" altLang="ko-KR" dirty="0"/>
              <a:t>, 3</a:t>
            </a:r>
            <a:r>
              <a:rPr lang="ko-KR" altLang="en-US" dirty="0" err="1"/>
              <a:t>차위반</a:t>
            </a:r>
            <a:r>
              <a:rPr lang="ko-KR" altLang="en-US" dirty="0"/>
              <a:t>   </a:t>
            </a:r>
            <a:endParaRPr lang="en-US" altLang="ko-KR" dirty="0"/>
          </a:p>
          <a:p>
            <a:pPr marL="109728" indent="0" fontAlgn="base">
              <a:buNone/>
            </a:pPr>
            <a:r>
              <a:rPr lang="en-US" altLang="ko-KR" dirty="0"/>
              <a:t>   500</a:t>
            </a:r>
            <a:r>
              <a:rPr lang="ko-KR" altLang="en-US" dirty="0"/>
              <a:t>만원</a:t>
            </a:r>
            <a:r>
              <a:rPr lang="en-US" altLang="ko-KR" dirty="0"/>
              <a:t>) </a:t>
            </a:r>
            <a:r>
              <a:rPr lang="en-US" altLang="ko-KR" dirty="0">
                <a:solidFill>
                  <a:srgbClr val="FF0000"/>
                </a:solidFill>
              </a:rPr>
              <a:t>-&gt; 1</a:t>
            </a:r>
            <a:r>
              <a:rPr lang="ko-KR" altLang="en-US" dirty="0">
                <a:solidFill>
                  <a:srgbClr val="FF0000"/>
                </a:solidFill>
              </a:rPr>
              <a:t>개당 벌금</a:t>
            </a:r>
          </a:p>
          <a:p>
            <a:pPr fontAlgn="base"/>
            <a:r>
              <a:rPr lang="ko-KR" altLang="en-US" dirty="0"/>
              <a:t>안전교육 </a:t>
            </a:r>
            <a:r>
              <a:rPr lang="ko-KR" altLang="en-US" dirty="0" err="1"/>
              <a:t>미실시한</a:t>
            </a:r>
            <a:r>
              <a:rPr lang="ko-KR" altLang="en-US" dirty="0"/>
              <a:t> 경우 </a:t>
            </a:r>
            <a:r>
              <a:rPr lang="ko-KR" altLang="en-US" dirty="0">
                <a:solidFill>
                  <a:srgbClr val="FF0000"/>
                </a:solidFill>
              </a:rPr>
              <a:t>근로자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</a:t>
            </a:r>
            <a:r>
              <a:rPr lang="ko-KR" altLang="en-US" dirty="0"/>
              <a:t>당 </a:t>
            </a:r>
            <a:r>
              <a:rPr lang="en-US" altLang="ko-KR" b="1" u="sng" dirty="0"/>
              <a:t>300</a:t>
            </a:r>
            <a:r>
              <a:rPr lang="ko-KR" altLang="en-US" b="1" u="sng" dirty="0"/>
              <a:t>만원 이하 과태료</a:t>
            </a:r>
            <a:endParaRPr lang="ko-KR" altLang="en-US" dirty="0"/>
          </a:p>
          <a:p>
            <a:pPr fontAlgn="base"/>
            <a:r>
              <a:rPr lang="en-US" altLang="ko-KR" dirty="0"/>
              <a:t>(1</a:t>
            </a:r>
            <a:r>
              <a:rPr lang="ko-KR" altLang="en-US" dirty="0" err="1"/>
              <a:t>차위반</a:t>
            </a:r>
            <a:r>
              <a:rPr lang="ko-KR" altLang="en-US" dirty="0"/>
              <a:t> </a:t>
            </a:r>
            <a:r>
              <a:rPr lang="en-US" altLang="ko-KR" dirty="0"/>
              <a:t>50</a:t>
            </a:r>
            <a:r>
              <a:rPr lang="ko-KR" altLang="en-US" dirty="0"/>
              <a:t>만원</a:t>
            </a:r>
            <a:r>
              <a:rPr lang="en-US" altLang="ko-KR" dirty="0"/>
              <a:t>, 2</a:t>
            </a:r>
            <a:r>
              <a:rPr lang="ko-KR" altLang="en-US" dirty="0" err="1"/>
              <a:t>차위반</a:t>
            </a:r>
            <a:r>
              <a:rPr lang="ko-KR" altLang="en-US" dirty="0"/>
              <a:t> </a:t>
            </a:r>
            <a:r>
              <a:rPr lang="en-US" altLang="ko-KR" dirty="0"/>
              <a:t>100</a:t>
            </a:r>
            <a:r>
              <a:rPr lang="ko-KR" altLang="en-US" dirty="0"/>
              <a:t>만원</a:t>
            </a:r>
            <a:r>
              <a:rPr lang="en-US" altLang="ko-KR" dirty="0"/>
              <a:t>, 3</a:t>
            </a:r>
            <a:r>
              <a:rPr lang="ko-KR" altLang="en-US" dirty="0" err="1"/>
              <a:t>차위반</a:t>
            </a:r>
            <a:r>
              <a:rPr lang="ko-KR" altLang="en-US" dirty="0"/>
              <a:t> </a:t>
            </a:r>
            <a:r>
              <a:rPr lang="en-US" altLang="ko-KR" dirty="0"/>
              <a:t>300</a:t>
            </a:r>
            <a:r>
              <a:rPr lang="ko-KR" altLang="en-US" dirty="0"/>
              <a:t>만원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MSDS </a:t>
            </a:r>
            <a:r>
              <a:rPr lang="ko-KR" altLang="en-US" dirty="0" err="1"/>
              <a:t>미게시</a:t>
            </a:r>
            <a:r>
              <a:rPr lang="en-US" altLang="ko-KR" dirty="0"/>
              <a:t>, </a:t>
            </a:r>
            <a:r>
              <a:rPr lang="ko-KR" altLang="en-US" dirty="0" err="1"/>
              <a:t>미교육</a:t>
            </a:r>
            <a:r>
              <a:rPr lang="ko-KR" altLang="en-US" dirty="0"/>
              <a:t> 과태료</a:t>
            </a:r>
          </a:p>
        </p:txBody>
      </p:sp>
    </p:spTree>
    <p:extLst>
      <p:ext uri="{BB962C8B-B14F-4D97-AF65-F5344CB8AC3E}">
        <p14:creationId xmlns:p14="http://schemas.microsoft.com/office/powerpoint/2010/main" val="196470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latin typeface="+mn-ea"/>
              </a:rPr>
              <a:t>Material Safety Data Sheet (</a:t>
            </a:r>
            <a:r>
              <a:rPr lang="ko-KR" altLang="en-US" sz="2400" b="1" dirty="0" err="1">
                <a:latin typeface="+mn-ea"/>
              </a:rPr>
              <a:t>물질안전보건정보자료</a:t>
            </a:r>
            <a:r>
              <a:rPr lang="en-US" altLang="ko-KR" sz="2400" b="1" dirty="0">
                <a:latin typeface="+mn-ea"/>
              </a:rPr>
              <a:t>)</a:t>
            </a:r>
          </a:p>
          <a:p>
            <a:pPr marL="566928" indent="-4572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ko-KR" altLang="en-US" sz="2000" kern="300" dirty="0">
                <a:solidFill>
                  <a:srgbClr val="0033CC"/>
                </a:solidFill>
                <a:latin typeface="+mn-ea"/>
              </a:rPr>
              <a:t>화학물질 및 화학물질을 함유한 제제</a:t>
            </a:r>
            <a:r>
              <a:rPr lang="en-US" altLang="ko-KR" sz="2000" kern="300" dirty="0">
                <a:solidFill>
                  <a:srgbClr val="0033CC"/>
                </a:solidFill>
                <a:latin typeface="+mn-ea"/>
              </a:rPr>
              <a:t>(</a:t>
            </a:r>
            <a:r>
              <a:rPr lang="ko-KR" altLang="en-US" sz="2000" kern="300" dirty="0">
                <a:solidFill>
                  <a:srgbClr val="0033CC"/>
                </a:solidFill>
                <a:latin typeface="+mn-ea"/>
              </a:rPr>
              <a:t>대상화학물질</a:t>
            </a:r>
            <a:r>
              <a:rPr lang="en-US" altLang="ko-KR" sz="2000" kern="300" dirty="0">
                <a:solidFill>
                  <a:srgbClr val="0033CC"/>
                </a:solidFill>
                <a:latin typeface="+mn-ea"/>
              </a:rPr>
              <a:t>)</a:t>
            </a:r>
            <a:r>
              <a:rPr lang="ko-KR" altLang="en-US" sz="2000" kern="300" dirty="0">
                <a:solidFill>
                  <a:srgbClr val="0033CC"/>
                </a:solidFill>
                <a:latin typeface="+mn-ea"/>
              </a:rPr>
              <a:t>의 명칭</a:t>
            </a:r>
            <a:endParaRPr lang="en-US" altLang="ko-KR" sz="2000" kern="300" dirty="0">
              <a:solidFill>
                <a:srgbClr val="0033CC"/>
              </a:solidFill>
              <a:latin typeface="+mn-ea"/>
            </a:endParaRPr>
          </a:p>
          <a:p>
            <a:pPr marL="566928" indent="-4572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ko-KR" altLang="en-US" sz="2000" kern="300" dirty="0">
                <a:solidFill>
                  <a:srgbClr val="0033CC"/>
                </a:solidFill>
                <a:latin typeface="+mn-ea"/>
              </a:rPr>
              <a:t>구성성분의 명칭 및 함유량</a:t>
            </a:r>
            <a:endParaRPr lang="en-US" altLang="ko-KR" sz="2000" kern="300" dirty="0">
              <a:solidFill>
                <a:srgbClr val="0033CC"/>
              </a:solidFill>
              <a:latin typeface="+mn-ea"/>
            </a:endParaRPr>
          </a:p>
          <a:p>
            <a:pPr marL="566928" indent="-4572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ko-KR" altLang="en-US" sz="2000" kern="300" dirty="0">
                <a:solidFill>
                  <a:srgbClr val="0033CC"/>
                </a:solidFill>
                <a:latin typeface="+mn-ea"/>
              </a:rPr>
              <a:t>안전</a:t>
            </a:r>
            <a:r>
              <a:rPr lang="en-US" altLang="ko-KR" sz="2000" kern="300" dirty="0">
                <a:solidFill>
                  <a:srgbClr val="0033CC"/>
                </a:solidFill>
                <a:latin typeface="+mn-ea"/>
              </a:rPr>
              <a:t>·</a:t>
            </a:r>
            <a:r>
              <a:rPr lang="ko-KR" altLang="en-US" sz="2000" kern="300" dirty="0">
                <a:solidFill>
                  <a:srgbClr val="0033CC"/>
                </a:solidFill>
                <a:latin typeface="+mn-ea"/>
              </a:rPr>
              <a:t>보건상의 취급주의 사항</a:t>
            </a:r>
            <a:endParaRPr lang="en-US" altLang="ko-KR" sz="2000" kern="300" dirty="0">
              <a:solidFill>
                <a:srgbClr val="0033CC"/>
              </a:solidFill>
              <a:latin typeface="+mn-ea"/>
            </a:endParaRPr>
          </a:p>
          <a:p>
            <a:pPr marL="566928" indent="-4572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ko-KR" altLang="en-US" sz="2000" kern="300" dirty="0">
                <a:solidFill>
                  <a:srgbClr val="0033CC"/>
                </a:solidFill>
                <a:latin typeface="+mn-ea"/>
              </a:rPr>
              <a:t>건강유해성 및 물리적 위험성 </a:t>
            </a:r>
            <a:endParaRPr lang="en-US" altLang="ko-KR" sz="2000" kern="300" dirty="0">
              <a:solidFill>
                <a:srgbClr val="0033CC"/>
              </a:solidFill>
              <a:latin typeface="+mn-ea"/>
            </a:endParaRPr>
          </a:p>
          <a:p>
            <a:pPr marL="109728" indent="0">
              <a:buNone/>
            </a:pPr>
            <a:r>
              <a:rPr lang="en-US" altLang="ko-KR" sz="2000" kern="300" dirty="0">
                <a:solidFill>
                  <a:srgbClr val="0033CC"/>
                </a:solidFill>
                <a:latin typeface="+mn-ea"/>
              </a:rPr>
              <a:t>                                             </a:t>
            </a:r>
            <a:r>
              <a:rPr lang="ko-KR" altLang="en-US" sz="2400" dirty="0">
                <a:latin typeface="+mn-ea"/>
              </a:rPr>
              <a:t>등을 설명하는 자료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ko-KR" dirty="0"/>
              <a:t>MSDS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139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052736"/>
            <a:ext cx="9131114" cy="4783919"/>
          </a:xfrm>
        </p:spPr>
        <p:txBody>
          <a:bodyPr>
            <a:norm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현장 내 반입하는 물질 중 물</a:t>
            </a:r>
            <a:r>
              <a:rPr lang="en-US" altLang="ko-KR" sz="2400" b="1" dirty="0">
                <a:solidFill>
                  <a:srgbClr val="FF0000"/>
                </a:solidFill>
              </a:rPr>
              <a:t>(Water) </a:t>
            </a:r>
            <a:r>
              <a:rPr lang="ko-KR" altLang="en-US" sz="2400" b="1" dirty="0">
                <a:solidFill>
                  <a:srgbClr val="FF0000"/>
                </a:solidFill>
              </a:rPr>
              <a:t>제외 한 모든 물질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69885" y="116632"/>
            <a:ext cx="8229600" cy="11430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ko-KR" dirty="0"/>
              <a:t>MSDS </a:t>
            </a:r>
            <a:r>
              <a:rPr lang="ko-KR" altLang="en-US" dirty="0"/>
              <a:t>물질이란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7869"/>
            <a:ext cx="192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s://search.pstatic.net/common/?src=http%3A%2F%2Fblogfiles.naver.net%2FMjAyMjA1MjdfMjkw%2FMDAxNjUzNTk4MjYxNTkx.xDvYtWRW-7cE2L78AFLgvROcWBnW0Cs_6XZdYTCdUIYg.eDD7jWDhOVr9cJKiOUfOXtcSDWdvtr_jwQBjvTQn27cg.PNG.supergbo%2F%25BD%25BA%25C5%25A9%25B8%25B0%25BC%25A6_2022-05-27_%25BF%25C0%25C0%25FC_5.50.25.png&amp;type=sc960_8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0" y="3848101"/>
            <a:ext cx="174656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페인트 &gt; CMW-4B 4kg 고침투투명방수제 발수제 | 예쁜템들 모여사는 오늘의집 스토어 CMW-4B 4kg   고침투투명방수제  발수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11" y="3848101"/>
            <a:ext cx="215682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록타이트 401 초강력 순간 접착제 50g 젤타입 다용도 : 선일 공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36" y="1644848"/>
            <a:ext cx="180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다이소 재료를 이용한 서랍장 리폼,페인트리폼(인테리어 DIY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99" y="1644848"/>
            <a:ext cx="196363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락카 연녹색 진청 420ml (미사용 새상품) | 헬로마켓 락카 연녹색 진청  420ml (미사용 새상품) | 헬로마켓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13" y="3737783"/>
            <a:ext cx="195840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앗뜰리에 재료소개 : 조소과 칭구칭구 우레탄 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41" y="3717032"/>
            <a:ext cx="105745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하이메도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67869"/>
            <a:ext cx="21568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3757" y="3210772"/>
            <a:ext cx="3788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시멘트</a:t>
            </a:r>
            <a:r>
              <a:rPr lang="en-US" altLang="ko-KR" sz="1600" dirty="0"/>
              <a:t>, </a:t>
            </a:r>
            <a:r>
              <a:rPr lang="ko-KR" altLang="en-US" sz="1600" dirty="0"/>
              <a:t>몰탈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레미탈</a:t>
            </a:r>
            <a:r>
              <a:rPr lang="en-US" altLang="ko-KR" sz="1600" dirty="0"/>
              <a:t>, </a:t>
            </a:r>
            <a:r>
              <a:rPr lang="ko-KR" altLang="en-US" sz="1600" dirty="0"/>
              <a:t>시멘트 </a:t>
            </a:r>
            <a:r>
              <a:rPr lang="ko-KR" altLang="en-US" sz="1600" dirty="0" err="1"/>
              <a:t>혼화제</a:t>
            </a:r>
            <a:r>
              <a:rPr lang="ko-KR" altLang="en-US" sz="1600" dirty="0"/>
              <a:t> 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0670" y="3168175"/>
            <a:ext cx="1342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페인트</a:t>
            </a:r>
            <a:r>
              <a:rPr lang="en-US" altLang="ko-KR" sz="1600" dirty="0"/>
              <a:t>, </a:t>
            </a:r>
            <a:r>
              <a:rPr lang="ko-KR" altLang="en-US" sz="1600" dirty="0"/>
              <a:t>도료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1792" y="3153378"/>
            <a:ext cx="2294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접착제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실링제</a:t>
            </a:r>
            <a:r>
              <a:rPr lang="en-US" altLang="ko-KR" sz="1600" dirty="0"/>
              <a:t>, </a:t>
            </a:r>
            <a:r>
              <a:rPr lang="ko-KR" altLang="en-US" sz="1600" dirty="0"/>
              <a:t>실리콘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5288101"/>
            <a:ext cx="2630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/>
              <a:t>박리제</a:t>
            </a:r>
            <a:r>
              <a:rPr lang="en-US" altLang="ko-KR" sz="1600" dirty="0"/>
              <a:t>, </a:t>
            </a:r>
            <a:r>
              <a:rPr lang="ko-KR" altLang="en-US" sz="1600" dirty="0"/>
              <a:t>경유</a:t>
            </a:r>
            <a:r>
              <a:rPr lang="en-US" altLang="ko-KR" sz="1600" dirty="0"/>
              <a:t>, </a:t>
            </a:r>
            <a:r>
              <a:rPr lang="ko-KR" altLang="en-US" sz="1600" dirty="0"/>
              <a:t>등유</a:t>
            </a:r>
            <a:r>
              <a:rPr lang="en-US" altLang="ko-KR" sz="1600" dirty="0"/>
              <a:t>, </a:t>
            </a:r>
            <a:r>
              <a:rPr lang="ko-KR" altLang="en-US" sz="1600" dirty="0"/>
              <a:t>휘발유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9266" y="5260398"/>
            <a:ext cx="161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방수제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피막제</a:t>
            </a:r>
            <a:r>
              <a:rPr lang="en-US" altLang="ko-KR" sz="1600" dirty="0"/>
              <a:t> 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920141" y="528810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/>
              <a:t>우레탄폼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163635" y="5251880"/>
            <a:ext cx="2967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/>
              <a:t>락카</a:t>
            </a:r>
            <a:r>
              <a:rPr lang="en-US" altLang="ko-KR" sz="1600" dirty="0"/>
              <a:t>, </a:t>
            </a:r>
            <a:r>
              <a:rPr lang="ko-KR" altLang="en-US" sz="1600" dirty="0"/>
              <a:t>스프레이</a:t>
            </a:r>
            <a:r>
              <a:rPr lang="en-US" altLang="ko-KR" sz="1600" dirty="0"/>
              <a:t>, </a:t>
            </a:r>
            <a:r>
              <a:rPr lang="ko-KR" altLang="en-US" sz="1600" dirty="0"/>
              <a:t>산소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아르곤</a:t>
            </a:r>
            <a:r>
              <a:rPr lang="en-US" altLang="ko-KR" sz="1600" dirty="0"/>
              <a:t>, </a:t>
            </a:r>
          </a:p>
          <a:p>
            <a:r>
              <a:rPr lang="ko-KR" altLang="en-US" sz="1600" dirty="0"/>
              <a:t>질소</a:t>
            </a:r>
          </a:p>
        </p:txBody>
      </p:sp>
    </p:spTree>
    <p:extLst>
      <p:ext uri="{BB962C8B-B14F-4D97-AF65-F5344CB8AC3E}">
        <p14:creationId xmlns:p14="http://schemas.microsoft.com/office/powerpoint/2010/main" val="154372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07504" y="1642797"/>
            <a:ext cx="8229600" cy="50265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ko-KR" sz="2400" b="1" dirty="0">
                <a:solidFill>
                  <a:srgbClr val="FF0000"/>
                </a:solidFill>
              </a:rPr>
              <a:t>1. </a:t>
            </a:r>
            <a:r>
              <a:rPr lang="ko-KR" altLang="en-US" sz="2400" b="1" dirty="0">
                <a:solidFill>
                  <a:srgbClr val="FF0000"/>
                </a:solidFill>
              </a:rPr>
              <a:t>공급처에 전화하여 </a:t>
            </a:r>
            <a:r>
              <a:rPr lang="en-US" altLang="ko-KR" sz="2400" b="1" dirty="0">
                <a:solidFill>
                  <a:srgbClr val="FF0000"/>
                </a:solidFill>
              </a:rPr>
              <a:t>MSDS </a:t>
            </a:r>
            <a:r>
              <a:rPr lang="ko-KR" altLang="en-US" sz="2400" b="1" dirty="0">
                <a:solidFill>
                  <a:srgbClr val="FF0000"/>
                </a:solidFill>
              </a:rPr>
              <a:t>요청 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altLang="ko-KR" sz="2400" dirty="0"/>
              <a:t>     -&gt; </a:t>
            </a:r>
            <a:r>
              <a:rPr lang="ko-KR" altLang="en-US" sz="2400" dirty="0"/>
              <a:t>보건</a:t>
            </a:r>
            <a:r>
              <a:rPr lang="en-US" altLang="ko-KR" sz="2400" dirty="0"/>
              <a:t>(</a:t>
            </a:r>
            <a:r>
              <a:rPr lang="ko-KR" altLang="en-US" sz="2400" dirty="0"/>
              <a:t>또는 안전</a:t>
            </a:r>
            <a:r>
              <a:rPr lang="en-US" altLang="ko-KR" sz="2400" dirty="0"/>
              <a:t>)</a:t>
            </a:r>
            <a:r>
              <a:rPr lang="ko-KR" altLang="en-US" sz="2400" dirty="0"/>
              <a:t>관리자 에게 제출</a:t>
            </a:r>
            <a:endParaRPr lang="en-US" altLang="ko-KR" sz="2400" dirty="0"/>
          </a:p>
          <a:p>
            <a:pPr marL="109728" indent="0">
              <a:buNone/>
            </a:pPr>
            <a:endParaRPr lang="en-US" altLang="ko-K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>
                <a:solidFill>
                  <a:srgbClr val="0000FF"/>
                </a:solidFill>
              </a:rPr>
              <a:t>수시로 알려야 할 때</a:t>
            </a:r>
            <a:endParaRPr lang="en-US" altLang="ko-KR" sz="2400" b="1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altLang="ko-KR" sz="2400" dirty="0"/>
              <a:t>MSDS </a:t>
            </a:r>
            <a:r>
              <a:rPr lang="ko-KR" altLang="en-US" sz="2400" dirty="0"/>
              <a:t>물질 변경 시</a:t>
            </a:r>
            <a:endParaRPr lang="en-US" altLang="ko-KR" sz="2400" dirty="0"/>
          </a:p>
          <a:p>
            <a:pPr>
              <a:buFontTx/>
              <a:buChar char="-"/>
            </a:pPr>
            <a:r>
              <a:rPr lang="ko-KR" altLang="en-US" sz="2400" dirty="0"/>
              <a:t>새로운 </a:t>
            </a:r>
            <a:r>
              <a:rPr lang="en-US" altLang="ko-KR" sz="2400" dirty="0"/>
              <a:t>MSDS</a:t>
            </a:r>
            <a:r>
              <a:rPr lang="ko-KR" altLang="en-US" sz="2400" dirty="0"/>
              <a:t>물질 반입 시</a:t>
            </a:r>
            <a:endParaRPr lang="en-US" altLang="ko-KR" sz="2400" dirty="0"/>
          </a:p>
          <a:p>
            <a:pPr>
              <a:buFontTx/>
              <a:buChar char="-"/>
            </a:pPr>
            <a:r>
              <a:rPr lang="en-US" altLang="ko-KR" sz="2400" dirty="0"/>
              <a:t>MSDS</a:t>
            </a:r>
            <a:r>
              <a:rPr lang="ko-KR" altLang="en-US" sz="2400" dirty="0"/>
              <a:t>를 사용하는 근로자 발생 시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ko-KR" dirty="0"/>
              <a:t>MSDS </a:t>
            </a:r>
            <a:r>
              <a:rPr lang="ko-KR" altLang="en-US" dirty="0"/>
              <a:t>물질 관리</a:t>
            </a:r>
          </a:p>
        </p:txBody>
      </p:sp>
      <p:pic>
        <p:nvPicPr>
          <p:cNvPr id="3074" name="Picture 2" descr="C:\Users\user\Desktop\sdfsdfds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9000"/>
            <a:ext cx="2304256" cy="3240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KakaoTalk_20230113_133114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304256" cy="286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/>
          <p:cNvSpPr/>
          <p:nvPr/>
        </p:nvSpPr>
        <p:spPr>
          <a:xfrm>
            <a:off x="7092280" y="1196752"/>
            <a:ext cx="864096" cy="78284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46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ko-KR" sz="2400" b="1" dirty="0">
                <a:solidFill>
                  <a:srgbClr val="FF0000"/>
                </a:solidFill>
                <a:latin typeface="+mj-ea"/>
                <a:ea typeface="+mj-ea"/>
              </a:rPr>
              <a:t>2. MSDS </a:t>
            </a:r>
            <a:r>
              <a:rPr lang="ko-KR" altLang="en-US" sz="2400" b="1" dirty="0">
                <a:solidFill>
                  <a:srgbClr val="FF0000"/>
                </a:solidFill>
                <a:latin typeface="+mj-ea"/>
                <a:ea typeface="+mj-ea"/>
              </a:rPr>
              <a:t>교육 실시</a:t>
            </a:r>
            <a:endParaRPr lang="en-US" altLang="ko-KR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09728" indent="0">
              <a:buNone/>
            </a:pPr>
            <a:endParaRPr lang="en-US" altLang="ko-KR" sz="2000" dirty="0">
              <a:latin typeface="+mj-ea"/>
              <a:ea typeface="+mj-ea"/>
            </a:endParaRPr>
          </a:p>
          <a:p>
            <a:pPr marL="109728" indent="0">
              <a:buNone/>
            </a:pPr>
            <a:endParaRPr lang="en-US" altLang="ko-KR" sz="2000" dirty="0">
              <a:latin typeface="+mj-ea"/>
              <a:ea typeface="+mj-ea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0000FF"/>
                </a:solidFill>
                <a:latin typeface="+mj-ea"/>
                <a:ea typeface="+mj-ea"/>
              </a:rPr>
              <a:t>새로운 </a:t>
            </a:r>
            <a:r>
              <a:rPr lang="en-US" altLang="ko-KR" sz="2000" dirty="0">
                <a:solidFill>
                  <a:srgbClr val="0000FF"/>
                </a:solidFill>
                <a:latin typeface="+mj-ea"/>
                <a:ea typeface="+mj-ea"/>
              </a:rPr>
              <a:t>MSDS </a:t>
            </a:r>
            <a:r>
              <a:rPr lang="ko-KR" altLang="en-US" sz="2000" dirty="0">
                <a:solidFill>
                  <a:srgbClr val="0000FF"/>
                </a:solidFill>
                <a:latin typeface="+mj-ea"/>
                <a:ea typeface="+mj-ea"/>
              </a:rPr>
              <a:t>물질을 취급시키고자 하는 경우</a:t>
            </a:r>
            <a:endParaRPr lang="en-US" altLang="ko-KR" sz="20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0000FF"/>
                </a:solidFill>
                <a:latin typeface="+mj-ea"/>
                <a:ea typeface="+mj-ea"/>
              </a:rPr>
              <a:t>신규 채용하여 </a:t>
            </a:r>
            <a:r>
              <a:rPr lang="en-US" altLang="ko-KR" sz="2000" dirty="0">
                <a:solidFill>
                  <a:srgbClr val="0000FF"/>
                </a:solidFill>
                <a:latin typeface="+mj-ea"/>
                <a:ea typeface="+mj-ea"/>
              </a:rPr>
              <a:t>MSDS </a:t>
            </a:r>
            <a:r>
              <a:rPr lang="ko-KR" altLang="en-US" sz="2000" dirty="0">
                <a:solidFill>
                  <a:srgbClr val="0000FF"/>
                </a:solidFill>
                <a:latin typeface="+mj-ea"/>
                <a:ea typeface="+mj-ea"/>
              </a:rPr>
              <a:t>물질 취급 작업에 종사시키고자 하는 경우</a:t>
            </a:r>
            <a:endParaRPr lang="en-US" altLang="ko-KR" sz="20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0000FF"/>
                </a:solidFill>
                <a:latin typeface="+mj-ea"/>
                <a:ea typeface="+mj-ea"/>
              </a:rPr>
              <a:t>작업 전환하여 </a:t>
            </a:r>
            <a:r>
              <a:rPr lang="en-US" altLang="ko-KR" sz="2000" dirty="0">
                <a:solidFill>
                  <a:srgbClr val="0000FF"/>
                </a:solidFill>
                <a:latin typeface="+mj-ea"/>
                <a:ea typeface="+mj-ea"/>
              </a:rPr>
              <a:t>MSDS </a:t>
            </a:r>
            <a:r>
              <a:rPr lang="ko-KR" altLang="en-US" sz="2000" dirty="0">
                <a:solidFill>
                  <a:srgbClr val="0000FF"/>
                </a:solidFill>
                <a:latin typeface="+mj-ea"/>
                <a:ea typeface="+mj-ea"/>
              </a:rPr>
              <a:t>물질에 노출될 수 있는 작업에 </a:t>
            </a:r>
            <a:r>
              <a:rPr lang="ko-KR" altLang="en-US" sz="2000" dirty="0" err="1">
                <a:solidFill>
                  <a:srgbClr val="0000FF"/>
                </a:solidFill>
                <a:latin typeface="+mj-ea"/>
                <a:ea typeface="+mj-ea"/>
              </a:rPr>
              <a:t>종사시키고자</a:t>
            </a:r>
            <a:r>
              <a:rPr lang="ko-KR" altLang="en-US" sz="2000" dirty="0">
                <a:solidFill>
                  <a:srgbClr val="0000FF"/>
                </a:solidFill>
                <a:latin typeface="+mj-ea"/>
                <a:ea typeface="+mj-ea"/>
              </a:rPr>
              <a:t> 하는 경우</a:t>
            </a:r>
            <a:endParaRPr lang="en-US" altLang="ko-KR" sz="20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>
                <a:solidFill>
                  <a:srgbClr val="0000FF"/>
                </a:solidFill>
                <a:latin typeface="+mj-ea"/>
                <a:ea typeface="+mj-ea"/>
              </a:rPr>
              <a:t>MSDS </a:t>
            </a:r>
            <a:r>
              <a:rPr lang="ko-KR" altLang="en-US" sz="2000" dirty="0">
                <a:solidFill>
                  <a:srgbClr val="0000FF"/>
                </a:solidFill>
                <a:latin typeface="+mj-ea"/>
                <a:ea typeface="+mj-ea"/>
              </a:rPr>
              <a:t>물질을 운반 또는 저장시키고자 하는 경우</a:t>
            </a:r>
            <a:endParaRPr lang="en-US" altLang="ko-KR" sz="20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>
                <a:solidFill>
                  <a:srgbClr val="0000FF"/>
                </a:solidFill>
                <a:latin typeface="+mj-ea"/>
                <a:ea typeface="+mj-ea"/>
              </a:rPr>
              <a:t>MSDS </a:t>
            </a:r>
            <a:r>
              <a:rPr lang="ko-KR" altLang="en-US" sz="2000" dirty="0">
                <a:solidFill>
                  <a:srgbClr val="0000FF"/>
                </a:solidFill>
                <a:latin typeface="+mj-ea"/>
                <a:ea typeface="+mj-ea"/>
              </a:rPr>
              <a:t>물질을 사용하는 작업내용이나 방법이 바뀔 경우</a:t>
            </a:r>
            <a:endParaRPr lang="en-US" altLang="ko-KR" sz="20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>
                <a:solidFill>
                  <a:srgbClr val="0000FF"/>
                </a:solidFill>
                <a:latin typeface="+mj-ea"/>
                <a:ea typeface="+mj-ea"/>
              </a:rPr>
              <a:t>MSDS</a:t>
            </a:r>
            <a:r>
              <a:rPr lang="ko-KR" altLang="en-US" sz="2000" dirty="0">
                <a:solidFill>
                  <a:srgbClr val="0000FF"/>
                </a:solidFill>
                <a:latin typeface="+mj-ea"/>
                <a:ea typeface="+mj-ea"/>
              </a:rPr>
              <a:t>의 유해성</a:t>
            </a:r>
            <a:r>
              <a:rPr lang="en-US" altLang="ko-KR" sz="2000" dirty="0">
                <a:solidFill>
                  <a:srgbClr val="0000FF"/>
                </a:solidFill>
                <a:latin typeface="+mj-ea"/>
                <a:ea typeface="+mj-ea"/>
              </a:rPr>
              <a:t>, </a:t>
            </a:r>
            <a:r>
              <a:rPr lang="ko-KR" altLang="en-US" sz="2000" dirty="0">
                <a:solidFill>
                  <a:srgbClr val="0000FF"/>
                </a:solidFill>
                <a:latin typeface="+mj-ea"/>
                <a:ea typeface="+mj-ea"/>
              </a:rPr>
              <a:t>위험성 정보가 변경된 경우</a:t>
            </a:r>
            <a:endParaRPr lang="en-US" altLang="ko-KR" sz="20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0000FF"/>
                </a:solidFill>
                <a:latin typeface="+mj-ea"/>
                <a:ea typeface="+mj-ea"/>
              </a:rPr>
              <a:t>장기적으로 사용하거나 노출되어 정기적으로 교육이 필요한 경우 </a:t>
            </a:r>
          </a:p>
        </p:txBody>
      </p:sp>
    </p:spTree>
    <p:extLst>
      <p:ext uri="{BB962C8B-B14F-4D97-AF65-F5344CB8AC3E}">
        <p14:creationId xmlns:p14="http://schemas.microsoft.com/office/powerpoint/2010/main" val="31185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026563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altLang="ko-KR" sz="3400" b="1" dirty="0">
                <a:solidFill>
                  <a:srgbClr val="FF0000"/>
                </a:solidFill>
              </a:rPr>
              <a:t>2-1. MSDS </a:t>
            </a:r>
            <a:r>
              <a:rPr lang="ko-KR" altLang="en-US" sz="3400" b="1" dirty="0">
                <a:solidFill>
                  <a:srgbClr val="FF0000"/>
                </a:solidFill>
              </a:rPr>
              <a:t>교육의 내용</a:t>
            </a:r>
            <a:endParaRPr lang="en-US" altLang="ko-KR" sz="3400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altLang="ko-KR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1) </a:t>
            </a:r>
            <a:r>
              <a:rPr lang="ko-KR" altLang="en-US" b="1" dirty="0">
                <a:solidFill>
                  <a:srgbClr val="FF0000"/>
                </a:solidFill>
              </a:rPr>
              <a:t>물질을 취급하는 모든 근로자 </a:t>
            </a:r>
            <a:r>
              <a:rPr lang="en-US" altLang="ko-KR" b="1" dirty="0">
                <a:solidFill>
                  <a:srgbClr val="FF0000"/>
                </a:solidFill>
              </a:rPr>
              <a:t>MSDS</a:t>
            </a:r>
            <a:r>
              <a:rPr lang="ko-KR" altLang="en-US" b="1" dirty="0">
                <a:solidFill>
                  <a:srgbClr val="FF0000"/>
                </a:solidFill>
              </a:rPr>
              <a:t>교육</a:t>
            </a:r>
            <a:r>
              <a:rPr lang="en-US" altLang="ko-KR" b="1" dirty="0"/>
              <a:t>(</a:t>
            </a:r>
            <a:r>
              <a:rPr lang="ko-KR" altLang="en-US" b="1" dirty="0"/>
              <a:t>제</a:t>
            </a:r>
            <a:r>
              <a:rPr lang="en-US" altLang="ko-KR" b="1" dirty="0"/>
              <a:t>169</a:t>
            </a:r>
            <a:r>
              <a:rPr lang="ko-KR" altLang="en-US" b="1" dirty="0"/>
              <a:t>조제</a:t>
            </a:r>
            <a:r>
              <a:rPr lang="en-US" altLang="ko-KR" b="1" dirty="0"/>
              <a:t>1</a:t>
            </a:r>
            <a:r>
              <a:rPr lang="ko-KR" altLang="en-US" b="1" dirty="0"/>
              <a:t>항 관련</a:t>
            </a:r>
            <a:r>
              <a:rPr lang="en-US" altLang="ko-KR" b="1" dirty="0"/>
              <a:t>)</a:t>
            </a:r>
            <a:endParaRPr lang="ko-KR" altLang="en-US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ko-KR" altLang="en-US" dirty="0"/>
              <a:t> 대상화학물질의 명칭</a:t>
            </a:r>
            <a:r>
              <a:rPr lang="en-US" altLang="ko-KR" dirty="0"/>
              <a:t>(</a:t>
            </a:r>
            <a:r>
              <a:rPr lang="ko-KR" altLang="en-US" dirty="0"/>
              <a:t>또는 제품명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ko-KR" altLang="en-US" dirty="0"/>
              <a:t> 물리적 위험성 및 건강 유해성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ko-KR" altLang="en-US" dirty="0"/>
              <a:t> 취급상의 주의사항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ko-KR" altLang="en-US" dirty="0"/>
              <a:t> 적절한 보호구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ko-KR" altLang="en-US" dirty="0"/>
              <a:t> 응급조치 요령 및 사고 시 대처방법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ko-KR" altLang="en-US" dirty="0"/>
              <a:t> 물질안전보건자료 및 경고표지를 이해하는 방법</a:t>
            </a:r>
            <a:endParaRPr lang="en-US" altLang="ko-KR" dirty="0"/>
          </a:p>
          <a:p>
            <a:pPr marL="109728" indent="0" fontAlgn="base">
              <a:buNone/>
            </a:pPr>
            <a:endParaRPr lang="en-US" altLang="ko-KR" dirty="0"/>
          </a:p>
          <a:p>
            <a:pPr marL="109728" indent="0" fontAlgn="base"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2) </a:t>
            </a:r>
            <a:r>
              <a:rPr lang="ko-KR" altLang="en-US" b="1" dirty="0">
                <a:solidFill>
                  <a:srgbClr val="FF0000"/>
                </a:solidFill>
              </a:rPr>
              <a:t>특별안전</a:t>
            </a:r>
            <a:r>
              <a:rPr lang="en-US" altLang="ko-KR" b="1" dirty="0">
                <a:solidFill>
                  <a:srgbClr val="FF0000"/>
                </a:solidFill>
              </a:rPr>
              <a:t>·</a:t>
            </a:r>
            <a:r>
              <a:rPr lang="ko-KR" altLang="en-US" b="1" dirty="0">
                <a:solidFill>
                  <a:srgbClr val="FF0000"/>
                </a:solidFill>
              </a:rPr>
              <a:t>보건교육 대상 </a:t>
            </a:r>
            <a:r>
              <a:rPr lang="ko-KR" altLang="en-US" b="1" dirty="0" err="1">
                <a:solidFill>
                  <a:srgbClr val="FF0000"/>
                </a:solidFill>
              </a:rPr>
              <a:t>작업별</a:t>
            </a:r>
            <a:r>
              <a:rPr lang="ko-KR" altLang="en-US" b="1" dirty="0">
                <a:solidFill>
                  <a:srgbClr val="FF0000"/>
                </a:solidFill>
              </a:rPr>
              <a:t> 교육</a:t>
            </a:r>
            <a:endParaRPr lang="ko-KR" altLang="en-US" dirty="0">
              <a:solidFill>
                <a:srgbClr val="FF0000"/>
              </a:solidFill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00FF"/>
                </a:solidFill>
              </a:rPr>
              <a:t>36. </a:t>
            </a:r>
            <a:r>
              <a:rPr lang="ko-KR" altLang="en-US" dirty="0">
                <a:solidFill>
                  <a:srgbClr val="0000FF"/>
                </a:solidFill>
              </a:rPr>
              <a:t>허가 및 관리 대상 유해물질의 제조 또는 취급작업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ko-KR" altLang="en-US" dirty="0"/>
              <a:t>취급물질의 성질 및 상태에 관한 사항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ko-KR" altLang="en-US" dirty="0"/>
              <a:t>유해물질이 인체에 미치는 영향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ko-KR" altLang="en-US" dirty="0"/>
              <a:t>국소배기장치 및 안전설비에 관한 사항</a:t>
            </a:r>
            <a:endParaRPr lang="en-US" altLang="ko-KR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ko-KR" altLang="en-US" dirty="0"/>
              <a:t>안전작업방법 및 보호구 사용에 관한 사항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ko-KR" altLang="en-US" dirty="0"/>
              <a:t>그 밖에 안전</a:t>
            </a:r>
            <a:r>
              <a:rPr lang="en-US" altLang="ko-KR" dirty="0"/>
              <a:t>·</a:t>
            </a:r>
            <a:r>
              <a:rPr lang="ko-KR" altLang="en-US" dirty="0"/>
              <a:t>보건관리에 필요한 사항</a:t>
            </a:r>
          </a:p>
          <a:p>
            <a:pPr marL="624078" indent="-51435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737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ko-KR" sz="2400" b="1" dirty="0">
                <a:solidFill>
                  <a:srgbClr val="FF0000"/>
                </a:solidFill>
              </a:rPr>
              <a:t>3. MSDS </a:t>
            </a:r>
            <a:r>
              <a:rPr lang="ko-KR" altLang="en-US" sz="2400" b="1" dirty="0">
                <a:solidFill>
                  <a:srgbClr val="FF0000"/>
                </a:solidFill>
              </a:rPr>
              <a:t>게시</a:t>
            </a:r>
          </a:p>
        </p:txBody>
      </p:sp>
      <p:pic>
        <p:nvPicPr>
          <p:cNvPr id="4098" name="Picture 2" descr="C:\Users\user\Desktop\sdfds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9"/>
            <a:ext cx="2304256" cy="25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타원 4"/>
          <p:cNvSpPr/>
          <p:nvPr/>
        </p:nvSpPr>
        <p:spPr>
          <a:xfrm>
            <a:off x="1718738" y="1772816"/>
            <a:ext cx="1584176" cy="165618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563888" y="1052736"/>
            <a:ext cx="54726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sz="2000" b="1" dirty="0"/>
              <a:t>MSDS </a:t>
            </a:r>
            <a:r>
              <a:rPr lang="ko-KR" altLang="en-US" sz="2000" b="1" dirty="0"/>
              <a:t>적재 또는 보관장소</a:t>
            </a:r>
            <a:endParaRPr lang="en-US" altLang="ko-KR" sz="2000" b="1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A</a:t>
            </a:r>
            <a:r>
              <a:rPr lang="ko-KR" altLang="en-US" dirty="0"/>
              <a:t>형 간판 이용</a:t>
            </a: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MSDS </a:t>
            </a:r>
            <a:r>
              <a:rPr lang="ko-KR" altLang="en-US" dirty="0"/>
              <a:t>원문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) </a:t>
            </a:r>
            <a:r>
              <a:rPr lang="ko-KR" altLang="en-US" dirty="0"/>
              <a:t>게시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수시로 점검하여 훼손여부 확인 및 </a:t>
            </a:r>
            <a:endParaRPr lang="en-US" altLang="ko-KR" dirty="0"/>
          </a:p>
          <a:p>
            <a:r>
              <a:rPr lang="en-US" altLang="ko-KR" dirty="0"/>
              <a:t>    </a:t>
            </a:r>
            <a:r>
              <a:rPr lang="ko-KR" altLang="en-US" dirty="0" err="1"/>
              <a:t>훼손시</a:t>
            </a:r>
            <a:r>
              <a:rPr lang="ko-KR" altLang="en-US" dirty="0"/>
              <a:t> </a:t>
            </a:r>
            <a:r>
              <a:rPr lang="ko-KR" altLang="en-US" dirty="0" err="1"/>
              <a:t>재게시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 err="1"/>
              <a:t>훼손방지위한</a:t>
            </a:r>
            <a:r>
              <a:rPr lang="ko-KR" altLang="en-US" dirty="0"/>
              <a:t> 코팅 및 보관함 </a:t>
            </a:r>
            <a:r>
              <a:rPr lang="en-US" altLang="ko-KR" dirty="0"/>
              <a:t>&amp; </a:t>
            </a:r>
            <a:r>
              <a:rPr lang="ko-KR" altLang="en-US" dirty="0"/>
              <a:t>보관파일 이용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 err="1"/>
              <a:t>공종</a:t>
            </a:r>
            <a:r>
              <a:rPr lang="en-US" altLang="ko-KR" dirty="0"/>
              <a:t>, </a:t>
            </a:r>
            <a:r>
              <a:rPr lang="ko-KR" altLang="en-US" dirty="0"/>
              <a:t>담당자</a:t>
            </a:r>
            <a:r>
              <a:rPr lang="en-US" altLang="ko-KR" dirty="0"/>
              <a:t>, </a:t>
            </a:r>
            <a:r>
              <a:rPr lang="ko-KR" altLang="en-US" dirty="0"/>
              <a:t>연락처 기재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/>
              <a:t>경고표지 게시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4099" name="Picture 3" descr="C:\Users\user\Desktop\sdfsfs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0272"/>
            <a:ext cx="2304256" cy="282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타원 7"/>
          <p:cNvSpPr/>
          <p:nvPr/>
        </p:nvSpPr>
        <p:spPr>
          <a:xfrm>
            <a:off x="1115616" y="4365104"/>
            <a:ext cx="1584176" cy="165618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C:\Users\user\Desktop\sdfsdfds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96" y="4365104"/>
            <a:ext cx="2304256" cy="2351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FB925D8-1069-4291-BC71-EBF1CE0601E1}"/>
              </a:ext>
            </a:extLst>
          </p:cNvPr>
          <p:cNvGrpSpPr/>
          <p:nvPr/>
        </p:nvGrpSpPr>
        <p:grpSpPr>
          <a:xfrm>
            <a:off x="5850351" y="4365104"/>
            <a:ext cx="2322047" cy="2366524"/>
            <a:chOff x="5850351" y="4365104"/>
            <a:chExt cx="2322047" cy="2366524"/>
          </a:xfrm>
        </p:grpSpPr>
        <p:pic>
          <p:nvPicPr>
            <p:cNvPr id="4100" name="Picture 4" descr="C:\Users\user\Desktop\보람이파일\1.MSDS\경고표지\sdfsds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351" y="4365104"/>
              <a:ext cx="2322047" cy="2366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4F87B021-8D49-4D91-82AF-B8F0B4B22198}"/>
                </a:ext>
              </a:extLst>
            </p:cNvPr>
            <p:cNvSpPr/>
            <p:nvPr/>
          </p:nvSpPr>
          <p:spPr>
            <a:xfrm>
              <a:off x="5940152" y="6453336"/>
              <a:ext cx="216024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1ADA072-C34A-48ED-A360-3023CB214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270" y="6491259"/>
              <a:ext cx="1872209" cy="165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871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ko-KR" sz="2400" b="1" dirty="0">
                <a:solidFill>
                  <a:srgbClr val="FF0000"/>
                </a:solidFill>
              </a:rPr>
              <a:t>3-1.</a:t>
            </a:r>
            <a:r>
              <a:rPr lang="ko-KR" altLang="en-US" sz="2400" b="1" dirty="0">
                <a:solidFill>
                  <a:srgbClr val="FF0000"/>
                </a:solidFill>
              </a:rPr>
              <a:t>운반수단 사용 시 </a:t>
            </a:r>
          </a:p>
        </p:txBody>
      </p:sp>
      <p:pic>
        <p:nvPicPr>
          <p:cNvPr id="5122" name="Picture 2" descr="C:\Users\user\Desktop\dfsfdsfs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8904"/>
            <a:ext cx="9144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보람이파일\1.MSDS\경고표지\sdfsds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843300"/>
            <a:ext cx="377833" cy="3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보람이파일\1.MSDS\경고표지\sdfsds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377833" cy="3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Desktop\보람이파일\1.MSDS\경고표지\sdfsds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377833" cy="3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보람이파일\1.MSDS\경고표지\sdfsds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85878"/>
            <a:ext cx="377833" cy="3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타원 12"/>
          <p:cNvSpPr/>
          <p:nvPr/>
        </p:nvSpPr>
        <p:spPr>
          <a:xfrm>
            <a:off x="1138041" y="2025614"/>
            <a:ext cx="621014" cy="50559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3586313" y="1136488"/>
            <a:ext cx="621014" cy="50559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6250609" y="1651544"/>
            <a:ext cx="621014" cy="50559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8482857" y="1772815"/>
            <a:ext cx="621014" cy="50559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06538" y="429309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/>
              <a:t>리어카에 </a:t>
            </a:r>
            <a:r>
              <a:rPr lang="en-US" altLang="ko-KR" dirty="0"/>
              <a:t>MSDS</a:t>
            </a:r>
            <a:r>
              <a:rPr lang="ko-KR" altLang="en-US" dirty="0"/>
              <a:t>물질 자체를 넣어 나르는 경우</a:t>
            </a:r>
            <a:r>
              <a:rPr lang="en-US" altLang="ko-KR" dirty="0"/>
              <a:t>(ex.</a:t>
            </a:r>
            <a:r>
              <a:rPr lang="ko-KR" altLang="en-US" dirty="0"/>
              <a:t>시멘트 반죽</a:t>
            </a:r>
            <a:r>
              <a:rPr lang="en-US" altLang="ko-KR" dirty="0"/>
              <a:t>)</a:t>
            </a:r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MSDS</a:t>
            </a:r>
            <a:r>
              <a:rPr lang="ko-KR" altLang="en-US" dirty="0"/>
              <a:t>경고표지가 없는 제품을 </a:t>
            </a:r>
            <a:r>
              <a:rPr lang="ko-KR" altLang="en-US" dirty="0" err="1"/>
              <a:t>운반하는경우</a:t>
            </a:r>
            <a:endParaRPr lang="en-US" altLang="ko-KR" dirty="0"/>
          </a:p>
          <a:p>
            <a:pPr marL="342900" indent="-34290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5945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ko-KR" sz="2400" b="1" dirty="0">
                <a:solidFill>
                  <a:srgbClr val="FF0000"/>
                </a:solidFill>
              </a:rPr>
              <a:t>3-2. </a:t>
            </a:r>
            <a:r>
              <a:rPr lang="ko-KR" altLang="en-US" sz="2400" b="1" dirty="0" err="1">
                <a:solidFill>
                  <a:srgbClr val="FF0000"/>
                </a:solidFill>
              </a:rPr>
              <a:t>소분용기에</a:t>
            </a:r>
            <a:r>
              <a:rPr lang="ko-KR" altLang="en-US" sz="2400" b="1" dirty="0">
                <a:solidFill>
                  <a:srgbClr val="FF0000"/>
                </a:solidFill>
              </a:rPr>
              <a:t> 덜어서 사용 시</a:t>
            </a:r>
          </a:p>
        </p:txBody>
      </p:sp>
      <p:pic>
        <p:nvPicPr>
          <p:cNvPr id="7170" name="Picture 2" descr="C:\Users\user\Desktop\sfsdfsfsd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8" y="836712"/>
            <a:ext cx="24482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1340768"/>
            <a:ext cx="5085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Ex) </a:t>
            </a:r>
            <a:r>
              <a:rPr lang="ko-KR" altLang="en-US" dirty="0" err="1"/>
              <a:t>박리제</a:t>
            </a:r>
            <a:r>
              <a:rPr lang="ko-KR" altLang="en-US" dirty="0"/>
              <a:t> 경고표지가 인쇄된 용기에 </a:t>
            </a:r>
            <a:endParaRPr lang="en-US" altLang="ko-KR" dirty="0"/>
          </a:p>
          <a:p>
            <a:r>
              <a:rPr lang="ko-KR" altLang="en-US" dirty="0"/>
              <a:t>해당 </a:t>
            </a:r>
            <a:r>
              <a:rPr lang="ko-KR" altLang="en-US" dirty="0" err="1"/>
              <a:t>박리제만</a:t>
            </a:r>
            <a:r>
              <a:rPr lang="ko-KR" altLang="en-US" dirty="0"/>
              <a:t> 담아 사용시 </a:t>
            </a:r>
            <a:r>
              <a:rPr lang="en-US" altLang="ko-KR" dirty="0"/>
              <a:t>-&gt; </a:t>
            </a:r>
            <a:r>
              <a:rPr lang="ko-KR" altLang="en-US" dirty="0"/>
              <a:t>경고표지 부착 </a:t>
            </a:r>
            <a:r>
              <a:rPr lang="en-US" altLang="ko-KR" dirty="0"/>
              <a:t>X</a:t>
            </a:r>
            <a:endParaRPr lang="ko-KR" altLang="en-US" dirty="0"/>
          </a:p>
        </p:txBody>
      </p:sp>
      <p:pic>
        <p:nvPicPr>
          <p:cNvPr id="6" name="Picture 2" descr="C:\Users\user\Desktop\sfsdfsfsd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34" y="3176999"/>
            <a:ext cx="2448272" cy="2016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자유형 4"/>
          <p:cNvSpPr/>
          <p:nvPr/>
        </p:nvSpPr>
        <p:spPr>
          <a:xfrm>
            <a:off x="807218" y="3493698"/>
            <a:ext cx="1375265" cy="1279760"/>
          </a:xfrm>
          <a:custGeom>
            <a:avLst/>
            <a:gdLst>
              <a:gd name="connsiteX0" fmla="*/ 874933 w 1375265"/>
              <a:gd name="connsiteY0" fmla="*/ 0 h 1279760"/>
              <a:gd name="connsiteX1" fmla="*/ 771416 w 1375265"/>
              <a:gd name="connsiteY1" fmla="*/ 60385 h 1279760"/>
              <a:gd name="connsiteX2" fmla="*/ 719657 w 1375265"/>
              <a:gd name="connsiteY2" fmla="*/ 112144 h 1279760"/>
              <a:gd name="connsiteX3" fmla="*/ 693778 w 1375265"/>
              <a:gd name="connsiteY3" fmla="*/ 129396 h 1279760"/>
              <a:gd name="connsiteX4" fmla="*/ 650646 w 1375265"/>
              <a:gd name="connsiteY4" fmla="*/ 172528 h 1279760"/>
              <a:gd name="connsiteX5" fmla="*/ 573008 w 1375265"/>
              <a:gd name="connsiteY5" fmla="*/ 215660 h 1279760"/>
              <a:gd name="connsiteX6" fmla="*/ 331469 w 1375265"/>
              <a:gd name="connsiteY6" fmla="*/ 405442 h 1279760"/>
              <a:gd name="connsiteX7" fmla="*/ 245205 w 1375265"/>
              <a:gd name="connsiteY7" fmla="*/ 465827 h 1279760"/>
              <a:gd name="connsiteX8" fmla="*/ 89929 w 1375265"/>
              <a:gd name="connsiteY8" fmla="*/ 577970 h 1279760"/>
              <a:gd name="connsiteX9" fmla="*/ 46797 w 1375265"/>
              <a:gd name="connsiteY9" fmla="*/ 629728 h 1279760"/>
              <a:gd name="connsiteX10" fmla="*/ 3665 w 1375265"/>
              <a:gd name="connsiteY10" fmla="*/ 672860 h 1279760"/>
              <a:gd name="connsiteX11" fmla="*/ 98556 w 1375265"/>
              <a:gd name="connsiteY11" fmla="*/ 664234 h 1279760"/>
              <a:gd name="connsiteX12" fmla="*/ 150314 w 1375265"/>
              <a:gd name="connsiteY12" fmla="*/ 629728 h 1279760"/>
              <a:gd name="connsiteX13" fmla="*/ 184820 w 1375265"/>
              <a:gd name="connsiteY13" fmla="*/ 603849 h 1279760"/>
              <a:gd name="connsiteX14" fmla="*/ 245205 w 1375265"/>
              <a:gd name="connsiteY14" fmla="*/ 569344 h 1279760"/>
              <a:gd name="connsiteX15" fmla="*/ 331469 w 1375265"/>
              <a:gd name="connsiteY15" fmla="*/ 500332 h 1279760"/>
              <a:gd name="connsiteX16" fmla="*/ 581635 w 1375265"/>
              <a:gd name="connsiteY16" fmla="*/ 353683 h 1279760"/>
              <a:gd name="connsiteX17" fmla="*/ 849054 w 1375265"/>
              <a:gd name="connsiteY17" fmla="*/ 215660 h 1279760"/>
              <a:gd name="connsiteX18" fmla="*/ 969824 w 1375265"/>
              <a:gd name="connsiteY18" fmla="*/ 181155 h 1279760"/>
              <a:gd name="connsiteX19" fmla="*/ 1090593 w 1375265"/>
              <a:gd name="connsiteY19" fmla="*/ 138023 h 1279760"/>
              <a:gd name="connsiteX20" fmla="*/ 1194110 w 1375265"/>
              <a:gd name="connsiteY20" fmla="*/ 112144 h 1279760"/>
              <a:gd name="connsiteX21" fmla="*/ 1280374 w 1375265"/>
              <a:gd name="connsiteY21" fmla="*/ 86264 h 1279760"/>
              <a:gd name="connsiteX22" fmla="*/ 1297627 w 1375265"/>
              <a:gd name="connsiteY22" fmla="*/ 112144 h 1279760"/>
              <a:gd name="connsiteX23" fmla="*/ 1289001 w 1375265"/>
              <a:gd name="connsiteY23" fmla="*/ 146649 h 1279760"/>
              <a:gd name="connsiteX24" fmla="*/ 1142352 w 1375265"/>
              <a:gd name="connsiteY24" fmla="*/ 327804 h 1279760"/>
              <a:gd name="connsiteX25" fmla="*/ 883559 w 1375265"/>
              <a:gd name="connsiteY25" fmla="*/ 552091 h 1279760"/>
              <a:gd name="connsiteX26" fmla="*/ 685152 w 1375265"/>
              <a:gd name="connsiteY26" fmla="*/ 690113 h 1279760"/>
              <a:gd name="connsiteX27" fmla="*/ 521250 w 1375265"/>
              <a:gd name="connsiteY27" fmla="*/ 759125 h 1279760"/>
              <a:gd name="connsiteX28" fmla="*/ 486744 w 1375265"/>
              <a:gd name="connsiteY28" fmla="*/ 767751 h 1279760"/>
              <a:gd name="connsiteX29" fmla="*/ 564382 w 1375265"/>
              <a:gd name="connsiteY29" fmla="*/ 715993 h 1279760"/>
              <a:gd name="connsiteX30" fmla="*/ 607514 w 1375265"/>
              <a:gd name="connsiteY30" fmla="*/ 690113 h 1279760"/>
              <a:gd name="connsiteX31" fmla="*/ 693778 w 1375265"/>
              <a:gd name="connsiteY31" fmla="*/ 629728 h 1279760"/>
              <a:gd name="connsiteX32" fmla="*/ 883559 w 1375265"/>
              <a:gd name="connsiteY32" fmla="*/ 517585 h 1279760"/>
              <a:gd name="connsiteX33" fmla="*/ 978450 w 1375265"/>
              <a:gd name="connsiteY33" fmla="*/ 457200 h 1279760"/>
              <a:gd name="connsiteX34" fmla="*/ 1176857 w 1375265"/>
              <a:gd name="connsiteY34" fmla="*/ 362310 h 1279760"/>
              <a:gd name="connsiteX35" fmla="*/ 1323507 w 1375265"/>
              <a:gd name="connsiteY35" fmla="*/ 319177 h 1279760"/>
              <a:gd name="connsiteX36" fmla="*/ 1280374 w 1375265"/>
              <a:gd name="connsiteY36" fmla="*/ 422694 h 1279760"/>
              <a:gd name="connsiteX37" fmla="*/ 1254495 w 1375265"/>
              <a:gd name="connsiteY37" fmla="*/ 448574 h 1279760"/>
              <a:gd name="connsiteX38" fmla="*/ 1219990 w 1375265"/>
              <a:gd name="connsiteY38" fmla="*/ 491706 h 1279760"/>
              <a:gd name="connsiteX39" fmla="*/ 978450 w 1375265"/>
              <a:gd name="connsiteY39" fmla="*/ 759125 h 1279760"/>
              <a:gd name="connsiteX40" fmla="*/ 866307 w 1375265"/>
              <a:gd name="connsiteY40" fmla="*/ 871268 h 1279760"/>
              <a:gd name="connsiteX41" fmla="*/ 573008 w 1375265"/>
              <a:gd name="connsiteY41" fmla="*/ 1086928 h 1279760"/>
              <a:gd name="connsiteX42" fmla="*/ 478118 w 1375265"/>
              <a:gd name="connsiteY42" fmla="*/ 1155940 h 1279760"/>
              <a:gd name="connsiteX43" fmla="*/ 400480 w 1375265"/>
              <a:gd name="connsiteY43" fmla="*/ 1199072 h 1279760"/>
              <a:gd name="connsiteX44" fmla="*/ 374601 w 1375265"/>
              <a:gd name="connsiteY44" fmla="*/ 1216325 h 1279760"/>
              <a:gd name="connsiteX45" fmla="*/ 495371 w 1375265"/>
              <a:gd name="connsiteY45" fmla="*/ 1147313 h 1279760"/>
              <a:gd name="connsiteX46" fmla="*/ 633393 w 1375265"/>
              <a:gd name="connsiteY46" fmla="*/ 1069676 h 1279760"/>
              <a:gd name="connsiteX47" fmla="*/ 814548 w 1375265"/>
              <a:gd name="connsiteY47" fmla="*/ 948906 h 1279760"/>
              <a:gd name="connsiteX48" fmla="*/ 918065 w 1375265"/>
              <a:gd name="connsiteY48" fmla="*/ 914400 h 1279760"/>
              <a:gd name="connsiteX49" fmla="*/ 1021582 w 1375265"/>
              <a:gd name="connsiteY49" fmla="*/ 871268 h 1279760"/>
              <a:gd name="connsiteX50" fmla="*/ 1116473 w 1375265"/>
              <a:gd name="connsiteY50" fmla="*/ 854015 h 1279760"/>
              <a:gd name="connsiteX51" fmla="*/ 1271748 w 1375265"/>
              <a:gd name="connsiteY51" fmla="*/ 819510 h 1279760"/>
              <a:gd name="connsiteX52" fmla="*/ 1280374 w 1375265"/>
              <a:gd name="connsiteY52" fmla="*/ 871268 h 1279760"/>
              <a:gd name="connsiteX53" fmla="*/ 1237242 w 1375265"/>
              <a:gd name="connsiteY53" fmla="*/ 897147 h 1279760"/>
              <a:gd name="connsiteX54" fmla="*/ 1185484 w 1375265"/>
              <a:gd name="connsiteY54" fmla="*/ 974785 h 1279760"/>
              <a:gd name="connsiteX55" fmla="*/ 1081967 w 1375265"/>
              <a:gd name="connsiteY55" fmla="*/ 1078302 h 1279760"/>
              <a:gd name="connsiteX56" fmla="*/ 1021582 w 1375265"/>
              <a:gd name="connsiteY56" fmla="*/ 1147313 h 1279760"/>
              <a:gd name="connsiteX57" fmla="*/ 883559 w 1375265"/>
              <a:gd name="connsiteY57" fmla="*/ 1242204 h 1279760"/>
              <a:gd name="connsiteX58" fmla="*/ 831801 w 1375265"/>
              <a:gd name="connsiteY58" fmla="*/ 1276710 h 1279760"/>
              <a:gd name="connsiteX59" fmla="*/ 892186 w 1375265"/>
              <a:gd name="connsiteY59" fmla="*/ 1181819 h 1279760"/>
              <a:gd name="connsiteX60" fmla="*/ 978450 w 1375265"/>
              <a:gd name="connsiteY60" fmla="*/ 1121434 h 1279760"/>
              <a:gd name="connsiteX61" fmla="*/ 1176857 w 1375265"/>
              <a:gd name="connsiteY61" fmla="*/ 1000664 h 1279760"/>
              <a:gd name="connsiteX62" fmla="*/ 1358012 w 1375265"/>
              <a:gd name="connsiteY62" fmla="*/ 931653 h 1279760"/>
              <a:gd name="connsiteX63" fmla="*/ 1375265 w 1375265"/>
              <a:gd name="connsiteY63" fmla="*/ 957532 h 1279760"/>
              <a:gd name="connsiteX64" fmla="*/ 1358012 w 1375265"/>
              <a:gd name="connsiteY64" fmla="*/ 983411 h 1279760"/>
              <a:gd name="connsiteX65" fmla="*/ 1314880 w 1375265"/>
              <a:gd name="connsiteY65" fmla="*/ 1026544 h 1279760"/>
              <a:gd name="connsiteX66" fmla="*/ 1202737 w 1375265"/>
              <a:gd name="connsiteY66" fmla="*/ 1181819 h 1279760"/>
              <a:gd name="connsiteX67" fmla="*/ 1099220 w 1375265"/>
              <a:gd name="connsiteY67" fmla="*/ 1276710 h 1279760"/>
              <a:gd name="connsiteX68" fmla="*/ 1133725 w 1375265"/>
              <a:gd name="connsiteY68" fmla="*/ 1250830 h 1279760"/>
              <a:gd name="connsiteX69" fmla="*/ 1202737 w 1375265"/>
              <a:gd name="connsiteY69" fmla="*/ 1216325 h 1279760"/>
              <a:gd name="connsiteX70" fmla="*/ 1280374 w 1375265"/>
              <a:gd name="connsiteY70" fmla="*/ 1164566 h 1279760"/>
              <a:gd name="connsiteX71" fmla="*/ 1297627 w 1375265"/>
              <a:gd name="connsiteY71" fmla="*/ 1147313 h 127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75265" h="1279760">
                <a:moveTo>
                  <a:pt x="874933" y="0"/>
                </a:moveTo>
                <a:cubicBezTo>
                  <a:pt x="628729" y="205167"/>
                  <a:pt x="990621" y="-85753"/>
                  <a:pt x="771416" y="60385"/>
                </a:cubicBezTo>
                <a:cubicBezTo>
                  <a:pt x="751115" y="73919"/>
                  <a:pt x="737893" y="95934"/>
                  <a:pt x="719657" y="112144"/>
                </a:cubicBezTo>
                <a:cubicBezTo>
                  <a:pt x="711908" y="119032"/>
                  <a:pt x="701580" y="122569"/>
                  <a:pt x="693778" y="129396"/>
                </a:cubicBezTo>
                <a:cubicBezTo>
                  <a:pt x="678476" y="142785"/>
                  <a:pt x="667191" y="160710"/>
                  <a:pt x="650646" y="172528"/>
                </a:cubicBezTo>
                <a:cubicBezTo>
                  <a:pt x="626556" y="189735"/>
                  <a:pt x="597098" y="198452"/>
                  <a:pt x="573008" y="215660"/>
                </a:cubicBezTo>
                <a:cubicBezTo>
                  <a:pt x="504717" y="264439"/>
                  <a:pt x="406899" y="349862"/>
                  <a:pt x="331469" y="405442"/>
                </a:cubicBezTo>
                <a:cubicBezTo>
                  <a:pt x="303212" y="426263"/>
                  <a:pt x="273960" y="445699"/>
                  <a:pt x="245205" y="465827"/>
                </a:cubicBezTo>
                <a:cubicBezTo>
                  <a:pt x="242039" y="468043"/>
                  <a:pt x="99643" y="566313"/>
                  <a:pt x="89929" y="577970"/>
                </a:cubicBezTo>
                <a:cubicBezTo>
                  <a:pt x="75552" y="595223"/>
                  <a:pt x="61904" y="613110"/>
                  <a:pt x="46797" y="629728"/>
                </a:cubicBezTo>
                <a:cubicBezTo>
                  <a:pt x="33120" y="644773"/>
                  <a:pt x="-13253" y="661581"/>
                  <a:pt x="3665" y="672860"/>
                </a:cubicBezTo>
                <a:cubicBezTo>
                  <a:pt x="30092" y="690478"/>
                  <a:pt x="66926" y="667109"/>
                  <a:pt x="98556" y="664234"/>
                </a:cubicBezTo>
                <a:cubicBezTo>
                  <a:pt x="115809" y="652732"/>
                  <a:pt x="133327" y="641619"/>
                  <a:pt x="150314" y="629728"/>
                </a:cubicBezTo>
                <a:cubicBezTo>
                  <a:pt x="162092" y="621483"/>
                  <a:pt x="172690" y="611568"/>
                  <a:pt x="184820" y="603849"/>
                </a:cubicBezTo>
                <a:cubicBezTo>
                  <a:pt x="204378" y="591403"/>
                  <a:pt x="226265" y="582713"/>
                  <a:pt x="245205" y="569344"/>
                </a:cubicBezTo>
                <a:cubicBezTo>
                  <a:pt x="275289" y="548108"/>
                  <a:pt x="300468" y="520205"/>
                  <a:pt x="331469" y="500332"/>
                </a:cubicBezTo>
                <a:cubicBezTo>
                  <a:pt x="412845" y="448168"/>
                  <a:pt x="497593" y="401434"/>
                  <a:pt x="581635" y="353683"/>
                </a:cubicBezTo>
                <a:cubicBezTo>
                  <a:pt x="603825" y="341075"/>
                  <a:pt x="827879" y="221710"/>
                  <a:pt x="849054" y="215660"/>
                </a:cubicBezTo>
                <a:cubicBezTo>
                  <a:pt x="889311" y="204158"/>
                  <a:pt x="929965" y="193967"/>
                  <a:pt x="969824" y="181155"/>
                </a:cubicBezTo>
                <a:cubicBezTo>
                  <a:pt x="1010520" y="168074"/>
                  <a:pt x="1049737" y="150594"/>
                  <a:pt x="1090593" y="138023"/>
                </a:cubicBezTo>
                <a:cubicBezTo>
                  <a:pt x="1124588" y="127563"/>
                  <a:pt x="1159796" y="121503"/>
                  <a:pt x="1194110" y="112144"/>
                </a:cubicBezTo>
                <a:cubicBezTo>
                  <a:pt x="1223073" y="104245"/>
                  <a:pt x="1251619" y="94891"/>
                  <a:pt x="1280374" y="86264"/>
                </a:cubicBezTo>
                <a:cubicBezTo>
                  <a:pt x="1286125" y="94891"/>
                  <a:pt x="1296161" y="101880"/>
                  <a:pt x="1297627" y="112144"/>
                </a:cubicBezTo>
                <a:cubicBezTo>
                  <a:pt x="1299304" y="123880"/>
                  <a:pt x="1294759" y="136285"/>
                  <a:pt x="1289001" y="146649"/>
                </a:cubicBezTo>
                <a:cubicBezTo>
                  <a:pt x="1208966" y="290711"/>
                  <a:pt x="1238353" y="237450"/>
                  <a:pt x="1142352" y="327804"/>
                </a:cubicBezTo>
                <a:cubicBezTo>
                  <a:pt x="1023811" y="439372"/>
                  <a:pt x="1063371" y="427004"/>
                  <a:pt x="883559" y="552091"/>
                </a:cubicBezTo>
                <a:cubicBezTo>
                  <a:pt x="817423" y="598098"/>
                  <a:pt x="758495" y="656775"/>
                  <a:pt x="685152" y="690113"/>
                </a:cubicBezTo>
                <a:cubicBezTo>
                  <a:pt x="617273" y="720967"/>
                  <a:pt x="587878" y="736915"/>
                  <a:pt x="521250" y="759125"/>
                </a:cubicBezTo>
                <a:cubicBezTo>
                  <a:pt x="510002" y="762874"/>
                  <a:pt x="498246" y="764876"/>
                  <a:pt x="486744" y="767751"/>
                </a:cubicBezTo>
                <a:cubicBezTo>
                  <a:pt x="611892" y="705178"/>
                  <a:pt x="485350" y="775268"/>
                  <a:pt x="564382" y="715993"/>
                </a:cubicBezTo>
                <a:cubicBezTo>
                  <a:pt x="577795" y="705933"/>
                  <a:pt x="593563" y="699414"/>
                  <a:pt x="607514" y="690113"/>
                </a:cubicBezTo>
                <a:cubicBezTo>
                  <a:pt x="636719" y="670643"/>
                  <a:pt x="663560" y="647584"/>
                  <a:pt x="693778" y="629728"/>
                </a:cubicBezTo>
                <a:lnTo>
                  <a:pt x="883559" y="517585"/>
                </a:lnTo>
                <a:cubicBezTo>
                  <a:pt x="915622" y="498153"/>
                  <a:pt x="944627" y="473376"/>
                  <a:pt x="978450" y="457200"/>
                </a:cubicBezTo>
                <a:cubicBezTo>
                  <a:pt x="1044586" y="425570"/>
                  <a:pt x="1106526" y="382996"/>
                  <a:pt x="1176857" y="362310"/>
                </a:cubicBezTo>
                <a:lnTo>
                  <a:pt x="1323507" y="319177"/>
                </a:lnTo>
                <a:cubicBezTo>
                  <a:pt x="1310842" y="357171"/>
                  <a:pt x="1303051" y="388678"/>
                  <a:pt x="1280374" y="422694"/>
                </a:cubicBezTo>
                <a:cubicBezTo>
                  <a:pt x="1273607" y="432845"/>
                  <a:pt x="1262528" y="439393"/>
                  <a:pt x="1254495" y="448574"/>
                </a:cubicBezTo>
                <a:cubicBezTo>
                  <a:pt x="1242371" y="462430"/>
                  <a:pt x="1230692" y="476724"/>
                  <a:pt x="1219990" y="491706"/>
                </a:cubicBezTo>
                <a:cubicBezTo>
                  <a:pt x="1093263" y="669124"/>
                  <a:pt x="1263118" y="474457"/>
                  <a:pt x="978450" y="759125"/>
                </a:cubicBezTo>
                <a:cubicBezTo>
                  <a:pt x="941069" y="796506"/>
                  <a:pt x="908898" y="839952"/>
                  <a:pt x="866307" y="871268"/>
                </a:cubicBezTo>
                <a:lnTo>
                  <a:pt x="573008" y="1086928"/>
                </a:lnTo>
                <a:cubicBezTo>
                  <a:pt x="541469" y="1110057"/>
                  <a:pt x="512307" y="1136946"/>
                  <a:pt x="478118" y="1155940"/>
                </a:cubicBezTo>
                <a:cubicBezTo>
                  <a:pt x="452239" y="1170317"/>
                  <a:pt x="426052" y="1184155"/>
                  <a:pt x="400480" y="1199072"/>
                </a:cubicBezTo>
                <a:cubicBezTo>
                  <a:pt x="391525" y="1204296"/>
                  <a:pt x="365072" y="1220409"/>
                  <a:pt x="374601" y="1216325"/>
                </a:cubicBezTo>
                <a:cubicBezTo>
                  <a:pt x="550259" y="1141044"/>
                  <a:pt x="400918" y="1203985"/>
                  <a:pt x="495371" y="1147313"/>
                </a:cubicBezTo>
                <a:cubicBezTo>
                  <a:pt x="540635" y="1120155"/>
                  <a:pt x="591726" y="1102084"/>
                  <a:pt x="633393" y="1069676"/>
                </a:cubicBezTo>
                <a:cubicBezTo>
                  <a:pt x="700224" y="1017696"/>
                  <a:pt x="734300" y="985687"/>
                  <a:pt x="814548" y="948906"/>
                </a:cubicBezTo>
                <a:cubicBezTo>
                  <a:pt x="847613" y="933751"/>
                  <a:pt x="884009" y="927171"/>
                  <a:pt x="918065" y="914400"/>
                </a:cubicBezTo>
                <a:cubicBezTo>
                  <a:pt x="953066" y="901275"/>
                  <a:pt x="985820" y="882152"/>
                  <a:pt x="1021582" y="871268"/>
                </a:cubicBezTo>
                <a:cubicBezTo>
                  <a:pt x="1052338" y="861907"/>
                  <a:pt x="1084892" y="860030"/>
                  <a:pt x="1116473" y="854015"/>
                </a:cubicBezTo>
                <a:cubicBezTo>
                  <a:pt x="1208461" y="836493"/>
                  <a:pt x="1188461" y="840331"/>
                  <a:pt x="1271748" y="819510"/>
                </a:cubicBezTo>
                <a:cubicBezTo>
                  <a:pt x="1274623" y="836763"/>
                  <a:pt x="1287478" y="855285"/>
                  <a:pt x="1280374" y="871268"/>
                </a:cubicBezTo>
                <a:cubicBezTo>
                  <a:pt x="1273564" y="886590"/>
                  <a:pt x="1248572" y="884787"/>
                  <a:pt x="1237242" y="897147"/>
                </a:cubicBezTo>
                <a:cubicBezTo>
                  <a:pt x="1216225" y="920075"/>
                  <a:pt x="1205395" y="950891"/>
                  <a:pt x="1185484" y="974785"/>
                </a:cubicBezTo>
                <a:cubicBezTo>
                  <a:pt x="1078528" y="1103134"/>
                  <a:pt x="1214710" y="945560"/>
                  <a:pt x="1081967" y="1078302"/>
                </a:cubicBezTo>
                <a:cubicBezTo>
                  <a:pt x="1060353" y="1099916"/>
                  <a:pt x="1045148" y="1127846"/>
                  <a:pt x="1021582" y="1147313"/>
                </a:cubicBezTo>
                <a:cubicBezTo>
                  <a:pt x="978538" y="1182871"/>
                  <a:pt x="929689" y="1210752"/>
                  <a:pt x="883559" y="1242204"/>
                </a:cubicBezTo>
                <a:cubicBezTo>
                  <a:pt x="866427" y="1253885"/>
                  <a:pt x="831801" y="1276710"/>
                  <a:pt x="831801" y="1276710"/>
                </a:cubicBezTo>
                <a:cubicBezTo>
                  <a:pt x="851929" y="1245080"/>
                  <a:pt x="863384" y="1205821"/>
                  <a:pt x="892186" y="1181819"/>
                </a:cubicBezTo>
                <a:cubicBezTo>
                  <a:pt x="1001493" y="1090729"/>
                  <a:pt x="896561" y="1171477"/>
                  <a:pt x="978450" y="1121434"/>
                </a:cubicBezTo>
                <a:cubicBezTo>
                  <a:pt x="1046558" y="1079813"/>
                  <a:pt x="1105367" y="1034855"/>
                  <a:pt x="1176857" y="1000664"/>
                </a:cubicBezTo>
                <a:cubicBezTo>
                  <a:pt x="1280733" y="950984"/>
                  <a:pt x="1272786" y="956004"/>
                  <a:pt x="1358012" y="931653"/>
                </a:cubicBezTo>
                <a:cubicBezTo>
                  <a:pt x="1363763" y="940279"/>
                  <a:pt x="1375265" y="947164"/>
                  <a:pt x="1375265" y="957532"/>
                </a:cubicBezTo>
                <a:cubicBezTo>
                  <a:pt x="1375265" y="967900"/>
                  <a:pt x="1364839" y="975609"/>
                  <a:pt x="1358012" y="983411"/>
                </a:cubicBezTo>
                <a:cubicBezTo>
                  <a:pt x="1344623" y="998713"/>
                  <a:pt x="1326839" y="1010100"/>
                  <a:pt x="1314880" y="1026544"/>
                </a:cubicBezTo>
                <a:cubicBezTo>
                  <a:pt x="1241478" y="1127472"/>
                  <a:pt x="1365235" y="1042536"/>
                  <a:pt x="1202737" y="1181819"/>
                </a:cubicBezTo>
                <a:cubicBezTo>
                  <a:pt x="1197504" y="1186305"/>
                  <a:pt x="1106957" y="1261237"/>
                  <a:pt x="1099220" y="1276710"/>
                </a:cubicBezTo>
                <a:cubicBezTo>
                  <a:pt x="1092790" y="1289569"/>
                  <a:pt x="1121306" y="1258074"/>
                  <a:pt x="1133725" y="1250830"/>
                </a:cubicBezTo>
                <a:cubicBezTo>
                  <a:pt x="1155941" y="1237871"/>
                  <a:pt x="1180683" y="1229558"/>
                  <a:pt x="1202737" y="1216325"/>
                </a:cubicBezTo>
                <a:cubicBezTo>
                  <a:pt x="1238238" y="1195024"/>
                  <a:pt x="1249570" y="1190236"/>
                  <a:pt x="1280374" y="1164566"/>
                </a:cubicBezTo>
                <a:cubicBezTo>
                  <a:pt x="1286622" y="1159359"/>
                  <a:pt x="1291876" y="1153064"/>
                  <a:pt x="1297627" y="11473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00264" y="3309032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오염으로 인해 인쇄된 경고표지 훼손 시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경고표지 부착해야 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24" y="3309032"/>
            <a:ext cx="580853" cy="9010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60335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263</TotalTime>
  <Words>616</Words>
  <Application>Microsoft Office PowerPoint</Application>
  <PresentationFormat>화면 슬라이드 쇼(4:3)</PresentationFormat>
  <Paragraphs>141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맑은 고딕</vt:lpstr>
      <vt:lpstr>바탕</vt:lpstr>
      <vt:lpstr>Arial</vt:lpstr>
      <vt:lpstr>Lucida Sans Unicode</vt:lpstr>
      <vt:lpstr>Verdana</vt:lpstr>
      <vt:lpstr>Wingdings</vt:lpstr>
      <vt:lpstr>Wingdings 2</vt:lpstr>
      <vt:lpstr>Wingdings 3</vt:lpstr>
      <vt:lpstr>광장</vt:lpstr>
      <vt:lpstr>현장 내 MSDS 물질관리</vt:lpstr>
      <vt:lpstr>MSDS란?</vt:lpstr>
      <vt:lpstr>MSDS 물질이란?</vt:lpstr>
      <vt:lpstr>MSDS 물질 관리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MSDS 미게시, 미교육 과태료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현장 내 MSDS 물질관리 원칙</dc:title>
  <dc:creator>user</dc:creator>
  <cp:lastModifiedBy>user</cp:lastModifiedBy>
  <cp:revision>19</cp:revision>
  <dcterms:created xsi:type="dcterms:W3CDTF">2023-01-13T02:21:32Z</dcterms:created>
  <dcterms:modified xsi:type="dcterms:W3CDTF">2023-01-17T06:24:41Z</dcterms:modified>
</cp:coreProperties>
</file>