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0"/>
  </p:notesMasterIdLst>
  <p:handoutMasterIdLst>
    <p:handoutMasterId r:id="rId21"/>
  </p:handoutMasterIdLst>
  <p:sldIdLst>
    <p:sldId id="257" r:id="rId2"/>
    <p:sldId id="272" r:id="rId3"/>
    <p:sldId id="280" r:id="rId4"/>
    <p:sldId id="273" r:id="rId5"/>
    <p:sldId id="274" r:id="rId6"/>
    <p:sldId id="263" r:id="rId7"/>
    <p:sldId id="264" r:id="rId8"/>
    <p:sldId id="276" r:id="rId9"/>
    <p:sldId id="277" r:id="rId10"/>
    <p:sldId id="275" r:id="rId11"/>
    <p:sldId id="266" r:id="rId12"/>
    <p:sldId id="267" r:id="rId13"/>
    <p:sldId id="278" r:id="rId14"/>
    <p:sldId id="279" r:id="rId15"/>
    <p:sldId id="268" r:id="rId16"/>
    <p:sldId id="281" r:id="rId17"/>
    <p:sldId id="282" r:id="rId18"/>
    <p:sldId id="270" r:id="rId19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5FB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108" d="100"/>
          <a:sy n="108" d="100"/>
        </p:scale>
        <p:origin x="160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DCBBF-DFB6-44C5-B546-4BBD7C59844D}" type="datetimeFigureOut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C1D00-76FD-448F-8F9C-2B0272FFF6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059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FEC0E-569A-4D4A-8C33-D0BFDA9ADC9A}" type="datetimeFigureOut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FD17C-BC74-4F02-A2BC-20262F2CD2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404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3FD17C-BC74-4F02-A2BC-20262F2CD2F0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933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F3DC700-6D63-4011-BDF3-4A3C59C4714B}" type="datetimeFigureOut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4751C9-32C6-4065-95C8-6F96021E057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C700-6D63-4011-BDF3-4A3C59C4714B}" type="datetimeFigureOut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751C9-32C6-4065-95C8-6F96021E057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C700-6D63-4011-BDF3-4A3C59C4714B}" type="datetimeFigureOut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751C9-32C6-4065-95C8-6F96021E057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C700-6D63-4011-BDF3-4A3C59C4714B}" type="datetimeFigureOut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751C9-32C6-4065-95C8-6F96021E057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C700-6D63-4011-BDF3-4A3C59C4714B}" type="datetimeFigureOut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751C9-32C6-4065-95C8-6F96021E057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C700-6D63-4011-BDF3-4A3C59C4714B}" type="datetimeFigureOut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751C9-32C6-4065-95C8-6F96021E057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C700-6D63-4011-BDF3-4A3C59C4714B}" type="datetimeFigureOut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751C9-32C6-4065-95C8-6F96021E057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C700-6D63-4011-BDF3-4A3C59C4714B}" type="datetimeFigureOut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751C9-32C6-4065-95C8-6F96021E057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C700-6D63-4011-BDF3-4A3C59C4714B}" type="datetimeFigureOut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751C9-32C6-4065-95C8-6F96021E057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F3DC700-6D63-4011-BDF3-4A3C59C4714B}" type="datetimeFigureOut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751C9-32C6-4065-95C8-6F96021E057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3DC700-6D63-4011-BDF3-4A3C59C4714B}" type="datetimeFigureOut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4751C9-32C6-4065-95C8-6F96021E057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/>
              <a:t>둘째 수준</a:t>
            </a:r>
          </a:p>
          <a:p>
            <a:pPr lvl="2" eaLnBrk="1" latinLnBrk="0" hangingPunct="1"/>
            <a:r>
              <a:rPr kumimoji="0" lang="ko-KR" altLang="en-US"/>
              <a:t>셋째 수준</a:t>
            </a:r>
          </a:p>
          <a:p>
            <a:pPr lvl="3" eaLnBrk="1" latinLnBrk="0" hangingPunct="1"/>
            <a:r>
              <a:rPr kumimoji="0" lang="ko-KR" altLang="en-US"/>
              <a:t>넷째 수준</a:t>
            </a:r>
          </a:p>
          <a:p>
            <a:pPr lvl="4" eaLnBrk="1" latinLnBrk="0" hangingPunct="1"/>
            <a:r>
              <a:rPr kumimoji="0" lang="ko-KR" altLang="en-US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3DC700-6D63-4011-BDF3-4A3C59C4714B}" type="datetimeFigureOut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54751C9-32C6-4065-95C8-6F96021E057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한쪽 모서리가 잘린 사각형 4"/>
          <p:cNvSpPr/>
          <p:nvPr/>
        </p:nvSpPr>
        <p:spPr>
          <a:xfrm>
            <a:off x="1713108" y="1124744"/>
            <a:ext cx="5811220" cy="122413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300" b="1" dirty="0"/>
              <a:t>안전 </a:t>
            </a:r>
            <a:r>
              <a:rPr lang="en-US" altLang="ko-KR" sz="3300" b="1" dirty="0"/>
              <a:t>. </a:t>
            </a:r>
            <a:r>
              <a:rPr lang="ko-KR" altLang="en-US" sz="3300" b="1" dirty="0"/>
              <a:t>보건관계자  등의 </a:t>
            </a:r>
            <a:endParaRPr lang="en-US" altLang="ko-KR" sz="3300" b="1" dirty="0"/>
          </a:p>
          <a:p>
            <a:pPr algn="ctr"/>
            <a:r>
              <a:rPr lang="ko-KR" altLang="en-US" sz="3300" b="1" dirty="0"/>
              <a:t>법에서  정한  업무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59832" y="4674622"/>
            <a:ext cx="3305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/>
              <a:t>㈜송학건설  안전팀장   양동윤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67969" y="3717032"/>
            <a:ext cx="3305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/>
              <a:t>2022</a:t>
            </a:r>
            <a:r>
              <a:rPr lang="ko-KR" altLang="en-US" sz="2000" b="1" dirty="0"/>
              <a:t>년</a:t>
            </a:r>
          </a:p>
        </p:txBody>
      </p:sp>
    </p:spTree>
    <p:extLst>
      <p:ext uri="{BB962C8B-B14F-4D97-AF65-F5344CB8AC3E}">
        <p14:creationId xmlns:p14="http://schemas.microsoft.com/office/powerpoint/2010/main" val="10903150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한쪽 모서리가 잘린 사각형 1"/>
          <p:cNvSpPr/>
          <p:nvPr/>
        </p:nvSpPr>
        <p:spPr>
          <a:xfrm>
            <a:off x="107504" y="116632"/>
            <a:ext cx="3744416" cy="504056"/>
          </a:xfrm>
          <a:prstGeom prst="snip1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b="1" dirty="0"/>
              <a:t>3. </a:t>
            </a:r>
            <a:r>
              <a:rPr lang="ko-KR" altLang="en-US" sz="2000" b="1" dirty="0"/>
              <a:t>관리감독자 업무</a:t>
            </a:r>
            <a:r>
              <a:rPr lang="en-US" altLang="ko-KR" sz="2000" b="1" dirty="0"/>
              <a:t>-</a:t>
            </a:r>
            <a:r>
              <a:rPr lang="ko-KR" altLang="en-US" sz="2000" b="1" dirty="0"/>
              <a:t>직원</a:t>
            </a: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10062"/>
              </p:ext>
            </p:extLst>
          </p:nvPr>
        </p:nvGraphicFramePr>
        <p:xfrm>
          <a:off x="467544" y="980729"/>
          <a:ext cx="8352928" cy="3816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1244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2000" dirty="0"/>
                        <a:t>분야별 안전관리책임자</a:t>
                      </a:r>
                      <a:r>
                        <a:rPr lang="en-US" altLang="ko-KR" sz="2000" dirty="0"/>
                        <a:t>[</a:t>
                      </a:r>
                      <a:r>
                        <a:rPr lang="ko-KR" altLang="en-US" sz="2000" dirty="0"/>
                        <a:t>직무</a:t>
                      </a:r>
                      <a:r>
                        <a:rPr lang="en-US" altLang="ko-KR" sz="2000" dirty="0"/>
                        <a:t>]  </a:t>
                      </a:r>
                      <a:r>
                        <a:rPr lang="ko-KR" altLang="en-US" sz="1500" dirty="0"/>
                        <a:t>건설기술진흥법  </a:t>
                      </a:r>
                      <a:r>
                        <a:rPr lang="en-US" altLang="ko-KR" sz="1500" dirty="0"/>
                        <a:t>104</a:t>
                      </a:r>
                      <a:r>
                        <a:rPr lang="ko-KR" altLang="en-US" sz="1500" dirty="0"/>
                        <a:t>조</a:t>
                      </a:r>
                      <a:r>
                        <a:rPr lang="en-US" altLang="ko-KR" sz="1500" dirty="0"/>
                        <a:t>, </a:t>
                      </a:r>
                      <a:r>
                        <a:rPr lang="ko-KR" altLang="en-US" sz="1500" dirty="0"/>
                        <a:t>시행령 </a:t>
                      </a:r>
                      <a:r>
                        <a:rPr lang="en-US" altLang="ko-KR" sz="1500" dirty="0"/>
                        <a:t>102</a:t>
                      </a:r>
                      <a:r>
                        <a:rPr lang="ko-KR" altLang="en-US" sz="1500" dirty="0"/>
                        <a:t>조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5179">
                <a:tc>
                  <a:txBody>
                    <a:bodyPr/>
                    <a:lstStyle/>
                    <a:p>
                      <a:pPr marL="0" indent="0" fontAlgn="base" latinLnBrk="1">
                        <a:lnSpc>
                          <a:spcPct val="200000"/>
                        </a:lnSpc>
                        <a:buNone/>
                      </a:pPr>
                      <a:r>
                        <a:rPr kumimoji="0"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kumimoji="0"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공사 분야별 안전관리 및 안전관리계획서의 </a:t>
                      </a:r>
                      <a:r>
                        <a:rPr kumimoji="0"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검토ㆍ이행</a:t>
                      </a:r>
                      <a:endParaRPr kumimoji="0"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200000"/>
                        </a:lnSpc>
                      </a:pPr>
                      <a:r>
                        <a:rPr kumimoji="0"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kumimoji="0"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각종 자재 등의 </a:t>
                      </a:r>
                      <a:r>
                        <a:rPr kumimoji="0"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적격품</a:t>
                      </a:r>
                      <a:r>
                        <a:rPr kumimoji="0"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사용 여부 확인</a:t>
                      </a:r>
                    </a:p>
                    <a:p>
                      <a:pPr fontAlgn="base" latinLnBrk="1">
                        <a:lnSpc>
                          <a:spcPct val="200000"/>
                        </a:lnSpc>
                      </a:pPr>
                      <a:r>
                        <a:rPr kumimoji="0"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kumimoji="0"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자체안전점검 실시의 확인 및 점검 결과에 따른 조치</a:t>
                      </a:r>
                    </a:p>
                    <a:p>
                      <a:pPr fontAlgn="base" latinLnBrk="1">
                        <a:lnSpc>
                          <a:spcPct val="200000"/>
                        </a:lnSpc>
                      </a:pPr>
                      <a:r>
                        <a:rPr kumimoji="0"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kumimoji="0"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건설공사현장에서 발생한 안전사고의 보고</a:t>
                      </a:r>
                    </a:p>
                    <a:p>
                      <a:pPr fontAlgn="base" latinLnBrk="1">
                        <a:lnSpc>
                          <a:spcPct val="200000"/>
                        </a:lnSpc>
                      </a:pPr>
                      <a:r>
                        <a:rPr kumimoji="0"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5. </a:t>
                      </a:r>
                      <a:r>
                        <a:rPr kumimoji="0"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건설기술진흥법 시행령 제</a:t>
                      </a:r>
                      <a:r>
                        <a:rPr kumimoji="0"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r>
                        <a:rPr kumimoji="0"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조에 따른 안전교육의 실시</a:t>
                      </a:r>
                    </a:p>
                    <a:p>
                      <a:pPr fontAlgn="base" latinLnBrk="1">
                        <a:lnSpc>
                          <a:spcPct val="200000"/>
                        </a:lnSpc>
                      </a:pPr>
                      <a:r>
                        <a:rPr kumimoji="0"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</a:t>
                      </a:r>
                      <a:r>
                        <a:rPr kumimoji="0"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작업 진행 상황의 관찰 및 지도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7230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한쪽 모서리가 잘린 사각형 12"/>
          <p:cNvSpPr/>
          <p:nvPr/>
        </p:nvSpPr>
        <p:spPr>
          <a:xfrm>
            <a:off x="107504" y="116632"/>
            <a:ext cx="4176464" cy="504056"/>
          </a:xfrm>
          <a:prstGeom prst="snip1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b="1" dirty="0"/>
              <a:t>4. </a:t>
            </a:r>
            <a:r>
              <a:rPr lang="ko-KR" altLang="en-US" sz="2000" b="1" dirty="0"/>
              <a:t>안전담당자 업무</a:t>
            </a:r>
            <a:r>
              <a:rPr lang="en-US" altLang="ko-KR" sz="2000" b="1" dirty="0"/>
              <a:t>-</a:t>
            </a:r>
            <a:r>
              <a:rPr lang="ko-KR" altLang="en-US" sz="2000" b="1" dirty="0" err="1"/>
              <a:t>공종별</a:t>
            </a:r>
            <a:r>
              <a:rPr lang="ko-KR" altLang="en-US" sz="2000" b="1" dirty="0"/>
              <a:t> 반장</a:t>
            </a:r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700316"/>
              </p:ext>
            </p:extLst>
          </p:nvPr>
        </p:nvGraphicFramePr>
        <p:xfrm>
          <a:off x="323528" y="980729"/>
          <a:ext cx="8640960" cy="5281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063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2200" dirty="0"/>
                        <a:t>안전관리 담당자 </a:t>
                      </a:r>
                      <a:r>
                        <a:rPr lang="en-US" altLang="ko-KR" sz="2200" dirty="0"/>
                        <a:t>[</a:t>
                      </a:r>
                      <a:r>
                        <a:rPr lang="ko-KR" altLang="en-US" sz="2200" dirty="0"/>
                        <a:t>직무</a:t>
                      </a:r>
                      <a:r>
                        <a:rPr lang="en-US" altLang="ko-KR" sz="2200" dirty="0"/>
                        <a:t>]  </a:t>
                      </a:r>
                      <a:r>
                        <a:rPr lang="ko-KR" altLang="en-US" sz="1500" dirty="0"/>
                        <a:t>건설기술진흥법  </a:t>
                      </a:r>
                      <a:r>
                        <a:rPr lang="en-US" altLang="ko-KR" sz="1500" dirty="0"/>
                        <a:t>104</a:t>
                      </a:r>
                      <a:r>
                        <a:rPr lang="ko-KR" altLang="en-US" sz="1500" dirty="0"/>
                        <a:t>조</a:t>
                      </a:r>
                      <a:r>
                        <a:rPr lang="en-US" altLang="ko-KR" sz="1500" dirty="0"/>
                        <a:t>, </a:t>
                      </a:r>
                      <a:r>
                        <a:rPr lang="ko-KR" altLang="en-US" sz="1500" dirty="0"/>
                        <a:t>시행령 </a:t>
                      </a:r>
                      <a:r>
                        <a:rPr lang="en-US" altLang="ko-KR" sz="1500" dirty="0"/>
                        <a:t>102</a:t>
                      </a:r>
                      <a:r>
                        <a:rPr lang="ko-KR" altLang="en-US" sz="1500" dirty="0"/>
                        <a:t>조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marL="342900" indent="-342900" fontAlgn="base" latinLnBrk="1">
                        <a:lnSpc>
                          <a:spcPct val="150000"/>
                        </a:lnSpc>
                        <a:buAutoNum type="arabicPeriod"/>
                      </a:pPr>
                      <a:r>
                        <a:rPr kumimoji="0" lang="ko-KR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분야별 안전관리책임자의 직무 보조 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fontAlgn="base" latinLnBrk="1">
                        <a:lnSpc>
                          <a:spcPct val="150000"/>
                        </a:lnSpc>
                        <a:buNone/>
                      </a:pPr>
                      <a:r>
                        <a:rPr kumimoji="0" lang="en-US" altLang="ko-K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 </a:t>
                      </a:r>
                      <a:r>
                        <a:rPr kumimoji="0" lang="ko-KR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자체안전점검의 실시</a:t>
                      </a: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3.  </a:t>
                      </a:r>
                      <a:r>
                        <a:rPr kumimoji="0" lang="ko-KR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r>
                        <a:rPr kumimoji="0" lang="ko-KR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조에 따른 안전교육의 실시</a:t>
                      </a:r>
                      <a:endParaRPr kumimoji="0" lang="ko-KR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1740">
                <a:tc>
                  <a:txBody>
                    <a:bodyPr/>
                    <a:lstStyle/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ko-KR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① 법 제</a:t>
                      </a:r>
                      <a:r>
                        <a:rPr kumimoji="0" lang="en-US" altLang="ko-K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r>
                        <a:rPr kumimoji="0" lang="ko-KR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조제</a:t>
                      </a:r>
                      <a:r>
                        <a:rPr kumimoji="0" lang="en-US" altLang="ko-K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항제</a:t>
                      </a:r>
                      <a:r>
                        <a:rPr kumimoji="0" lang="en-US" altLang="ko-K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호 또는 제</a:t>
                      </a:r>
                      <a:r>
                        <a:rPr kumimoji="0" lang="en-US" altLang="ko-K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호에 따른 분야별 안전관리책임자 또는 안전관</a:t>
                      </a:r>
                      <a:endParaRPr kumimoji="0" lang="en-US" altLang="ko-KR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ko-KR" altLang="en-US" sz="18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리담당자는</a:t>
                      </a:r>
                      <a:r>
                        <a:rPr kumimoji="0" lang="ko-KR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법 제</a:t>
                      </a:r>
                      <a:r>
                        <a:rPr kumimoji="0" lang="en-US" altLang="ko-K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r>
                        <a:rPr kumimoji="0" lang="ko-KR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조에 따른 </a:t>
                      </a:r>
                      <a:r>
                        <a:rPr kumimoji="0" lang="ko-KR" altLang="en-US" sz="18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안전교육을 당일 공사작업자를 대상으로 매일</a:t>
                      </a:r>
                      <a:endParaRPr kumimoji="0" lang="en-US" altLang="ko-KR" sz="18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8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ko-KR" altLang="en-US" sz="18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공사 착수 전에 실시</a:t>
                      </a: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ko-KR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② 제</a:t>
                      </a:r>
                      <a:r>
                        <a:rPr kumimoji="0" lang="en-US" altLang="ko-K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항에 따른 안전교육은 당일 작업의 공법 이해</a:t>
                      </a:r>
                      <a:r>
                        <a:rPr kumimoji="0" lang="en-US" altLang="ko-K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시공상세도면에 따른 세부</a:t>
                      </a:r>
                      <a:endParaRPr kumimoji="0" lang="en-US" altLang="ko-KR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ko-KR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시공순서 및 시공기술상의 주의사항 등을 포함</a:t>
                      </a: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ko-KR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③ 건설사업자와 주택건설등록업자는 제</a:t>
                      </a:r>
                      <a:r>
                        <a:rPr kumimoji="0" lang="en-US" altLang="ko-K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항에 따른 </a:t>
                      </a:r>
                      <a:r>
                        <a:rPr kumimoji="0" lang="ko-KR" altLang="en-US" sz="18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안전교육 내용을 </a:t>
                      </a:r>
                      <a:r>
                        <a:rPr kumimoji="0" lang="ko-KR" altLang="en-US" sz="1800" b="1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기록ㆍ관리</a:t>
                      </a:r>
                      <a:endParaRPr kumimoji="0" lang="en-US" altLang="ko-KR" sz="18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8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ko-KR" altLang="en-US" sz="18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해야 하며</a:t>
                      </a:r>
                      <a:r>
                        <a:rPr kumimoji="0" lang="en-US" altLang="ko-KR" sz="18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18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공사 준공 후 </a:t>
                      </a:r>
                      <a:r>
                        <a:rPr kumimoji="0" lang="ko-KR" altLang="en-US" sz="1800" b="1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발주청에</a:t>
                      </a:r>
                      <a:r>
                        <a:rPr kumimoji="0" lang="ko-KR" altLang="en-US" sz="18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관계 서류와 함께 제출</a:t>
                      </a:r>
                      <a:r>
                        <a:rPr kumimoji="0" lang="ko-KR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해야 한다</a:t>
                      </a:r>
                      <a:r>
                        <a:rPr kumimoji="0" lang="en-US" altLang="ko-K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ko-KR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61351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한쪽 모서리가 잘린 사각형 12"/>
          <p:cNvSpPr/>
          <p:nvPr/>
        </p:nvSpPr>
        <p:spPr>
          <a:xfrm>
            <a:off x="107504" y="116632"/>
            <a:ext cx="2952328" cy="504056"/>
          </a:xfrm>
          <a:prstGeom prst="snip1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b="1" dirty="0"/>
              <a:t>5. </a:t>
            </a:r>
            <a:r>
              <a:rPr lang="ko-KR" altLang="en-US" sz="2000" b="1" dirty="0"/>
              <a:t>안전관리자의 업무</a:t>
            </a:r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211492"/>
              </p:ext>
            </p:extLst>
          </p:nvPr>
        </p:nvGraphicFramePr>
        <p:xfrm>
          <a:off x="323528" y="939894"/>
          <a:ext cx="8640960" cy="5297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589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2000" dirty="0"/>
                        <a:t>안전관리자</a:t>
                      </a:r>
                      <a:r>
                        <a:rPr lang="ko-KR" altLang="en-US" sz="2200" dirty="0"/>
                        <a:t>  </a:t>
                      </a:r>
                      <a:r>
                        <a:rPr lang="en-US" altLang="ko-KR" sz="1500" dirty="0"/>
                        <a:t>[</a:t>
                      </a:r>
                      <a:r>
                        <a:rPr lang="ko-KR" altLang="en-US" sz="1500" dirty="0"/>
                        <a:t>산업안전보건법 </a:t>
                      </a:r>
                      <a:r>
                        <a:rPr lang="en-US" altLang="ko-KR" sz="1500" dirty="0"/>
                        <a:t>17</a:t>
                      </a:r>
                      <a:r>
                        <a:rPr lang="ko-KR" altLang="en-US" sz="1500" dirty="0"/>
                        <a:t>조</a:t>
                      </a:r>
                      <a:r>
                        <a:rPr lang="en-US" altLang="ko-KR" sz="1500" dirty="0"/>
                        <a:t>, </a:t>
                      </a:r>
                      <a:r>
                        <a:rPr lang="ko-KR" altLang="en-US" sz="1500" dirty="0"/>
                        <a:t>시행령 </a:t>
                      </a:r>
                      <a:r>
                        <a:rPr lang="en-US" altLang="ko-KR" sz="1500" dirty="0"/>
                        <a:t>18</a:t>
                      </a:r>
                      <a:r>
                        <a:rPr lang="ko-KR" altLang="en-US" sz="1500" dirty="0"/>
                        <a:t>조</a:t>
                      </a:r>
                      <a:r>
                        <a:rPr lang="en-US" altLang="ko-KR" sz="1500" dirty="0"/>
                        <a:t>]</a:t>
                      </a:r>
                      <a:endParaRPr lang="ko-KR" altLang="en-US" sz="15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0698">
                <a:tc>
                  <a:txBody>
                    <a:bodyPr/>
                    <a:lstStyle/>
                    <a:p>
                      <a:pPr marL="0" indent="0" fontAlgn="base" latinLnBrk="1">
                        <a:lnSpc>
                          <a:spcPct val="200000"/>
                        </a:lnSpc>
                        <a:buNone/>
                      </a:pP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법 제</a:t>
                      </a: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조 제</a:t>
                      </a: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항에 따른 산업안전보건위원회</a:t>
                      </a: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또는 법 제</a:t>
                      </a: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조 제</a:t>
                      </a: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항에 따른 안전 및 보건에 관한 노사</a:t>
                      </a:r>
                      <a:endParaRPr kumimoji="0" lang="en-US" altLang="ko-K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fontAlgn="base" latinLnBrk="1">
                        <a:lnSpc>
                          <a:spcPct val="200000"/>
                        </a:lnSpc>
                        <a:buNone/>
                      </a:pP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협의체에서 </a:t>
                      </a:r>
                      <a:r>
                        <a:rPr kumimoji="0" lang="ko-KR" alt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심의ㆍ의결한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업무와 해당 사업장의 안전보건관리규정</a:t>
                      </a: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및 취업규칙에서 정한 업무</a:t>
                      </a:r>
                    </a:p>
                    <a:p>
                      <a:pPr fontAlgn="base" latinLnBrk="1">
                        <a:lnSpc>
                          <a:spcPct val="200000"/>
                        </a:lnSpc>
                      </a:pP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위험성평가에 관한 보좌 및 </a:t>
                      </a:r>
                      <a:r>
                        <a:rPr kumimoji="0" lang="ko-KR" alt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지도ㆍ조언</a:t>
                      </a:r>
                      <a:endParaRPr kumimoji="0" lang="ko-KR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200000"/>
                        </a:lnSpc>
                      </a:pP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안전인증대상기계 등과 법 </a:t>
                      </a:r>
                      <a:r>
                        <a:rPr kumimoji="0" lang="ko-KR" alt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자율안전확인대상기계등</a:t>
                      </a: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구입 시 적격품의 선정에 관한 보좌 및 </a:t>
                      </a:r>
                      <a:r>
                        <a:rPr kumimoji="0" lang="ko-KR" alt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지도ㆍ조언</a:t>
                      </a:r>
                      <a:endParaRPr kumimoji="0" lang="ko-KR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200000"/>
                        </a:lnSpc>
                      </a:pP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해당 사업장 안전교육계획의 수립 및 안전교육 실시에 관한 보좌 및 </a:t>
                      </a:r>
                      <a:r>
                        <a:rPr kumimoji="0" lang="ko-KR" alt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지도ㆍ조언</a:t>
                      </a:r>
                      <a:endParaRPr kumimoji="0" lang="ko-KR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200000"/>
                        </a:lnSpc>
                      </a:pP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사업장 순회점검</a:t>
                      </a: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지도 및 조치 건의</a:t>
                      </a:r>
                    </a:p>
                    <a:p>
                      <a:pPr fontAlgn="base" latinLnBrk="1">
                        <a:lnSpc>
                          <a:spcPct val="200000"/>
                        </a:lnSpc>
                      </a:pP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산업재해 발생의 원인 </a:t>
                      </a:r>
                      <a:r>
                        <a:rPr kumimoji="0" lang="ko-KR" alt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조사ㆍ분석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및 재발 방지를 위한 기술적 보좌 및 </a:t>
                      </a:r>
                      <a:r>
                        <a:rPr kumimoji="0" lang="ko-KR" alt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지도ㆍ조언</a:t>
                      </a:r>
                      <a:endParaRPr kumimoji="0" lang="ko-KR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200000"/>
                        </a:lnSpc>
                      </a:pP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산업재해에 관한 통계의 </a:t>
                      </a:r>
                      <a:r>
                        <a:rPr kumimoji="0" lang="ko-KR" alt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유지ㆍ관리ㆍ분석을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위한 보좌 및 </a:t>
                      </a:r>
                      <a:r>
                        <a:rPr kumimoji="0" lang="ko-KR" alt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지도ㆍ조언</a:t>
                      </a:r>
                      <a:endParaRPr kumimoji="0" lang="ko-KR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200000"/>
                        </a:lnSpc>
                      </a:pP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법에 따른 명령으로 정한 안전에 관한 사항의 이행에 관한 보좌 및 </a:t>
                      </a:r>
                      <a:r>
                        <a:rPr kumimoji="0" lang="ko-KR" alt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지도ㆍ조언</a:t>
                      </a:r>
                      <a:endParaRPr kumimoji="0" lang="ko-KR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200000"/>
                        </a:lnSpc>
                      </a:pP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</a:t>
                      </a:r>
                      <a:r>
                        <a:rPr kumimoji="0" lang="ko-KR" altLang="en-US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업무 수행 내용의 </a:t>
                      </a:r>
                      <a:r>
                        <a:rPr kumimoji="0" lang="ko-KR" altLang="en-US" sz="1400" kern="12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기록ㆍ유지</a:t>
                      </a:r>
                      <a:endParaRPr kumimoji="0" lang="ko-KR" altLang="en-US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200000"/>
                        </a:lnSpc>
                      </a:pP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그 밖에 안전에 관한 사항으로서 고용노동부장관이 정하는 사항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80869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한쪽 모서리가 잘린 사각형 1"/>
          <p:cNvSpPr/>
          <p:nvPr/>
        </p:nvSpPr>
        <p:spPr>
          <a:xfrm>
            <a:off x="107504" y="116632"/>
            <a:ext cx="2952328" cy="504056"/>
          </a:xfrm>
          <a:prstGeom prst="snip1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b="1" dirty="0"/>
              <a:t>6. </a:t>
            </a:r>
            <a:r>
              <a:rPr lang="ko-KR" altLang="en-US" sz="2000" b="1" dirty="0"/>
              <a:t>보건관리자의 업무</a:t>
            </a: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63288"/>
              </p:ext>
            </p:extLst>
          </p:nvPr>
        </p:nvGraphicFramePr>
        <p:xfrm>
          <a:off x="323528" y="939894"/>
          <a:ext cx="8640960" cy="5225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0352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2000" dirty="0"/>
                        <a:t>보건관리자</a:t>
                      </a:r>
                      <a:r>
                        <a:rPr lang="ko-KR" altLang="en-US" sz="2200" dirty="0"/>
                        <a:t>  </a:t>
                      </a:r>
                      <a:r>
                        <a:rPr lang="en-US" altLang="ko-KR" sz="1500" dirty="0"/>
                        <a:t>[</a:t>
                      </a:r>
                      <a:r>
                        <a:rPr lang="ko-KR" altLang="en-US" sz="1500" dirty="0"/>
                        <a:t>산업안전보건법 </a:t>
                      </a:r>
                      <a:r>
                        <a:rPr lang="en-US" altLang="ko-KR" sz="1500" dirty="0"/>
                        <a:t>18</a:t>
                      </a:r>
                      <a:r>
                        <a:rPr lang="ko-KR" altLang="en-US" sz="1500" dirty="0"/>
                        <a:t>조</a:t>
                      </a:r>
                      <a:r>
                        <a:rPr lang="en-US" altLang="ko-KR" sz="1500" dirty="0"/>
                        <a:t>, </a:t>
                      </a:r>
                      <a:r>
                        <a:rPr lang="ko-KR" altLang="en-US" sz="1500" dirty="0"/>
                        <a:t>시행령 </a:t>
                      </a:r>
                      <a:r>
                        <a:rPr lang="en-US" altLang="ko-KR" sz="1500" dirty="0"/>
                        <a:t>22</a:t>
                      </a:r>
                      <a:r>
                        <a:rPr lang="ko-KR" altLang="en-US" sz="1500" dirty="0"/>
                        <a:t>조</a:t>
                      </a:r>
                      <a:r>
                        <a:rPr lang="en-US" altLang="ko-KR" sz="1500" dirty="0"/>
                        <a:t>]</a:t>
                      </a:r>
                      <a:endParaRPr lang="ko-KR" altLang="en-US" sz="15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5058">
                <a:tc>
                  <a:txBody>
                    <a:bodyPr/>
                    <a:lstStyle/>
                    <a:p>
                      <a:pPr marL="0" indent="0" fontAlgn="base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0"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 </a:t>
                      </a:r>
                      <a:r>
                        <a:rPr kumimoji="0"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산업안전보건위원회 또는 노사협의체에서 </a:t>
                      </a:r>
                      <a:r>
                        <a:rPr kumimoji="0"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심의ㆍ의결한</a:t>
                      </a:r>
                      <a:r>
                        <a:rPr kumimoji="0"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업무와 해당 사업장의 안전보건관리규정</a:t>
                      </a:r>
                      <a:r>
                        <a:rPr kumimoji="0"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및 </a:t>
                      </a:r>
                      <a:endParaRPr kumimoji="0" lang="en-US" altLang="ko-KR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fontAlgn="base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0"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kumimoji="0"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취업규칙에서 정한 업무</a:t>
                      </a: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 </a:t>
                      </a:r>
                      <a:r>
                        <a:rPr kumimoji="0"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위험성평가에 관한 보좌 및 </a:t>
                      </a:r>
                      <a:r>
                        <a:rPr kumimoji="0"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지도ㆍ조언</a:t>
                      </a:r>
                      <a:endParaRPr kumimoji="0" lang="ko-KR" alt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fontAlgn="base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0"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 </a:t>
                      </a:r>
                      <a:r>
                        <a:rPr kumimoji="0"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안전인증대상기계등과 법 </a:t>
                      </a:r>
                      <a:r>
                        <a:rPr kumimoji="0"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자율안전확인대상기계등</a:t>
                      </a:r>
                      <a:r>
                        <a:rPr kumimoji="0"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구입 시 적격품의 선정에 관한 보좌 및 </a:t>
                      </a:r>
                      <a:r>
                        <a:rPr kumimoji="0"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지도ㆍ조언</a:t>
                      </a:r>
                      <a:endParaRPr kumimoji="0" lang="en-US" altLang="ko-KR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fontAlgn="base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0"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 </a:t>
                      </a:r>
                      <a:r>
                        <a:rPr kumimoji="0"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물질안전보건자료의 게시</a:t>
                      </a:r>
                      <a:r>
                        <a:rPr kumimoji="0" lang="ko-KR" altLang="en-US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또는 비치에 관한 보좌 및 지도 </a:t>
                      </a:r>
                      <a:r>
                        <a:rPr kumimoji="0" lang="en-US" altLang="ko-KR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조언</a:t>
                      </a:r>
                      <a:endParaRPr kumimoji="0" lang="ko-KR" alt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fontAlgn="base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0"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 </a:t>
                      </a:r>
                      <a:r>
                        <a:rPr kumimoji="0"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해당 사업장 보건교육계획의 수립 및 보건교육 실시에 관한 보좌 및 </a:t>
                      </a:r>
                      <a:r>
                        <a:rPr kumimoji="0"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지도ㆍ조언</a:t>
                      </a:r>
                      <a:endParaRPr kumimoji="0" lang="en-US" altLang="ko-KR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fontAlgn="base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0"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 </a:t>
                      </a:r>
                      <a:r>
                        <a:rPr kumimoji="0"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해당 사업장의 근로자를 보호하기 위한 가벼운 부상의 치료 및 응급처치가</a:t>
                      </a:r>
                      <a:r>
                        <a:rPr kumimoji="0" lang="ko-KR" altLang="en-US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등 의료행위</a:t>
                      </a:r>
                      <a:r>
                        <a:rPr kumimoji="0" lang="en-US" altLang="ko-KR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간호사인 경우</a:t>
                      </a:r>
                      <a:r>
                        <a:rPr kumimoji="0" lang="en-US" altLang="ko-KR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indent="0" fontAlgn="base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kumimoji="0" lang="en-US" altLang="ko-KR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kumimoji="0" lang="ko-KR" altLang="en-US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작업장 내 환기장치 및 국소배기 장치 등에 대한 설비의 점검과 작업방법 개선에 관한 보좌 및 지도</a:t>
                      </a:r>
                      <a:r>
                        <a:rPr kumimoji="0" lang="en-US" altLang="ko-KR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ko-KR" altLang="en-US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조언</a:t>
                      </a:r>
                      <a:endParaRPr kumimoji="0" lang="ko-KR" alt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 </a:t>
                      </a:r>
                      <a:r>
                        <a:rPr kumimoji="0"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사업장 순회점검</a:t>
                      </a:r>
                      <a:r>
                        <a:rPr kumimoji="0"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지도 및 조치 건의</a:t>
                      </a: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 </a:t>
                      </a:r>
                      <a:r>
                        <a:rPr kumimoji="0"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산업재해 발생의 원인 </a:t>
                      </a:r>
                      <a:r>
                        <a:rPr kumimoji="0"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조사ㆍ분석</a:t>
                      </a:r>
                      <a:r>
                        <a:rPr kumimoji="0"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및 재발 방지를 위한 기술적 보좌 및 </a:t>
                      </a:r>
                      <a:r>
                        <a:rPr kumimoji="0"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지도ㆍ조언</a:t>
                      </a:r>
                      <a:endParaRPr kumimoji="0" lang="ko-KR" alt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  </a:t>
                      </a:r>
                      <a:r>
                        <a:rPr kumimoji="0"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산업재해에 관한 통계의 </a:t>
                      </a:r>
                      <a:r>
                        <a:rPr kumimoji="0"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유지ㆍ관리ㆍ분석을</a:t>
                      </a:r>
                      <a:r>
                        <a:rPr kumimoji="0"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위한 보좌 및 </a:t>
                      </a:r>
                      <a:r>
                        <a:rPr kumimoji="0"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지도ㆍ조언</a:t>
                      </a:r>
                      <a:endParaRPr kumimoji="0" lang="ko-KR" alt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  </a:t>
                      </a:r>
                      <a:r>
                        <a:rPr kumimoji="0"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법에 따른 명령으로 정한 보건에 관한 사항의 이행에 관한 보좌 및 </a:t>
                      </a:r>
                      <a:r>
                        <a:rPr kumimoji="0"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지도ㆍ조언</a:t>
                      </a:r>
                      <a:endParaRPr kumimoji="0" lang="ko-KR" alt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  </a:t>
                      </a:r>
                      <a:r>
                        <a:rPr kumimoji="0"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업무 수행 내용의 </a:t>
                      </a:r>
                      <a:r>
                        <a:rPr kumimoji="0"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기록ㆍ유지</a:t>
                      </a:r>
                      <a:endParaRPr kumimoji="0" lang="ko-KR" alt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 </a:t>
                      </a:r>
                      <a:r>
                        <a:rPr kumimoji="0"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그 밖에 안전에 관한 사항으로서 고용노동부장관이 정하는 사항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144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한쪽 모서리가 잘린 사각형 1"/>
          <p:cNvSpPr/>
          <p:nvPr/>
        </p:nvSpPr>
        <p:spPr>
          <a:xfrm>
            <a:off x="107504" y="116632"/>
            <a:ext cx="4968552" cy="50405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b="1" dirty="0"/>
              <a:t>7. </a:t>
            </a:r>
            <a:r>
              <a:rPr lang="ko-KR" altLang="en-US" sz="2000" b="1" dirty="0"/>
              <a:t>건설현장 업무와 관계되는 법령</a:t>
            </a: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431781"/>
              </p:ext>
            </p:extLst>
          </p:nvPr>
        </p:nvGraphicFramePr>
        <p:xfrm>
          <a:off x="323528" y="764704"/>
          <a:ext cx="8424935" cy="568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7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22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/>
                        <a:t>NO</a:t>
                      </a:r>
                      <a:endParaRPr lang="ko-KR" alt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err="1"/>
                        <a:t>법령명</a:t>
                      </a:r>
                      <a:endParaRPr lang="ko-KR" alt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/>
                        <a:t>목  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/>
                        <a:t>비 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건설기술진흥법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건설기술의 연구개발</a:t>
                      </a:r>
                      <a:r>
                        <a:rPr lang="en-US" altLang="ko-KR" sz="1200" dirty="0"/>
                        <a:t>, </a:t>
                      </a:r>
                      <a:r>
                        <a:rPr lang="ko-KR" altLang="en-US" sz="1200" dirty="0"/>
                        <a:t>건설공사의 관리 및 목적물의 안전 </a:t>
                      </a:r>
                      <a:r>
                        <a:rPr lang="en-US" altLang="ko-KR" sz="1200" dirty="0"/>
                        <a:t>. </a:t>
                      </a:r>
                      <a:r>
                        <a:rPr lang="ko-KR" altLang="en-US" sz="1200" dirty="0"/>
                        <a:t>품질 전반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1-1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건설공사 안전관리 수행지침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자체 </a:t>
                      </a:r>
                      <a:r>
                        <a:rPr lang="en-US" altLang="ko-KR" sz="1200" dirty="0"/>
                        <a:t>. </a:t>
                      </a:r>
                      <a:r>
                        <a:rPr lang="ko-KR" altLang="en-US" sz="1200" dirty="0"/>
                        <a:t>정기 </a:t>
                      </a:r>
                      <a:r>
                        <a:rPr lang="en-US" altLang="ko-KR" sz="1200" dirty="0"/>
                        <a:t>. </a:t>
                      </a:r>
                      <a:r>
                        <a:rPr lang="ko-KR" altLang="en-US" sz="1200" dirty="0"/>
                        <a:t>정밀안전점검 등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1-2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건설공사 품질관리 업무지침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건설공사 각종 품질시험 등 전반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건설산업기본법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건설업의 등록 및 건설공사의 도급 등에 필요한 사항을 정함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3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건축법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건축물의 대지 </a:t>
                      </a:r>
                      <a:r>
                        <a:rPr lang="en-US" altLang="ko-KR" sz="1200" dirty="0"/>
                        <a:t>. </a:t>
                      </a:r>
                      <a:r>
                        <a:rPr lang="ko-KR" altLang="en-US" sz="1200" dirty="0"/>
                        <a:t>구조 </a:t>
                      </a:r>
                      <a:r>
                        <a:rPr lang="en-US" altLang="ko-KR" sz="1200" dirty="0"/>
                        <a:t>. </a:t>
                      </a:r>
                      <a:r>
                        <a:rPr lang="ko-KR" altLang="en-US" sz="1200" dirty="0"/>
                        <a:t>설비 기준 및 용도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시설물의 유지 및 안전관리에 관한 특별법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시설물의 안전점검과 적정한 유지관리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가설공사표준시방서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200" dirty="0" err="1"/>
                        <a:t>가시설물을</a:t>
                      </a:r>
                      <a:r>
                        <a:rPr lang="ko-KR" altLang="en-US" sz="1200" dirty="0"/>
                        <a:t> 설계하기 위한 기술적 사항 및 </a:t>
                      </a:r>
                      <a:r>
                        <a:rPr lang="ko-KR" altLang="en-US" sz="1200" dirty="0" err="1"/>
                        <a:t>가시설물의</a:t>
                      </a:r>
                      <a:r>
                        <a:rPr lang="ko-KR" altLang="en-US" sz="1200" dirty="0"/>
                        <a:t> 안전성 확보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6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임시소방시설의 </a:t>
                      </a:r>
                      <a:r>
                        <a:rPr lang="ko-KR" altLang="en-US" sz="1200" dirty="0" err="1"/>
                        <a:t>와재안전기준</a:t>
                      </a:r>
                      <a:r>
                        <a:rPr lang="en-US" altLang="ko-KR" sz="1200" dirty="0"/>
                        <a:t>(NFSC</a:t>
                      </a:r>
                      <a:r>
                        <a:rPr lang="en-US" altLang="ko-KR" sz="1200" baseline="0" dirty="0"/>
                        <a:t> 606)</a:t>
                      </a:r>
                      <a:endParaRPr lang="ko-KR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임시소방시설의 화재안전기준</a:t>
                      </a:r>
                      <a:r>
                        <a:rPr lang="en-US" altLang="ko-KR" sz="1200" dirty="0"/>
                        <a:t>(</a:t>
                      </a:r>
                      <a:r>
                        <a:rPr lang="ko-KR" altLang="en-US" sz="1200" dirty="0" err="1"/>
                        <a:t>국민안전처</a:t>
                      </a:r>
                      <a:r>
                        <a:rPr lang="en-US" altLang="ko-KR" sz="1200" dirty="0"/>
                        <a:t>)</a:t>
                      </a:r>
                      <a:endParaRPr lang="ko-KR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7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지하안전관리에 관한 특별법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지하를 안전하게 개발 및 지반침하 방지 공공안전 확보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산업안전보건법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안전에 관한 기준 확립</a:t>
                      </a:r>
                      <a:r>
                        <a:rPr lang="en-US" altLang="ko-KR" sz="1200" dirty="0"/>
                        <a:t>, </a:t>
                      </a:r>
                      <a:r>
                        <a:rPr lang="ko-KR" altLang="en-US" sz="1200" dirty="0"/>
                        <a:t>책임소재 명확화</a:t>
                      </a:r>
                      <a:r>
                        <a:rPr lang="en-US" altLang="ko-KR" sz="1200" dirty="0"/>
                        <a:t>, </a:t>
                      </a:r>
                      <a:r>
                        <a:rPr lang="ko-KR" altLang="en-US" sz="1200" dirty="0"/>
                        <a:t>쾌적한 작업환경 조성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8-1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산업안전보건 기준에 관한 규칙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산업안전보건법에서 정한 내용에 관한 기준 설정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8-2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건설업 </a:t>
                      </a:r>
                      <a:r>
                        <a:rPr lang="ko-KR" altLang="en-US" sz="1200" dirty="0" err="1"/>
                        <a:t>산업안전보건과리비</a:t>
                      </a:r>
                      <a:r>
                        <a:rPr lang="ko-KR" altLang="en-US" sz="1200" dirty="0"/>
                        <a:t> </a:t>
                      </a:r>
                      <a:r>
                        <a:rPr lang="ko-KR" altLang="en-US" sz="1200" dirty="0" err="1"/>
                        <a:t>계상</a:t>
                      </a:r>
                      <a:r>
                        <a:rPr lang="ko-KR" altLang="en-US" sz="1200" dirty="0"/>
                        <a:t> 및 사용기준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산업안전보건관리비 </a:t>
                      </a:r>
                      <a:r>
                        <a:rPr lang="ko-KR" altLang="en-US" sz="1200" dirty="0" err="1"/>
                        <a:t>계상</a:t>
                      </a:r>
                      <a:r>
                        <a:rPr lang="ko-KR" altLang="en-US" sz="1200" dirty="0"/>
                        <a:t> 및 세부 사용기준에 관한 고시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8-3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건설업 유해위험방지계획서 심사확인업무 지침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건설업 유해위험방지계획서 제출 대상공사의 범위와 산정기준</a:t>
                      </a:r>
                      <a:r>
                        <a:rPr lang="en-US" altLang="ko-KR" sz="1200" dirty="0"/>
                        <a:t>, </a:t>
                      </a:r>
                      <a:r>
                        <a:rPr lang="ko-KR" altLang="en-US" sz="1200" dirty="0"/>
                        <a:t>심사 및 확인 업무의 세부기준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9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중대재해처벌법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중대재해에 따른 사업주 및 경영책임자 등 처벌에 관한 법률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10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조달청 입찰참가자격심사기준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입찰참가자격심사요령 운용 기준</a:t>
                      </a:r>
                      <a:r>
                        <a:rPr lang="en-US" altLang="ko-KR" sz="1200" dirty="0"/>
                        <a:t>(PQ </a:t>
                      </a:r>
                      <a:r>
                        <a:rPr lang="ko-KR" altLang="en-US" sz="1200" dirty="0"/>
                        <a:t>신인도 </a:t>
                      </a:r>
                      <a:r>
                        <a:rPr lang="ko-KR" altLang="en-US" sz="1200" dirty="0" err="1"/>
                        <a:t>가감점</a:t>
                      </a:r>
                      <a:r>
                        <a:rPr lang="en-US" altLang="ko-KR" sz="1200" dirty="0"/>
                        <a:t>)</a:t>
                      </a:r>
                      <a:endParaRPr lang="ko-KR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err="1"/>
                        <a:t>고용부</a:t>
                      </a:r>
                      <a:r>
                        <a:rPr lang="ko-KR" altLang="en-US" sz="1200" dirty="0"/>
                        <a:t> 매년 말 고시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평균임금</a:t>
                      </a:r>
                      <a:r>
                        <a:rPr lang="en-US" altLang="ko-KR" sz="1200" dirty="0"/>
                        <a:t>, </a:t>
                      </a:r>
                      <a:r>
                        <a:rPr lang="ko-KR" altLang="en-US" sz="1200" dirty="0" err="1"/>
                        <a:t>산재보험요율</a:t>
                      </a:r>
                      <a:r>
                        <a:rPr lang="en-US" altLang="ko-KR" sz="1200" dirty="0"/>
                        <a:t>, </a:t>
                      </a:r>
                      <a:r>
                        <a:rPr lang="ko-KR" altLang="en-US" sz="1200" dirty="0"/>
                        <a:t>노무비율</a:t>
                      </a:r>
                      <a:r>
                        <a:rPr lang="en-US" altLang="ko-KR" sz="1200" dirty="0"/>
                        <a:t>, </a:t>
                      </a:r>
                      <a:r>
                        <a:rPr lang="ko-KR" altLang="en-US" sz="1200" dirty="0" err="1"/>
                        <a:t>장의비</a:t>
                      </a:r>
                      <a:r>
                        <a:rPr lang="ko-KR" altLang="en-US" sz="1200" dirty="0"/>
                        <a:t> 최저</a:t>
                      </a:r>
                      <a:r>
                        <a:rPr lang="en-US" altLang="ko-KR" sz="1200" dirty="0"/>
                        <a:t>/</a:t>
                      </a:r>
                      <a:r>
                        <a:rPr lang="ko-KR" altLang="en-US" sz="1200" dirty="0"/>
                        <a:t>최고임금 등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CSI    </a:t>
                      </a:r>
                      <a:r>
                        <a:rPr lang="ko-KR" altLang="en-US" sz="1200" dirty="0"/>
                        <a:t>및    국가건설기준센터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200" dirty="0"/>
                        <a:t>안전관리계획서 등록 </a:t>
                      </a:r>
                      <a:r>
                        <a:rPr lang="en-US" altLang="ko-KR" sz="1200" dirty="0"/>
                        <a:t>,</a:t>
                      </a:r>
                      <a:r>
                        <a:rPr lang="en-US" altLang="ko-KR" sz="1200" baseline="0" dirty="0"/>
                        <a:t>   </a:t>
                      </a:r>
                      <a:r>
                        <a:rPr lang="ko-KR" altLang="en-US" sz="1200" dirty="0"/>
                        <a:t> 건설관련 시방서 및 표준 확인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4994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한쪽 모서리가 잘린 사각형 12"/>
          <p:cNvSpPr/>
          <p:nvPr/>
        </p:nvSpPr>
        <p:spPr>
          <a:xfrm>
            <a:off x="107504" y="116632"/>
            <a:ext cx="3528392" cy="5760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b="1" dirty="0"/>
              <a:t>8. </a:t>
            </a:r>
            <a:r>
              <a:rPr lang="ko-KR" altLang="en-US" sz="2000" b="1" dirty="0"/>
              <a:t>안전관리 조직의 역할</a:t>
            </a:r>
            <a:r>
              <a:rPr lang="en-US" altLang="ko-KR" sz="2000" b="1" dirty="0"/>
              <a:t> </a:t>
            </a:r>
            <a:endParaRPr lang="ko-KR" altLang="en-US" sz="2000" b="1" dirty="0"/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418335"/>
              </p:ext>
            </p:extLst>
          </p:nvPr>
        </p:nvGraphicFramePr>
        <p:xfrm>
          <a:off x="323528" y="980728"/>
          <a:ext cx="8640960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354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200" dirty="0"/>
                        <a:t>안전관리 조직의 중요성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7011">
                <a:tc>
                  <a:txBody>
                    <a:bodyPr/>
                    <a:lstStyle/>
                    <a:p>
                      <a:pPr marL="342900" indent="-342900" fontAlgn="base" latinLnBrk="1">
                        <a:lnSpc>
                          <a:spcPct val="200000"/>
                        </a:lnSpc>
                        <a:buAutoNum type="arabicPeriod"/>
                      </a:pPr>
                      <a:r>
                        <a:rPr kumimoji="0" lang="ko-KR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책임과 권한의 명확화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fontAlgn="base" latinLnBrk="1">
                        <a:lnSpc>
                          <a:spcPct val="200000"/>
                        </a:lnSpc>
                        <a:buAutoNum type="arabicPeriod"/>
                      </a:pPr>
                      <a:r>
                        <a:rPr kumimoji="0" lang="ko-KR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역할에 따른 업무의 분담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fontAlgn="base" latinLnBrk="1">
                        <a:lnSpc>
                          <a:spcPct val="200000"/>
                        </a:lnSpc>
                        <a:buAutoNum type="arabicPeriod"/>
                      </a:pPr>
                      <a:r>
                        <a:rPr kumimoji="0" lang="ko-KR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안전관리 효율성 확보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fontAlgn="base" latinLnBrk="1">
                        <a:lnSpc>
                          <a:spcPct val="200000"/>
                        </a:lnSpc>
                        <a:buAutoNum type="arabicPeriod"/>
                      </a:pPr>
                      <a:r>
                        <a:rPr kumimoji="0" lang="ko-KR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구성원 모두의 안전활동에 참여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fontAlgn="base" latinLnBrk="1">
                        <a:lnSpc>
                          <a:spcPct val="200000"/>
                        </a:lnSpc>
                        <a:buAutoNum type="arabicPeriod" startAt="5"/>
                      </a:pPr>
                      <a:r>
                        <a:rPr kumimoji="0" lang="ko-KR" alt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구성원 모두에게 작업자의 안전을 확보할 책임과 의무가 있음</a:t>
                      </a:r>
                      <a:endParaRPr kumimoji="0" lang="en-US" altLang="ko-KR" sz="18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fontAlgn="base" latinLnBrk="1">
                        <a:lnSpc>
                          <a:spcPct val="200000"/>
                        </a:lnSpc>
                        <a:buAutoNum type="arabicPeriod" startAt="5"/>
                      </a:pPr>
                      <a:r>
                        <a:rPr kumimoji="0" lang="ko-KR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체계적인 안전활동 실시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fontAlgn="base" latinLnBrk="1">
                        <a:lnSpc>
                          <a:spcPct val="200000"/>
                        </a:lnSpc>
                        <a:buAutoNum type="arabicPeriod" startAt="5"/>
                      </a:pPr>
                      <a:r>
                        <a:rPr kumimoji="0" lang="ko-KR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중대재해예방</a:t>
                      </a:r>
                      <a:r>
                        <a:rPr kumimoji="0" lang="ko-KR" alt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및</a:t>
                      </a:r>
                      <a:r>
                        <a:rPr kumimoji="0" lang="ko-KR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회사의 이미지 제고 </a:t>
                      </a:r>
                      <a:endParaRPr kumimoji="0" lang="en-US" altLang="ko-K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fontAlgn="base" latinLnBrk="1">
                        <a:lnSpc>
                          <a:spcPct val="200000"/>
                        </a:lnSpc>
                        <a:buAutoNum type="arabicPeriod" startAt="5"/>
                      </a:pPr>
                      <a:r>
                        <a:rPr kumimoji="0" lang="ko-KR" alt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회사의 안전문화 수준향상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402461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50168" y="853480"/>
            <a:ext cx="8742312" cy="5023792"/>
            <a:chOff x="150168" y="548680"/>
            <a:chExt cx="7858204" cy="5484234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C6989033-ADD7-42C2-820D-98A819A97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3675" y="548680"/>
              <a:ext cx="1066800" cy="609600"/>
            </a:xfrm>
            <a:prstGeom prst="rect">
              <a:avLst/>
            </a:prstGeom>
            <a:solidFill>
              <a:schemeClr val="accent1"/>
            </a:solidFill>
            <a:ln w="38100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ko-KR" altLang="en-US" sz="1800" b="1" dirty="0">
                  <a:solidFill>
                    <a:srgbClr val="FFFF00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현장소장</a:t>
              </a:r>
            </a:p>
          </p:txBody>
        </p:sp>
        <p:sp>
          <p:nvSpPr>
            <p:cNvPr id="4" name="Rectangle 8">
              <a:extLst>
                <a:ext uri="{FF2B5EF4-FFF2-40B4-BE49-F238E27FC236}">
                  <a16:creationId xmlns:a16="http://schemas.microsoft.com/office/drawing/2014/main" id="{B1709F59-DC13-4229-A181-7F70AA71D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240" y="2233350"/>
              <a:ext cx="1195116" cy="609600"/>
            </a:xfrm>
            <a:prstGeom prst="roundRect">
              <a:avLst/>
            </a:prstGeom>
            <a:gradFill rotWithShape="0">
              <a:gsLst>
                <a:gs pos="0">
                  <a:srgbClr val="6600FF">
                    <a:gamma/>
                    <a:tint val="72549"/>
                    <a:invGamma/>
                  </a:srgbClr>
                </a:gs>
                <a:gs pos="50000">
                  <a:srgbClr val="6600FF"/>
                </a:gs>
                <a:gs pos="100000">
                  <a:srgbClr val="6600FF">
                    <a:gamma/>
                    <a:tint val="72549"/>
                    <a:invGamma/>
                  </a:srgbClr>
                </a:gs>
              </a:gsLst>
              <a:lin ang="5400000" scaled="1"/>
            </a:gradFill>
            <a:ln w="38100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관리감독자</a:t>
              </a:r>
              <a:endPara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  <a:p>
              <a:pPr algn="ctr"/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[</a:t>
              </a:r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건축</a:t>
              </a:r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]</a:t>
              </a:r>
              <a:endParaRPr lang="ko-KR" altLang="en-US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5" name="Rectangle 8">
              <a:extLst>
                <a:ext uri="{FF2B5EF4-FFF2-40B4-BE49-F238E27FC236}">
                  <a16:creationId xmlns:a16="http://schemas.microsoft.com/office/drawing/2014/main" id="{B1709F59-DC13-4229-A181-7F70AA71D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5188" y="2243336"/>
              <a:ext cx="1224136" cy="609600"/>
            </a:xfrm>
            <a:prstGeom prst="roundRect">
              <a:avLst/>
            </a:prstGeom>
            <a:gradFill rotWithShape="0">
              <a:gsLst>
                <a:gs pos="0">
                  <a:srgbClr val="6600FF">
                    <a:gamma/>
                    <a:tint val="72549"/>
                    <a:invGamma/>
                  </a:srgbClr>
                </a:gs>
                <a:gs pos="50000">
                  <a:srgbClr val="6600FF"/>
                </a:gs>
                <a:gs pos="100000">
                  <a:srgbClr val="6600FF">
                    <a:gamma/>
                    <a:tint val="72549"/>
                    <a:invGamma/>
                  </a:srgbClr>
                </a:gs>
              </a:gsLst>
              <a:lin ang="5400000" scaled="1"/>
            </a:gradFill>
            <a:ln w="38100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관리감독자</a:t>
              </a:r>
              <a:endPara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  <a:p>
              <a:pPr algn="ctr"/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[</a:t>
              </a:r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토목</a:t>
              </a:r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]</a:t>
              </a:r>
              <a:endParaRPr lang="ko-KR" altLang="en-US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B1709F59-DC13-4229-A181-7F70AA71D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0668" y="2233920"/>
              <a:ext cx="1217800" cy="609600"/>
            </a:xfrm>
            <a:prstGeom prst="roundRect">
              <a:avLst/>
            </a:prstGeom>
            <a:gradFill rotWithShape="0">
              <a:gsLst>
                <a:gs pos="0">
                  <a:srgbClr val="6600FF">
                    <a:gamma/>
                    <a:tint val="72549"/>
                    <a:invGamma/>
                  </a:srgbClr>
                </a:gs>
                <a:gs pos="50000">
                  <a:srgbClr val="6600FF"/>
                </a:gs>
                <a:gs pos="100000">
                  <a:srgbClr val="6600FF">
                    <a:gamma/>
                    <a:tint val="72549"/>
                    <a:invGamma/>
                  </a:srgbClr>
                </a:gs>
              </a:gsLst>
              <a:lin ang="5400000" scaled="1"/>
            </a:gradFill>
            <a:ln w="38100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관리감독자</a:t>
              </a:r>
              <a:endPara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  <a:p>
              <a:pPr algn="ctr"/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[</a:t>
              </a:r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기전</a:t>
              </a:r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]</a:t>
              </a:r>
              <a:endParaRPr lang="ko-KR" altLang="en-US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B1709F59-DC13-4229-A181-7F70AA71D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9132" y="2229952"/>
              <a:ext cx="1189752" cy="609600"/>
            </a:xfrm>
            <a:prstGeom prst="roundRect">
              <a:avLst/>
            </a:prstGeom>
            <a:gradFill rotWithShape="0">
              <a:gsLst>
                <a:gs pos="0">
                  <a:srgbClr val="6600FF">
                    <a:gamma/>
                    <a:tint val="72549"/>
                    <a:invGamma/>
                  </a:srgbClr>
                </a:gs>
                <a:gs pos="50000">
                  <a:srgbClr val="6600FF"/>
                </a:gs>
                <a:gs pos="100000">
                  <a:srgbClr val="6600FF">
                    <a:gamma/>
                    <a:tint val="72549"/>
                    <a:invGamma/>
                  </a:srgbClr>
                </a:gs>
              </a:gsLst>
              <a:lin ang="5400000" scaled="1"/>
            </a:gradFill>
            <a:ln w="38100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관리감독자</a:t>
              </a:r>
              <a:endPara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  <a:p>
              <a:pPr algn="ctr"/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[</a:t>
              </a:r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공무</a:t>
              </a:r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]</a:t>
              </a:r>
              <a:endParaRPr lang="ko-KR" altLang="en-US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8" name="Rectangle 27">
              <a:extLst>
                <a:ext uri="{FF2B5EF4-FFF2-40B4-BE49-F238E27FC236}">
                  <a16:creationId xmlns:a16="http://schemas.microsoft.com/office/drawing/2014/main" id="{DDF61699-BD53-4D24-BFF1-A197727030B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103198" y="1031004"/>
              <a:ext cx="1512168" cy="653065"/>
            </a:xfrm>
            <a:prstGeom prst="roundRect">
              <a:avLst/>
            </a:prstGeom>
            <a:solidFill>
              <a:srgbClr val="00B050"/>
            </a:solidFill>
            <a:ln w="38100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안전관리자</a:t>
              </a:r>
              <a:endPara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  <a:p>
              <a:pPr algn="ctr"/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보건관리자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1709F59-DC13-4229-A181-7F70AA71D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0787" y="3750892"/>
              <a:ext cx="1178075" cy="758228"/>
            </a:xfrm>
            <a:prstGeom prst="roundRect">
              <a:avLst/>
            </a:prstGeom>
            <a:solidFill>
              <a:schemeClr val="bg2">
                <a:lumMod val="25000"/>
              </a:schemeClr>
            </a:solidFill>
            <a:ln w="38100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안전담당자</a:t>
              </a:r>
              <a:endPara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  <a:p>
              <a:pPr algn="ctr"/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[</a:t>
              </a:r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담당기사</a:t>
              </a:r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]</a:t>
              </a:r>
            </a:p>
            <a:p>
              <a:pPr algn="ctr"/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[</a:t>
              </a:r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업체책임자</a:t>
              </a:r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]</a:t>
              </a:r>
              <a:endParaRPr lang="ko-KR" altLang="en-US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B1709F59-DC13-4229-A181-7F70AA71D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5678" y="3755504"/>
              <a:ext cx="1186632" cy="753616"/>
            </a:xfrm>
            <a:prstGeom prst="roundRect">
              <a:avLst/>
            </a:prstGeom>
            <a:solidFill>
              <a:schemeClr val="bg2">
                <a:lumMod val="25000"/>
              </a:schemeClr>
            </a:solidFill>
            <a:ln w="38100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안전담당자</a:t>
              </a:r>
              <a:endPara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  <a:p>
              <a:pPr algn="ctr"/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[</a:t>
              </a:r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담당기사</a:t>
              </a:r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]</a:t>
              </a:r>
            </a:p>
            <a:p>
              <a:pPr algn="ctr"/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[</a:t>
              </a:r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업체책임자</a:t>
              </a:r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]</a:t>
              </a:r>
              <a:endParaRPr lang="ko-KR" altLang="en-US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B1709F59-DC13-4229-A181-7F70AA71D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0647" y="3755504"/>
              <a:ext cx="1217800" cy="753616"/>
            </a:xfrm>
            <a:prstGeom prst="roundRect">
              <a:avLst/>
            </a:prstGeom>
            <a:solidFill>
              <a:schemeClr val="bg2">
                <a:lumMod val="25000"/>
              </a:schemeClr>
            </a:solidFill>
            <a:ln w="38100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안전담당자</a:t>
              </a:r>
              <a:endPara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  <a:p>
              <a:pPr algn="ctr"/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[</a:t>
              </a:r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담당기사</a:t>
              </a:r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]</a:t>
              </a:r>
            </a:p>
            <a:p>
              <a:pPr algn="ctr"/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[</a:t>
              </a:r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업체책임자</a:t>
              </a:r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]</a:t>
              </a:r>
              <a:endParaRPr lang="ko-KR" altLang="en-US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B1709F59-DC13-4229-A181-7F70AA71D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341" y="3749142"/>
              <a:ext cx="1195116" cy="759978"/>
            </a:xfrm>
            <a:prstGeom prst="roundRect">
              <a:avLst/>
            </a:prstGeom>
            <a:solidFill>
              <a:schemeClr val="bg2">
                <a:lumMod val="25000"/>
              </a:schemeClr>
            </a:solidFill>
            <a:ln w="38100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안전담당자</a:t>
              </a:r>
              <a:endPara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  <a:p>
              <a:pPr algn="ctr"/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[</a:t>
              </a:r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담당기사</a:t>
              </a:r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]</a:t>
              </a:r>
            </a:p>
            <a:p>
              <a:pPr algn="ctr"/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[</a:t>
              </a:r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업체책임자</a:t>
              </a:r>
              <a:r>
                <a:rPr lang="en-US" altLang="ko-KR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]</a:t>
              </a:r>
              <a:endParaRPr lang="ko-KR" altLang="en-US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B1709F59-DC13-4229-A181-7F70AA71D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8073" y="5418702"/>
              <a:ext cx="1178075" cy="60960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 w="38100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근로자</a:t>
              </a:r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B1709F59-DC13-4229-A181-7F70AA71D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7230" y="5423314"/>
              <a:ext cx="1186632" cy="60960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 w="38100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근로자</a:t>
              </a:r>
            </a:p>
          </p:txBody>
        </p:sp>
        <p:sp>
          <p:nvSpPr>
            <p:cNvPr id="15" name="Rectangle 8">
              <a:extLst>
                <a:ext uri="{FF2B5EF4-FFF2-40B4-BE49-F238E27FC236}">
                  <a16:creationId xmlns:a16="http://schemas.microsoft.com/office/drawing/2014/main" id="{B1709F59-DC13-4229-A181-7F70AA71D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5206" y="5423314"/>
              <a:ext cx="1217800" cy="60960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 w="38100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근로자</a:t>
              </a:r>
            </a:p>
          </p:txBody>
        </p:sp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B1709F59-DC13-4229-A181-7F70AA71D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648" y="5416952"/>
              <a:ext cx="1195116" cy="60960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 w="38100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ko-KR" altLang="en-US" sz="1500" b="1" dirty="0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rPr>
                <a:t>근로자</a:t>
              </a:r>
            </a:p>
          </p:txBody>
        </p:sp>
        <p:cxnSp>
          <p:nvCxnSpPr>
            <p:cNvPr id="17" name="직선 연결선 16"/>
            <p:cNvCxnSpPr/>
            <p:nvPr/>
          </p:nvCxnSpPr>
          <p:spPr>
            <a:xfrm>
              <a:off x="4317075" y="1357536"/>
              <a:ext cx="1786123" cy="48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 flipV="1">
              <a:off x="3294840" y="1837844"/>
              <a:ext cx="0" cy="38852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18"/>
            <p:cNvCxnSpPr/>
            <p:nvPr/>
          </p:nvCxnSpPr>
          <p:spPr>
            <a:xfrm flipV="1">
              <a:off x="5276820" y="1854810"/>
              <a:ext cx="0" cy="38852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 flipV="1">
              <a:off x="7263260" y="1854810"/>
              <a:ext cx="0" cy="38852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화살표 연결선 20"/>
            <p:cNvCxnSpPr/>
            <p:nvPr/>
          </p:nvCxnSpPr>
          <p:spPr>
            <a:xfrm>
              <a:off x="1403648" y="1854810"/>
              <a:ext cx="5867462" cy="0"/>
            </a:xfrm>
            <a:prstGeom prst="straightConnector1">
              <a:avLst/>
            </a:prstGeom>
            <a:ln w="25400" cap="flat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>
              <a:endCxn id="3" idx="2"/>
            </p:cNvCxnSpPr>
            <p:nvPr/>
          </p:nvCxnSpPr>
          <p:spPr>
            <a:xfrm flipV="1">
              <a:off x="4317075" y="1158280"/>
              <a:ext cx="0" cy="69653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flipV="1">
              <a:off x="1364928" y="4506120"/>
              <a:ext cx="5899" cy="90619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 flipV="1">
              <a:off x="3243297" y="4512510"/>
              <a:ext cx="5899" cy="90619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직선 연결선 24"/>
            <p:cNvCxnSpPr/>
            <p:nvPr/>
          </p:nvCxnSpPr>
          <p:spPr>
            <a:xfrm flipV="1">
              <a:off x="5271222" y="4508024"/>
              <a:ext cx="5899" cy="90619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 flipV="1">
              <a:off x="7260686" y="4516650"/>
              <a:ext cx="5899" cy="90619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한쪽 모서리가 잘린 사각형 26"/>
            <p:cNvSpPr/>
            <p:nvPr/>
          </p:nvSpPr>
          <p:spPr>
            <a:xfrm>
              <a:off x="206658" y="3429000"/>
              <a:ext cx="2277110" cy="180020"/>
            </a:xfrm>
            <a:prstGeom prst="snip1Rect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000" dirty="0"/>
                <a:t>건설기술 진흥법 </a:t>
              </a:r>
              <a:r>
                <a:rPr lang="en-US" altLang="ko-KR" sz="1000" dirty="0"/>
                <a:t>64</a:t>
              </a:r>
              <a:r>
                <a:rPr lang="ko-KR" altLang="en-US" sz="1000" dirty="0"/>
                <a:t>조  안전담당자</a:t>
              </a:r>
              <a:endParaRPr lang="en-US" altLang="ko-KR" sz="1000" dirty="0"/>
            </a:p>
          </p:txBody>
        </p:sp>
        <p:sp>
          <p:nvSpPr>
            <p:cNvPr id="28" name="한쪽 모서리가 잘린 사각형 27"/>
            <p:cNvSpPr/>
            <p:nvPr/>
          </p:nvSpPr>
          <p:spPr>
            <a:xfrm>
              <a:off x="206658" y="1880828"/>
              <a:ext cx="2277110" cy="180020"/>
            </a:xfrm>
            <a:prstGeom prst="snip1Rect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000" dirty="0"/>
                <a:t>건설기술 진흥법 </a:t>
              </a:r>
              <a:r>
                <a:rPr lang="en-US" altLang="ko-KR" sz="1000" dirty="0"/>
                <a:t>64</a:t>
              </a:r>
              <a:r>
                <a:rPr lang="ko-KR" altLang="en-US" sz="1000" dirty="0"/>
                <a:t>조 분야별책임자</a:t>
              </a:r>
              <a:endParaRPr lang="en-US" altLang="ko-KR" sz="1000" dirty="0"/>
            </a:p>
          </p:txBody>
        </p:sp>
        <p:sp>
          <p:nvSpPr>
            <p:cNvPr id="29" name="한쪽 모서리가 잘린 사각형 28"/>
            <p:cNvSpPr/>
            <p:nvPr/>
          </p:nvSpPr>
          <p:spPr>
            <a:xfrm>
              <a:off x="206658" y="2060848"/>
              <a:ext cx="2277110" cy="180020"/>
            </a:xfrm>
            <a:prstGeom prst="snip1Rect">
              <a:avLst/>
            </a:prstGeom>
            <a:solidFill>
              <a:srgbClr val="00B050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000" dirty="0"/>
                <a:t>산업안전보건법  </a:t>
              </a:r>
              <a:r>
                <a:rPr lang="en-US" altLang="ko-KR" sz="1000" dirty="0"/>
                <a:t>16</a:t>
              </a:r>
              <a:r>
                <a:rPr lang="ko-KR" altLang="en-US" sz="1000" dirty="0"/>
                <a:t>조 관리감독자자</a:t>
              </a:r>
              <a:endParaRPr lang="en-US" altLang="ko-KR" sz="1000" dirty="0"/>
            </a:p>
          </p:txBody>
        </p:sp>
        <p:cxnSp>
          <p:nvCxnSpPr>
            <p:cNvPr id="30" name="직선 연결선 29"/>
            <p:cNvCxnSpPr/>
            <p:nvPr/>
          </p:nvCxnSpPr>
          <p:spPr>
            <a:xfrm flipV="1">
              <a:off x="1389899" y="2842950"/>
              <a:ext cx="5899" cy="90619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flipV="1">
              <a:off x="7263260" y="2849312"/>
              <a:ext cx="5899" cy="90619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 flipV="1">
              <a:off x="5279547" y="2835684"/>
              <a:ext cx="5899" cy="90619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/>
          </p:nvCxnSpPr>
          <p:spPr>
            <a:xfrm flipV="1">
              <a:off x="3266000" y="2830926"/>
              <a:ext cx="5899" cy="90619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모서리가 둥근 직사각형 33"/>
            <p:cNvSpPr/>
            <p:nvPr/>
          </p:nvSpPr>
          <p:spPr>
            <a:xfrm>
              <a:off x="150168" y="3609020"/>
              <a:ext cx="7858204" cy="1044116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5" name="모서리가 둥근 직사각형 34"/>
          <p:cNvSpPr/>
          <p:nvPr/>
        </p:nvSpPr>
        <p:spPr>
          <a:xfrm>
            <a:off x="107504" y="2034409"/>
            <a:ext cx="8784976" cy="1178567"/>
          </a:xfrm>
          <a:prstGeom prst="roundRect">
            <a:avLst/>
          </a:prstGeom>
          <a:noFill/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한쪽 모서리가 잘린 사각형 35"/>
          <p:cNvSpPr/>
          <p:nvPr/>
        </p:nvSpPr>
        <p:spPr>
          <a:xfrm>
            <a:off x="107504" y="116632"/>
            <a:ext cx="3528392" cy="5760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b="1" dirty="0"/>
              <a:t>8. </a:t>
            </a:r>
            <a:r>
              <a:rPr lang="ko-KR" altLang="en-US" sz="2000" b="1" dirty="0"/>
              <a:t>안전관리 조직의 역할</a:t>
            </a:r>
            <a:r>
              <a:rPr lang="en-US" altLang="ko-KR" sz="2000" b="1" dirty="0"/>
              <a:t> </a:t>
            </a:r>
            <a:endParaRPr lang="ko-KR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472112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894AE85C-8EA8-4371-B9F2-04D9996B0A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260648"/>
            <a:ext cx="8352927" cy="5620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263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물결 1"/>
          <p:cNvSpPr/>
          <p:nvPr/>
        </p:nvSpPr>
        <p:spPr>
          <a:xfrm>
            <a:off x="1475656" y="2276872"/>
            <a:ext cx="6239098" cy="1584176"/>
          </a:xfrm>
          <a:prstGeom prst="wav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/>
              <a:t>감사합니다</a:t>
            </a:r>
            <a:r>
              <a:rPr lang="en-US" altLang="ko-KR" sz="4000" b="1" dirty="0"/>
              <a:t>.</a:t>
            </a:r>
            <a:endParaRPr lang="ko-KR" alt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44208" y="5517232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>
                <a:solidFill>
                  <a:srgbClr val="0070C0"/>
                </a:solidFill>
              </a:rPr>
              <a:t>끝</a:t>
            </a:r>
            <a:r>
              <a:rPr lang="en-US" altLang="ko-KR" sz="3200" b="1" dirty="0">
                <a:solidFill>
                  <a:srgbClr val="0070C0"/>
                </a:solidFill>
              </a:rPr>
              <a:t>.</a:t>
            </a:r>
            <a:endParaRPr lang="ko-KR" alt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15129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한쪽 모서리가 잘린 사각형 1"/>
          <p:cNvSpPr/>
          <p:nvPr/>
        </p:nvSpPr>
        <p:spPr>
          <a:xfrm>
            <a:off x="1619672" y="692696"/>
            <a:ext cx="6480720" cy="561662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ko-KR" sz="2800" b="1" dirty="0"/>
              <a:t>- </a:t>
            </a:r>
            <a:r>
              <a:rPr lang="ko-KR" altLang="en-US" sz="2800" b="1" dirty="0"/>
              <a:t>순 서 </a:t>
            </a:r>
            <a:r>
              <a:rPr lang="en-US" altLang="ko-KR" sz="2800" b="1" dirty="0"/>
              <a:t>–</a:t>
            </a:r>
          </a:p>
          <a:p>
            <a:pPr marL="342900" indent="-342900" algn="ctr">
              <a:buFontTx/>
              <a:buChar char="-"/>
            </a:pPr>
            <a:endParaRPr lang="en-US" altLang="ko-KR" sz="2200" b="1" dirty="0"/>
          </a:p>
          <a:p>
            <a:pPr>
              <a:lnSpc>
                <a:spcPct val="150000"/>
              </a:lnSpc>
            </a:pPr>
            <a:r>
              <a:rPr lang="ko-KR" altLang="en-US" sz="2200" b="1" dirty="0"/>
              <a:t>   </a:t>
            </a:r>
            <a:r>
              <a:rPr lang="en-US" altLang="ko-KR" sz="2200" b="1" dirty="0"/>
              <a:t>1.  </a:t>
            </a:r>
            <a:r>
              <a:rPr lang="ko-KR" altLang="en-US" sz="2200" b="1" dirty="0"/>
              <a:t>산업안전보건법의 목적 및 사업주의 의무</a:t>
            </a:r>
            <a:endParaRPr lang="en-US" altLang="ko-KR" sz="2200" b="1" dirty="0"/>
          </a:p>
          <a:p>
            <a:pPr>
              <a:lnSpc>
                <a:spcPct val="150000"/>
              </a:lnSpc>
            </a:pPr>
            <a:r>
              <a:rPr lang="en-US" altLang="ko-KR" sz="2200" b="1" dirty="0"/>
              <a:t>   2.  </a:t>
            </a:r>
            <a:r>
              <a:rPr lang="ko-KR" altLang="en-US" sz="2200" b="1" dirty="0"/>
              <a:t>안전보건관리책임자의 업무 </a:t>
            </a:r>
            <a:r>
              <a:rPr lang="en-US" altLang="ko-KR" sz="2200" b="1" dirty="0"/>
              <a:t>(</a:t>
            </a:r>
            <a:r>
              <a:rPr lang="ko-KR" altLang="en-US" sz="2200" b="1" dirty="0"/>
              <a:t>현장소장</a:t>
            </a:r>
            <a:r>
              <a:rPr lang="en-US" altLang="ko-KR" sz="2200" b="1" dirty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2200" b="1" dirty="0"/>
              <a:t>   3.  </a:t>
            </a:r>
            <a:r>
              <a:rPr lang="ko-KR" altLang="en-US" sz="2200" b="1" dirty="0"/>
              <a:t>관리감독자의 업무 </a:t>
            </a:r>
            <a:r>
              <a:rPr lang="en-US" altLang="ko-KR" sz="2200" b="1" dirty="0"/>
              <a:t>(</a:t>
            </a:r>
            <a:r>
              <a:rPr lang="ko-KR" altLang="en-US" sz="2200" b="1" dirty="0"/>
              <a:t>직원</a:t>
            </a:r>
            <a:r>
              <a:rPr lang="en-US" altLang="ko-KR" sz="2200" b="1" dirty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2200" b="1" dirty="0"/>
              <a:t>   4.  </a:t>
            </a:r>
            <a:r>
              <a:rPr lang="ko-KR" altLang="en-US" sz="2200" b="1" dirty="0"/>
              <a:t>안전담당자의 업무</a:t>
            </a:r>
            <a:r>
              <a:rPr lang="en-US" altLang="ko-KR" sz="2200" b="1" dirty="0"/>
              <a:t> (</a:t>
            </a:r>
            <a:r>
              <a:rPr lang="ko-KR" altLang="en-US" sz="2200" b="1" dirty="0" err="1"/>
              <a:t>공종별</a:t>
            </a:r>
            <a:r>
              <a:rPr lang="ko-KR" altLang="en-US" sz="2200" b="1" dirty="0"/>
              <a:t> 반장</a:t>
            </a:r>
            <a:r>
              <a:rPr lang="en-US" altLang="ko-KR" sz="2200" b="1" dirty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2200" b="1" dirty="0"/>
              <a:t>   5.  </a:t>
            </a:r>
            <a:r>
              <a:rPr lang="ko-KR" altLang="en-US" sz="2200" b="1" dirty="0" err="1"/>
              <a:t>안전관라자의</a:t>
            </a:r>
            <a:r>
              <a:rPr lang="ko-KR" altLang="en-US" sz="2200" b="1" dirty="0"/>
              <a:t> 업무</a:t>
            </a:r>
            <a:endParaRPr lang="en-US" altLang="ko-KR" sz="2200" b="1" dirty="0"/>
          </a:p>
          <a:p>
            <a:pPr>
              <a:lnSpc>
                <a:spcPct val="150000"/>
              </a:lnSpc>
            </a:pPr>
            <a:r>
              <a:rPr lang="en-US" altLang="ko-KR" sz="2200" b="1" dirty="0"/>
              <a:t>   6.  </a:t>
            </a:r>
            <a:r>
              <a:rPr lang="ko-KR" altLang="en-US" sz="2200" b="1" dirty="0"/>
              <a:t>보건관리자의 업무</a:t>
            </a:r>
            <a:endParaRPr lang="en-US" altLang="ko-KR" sz="2200" b="1" dirty="0"/>
          </a:p>
          <a:p>
            <a:pPr>
              <a:lnSpc>
                <a:spcPct val="150000"/>
              </a:lnSpc>
            </a:pPr>
            <a:r>
              <a:rPr lang="en-US" altLang="ko-KR" sz="2200" b="1" dirty="0"/>
              <a:t>   7.  </a:t>
            </a:r>
            <a:r>
              <a:rPr lang="ko-KR" altLang="en-US" sz="2200" b="1" dirty="0"/>
              <a:t>건설현장 업무와 관계되는 법령</a:t>
            </a:r>
            <a:endParaRPr lang="en-US" altLang="ko-KR" sz="2200" b="1" dirty="0"/>
          </a:p>
          <a:p>
            <a:pPr>
              <a:lnSpc>
                <a:spcPct val="150000"/>
              </a:lnSpc>
            </a:pPr>
            <a:r>
              <a:rPr lang="en-US" altLang="ko-KR" sz="2200" b="1" dirty="0"/>
              <a:t>   8.  </a:t>
            </a:r>
            <a:r>
              <a:rPr lang="ko-KR" altLang="en-US" sz="2200" b="1" dirty="0"/>
              <a:t>안전관리 조직의 역할</a:t>
            </a:r>
          </a:p>
        </p:txBody>
      </p:sp>
    </p:spTree>
    <p:extLst>
      <p:ext uri="{BB962C8B-B14F-4D97-AF65-F5344CB8AC3E}">
        <p14:creationId xmlns:p14="http://schemas.microsoft.com/office/powerpoint/2010/main" val="3911878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한쪽 모서리가 잘린 사각형 1"/>
          <p:cNvSpPr/>
          <p:nvPr/>
        </p:nvSpPr>
        <p:spPr>
          <a:xfrm>
            <a:off x="107504" y="116632"/>
            <a:ext cx="5256584" cy="50405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b="1" dirty="0"/>
              <a:t>1.  </a:t>
            </a:r>
            <a:r>
              <a:rPr lang="ko-KR" altLang="en-US" sz="2000" b="1" dirty="0"/>
              <a:t>산업안전보건법의 목적 및 사업주 의무</a:t>
            </a: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422577"/>
              </p:ext>
            </p:extLst>
          </p:nvPr>
        </p:nvGraphicFramePr>
        <p:xfrm>
          <a:off x="467544" y="980729"/>
          <a:ext cx="8208912" cy="4712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22025"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1800" dirty="0"/>
                        <a:t>목적 </a:t>
                      </a:r>
                      <a:endParaRPr lang="en-US" altLang="ko-KR" sz="1800" dirty="0"/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1600" dirty="0"/>
                        <a:t>1.  </a:t>
                      </a:r>
                      <a:r>
                        <a:rPr lang="ko-KR" altLang="en-US" sz="1600" dirty="0"/>
                        <a:t>산업안전 및 보건에 관한 기준 확립</a:t>
                      </a:r>
                      <a:endParaRPr lang="en-US" altLang="ko-KR" sz="1600" dirty="0"/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1600" dirty="0"/>
                        <a:t>2.  </a:t>
                      </a:r>
                      <a:r>
                        <a:rPr lang="ko-KR" altLang="en-US" sz="1600" dirty="0"/>
                        <a:t>책임소재의 명확하게 하여 산업재해예방</a:t>
                      </a:r>
                      <a:endParaRPr lang="en-US" altLang="ko-KR" sz="1600" dirty="0"/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1600" dirty="0"/>
                        <a:t>3.  </a:t>
                      </a:r>
                      <a:r>
                        <a:rPr lang="ko-KR" altLang="en-US" sz="1600" dirty="0"/>
                        <a:t>쾌적한 작업환경 조성 및 근로자의 안전 및 보건을 유지 </a:t>
                      </a:r>
                      <a:r>
                        <a:rPr lang="en-US" altLang="ko-KR" sz="1600" dirty="0"/>
                        <a:t>. </a:t>
                      </a:r>
                      <a:r>
                        <a:rPr lang="ko-KR" altLang="en-US" sz="1600" dirty="0"/>
                        <a:t>증진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2470">
                <a:tc>
                  <a:txBody>
                    <a:bodyPr/>
                    <a:lstStyle/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lang="ko-KR" altLang="en-US" sz="1800" b="1" dirty="0"/>
                        <a:t>사업주의 의무</a:t>
                      </a:r>
                      <a:endParaRPr lang="en-US" altLang="ko-KR" sz="1800" b="1" dirty="0"/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lang="ko-KR" altLang="en-US" sz="1600" dirty="0"/>
                        <a:t>다음 각 호의 사항을 이행함으로써 근로자의 안전 및 건강을 유지 증진 시키고 국가의 산업재해 예방정책에 따라야 한다</a:t>
                      </a:r>
                      <a:r>
                        <a:rPr lang="en-US" altLang="ko-KR" sz="1600" dirty="0"/>
                        <a:t>.</a:t>
                      </a:r>
                    </a:p>
                    <a:p>
                      <a:pPr marL="342900" indent="-342900" fontAlgn="base" latinLnBrk="1">
                        <a:lnSpc>
                          <a:spcPct val="150000"/>
                        </a:lnSpc>
                        <a:buAutoNum type="arabicPeriod"/>
                      </a:pPr>
                      <a:r>
                        <a:rPr lang="ko-KR" altLang="en-US" sz="1600" dirty="0"/>
                        <a:t>산업안전보건법에 따른 명령으로 정하는 산업재해 예방을 위한 기준</a:t>
                      </a:r>
                      <a:endParaRPr lang="en-US" altLang="ko-KR" sz="1600" dirty="0"/>
                    </a:p>
                    <a:p>
                      <a:pPr marL="342900" indent="-342900" fontAlgn="base" latinLnBrk="1">
                        <a:lnSpc>
                          <a:spcPct val="150000"/>
                        </a:lnSpc>
                        <a:buAutoNum type="arabicPeriod"/>
                      </a:pPr>
                      <a:r>
                        <a:rPr lang="ko-KR" altLang="en-US" sz="1600" dirty="0"/>
                        <a:t>근로자의 신체적 피로와 정신적 스트레스 등을 줄일 수 있는 쾌적한 작업환경의 조성 및 근로조건 개선</a:t>
                      </a:r>
                      <a:endParaRPr lang="en-US" altLang="ko-KR" sz="1600" dirty="0"/>
                    </a:p>
                    <a:p>
                      <a:pPr marL="342900" indent="-342900" fontAlgn="base" latinLnBrk="1">
                        <a:lnSpc>
                          <a:spcPct val="150000"/>
                        </a:lnSpc>
                        <a:buAutoNum type="arabicPeriod"/>
                      </a:pPr>
                      <a:r>
                        <a:rPr lang="ko-KR" altLang="en-US" sz="1600" dirty="0"/>
                        <a:t>해당 사업장의 안전 및 보건에 관한 정보를 근로자에게 제공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572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한쪽 모서리가 잘린 사각형 2"/>
          <p:cNvSpPr/>
          <p:nvPr/>
        </p:nvSpPr>
        <p:spPr>
          <a:xfrm>
            <a:off x="107504" y="116632"/>
            <a:ext cx="4968552" cy="50405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b="1" dirty="0"/>
              <a:t>2. </a:t>
            </a:r>
            <a:r>
              <a:rPr lang="ko-KR" altLang="en-US" sz="2000" b="1" dirty="0"/>
              <a:t>안전보건관리책임자 업무 </a:t>
            </a:r>
            <a:r>
              <a:rPr lang="en-US" altLang="ko-KR" sz="2000" b="1" dirty="0"/>
              <a:t>– </a:t>
            </a:r>
            <a:r>
              <a:rPr lang="ko-KR" altLang="en-US" sz="2000" b="1" dirty="0"/>
              <a:t>현장 소장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877533"/>
              </p:ext>
            </p:extLst>
          </p:nvPr>
        </p:nvGraphicFramePr>
        <p:xfrm>
          <a:off x="395536" y="980728"/>
          <a:ext cx="8208912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2919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800" dirty="0"/>
                        <a:t>안전보건관리책임자의 직무  </a:t>
                      </a:r>
                      <a:r>
                        <a:rPr lang="en-US" altLang="ko-KR" sz="1400" dirty="0"/>
                        <a:t>[</a:t>
                      </a:r>
                      <a:r>
                        <a:rPr lang="ko-KR" altLang="en-US" sz="1400" dirty="0"/>
                        <a:t>산업안전보건법 제</a:t>
                      </a:r>
                      <a:r>
                        <a:rPr lang="en-US" altLang="ko-KR" sz="1400" dirty="0"/>
                        <a:t>15</a:t>
                      </a:r>
                      <a:r>
                        <a:rPr lang="ko-KR" altLang="en-US" sz="1400" dirty="0"/>
                        <a:t>조 </a:t>
                      </a:r>
                      <a:r>
                        <a:rPr lang="en-US" altLang="ko-KR" sz="1400" dirty="0"/>
                        <a:t>]</a:t>
                      </a:r>
                      <a:endParaRPr lang="ko-KR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13">
                <a:tc>
                  <a:txBody>
                    <a:bodyPr/>
                    <a:lstStyle/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사업장의 산업재해 예방계획의 수립에 관한 사항</a:t>
                      </a: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2. 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해당 사업장의 안전보건관리규정의 작성 및 변경에</a:t>
                      </a: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관한 사항</a:t>
                      </a: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3. 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근로자 안전보건교육에 관한 사항</a:t>
                      </a: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작업환경측정 등 작업환경의 점검 및 개선에 관한 사항</a:t>
                      </a: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5. 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근로자의 건강진단 등 건강관리에 관한 사항</a:t>
                      </a: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산업재해의 원인 조사 및 재발 방지대책</a:t>
                      </a:r>
                      <a:r>
                        <a:rPr kumimoji="0" lang="ko-KR" altLang="en-US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수립에 관한 사항</a:t>
                      </a:r>
                      <a:endParaRPr kumimoji="0" lang="en-US" altLang="ko-K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산업재해에 관한 통계의 기록 및 유지에 관한 사항</a:t>
                      </a: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안전장치 및 보호구 구입 시 </a:t>
                      </a:r>
                      <a:r>
                        <a:rPr kumimoji="0" lang="ko-KR" altLang="en-US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적격품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여부 확인에 관한 사항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그 밖의 근로자의 유해</a:t>
                      </a: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위험 방지조치에 </a:t>
                      </a:r>
                      <a:r>
                        <a:rPr kumimoji="0" lang="ko-KR" altLang="en-US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관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한 사항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620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한쪽 모서리가 잘린 사각형 2"/>
          <p:cNvSpPr/>
          <p:nvPr/>
        </p:nvSpPr>
        <p:spPr>
          <a:xfrm>
            <a:off x="107504" y="116632"/>
            <a:ext cx="4968552" cy="50405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b="1" dirty="0"/>
              <a:t>2. </a:t>
            </a:r>
            <a:r>
              <a:rPr lang="ko-KR" altLang="en-US" sz="2000" b="1" dirty="0"/>
              <a:t>안전보건총괄책임자 업무 </a:t>
            </a:r>
            <a:r>
              <a:rPr lang="en-US" altLang="ko-KR" sz="2000" b="1" dirty="0"/>
              <a:t>– </a:t>
            </a:r>
            <a:r>
              <a:rPr lang="ko-KR" altLang="en-US" sz="2000" b="1" dirty="0"/>
              <a:t>현장 소장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304282"/>
              </p:ext>
            </p:extLst>
          </p:nvPr>
        </p:nvGraphicFramePr>
        <p:xfrm>
          <a:off x="395536" y="980729"/>
          <a:ext cx="8352928" cy="4752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4505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800" dirty="0"/>
                        <a:t>안전보건총괄책임자   </a:t>
                      </a:r>
                      <a:r>
                        <a:rPr lang="en-US" altLang="ko-KR" sz="1400" dirty="0"/>
                        <a:t>[</a:t>
                      </a:r>
                      <a:r>
                        <a:rPr lang="ko-KR" altLang="en-US" sz="1400" dirty="0"/>
                        <a:t>산업안전보건법 제</a:t>
                      </a:r>
                      <a:r>
                        <a:rPr lang="en-US" altLang="ko-KR" sz="1400" dirty="0"/>
                        <a:t>62</a:t>
                      </a:r>
                      <a:r>
                        <a:rPr lang="ko-KR" altLang="en-US" sz="1400" dirty="0"/>
                        <a:t>조 및 </a:t>
                      </a:r>
                      <a:r>
                        <a:rPr lang="en-US" altLang="ko-KR" sz="1400" dirty="0"/>
                        <a:t>64</a:t>
                      </a:r>
                      <a:r>
                        <a:rPr lang="ko-KR" altLang="en-US" sz="1400" dirty="0"/>
                        <a:t>조</a:t>
                      </a:r>
                      <a:r>
                        <a:rPr lang="en-US" altLang="ko-KR" sz="1400" dirty="0"/>
                        <a:t>]</a:t>
                      </a:r>
                      <a:endParaRPr lang="ko-KR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8022">
                <a:tc>
                  <a:txBody>
                    <a:bodyPr/>
                    <a:lstStyle/>
                    <a:p>
                      <a:pPr marL="0" indent="0" algn="l" fontAlgn="base" latinLnBrk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1.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도급인과 </a:t>
                      </a:r>
                      <a:r>
                        <a:rPr kumimoji="0" lang="ko-KR" altLang="en-US" sz="1600" kern="1200" dirty="0" err="1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수급인을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구성원으로 하는 안전 및 보건에 </a:t>
                      </a:r>
                      <a:r>
                        <a:rPr kumimoji="0" lang="ko-KR" altLang="en-US" sz="1600" kern="1200" dirty="0">
                          <a:solidFill>
                            <a:srgbClr val="0000CC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관한 협의체의 구성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및 운영</a:t>
                      </a:r>
                    </a:p>
                    <a:p>
                      <a:pPr algn="l" fontAlgn="base" latinLnBrk="1">
                        <a:lnSpc>
                          <a:spcPct val="100000"/>
                        </a:lnSpc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2. </a:t>
                      </a:r>
                      <a:r>
                        <a:rPr kumimoji="0" lang="ko-KR" altLang="en-US" sz="1600" kern="1200" dirty="0">
                          <a:solidFill>
                            <a:srgbClr val="0000CC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작업장 순회점검</a:t>
                      </a:r>
                    </a:p>
                    <a:p>
                      <a:pPr algn="l" fontAlgn="base" latinLnBrk="1">
                        <a:lnSpc>
                          <a:spcPct val="100000"/>
                        </a:lnSpc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3. </a:t>
                      </a:r>
                      <a:r>
                        <a:rPr kumimoji="0" lang="ko-KR" altLang="en-US" sz="1600" kern="1200" dirty="0" err="1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관계수급인이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근로자에게 하는 </a:t>
                      </a:r>
                      <a:r>
                        <a:rPr kumimoji="0" lang="ko-KR" altLang="en-US" sz="1600" kern="1200" dirty="0">
                          <a:solidFill>
                            <a:srgbClr val="0000CC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안전보건교육을</a:t>
                      </a:r>
                      <a:r>
                        <a:rPr kumimoji="0" lang="en-US" altLang="ko-KR" sz="1600" kern="1200" dirty="0">
                          <a:solidFill>
                            <a:srgbClr val="0000CC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1600" kern="1200" dirty="0">
                          <a:solidFill>
                            <a:srgbClr val="0000CC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위한 장소 및 자료의 제공 등 지원</a:t>
                      </a:r>
                    </a:p>
                    <a:p>
                      <a:pPr algn="l" fontAlgn="base" latinLnBrk="1">
                        <a:lnSpc>
                          <a:spcPct val="100000"/>
                        </a:lnSpc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4. </a:t>
                      </a:r>
                      <a:r>
                        <a:rPr kumimoji="0" lang="ko-KR" altLang="en-US" sz="1600" kern="1200" dirty="0" err="1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관계수급인이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근로자에게 하는 </a:t>
                      </a:r>
                      <a:r>
                        <a:rPr kumimoji="0" lang="ko-KR" altLang="en-US" sz="1600" kern="1200" dirty="0">
                          <a:solidFill>
                            <a:srgbClr val="0000CC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안전보건교육의</a:t>
                      </a:r>
                      <a:r>
                        <a:rPr kumimoji="0" lang="en-US" altLang="ko-KR" sz="1600" kern="1200" dirty="0">
                          <a:solidFill>
                            <a:srgbClr val="0000CC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1600" kern="1200" dirty="0">
                          <a:solidFill>
                            <a:srgbClr val="0000CC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실시 확인</a:t>
                      </a:r>
                    </a:p>
                    <a:p>
                      <a:pPr algn="l" fontAlgn="base" latinLnBrk="1">
                        <a:lnSpc>
                          <a:spcPct val="100000"/>
                        </a:lnSpc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5.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다음 경우에 대비한 </a:t>
                      </a:r>
                      <a:r>
                        <a:rPr kumimoji="0" lang="ko-KR" altLang="en-US" sz="1600" kern="1200" dirty="0">
                          <a:solidFill>
                            <a:srgbClr val="0000CC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경보체계 운영과 대피방법</a:t>
                      </a:r>
                      <a:r>
                        <a:rPr kumimoji="0" lang="en-US" altLang="ko-KR" sz="1600" kern="1200" dirty="0">
                          <a:solidFill>
                            <a:srgbClr val="0000CC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1600" kern="1200" dirty="0">
                          <a:solidFill>
                            <a:srgbClr val="0000CC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등 훈련</a:t>
                      </a:r>
                    </a:p>
                    <a:p>
                      <a:pPr algn="l" fontAlgn="base" latinLnBrk="1">
                        <a:lnSpc>
                          <a:spcPct val="100000"/>
                        </a:lnSpc>
                      </a:pP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가</a:t>
                      </a: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작업 장소에서 발파작업을 하는 경우</a:t>
                      </a:r>
                    </a:p>
                    <a:p>
                      <a:pPr algn="l" fontAlgn="base" latinLnBrk="1">
                        <a:lnSpc>
                          <a:spcPct val="100000"/>
                        </a:lnSpc>
                      </a:pP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나</a:t>
                      </a: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작업 장소에서 </a:t>
                      </a:r>
                      <a:r>
                        <a:rPr kumimoji="0" lang="ko-KR" altLang="en-US" sz="1600" kern="1200" dirty="0" err="1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화재ㆍ폭발</a:t>
                      </a: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1600" kern="1200" dirty="0" err="1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토사ㆍ구축물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등의 붕괴 또는 지진 등이 발생한 경우</a:t>
                      </a:r>
                    </a:p>
                    <a:p>
                      <a:pPr algn="l" fontAlgn="base" latinLnBrk="1">
                        <a:lnSpc>
                          <a:spcPct val="100000"/>
                        </a:lnSpc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6.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위생시설 등 </a:t>
                      </a:r>
                      <a:r>
                        <a:rPr kumimoji="0" lang="ko-KR" altLang="en-US" sz="1600" kern="1200" dirty="0" err="1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고용노동부령으로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정하는 시설의 설치 등을 위하여 필요한 장소의 제공</a:t>
                      </a:r>
                      <a:endParaRPr kumimoji="0" lang="en-US" altLang="ko-KR" sz="160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fontAlgn="base" latinLnBrk="1">
                        <a:lnSpc>
                          <a:spcPct val="100000"/>
                        </a:lnSpc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또는 도급인이 설치한 위생시설 이용의 협조</a:t>
                      </a:r>
                      <a:endParaRPr kumimoji="0" lang="en-US" altLang="ko-KR" sz="160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fontAlgn="base" latinLnBrk="1">
                        <a:lnSpc>
                          <a:spcPct val="100000"/>
                        </a:lnSpc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7.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같은 장소에서 이루어지는 관계수급인 등의 작업에 있어서 관계수급인</a:t>
                      </a:r>
                      <a:r>
                        <a:rPr kumimoji="0" lang="ko-KR" altLang="en-US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등의 작업시기 </a:t>
                      </a:r>
                      <a:r>
                        <a:rPr kumimoji="0" lang="en-US" altLang="ko-KR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l" fontAlgn="base" latinLnBrk="1">
                        <a:lnSpc>
                          <a:spcPct val="100000"/>
                        </a:lnSpc>
                      </a:pPr>
                      <a:r>
                        <a:rPr kumimoji="0" lang="en-US" altLang="ko-KR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ko-KR" altLang="en-US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내용</a:t>
                      </a:r>
                      <a:r>
                        <a:rPr kumimoji="0" lang="en-US" altLang="ko-KR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,  </a:t>
                      </a:r>
                      <a:r>
                        <a:rPr kumimoji="0" lang="ko-KR" altLang="en-US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안전조치 및 보건조치 등의 확인</a:t>
                      </a:r>
                      <a:endParaRPr kumimoji="0" lang="en-US" altLang="ko-KR" sz="1600" kern="1200" baseline="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fontAlgn="base" latinLnBrk="1">
                        <a:lnSpc>
                          <a:spcPct val="100000"/>
                        </a:lnSpc>
                      </a:pPr>
                      <a:r>
                        <a:rPr kumimoji="0" lang="en-US" altLang="ko-KR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8. </a:t>
                      </a:r>
                      <a:r>
                        <a:rPr kumimoji="0" lang="ko-KR" altLang="en-US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상기 </a:t>
                      </a:r>
                      <a:r>
                        <a:rPr kumimoji="0" lang="en-US" altLang="ko-KR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ko-KR" altLang="en-US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호에 따른 확인 결과 관계수급인 등의 작업 혼재로 인하여 화재 </a:t>
                      </a:r>
                      <a:r>
                        <a:rPr kumimoji="0" lang="en-US" altLang="ko-KR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폭발 등 대통령</a:t>
                      </a:r>
                      <a:endParaRPr kumimoji="0" lang="en-US" altLang="ko-KR" sz="1600" kern="1200" baseline="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fontAlgn="base" latinLnBrk="1">
                        <a:lnSpc>
                          <a:spcPct val="100000"/>
                        </a:lnSpc>
                      </a:pPr>
                      <a:r>
                        <a:rPr kumimoji="0" lang="en-US" altLang="ko-KR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ko-KR" altLang="en-US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령으로 정하는 위험이 발생할 우려가 있는 경우 관계수급인 등의 작업시기 </a:t>
                      </a:r>
                      <a:r>
                        <a:rPr kumimoji="0" lang="en-US" altLang="ko-KR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내용 등의</a:t>
                      </a:r>
                      <a:endParaRPr kumimoji="0" lang="en-US" altLang="ko-KR" sz="1600" kern="1200" baseline="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fontAlgn="base" latinLnBrk="1">
                        <a:lnSpc>
                          <a:spcPct val="100000"/>
                        </a:lnSpc>
                      </a:pPr>
                      <a:r>
                        <a:rPr kumimoji="0" lang="en-US" altLang="ko-KR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ko-KR" altLang="en-US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조정</a:t>
                      </a:r>
                      <a:endParaRPr kumimoji="0" lang="en-US" altLang="ko-KR" sz="1600" kern="1200" baseline="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fontAlgn="base" latinLnBrk="1">
                        <a:lnSpc>
                          <a:spcPct val="100000"/>
                        </a:lnSpc>
                      </a:pPr>
                      <a:r>
                        <a:rPr kumimoji="0" lang="en-US" altLang="ko-KR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9. </a:t>
                      </a:r>
                      <a:r>
                        <a:rPr kumimoji="0" lang="ko-KR" altLang="en-US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자신의 근로자 및 관계수급인의 근로자와 함께 정기적으로 또는 수시로 작업장의 안전</a:t>
                      </a:r>
                      <a:endParaRPr kumimoji="0" lang="en-US" altLang="ko-KR" sz="1600" kern="1200" baseline="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l" fontAlgn="base" latinLnBrk="1">
                        <a:lnSpc>
                          <a:spcPct val="100000"/>
                        </a:lnSpc>
                      </a:pPr>
                      <a:r>
                        <a:rPr kumimoji="0" lang="en-US" altLang="ko-KR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ko-KR" altLang="en-US" sz="1600" kern="1200" baseline="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및 보건에 관한 점검을 하여야 한다</a:t>
                      </a:r>
                      <a:endParaRPr lang="ko-KR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266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23000"/>
              </p:ext>
            </p:extLst>
          </p:nvPr>
        </p:nvGraphicFramePr>
        <p:xfrm>
          <a:off x="467544" y="980729"/>
          <a:ext cx="8280920" cy="4725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862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800" dirty="0"/>
                        <a:t>안전총괄책임자</a:t>
                      </a:r>
                      <a:r>
                        <a:rPr lang="en-US" altLang="ko-KR" sz="1800" dirty="0"/>
                        <a:t>     </a:t>
                      </a:r>
                      <a:r>
                        <a:rPr lang="en-US" altLang="ko-KR" sz="1400" dirty="0"/>
                        <a:t>[</a:t>
                      </a:r>
                      <a:r>
                        <a:rPr lang="ko-KR" altLang="en-US" sz="1400" dirty="0"/>
                        <a:t>건설기술진흥법</a:t>
                      </a:r>
                      <a:r>
                        <a:rPr lang="en-US" altLang="ko-KR" sz="1400" baseline="0" dirty="0"/>
                        <a:t> 64</a:t>
                      </a:r>
                      <a:r>
                        <a:rPr lang="ko-KR" altLang="en-US" sz="1400" baseline="0" dirty="0"/>
                        <a:t>조</a:t>
                      </a:r>
                      <a:r>
                        <a:rPr lang="en-US" altLang="ko-KR" sz="1400" baseline="0" dirty="0"/>
                        <a:t>,</a:t>
                      </a:r>
                      <a:r>
                        <a:rPr lang="ko-KR" altLang="en-US" sz="1400" dirty="0"/>
                        <a:t> 시행령</a:t>
                      </a:r>
                      <a:r>
                        <a:rPr lang="en-US" altLang="ko-KR" sz="1400" dirty="0"/>
                        <a:t>102</a:t>
                      </a:r>
                      <a:r>
                        <a:rPr lang="ko-KR" altLang="en-US" sz="1400" dirty="0"/>
                        <a:t>조</a:t>
                      </a:r>
                      <a:r>
                        <a:rPr lang="en-US" altLang="ko-KR" sz="1400" dirty="0"/>
                        <a:t>]</a:t>
                      </a:r>
                      <a:endParaRPr lang="ko-KR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96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안전관리계획서의 작성 및 제출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안전관리 관계자의 </a:t>
                      </a:r>
                      <a:r>
                        <a:rPr kumimoji="0" lang="ko-KR" altLang="en-US" sz="16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업무 분담 및 직무 감독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안전사고가 발생할 우려가 있거나 안전사고가 발생한 경우의 비상동원 및 응급조치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안전관리비의 집행 및 확인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kumimoji="0" lang="ko-KR" altLang="en-US" sz="16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협의체의 운영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안전관리에 필요한 시설 및 장비 등의 지원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자체안전점검의 실시 및 점검 결과에 따른 조치에 대한 </a:t>
                      </a:r>
                      <a:r>
                        <a:rPr kumimoji="0" lang="ko-KR" altLang="en-US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지휘ㆍ감독</a:t>
                      </a:r>
                      <a:endParaRPr kumimoji="0" lang="ko-KR" alt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r>
                        <a:rPr kumimoji="0" lang="ko-KR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조에 따른 안전교육의 </a:t>
                      </a:r>
                      <a:r>
                        <a:rPr kumimoji="0" lang="ko-KR" altLang="en-US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지휘ㆍ감독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한쪽 모서리가 잘린 사각형 5"/>
          <p:cNvSpPr/>
          <p:nvPr/>
        </p:nvSpPr>
        <p:spPr>
          <a:xfrm>
            <a:off x="107504" y="116632"/>
            <a:ext cx="4104456" cy="50405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b="1" dirty="0"/>
              <a:t>2. </a:t>
            </a:r>
            <a:r>
              <a:rPr lang="ko-KR" altLang="en-US" sz="2000" b="1" dirty="0"/>
              <a:t>안전총괄책임자 업무</a:t>
            </a:r>
            <a:r>
              <a:rPr lang="en-US" altLang="ko-KR" sz="2000" b="1" dirty="0"/>
              <a:t>-</a:t>
            </a:r>
            <a:r>
              <a:rPr lang="ko-KR" altLang="en-US" sz="2000" b="1" dirty="0"/>
              <a:t>현장소장</a:t>
            </a:r>
          </a:p>
        </p:txBody>
      </p:sp>
    </p:spTree>
    <p:extLst>
      <p:ext uri="{BB962C8B-B14F-4D97-AF65-F5344CB8AC3E}">
        <p14:creationId xmlns:p14="http://schemas.microsoft.com/office/powerpoint/2010/main" val="158053579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699259"/>
              </p:ext>
            </p:extLst>
          </p:nvPr>
        </p:nvGraphicFramePr>
        <p:xfrm>
          <a:off x="395536" y="908720"/>
          <a:ext cx="8496944" cy="5400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426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2000" dirty="0"/>
                        <a:t>관리감독자  </a:t>
                      </a:r>
                      <a:r>
                        <a:rPr lang="en-US" altLang="ko-KR" sz="1500" dirty="0"/>
                        <a:t>[</a:t>
                      </a:r>
                      <a:r>
                        <a:rPr lang="ko-KR" altLang="en-US" sz="1500" dirty="0"/>
                        <a:t>산업안전보건법 시행령 </a:t>
                      </a:r>
                      <a:r>
                        <a:rPr lang="en-US" altLang="ko-KR" sz="1500" dirty="0"/>
                        <a:t>15</a:t>
                      </a:r>
                      <a:r>
                        <a:rPr lang="ko-KR" altLang="en-US" sz="1500" dirty="0"/>
                        <a:t>조</a:t>
                      </a:r>
                      <a:r>
                        <a:rPr lang="en-US" altLang="ko-KR" sz="1500" dirty="0"/>
                        <a:t>]</a:t>
                      </a:r>
                      <a:endParaRPr lang="ko-KR" altLang="en-US" sz="1500" dirty="0"/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5346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kumimoji="0" lang="en-US" altLang="ko-KR" sz="1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관리감독자가 지휘</a:t>
                      </a: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감독하는 작업과 관련된 기계</a:t>
                      </a: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기구 </a:t>
                      </a: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설비의 안전</a:t>
                      </a: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보건 점검 및 이상 유무의 확인</a:t>
                      </a:r>
                      <a:endParaRPr kumimoji="0" lang="en-US" altLang="ko-K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관리감독자에게 소속된 근로자의 </a:t>
                      </a:r>
                      <a:r>
                        <a:rPr kumimoji="0" lang="ko-KR" altLang="en-US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근로자의 </a:t>
                      </a:r>
                      <a:r>
                        <a:rPr kumimoji="0" lang="ko-KR" altLang="en-US" sz="1400" kern="12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작업복ㆍ보호구</a:t>
                      </a:r>
                      <a:r>
                        <a:rPr kumimoji="0" lang="ko-KR" altLang="en-US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및 방호장치의 점검과 그 </a:t>
                      </a:r>
                      <a:r>
                        <a:rPr kumimoji="0" lang="ko-KR" altLang="en-US" sz="1400" kern="12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착용ㆍ사용에</a:t>
                      </a:r>
                      <a:r>
                        <a:rPr kumimoji="0" lang="ko-KR" altLang="en-US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altLang="ko-KR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ko-KR" altLang="en-US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관한 </a:t>
                      </a:r>
                      <a:r>
                        <a:rPr kumimoji="0" lang="ko-KR" altLang="en-US" sz="1400" kern="12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교육ㆍ지도</a:t>
                      </a:r>
                      <a:endParaRPr kumimoji="0" lang="en-US" altLang="ko-KR" sz="14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해당작업에서 발생한 산업재해에 관한 보고 및 이에 대한 응급조치</a:t>
                      </a: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해당작업의 작업장 </a:t>
                      </a:r>
                      <a:r>
                        <a:rPr kumimoji="0" lang="ko-KR" alt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정리ㆍ정돈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및 통로 확보 </a:t>
                      </a:r>
                      <a:r>
                        <a:rPr kumimoji="0" lang="ko-KR" alt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확인ㆍ감독</a:t>
                      </a:r>
                      <a:endParaRPr kumimoji="0" lang="ko-KR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아래의 해당하는 사람의 </a:t>
                      </a:r>
                      <a:r>
                        <a:rPr kumimoji="0" lang="ko-KR" alt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지도ㆍ조언에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대한 협조</a:t>
                      </a: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가</a:t>
                      </a: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 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안전관리자</a:t>
                      </a:r>
                      <a:endParaRPr kumimoji="0" lang="en-US" altLang="ko-K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나</a:t>
                      </a: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 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보건관리자</a:t>
                      </a:r>
                      <a:endParaRPr kumimoji="0" lang="en-US" altLang="ko-K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6. 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위험성평가에 관한 아래의 업무</a:t>
                      </a: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가</a:t>
                      </a: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유해ㆍ위험요인의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파악에 대한 참여</a:t>
                      </a: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나</a:t>
                      </a: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개선조치의 시행에 대한 참여</a:t>
                      </a:r>
                      <a:endParaRPr kumimoji="0" lang="en-US" altLang="ko-K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그 밖의 해당작업의 안전 및 보건에 관한 사항으로 </a:t>
                      </a:r>
                      <a:r>
                        <a:rPr kumimoji="0" lang="ko-KR" alt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노동부령으로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정하는 사항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2923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관리감독자</a:t>
                      </a:r>
                      <a:r>
                        <a:rPr kumimoji="0" lang="ko-KR" altLang="en-US" sz="16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kumimoji="0" lang="ko-KR" alt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산업안전보건법  제</a:t>
                      </a:r>
                      <a:r>
                        <a:rPr kumimoji="0" lang="en-US" altLang="ko-K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r>
                        <a:rPr kumimoji="0" lang="ko-KR" alt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조</a:t>
                      </a:r>
                      <a:r>
                        <a:rPr kumimoji="0" lang="en-US" altLang="ko-KR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사업주는 사업장의 생산과 관련되는 업무와 그 소속 직원을 직접 지휘 </a:t>
                      </a: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감독하는 직위에 있는 사람에게 산업 안전 및 보건에 관한 업무로서 대통령령으로 정하는 업무를 수행하도록 하여야 한다</a:t>
                      </a:r>
                      <a:r>
                        <a:rPr kumimoji="0" lang="en-US" altLang="ko-K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ko-KR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한쪽 모서리가 잘린 사각형 4"/>
          <p:cNvSpPr/>
          <p:nvPr/>
        </p:nvSpPr>
        <p:spPr>
          <a:xfrm>
            <a:off x="107504" y="116632"/>
            <a:ext cx="3744416" cy="504056"/>
          </a:xfrm>
          <a:prstGeom prst="snip1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b="1" dirty="0"/>
              <a:t>3. </a:t>
            </a:r>
            <a:r>
              <a:rPr lang="ko-KR" altLang="en-US" sz="2000" b="1" dirty="0"/>
              <a:t>관리감독자 업무</a:t>
            </a:r>
            <a:r>
              <a:rPr lang="en-US" altLang="ko-KR" sz="2000" b="1" dirty="0"/>
              <a:t>-</a:t>
            </a:r>
            <a:r>
              <a:rPr lang="ko-KR" altLang="en-US" sz="2000" b="1" dirty="0"/>
              <a:t>직원</a:t>
            </a:r>
          </a:p>
        </p:txBody>
      </p:sp>
    </p:spTree>
    <p:extLst>
      <p:ext uri="{BB962C8B-B14F-4D97-AF65-F5344CB8AC3E}">
        <p14:creationId xmlns:p14="http://schemas.microsoft.com/office/powerpoint/2010/main" val="308325116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013126"/>
              </p:ext>
            </p:extLst>
          </p:nvPr>
        </p:nvGraphicFramePr>
        <p:xfrm>
          <a:off x="395536" y="836712"/>
          <a:ext cx="8496944" cy="5646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6485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800" dirty="0"/>
                        <a:t>관리감독자의 유해 </a:t>
                      </a:r>
                      <a:r>
                        <a:rPr lang="en-US" altLang="ko-KR" sz="1800" dirty="0"/>
                        <a:t>. </a:t>
                      </a:r>
                      <a:r>
                        <a:rPr lang="ko-KR" altLang="en-US" sz="1800" dirty="0"/>
                        <a:t>위험 방지 업무 등</a:t>
                      </a:r>
                      <a:r>
                        <a:rPr lang="ko-KR" altLang="en-US" sz="2000" dirty="0"/>
                        <a:t>  </a:t>
                      </a:r>
                      <a:r>
                        <a:rPr lang="en-US" altLang="ko-KR" sz="1500" dirty="0"/>
                        <a:t>[</a:t>
                      </a:r>
                      <a:r>
                        <a:rPr lang="ko-KR" altLang="en-US" sz="1500" dirty="0"/>
                        <a:t>산업안전보건기준에 관한 규칙 제</a:t>
                      </a:r>
                      <a:r>
                        <a:rPr lang="en-US" altLang="ko-KR" sz="1500" dirty="0"/>
                        <a:t>35</a:t>
                      </a:r>
                      <a:r>
                        <a:rPr lang="ko-KR" altLang="en-US" sz="1500" dirty="0"/>
                        <a:t>조</a:t>
                      </a:r>
                      <a:r>
                        <a:rPr lang="en-US" altLang="ko-KR" sz="1500" dirty="0"/>
                        <a:t>]</a:t>
                      </a:r>
                      <a:endParaRPr lang="ko-KR" altLang="en-US" sz="1500" dirty="0"/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343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사업주는 관리감독자</a:t>
                      </a:r>
                      <a:r>
                        <a:rPr kumimoji="0" lang="en-US" altLang="ko-KR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건설업의 경우 직장 </a:t>
                      </a:r>
                      <a:r>
                        <a:rPr kumimoji="0" lang="en-US" altLang="ko-KR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조장 및 반장의 지위에서 그 작업을 직접 지휘 </a:t>
                      </a:r>
                      <a:r>
                        <a:rPr kumimoji="0" lang="en-US" altLang="ko-KR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감독하는 관리감독자를 말함</a:t>
                      </a:r>
                      <a:r>
                        <a:rPr kumimoji="0" lang="en-US" altLang="ko-KR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ko-KR" alt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로 하여금 다음의 </a:t>
                      </a:r>
                      <a:r>
                        <a:rPr kumimoji="0" lang="ko-KR" alt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유해 </a:t>
                      </a:r>
                      <a:r>
                        <a:rPr kumimoji="0" lang="en-US" altLang="ko-KR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위험을 방지 하기 위한 업무를 수행</a:t>
                      </a:r>
                      <a:r>
                        <a:rPr kumimoji="0" lang="ko-KR" alt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하도록 하여야 한다</a:t>
                      </a:r>
                      <a:r>
                        <a:rPr kumimoji="0" lang="en-US" altLang="ko-K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3756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관리감독자의 유해 </a:t>
                      </a:r>
                      <a:r>
                        <a:rPr kumimoji="0" lang="en-US" altLang="ko-KR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위험 방지 </a:t>
                      </a:r>
                      <a:r>
                        <a:rPr kumimoji="0" lang="en-US" altLang="ko-KR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kumimoji="0" lang="ko-KR" alt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산업안전보건기준에 관한 규칙</a:t>
                      </a:r>
                      <a:r>
                        <a:rPr kumimoji="0" lang="ko-KR" altLang="en-US" sz="1400" b="1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별표 </a:t>
                      </a:r>
                      <a:r>
                        <a:rPr kumimoji="0" lang="en-US" altLang="ko-KR" sz="1400" b="1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2]</a:t>
                      </a:r>
                      <a:endParaRPr kumimoji="0" lang="en-US" altLang="ko-KR" sz="1400" b="0" kern="1200" baseline="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목재가공용 기계를 취급하는 작업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크레인을 사용하는 작업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거푸집 </a:t>
                      </a:r>
                      <a:r>
                        <a:rPr kumimoji="0" lang="ko-KR" altLang="en-US" sz="1400" b="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동바리의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고정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조립 또는 해체 작업 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지반의 굴착작업 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 </a:t>
                      </a:r>
                      <a:r>
                        <a:rPr kumimoji="0" lang="ko-KR" altLang="en-US" sz="1400" b="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흙막이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1400" b="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지보공의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고정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조립</a:t>
                      </a:r>
                      <a:endParaRPr kumimoji="0" lang="en-US" altLang="ko-KR" sz="1400" b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또는 해체 작업 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터널의 굴착작업 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 </a:t>
                      </a:r>
                      <a:r>
                        <a:rPr kumimoji="0" lang="ko-KR" altLang="en-US" sz="1400" b="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건물등의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해체작업</a:t>
                      </a:r>
                      <a:endParaRPr kumimoji="0" lang="en-US" altLang="ko-KR" sz="1400" b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속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높이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미터 이상의 비계를 조립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해체하거나 변경하는 작업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 </a:t>
                      </a:r>
                      <a:r>
                        <a:rPr kumimoji="0" lang="ko-KR" altLang="en-US" sz="1400" b="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달비계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작업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발파작업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채석을 위한 굴착작업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화물취급작업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허가대상 유해물질 취급작업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석면 해체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철거작업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밀폐공간 작업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en-US" altLang="ko-KR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한쪽 모서리가 잘린 사각형 2"/>
          <p:cNvSpPr/>
          <p:nvPr/>
        </p:nvSpPr>
        <p:spPr>
          <a:xfrm>
            <a:off x="107504" y="116632"/>
            <a:ext cx="3744416" cy="504056"/>
          </a:xfrm>
          <a:prstGeom prst="snip1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b="1" dirty="0"/>
              <a:t>3. </a:t>
            </a:r>
            <a:r>
              <a:rPr lang="ko-KR" altLang="en-US" sz="2000" b="1" dirty="0"/>
              <a:t>관리감독자 업무</a:t>
            </a:r>
            <a:r>
              <a:rPr lang="en-US" altLang="ko-KR" sz="2000" b="1" dirty="0"/>
              <a:t>-</a:t>
            </a:r>
            <a:r>
              <a:rPr lang="ko-KR" altLang="en-US" sz="2000" b="1" dirty="0"/>
              <a:t>직원</a:t>
            </a:r>
          </a:p>
        </p:txBody>
      </p:sp>
    </p:spTree>
    <p:extLst>
      <p:ext uri="{BB962C8B-B14F-4D97-AF65-F5344CB8AC3E}">
        <p14:creationId xmlns:p14="http://schemas.microsoft.com/office/powerpoint/2010/main" val="2668665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134849"/>
              </p:ext>
            </p:extLst>
          </p:nvPr>
        </p:nvGraphicFramePr>
        <p:xfrm>
          <a:off x="395536" y="836712"/>
          <a:ext cx="8496944" cy="5646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6485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800" dirty="0"/>
                        <a:t>관리감독자의 유해 </a:t>
                      </a:r>
                      <a:r>
                        <a:rPr lang="en-US" altLang="ko-KR" sz="1800" dirty="0"/>
                        <a:t>. </a:t>
                      </a:r>
                      <a:r>
                        <a:rPr lang="ko-KR" altLang="en-US" sz="1800" dirty="0"/>
                        <a:t>위험 방지 업무 등</a:t>
                      </a:r>
                      <a:r>
                        <a:rPr lang="ko-KR" altLang="en-US" sz="2000" dirty="0"/>
                        <a:t>  </a:t>
                      </a:r>
                      <a:r>
                        <a:rPr lang="en-US" altLang="ko-KR" sz="1500" dirty="0"/>
                        <a:t>[</a:t>
                      </a:r>
                      <a:r>
                        <a:rPr lang="ko-KR" altLang="en-US" sz="1500" dirty="0"/>
                        <a:t>산업안전보건기준에 관한 규칙 제</a:t>
                      </a:r>
                      <a:r>
                        <a:rPr lang="en-US" altLang="ko-KR" sz="1500" dirty="0"/>
                        <a:t>35</a:t>
                      </a:r>
                      <a:r>
                        <a:rPr lang="ko-KR" altLang="en-US" sz="1500" dirty="0"/>
                        <a:t>조</a:t>
                      </a:r>
                      <a:r>
                        <a:rPr lang="en-US" altLang="ko-KR" sz="1500" dirty="0"/>
                        <a:t>]</a:t>
                      </a:r>
                      <a:endParaRPr lang="ko-KR" altLang="en-US" sz="1500" dirty="0"/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40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사업주는 </a:t>
                      </a:r>
                      <a:r>
                        <a:rPr kumimoji="0" lang="ko-KR" alt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작업을 시작하기 전에 </a:t>
                      </a:r>
                      <a:r>
                        <a:rPr kumimoji="0" lang="ko-KR" alt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관리감독자</a:t>
                      </a:r>
                      <a:r>
                        <a:rPr kumimoji="0" lang="ko-KR" alt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로 하여금 다음의 내용에 대하여 </a:t>
                      </a:r>
                      <a:r>
                        <a:rPr kumimoji="0" lang="ko-KR" altLang="en-US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점검</a:t>
                      </a:r>
                      <a:r>
                        <a:rPr kumimoji="0" lang="ko-KR" alt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하게 하여야 한다</a:t>
                      </a:r>
                      <a:r>
                        <a:rPr kumimoji="0" lang="en-US" altLang="ko-K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3756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관리감독자의 작업 시작 전 점검사항 </a:t>
                      </a:r>
                      <a:r>
                        <a:rPr kumimoji="0" lang="en-US" altLang="ko-KR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kumimoji="0" lang="ko-KR" altLang="en-US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산업안전보건기준에 관한 규칙</a:t>
                      </a:r>
                      <a:r>
                        <a:rPr kumimoji="0" lang="ko-KR" altLang="en-US" sz="1400" b="1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별표 </a:t>
                      </a:r>
                      <a:r>
                        <a:rPr kumimoji="0" lang="en-US" altLang="ko-KR" sz="1400" b="1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3]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공기압축기를 가동할 때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크레인을 사용하여 작업을 하는 때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이동식 크레인을 사용하여 작업을 할 때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리프트를 사용하여 작업을 할 때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곤돌라를 사용하여 작업을 할 때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양중기의 와이어로프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400" b="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달기체인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섬유로프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섬유벨트 또는 훅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400" b="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샤클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링 등의 철구를 사용하여 </a:t>
                      </a:r>
                      <a:endParaRPr kumimoji="0" lang="en-US" altLang="ko-KR" sz="1400" b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kumimoji="0" lang="ko-KR" altLang="en-US" sz="1400" b="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고리걸이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작업을 할 때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지게차를 사용하여 작업을 하는 때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 </a:t>
                      </a:r>
                      <a:r>
                        <a:rPr kumimoji="0" lang="ko-KR" altLang="en-US" sz="1400" b="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구내운반차를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사용하여 작업을 할 때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고소작업대를 사용하여 작업을 할 때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 제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  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화물자동차를 사용하는 작업을 하게 할 때 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 제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ko-KR" alt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</a:t>
                      </a:r>
                      <a:r>
                        <a:rPr kumimoji="0" lang="en-US" altLang="ko-KR" sz="14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  </a:t>
                      </a:r>
                      <a:r>
                        <a:rPr kumimoji="0" lang="ko-KR" altLang="en-US" sz="14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차량계</a:t>
                      </a:r>
                      <a:r>
                        <a:rPr kumimoji="0" lang="ko-KR" alt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건설기계를 사용하여 작업을 할 때 </a:t>
                      </a:r>
                      <a:r>
                        <a:rPr kumimoji="0" lang="en-US" altLang="ko-K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kumimoji="0" lang="ko-KR" alt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 제</a:t>
                      </a:r>
                      <a:r>
                        <a:rPr kumimoji="0" lang="en-US" altLang="ko-K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ko-KR" alt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</a:t>
                      </a:r>
                      <a:r>
                        <a:rPr kumimoji="0" lang="en-US" altLang="ko-K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  </a:t>
                      </a:r>
                      <a:r>
                        <a:rPr kumimoji="0" lang="ko-KR" alt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용접 </a:t>
                      </a:r>
                      <a:r>
                        <a:rPr kumimoji="0" lang="en-US" altLang="ko-K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ko-KR" alt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용단 등의 화재위험 작업을 할 때 </a:t>
                      </a:r>
                      <a:r>
                        <a:rPr kumimoji="0" lang="en-US" altLang="ko-K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 제</a:t>
                      </a:r>
                      <a:r>
                        <a:rPr kumimoji="0" lang="en-US" altLang="ko-K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절</a:t>
                      </a:r>
                      <a:r>
                        <a:rPr kumimoji="0" lang="en-US" altLang="ko-K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  </a:t>
                      </a:r>
                      <a:r>
                        <a:rPr kumimoji="0" lang="ko-KR" alt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근로자가 반복하여 계속적으로 </a:t>
                      </a:r>
                      <a:r>
                        <a:rPr kumimoji="0" lang="ko-KR" altLang="en-US" sz="14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중량물을</a:t>
                      </a:r>
                      <a:r>
                        <a:rPr kumimoji="0" lang="ko-KR" alt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취급하는 작업을 할 때 </a:t>
                      </a:r>
                      <a:r>
                        <a:rPr kumimoji="0" lang="en-US" altLang="ko-K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kumimoji="0" lang="en-US" altLang="ko-K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o-KR" alt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편 제</a:t>
                      </a:r>
                      <a:r>
                        <a:rPr kumimoji="0" lang="en-US" altLang="ko-K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ko-KR" alt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장</a:t>
                      </a:r>
                      <a:r>
                        <a:rPr kumimoji="0" lang="en-US" altLang="ko-K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한쪽 모서리가 잘린 사각형 2"/>
          <p:cNvSpPr/>
          <p:nvPr/>
        </p:nvSpPr>
        <p:spPr>
          <a:xfrm>
            <a:off x="107504" y="116632"/>
            <a:ext cx="3744416" cy="504056"/>
          </a:xfrm>
          <a:prstGeom prst="snip1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000" b="1" dirty="0"/>
              <a:t>3. </a:t>
            </a:r>
            <a:r>
              <a:rPr lang="ko-KR" altLang="en-US" sz="2000" b="1" dirty="0"/>
              <a:t>관리감독자 업무</a:t>
            </a:r>
            <a:r>
              <a:rPr lang="en-US" altLang="ko-KR" sz="2000" b="1" dirty="0"/>
              <a:t>-</a:t>
            </a:r>
            <a:r>
              <a:rPr lang="ko-KR" altLang="en-US" sz="2000" b="1" dirty="0"/>
              <a:t>직원</a:t>
            </a:r>
          </a:p>
        </p:txBody>
      </p:sp>
    </p:spTree>
    <p:extLst>
      <p:ext uri="{BB962C8B-B14F-4D97-AF65-F5344CB8AC3E}">
        <p14:creationId xmlns:p14="http://schemas.microsoft.com/office/powerpoint/2010/main" val="19080882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1747</TotalTime>
  <Words>2175</Words>
  <Application>Microsoft Office PowerPoint</Application>
  <PresentationFormat>화면 슬라이드 쇼(4:3)</PresentationFormat>
  <Paragraphs>263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5" baseType="lpstr">
      <vt:lpstr>HY견고딕</vt:lpstr>
      <vt:lpstr>맑은 고딕</vt:lpstr>
      <vt:lpstr>Lucida Sans Unicode</vt:lpstr>
      <vt:lpstr>Verdana</vt:lpstr>
      <vt:lpstr>Wingdings 2</vt:lpstr>
      <vt:lpstr>Wingdings 3</vt:lpstr>
      <vt:lpstr>광장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98</cp:revision>
  <cp:lastPrinted>2021-10-13T02:41:05Z</cp:lastPrinted>
  <dcterms:created xsi:type="dcterms:W3CDTF">2021-09-07T00:34:04Z</dcterms:created>
  <dcterms:modified xsi:type="dcterms:W3CDTF">2022-07-19T09:12:57Z</dcterms:modified>
</cp:coreProperties>
</file>