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29"/>
  </p:notesMasterIdLst>
  <p:sldIdLst>
    <p:sldId id="258" r:id="rId3"/>
    <p:sldId id="317" r:id="rId4"/>
    <p:sldId id="390" r:id="rId5"/>
    <p:sldId id="392" r:id="rId6"/>
    <p:sldId id="393" r:id="rId7"/>
    <p:sldId id="394" r:id="rId8"/>
    <p:sldId id="391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5" r:id="rId23"/>
    <p:sldId id="398" r:id="rId24"/>
    <p:sldId id="397" r:id="rId25"/>
    <p:sldId id="396" r:id="rId26"/>
    <p:sldId id="399" r:id="rId27"/>
    <p:sldId id="306" r:id="rId28"/>
  </p:sldIdLst>
  <p:sldSz cx="9144000" cy="6858000" type="screen4x3"/>
  <p:notesSz cx="6797675" cy="9926638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1200" kern="1200">
        <a:solidFill>
          <a:srgbClr val="000000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1200" kern="1200">
        <a:solidFill>
          <a:srgbClr val="000000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1200" kern="1200">
        <a:solidFill>
          <a:srgbClr val="000000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1200" kern="1200">
        <a:solidFill>
          <a:srgbClr val="000000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1200" kern="1200">
        <a:solidFill>
          <a:srgbClr val="000000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rgbClr val="000000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sz="1200" kern="1200">
        <a:solidFill>
          <a:srgbClr val="000000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sz="1200" kern="1200">
        <a:solidFill>
          <a:srgbClr val="000000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sz="1200" kern="1200">
        <a:solidFill>
          <a:srgbClr val="000000"/>
        </a:solidFill>
        <a:latin typeface="Arial" panose="020B0604020202020204" pitchFamily="34" charset="0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66FF"/>
    <a:srgbClr val="9900FF"/>
    <a:srgbClr val="9933FF"/>
    <a:srgbClr val="FFFFCC"/>
    <a:srgbClr val="FFFF99"/>
    <a:srgbClr val="993300"/>
    <a:srgbClr val="000099"/>
    <a:srgbClr val="00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91" autoAdjust="0"/>
    <p:restoredTop sz="96576" autoAdjust="0"/>
  </p:normalViewPr>
  <p:slideViewPr>
    <p:cSldViewPr>
      <p:cViewPr varScale="1">
        <p:scale>
          <a:sx n="110" d="100"/>
          <a:sy n="110" d="100"/>
        </p:scale>
        <p:origin x="132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DD7D6CB-1062-4EDC-935B-36DFE848301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5D47850-5655-4F39-BA99-431929AA4D9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22BAD11C-9549-42BF-A56F-DBC7E41B2C96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D07F4FCF-876F-4595-A6C7-A0DE33E3B88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0BBC1CEC-B161-489D-87D9-5996A87A98F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3780172F-F77E-4E7F-869A-40C6930D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solidFill>
                  <a:schemeClr val="tx1"/>
                </a:solidFill>
              </a:defRPr>
            </a:lvl1pPr>
          </a:lstStyle>
          <a:p>
            <a:fld id="{208509DD-0480-4B41-B999-8953343F3FA5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5AAD1A8C-5981-47B9-A606-185A85282A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latinLnBrk="1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algn="l" eaLnBrk="0" latinLnBrk="1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algn="l" eaLnBrk="0" latinLnBrk="1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algn="l" eaLnBrk="0" latinLnBrk="1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algn="l" eaLnBrk="0" latinLnBrk="1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r" eaLnBrk="1" latinLnBrk="0" hangingPunct="1">
              <a:spcBef>
                <a:spcPct val="0"/>
              </a:spcBef>
            </a:pPr>
            <a:fld id="{D4B3DBB8-44F8-490C-BB28-E4EC8356F394}" type="slidenum">
              <a:rPr kumimoji="0" lang="ko-KR" altLang="en-US">
                <a:latin typeface="Arial" panose="020B0604020202020204" pitchFamily="34" charset="0"/>
              </a:rPr>
              <a:pPr algn="r" eaLnBrk="1" latinLnBrk="0" hangingPunct="1">
                <a:spcBef>
                  <a:spcPct val="0"/>
                </a:spcBef>
              </a:pPr>
              <a:t>1</a:t>
            </a:fld>
            <a:endParaRPr kumimoji="0" lang="en-US" altLang="ko-KR">
              <a:latin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C5B190E9-7FB6-40A2-8579-F8A9D3ABE7A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55B432FC-4F88-46E3-B3C8-BC8DCCBEBB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1752600"/>
            <a:ext cx="54864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ko-KR" altLang="en-US" noProof="0"/>
              <a:t>마스터 제목 스타일 편집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2743200"/>
            <a:ext cx="5486400" cy="457200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ko-KR" altLang="en-US" noProof="0"/>
              <a:t>마스터 부제목 스타일 편집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FE3BF3-1197-4D56-8FF4-2A0ECB50AD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1CCDAF-7CB3-4F25-834C-AC30C46693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066BAA-D954-48CC-AA25-C5A17A8616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C293F-2326-490C-A320-7BF34A6555BE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969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4C577F8-8209-4569-80D3-03444ADF7B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C69E3AE-0129-4CFE-AEFF-8DA85AB1E6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51D47D9-4B2B-44F5-959D-9E6216D37E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558DC6-513A-4B65-881B-BECCAD7A085A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7122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6413" y="762000"/>
            <a:ext cx="1370012" cy="49530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741613" y="762000"/>
            <a:ext cx="3962400" cy="49530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942CFAF-73F1-49B6-83DE-37E78DEE5E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518A620-A7DE-4F32-9702-39FC85D13E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14EB7C5-9B49-4103-AE4A-FF06EC78A6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EB3B1-8EEA-4F6E-ABE8-8BF6AA10DF88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69989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2741613" y="762000"/>
            <a:ext cx="5484812" cy="9144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2741613" y="1828800"/>
            <a:ext cx="2665412" cy="18669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5559425" y="1828800"/>
            <a:ext cx="2667000" cy="18669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2741613" y="3848100"/>
            <a:ext cx="2665412" cy="18669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559425" y="3848100"/>
            <a:ext cx="2667000" cy="18669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A4D92D10-9BCE-46D1-A64D-5D604054B0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BB6440DC-6AD8-42CA-AA77-25E6BA49C2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F0954190-5A10-4D99-A82F-BFC959989E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9F430-D409-4407-BFBA-A44D3E99BD64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13059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각 삼각형 3">
            <a:extLst>
              <a:ext uri="{FF2B5EF4-FFF2-40B4-BE49-F238E27FC236}">
                <a16:creationId xmlns:a16="http://schemas.microsoft.com/office/drawing/2014/main" id="{4AB6D859-AF64-4AE1-8D86-986467DD6240}"/>
              </a:ext>
            </a:extLst>
          </p:cNvPr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grpSp>
        <p:nvGrpSpPr>
          <p:cNvPr id="5" name="그룹 15">
            <a:extLst>
              <a:ext uri="{FF2B5EF4-FFF2-40B4-BE49-F238E27FC236}">
                <a16:creationId xmlns:a16="http://schemas.microsoft.com/office/drawing/2014/main" id="{26AC3AA8-17B7-422E-9891-DD64921F256E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자유형 15">
              <a:extLst>
                <a:ext uri="{FF2B5EF4-FFF2-40B4-BE49-F238E27FC236}">
                  <a16:creationId xmlns:a16="http://schemas.microsoft.com/office/drawing/2014/main" id="{4404311C-0C9D-44E8-A8B9-056FCF6B4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" name="자유형 18">
              <a:extLst>
                <a:ext uri="{FF2B5EF4-FFF2-40B4-BE49-F238E27FC236}">
                  <a16:creationId xmlns:a16="http://schemas.microsoft.com/office/drawing/2014/main" id="{B5AEB1A3-330F-4891-AD28-4470B180B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" name="자유형 18">
              <a:extLst>
                <a:ext uri="{FF2B5EF4-FFF2-40B4-BE49-F238E27FC236}">
                  <a16:creationId xmlns:a16="http://schemas.microsoft.com/office/drawing/2014/main" id="{EB1E3B52-ECD1-4B2D-9F4D-C7AF8967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50107B5A-AD2D-4D14-BED3-B2D7DD210B6D}"/>
                </a:ext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11" name="날짜 개체 틀 29">
            <a:extLst>
              <a:ext uri="{FF2B5EF4-FFF2-40B4-BE49-F238E27FC236}">
                <a16:creationId xmlns:a16="http://schemas.microsoft.com/office/drawing/2014/main" id="{D1B7EEDF-F064-49C5-BDCC-0081606A6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바닥글 개체 틀 18">
            <a:extLst>
              <a:ext uri="{FF2B5EF4-FFF2-40B4-BE49-F238E27FC236}">
                <a16:creationId xmlns:a16="http://schemas.microsoft.com/office/drawing/2014/main" id="{73D1804A-B885-4F49-B0E1-E0F53D407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슬라이드 번호 개체 틀 26">
            <a:extLst>
              <a:ext uri="{FF2B5EF4-FFF2-40B4-BE49-F238E27FC236}">
                <a16:creationId xmlns:a16="http://schemas.microsoft.com/office/drawing/2014/main" id="{694750D8-5829-48C7-ABCB-FAB29BCC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AB7BE9-2102-4297-B022-A6533DEEC946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301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4" name="날짜 개체 틀 9">
            <a:extLst>
              <a:ext uri="{FF2B5EF4-FFF2-40B4-BE49-F238E27FC236}">
                <a16:creationId xmlns:a16="http://schemas.microsoft.com/office/drawing/2014/main" id="{7DFFC285-CAA0-4F34-8065-18AE1539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21">
            <a:extLst>
              <a:ext uri="{FF2B5EF4-FFF2-40B4-BE49-F238E27FC236}">
                <a16:creationId xmlns:a16="http://schemas.microsoft.com/office/drawing/2014/main" id="{736037C7-D49C-4E09-8675-C04B43CA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17">
            <a:extLst>
              <a:ext uri="{FF2B5EF4-FFF2-40B4-BE49-F238E27FC236}">
                <a16:creationId xmlns:a16="http://schemas.microsoft.com/office/drawing/2014/main" id="{5EFEB0F0-0692-43C9-8513-C385114FA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766A5-8B82-4B84-BB54-80B4342E28CF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7219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갈매기형 수장 10">
            <a:extLst>
              <a:ext uri="{FF2B5EF4-FFF2-40B4-BE49-F238E27FC236}">
                <a16:creationId xmlns:a16="http://schemas.microsoft.com/office/drawing/2014/main" id="{5FDA737C-674D-4359-B879-140F3A98F47E}"/>
              </a:ext>
            </a:extLst>
          </p:cNvPr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en-US"/>
          </a:p>
        </p:txBody>
      </p:sp>
      <p:sp>
        <p:nvSpPr>
          <p:cNvPr id="5" name="갈매기형 수장 11">
            <a:extLst>
              <a:ext uri="{FF2B5EF4-FFF2-40B4-BE49-F238E27FC236}">
                <a16:creationId xmlns:a16="http://schemas.microsoft.com/office/drawing/2014/main" id="{B7DB5DA0-A55F-4A96-9D46-7125EE73F7E4}"/>
              </a:ext>
            </a:extLst>
          </p:cNvPr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날짜 개체 틀 3">
            <a:extLst>
              <a:ext uri="{FF2B5EF4-FFF2-40B4-BE49-F238E27FC236}">
                <a16:creationId xmlns:a16="http://schemas.microsoft.com/office/drawing/2014/main" id="{2F91AEB4-CA5D-4543-AD71-C4823BD4B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바닥글 개체 틀 4">
            <a:extLst>
              <a:ext uri="{FF2B5EF4-FFF2-40B4-BE49-F238E27FC236}">
                <a16:creationId xmlns:a16="http://schemas.microsoft.com/office/drawing/2014/main" id="{C14626A1-6D7F-41B2-8F85-23D3E0838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슬라이드 번호 개체 틀 5">
            <a:extLst>
              <a:ext uri="{FF2B5EF4-FFF2-40B4-BE49-F238E27FC236}">
                <a16:creationId xmlns:a16="http://schemas.microsoft.com/office/drawing/2014/main" id="{322724CE-D3E9-4A82-ABC4-30F61421D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17F46-4455-4A0F-8E1A-5B1EBF2FECCB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04214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7A9794D-1578-4F7D-9856-66980FCF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F7F6F90-25C3-4809-B073-92C2D36BD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ED385BD-DC62-47C3-8C7F-0C184BFD7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5C43D-5133-476B-ADCE-8AB5D7F9DBB3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51281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C98E211-589B-4897-BB88-2D0C68B6C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F54CE69-942B-4E5C-A1D3-F80C5B7C0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7077E31-4A2D-4505-9375-921C9747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A7C6B-A413-4149-8827-14C51D5B162F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48987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428522E-ABC8-4373-B0D1-1200401B0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4CC19C6-1E4B-4D8B-835F-55327D18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6EC707E-4CDB-4222-A7FC-4E8C7DFB8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BC3C9-8726-4E23-B0BE-759DEBF80EF1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63208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9">
            <a:extLst>
              <a:ext uri="{FF2B5EF4-FFF2-40B4-BE49-F238E27FC236}">
                <a16:creationId xmlns:a16="http://schemas.microsoft.com/office/drawing/2014/main" id="{687AAC7B-98C9-4563-84CC-F045BB510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바닥글 개체 틀 21">
            <a:extLst>
              <a:ext uri="{FF2B5EF4-FFF2-40B4-BE49-F238E27FC236}">
                <a16:creationId xmlns:a16="http://schemas.microsoft.com/office/drawing/2014/main" id="{24768AE8-5C0B-4C12-98E9-1CC8E17D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슬라이드 번호 개체 틀 17">
            <a:extLst>
              <a:ext uri="{FF2B5EF4-FFF2-40B4-BE49-F238E27FC236}">
                <a16:creationId xmlns:a16="http://schemas.microsoft.com/office/drawing/2014/main" id="{684B2498-C07E-4915-9807-065476EF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7AB81-951C-4D20-A98D-5438848DDE99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0984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4055883-45ED-438A-A7C5-4D7F290F0D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6116AD4-2D33-4E1A-985D-2BB81BFE52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3C59B27E-0DB7-4326-B85D-A5AC03E895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4DFDA4-8B32-4195-89CB-F07F9CDFEB1A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3462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637D192-2785-4B43-A8DD-5FE700A3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1DD2253-25CE-462C-8E8D-B408F96F0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B23A0DF-6DED-417B-A50B-CA95B081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C553-ADF1-4199-A43A-33E3B6D2414C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8409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 10">
            <a:extLst>
              <a:ext uri="{FF2B5EF4-FFF2-40B4-BE49-F238E27FC236}">
                <a16:creationId xmlns:a16="http://schemas.microsoft.com/office/drawing/2014/main" id="{5FD0C85C-43B2-4143-8061-849F0E863DC8}"/>
              </a:ext>
            </a:extLst>
          </p:cNvPr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자유형 15">
            <a:extLst>
              <a:ext uri="{FF2B5EF4-FFF2-40B4-BE49-F238E27FC236}">
                <a16:creationId xmlns:a16="http://schemas.microsoft.com/office/drawing/2014/main" id="{C233CBD3-8F61-451E-BE47-A182D604016B}"/>
              </a:ext>
            </a:extLst>
          </p:cNvPr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7" name="직각 삼각형 6">
            <a:extLst>
              <a:ext uri="{FF2B5EF4-FFF2-40B4-BE49-F238E27FC236}">
                <a16:creationId xmlns:a16="http://schemas.microsoft.com/office/drawing/2014/main" id="{EC3CE11A-DC2F-49DF-8E9E-6CD2BDD1047B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2E22C0A1-1124-4C7D-A49F-0600FA1E6966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갈매기형 수장 18">
            <a:extLst>
              <a:ext uri="{FF2B5EF4-FFF2-40B4-BE49-F238E27FC236}">
                <a16:creationId xmlns:a16="http://schemas.microsoft.com/office/drawing/2014/main" id="{1421EE5D-6501-4A5F-8334-501700EC3ECC}"/>
              </a:ext>
            </a:extLst>
          </p:cNvPr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en-US"/>
          </a:p>
        </p:txBody>
      </p:sp>
      <p:sp>
        <p:nvSpPr>
          <p:cNvPr id="10" name="갈매기형 수장 19">
            <a:extLst>
              <a:ext uri="{FF2B5EF4-FFF2-40B4-BE49-F238E27FC236}">
                <a16:creationId xmlns:a16="http://schemas.microsoft.com/office/drawing/2014/main" id="{45DFF60E-BB8E-4EDC-A29D-150E3D18ABC2}"/>
              </a:ext>
            </a:extLst>
          </p:cNvPr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ko-KR" altLang="en-US" noProof="0"/>
              <a:t>그림을 추가하려면 아이콘을 클릭하십시오</a:t>
            </a:r>
            <a:endParaRPr lang="en-US" noProof="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11" name="날짜 개체 틀 4">
            <a:extLst>
              <a:ext uri="{FF2B5EF4-FFF2-40B4-BE49-F238E27FC236}">
                <a16:creationId xmlns:a16="http://schemas.microsoft.com/office/drawing/2014/main" id="{97D3FE75-7044-43AB-8095-73D6BCEFA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바닥글 개체 틀 5">
            <a:extLst>
              <a:ext uri="{FF2B5EF4-FFF2-40B4-BE49-F238E27FC236}">
                <a16:creationId xmlns:a16="http://schemas.microsoft.com/office/drawing/2014/main" id="{DDFB2F69-D181-49B3-B1D2-47E16C529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슬라이드 번호 개체 틀 6">
            <a:extLst>
              <a:ext uri="{FF2B5EF4-FFF2-40B4-BE49-F238E27FC236}">
                <a16:creationId xmlns:a16="http://schemas.microsoft.com/office/drawing/2014/main" id="{C6BE0998-09C5-485D-A0E4-33C0F0DF1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C4398-DAF1-4E73-9B1B-886F2ACB1B51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9474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9">
            <a:extLst>
              <a:ext uri="{FF2B5EF4-FFF2-40B4-BE49-F238E27FC236}">
                <a16:creationId xmlns:a16="http://schemas.microsoft.com/office/drawing/2014/main" id="{80A9CCC9-2F75-4C5A-A0D5-0EFC6505C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21">
            <a:extLst>
              <a:ext uri="{FF2B5EF4-FFF2-40B4-BE49-F238E27FC236}">
                <a16:creationId xmlns:a16="http://schemas.microsoft.com/office/drawing/2014/main" id="{AD2FE847-4882-43E5-87AB-85DC684D3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17">
            <a:extLst>
              <a:ext uri="{FF2B5EF4-FFF2-40B4-BE49-F238E27FC236}">
                <a16:creationId xmlns:a16="http://schemas.microsoft.com/office/drawing/2014/main" id="{12B02AF4-3F86-46ED-88F4-51A030817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36D87-2E67-494F-8F57-874186710156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43033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9">
            <a:extLst>
              <a:ext uri="{FF2B5EF4-FFF2-40B4-BE49-F238E27FC236}">
                <a16:creationId xmlns:a16="http://schemas.microsoft.com/office/drawing/2014/main" id="{8EA2168A-4492-4513-8824-AF09DC470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21">
            <a:extLst>
              <a:ext uri="{FF2B5EF4-FFF2-40B4-BE49-F238E27FC236}">
                <a16:creationId xmlns:a16="http://schemas.microsoft.com/office/drawing/2014/main" id="{DC169AD6-8A73-4316-861D-CD4D4579F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17">
            <a:extLst>
              <a:ext uri="{FF2B5EF4-FFF2-40B4-BE49-F238E27FC236}">
                <a16:creationId xmlns:a16="http://schemas.microsoft.com/office/drawing/2014/main" id="{DD285EE0-AA9B-41BA-AE25-0BA5D2DE3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4CD7E-E6C1-4A1D-83AE-5BD940A5E76F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72556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2741613" y="762000"/>
            <a:ext cx="5484812" cy="9144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2741613" y="1828800"/>
            <a:ext cx="2665412" cy="18669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5559425" y="1828800"/>
            <a:ext cx="2667000" cy="18669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2741613" y="3848100"/>
            <a:ext cx="2665412" cy="18669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559425" y="3848100"/>
            <a:ext cx="2667000" cy="18669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1EB1890-9E18-402F-85C6-BE452560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5886450"/>
            <a:ext cx="17526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03C0722-5C75-4EE8-8766-F71D34725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88645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765EC68-931C-42A2-80DA-E499424D0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7000" y="5886450"/>
            <a:ext cx="1752600" cy="381000"/>
          </a:xfrm>
        </p:spPr>
        <p:txBody>
          <a:bodyPr/>
          <a:lstStyle>
            <a:lvl1pPr>
              <a:defRPr/>
            </a:lvl1pPr>
          </a:lstStyle>
          <a:p>
            <a:fld id="{A26A0C9E-6175-43A7-9750-F73FF33422EF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899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1B7CFE3-7267-4D99-A8BC-38718357FB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6CFDB7D-CD35-4131-A561-5897BE31D3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61D8448-27FF-4665-973B-D7BCB3A9E6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4212A-5C56-416D-982B-716A9EDD760E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1798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741613" y="1828800"/>
            <a:ext cx="2665412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559425" y="1828800"/>
            <a:ext cx="2667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E568CC5-DE62-4ED0-90D3-F5933827B6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C098C53-2E4B-441B-905F-812E7A7C0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9798B8ED-427F-4887-B379-59863FF2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0C023-CDC5-42DF-8FA1-17BF3E0BCCEB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08965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DC26596-55BF-4227-8626-C9E0D030AA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4917B943-CDA1-482D-A84F-6BE0AEE59A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6563663A-1A7E-469C-A256-ADF5C55C26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985AF-FCCA-4562-8890-BFCBDAA1DDA8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3453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03F79CF0-A55C-4D02-BE1D-D1B54F5C4A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C418AEF-9C65-42EA-A783-82C57150DF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69C76E28-0799-474A-A650-A29E2CF658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B0816-73AD-400C-8357-0EE7F2D33BA0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2980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8B0B9CD6-E991-4B4C-8EBD-163654047E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D6BBA5E-6010-4E7A-A8B1-E26511CC02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CE31027F-0202-44A5-A498-8207654966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02D5D-E632-42E1-B335-D11A464295EF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1408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9C74B2E-7D3A-47D7-89D0-D3C34E7DDB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5EA33BF-2F8C-412B-8436-5C2CDCF9F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85857A0-2CFC-4914-A62C-CEA03B75C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DAF7FC-1920-4B49-9B7A-5C5F7A2E857F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8504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5EF3571-25B0-4F57-B527-D8CC901311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3D4A786-66ED-492F-BD7C-927A0F846C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910A28F4-6DF7-4282-B18D-05A7A32CD0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DA3BA-5FCB-46A0-8409-2946DE3B9960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0948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09F89D4-E742-4158-8B12-9E6238E3C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41613" y="762000"/>
            <a:ext cx="548481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CE0E83A-BD6B-4B1C-A239-0CB85ECC1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828800"/>
            <a:ext cx="5484812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1F912465-1510-4207-893B-F76771405B5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5886450"/>
            <a:ext cx="1752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solidFill>
                  <a:srgbClr val="79551B"/>
                </a:solidFill>
                <a:latin typeface="+mn-lt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7FAB4549-98B5-4F24-919D-1859EB63A2C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88645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>
                <a:solidFill>
                  <a:srgbClr val="79551B"/>
                </a:solidFill>
                <a:latin typeface="+mn-lt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39381123-96B7-472C-86B9-9C26F1DB7D6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5886450"/>
            <a:ext cx="1752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solidFill>
                  <a:srgbClr val="79551B"/>
                </a:solidFill>
                <a:latin typeface="Palatino Linotype" panose="02040502050505030304" pitchFamily="18" charset="0"/>
              </a:defRPr>
            </a:lvl1pPr>
          </a:lstStyle>
          <a:p>
            <a:fld id="{1B4547D1-CDAE-4E85-846F-18F77187BEFC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79551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79551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 12">
            <a:extLst>
              <a:ext uri="{FF2B5EF4-FFF2-40B4-BE49-F238E27FC236}">
                <a16:creationId xmlns:a16="http://schemas.microsoft.com/office/drawing/2014/main" id="{7E32D2D7-2BF8-4B3F-886C-3420793EE88F}"/>
              </a:ext>
            </a:extLst>
          </p:cNvPr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1" name="자유형 11">
            <a:extLst>
              <a:ext uri="{FF2B5EF4-FFF2-40B4-BE49-F238E27FC236}">
                <a16:creationId xmlns:a16="http://schemas.microsoft.com/office/drawing/2014/main" id="{E8F24288-D73A-44E8-A0F9-531DB2FB2DA7}"/>
              </a:ext>
            </a:extLst>
          </p:cNvPr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4" name="직각 삼각형 13">
            <a:extLst>
              <a:ext uri="{FF2B5EF4-FFF2-40B4-BE49-F238E27FC236}">
                <a16:creationId xmlns:a16="http://schemas.microsoft.com/office/drawing/2014/main" id="{2661B532-141E-42CA-A437-3405F3E54628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C2443341-3955-47BA-B629-ABA9C70FDD71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제목 개체 틀 8">
            <a:extLst>
              <a:ext uri="{FF2B5EF4-FFF2-40B4-BE49-F238E27FC236}">
                <a16:creationId xmlns:a16="http://schemas.microsoft.com/office/drawing/2014/main" id="{1D0FA9D4-DD59-4B2F-BFD3-0707C0764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2057" name="텍스트 개체 틀 29">
            <a:extLst>
              <a:ext uri="{FF2B5EF4-FFF2-40B4-BE49-F238E27FC236}">
                <a16:creationId xmlns:a16="http://schemas.microsoft.com/office/drawing/2014/main" id="{5AFF79C2-F55A-414A-B446-59E070F35B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" name="날짜 개체 틀 9">
            <a:extLst>
              <a:ext uri="{FF2B5EF4-FFF2-40B4-BE49-F238E27FC236}">
                <a16:creationId xmlns:a16="http://schemas.microsoft.com/office/drawing/2014/main" id="{AB886A75-C56A-4982-B853-05848F542C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22" name="바닥글 개체 틀 21">
            <a:extLst>
              <a:ext uri="{FF2B5EF4-FFF2-40B4-BE49-F238E27FC236}">
                <a16:creationId xmlns:a16="http://schemas.microsoft.com/office/drawing/2014/main" id="{05835F40-BEF8-477D-9F5D-500F6BC9A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8" name="슬라이드 번호 개체 틀 17">
            <a:extLst>
              <a:ext uri="{FF2B5EF4-FFF2-40B4-BE49-F238E27FC236}">
                <a16:creationId xmlns:a16="http://schemas.microsoft.com/office/drawing/2014/main" id="{D7445837-11ED-4F08-AE45-940AD5A96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B2A31E9-E101-465F-8200-98594012B040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16" r:id="rId2"/>
    <p:sldLayoutId id="2147484122" r:id="rId3"/>
    <p:sldLayoutId id="2147484123" r:id="rId4"/>
    <p:sldLayoutId id="2147484124" r:id="rId5"/>
    <p:sldLayoutId id="2147484125" r:id="rId6"/>
    <p:sldLayoutId id="2147484117" r:id="rId7"/>
    <p:sldLayoutId id="2147484126" r:id="rId8"/>
    <p:sldLayoutId id="2147484127" r:id="rId9"/>
    <p:sldLayoutId id="2147484118" r:id="rId10"/>
    <p:sldLayoutId id="2147484119" r:id="rId11"/>
    <p:sldLayoutId id="2147484128" r:id="rId12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latinLnBrk="1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latinLnBrk="1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latinLnBrk="1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24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30.jpe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4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emf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eg"/><Relationship Id="rId11" Type="http://schemas.openxmlformats.org/officeDocument/2006/relationships/image" Target="../media/image13.png"/><Relationship Id="rId5" Type="http://schemas.openxmlformats.org/officeDocument/2006/relationships/image" Target="../media/image18.jpeg"/><Relationship Id="rId10" Type="http://schemas.openxmlformats.org/officeDocument/2006/relationships/image" Target="../media/image14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9">
            <a:extLst>
              <a:ext uri="{FF2B5EF4-FFF2-40B4-BE49-F238E27FC236}">
                <a16:creationId xmlns:a16="http://schemas.microsoft.com/office/drawing/2014/main" id="{AEC6BE55-8C1E-4B25-AFA5-660723568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412875"/>
            <a:ext cx="6769100" cy="1152525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endParaRPr lang="ko-KR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Text Box 10">
            <a:extLst>
              <a:ext uri="{FF2B5EF4-FFF2-40B4-BE49-F238E27FC236}">
                <a16:creationId xmlns:a16="http://schemas.microsoft.com/office/drawing/2014/main" id="{1B5B3B82-22A8-468E-8A7E-9E3CDC922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557338"/>
            <a:ext cx="662463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28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밀폐공간 질식재해 예방대책</a:t>
            </a:r>
            <a:endParaRPr lang="en-US" altLang="ko-KR" sz="2800" b="1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34835171-572F-41CA-B87D-7AD03A7781E0}"/>
              </a:ext>
            </a:extLst>
          </p:cNvPr>
          <p:cNvSpPr/>
          <p:nvPr/>
        </p:nvSpPr>
        <p:spPr>
          <a:xfrm>
            <a:off x="5109054" y="3615195"/>
            <a:ext cx="2898178" cy="19663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2300" b="1" dirty="0">
                <a:solidFill>
                  <a:schemeClr val="tx1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㈜송학건설</a:t>
            </a:r>
            <a:endParaRPr lang="en-US" altLang="ko-KR" sz="2300" b="1" dirty="0">
              <a:solidFill>
                <a:schemeClr val="tx1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>
              <a:defRPr/>
            </a:pPr>
            <a:r>
              <a:rPr lang="ko-KR" altLang="en-US" sz="2300" b="1" dirty="0">
                <a:solidFill>
                  <a:schemeClr val="tx1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안전팀장 양동윤 </a:t>
            </a:r>
          </a:p>
        </p:txBody>
      </p:sp>
      <p:grpSp>
        <p:nvGrpSpPr>
          <p:cNvPr id="12294" name="그룹 6">
            <a:extLst>
              <a:ext uri="{FF2B5EF4-FFF2-40B4-BE49-F238E27FC236}">
                <a16:creationId xmlns:a16="http://schemas.microsoft.com/office/drawing/2014/main" id="{C2FF1171-A719-48D5-BDEA-5A7451AE3058}"/>
              </a:ext>
            </a:extLst>
          </p:cNvPr>
          <p:cNvGrpSpPr>
            <a:grpSpLocks/>
          </p:cNvGrpSpPr>
          <p:nvPr/>
        </p:nvGrpSpPr>
        <p:grpSpPr bwMode="auto">
          <a:xfrm>
            <a:off x="1331640" y="2996952"/>
            <a:ext cx="3198294" cy="3204294"/>
            <a:chOff x="9220475" y="2146900"/>
            <a:chExt cx="2534338" cy="2534336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18F84CF-0889-4DC6-97A6-11B6D91182A8}"/>
                </a:ext>
              </a:extLst>
            </p:cNvPr>
            <p:cNvSpPr/>
            <p:nvPr/>
          </p:nvSpPr>
          <p:spPr>
            <a:xfrm>
              <a:off x="9331422" y="2336738"/>
              <a:ext cx="2377427" cy="212460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2700">
                <a:spcBef>
                  <a:spcPts val="1485"/>
                </a:spcBef>
                <a:tabLst>
                  <a:tab pos="215265" algn="l"/>
                  <a:tab pos="216535" algn="l"/>
                </a:tabLst>
                <a:defRPr/>
              </a:pPr>
              <a:r>
                <a:rPr lang="ko-KR" altLang="en-US" sz="2800" b="1" spc="-40" dirty="0">
                  <a:solidFill>
                    <a:srgbClr val="9F5785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➊ 환기 </a:t>
              </a:r>
              <a:endParaRPr lang="en-US" altLang="ko-KR" sz="2800" b="1" spc="-40" dirty="0">
                <a:solidFill>
                  <a:srgbClr val="9F578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marL="12700">
                <a:spcBef>
                  <a:spcPts val="1485"/>
                </a:spcBef>
                <a:tabLst>
                  <a:tab pos="215265" algn="l"/>
                  <a:tab pos="216535" algn="l"/>
                </a:tabLst>
                <a:defRPr/>
              </a:pPr>
              <a:r>
                <a:rPr lang="ko-KR" altLang="en-US" sz="2800" b="1" spc="-40" dirty="0">
                  <a:solidFill>
                    <a:srgbClr val="9F5785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➋ 농도 측정 </a:t>
              </a:r>
              <a:endParaRPr lang="en-US" altLang="ko-KR" sz="2800" b="1" spc="-40" dirty="0">
                <a:solidFill>
                  <a:srgbClr val="9F578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marL="12700">
                <a:spcBef>
                  <a:spcPts val="1485"/>
                </a:spcBef>
                <a:tabLst>
                  <a:tab pos="215265" algn="l"/>
                  <a:tab pos="216535" algn="l"/>
                </a:tabLst>
                <a:defRPr/>
              </a:pPr>
              <a:r>
                <a:rPr lang="ko-KR" altLang="en-US" sz="2800" b="1" dirty="0">
                  <a:solidFill>
                    <a:srgbClr val="9F5785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➌ 보호장비 </a:t>
              </a:r>
              <a:endParaRPr lang="en-US" altLang="ko-KR" sz="2800" b="1" dirty="0">
                <a:solidFill>
                  <a:srgbClr val="9F578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marL="12700">
                <a:spcBef>
                  <a:spcPts val="1485"/>
                </a:spcBef>
                <a:tabLst>
                  <a:tab pos="215265" algn="l"/>
                  <a:tab pos="216535" algn="l"/>
                </a:tabLst>
                <a:defRPr/>
              </a:pPr>
              <a:r>
                <a:rPr lang="ko-KR" altLang="en-US" sz="2800" b="1" dirty="0">
                  <a:solidFill>
                    <a:srgbClr val="9F5785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➍ 기타</a:t>
              </a:r>
              <a:endParaRPr lang="en-US" altLang="ko-KR" dirty="0">
                <a:solidFill>
                  <a:srgbClr val="9F5785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맑은 고딕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7D65BC6A-DC75-408B-A32A-447871ED8FB1}"/>
                </a:ext>
              </a:extLst>
            </p:cNvPr>
            <p:cNvGrpSpPr/>
            <p:nvPr/>
          </p:nvGrpSpPr>
          <p:grpSpPr>
            <a:xfrm>
              <a:off x="9220475" y="2146900"/>
              <a:ext cx="2534338" cy="2534336"/>
              <a:chOff x="2571486" y="1204899"/>
              <a:chExt cx="4539925" cy="4539925"/>
            </a:xfrm>
            <a:solidFill>
              <a:srgbClr val="9F5785"/>
            </a:solidFill>
          </p:grpSpPr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8F203202-3D75-4C1F-8F7D-5BE02F2E5B62}"/>
                  </a:ext>
                </a:extLst>
              </p:cNvPr>
              <p:cNvGrpSpPr/>
              <p:nvPr/>
            </p:nvGrpSpPr>
            <p:grpSpPr>
              <a:xfrm rot="2700000">
                <a:off x="4103101" y="1215858"/>
                <a:ext cx="1610321" cy="1588404"/>
                <a:chOff x="1742480" y="2186155"/>
                <a:chExt cx="1610321" cy="1588404"/>
              </a:xfrm>
              <a:grpFill/>
            </p:grpSpPr>
            <p:sp>
              <p:nvSpPr>
                <p:cNvPr id="21" name="직사각형 20">
                  <a:extLst>
                    <a:ext uri="{FF2B5EF4-FFF2-40B4-BE49-F238E27FC236}">
                      <a16:creationId xmlns:a16="http://schemas.microsoft.com/office/drawing/2014/main" id="{1C64D744-276A-4F7A-B119-A9B9A07C12D8}"/>
                    </a:ext>
                  </a:extLst>
                </p:cNvPr>
                <p:cNvSpPr/>
                <p:nvPr/>
              </p:nvSpPr>
              <p:spPr>
                <a:xfrm>
                  <a:off x="1742481" y="2186155"/>
                  <a:ext cx="1610320" cy="152830"/>
                </a:xfrm>
                <a:prstGeom prst="rect">
                  <a:avLst/>
                </a:prstGeom>
                <a:grpFill/>
                <a:ln w="50800">
                  <a:solidFill>
                    <a:srgbClr val="9F578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직사각형 21">
                  <a:extLst>
                    <a:ext uri="{FF2B5EF4-FFF2-40B4-BE49-F238E27FC236}">
                      <a16:creationId xmlns:a16="http://schemas.microsoft.com/office/drawing/2014/main" id="{89A28C23-5AF1-41D2-91E6-12E43CB1FD80}"/>
                    </a:ext>
                  </a:extLst>
                </p:cNvPr>
                <p:cNvSpPr/>
                <p:nvPr/>
              </p:nvSpPr>
              <p:spPr>
                <a:xfrm rot="5400000">
                  <a:off x="1023080" y="2905556"/>
                  <a:ext cx="1588403" cy="149604"/>
                </a:xfrm>
                <a:prstGeom prst="rect">
                  <a:avLst/>
                </a:prstGeom>
                <a:grpFill/>
                <a:ln w="50800">
                  <a:solidFill>
                    <a:srgbClr val="9F578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40305EBD-6387-4426-BD2C-845B64506168}"/>
                  </a:ext>
                </a:extLst>
              </p:cNvPr>
              <p:cNvGrpSpPr/>
              <p:nvPr/>
            </p:nvGrpSpPr>
            <p:grpSpPr>
              <a:xfrm rot="13500000">
                <a:off x="4103102" y="4145462"/>
                <a:ext cx="1610321" cy="1588404"/>
                <a:chOff x="1742480" y="2186155"/>
                <a:chExt cx="1610321" cy="1588404"/>
              </a:xfrm>
              <a:grpFill/>
            </p:grpSpPr>
            <p:sp>
              <p:nvSpPr>
                <p:cNvPr id="19" name="직사각형 18">
                  <a:extLst>
                    <a:ext uri="{FF2B5EF4-FFF2-40B4-BE49-F238E27FC236}">
                      <a16:creationId xmlns:a16="http://schemas.microsoft.com/office/drawing/2014/main" id="{7BC8A28E-903C-4798-8018-AED4B12B8A00}"/>
                    </a:ext>
                  </a:extLst>
                </p:cNvPr>
                <p:cNvSpPr/>
                <p:nvPr/>
              </p:nvSpPr>
              <p:spPr>
                <a:xfrm>
                  <a:off x="1742481" y="2186155"/>
                  <a:ext cx="1610320" cy="152830"/>
                </a:xfrm>
                <a:prstGeom prst="rect">
                  <a:avLst/>
                </a:prstGeom>
                <a:grpFill/>
                <a:ln w="50800">
                  <a:solidFill>
                    <a:srgbClr val="9F578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직사각형 19">
                  <a:extLst>
                    <a:ext uri="{FF2B5EF4-FFF2-40B4-BE49-F238E27FC236}">
                      <a16:creationId xmlns:a16="http://schemas.microsoft.com/office/drawing/2014/main" id="{337CCB01-00B8-4429-A5F3-64312AA1D3CD}"/>
                    </a:ext>
                  </a:extLst>
                </p:cNvPr>
                <p:cNvSpPr/>
                <p:nvPr/>
              </p:nvSpPr>
              <p:spPr>
                <a:xfrm rot="5400000">
                  <a:off x="1023080" y="2905556"/>
                  <a:ext cx="1588403" cy="149604"/>
                </a:xfrm>
                <a:prstGeom prst="rect">
                  <a:avLst/>
                </a:prstGeom>
                <a:grpFill/>
                <a:ln w="50800">
                  <a:solidFill>
                    <a:srgbClr val="9F578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5947238E-33E1-4A83-B6F2-CCFE3D376C12}"/>
                  </a:ext>
                </a:extLst>
              </p:cNvPr>
              <p:cNvGrpSpPr/>
              <p:nvPr/>
            </p:nvGrpSpPr>
            <p:grpSpPr>
              <a:xfrm rot="16200000">
                <a:off x="4047246" y="1204899"/>
                <a:ext cx="1588405" cy="4539925"/>
                <a:chOff x="1138631" y="1204899"/>
                <a:chExt cx="1588405" cy="4539925"/>
              </a:xfrm>
              <a:grpFill/>
            </p:grpSpPr>
            <p:grpSp>
              <p:nvGrpSpPr>
                <p:cNvPr id="13" name="그룹 12">
                  <a:extLst>
                    <a:ext uri="{FF2B5EF4-FFF2-40B4-BE49-F238E27FC236}">
                      <a16:creationId xmlns:a16="http://schemas.microsoft.com/office/drawing/2014/main" id="{488493F4-2189-4A6F-8A72-54694BCA871E}"/>
                    </a:ext>
                  </a:extLst>
                </p:cNvPr>
                <p:cNvGrpSpPr/>
                <p:nvPr/>
              </p:nvGrpSpPr>
              <p:grpSpPr>
                <a:xfrm rot="2700000">
                  <a:off x="1127672" y="1215858"/>
                  <a:ext cx="1610321" cy="1588404"/>
                  <a:chOff x="1742480" y="2186155"/>
                  <a:chExt cx="1610321" cy="1588404"/>
                </a:xfrm>
                <a:grpFill/>
              </p:grpSpPr>
              <p:sp>
                <p:nvSpPr>
                  <p:cNvPr id="17" name="직사각형 16">
                    <a:extLst>
                      <a:ext uri="{FF2B5EF4-FFF2-40B4-BE49-F238E27FC236}">
                        <a16:creationId xmlns:a16="http://schemas.microsoft.com/office/drawing/2014/main" id="{42FBD6CC-83D9-4910-B9DB-C0EEA97AC0EE}"/>
                      </a:ext>
                    </a:extLst>
                  </p:cNvPr>
                  <p:cNvSpPr/>
                  <p:nvPr/>
                </p:nvSpPr>
                <p:spPr>
                  <a:xfrm>
                    <a:off x="1742481" y="2186155"/>
                    <a:ext cx="1610320" cy="152830"/>
                  </a:xfrm>
                  <a:prstGeom prst="rect">
                    <a:avLst/>
                  </a:prstGeom>
                  <a:grpFill/>
                  <a:ln w="50800">
                    <a:solidFill>
                      <a:srgbClr val="9F578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8" name="직사각형 17">
                    <a:extLst>
                      <a:ext uri="{FF2B5EF4-FFF2-40B4-BE49-F238E27FC236}">
                        <a16:creationId xmlns:a16="http://schemas.microsoft.com/office/drawing/2014/main" id="{486153B5-9505-4B41-821D-B4FC0708C19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23080" y="2905556"/>
                    <a:ext cx="1588403" cy="149604"/>
                  </a:xfrm>
                  <a:prstGeom prst="rect">
                    <a:avLst/>
                  </a:prstGeom>
                  <a:grpFill/>
                  <a:ln w="50800">
                    <a:solidFill>
                      <a:srgbClr val="9F578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4" name="그룹 13">
                  <a:extLst>
                    <a:ext uri="{FF2B5EF4-FFF2-40B4-BE49-F238E27FC236}">
                      <a16:creationId xmlns:a16="http://schemas.microsoft.com/office/drawing/2014/main" id="{0CD937E8-32FB-4729-B0CC-92F1631A91F6}"/>
                    </a:ext>
                  </a:extLst>
                </p:cNvPr>
                <p:cNvGrpSpPr/>
                <p:nvPr/>
              </p:nvGrpSpPr>
              <p:grpSpPr>
                <a:xfrm rot="13500000">
                  <a:off x="1127673" y="4145462"/>
                  <a:ext cx="1610321" cy="1588404"/>
                  <a:chOff x="1742480" y="2186155"/>
                  <a:chExt cx="1610321" cy="1588404"/>
                </a:xfrm>
                <a:grpFill/>
              </p:grpSpPr>
              <p:sp>
                <p:nvSpPr>
                  <p:cNvPr id="15" name="직사각형 14">
                    <a:extLst>
                      <a:ext uri="{FF2B5EF4-FFF2-40B4-BE49-F238E27FC236}">
                        <a16:creationId xmlns:a16="http://schemas.microsoft.com/office/drawing/2014/main" id="{FC874D21-8BFB-4DC3-97C9-E4F967D3FD4D}"/>
                      </a:ext>
                    </a:extLst>
                  </p:cNvPr>
                  <p:cNvSpPr/>
                  <p:nvPr/>
                </p:nvSpPr>
                <p:spPr>
                  <a:xfrm>
                    <a:off x="1742481" y="2186155"/>
                    <a:ext cx="1610320" cy="152830"/>
                  </a:xfrm>
                  <a:prstGeom prst="rect">
                    <a:avLst/>
                  </a:prstGeom>
                  <a:grpFill/>
                  <a:ln w="50800">
                    <a:solidFill>
                      <a:srgbClr val="9F578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" name="직사각형 15">
                    <a:extLst>
                      <a:ext uri="{FF2B5EF4-FFF2-40B4-BE49-F238E27FC236}">
                        <a16:creationId xmlns:a16="http://schemas.microsoft.com/office/drawing/2014/main" id="{80FB1BE5-9B97-43DD-85DD-C4548FA7BE8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23080" y="2905556"/>
                    <a:ext cx="1588403" cy="149604"/>
                  </a:xfrm>
                  <a:prstGeom prst="rect">
                    <a:avLst/>
                  </a:prstGeom>
                  <a:grpFill/>
                  <a:ln w="50800">
                    <a:solidFill>
                      <a:srgbClr val="9F578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59EE5A26-8A72-44A8-8EDA-DA8D0A4EB26E}"/>
              </a:ext>
            </a:extLst>
          </p:cNvPr>
          <p:cNvSpPr/>
          <p:nvPr/>
        </p:nvSpPr>
        <p:spPr>
          <a:xfrm>
            <a:off x="107950" y="115888"/>
            <a:ext cx="4464050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질식재해예방 대책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환기</a:t>
            </a:r>
          </a:p>
        </p:txBody>
      </p:sp>
      <p:sp>
        <p:nvSpPr>
          <p:cNvPr id="21507" name="TextBox 8">
            <a:extLst>
              <a:ext uri="{FF2B5EF4-FFF2-40B4-BE49-F238E27FC236}">
                <a16:creationId xmlns:a16="http://schemas.microsoft.com/office/drawing/2014/main" id="{C1F964A4-DD3D-4D6D-AAEF-BC075919A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밀폐공간 출입구 구조 등 유형별 환기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BE1A305-EDCB-480B-B07E-44741E33BEE1}"/>
              </a:ext>
            </a:extLst>
          </p:cNvPr>
          <p:cNvCxnSpPr>
            <a:stCxn id="21507" idx="1"/>
          </p:cNvCxnSpPr>
          <p:nvPr/>
        </p:nvCxnSpPr>
        <p:spPr>
          <a:xfrm>
            <a:off x="395288" y="949325"/>
            <a:ext cx="19446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C411EB7B-67BE-4E24-87CD-AB98BC0D8F43}"/>
              </a:ext>
            </a:extLst>
          </p:cNvPr>
          <p:cNvCxnSpPr>
            <a:stCxn id="21507" idx="3"/>
          </p:cNvCxnSpPr>
          <p:nvPr/>
        </p:nvCxnSpPr>
        <p:spPr>
          <a:xfrm flipH="1" flipV="1">
            <a:off x="6589713" y="933450"/>
            <a:ext cx="2149475" cy="15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이등변 삼각형 11">
            <a:extLst>
              <a:ext uri="{FF2B5EF4-FFF2-40B4-BE49-F238E27FC236}">
                <a16:creationId xmlns:a16="http://schemas.microsoft.com/office/drawing/2014/main" id="{90FEDCEB-4684-4D86-8BF6-441EE9ACA889}"/>
              </a:ext>
            </a:extLst>
          </p:cNvPr>
          <p:cNvSpPr/>
          <p:nvPr/>
        </p:nvSpPr>
        <p:spPr>
          <a:xfrm rot="10800000">
            <a:off x="707874" y="1804348"/>
            <a:ext cx="670560" cy="186386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D33BDC1-D3F5-4D15-9C9E-A239BD8B3A2C}"/>
              </a:ext>
            </a:extLst>
          </p:cNvPr>
          <p:cNvSpPr/>
          <p:nvPr/>
        </p:nvSpPr>
        <p:spPr>
          <a:xfrm>
            <a:off x="460375" y="1484313"/>
            <a:ext cx="4471988" cy="3206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500" b="1" dirty="0"/>
              <a:t>양 면이 개방된 배관</a:t>
            </a:r>
            <a:r>
              <a:rPr lang="en-US" altLang="ko-KR" sz="1500" b="1" dirty="0"/>
              <a:t>-</a:t>
            </a:r>
            <a:r>
              <a:rPr lang="ko-KR" altLang="en-US" sz="1500" b="1" dirty="0"/>
              <a:t>환기</a:t>
            </a:r>
          </a:p>
        </p:txBody>
      </p:sp>
      <p:sp>
        <p:nvSpPr>
          <p:cNvPr id="14" name="한쪽 모서리가 둥근 사각형 13">
            <a:extLst>
              <a:ext uri="{FF2B5EF4-FFF2-40B4-BE49-F238E27FC236}">
                <a16:creationId xmlns:a16="http://schemas.microsoft.com/office/drawing/2014/main" id="{7EE5EFF9-7A32-4EAA-B8F8-59FFC5A5EE65}"/>
              </a:ext>
            </a:extLst>
          </p:cNvPr>
          <p:cNvSpPr/>
          <p:nvPr/>
        </p:nvSpPr>
        <p:spPr>
          <a:xfrm>
            <a:off x="4211638" y="2416175"/>
            <a:ext cx="4725987" cy="328613"/>
          </a:xfrm>
          <a:prstGeom prst="round1Rect">
            <a:avLst/>
          </a:prstGeom>
          <a:solidFill>
            <a:srgbClr val="A395D7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급</a:t>
            </a:r>
            <a:r>
              <a:rPr lang="en-US" altLang="ko-KR" sz="1600" b="1" dirty="0">
                <a:solidFill>
                  <a:prstClr val="white"/>
                </a:solidFill>
              </a:rPr>
              <a:t>·</a:t>
            </a:r>
            <a:r>
              <a:rPr lang="ko-KR" altLang="en-US" sz="1600" b="1" dirty="0">
                <a:solidFill>
                  <a:prstClr val="white"/>
                </a:solidFill>
              </a:rPr>
              <a:t>배기구 위치에 따른 환기 효율 평가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3E5AF75-3C43-466D-B518-47AEB5709C77}"/>
              </a:ext>
            </a:extLst>
          </p:cNvPr>
          <p:cNvSpPr/>
          <p:nvPr/>
        </p:nvSpPr>
        <p:spPr>
          <a:xfrm>
            <a:off x="274638" y="4789488"/>
            <a:ext cx="3771900" cy="1517650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9C5810A-254C-49AF-B6EE-1185E378D312}"/>
              </a:ext>
            </a:extLst>
          </p:cNvPr>
          <p:cNvSpPr/>
          <p:nvPr/>
        </p:nvSpPr>
        <p:spPr>
          <a:xfrm>
            <a:off x="257175" y="2770188"/>
            <a:ext cx="3789363" cy="1544637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0565915-D82B-4440-B3BD-816DBDF4AAD5}"/>
              </a:ext>
            </a:extLst>
          </p:cNvPr>
          <p:cNvSpPr/>
          <p:nvPr/>
        </p:nvSpPr>
        <p:spPr>
          <a:xfrm>
            <a:off x="4241800" y="2752725"/>
            <a:ext cx="4695825" cy="1987550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96277CD3-2F42-433C-ACDF-B2A9C57288F8}"/>
              </a:ext>
            </a:extLst>
          </p:cNvPr>
          <p:cNvSpPr/>
          <p:nvPr/>
        </p:nvSpPr>
        <p:spPr>
          <a:xfrm>
            <a:off x="4224338" y="4979988"/>
            <a:ext cx="3590925" cy="1504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A395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216000" bIns="108000" anchor="ctr"/>
          <a:lstStyle/>
          <a:p>
            <a:pPr algn="l">
              <a:defRPr/>
            </a:pPr>
            <a:r>
              <a:rPr lang="ko-KR" altLang="en-US" sz="1400" dirty="0">
                <a:solidFill>
                  <a:prstClr val="black"/>
                </a:solidFill>
              </a:rPr>
              <a:t>    </a:t>
            </a:r>
            <a:r>
              <a:rPr lang="ko-KR" altLang="en-US" sz="1400" b="1" dirty="0">
                <a:solidFill>
                  <a:prstClr val="black"/>
                </a:solidFill>
              </a:rPr>
              <a:t>일자형 배관의 경우 </a:t>
            </a:r>
            <a:r>
              <a:rPr lang="ko-KR" altLang="en-US" sz="1400" b="1" dirty="0">
                <a:solidFill>
                  <a:srgbClr val="FF0000"/>
                </a:solidFill>
              </a:rPr>
              <a:t>한쪽으로 </a:t>
            </a:r>
            <a:r>
              <a:rPr lang="ko-KR" altLang="en-US" sz="1400" b="1" dirty="0" err="1">
                <a:solidFill>
                  <a:srgbClr val="FF0000"/>
                </a:solidFill>
              </a:rPr>
              <a:t>급기</a:t>
            </a:r>
            <a:endParaRPr lang="en-US" altLang="ko-KR" sz="1400" b="1" dirty="0">
              <a:solidFill>
                <a:srgbClr val="FF0000"/>
              </a:solidFill>
            </a:endParaRPr>
          </a:p>
          <a:p>
            <a:pPr algn="l">
              <a:defRPr/>
            </a:pPr>
            <a:r>
              <a:rPr lang="ko-KR" altLang="en-US" sz="1400" b="1" dirty="0">
                <a:solidFill>
                  <a:prstClr val="black"/>
                </a:solidFill>
              </a:rPr>
              <a:t>    배관이 휘거나 구조가 복잡한 경우</a:t>
            </a:r>
            <a:endParaRPr lang="en-US" altLang="ko-KR" sz="14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en-US" altLang="ko-KR" sz="1400" b="1" dirty="0">
                <a:solidFill>
                  <a:prstClr val="black"/>
                </a:solidFill>
              </a:rPr>
              <a:t> </a:t>
            </a:r>
            <a:r>
              <a:rPr lang="ko-KR" altLang="en-US" sz="1400" b="1" dirty="0">
                <a:solidFill>
                  <a:prstClr val="black"/>
                </a:solidFill>
              </a:rPr>
              <a:t>   </a:t>
            </a:r>
            <a:r>
              <a:rPr lang="ko-KR" altLang="en-US" sz="1400" b="1" dirty="0">
                <a:solidFill>
                  <a:srgbClr val="FF0000"/>
                </a:solidFill>
              </a:rPr>
              <a:t>한쪽 면에서는 </a:t>
            </a:r>
            <a:r>
              <a:rPr lang="ko-KR" altLang="en-US" sz="1400" b="1" dirty="0" err="1">
                <a:solidFill>
                  <a:srgbClr val="FF0000"/>
                </a:solidFill>
              </a:rPr>
              <a:t>급기</a:t>
            </a:r>
            <a:r>
              <a:rPr lang="en-US" altLang="ko-KR" sz="1400" b="1" dirty="0">
                <a:solidFill>
                  <a:srgbClr val="FF0000"/>
                </a:solidFill>
              </a:rPr>
              <a:t>, </a:t>
            </a:r>
            <a:r>
              <a:rPr lang="ko-KR" altLang="en-US" sz="1400" b="1" dirty="0" err="1">
                <a:solidFill>
                  <a:srgbClr val="FF0000"/>
                </a:solidFill>
              </a:rPr>
              <a:t>다른쪽</a:t>
            </a:r>
            <a:r>
              <a:rPr lang="ko-KR" altLang="en-US" sz="1400" b="1" dirty="0">
                <a:solidFill>
                  <a:srgbClr val="FF0000"/>
                </a:solidFill>
              </a:rPr>
              <a:t> 면에서는 </a:t>
            </a:r>
            <a:endParaRPr lang="en-US" altLang="ko-KR" sz="1400" b="1" dirty="0">
              <a:solidFill>
                <a:srgbClr val="FF0000"/>
              </a:solidFill>
            </a:endParaRPr>
          </a:p>
          <a:p>
            <a:pPr algn="l">
              <a:defRPr/>
            </a:pPr>
            <a:r>
              <a:rPr lang="en-US" altLang="ko-KR" sz="1400" b="1" dirty="0">
                <a:solidFill>
                  <a:srgbClr val="FF0000"/>
                </a:solidFill>
              </a:rPr>
              <a:t>    </a:t>
            </a:r>
            <a:r>
              <a:rPr lang="ko-KR" altLang="en-US" sz="1400" b="1" dirty="0">
                <a:solidFill>
                  <a:srgbClr val="FF0000"/>
                </a:solidFill>
              </a:rPr>
              <a:t>배기</a:t>
            </a:r>
            <a:r>
              <a:rPr lang="ko-KR" altLang="en-US" sz="1400" b="1" dirty="0">
                <a:solidFill>
                  <a:prstClr val="black"/>
                </a:solidFill>
              </a:rPr>
              <a:t>를 해주어 효율적인 환기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한쪽 모서리가 둥근 사각형 18">
            <a:extLst>
              <a:ext uri="{FF2B5EF4-FFF2-40B4-BE49-F238E27FC236}">
                <a16:creationId xmlns:a16="http://schemas.microsoft.com/office/drawing/2014/main" id="{EDCF3EFB-DDF9-422A-B9E0-6FA48870575E}"/>
              </a:ext>
            </a:extLst>
          </p:cNvPr>
          <p:cNvSpPr/>
          <p:nvPr/>
        </p:nvSpPr>
        <p:spPr>
          <a:xfrm>
            <a:off x="234950" y="2390775"/>
            <a:ext cx="3810000" cy="379413"/>
          </a:xfrm>
          <a:prstGeom prst="round1Rect">
            <a:avLst/>
          </a:prstGeom>
          <a:solidFill>
            <a:srgbClr val="A395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일자형 배관일 경우</a:t>
            </a:r>
          </a:p>
        </p:txBody>
      </p:sp>
      <p:sp>
        <p:nvSpPr>
          <p:cNvPr id="20" name="한쪽 모서리가 둥근 사각형 19">
            <a:extLst>
              <a:ext uri="{FF2B5EF4-FFF2-40B4-BE49-F238E27FC236}">
                <a16:creationId xmlns:a16="http://schemas.microsoft.com/office/drawing/2014/main" id="{4CF5E9BC-14CE-4267-BC6F-F783ABCDC8F0}"/>
              </a:ext>
            </a:extLst>
          </p:cNvPr>
          <p:cNvSpPr/>
          <p:nvPr/>
        </p:nvSpPr>
        <p:spPr>
          <a:xfrm>
            <a:off x="257175" y="4410075"/>
            <a:ext cx="3789363" cy="379413"/>
          </a:xfrm>
          <a:prstGeom prst="round1Rect">
            <a:avLst/>
          </a:prstGeom>
          <a:solidFill>
            <a:srgbClr val="A395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배관의 구조가 복잡한 경우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B9E69D5F-6F63-4E76-918E-300BAE80E44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47" y="4898625"/>
            <a:ext cx="738401" cy="187815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80369BF4-E05B-46BE-AC7B-3749299CF76C}"/>
              </a:ext>
            </a:extLst>
          </p:cNvPr>
          <p:cNvSpPr/>
          <p:nvPr/>
        </p:nvSpPr>
        <p:spPr>
          <a:xfrm>
            <a:off x="4438650" y="2859088"/>
            <a:ext cx="1047750" cy="862012"/>
          </a:xfrm>
          <a:prstGeom prst="rect">
            <a:avLst/>
          </a:prstGeom>
          <a:solidFill>
            <a:srgbClr val="AC75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defRPr/>
            </a:pPr>
            <a:r>
              <a:rPr lang="ko-KR" altLang="en-US" sz="1600" b="1" spc="-100" dirty="0">
                <a:solidFill>
                  <a:prstClr val="white"/>
                </a:solidFill>
              </a:rPr>
              <a:t>내부</a:t>
            </a:r>
            <a:endParaRPr lang="en-US" altLang="ko-KR" sz="1600" b="1" spc="-100" dirty="0">
              <a:solidFill>
                <a:prstClr val="white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sz="1600" b="1" spc="-100" dirty="0">
                <a:solidFill>
                  <a:prstClr val="white"/>
                </a:solidFill>
              </a:rPr>
              <a:t>배기</a:t>
            </a:r>
            <a:endParaRPr lang="ko-KR" altLang="en-US" sz="1600" b="1" spc="-60" dirty="0">
              <a:solidFill>
                <a:prstClr val="white"/>
              </a:solidFill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0ACC3214-D768-46BE-BF3A-E41F0A99C79A}"/>
              </a:ext>
            </a:extLst>
          </p:cNvPr>
          <p:cNvSpPr/>
          <p:nvPr/>
        </p:nvSpPr>
        <p:spPr>
          <a:xfrm>
            <a:off x="4438650" y="3792538"/>
            <a:ext cx="1047750" cy="862012"/>
          </a:xfrm>
          <a:prstGeom prst="rect">
            <a:avLst/>
          </a:prstGeom>
          <a:solidFill>
            <a:srgbClr val="AC75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  <a:defRPr/>
            </a:pPr>
            <a:r>
              <a:rPr lang="ko-KR" altLang="en-US" sz="1600" b="1" spc="-100" dirty="0">
                <a:solidFill>
                  <a:prstClr val="white"/>
                </a:solidFill>
              </a:rPr>
              <a:t>작업자 근처 </a:t>
            </a:r>
            <a:r>
              <a:rPr lang="ko-KR" altLang="en-US" sz="1600" b="1" spc="-100" dirty="0" err="1">
                <a:solidFill>
                  <a:prstClr val="white"/>
                </a:solidFill>
              </a:rPr>
              <a:t>급기</a:t>
            </a:r>
            <a:endParaRPr lang="ko-KR" altLang="en-US" sz="1600" b="1" spc="-60" dirty="0">
              <a:solidFill>
                <a:prstClr val="white"/>
              </a:solidFill>
            </a:endParaRPr>
          </a:p>
        </p:txBody>
      </p:sp>
      <p:pic>
        <p:nvPicPr>
          <p:cNvPr id="21524" name="그림 23">
            <a:extLst>
              <a:ext uri="{FF2B5EF4-FFF2-40B4-BE49-F238E27FC236}">
                <a16:creationId xmlns:a16="http://schemas.microsoft.com/office/drawing/2014/main" id="{B353B606-E8A1-4D91-BA24-DFDADE3B6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3841750"/>
            <a:ext cx="194786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그림 24">
            <a:extLst>
              <a:ext uri="{FF2B5EF4-FFF2-40B4-BE49-F238E27FC236}">
                <a16:creationId xmlns:a16="http://schemas.microsoft.com/office/drawing/2014/main" id="{696074B5-BCAF-46A0-BCE8-EE44426C1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98775"/>
            <a:ext cx="195897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">
            <a:extLst>
              <a:ext uri="{FF2B5EF4-FFF2-40B4-BE49-F238E27FC236}">
                <a16:creationId xmlns:a16="http://schemas.microsoft.com/office/drawing/2014/main" id="{A9E4DC94-C1B9-4A8A-840E-0969BE7E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2803525"/>
            <a:ext cx="1235075" cy="18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27" name="Picture 6">
            <a:extLst>
              <a:ext uri="{FF2B5EF4-FFF2-40B4-BE49-F238E27FC236}">
                <a16:creationId xmlns:a16="http://schemas.microsoft.com/office/drawing/2014/main" id="{2D5FF045-A647-44A0-8C72-952CA99AD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63" y="4183063"/>
            <a:ext cx="411162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28" name="그림 27">
            <a:extLst>
              <a:ext uri="{FF2B5EF4-FFF2-40B4-BE49-F238E27FC236}">
                <a16:creationId xmlns:a16="http://schemas.microsoft.com/office/drawing/2014/main" id="{6E02E0D3-F747-46EF-85E6-0A6AC6B8E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2894013"/>
            <a:ext cx="326390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그림 28">
            <a:extLst>
              <a:ext uri="{FF2B5EF4-FFF2-40B4-BE49-F238E27FC236}">
                <a16:creationId xmlns:a16="http://schemas.microsoft.com/office/drawing/2014/main" id="{7FCC9850-9412-46F3-A1F0-B3470192A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4891088"/>
            <a:ext cx="3087687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A9AA0A97-41BC-4ED6-84CD-1C12E4D1C0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5510083"/>
            <a:ext cx="191519" cy="127603"/>
          </a:xfrm>
          <a:prstGeom prst="rect">
            <a:avLst/>
          </a:prstGeom>
        </p:spPr>
      </p:pic>
      <p:sp>
        <p:nvSpPr>
          <p:cNvPr id="31" name="자유형 30">
            <a:extLst>
              <a:ext uri="{FF2B5EF4-FFF2-40B4-BE49-F238E27FC236}">
                <a16:creationId xmlns:a16="http://schemas.microsoft.com/office/drawing/2014/main" id="{1AF9106A-2536-45C0-9F04-270D338756A8}"/>
              </a:ext>
            </a:extLst>
          </p:cNvPr>
          <p:cNvSpPr/>
          <p:nvPr/>
        </p:nvSpPr>
        <p:spPr>
          <a:xfrm flipH="1">
            <a:off x="4356100" y="5157788"/>
            <a:ext cx="104775" cy="127000"/>
          </a:xfrm>
          <a:custGeom>
            <a:avLst/>
            <a:gdLst>
              <a:gd name="connsiteX0" fmla="*/ 122662 w 122662"/>
              <a:gd name="connsiteY0" fmla="*/ 0 h 134928"/>
              <a:gd name="connsiteX1" fmla="*/ 66526 w 122662"/>
              <a:gd name="connsiteY1" fmla="*/ 0 h 134928"/>
              <a:gd name="connsiteX2" fmla="*/ 1 w 122662"/>
              <a:gd name="connsiteY2" fmla="*/ 67464 h 134928"/>
              <a:gd name="connsiteX3" fmla="*/ 0 w 122662"/>
              <a:gd name="connsiteY3" fmla="*/ 67464 h 134928"/>
              <a:gd name="connsiteX4" fmla="*/ 66525 w 122662"/>
              <a:gd name="connsiteY4" fmla="*/ 134928 h 134928"/>
              <a:gd name="connsiteX5" fmla="*/ 122661 w 122662"/>
              <a:gd name="connsiteY5" fmla="*/ 134928 h 134928"/>
              <a:gd name="connsiteX6" fmla="*/ 56136 w 122662"/>
              <a:gd name="connsiteY6" fmla="*/ 67464 h 134928"/>
              <a:gd name="connsiteX7" fmla="*/ 56137 w 122662"/>
              <a:gd name="connsiteY7" fmla="*/ 67464 h 13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662" h="134928">
                <a:moveTo>
                  <a:pt x="122662" y="0"/>
                </a:moveTo>
                <a:lnTo>
                  <a:pt x="66526" y="0"/>
                </a:lnTo>
                <a:lnTo>
                  <a:pt x="1" y="67464"/>
                </a:lnTo>
                <a:lnTo>
                  <a:pt x="0" y="67464"/>
                </a:lnTo>
                <a:lnTo>
                  <a:pt x="66525" y="134928"/>
                </a:lnTo>
                <a:lnTo>
                  <a:pt x="122661" y="134928"/>
                </a:lnTo>
                <a:lnTo>
                  <a:pt x="56136" y="67464"/>
                </a:lnTo>
                <a:lnTo>
                  <a:pt x="56137" y="67464"/>
                </a:lnTo>
                <a:close/>
              </a:path>
            </a:pathLst>
          </a:custGeom>
          <a:solidFill>
            <a:srgbClr val="5768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  <p:pic>
        <p:nvPicPr>
          <p:cNvPr id="32" name="Picture 3" descr="C:\Users\1\Desktop\아이콘별도\질식-녹2.png">
            <a:extLst>
              <a:ext uri="{FF2B5EF4-FFF2-40B4-BE49-F238E27FC236}">
                <a16:creationId xmlns:a16="http://schemas.microsoft.com/office/drawing/2014/main" id="{34D7CE94-E296-4BF2-9CBE-53C118B1F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08758" y="5084864"/>
            <a:ext cx="1008432" cy="1008432"/>
          </a:xfrm>
          <a:prstGeom prst="rect">
            <a:avLst/>
          </a:prstGeom>
          <a:noFill/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id="{AA48E732-7773-4C91-9284-369D9E42916F}"/>
              </a:ext>
            </a:extLst>
          </p:cNvPr>
          <p:cNvSpPr/>
          <p:nvPr/>
        </p:nvSpPr>
        <p:spPr>
          <a:xfrm>
            <a:off x="107950" y="1989138"/>
            <a:ext cx="8907463" cy="466725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21535" name="_x338255936" descr="EMB00001e201329">
            <a:extLst>
              <a:ext uri="{FF2B5EF4-FFF2-40B4-BE49-F238E27FC236}">
                <a16:creationId xmlns:a16="http://schemas.microsoft.com/office/drawing/2014/main" id="{528CC81B-314C-4DF5-90ED-F88830D30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5" b="20966"/>
          <a:stretch>
            <a:fillRect/>
          </a:stretch>
        </p:blipFill>
        <p:spPr bwMode="auto">
          <a:xfrm>
            <a:off x="5911850" y="1192213"/>
            <a:ext cx="16129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CC1F7611-D007-4766-96D8-CF53685EACDD}"/>
              </a:ext>
            </a:extLst>
          </p:cNvPr>
          <p:cNvSpPr/>
          <p:nvPr/>
        </p:nvSpPr>
        <p:spPr>
          <a:xfrm>
            <a:off x="107950" y="115888"/>
            <a:ext cx="4464050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질식재해예방 대책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환기</a:t>
            </a:r>
          </a:p>
        </p:txBody>
      </p:sp>
      <p:sp>
        <p:nvSpPr>
          <p:cNvPr id="22532" name="TextBox 8">
            <a:extLst>
              <a:ext uri="{FF2B5EF4-FFF2-40B4-BE49-F238E27FC236}">
                <a16:creationId xmlns:a16="http://schemas.microsoft.com/office/drawing/2014/main" id="{8067CE9A-30EA-4FC0-9285-41AEC2DD1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밀폐공간 출입구 구조 등 유형별 환기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77272BF-2975-483D-B426-1EABCAE03C8A}"/>
              </a:ext>
            </a:extLst>
          </p:cNvPr>
          <p:cNvCxnSpPr>
            <a:stCxn id="22532" idx="1"/>
          </p:cNvCxnSpPr>
          <p:nvPr/>
        </p:nvCxnSpPr>
        <p:spPr>
          <a:xfrm>
            <a:off x="395288" y="949325"/>
            <a:ext cx="19446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65545BCA-276C-4AB1-A06E-1485474A34D6}"/>
              </a:ext>
            </a:extLst>
          </p:cNvPr>
          <p:cNvCxnSpPr>
            <a:stCxn id="22532" idx="3"/>
          </p:cNvCxnSpPr>
          <p:nvPr/>
        </p:nvCxnSpPr>
        <p:spPr>
          <a:xfrm flipH="1" flipV="1">
            <a:off x="6580188" y="933450"/>
            <a:ext cx="2159000" cy="15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이등변 삼각형 11">
            <a:extLst>
              <a:ext uri="{FF2B5EF4-FFF2-40B4-BE49-F238E27FC236}">
                <a16:creationId xmlns:a16="http://schemas.microsoft.com/office/drawing/2014/main" id="{AE605475-387C-4D6C-87D2-DA8571F3ECCC}"/>
              </a:ext>
            </a:extLst>
          </p:cNvPr>
          <p:cNvSpPr/>
          <p:nvPr/>
        </p:nvSpPr>
        <p:spPr>
          <a:xfrm rot="10800000">
            <a:off x="707874" y="1804348"/>
            <a:ext cx="670560" cy="186386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507D8EC-DA60-4014-81C2-7F3E91BEA10E}"/>
              </a:ext>
            </a:extLst>
          </p:cNvPr>
          <p:cNvSpPr/>
          <p:nvPr/>
        </p:nvSpPr>
        <p:spPr>
          <a:xfrm>
            <a:off x="460375" y="1484313"/>
            <a:ext cx="4471988" cy="3206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500" b="1" dirty="0"/>
              <a:t>상부만 뚫려있는 탱크와 같은 밀폐공간</a:t>
            </a:r>
            <a:r>
              <a:rPr lang="en-US" altLang="ko-KR" sz="1500" b="1" dirty="0"/>
              <a:t>-</a:t>
            </a:r>
            <a:r>
              <a:rPr lang="ko-KR" altLang="en-US" sz="1500" b="1" dirty="0"/>
              <a:t>환기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88585DF-4473-4730-8B19-88A20EEBA9D9}"/>
              </a:ext>
            </a:extLst>
          </p:cNvPr>
          <p:cNvSpPr/>
          <p:nvPr/>
        </p:nvSpPr>
        <p:spPr>
          <a:xfrm>
            <a:off x="4500563" y="2219325"/>
            <a:ext cx="4341812" cy="328613"/>
          </a:xfrm>
          <a:prstGeom prst="rect">
            <a:avLst/>
          </a:prstGeom>
          <a:solidFill>
            <a:srgbClr val="A395D7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급</a:t>
            </a:r>
            <a:r>
              <a:rPr lang="en-US" altLang="ko-KR" sz="1600" b="1" dirty="0">
                <a:solidFill>
                  <a:prstClr val="white"/>
                </a:solidFill>
              </a:rPr>
              <a:t>·</a:t>
            </a:r>
            <a:r>
              <a:rPr lang="ko-KR" altLang="en-US" sz="1600" b="1" dirty="0">
                <a:solidFill>
                  <a:prstClr val="white"/>
                </a:solidFill>
              </a:rPr>
              <a:t>배기구 위치에 따른 환기 효율 평가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98FB4AD-1F74-48A0-B6D0-4D5A87977400}"/>
              </a:ext>
            </a:extLst>
          </p:cNvPr>
          <p:cNvSpPr/>
          <p:nvPr/>
        </p:nvSpPr>
        <p:spPr>
          <a:xfrm>
            <a:off x="230188" y="2613025"/>
            <a:ext cx="4203700" cy="2089150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DC51390-3C2A-4F9D-8949-1DD0336C2245}"/>
              </a:ext>
            </a:extLst>
          </p:cNvPr>
          <p:cNvSpPr/>
          <p:nvPr/>
        </p:nvSpPr>
        <p:spPr>
          <a:xfrm>
            <a:off x="4530725" y="2555875"/>
            <a:ext cx="4314825" cy="2170113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BB9AC36-4E26-4867-BD78-B89D9B4E416A}"/>
              </a:ext>
            </a:extLst>
          </p:cNvPr>
          <p:cNvSpPr/>
          <p:nvPr/>
        </p:nvSpPr>
        <p:spPr>
          <a:xfrm>
            <a:off x="230188" y="4783138"/>
            <a:ext cx="6646862" cy="13668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A395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216000" bIns="108000" anchor="ctr"/>
          <a:lstStyle/>
          <a:p>
            <a:pPr algn="just">
              <a:defRPr/>
            </a:pPr>
            <a:r>
              <a:rPr lang="ko-KR" altLang="en-US" sz="1500" b="1" dirty="0">
                <a:solidFill>
                  <a:prstClr val="black"/>
                </a:solidFill>
              </a:rPr>
              <a:t>탱크를 환기할 때에는 </a:t>
            </a:r>
            <a:r>
              <a:rPr lang="ko-KR" altLang="en-US" sz="1500" b="1" dirty="0" err="1">
                <a:solidFill>
                  <a:srgbClr val="FF0000"/>
                </a:solidFill>
              </a:rPr>
              <a:t>덕트를</a:t>
            </a:r>
            <a:r>
              <a:rPr lang="ko-KR" altLang="en-US" sz="1500" b="1" dirty="0">
                <a:solidFill>
                  <a:srgbClr val="FF0000"/>
                </a:solidFill>
              </a:rPr>
              <a:t> 깊숙이 넣어 아래부터 </a:t>
            </a:r>
            <a:r>
              <a:rPr lang="ko-KR" altLang="en-US" sz="1500" b="1" dirty="0" err="1">
                <a:solidFill>
                  <a:srgbClr val="FF0000"/>
                </a:solidFill>
              </a:rPr>
              <a:t>급기가</a:t>
            </a:r>
            <a:r>
              <a:rPr lang="ko-KR" altLang="en-US" sz="1500" b="1" dirty="0">
                <a:solidFill>
                  <a:srgbClr val="FF0000"/>
                </a:solidFill>
              </a:rPr>
              <a:t> 되도록 설치</a:t>
            </a:r>
            <a:endParaRPr lang="en-US" altLang="ko-KR" sz="1500" b="1" dirty="0">
              <a:solidFill>
                <a:srgbClr val="FF0000"/>
              </a:solidFill>
            </a:endParaRPr>
          </a:p>
          <a:p>
            <a:pPr algn="just">
              <a:defRPr/>
            </a:pPr>
            <a:r>
              <a:rPr lang="ko-KR" altLang="en-US" sz="1500" b="1" dirty="0">
                <a:solidFill>
                  <a:prstClr val="black"/>
                </a:solidFill>
              </a:rPr>
              <a:t>탱크의 출입구 근처에서 </a:t>
            </a:r>
            <a:r>
              <a:rPr lang="ko-KR" altLang="en-US" sz="1500" b="1" dirty="0" err="1">
                <a:solidFill>
                  <a:prstClr val="black"/>
                </a:solidFill>
              </a:rPr>
              <a:t>급기를</a:t>
            </a:r>
            <a:r>
              <a:rPr lang="ko-KR" altLang="en-US" sz="1500" b="1" dirty="0">
                <a:solidFill>
                  <a:prstClr val="black"/>
                </a:solidFill>
              </a:rPr>
              <a:t> 해주면 탱크의 아래 부분은 환기가 제대로 이루어 지지 않음</a:t>
            </a:r>
            <a:r>
              <a:rPr lang="en-US" altLang="ko-KR" sz="1500" b="1" dirty="0">
                <a:solidFill>
                  <a:srgbClr val="FF0000"/>
                </a:solidFill>
              </a:rPr>
              <a:t>(</a:t>
            </a:r>
            <a:r>
              <a:rPr lang="ko-KR" altLang="en-US" sz="1500" b="1" dirty="0">
                <a:solidFill>
                  <a:srgbClr val="FF0000"/>
                </a:solidFill>
              </a:rPr>
              <a:t>부적합</a:t>
            </a:r>
            <a:r>
              <a:rPr lang="en-US" altLang="ko-KR" sz="1500" b="1" dirty="0">
                <a:solidFill>
                  <a:srgbClr val="FF0000"/>
                </a:solidFill>
              </a:rPr>
              <a:t>)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5B228895-0DF5-49A0-A69A-D5C1775482B1}"/>
              </a:ext>
            </a:extLst>
          </p:cNvPr>
          <p:cNvSpPr/>
          <p:nvPr/>
        </p:nvSpPr>
        <p:spPr>
          <a:xfrm>
            <a:off x="209550" y="2233613"/>
            <a:ext cx="2028825" cy="385762"/>
          </a:xfrm>
          <a:prstGeom prst="rect">
            <a:avLst/>
          </a:prstGeom>
          <a:solidFill>
            <a:srgbClr val="A395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출입구 근처 </a:t>
            </a:r>
            <a:r>
              <a:rPr lang="ko-KR" altLang="en-US" sz="1600" b="1" dirty="0" err="1">
                <a:solidFill>
                  <a:prstClr val="white"/>
                </a:solidFill>
              </a:rPr>
              <a:t>급기</a:t>
            </a:r>
            <a:endParaRPr lang="ko-KR" altLang="en-US" sz="1600" b="1" dirty="0">
              <a:solidFill>
                <a:prstClr val="white"/>
              </a:solidFill>
            </a:endParaRPr>
          </a:p>
        </p:txBody>
      </p:sp>
      <p:pic>
        <p:nvPicPr>
          <p:cNvPr id="19" name="Picture 3" descr="C:\Users\1\Desktop\아이콘별도\질식-녹2.png">
            <a:extLst>
              <a:ext uri="{FF2B5EF4-FFF2-40B4-BE49-F238E27FC236}">
                <a16:creationId xmlns:a16="http://schemas.microsoft.com/office/drawing/2014/main" id="{88D2F199-1655-472B-A69A-17C552BE5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385677" y="4787352"/>
            <a:ext cx="1362787" cy="1362787"/>
          </a:xfrm>
          <a:prstGeom prst="rect">
            <a:avLst/>
          </a:prstGeom>
          <a:noFill/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BBC8356C-38FF-4E4F-80BE-9DE980C1DAAB}"/>
              </a:ext>
            </a:extLst>
          </p:cNvPr>
          <p:cNvSpPr/>
          <p:nvPr/>
        </p:nvSpPr>
        <p:spPr>
          <a:xfrm>
            <a:off x="492125" y="4298950"/>
            <a:ext cx="1568450" cy="32702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spc="-100" dirty="0">
                <a:solidFill>
                  <a:prstClr val="white"/>
                </a:solidFill>
              </a:rPr>
              <a:t>부적합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4BDEB9E2-2757-430A-8755-F308AF91CC13}"/>
              </a:ext>
            </a:extLst>
          </p:cNvPr>
          <p:cNvSpPr/>
          <p:nvPr/>
        </p:nvSpPr>
        <p:spPr>
          <a:xfrm>
            <a:off x="2649538" y="4298950"/>
            <a:ext cx="1562100" cy="327025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적합</a:t>
            </a:r>
          </a:p>
        </p:txBody>
      </p:sp>
      <p:pic>
        <p:nvPicPr>
          <p:cNvPr id="22547" name="그림 21">
            <a:extLst>
              <a:ext uri="{FF2B5EF4-FFF2-40B4-BE49-F238E27FC236}">
                <a16:creationId xmlns:a16="http://schemas.microsoft.com/office/drawing/2014/main" id="{14C0822A-18A3-49B2-AC81-03BD6222C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776538"/>
            <a:ext cx="11604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그림 22">
            <a:extLst>
              <a:ext uri="{FF2B5EF4-FFF2-40B4-BE49-F238E27FC236}">
                <a16:creationId xmlns:a16="http://schemas.microsoft.com/office/drawing/2014/main" id="{A6B696A5-8A93-47CD-A829-621770FE8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r="8893" b="51176"/>
          <a:stretch>
            <a:fillRect/>
          </a:stretch>
        </p:blipFill>
        <p:spPr bwMode="auto">
          <a:xfrm>
            <a:off x="2835275" y="2770188"/>
            <a:ext cx="11684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D2D29611-E585-4FC4-A5F6-C55E07ACD73F}"/>
              </a:ext>
            </a:extLst>
          </p:cNvPr>
          <p:cNvSpPr/>
          <p:nvPr/>
        </p:nvSpPr>
        <p:spPr>
          <a:xfrm>
            <a:off x="2482850" y="2225675"/>
            <a:ext cx="1951038" cy="387350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탱크 하부 </a:t>
            </a:r>
            <a:r>
              <a:rPr lang="ko-KR" altLang="en-US" sz="1600" b="1" dirty="0" err="1">
                <a:solidFill>
                  <a:prstClr val="white"/>
                </a:solidFill>
              </a:rPr>
              <a:t>급기</a:t>
            </a:r>
            <a:endParaRPr lang="ko-KR" altLang="en-US" sz="1600" b="1" dirty="0">
              <a:solidFill>
                <a:prstClr val="white"/>
              </a:solidFill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00488397-C667-4E4D-B779-D03BC5E53CD8}"/>
              </a:ext>
            </a:extLst>
          </p:cNvPr>
          <p:cNvSpPr/>
          <p:nvPr/>
        </p:nvSpPr>
        <p:spPr>
          <a:xfrm>
            <a:off x="4643438" y="4295775"/>
            <a:ext cx="1754187" cy="34448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spc="-60" dirty="0">
                <a:solidFill>
                  <a:prstClr val="white"/>
                </a:solidFill>
              </a:rPr>
              <a:t>출입구 배기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24F7A67-9987-4664-8E87-470874D977B2}"/>
              </a:ext>
            </a:extLst>
          </p:cNvPr>
          <p:cNvSpPr/>
          <p:nvPr/>
        </p:nvSpPr>
        <p:spPr>
          <a:xfrm>
            <a:off x="6962775" y="4295775"/>
            <a:ext cx="1754188" cy="344488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spc="-100" dirty="0">
                <a:solidFill>
                  <a:prstClr val="white"/>
                </a:solidFill>
              </a:rPr>
              <a:t>작업자 근처 </a:t>
            </a:r>
            <a:r>
              <a:rPr lang="ko-KR" altLang="en-US" sz="1600" b="1" spc="-100" dirty="0" err="1">
                <a:solidFill>
                  <a:prstClr val="white"/>
                </a:solidFill>
              </a:rPr>
              <a:t>급기</a:t>
            </a:r>
            <a:endParaRPr lang="ko-KR" altLang="en-US" sz="1600" b="1" spc="-60" dirty="0">
              <a:solidFill>
                <a:prstClr val="white"/>
              </a:solidFill>
            </a:endParaRPr>
          </a:p>
        </p:txBody>
      </p:sp>
      <p:grpSp>
        <p:nvGrpSpPr>
          <p:cNvPr id="22552" name="그룹 26">
            <a:extLst>
              <a:ext uri="{FF2B5EF4-FFF2-40B4-BE49-F238E27FC236}">
                <a16:creationId xmlns:a16="http://schemas.microsoft.com/office/drawing/2014/main" id="{13FC0C08-1CDA-437C-A92C-220CF30BF20C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2701925"/>
            <a:ext cx="3852863" cy="1506538"/>
            <a:chOff x="4788104" y="2949059"/>
            <a:chExt cx="3646910" cy="1507642"/>
          </a:xfrm>
        </p:grpSpPr>
        <p:grpSp>
          <p:nvGrpSpPr>
            <p:cNvPr id="22556" name="그룹 27">
              <a:extLst>
                <a:ext uri="{FF2B5EF4-FFF2-40B4-BE49-F238E27FC236}">
                  <a16:creationId xmlns:a16="http://schemas.microsoft.com/office/drawing/2014/main" id="{ED6E264B-0770-4005-B486-A0C4A7CCB4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9057" y="2978853"/>
              <a:ext cx="3595957" cy="1424822"/>
              <a:chOff x="2349546" y="5091459"/>
              <a:chExt cx="4438679" cy="1800000"/>
            </a:xfrm>
          </p:grpSpPr>
          <p:pic>
            <p:nvPicPr>
              <p:cNvPr id="22561" name="Picture 6">
                <a:extLst>
                  <a:ext uri="{FF2B5EF4-FFF2-40B4-BE49-F238E27FC236}">
                    <a16:creationId xmlns:a16="http://schemas.microsoft.com/office/drawing/2014/main" id="{1A28C131-2315-45D8-998F-EB236E4A2A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9546" y="5293313"/>
                <a:ext cx="455475" cy="455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562" name="Picture 2">
                <a:extLst>
                  <a:ext uri="{FF2B5EF4-FFF2-40B4-BE49-F238E27FC236}">
                    <a16:creationId xmlns:a16="http://schemas.microsoft.com/office/drawing/2014/main" id="{95AE6C60-C2A3-4388-A16C-491A6B30DF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0636" y="5091459"/>
                <a:ext cx="1867589" cy="180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36C8FF27-B87F-4CA1-AFB3-4BF123746700}"/>
                  </a:ext>
                </a:extLst>
              </p:cNvPr>
              <p:cNvCxnSpPr/>
              <p:nvPr/>
            </p:nvCxnSpPr>
            <p:spPr>
              <a:xfrm flipH="1">
                <a:off x="3032278" y="6581135"/>
                <a:ext cx="459988" cy="2167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557" name="직사각형 28">
              <a:extLst>
                <a:ext uri="{FF2B5EF4-FFF2-40B4-BE49-F238E27FC236}">
                  <a16:creationId xmlns:a16="http://schemas.microsoft.com/office/drawing/2014/main" id="{3A31C49F-D7F6-4C1A-BFFD-BBF123CA4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9771" y="4226829"/>
              <a:ext cx="61747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latinLnBrk="1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algn="l" eaLnBrk="0" latinLnBrk="1" hangingPunct="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algn="l" eaLnBrk="0" latinLnBrk="1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algn="l" eaLnBrk="0" latinLnBrk="1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algn="l" eaLnBrk="0" latinLnBrk="1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latinLnBrk="0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ko-KR" altLang="en-US" sz="800">
                  <a:solidFill>
                    <a:srgbClr val="000000"/>
                  </a:solidFill>
                  <a:latin typeface="Arial" panose="020B0604020202020204" pitchFamily="34" charset="0"/>
                </a:rPr>
                <a:t>하부 급기</a:t>
              </a:r>
            </a:p>
          </p:txBody>
        </p:sp>
        <p:pic>
          <p:nvPicPr>
            <p:cNvPr id="22558" name="Picture 2">
              <a:extLst>
                <a:ext uri="{FF2B5EF4-FFF2-40B4-BE49-F238E27FC236}">
                  <a16:creationId xmlns:a16="http://schemas.microsoft.com/office/drawing/2014/main" id="{56A4979A-79B5-469C-B8D9-05B79077A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7567" y="2951721"/>
              <a:ext cx="814014" cy="1504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59" name="Picture 2">
              <a:extLst>
                <a:ext uri="{FF2B5EF4-FFF2-40B4-BE49-F238E27FC236}">
                  <a16:creationId xmlns:a16="http://schemas.microsoft.com/office/drawing/2014/main" id="{3748042D-5732-4ADC-90D6-ECA1C2931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104" y="2949059"/>
              <a:ext cx="1255200" cy="1424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6352F5A7-F6D0-426A-B10D-8D3EEFCF451C}"/>
                </a:ext>
              </a:extLst>
            </p:cNvPr>
            <p:cNvCxnSpPr/>
            <p:nvPr/>
          </p:nvCxnSpPr>
          <p:spPr>
            <a:xfrm flipV="1">
              <a:off x="8012771" y="3022138"/>
              <a:ext cx="115704" cy="2954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64D5BD8E-BF66-429A-88AA-86C829A8E716}"/>
              </a:ext>
            </a:extLst>
          </p:cNvPr>
          <p:cNvSpPr/>
          <p:nvPr/>
        </p:nvSpPr>
        <p:spPr>
          <a:xfrm>
            <a:off x="107950" y="1989138"/>
            <a:ext cx="8907463" cy="43926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22554" name="그림 36">
            <a:extLst>
              <a:ext uri="{FF2B5EF4-FFF2-40B4-BE49-F238E27FC236}">
                <a16:creationId xmlns:a16="http://schemas.microsoft.com/office/drawing/2014/main" id="{45152E6A-BAAC-4D6A-9EA0-32EBFD8A59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031875"/>
            <a:ext cx="60483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6">
            <a:extLst>
              <a:ext uri="{FF2B5EF4-FFF2-40B4-BE49-F238E27FC236}">
                <a16:creationId xmlns:a16="http://schemas.microsoft.com/office/drawing/2014/main" id="{F1A36269-5B0E-4D9C-AA56-C6E293B8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5" y="2566988"/>
            <a:ext cx="36036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27FD4B4A-35AB-425E-BFA5-942BB3DF6F7A}"/>
              </a:ext>
            </a:extLst>
          </p:cNvPr>
          <p:cNvSpPr/>
          <p:nvPr/>
        </p:nvSpPr>
        <p:spPr>
          <a:xfrm>
            <a:off x="107950" y="115888"/>
            <a:ext cx="4464050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질식재해예방 대책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환기</a:t>
            </a:r>
          </a:p>
        </p:txBody>
      </p:sp>
      <p:sp>
        <p:nvSpPr>
          <p:cNvPr id="23555" name="TextBox 7">
            <a:extLst>
              <a:ext uri="{FF2B5EF4-FFF2-40B4-BE49-F238E27FC236}">
                <a16:creationId xmlns:a16="http://schemas.microsoft.com/office/drawing/2014/main" id="{3E49B7A0-3BE3-4A00-972C-4D2F9D64E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밀폐공간 출입구 구조 등 유형별 환기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A030B7B-1AB9-41C4-8984-28946EC20001}"/>
              </a:ext>
            </a:extLst>
          </p:cNvPr>
          <p:cNvCxnSpPr>
            <a:stCxn id="23555" idx="1"/>
          </p:cNvCxnSpPr>
          <p:nvPr/>
        </p:nvCxnSpPr>
        <p:spPr>
          <a:xfrm>
            <a:off x="395288" y="949325"/>
            <a:ext cx="21097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343B2A66-DAD9-4F38-B767-56A6082B2526}"/>
              </a:ext>
            </a:extLst>
          </p:cNvPr>
          <p:cNvCxnSpPr>
            <a:stCxn id="23555" idx="3"/>
          </p:cNvCxnSpPr>
          <p:nvPr/>
        </p:nvCxnSpPr>
        <p:spPr>
          <a:xfrm flipH="1" flipV="1">
            <a:off x="6588125" y="933450"/>
            <a:ext cx="2151063" cy="15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4718133-C848-49BC-8C2E-6374767A2CF0}"/>
              </a:ext>
            </a:extLst>
          </p:cNvPr>
          <p:cNvSpPr/>
          <p:nvPr/>
        </p:nvSpPr>
        <p:spPr>
          <a:xfrm>
            <a:off x="460375" y="1484313"/>
            <a:ext cx="4471988" cy="3206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500" b="1" dirty="0"/>
              <a:t>상부만 뚫려있는 탱크와 같은 밀폐공간</a:t>
            </a:r>
            <a:r>
              <a:rPr lang="en-US" altLang="ko-KR" sz="1500" b="1" dirty="0"/>
              <a:t>-</a:t>
            </a:r>
            <a:r>
              <a:rPr lang="ko-KR" altLang="en-US" sz="1500" b="1" dirty="0"/>
              <a:t>환기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264CC81-00AD-499D-B2C5-EA87948AB607}"/>
              </a:ext>
            </a:extLst>
          </p:cNvPr>
          <p:cNvSpPr/>
          <p:nvPr/>
        </p:nvSpPr>
        <p:spPr>
          <a:xfrm>
            <a:off x="5099050" y="2060575"/>
            <a:ext cx="3733800" cy="517525"/>
          </a:xfrm>
          <a:prstGeom prst="rect">
            <a:avLst/>
          </a:prstGeom>
          <a:solidFill>
            <a:srgbClr val="A395D7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급</a:t>
            </a:r>
            <a:r>
              <a:rPr lang="en-US" altLang="ko-KR" sz="1600" b="1" dirty="0">
                <a:solidFill>
                  <a:prstClr val="white"/>
                </a:solidFill>
              </a:rPr>
              <a:t>·</a:t>
            </a:r>
            <a:r>
              <a:rPr lang="ko-KR" altLang="en-US" sz="1600" b="1" dirty="0">
                <a:solidFill>
                  <a:prstClr val="white"/>
                </a:solidFill>
              </a:rPr>
              <a:t>배기구 위치에 따른 환기 효율 평가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0FB136D-D507-436C-B43E-D2E269A2AB43}"/>
              </a:ext>
            </a:extLst>
          </p:cNvPr>
          <p:cNvSpPr/>
          <p:nvPr/>
        </p:nvSpPr>
        <p:spPr>
          <a:xfrm>
            <a:off x="215900" y="2593975"/>
            <a:ext cx="4716463" cy="2089150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989ECD51-D6BD-4785-8B2F-BAFCC1B2792A}"/>
              </a:ext>
            </a:extLst>
          </p:cNvPr>
          <p:cNvSpPr/>
          <p:nvPr/>
        </p:nvSpPr>
        <p:spPr>
          <a:xfrm>
            <a:off x="5114925" y="2593975"/>
            <a:ext cx="3717925" cy="2089150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E043DBA-EFE5-46CE-8BE6-3622F0E2C1CA}"/>
              </a:ext>
            </a:extLst>
          </p:cNvPr>
          <p:cNvSpPr/>
          <p:nvPr/>
        </p:nvSpPr>
        <p:spPr>
          <a:xfrm>
            <a:off x="211138" y="4941888"/>
            <a:ext cx="7241182" cy="1365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A395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216000" bIns="108000" anchor="ctr"/>
          <a:lstStyle/>
          <a:p>
            <a:pPr algn="l">
              <a:defRPr/>
            </a:pPr>
            <a:r>
              <a:rPr lang="ko-KR" altLang="en-US" sz="1500" dirty="0">
                <a:solidFill>
                  <a:prstClr val="black"/>
                </a:solidFill>
              </a:rPr>
              <a:t>      </a:t>
            </a:r>
            <a:r>
              <a:rPr lang="ko-KR" altLang="en-US" sz="1500" b="1" dirty="0">
                <a:solidFill>
                  <a:prstClr val="black"/>
                </a:solidFill>
              </a:rPr>
              <a:t>탱크를 환기할 때에는 </a:t>
            </a:r>
            <a:r>
              <a:rPr lang="ko-KR" altLang="en-US" sz="1500" b="1" dirty="0" err="1">
                <a:solidFill>
                  <a:srgbClr val="FF0000"/>
                </a:solidFill>
              </a:rPr>
              <a:t>덕트를</a:t>
            </a:r>
            <a:r>
              <a:rPr lang="ko-KR" altLang="en-US" sz="1500" b="1" dirty="0">
                <a:solidFill>
                  <a:srgbClr val="FF0000"/>
                </a:solidFill>
              </a:rPr>
              <a:t> 깊숙이 넣어 아래부터 </a:t>
            </a:r>
            <a:r>
              <a:rPr lang="ko-KR" altLang="en-US" sz="1500" b="1" dirty="0" err="1">
                <a:solidFill>
                  <a:srgbClr val="FF0000"/>
                </a:solidFill>
              </a:rPr>
              <a:t>급기가</a:t>
            </a:r>
            <a:r>
              <a:rPr lang="ko-KR" altLang="en-US" sz="1500" b="1" dirty="0">
                <a:solidFill>
                  <a:srgbClr val="FF0000"/>
                </a:solidFill>
              </a:rPr>
              <a:t> 되도록 설치</a:t>
            </a:r>
            <a:endParaRPr lang="en-US" altLang="ko-KR" sz="1500" b="1" dirty="0">
              <a:solidFill>
                <a:srgbClr val="FF0000"/>
              </a:solidFill>
            </a:endParaRPr>
          </a:p>
          <a:p>
            <a:pPr algn="l">
              <a:defRPr/>
            </a:pPr>
            <a:r>
              <a:rPr lang="ko-KR" altLang="en-US" sz="1500" b="1" dirty="0">
                <a:solidFill>
                  <a:prstClr val="black"/>
                </a:solidFill>
              </a:rPr>
              <a:t>     탱크의 출입구 근처에서 </a:t>
            </a:r>
            <a:r>
              <a:rPr lang="ko-KR" altLang="en-US" sz="1500" b="1" dirty="0" err="1">
                <a:solidFill>
                  <a:prstClr val="black"/>
                </a:solidFill>
              </a:rPr>
              <a:t>급기를</a:t>
            </a:r>
            <a:r>
              <a:rPr lang="ko-KR" altLang="en-US" sz="1500" b="1" dirty="0">
                <a:solidFill>
                  <a:prstClr val="black"/>
                </a:solidFill>
              </a:rPr>
              <a:t> 해주면 탱크의 아래 부분은 환기가 제대로 </a:t>
            </a:r>
            <a:endParaRPr lang="en-US" altLang="ko-KR" sz="15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en-US" altLang="ko-KR" sz="1500" b="1" dirty="0">
                <a:solidFill>
                  <a:prstClr val="black"/>
                </a:solidFill>
              </a:rPr>
              <a:t>     </a:t>
            </a:r>
            <a:r>
              <a:rPr lang="ko-KR" altLang="en-US" sz="1500" b="1" dirty="0">
                <a:solidFill>
                  <a:prstClr val="black"/>
                </a:solidFill>
              </a:rPr>
              <a:t>이루어 지지 않음</a:t>
            </a:r>
            <a:r>
              <a:rPr lang="en-US" altLang="ko-KR" sz="1500" b="1" dirty="0">
                <a:solidFill>
                  <a:srgbClr val="FF0000"/>
                </a:solidFill>
              </a:rPr>
              <a:t>(</a:t>
            </a:r>
            <a:r>
              <a:rPr lang="ko-KR" altLang="en-US" sz="1500" b="1" dirty="0">
                <a:solidFill>
                  <a:srgbClr val="FF0000"/>
                </a:solidFill>
              </a:rPr>
              <a:t>부적합</a:t>
            </a:r>
            <a:r>
              <a:rPr lang="en-US" altLang="ko-KR" sz="1500" b="1" dirty="0">
                <a:solidFill>
                  <a:srgbClr val="FF0000"/>
                </a:solidFill>
              </a:rPr>
              <a:t>)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1DCF042-2B79-46C6-9298-8B60A90CFB58}"/>
              </a:ext>
            </a:extLst>
          </p:cNvPr>
          <p:cNvSpPr/>
          <p:nvPr/>
        </p:nvSpPr>
        <p:spPr>
          <a:xfrm>
            <a:off x="215900" y="2060575"/>
            <a:ext cx="1619250" cy="544513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500" b="1" dirty="0">
                <a:solidFill>
                  <a:prstClr val="white"/>
                </a:solidFill>
              </a:rPr>
              <a:t>탱크 하부 </a:t>
            </a:r>
            <a:r>
              <a:rPr lang="ko-KR" altLang="en-US" sz="1500" b="1" dirty="0" err="1">
                <a:solidFill>
                  <a:prstClr val="white"/>
                </a:solidFill>
              </a:rPr>
              <a:t>급기</a:t>
            </a:r>
            <a:endParaRPr lang="ko-KR" altLang="en-US" sz="1500" b="1" dirty="0">
              <a:solidFill>
                <a:prstClr val="white"/>
              </a:solidFill>
            </a:endParaRPr>
          </a:p>
        </p:txBody>
      </p:sp>
      <p:pic>
        <p:nvPicPr>
          <p:cNvPr id="17" name="Picture 3" descr="C:\Users\1\Desktop\아이콘별도\질식-녹2.png">
            <a:extLst>
              <a:ext uri="{FF2B5EF4-FFF2-40B4-BE49-F238E27FC236}">
                <a16:creationId xmlns:a16="http://schemas.microsoft.com/office/drawing/2014/main" id="{64DB83D6-5C27-432F-80AB-DAF49F6B7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554389" y="4983355"/>
            <a:ext cx="1184916" cy="1184916"/>
          </a:xfrm>
          <a:prstGeom prst="rect">
            <a:avLst/>
          </a:prstGeom>
          <a:noFill/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28D2E596-011B-4BFD-84F1-DAA465D8F02B}"/>
              </a:ext>
            </a:extLst>
          </p:cNvPr>
          <p:cNvSpPr/>
          <p:nvPr/>
        </p:nvSpPr>
        <p:spPr>
          <a:xfrm>
            <a:off x="3563938" y="4221163"/>
            <a:ext cx="1000125" cy="34131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500" b="1" spc="-100" dirty="0">
                <a:solidFill>
                  <a:prstClr val="white"/>
                </a:solidFill>
              </a:rPr>
              <a:t>부적합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34D11A0A-CD2A-4778-8402-02693615EB13}"/>
              </a:ext>
            </a:extLst>
          </p:cNvPr>
          <p:cNvSpPr/>
          <p:nvPr/>
        </p:nvSpPr>
        <p:spPr>
          <a:xfrm>
            <a:off x="1979613" y="4221163"/>
            <a:ext cx="1049337" cy="341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500" b="1" dirty="0">
                <a:solidFill>
                  <a:prstClr val="white"/>
                </a:solidFill>
              </a:rPr>
              <a:t>적합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2B343A1B-7890-400A-84F6-56D119BDA015}"/>
              </a:ext>
            </a:extLst>
          </p:cNvPr>
          <p:cNvSpPr/>
          <p:nvPr/>
        </p:nvSpPr>
        <p:spPr>
          <a:xfrm>
            <a:off x="3492500" y="2060575"/>
            <a:ext cx="1443038" cy="544513"/>
          </a:xfrm>
          <a:prstGeom prst="rect">
            <a:avLst/>
          </a:prstGeom>
          <a:solidFill>
            <a:srgbClr val="A395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500" b="1" dirty="0">
                <a:solidFill>
                  <a:prstClr val="white"/>
                </a:solidFill>
              </a:rPr>
              <a:t>출입구 근처 </a:t>
            </a:r>
            <a:r>
              <a:rPr lang="ko-KR" altLang="en-US" sz="1500" b="1" dirty="0" err="1">
                <a:solidFill>
                  <a:prstClr val="white"/>
                </a:solidFill>
              </a:rPr>
              <a:t>급기</a:t>
            </a:r>
            <a:endParaRPr lang="ko-KR" altLang="en-US" sz="1500" b="1" dirty="0">
              <a:solidFill>
                <a:prstClr val="white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9379C54C-1B52-4108-907F-CD0689E5E527}"/>
              </a:ext>
            </a:extLst>
          </p:cNvPr>
          <p:cNvSpPr/>
          <p:nvPr/>
        </p:nvSpPr>
        <p:spPr>
          <a:xfrm>
            <a:off x="7743825" y="4149725"/>
            <a:ext cx="1089025" cy="5334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300" b="1" spc="-60" dirty="0">
                <a:solidFill>
                  <a:prstClr val="white"/>
                </a:solidFill>
              </a:rPr>
              <a:t>출입구 근처</a:t>
            </a:r>
            <a:endParaRPr lang="en-US" altLang="ko-KR" sz="1300" b="1" spc="-6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ko-KR" altLang="en-US" sz="1300" b="1" spc="-60" dirty="0">
                <a:solidFill>
                  <a:prstClr val="white"/>
                </a:solidFill>
              </a:rPr>
              <a:t> </a:t>
            </a:r>
            <a:r>
              <a:rPr lang="ko-KR" altLang="en-US" sz="1300" b="1" spc="-60" dirty="0" err="1">
                <a:solidFill>
                  <a:prstClr val="white"/>
                </a:solidFill>
              </a:rPr>
              <a:t>급기</a:t>
            </a:r>
            <a:endParaRPr lang="ko-KR" altLang="en-US" sz="1300" b="1" spc="-60" dirty="0">
              <a:solidFill>
                <a:prstClr val="white"/>
              </a:solidFill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E424EBE-D8D8-47D8-9067-3B04EE4AA014}"/>
              </a:ext>
            </a:extLst>
          </p:cNvPr>
          <p:cNvSpPr/>
          <p:nvPr/>
        </p:nvSpPr>
        <p:spPr>
          <a:xfrm>
            <a:off x="5148263" y="4219575"/>
            <a:ext cx="1354137" cy="346075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300" b="1" spc="-100" dirty="0">
                <a:solidFill>
                  <a:prstClr val="white"/>
                </a:solidFill>
              </a:rPr>
              <a:t>탱크 하부 </a:t>
            </a:r>
            <a:r>
              <a:rPr lang="ko-KR" altLang="en-US" sz="1300" b="1" spc="-100" dirty="0" err="1">
                <a:solidFill>
                  <a:prstClr val="white"/>
                </a:solidFill>
              </a:rPr>
              <a:t>급기</a:t>
            </a:r>
            <a:endParaRPr lang="ko-KR" altLang="en-US" sz="1300" b="1" spc="-60" dirty="0">
              <a:solidFill>
                <a:prstClr val="white"/>
              </a:solidFill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5A8B7CD8-76D0-4EFB-B8B8-763E835DE0A1}"/>
              </a:ext>
            </a:extLst>
          </p:cNvPr>
          <p:cNvSpPr/>
          <p:nvPr/>
        </p:nvSpPr>
        <p:spPr>
          <a:xfrm>
            <a:off x="1916113" y="2060575"/>
            <a:ext cx="1431925" cy="544513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500" b="1" dirty="0">
                <a:solidFill>
                  <a:prstClr val="white"/>
                </a:solidFill>
              </a:rPr>
              <a:t>내부 급</a:t>
            </a:r>
            <a:r>
              <a:rPr lang="en-US" altLang="ko-KR" sz="1500" b="1" dirty="0">
                <a:solidFill>
                  <a:prstClr val="white"/>
                </a:solidFill>
              </a:rPr>
              <a:t>·</a:t>
            </a:r>
            <a:r>
              <a:rPr lang="ko-KR" altLang="en-US" sz="1500" b="1" dirty="0">
                <a:solidFill>
                  <a:prstClr val="white"/>
                </a:solidFill>
              </a:rPr>
              <a:t>배기</a:t>
            </a:r>
          </a:p>
        </p:txBody>
      </p:sp>
      <p:pic>
        <p:nvPicPr>
          <p:cNvPr id="23571" name="그림 23">
            <a:extLst>
              <a:ext uri="{FF2B5EF4-FFF2-40B4-BE49-F238E27FC236}">
                <a16:creationId xmlns:a16="http://schemas.microsoft.com/office/drawing/2014/main" id="{6FCB8702-8991-4C72-9366-58D786BBB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4"/>
          <a:stretch>
            <a:fillRect/>
          </a:stretch>
        </p:blipFill>
        <p:spPr bwMode="auto">
          <a:xfrm>
            <a:off x="1835150" y="2687638"/>
            <a:ext cx="11938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그림 24">
            <a:extLst>
              <a:ext uri="{FF2B5EF4-FFF2-40B4-BE49-F238E27FC236}">
                <a16:creationId xmlns:a16="http://schemas.microsoft.com/office/drawing/2014/main" id="{3BC225B8-25D9-420C-9285-5C92D5107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r="7356" b="51962"/>
          <a:stretch>
            <a:fillRect/>
          </a:stretch>
        </p:blipFill>
        <p:spPr bwMode="auto">
          <a:xfrm>
            <a:off x="3563938" y="2668588"/>
            <a:ext cx="965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그림 25">
            <a:extLst>
              <a:ext uri="{FF2B5EF4-FFF2-40B4-BE49-F238E27FC236}">
                <a16:creationId xmlns:a16="http://schemas.microsoft.com/office/drawing/2014/main" id="{8668846E-2E30-46D3-99DD-26031D1F1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53458"/>
          <a:stretch>
            <a:fillRect/>
          </a:stretch>
        </p:blipFill>
        <p:spPr bwMode="auto">
          <a:xfrm>
            <a:off x="323850" y="2781300"/>
            <a:ext cx="1277938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직사각형 26">
            <a:extLst>
              <a:ext uri="{FF2B5EF4-FFF2-40B4-BE49-F238E27FC236}">
                <a16:creationId xmlns:a16="http://schemas.microsoft.com/office/drawing/2014/main" id="{3BCF78C1-7F20-420B-BE9B-C8472D1DF3DB}"/>
              </a:ext>
            </a:extLst>
          </p:cNvPr>
          <p:cNvSpPr/>
          <p:nvPr/>
        </p:nvSpPr>
        <p:spPr>
          <a:xfrm>
            <a:off x="427038" y="4233863"/>
            <a:ext cx="1131887" cy="3286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500" b="1" dirty="0">
                <a:solidFill>
                  <a:prstClr val="white"/>
                </a:solidFill>
              </a:rPr>
              <a:t>적합</a:t>
            </a:r>
          </a:p>
        </p:txBody>
      </p:sp>
      <p:pic>
        <p:nvPicPr>
          <p:cNvPr id="23575" name="Picture 2">
            <a:extLst>
              <a:ext uri="{FF2B5EF4-FFF2-40B4-BE49-F238E27FC236}">
                <a16:creationId xmlns:a16="http://schemas.microsoft.com/office/drawing/2014/main" id="{A6D91857-AEF5-429D-8CEF-1BA62A62F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97"/>
          <a:stretch>
            <a:fillRect/>
          </a:stretch>
        </p:blipFill>
        <p:spPr bwMode="auto">
          <a:xfrm>
            <a:off x="5292725" y="2709863"/>
            <a:ext cx="1076325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6" name="Picture 2">
            <a:extLst>
              <a:ext uri="{FF2B5EF4-FFF2-40B4-BE49-F238E27FC236}">
                <a16:creationId xmlns:a16="http://schemas.microsoft.com/office/drawing/2014/main" id="{50D26226-A0CD-4AEB-9BB5-28FAE690B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09863"/>
            <a:ext cx="1019175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7" name="Picture 2">
            <a:extLst>
              <a:ext uri="{FF2B5EF4-FFF2-40B4-BE49-F238E27FC236}">
                <a16:creationId xmlns:a16="http://schemas.microsoft.com/office/drawing/2014/main" id="{8A7E8D62-C4B8-46CA-B9CE-CF708B1CC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709863"/>
            <a:ext cx="1020762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78170D5D-CE81-49E9-A389-CDD12A76B2B1}"/>
              </a:ext>
            </a:extLst>
          </p:cNvPr>
          <p:cNvSpPr/>
          <p:nvPr/>
        </p:nvSpPr>
        <p:spPr>
          <a:xfrm>
            <a:off x="6526213" y="4219575"/>
            <a:ext cx="1206500" cy="346075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300" b="1" dirty="0">
                <a:solidFill>
                  <a:prstClr val="white"/>
                </a:solidFill>
              </a:rPr>
              <a:t>내부 급</a:t>
            </a:r>
            <a:r>
              <a:rPr lang="en-US" altLang="ko-KR" sz="1300" b="1" dirty="0">
                <a:solidFill>
                  <a:prstClr val="white"/>
                </a:solidFill>
              </a:rPr>
              <a:t>·</a:t>
            </a:r>
            <a:r>
              <a:rPr lang="ko-KR" altLang="en-US" sz="1300" b="1" dirty="0">
                <a:solidFill>
                  <a:prstClr val="white"/>
                </a:solidFill>
              </a:rPr>
              <a:t>배기</a:t>
            </a: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B1895C4C-5EE4-46A4-AD67-BC6C986BA6E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2" y="4847260"/>
            <a:ext cx="738401" cy="187815"/>
          </a:xfrm>
          <a:prstGeom prst="rect">
            <a:avLst/>
          </a:prstGeom>
        </p:spPr>
      </p:pic>
      <p:sp>
        <p:nvSpPr>
          <p:cNvPr id="33" name="이등변 삼각형 32">
            <a:extLst>
              <a:ext uri="{FF2B5EF4-FFF2-40B4-BE49-F238E27FC236}">
                <a16:creationId xmlns:a16="http://schemas.microsoft.com/office/drawing/2014/main" id="{B0BF684E-2CAA-48A5-B027-EDE47EAD7E80}"/>
              </a:ext>
            </a:extLst>
          </p:cNvPr>
          <p:cNvSpPr/>
          <p:nvPr/>
        </p:nvSpPr>
        <p:spPr>
          <a:xfrm rot="10800000">
            <a:off x="707874" y="1804348"/>
            <a:ext cx="670560" cy="186386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935AD07B-590A-45F8-A8E2-6764140AED5B}"/>
              </a:ext>
            </a:extLst>
          </p:cNvPr>
          <p:cNvSpPr/>
          <p:nvPr/>
        </p:nvSpPr>
        <p:spPr>
          <a:xfrm>
            <a:off x="107950" y="1989138"/>
            <a:ext cx="8907463" cy="43926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95807ED6-7607-4B20-A9F3-CC98DF1A63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620772"/>
            <a:ext cx="191519" cy="127603"/>
          </a:xfrm>
          <a:prstGeom prst="rect">
            <a:avLst/>
          </a:prstGeom>
        </p:spPr>
      </p:pic>
      <p:sp>
        <p:nvSpPr>
          <p:cNvPr id="37" name="자유형 36">
            <a:extLst>
              <a:ext uri="{FF2B5EF4-FFF2-40B4-BE49-F238E27FC236}">
                <a16:creationId xmlns:a16="http://schemas.microsoft.com/office/drawing/2014/main" id="{BE070488-CFF3-4969-8914-F82958DEDFAE}"/>
              </a:ext>
            </a:extLst>
          </p:cNvPr>
          <p:cNvSpPr/>
          <p:nvPr/>
        </p:nvSpPr>
        <p:spPr>
          <a:xfrm flipH="1">
            <a:off x="395288" y="5229225"/>
            <a:ext cx="104775" cy="127000"/>
          </a:xfrm>
          <a:custGeom>
            <a:avLst/>
            <a:gdLst>
              <a:gd name="connsiteX0" fmla="*/ 122662 w 122662"/>
              <a:gd name="connsiteY0" fmla="*/ 0 h 134928"/>
              <a:gd name="connsiteX1" fmla="*/ 66526 w 122662"/>
              <a:gd name="connsiteY1" fmla="*/ 0 h 134928"/>
              <a:gd name="connsiteX2" fmla="*/ 1 w 122662"/>
              <a:gd name="connsiteY2" fmla="*/ 67464 h 134928"/>
              <a:gd name="connsiteX3" fmla="*/ 0 w 122662"/>
              <a:gd name="connsiteY3" fmla="*/ 67464 h 134928"/>
              <a:gd name="connsiteX4" fmla="*/ 66525 w 122662"/>
              <a:gd name="connsiteY4" fmla="*/ 134928 h 134928"/>
              <a:gd name="connsiteX5" fmla="*/ 122661 w 122662"/>
              <a:gd name="connsiteY5" fmla="*/ 134928 h 134928"/>
              <a:gd name="connsiteX6" fmla="*/ 56136 w 122662"/>
              <a:gd name="connsiteY6" fmla="*/ 67464 h 134928"/>
              <a:gd name="connsiteX7" fmla="*/ 56137 w 122662"/>
              <a:gd name="connsiteY7" fmla="*/ 67464 h 13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662" h="134928">
                <a:moveTo>
                  <a:pt x="122662" y="0"/>
                </a:moveTo>
                <a:lnTo>
                  <a:pt x="66526" y="0"/>
                </a:lnTo>
                <a:lnTo>
                  <a:pt x="1" y="67464"/>
                </a:lnTo>
                <a:lnTo>
                  <a:pt x="0" y="67464"/>
                </a:lnTo>
                <a:lnTo>
                  <a:pt x="66525" y="134928"/>
                </a:lnTo>
                <a:lnTo>
                  <a:pt x="122661" y="134928"/>
                </a:lnTo>
                <a:lnTo>
                  <a:pt x="56136" y="67464"/>
                </a:lnTo>
                <a:lnTo>
                  <a:pt x="56137" y="67464"/>
                </a:lnTo>
                <a:close/>
              </a:path>
            </a:pathLst>
          </a:custGeom>
          <a:solidFill>
            <a:srgbClr val="5768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ACFE2AE7-B73E-4319-8BDF-9D5E63504624}"/>
              </a:ext>
            </a:extLst>
          </p:cNvPr>
          <p:cNvSpPr/>
          <p:nvPr/>
        </p:nvSpPr>
        <p:spPr>
          <a:xfrm>
            <a:off x="107950" y="115888"/>
            <a:ext cx="4824413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질식재해예방 대책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농도측정</a:t>
            </a:r>
          </a:p>
        </p:txBody>
      </p:sp>
      <p:sp>
        <p:nvSpPr>
          <p:cNvPr id="24579" name="TextBox 7">
            <a:extLst>
              <a:ext uri="{FF2B5EF4-FFF2-40B4-BE49-F238E27FC236}">
                <a16:creationId xmlns:a16="http://schemas.microsoft.com/office/drawing/2014/main" id="{9E1B8A1F-2F55-477D-B121-AEE8B3B41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산소 및 유해가스 농도 측정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2AA33C9C-C570-4797-A200-2DF0212B30DD}"/>
              </a:ext>
            </a:extLst>
          </p:cNvPr>
          <p:cNvCxnSpPr>
            <a:stCxn id="24579" idx="1"/>
          </p:cNvCxnSpPr>
          <p:nvPr/>
        </p:nvCxnSpPr>
        <p:spPr>
          <a:xfrm flipV="1">
            <a:off x="395288" y="933450"/>
            <a:ext cx="2300287" cy="15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57C570B9-1E8A-4058-BEED-614374D958E4}"/>
              </a:ext>
            </a:extLst>
          </p:cNvPr>
          <p:cNvCxnSpPr>
            <a:stCxn id="24579" idx="3"/>
          </p:cNvCxnSpPr>
          <p:nvPr/>
        </p:nvCxnSpPr>
        <p:spPr>
          <a:xfrm flipH="1" flipV="1">
            <a:off x="6369050" y="933450"/>
            <a:ext cx="2370138" cy="15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D013AF5-9F38-4CCC-A394-7ACFC213ABB1}"/>
              </a:ext>
            </a:extLst>
          </p:cNvPr>
          <p:cNvSpPr/>
          <p:nvPr/>
        </p:nvSpPr>
        <p:spPr>
          <a:xfrm>
            <a:off x="107950" y="1557338"/>
            <a:ext cx="8907463" cy="48244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4584" name="TextBox 12">
            <a:extLst>
              <a:ext uri="{FF2B5EF4-FFF2-40B4-BE49-F238E27FC236}">
                <a16:creationId xmlns:a16="http://schemas.microsoft.com/office/drawing/2014/main" id="{3783486E-5D7B-4A83-B770-CF694E531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" y="1820863"/>
            <a:ext cx="3665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 dirty="0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측정 시기 및 </a:t>
            </a:r>
            <a:r>
              <a:rPr lang="ko-KR" altLang="en-US" sz="1800" b="1" dirty="0" err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측정자</a:t>
            </a:r>
            <a:endParaRPr lang="ko-KR" altLang="en-US" sz="1800" b="1" dirty="0">
              <a:solidFill>
                <a:srgbClr val="A014BC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585" name="Freeform 6">
            <a:extLst>
              <a:ext uri="{FF2B5EF4-FFF2-40B4-BE49-F238E27FC236}">
                <a16:creationId xmlns:a16="http://schemas.microsoft.com/office/drawing/2014/main" id="{52A0502E-79DD-4014-A470-223FB8FFA764}"/>
              </a:ext>
            </a:extLst>
          </p:cNvPr>
          <p:cNvSpPr>
            <a:spLocks/>
          </p:cNvSpPr>
          <p:nvPr/>
        </p:nvSpPr>
        <p:spPr bwMode="auto">
          <a:xfrm>
            <a:off x="346075" y="1820863"/>
            <a:ext cx="279400" cy="403225"/>
          </a:xfrm>
          <a:custGeom>
            <a:avLst/>
            <a:gdLst>
              <a:gd name="T0" fmla="*/ 791233761 w 62"/>
              <a:gd name="T1" fmla="*/ 2058111441 h 79"/>
              <a:gd name="T2" fmla="*/ 223168497 w 62"/>
              <a:gd name="T3" fmla="*/ 2058111441 h 79"/>
              <a:gd name="T4" fmla="*/ 0 w 62"/>
              <a:gd name="T5" fmla="*/ 1797592362 h 79"/>
              <a:gd name="T6" fmla="*/ 0 w 62"/>
              <a:gd name="T7" fmla="*/ 312626978 h 79"/>
              <a:gd name="T8" fmla="*/ 223168497 w 62"/>
              <a:gd name="T9" fmla="*/ 0 h 79"/>
              <a:gd name="T10" fmla="*/ 791233761 w 62"/>
              <a:gd name="T11" fmla="*/ 0 h 79"/>
              <a:gd name="T12" fmla="*/ 1257858800 w 62"/>
              <a:gd name="T13" fmla="*/ 1016030022 h 79"/>
              <a:gd name="T14" fmla="*/ 791233761 w 62"/>
              <a:gd name="T15" fmla="*/ 2058111441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79">
                <a:moveTo>
                  <a:pt x="39" y="79"/>
                </a:moveTo>
                <a:cubicBezTo>
                  <a:pt x="11" y="79"/>
                  <a:pt x="11" y="79"/>
                  <a:pt x="11" y="79"/>
                </a:cubicBezTo>
                <a:cubicBezTo>
                  <a:pt x="5" y="79"/>
                  <a:pt x="0" y="77"/>
                  <a:pt x="0" y="69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4"/>
                  <a:pt x="5" y="0"/>
                  <a:pt x="11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62" y="39"/>
                  <a:pt x="62" y="39"/>
                  <a:pt x="62" y="39"/>
                </a:cubicBezTo>
                <a:lnTo>
                  <a:pt x="39" y="79"/>
                </a:lnTo>
                <a:close/>
              </a:path>
            </a:pathLst>
          </a:custGeom>
          <a:solidFill>
            <a:srgbClr val="9614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4586" name="직사각형 14">
            <a:extLst>
              <a:ext uri="{FF2B5EF4-FFF2-40B4-BE49-F238E27FC236}">
                <a16:creationId xmlns:a16="http://schemas.microsoft.com/office/drawing/2014/main" id="{AAC06164-C619-4C75-B70C-9445FA33B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75" y="2314575"/>
            <a:ext cx="8051800" cy="120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285750" indent="-285750" eaLnBrk="1" latinLnBrk="0" hangingPunct="1">
              <a:lnSpc>
                <a:spcPct val="150000"/>
              </a:lnSpc>
              <a:buClr>
                <a:srgbClr val="6600FF"/>
              </a:buClr>
              <a:buSzTx/>
            </a:pPr>
            <a:r>
              <a:rPr lang="ko-KR" altLang="en-US" sz="1700" b="1" dirty="0">
                <a:solidFill>
                  <a:srgbClr val="FF0000"/>
                </a:solidFill>
                <a:latin typeface="Arial" panose="020B0604020202020204" pitchFamily="34" charset="0"/>
              </a:rPr>
              <a:t>작업 </a:t>
            </a:r>
            <a:r>
              <a:rPr lang="ko-KR" altLang="en-US" sz="1700" b="1" dirty="0" err="1">
                <a:solidFill>
                  <a:srgbClr val="FF0000"/>
                </a:solidFill>
                <a:latin typeface="Arial" panose="020B0604020202020204" pitchFamily="34" charset="0"/>
              </a:rPr>
              <a:t>시작전</a:t>
            </a:r>
            <a:r>
              <a:rPr lang="ko-KR" altLang="en-US" sz="17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ko-KR" sz="17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7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작업을 일시 중단하였다가 다시 시작하는 경우 포함</a:t>
            </a:r>
            <a:r>
              <a:rPr lang="en-US" altLang="ko-KR" sz="17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endParaRPr lang="en-US" altLang="ko-KR" sz="17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ko-KR" altLang="en-US" sz="16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➊ 관리감독자</a:t>
            </a:r>
            <a:r>
              <a:rPr lang="en-US" altLang="ko-KR" sz="16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➋ 안전관리자 또는 보건관리자</a:t>
            </a:r>
            <a:r>
              <a:rPr lang="en-US" altLang="ko-KR" sz="16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➌ 안전관리전문기관</a:t>
            </a:r>
            <a:r>
              <a:rPr lang="en-US" altLang="ko-KR" sz="16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 eaLnBrk="1" latinLnBrk="0" hangingPunct="1">
              <a:buClrTx/>
              <a:buSzTx/>
              <a:buFontTx/>
              <a:buNone/>
            </a:pPr>
            <a:r>
              <a:rPr lang="ko-KR" altLang="en-US" sz="16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➍ 보건관리전문기관</a:t>
            </a:r>
            <a:r>
              <a:rPr lang="en-US" altLang="ko-KR" sz="16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➎ 작업환경측정기관으로 하여금 측정 </a:t>
            </a:r>
          </a:p>
        </p:txBody>
      </p:sp>
      <p:sp>
        <p:nvSpPr>
          <p:cNvPr id="24589" name="직사각형 17">
            <a:extLst>
              <a:ext uri="{FF2B5EF4-FFF2-40B4-BE49-F238E27FC236}">
                <a16:creationId xmlns:a16="http://schemas.microsoft.com/office/drawing/2014/main" id="{49E12B4B-CE24-47E9-9330-9EC355E4F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8" y="4538057"/>
            <a:ext cx="8051800" cy="119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285750" indent="-285750" eaLnBrk="1" latinLnBrk="0" hangingPunct="1">
              <a:buClr>
                <a:srgbClr val="6600FF"/>
              </a:buClr>
              <a:buSzTx/>
            </a:pPr>
            <a:r>
              <a:rPr lang="ko-KR" altLang="en-US" sz="17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산소 및 유해가스 농도를 측정한 결과 적정공기가 유지되고 있지 않은 경우</a:t>
            </a:r>
            <a:endParaRPr lang="en-US" altLang="ko-KR" sz="17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0" hangingPunct="1">
              <a:buClrTx/>
              <a:buSzTx/>
              <a:buNone/>
            </a:pPr>
            <a:r>
              <a:rPr lang="ko-KR" altLang="en-US" sz="16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➊ 환기를 시키거나</a:t>
            </a:r>
            <a:endParaRPr lang="en-US" altLang="ko-KR" sz="16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0" hangingPunct="1">
              <a:buClrTx/>
              <a:buSzTx/>
              <a:buNone/>
            </a:pPr>
            <a:r>
              <a:rPr lang="ko-KR" altLang="en-US" sz="16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➋ 근로자의 건강장해 예방을 위한 필요한 조치 </a:t>
            </a:r>
            <a:r>
              <a:rPr lang="en-US" altLang="ko-KR" sz="16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근로자에게 공기호흡기 또는 </a:t>
            </a:r>
            <a:r>
              <a:rPr lang="ko-KR" altLang="en-US" sz="16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송기마스크를</a:t>
            </a:r>
            <a:r>
              <a:rPr lang="ko-KR" altLang="en-US" sz="16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지급하여 착용하도록 하는 등</a:t>
            </a:r>
            <a:r>
              <a:rPr lang="en-US" altLang="ko-KR" sz="16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590" name="TextBox 18">
            <a:extLst>
              <a:ext uri="{FF2B5EF4-FFF2-40B4-BE49-F238E27FC236}">
                <a16:creationId xmlns:a16="http://schemas.microsoft.com/office/drawing/2014/main" id="{5392F0BE-A8F7-43AA-A6A4-48BD0E6DA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" y="4105165"/>
            <a:ext cx="3665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 dirty="0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측정에 따른 조치사항</a:t>
            </a:r>
          </a:p>
        </p:txBody>
      </p:sp>
      <p:sp>
        <p:nvSpPr>
          <p:cNvPr id="24591" name="Freeform 6">
            <a:extLst>
              <a:ext uri="{FF2B5EF4-FFF2-40B4-BE49-F238E27FC236}">
                <a16:creationId xmlns:a16="http://schemas.microsoft.com/office/drawing/2014/main" id="{D44B9CA4-632A-4CC7-BC5D-7B16C3E1D239}"/>
              </a:ext>
            </a:extLst>
          </p:cNvPr>
          <p:cNvSpPr>
            <a:spLocks/>
          </p:cNvSpPr>
          <p:nvPr/>
        </p:nvSpPr>
        <p:spPr bwMode="auto">
          <a:xfrm>
            <a:off x="346075" y="4104669"/>
            <a:ext cx="279400" cy="403225"/>
          </a:xfrm>
          <a:custGeom>
            <a:avLst/>
            <a:gdLst>
              <a:gd name="T0" fmla="*/ 791233761 w 62"/>
              <a:gd name="T1" fmla="*/ 2058111441 h 79"/>
              <a:gd name="T2" fmla="*/ 223168497 w 62"/>
              <a:gd name="T3" fmla="*/ 2058111441 h 79"/>
              <a:gd name="T4" fmla="*/ 0 w 62"/>
              <a:gd name="T5" fmla="*/ 1797592362 h 79"/>
              <a:gd name="T6" fmla="*/ 0 w 62"/>
              <a:gd name="T7" fmla="*/ 312626978 h 79"/>
              <a:gd name="T8" fmla="*/ 223168497 w 62"/>
              <a:gd name="T9" fmla="*/ 0 h 79"/>
              <a:gd name="T10" fmla="*/ 791233761 w 62"/>
              <a:gd name="T11" fmla="*/ 0 h 79"/>
              <a:gd name="T12" fmla="*/ 1257858800 w 62"/>
              <a:gd name="T13" fmla="*/ 1016030022 h 79"/>
              <a:gd name="T14" fmla="*/ 791233761 w 62"/>
              <a:gd name="T15" fmla="*/ 2058111441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79">
                <a:moveTo>
                  <a:pt x="39" y="79"/>
                </a:moveTo>
                <a:cubicBezTo>
                  <a:pt x="11" y="79"/>
                  <a:pt x="11" y="79"/>
                  <a:pt x="11" y="79"/>
                </a:cubicBezTo>
                <a:cubicBezTo>
                  <a:pt x="5" y="79"/>
                  <a:pt x="0" y="77"/>
                  <a:pt x="0" y="69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4"/>
                  <a:pt x="5" y="0"/>
                  <a:pt x="11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62" y="39"/>
                  <a:pt x="62" y="39"/>
                  <a:pt x="62" y="39"/>
                </a:cubicBezTo>
                <a:lnTo>
                  <a:pt x="39" y="79"/>
                </a:lnTo>
                <a:close/>
              </a:path>
            </a:pathLst>
          </a:custGeom>
          <a:solidFill>
            <a:srgbClr val="9614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pic>
        <p:nvPicPr>
          <p:cNvPr id="21" name="Picture 23">
            <a:extLst>
              <a:ext uri="{FF2B5EF4-FFF2-40B4-BE49-F238E27FC236}">
                <a16:creationId xmlns:a16="http://schemas.microsoft.com/office/drawing/2014/main" id="{4E11FE25-156D-4610-8685-278277F78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967695">
            <a:off x="7522094" y="2701450"/>
            <a:ext cx="1145482" cy="189444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B3A6615E-9554-4979-8492-DC8F586BF2A8}"/>
              </a:ext>
            </a:extLst>
          </p:cNvPr>
          <p:cNvSpPr/>
          <p:nvPr/>
        </p:nvSpPr>
        <p:spPr>
          <a:xfrm>
            <a:off x="107950" y="115888"/>
            <a:ext cx="4824413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질식재해예방 대책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농도측정</a:t>
            </a:r>
          </a:p>
        </p:txBody>
      </p:sp>
      <p:sp>
        <p:nvSpPr>
          <p:cNvPr id="25603" name="TextBox 7">
            <a:extLst>
              <a:ext uri="{FF2B5EF4-FFF2-40B4-BE49-F238E27FC236}">
                <a16:creationId xmlns:a16="http://schemas.microsoft.com/office/drawing/2014/main" id="{85F6D8D9-9FE7-42A7-A22F-F52257367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산소 및 유해가스 농도 측정 방법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F59E912A-387F-4188-BCCD-4C84A930CCCF}"/>
              </a:ext>
            </a:extLst>
          </p:cNvPr>
          <p:cNvCxnSpPr>
            <a:stCxn id="25603" idx="1"/>
          </p:cNvCxnSpPr>
          <p:nvPr/>
        </p:nvCxnSpPr>
        <p:spPr>
          <a:xfrm flipV="1">
            <a:off x="395288" y="933450"/>
            <a:ext cx="2300287" cy="15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B0285D6-7FBE-4ECF-8C4E-2685FDE4EE81}"/>
              </a:ext>
            </a:extLst>
          </p:cNvPr>
          <p:cNvCxnSpPr>
            <a:stCxn id="25603" idx="3"/>
          </p:cNvCxnSpPr>
          <p:nvPr/>
        </p:nvCxnSpPr>
        <p:spPr>
          <a:xfrm flipH="1" flipV="1">
            <a:off x="6369050" y="933450"/>
            <a:ext cx="2370138" cy="15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764BC98-005B-49B3-B8DB-664F136CBD7B}"/>
              </a:ext>
            </a:extLst>
          </p:cNvPr>
          <p:cNvSpPr/>
          <p:nvPr/>
        </p:nvSpPr>
        <p:spPr>
          <a:xfrm>
            <a:off x="107950" y="1557338"/>
            <a:ext cx="8907463" cy="48244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3" name="직각 삼각형[R] 22532">
            <a:extLst>
              <a:ext uri="{FF2B5EF4-FFF2-40B4-BE49-F238E27FC236}">
                <a16:creationId xmlns:a16="http://schemas.microsoft.com/office/drawing/2014/main" id="{0049A8A6-ABDF-4703-8CF3-98FAC02A277C}"/>
              </a:ext>
            </a:extLst>
          </p:cNvPr>
          <p:cNvSpPr/>
          <p:nvPr/>
        </p:nvSpPr>
        <p:spPr>
          <a:xfrm rot="13500000">
            <a:off x="223838" y="1919288"/>
            <a:ext cx="127000" cy="120650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  <p:pic>
        <p:nvPicPr>
          <p:cNvPr id="14" name="Picture 23">
            <a:extLst>
              <a:ext uri="{FF2B5EF4-FFF2-40B4-BE49-F238E27FC236}">
                <a16:creationId xmlns:a16="http://schemas.microsoft.com/office/drawing/2014/main" id="{34C51139-6954-4053-A744-A3FCF728C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967695">
            <a:off x="7662446" y="1645567"/>
            <a:ext cx="1145482" cy="1894449"/>
          </a:xfrm>
          <a:prstGeom prst="rect">
            <a:avLst/>
          </a:prstGeom>
        </p:spPr>
      </p:pic>
      <p:sp>
        <p:nvSpPr>
          <p:cNvPr id="15" name="직각 삼각형[R] 22532">
            <a:extLst>
              <a:ext uri="{FF2B5EF4-FFF2-40B4-BE49-F238E27FC236}">
                <a16:creationId xmlns:a16="http://schemas.microsoft.com/office/drawing/2014/main" id="{C66A131E-1699-4A0A-8DD3-31A74CE989B4}"/>
              </a:ext>
            </a:extLst>
          </p:cNvPr>
          <p:cNvSpPr/>
          <p:nvPr/>
        </p:nvSpPr>
        <p:spPr>
          <a:xfrm rot="13500000">
            <a:off x="223044" y="2680494"/>
            <a:ext cx="128588" cy="120650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  <p:sp>
        <p:nvSpPr>
          <p:cNvPr id="25611" name="TextBox 15">
            <a:extLst>
              <a:ext uri="{FF2B5EF4-FFF2-40B4-BE49-F238E27FC236}">
                <a16:creationId xmlns:a16="http://schemas.microsoft.com/office/drawing/2014/main" id="{756EA95E-6AF5-4BA3-AB32-3A0BDC3E8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1757363"/>
            <a:ext cx="8312150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ko-KR" altLang="en-US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면적 및 깊이를 고려하여 밀폐공간 내부를 골고루 측정 </a:t>
            </a:r>
            <a:endParaRPr lang="en-US" altLang="ko-KR" sz="1500" b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ko-KR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작업장소에 대해 수직 및 수평방향으로 각각 </a:t>
            </a:r>
            <a:r>
              <a:rPr lang="en-US" altLang="ko-KR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개소 이상 측정</a:t>
            </a:r>
            <a:r>
              <a:rPr lang="en-US" altLang="ko-KR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500" b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ko-KR" altLang="en-US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탱크 등 깊은 장소의 농도를 측정 시에는 고무호스나 </a:t>
            </a:r>
            <a:r>
              <a:rPr lang="en-US" altLang="ko-KR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PVC</a:t>
            </a:r>
            <a:r>
              <a:rPr lang="ko-KR" altLang="en-US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 된 채기관으로 측정</a:t>
            </a:r>
            <a:endParaRPr lang="en-US" altLang="ko-KR" sz="1500" b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eaLnBrk="1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en-US" altLang="ko-KR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채기관은 </a:t>
            </a:r>
            <a:r>
              <a:rPr lang="en-US" altLang="ko-KR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1m </a:t>
            </a:r>
            <a:r>
              <a:rPr lang="ko-KR" altLang="en-US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마다 작은 눈금으로</a:t>
            </a:r>
            <a:r>
              <a:rPr lang="en-US" altLang="ko-KR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5m </a:t>
            </a:r>
            <a:r>
              <a:rPr lang="ko-KR" altLang="en-US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마다 큰 눈금으로 표시</a:t>
            </a:r>
            <a:r>
              <a:rPr lang="en-US" altLang="ko-KR" sz="1500" b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500" b="1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5612" name="그림 16">
            <a:extLst>
              <a:ext uri="{FF2B5EF4-FFF2-40B4-BE49-F238E27FC236}">
                <a16:creationId xmlns:a16="http://schemas.microsoft.com/office/drawing/2014/main" id="{32E38042-A7D6-4FBD-AD87-B5892FB12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3736975"/>
            <a:ext cx="239236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3" name="그룹 17">
            <a:extLst>
              <a:ext uri="{FF2B5EF4-FFF2-40B4-BE49-F238E27FC236}">
                <a16:creationId xmlns:a16="http://schemas.microsoft.com/office/drawing/2014/main" id="{51090DB6-B095-4FBE-BA24-AD146941D68E}"/>
              </a:ext>
            </a:extLst>
          </p:cNvPr>
          <p:cNvGrpSpPr>
            <a:grpSpLocks/>
          </p:cNvGrpSpPr>
          <p:nvPr/>
        </p:nvGrpSpPr>
        <p:grpSpPr bwMode="auto">
          <a:xfrm>
            <a:off x="198438" y="3736975"/>
            <a:ext cx="3509962" cy="2384425"/>
            <a:chOff x="1292434" y="3891689"/>
            <a:chExt cx="3712052" cy="2584961"/>
          </a:xfrm>
        </p:grpSpPr>
        <p:pic>
          <p:nvPicPr>
            <p:cNvPr id="25620" name="그림 18">
              <a:extLst>
                <a:ext uri="{FF2B5EF4-FFF2-40B4-BE49-F238E27FC236}">
                  <a16:creationId xmlns:a16="http://schemas.microsoft.com/office/drawing/2014/main" id="{B3D5BAB1-5416-42D3-B8C5-F244048FC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" r="13896"/>
            <a:stretch>
              <a:fillRect/>
            </a:stretch>
          </p:blipFill>
          <p:spPr bwMode="auto">
            <a:xfrm rot="5400000">
              <a:off x="1270752" y="4020759"/>
              <a:ext cx="1921597" cy="1738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1" name="그림 19">
              <a:extLst>
                <a:ext uri="{FF2B5EF4-FFF2-40B4-BE49-F238E27FC236}">
                  <a16:creationId xmlns:a16="http://schemas.microsoft.com/office/drawing/2014/main" id="{2BF859BC-6C75-4C98-8241-2DB1BA6D8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101145" y="4014416"/>
              <a:ext cx="1917909" cy="1771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4AE06489-2B27-4BC7-ABFF-6E65412BF5E5}"/>
                </a:ext>
              </a:extLst>
            </p:cNvPr>
            <p:cNvSpPr/>
            <p:nvPr/>
          </p:nvSpPr>
          <p:spPr>
            <a:xfrm>
              <a:off x="1300828" y="3891689"/>
              <a:ext cx="3703658" cy="2020469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대각선 방향의 모서리가 잘린 사각형 21">
              <a:extLst>
                <a:ext uri="{FF2B5EF4-FFF2-40B4-BE49-F238E27FC236}">
                  <a16:creationId xmlns:a16="http://schemas.microsoft.com/office/drawing/2014/main" id="{FCCA70CD-EC53-4462-A728-5FD5F4D5C1F8}"/>
                </a:ext>
              </a:extLst>
            </p:cNvPr>
            <p:cNvSpPr/>
            <p:nvPr/>
          </p:nvSpPr>
          <p:spPr>
            <a:xfrm>
              <a:off x="1292434" y="5943136"/>
              <a:ext cx="3712052" cy="533514"/>
            </a:xfrm>
            <a:prstGeom prst="snip2DiagRect">
              <a:avLst/>
            </a:prstGeom>
            <a:solidFill>
              <a:srgbClr val="6D46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600" b="1" dirty="0">
                  <a:solidFill>
                    <a:prstClr val="white"/>
                  </a:solidFill>
                </a:rPr>
                <a:t>혼합가스농도측정기</a:t>
              </a:r>
            </a:p>
          </p:txBody>
        </p:sp>
      </p:grpSp>
      <p:grpSp>
        <p:nvGrpSpPr>
          <p:cNvPr id="25614" name="그룹 22">
            <a:extLst>
              <a:ext uri="{FF2B5EF4-FFF2-40B4-BE49-F238E27FC236}">
                <a16:creationId xmlns:a16="http://schemas.microsoft.com/office/drawing/2014/main" id="{141A4F99-73C4-4D45-8BA5-0257ECBC7777}"/>
              </a:ext>
            </a:extLst>
          </p:cNvPr>
          <p:cNvGrpSpPr>
            <a:grpSpLocks/>
          </p:cNvGrpSpPr>
          <p:nvPr/>
        </p:nvGrpSpPr>
        <p:grpSpPr bwMode="auto">
          <a:xfrm>
            <a:off x="3835400" y="3736975"/>
            <a:ext cx="2681288" cy="2384425"/>
            <a:chOff x="5288226" y="3905215"/>
            <a:chExt cx="2854876" cy="2570577"/>
          </a:xfrm>
        </p:grpSpPr>
        <p:pic>
          <p:nvPicPr>
            <p:cNvPr id="25615" name="그림 23">
              <a:extLst>
                <a:ext uri="{FF2B5EF4-FFF2-40B4-BE49-F238E27FC236}">
                  <a16:creationId xmlns:a16="http://schemas.microsoft.com/office/drawing/2014/main" id="{42512230-882E-4318-A32F-3CAAB3A2A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11" r="4402"/>
            <a:stretch>
              <a:fillRect/>
            </a:stretch>
          </p:blipFill>
          <p:spPr bwMode="auto">
            <a:xfrm rot="10800000">
              <a:off x="5350669" y="3955132"/>
              <a:ext cx="1555932" cy="1890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그림 24">
              <a:extLst>
                <a:ext uri="{FF2B5EF4-FFF2-40B4-BE49-F238E27FC236}">
                  <a16:creationId xmlns:a16="http://schemas.microsoft.com/office/drawing/2014/main" id="{689FC806-C255-4A1C-B2EC-9E657B63A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8383" y="3955132"/>
              <a:ext cx="1112937" cy="93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그림 25">
              <a:extLst>
                <a:ext uri="{FF2B5EF4-FFF2-40B4-BE49-F238E27FC236}">
                  <a16:creationId xmlns:a16="http://schemas.microsoft.com/office/drawing/2014/main" id="{30E8CCC3-774E-4BEC-A3BB-04448D010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6" t="18054" r="18700" b="12488"/>
            <a:stretch>
              <a:fillRect/>
            </a:stretch>
          </p:blipFill>
          <p:spPr bwMode="auto">
            <a:xfrm>
              <a:off x="6969056" y="4945252"/>
              <a:ext cx="1112264" cy="900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7CA46E22-27E0-4026-9A31-C209AB61CB56}"/>
                </a:ext>
              </a:extLst>
            </p:cNvPr>
            <p:cNvSpPr/>
            <p:nvPr/>
          </p:nvSpPr>
          <p:spPr>
            <a:xfrm>
              <a:off x="5288226" y="3905215"/>
              <a:ext cx="2854876" cy="2005803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대각선 방향의 모서리가 잘린 사각형 27">
              <a:extLst>
                <a:ext uri="{FF2B5EF4-FFF2-40B4-BE49-F238E27FC236}">
                  <a16:creationId xmlns:a16="http://schemas.microsoft.com/office/drawing/2014/main" id="{51B869B4-C5BF-4176-9AB5-0AE2A013027D}"/>
                </a:ext>
              </a:extLst>
            </p:cNvPr>
            <p:cNvSpPr/>
            <p:nvPr/>
          </p:nvSpPr>
          <p:spPr>
            <a:xfrm>
              <a:off x="5288226" y="5943536"/>
              <a:ext cx="2854876" cy="532256"/>
            </a:xfrm>
            <a:prstGeom prst="snip2DiagRect">
              <a:avLst/>
            </a:prstGeom>
            <a:solidFill>
              <a:srgbClr val="6D46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600" b="1" dirty="0" err="1">
                  <a:solidFill>
                    <a:prstClr val="white"/>
                  </a:solidFill>
                </a:rPr>
                <a:t>채기관</a:t>
              </a:r>
              <a:r>
                <a:rPr lang="en-US" altLang="ko-KR" sz="1600" b="1" dirty="0">
                  <a:solidFill>
                    <a:prstClr val="white"/>
                  </a:solidFill>
                </a:rPr>
                <a:t>(</a:t>
              </a:r>
              <a:r>
                <a:rPr lang="ko-KR" altLang="en-US" sz="1600" b="1" dirty="0">
                  <a:solidFill>
                    <a:prstClr val="white"/>
                  </a:solidFill>
                </a:rPr>
                <a:t>커넥터 및 눈금 표시</a:t>
              </a:r>
              <a:r>
                <a:rPr lang="en-US" altLang="ko-KR" sz="1600" b="1" dirty="0">
                  <a:solidFill>
                    <a:prstClr val="white"/>
                  </a:solidFill>
                </a:rPr>
                <a:t>)</a:t>
              </a:r>
              <a:endParaRPr lang="ko-KR" altLang="en-US" sz="1600" b="1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7032A481-F24F-40EB-84A3-60F370B60BEB}"/>
              </a:ext>
            </a:extLst>
          </p:cNvPr>
          <p:cNvSpPr/>
          <p:nvPr/>
        </p:nvSpPr>
        <p:spPr>
          <a:xfrm>
            <a:off x="107950" y="115888"/>
            <a:ext cx="4824413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질식재해예방 대책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농도측정</a:t>
            </a:r>
          </a:p>
        </p:txBody>
      </p:sp>
      <p:sp>
        <p:nvSpPr>
          <p:cNvPr id="26627" name="TextBox 7">
            <a:extLst>
              <a:ext uri="{FF2B5EF4-FFF2-40B4-BE49-F238E27FC236}">
                <a16:creationId xmlns:a16="http://schemas.microsoft.com/office/drawing/2014/main" id="{5C673C9C-DA3D-48C7-B29A-000C6DDCB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밀폐공간 유형별 측정 지점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D95E0202-83D3-4553-B74E-69A6F2D61472}"/>
              </a:ext>
            </a:extLst>
          </p:cNvPr>
          <p:cNvCxnSpPr>
            <a:stCxn id="26627" idx="1"/>
          </p:cNvCxnSpPr>
          <p:nvPr/>
        </p:nvCxnSpPr>
        <p:spPr>
          <a:xfrm flipV="1">
            <a:off x="395288" y="933450"/>
            <a:ext cx="2300287" cy="15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217C11C-5165-4A8F-A8F3-62D9376BBE87}"/>
              </a:ext>
            </a:extLst>
          </p:cNvPr>
          <p:cNvCxnSpPr>
            <a:stCxn id="26627" idx="3"/>
          </p:cNvCxnSpPr>
          <p:nvPr/>
        </p:nvCxnSpPr>
        <p:spPr>
          <a:xfrm flipH="1" flipV="1">
            <a:off x="6369050" y="933450"/>
            <a:ext cx="2370138" cy="15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088056F-E65D-47F0-B4FC-F776E3774B00}"/>
              </a:ext>
            </a:extLst>
          </p:cNvPr>
          <p:cNvSpPr/>
          <p:nvPr/>
        </p:nvSpPr>
        <p:spPr>
          <a:xfrm>
            <a:off x="107950" y="1557338"/>
            <a:ext cx="8907463" cy="48244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D1B6B06-8CDA-43DB-89DD-2DBF9E8E0D60}"/>
              </a:ext>
            </a:extLst>
          </p:cNvPr>
          <p:cNvSpPr/>
          <p:nvPr/>
        </p:nvSpPr>
        <p:spPr>
          <a:xfrm>
            <a:off x="2306638" y="4602163"/>
            <a:ext cx="2049462" cy="172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ko-KR" altLang="en-US" sz="1600" spc="-60" dirty="0">
                <a:solidFill>
                  <a:prstClr val="black"/>
                </a:solidFill>
              </a:rPr>
              <a:t>  </a:t>
            </a:r>
            <a:r>
              <a:rPr lang="ko-KR" altLang="en-US" sz="1600" b="1" dirty="0">
                <a:solidFill>
                  <a:prstClr val="black"/>
                </a:solidFill>
              </a:rPr>
              <a:t>우선 맨홀의 바로 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en-US" altLang="ko-KR" sz="1600" b="1" dirty="0">
                <a:solidFill>
                  <a:prstClr val="black"/>
                </a:solidFill>
              </a:rPr>
              <a:t>  </a:t>
            </a:r>
            <a:r>
              <a:rPr lang="ko-KR" altLang="en-US" sz="1600" b="1" dirty="0">
                <a:solidFill>
                  <a:prstClr val="black"/>
                </a:solidFill>
              </a:rPr>
              <a:t>밑 ➊ </a:t>
            </a:r>
            <a:r>
              <a:rPr lang="en-US" altLang="ko-KR" sz="1600" b="1" dirty="0">
                <a:solidFill>
                  <a:prstClr val="black"/>
                </a:solidFill>
              </a:rPr>
              <a:t>~</a:t>
            </a:r>
            <a:r>
              <a:rPr lang="ko-KR" altLang="en-US" sz="1600" b="1" dirty="0">
                <a:solidFill>
                  <a:prstClr val="black"/>
                </a:solidFill>
              </a:rPr>
              <a:t> ➌을 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ko-KR" altLang="en-US" sz="1600" b="1" dirty="0">
                <a:solidFill>
                  <a:prstClr val="black"/>
                </a:solidFill>
              </a:rPr>
              <a:t>  측정하고 </a:t>
            </a:r>
            <a:r>
              <a:rPr lang="en-US" altLang="ko-KR" sz="1600" b="1" dirty="0">
                <a:solidFill>
                  <a:prstClr val="black"/>
                </a:solidFill>
              </a:rPr>
              <a:t>×</a:t>
            </a:r>
            <a:r>
              <a:rPr lang="ko-KR" altLang="en-US" sz="1600" b="1" dirty="0">
                <a:solidFill>
                  <a:prstClr val="black"/>
                </a:solidFill>
              </a:rPr>
              <a:t> 는 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en-US" altLang="ko-KR" sz="1600" b="1" dirty="0">
                <a:solidFill>
                  <a:prstClr val="black"/>
                </a:solidFill>
              </a:rPr>
              <a:t>  </a:t>
            </a:r>
            <a:r>
              <a:rPr lang="ko-KR" altLang="en-US" sz="1600" b="1" dirty="0">
                <a:solidFill>
                  <a:prstClr val="black"/>
                </a:solidFill>
              </a:rPr>
              <a:t>공기호흡기 등을 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en-US" altLang="ko-KR" sz="1600" b="1" dirty="0">
                <a:solidFill>
                  <a:prstClr val="black"/>
                </a:solidFill>
              </a:rPr>
              <a:t>  </a:t>
            </a:r>
            <a:r>
              <a:rPr lang="ko-KR" altLang="en-US" sz="1600" b="1" dirty="0">
                <a:solidFill>
                  <a:prstClr val="black"/>
                </a:solidFill>
              </a:rPr>
              <a:t>장착하고 측정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67636D2-7C69-448C-8B03-25939676560D}"/>
              </a:ext>
            </a:extLst>
          </p:cNvPr>
          <p:cNvSpPr/>
          <p:nvPr/>
        </p:nvSpPr>
        <p:spPr>
          <a:xfrm>
            <a:off x="6683375" y="4602163"/>
            <a:ext cx="2252663" cy="172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ko-KR" altLang="en-US" sz="1600" b="1" dirty="0">
                <a:solidFill>
                  <a:prstClr val="black"/>
                </a:solidFill>
              </a:rPr>
              <a:t>  정상의 맨홀 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en-US" altLang="ko-KR" sz="1600" b="1" dirty="0">
                <a:solidFill>
                  <a:prstClr val="black"/>
                </a:solidFill>
              </a:rPr>
              <a:t>  </a:t>
            </a:r>
            <a:r>
              <a:rPr lang="ko-KR" altLang="en-US" sz="1600" b="1" dirty="0">
                <a:solidFill>
                  <a:prstClr val="black"/>
                </a:solidFill>
              </a:rPr>
              <a:t>바로 밑 </a:t>
            </a:r>
            <a:r>
              <a:rPr lang="en-US" altLang="ko-KR" sz="1600" b="1" dirty="0">
                <a:solidFill>
                  <a:prstClr val="black"/>
                </a:solidFill>
              </a:rPr>
              <a:t>3</a:t>
            </a:r>
            <a:r>
              <a:rPr lang="ko-KR" altLang="en-US" sz="1600" b="1" dirty="0">
                <a:solidFill>
                  <a:prstClr val="black"/>
                </a:solidFill>
              </a:rPr>
              <a:t>점과 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en-US" altLang="ko-KR" sz="1600" b="1" dirty="0">
                <a:solidFill>
                  <a:prstClr val="black"/>
                </a:solidFill>
              </a:rPr>
              <a:t>  </a:t>
            </a:r>
            <a:r>
              <a:rPr lang="ko-KR" altLang="en-US" sz="1600" b="1" dirty="0">
                <a:solidFill>
                  <a:prstClr val="black"/>
                </a:solidFill>
              </a:rPr>
              <a:t>적도상의 샘플링 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en-US" altLang="ko-KR" sz="1600" b="1" dirty="0">
                <a:solidFill>
                  <a:prstClr val="black"/>
                </a:solidFill>
              </a:rPr>
              <a:t>  </a:t>
            </a:r>
            <a:r>
              <a:rPr lang="ko-KR" altLang="en-US" sz="1600" b="1" dirty="0">
                <a:solidFill>
                  <a:prstClr val="black"/>
                </a:solidFill>
              </a:rPr>
              <a:t>구멍을 측정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3D9B2E8-AAFA-4ADB-BE26-336B40104732}"/>
              </a:ext>
            </a:extLst>
          </p:cNvPr>
          <p:cNvSpPr/>
          <p:nvPr/>
        </p:nvSpPr>
        <p:spPr>
          <a:xfrm>
            <a:off x="2217738" y="2174875"/>
            <a:ext cx="2138362" cy="175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ko-KR" altLang="en-US" sz="1600" dirty="0">
                <a:solidFill>
                  <a:prstClr val="black"/>
                </a:solidFill>
              </a:rPr>
              <a:t>  </a:t>
            </a:r>
            <a:r>
              <a:rPr lang="ko-KR" altLang="en-US" sz="1600" b="1" dirty="0">
                <a:solidFill>
                  <a:prstClr val="black"/>
                </a:solidFill>
              </a:rPr>
              <a:t>원칙적으로 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en-US" altLang="ko-KR" sz="1600" b="1" dirty="0">
                <a:solidFill>
                  <a:prstClr val="black"/>
                </a:solidFill>
              </a:rPr>
              <a:t>  3</a:t>
            </a:r>
            <a:r>
              <a:rPr lang="ko-KR" altLang="en-US" sz="1600" b="1" dirty="0">
                <a:solidFill>
                  <a:prstClr val="black"/>
                </a:solidFill>
              </a:rPr>
              <a:t>가지 깊이로 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ko-KR" altLang="en-US" sz="1600" b="1" dirty="0">
                <a:solidFill>
                  <a:prstClr val="black"/>
                </a:solidFill>
              </a:rPr>
              <a:t>  각 </a:t>
            </a:r>
            <a:r>
              <a:rPr lang="en-US" altLang="ko-KR" sz="1600" b="1" dirty="0">
                <a:solidFill>
                  <a:prstClr val="black"/>
                </a:solidFill>
              </a:rPr>
              <a:t>3</a:t>
            </a:r>
            <a:r>
              <a:rPr lang="ko-KR" altLang="en-US" sz="1600" b="1" dirty="0">
                <a:solidFill>
                  <a:prstClr val="black"/>
                </a:solidFill>
              </a:rPr>
              <a:t>개소 측정 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A896CFB-5AFC-42D3-8683-9BE19A128EA3}"/>
              </a:ext>
            </a:extLst>
          </p:cNvPr>
          <p:cNvSpPr/>
          <p:nvPr/>
        </p:nvSpPr>
        <p:spPr>
          <a:xfrm>
            <a:off x="6683375" y="2174875"/>
            <a:ext cx="2252663" cy="175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ko-KR" altLang="en-US" sz="1600" dirty="0">
                <a:solidFill>
                  <a:prstClr val="black"/>
                </a:solidFill>
              </a:rPr>
              <a:t>  </a:t>
            </a:r>
            <a:r>
              <a:rPr lang="ko-KR" altLang="en-US" sz="1600" b="1" dirty="0">
                <a:solidFill>
                  <a:prstClr val="black"/>
                </a:solidFill>
              </a:rPr>
              <a:t>전 맨홀의 밑을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en-US" altLang="ko-KR" sz="1600" b="1" dirty="0">
                <a:solidFill>
                  <a:prstClr val="black"/>
                </a:solidFill>
              </a:rPr>
              <a:t>  3</a:t>
            </a:r>
            <a:r>
              <a:rPr lang="ko-KR" altLang="en-US" sz="1600" b="1" dirty="0">
                <a:solidFill>
                  <a:prstClr val="black"/>
                </a:solidFill>
              </a:rPr>
              <a:t>가지 깊이로      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en-US" altLang="ko-KR" sz="1600" b="1" dirty="0">
                <a:solidFill>
                  <a:prstClr val="black"/>
                </a:solidFill>
              </a:rPr>
              <a:t>  </a:t>
            </a:r>
            <a:r>
              <a:rPr lang="ko-KR" altLang="en-US" sz="1600" b="1" dirty="0">
                <a:solidFill>
                  <a:prstClr val="black"/>
                </a:solidFill>
              </a:rPr>
              <a:t>측정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D65BD74-8BE0-4EA2-8B38-D139F08B65D4}"/>
              </a:ext>
            </a:extLst>
          </p:cNvPr>
          <p:cNvSpPr/>
          <p:nvPr/>
        </p:nvSpPr>
        <p:spPr>
          <a:xfrm>
            <a:off x="184150" y="4602163"/>
            <a:ext cx="4171950" cy="1727200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6FBE3F1A-DEDC-4D64-93D4-DA62BBFE7666}"/>
              </a:ext>
            </a:extLst>
          </p:cNvPr>
          <p:cNvSpPr/>
          <p:nvPr/>
        </p:nvSpPr>
        <p:spPr>
          <a:xfrm>
            <a:off x="165100" y="2174875"/>
            <a:ext cx="4191000" cy="1757363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9" name="한쪽 모서리가 둥근 사각형 18">
            <a:extLst>
              <a:ext uri="{FF2B5EF4-FFF2-40B4-BE49-F238E27FC236}">
                <a16:creationId xmlns:a16="http://schemas.microsoft.com/office/drawing/2014/main" id="{E774DBCA-0C46-4B0F-94AA-36ADB123A7E7}"/>
              </a:ext>
            </a:extLst>
          </p:cNvPr>
          <p:cNvSpPr/>
          <p:nvPr/>
        </p:nvSpPr>
        <p:spPr>
          <a:xfrm>
            <a:off x="144463" y="1646238"/>
            <a:ext cx="4211637" cy="481012"/>
          </a:xfrm>
          <a:prstGeom prst="round1Rect">
            <a:avLst/>
          </a:prstGeom>
          <a:solidFill>
            <a:srgbClr val="A395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좁은 원형 맨홀인 경우</a:t>
            </a:r>
          </a:p>
        </p:txBody>
      </p:sp>
      <p:sp>
        <p:nvSpPr>
          <p:cNvPr id="20" name="한쪽 모서리가 둥근 사각형 19">
            <a:extLst>
              <a:ext uri="{FF2B5EF4-FFF2-40B4-BE49-F238E27FC236}">
                <a16:creationId xmlns:a16="http://schemas.microsoft.com/office/drawing/2014/main" id="{784A83BE-E0DA-4717-8078-032D572CC0AE}"/>
              </a:ext>
            </a:extLst>
          </p:cNvPr>
          <p:cNvSpPr/>
          <p:nvPr/>
        </p:nvSpPr>
        <p:spPr>
          <a:xfrm>
            <a:off x="165100" y="4075113"/>
            <a:ext cx="4191000" cy="479425"/>
          </a:xfrm>
          <a:prstGeom prst="round1Rect">
            <a:avLst/>
          </a:prstGeom>
          <a:solidFill>
            <a:srgbClr val="A395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장방형 공간인 경우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F233D22C-A992-4C5A-A0C1-4A0E318276F7}"/>
              </a:ext>
            </a:extLst>
          </p:cNvPr>
          <p:cNvSpPr/>
          <p:nvPr/>
        </p:nvSpPr>
        <p:spPr>
          <a:xfrm>
            <a:off x="4540250" y="4602163"/>
            <a:ext cx="4395788" cy="1727200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FAC362F-3706-4F2F-8012-07D4EFF401EF}"/>
              </a:ext>
            </a:extLst>
          </p:cNvPr>
          <p:cNvSpPr/>
          <p:nvPr/>
        </p:nvSpPr>
        <p:spPr>
          <a:xfrm>
            <a:off x="4521200" y="2174875"/>
            <a:ext cx="4414838" cy="1757363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3" name="한쪽 모서리가 둥근 사각형 22">
            <a:extLst>
              <a:ext uri="{FF2B5EF4-FFF2-40B4-BE49-F238E27FC236}">
                <a16:creationId xmlns:a16="http://schemas.microsoft.com/office/drawing/2014/main" id="{30D84FB3-FFD3-440B-AAEA-E97E73889E80}"/>
              </a:ext>
            </a:extLst>
          </p:cNvPr>
          <p:cNvSpPr/>
          <p:nvPr/>
        </p:nvSpPr>
        <p:spPr>
          <a:xfrm>
            <a:off x="4500563" y="1646238"/>
            <a:ext cx="4435475" cy="481012"/>
          </a:xfrm>
          <a:prstGeom prst="round1Rect">
            <a:avLst/>
          </a:prstGeom>
          <a:solidFill>
            <a:srgbClr val="A395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넓은 원형 맨홀인 경우</a:t>
            </a:r>
          </a:p>
        </p:txBody>
      </p:sp>
      <p:sp>
        <p:nvSpPr>
          <p:cNvPr id="24" name="한쪽 모서리가 둥근 사각형 23">
            <a:extLst>
              <a:ext uri="{FF2B5EF4-FFF2-40B4-BE49-F238E27FC236}">
                <a16:creationId xmlns:a16="http://schemas.microsoft.com/office/drawing/2014/main" id="{E9FE5256-E7F6-4103-A625-30068473F0CD}"/>
              </a:ext>
            </a:extLst>
          </p:cNvPr>
          <p:cNvSpPr/>
          <p:nvPr/>
        </p:nvSpPr>
        <p:spPr>
          <a:xfrm>
            <a:off x="4521200" y="4075113"/>
            <a:ext cx="4414838" cy="479425"/>
          </a:xfrm>
          <a:prstGeom prst="round1Rect">
            <a:avLst/>
          </a:prstGeom>
          <a:solidFill>
            <a:srgbClr val="A395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구형 공간인 경우</a:t>
            </a:r>
          </a:p>
        </p:txBody>
      </p:sp>
      <p:pic>
        <p:nvPicPr>
          <p:cNvPr id="26644" name="내용 개체 틀 3">
            <a:extLst>
              <a:ext uri="{FF2B5EF4-FFF2-40B4-BE49-F238E27FC236}">
                <a16:creationId xmlns:a16="http://schemas.microsoft.com/office/drawing/2014/main" id="{E4414245-4837-4253-B458-FD74727F4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3" t="3471" r="51874" b="49014"/>
          <a:stretch>
            <a:fillRect/>
          </a:stretch>
        </p:blipFill>
        <p:spPr bwMode="auto">
          <a:xfrm>
            <a:off x="762000" y="2268538"/>
            <a:ext cx="998538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내용 개체 틀 3">
            <a:extLst>
              <a:ext uri="{FF2B5EF4-FFF2-40B4-BE49-F238E27FC236}">
                <a16:creationId xmlns:a16="http://schemas.microsoft.com/office/drawing/2014/main" id="{340691A8-1925-4F0E-B36C-48CA03114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56413" r="18472" b="12534"/>
          <a:stretch>
            <a:fillRect/>
          </a:stretch>
        </p:blipFill>
        <p:spPr bwMode="auto">
          <a:xfrm>
            <a:off x="250825" y="4694238"/>
            <a:ext cx="19939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그림 26">
            <a:extLst>
              <a:ext uri="{FF2B5EF4-FFF2-40B4-BE49-F238E27FC236}">
                <a16:creationId xmlns:a16="http://schemas.microsoft.com/office/drawing/2014/main" id="{BE9244FF-246D-41A2-B180-7775D947A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0" t="8232" r="29865" b="51617"/>
          <a:stretch>
            <a:fillRect/>
          </a:stretch>
        </p:blipFill>
        <p:spPr bwMode="auto">
          <a:xfrm>
            <a:off x="5076825" y="2247900"/>
            <a:ext cx="1304925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7" name="그림 27">
            <a:extLst>
              <a:ext uri="{FF2B5EF4-FFF2-40B4-BE49-F238E27FC236}">
                <a16:creationId xmlns:a16="http://schemas.microsoft.com/office/drawing/2014/main" id="{300B34EA-1460-4045-BBEC-9E312802D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t="53236" r="24216" b="6908"/>
          <a:stretch>
            <a:fillRect/>
          </a:stretch>
        </p:blipFill>
        <p:spPr bwMode="auto">
          <a:xfrm>
            <a:off x="5086350" y="4694238"/>
            <a:ext cx="14986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3">
            <a:extLst>
              <a:ext uri="{FF2B5EF4-FFF2-40B4-BE49-F238E27FC236}">
                <a16:creationId xmlns:a16="http://schemas.microsoft.com/office/drawing/2014/main" id="{CFD11F31-80BA-4910-82E4-ECC38D5F5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967695">
            <a:off x="7894741" y="501798"/>
            <a:ext cx="764566" cy="126447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5EF142F8-8BFC-4AD1-870C-A7E798116B6A}"/>
              </a:ext>
            </a:extLst>
          </p:cNvPr>
          <p:cNvSpPr/>
          <p:nvPr/>
        </p:nvSpPr>
        <p:spPr>
          <a:xfrm>
            <a:off x="107950" y="115888"/>
            <a:ext cx="4824413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질식재해예방 대책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보호장비</a:t>
            </a:r>
          </a:p>
        </p:txBody>
      </p:sp>
      <p:sp>
        <p:nvSpPr>
          <p:cNvPr id="27651" name="TextBox 7">
            <a:extLst>
              <a:ext uri="{FF2B5EF4-FFF2-40B4-BE49-F238E27FC236}">
                <a16:creationId xmlns:a16="http://schemas.microsoft.com/office/drawing/2014/main" id="{0C954ECE-FE59-4170-85B5-650108384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호흡용 보호구</a:t>
            </a:r>
            <a:r>
              <a:rPr lang="en-US" altLang="ko-KR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800" b="1">
                <a:solidFill>
                  <a:srgbClr val="0066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공기호흡기</a:t>
            </a: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또는 송기마스크</a:t>
            </a:r>
            <a:r>
              <a:rPr lang="en-US" altLang="ko-KR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68CB1499-9FA3-4B22-ADAD-8079AE996EED}"/>
              </a:ext>
            </a:extLst>
          </p:cNvPr>
          <p:cNvCxnSpPr>
            <a:stCxn id="27651" idx="1"/>
          </p:cNvCxnSpPr>
          <p:nvPr/>
        </p:nvCxnSpPr>
        <p:spPr>
          <a:xfrm>
            <a:off x="395288" y="949325"/>
            <a:ext cx="17287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10D22326-D301-4A5F-BF16-5D9B0445D171}"/>
              </a:ext>
            </a:extLst>
          </p:cNvPr>
          <p:cNvCxnSpPr>
            <a:stCxn id="27651" idx="3"/>
          </p:cNvCxnSpPr>
          <p:nvPr/>
        </p:nvCxnSpPr>
        <p:spPr>
          <a:xfrm flipH="1">
            <a:off x="7019925" y="949325"/>
            <a:ext cx="17192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F6CB21C-5686-4844-BCEF-7E7B41618F0A}"/>
              </a:ext>
            </a:extLst>
          </p:cNvPr>
          <p:cNvSpPr/>
          <p:nvPr/>
        </p:nvSpPr>
        <p:spPr>
          <a:xfrm>
            <a:off x="107950" y="1341438"/>
            <a:ext cx="8907463" cy="50403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27655" name="그림 11">
            <a:extLst>
              <a:ext uri="{FF2B5EF4-FFF2-40B4-BE49-F238E27FC236}">
                <a16:creationId xmlns:a16="http://schemas.microsoft.com/office/drawing/2014/main" id="{2117AE83-DFBA-4E0D-9D2E-2379732A2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3" y="6484938"/>
            <a:ext cx="128111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15">
            <a:extLst>
              <a:ext uri="{FF2B5EF4-FFF2-40B4-BE49-F238E27FC236}">
                <a16:creationId xmlns:a16="http://schemas.microsoft.com/office/drawing/2014/main" id="{C5216885-AA62-462E-9EAF-19B857F24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2913063"/>
            <a:ext cx="271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400" b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공기호흡기</a:t>
            </a:r>
            <a:r>
              <a:rPr lang="en-US" altLang="ko-KR" sz="1400" b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(SCBA) </a:t>
            </a:r>
            <a:r>
              <a:rPr lang="ko-KR" altLang="en-US" sz="1400" b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</a:t>
            </a:r>
          </a:p>
        </p:txBody>
      </p:sp>
      <p:sp>
        <p:nvSpPr>
          <p:cNvPr id="27657" name="Freeform 6">
            <a:extLst>
              <a:ext uri="{FF2B5EF4-FFF2-40B4-BE49-F238E27FC236}">
                <a16:creationId xmlns:a16="http://schemas.microsoft.com/office/drawing/2014/main" id="{1C5D483B-9735-4D0C-959F-7BCC6C65ED5D}"/>
              </a:ext>
            </a:extLst>
          </p:cNvPr>
          <p:cNvSpPr>
            <a:spLocks/>
          </p:cNvSpPr>
          <p:nvPr/>
        </p:nvSpPr>
        <p:spPr bwMode="auto">
          <a:xfrm>
            <a:off x="250825" y="2852738"/>
            <a:ext cx="279400" cy="403225"/>
          </a:xfrm>
          <a:custGeom>
            <a:avLst/>
            <a:gdLst>
              <a:gd name="T0" fmla="*/ 791233761 w 62"/>
              <a:gd name="T1" fmla="*/ 2058111441 h 79"/>
              <a:gd name="T2" fmla="*/ 223168497 w 62"/>
              <a:gd name="T3" fmla="*/ 2058111441 h 79"/>
              <a:gd name="T4" fmla="*/ 0 w 62"/>
              <a:gd name="T5" fmla="*/ 1797592362 h 79"/>
              <a:gd name="T6" fmla="*/ 0 w 62"/>
              <a:gd name="T7" fmla="*/ 312626978 h 79"/>
              <a:gd name="T8" fmla="*/ 223168497 w 62"/>
              <a:gd name="T9" fmla="*/ 0 h 79"/>
              <a:gd name="T10" fmla="*/ 791233761 w 62"/>
              <a:gd name="T11" fmla="*/ 0 h 79"/>
              <a:gd name="T12" fmla="*/ 1257858800 w 62"/>
              <a:gd name="T13" fmla="*/ 1016030022 h 79"/>
              <a:gd name="T14" fmla="*/ 791233761 w 62"/>
              <a:gd name="T15" fmla="*/ 2058111441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79">
                <a:moveTo>
                  <a:pt x="39" y="79"/>
                </a:moveTo>
                <a:cubicBezTo>
                  <a:pt x="11" y="79"/>
                  <a:pt x="11" y="79"/>
                  <a:pt x="11" y="79"/>
                </a:cubicBezTo>
                <a:cubicBezTo>
                  <a:pt x="5" y="79"/>
                  <a:pt x="0" y="77"/>
                  <a:pt x="0" y="69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4"/>
                  <a:pt x="5" y="0"/>
                  <a:pt x="11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62" y="39"/>
                  <a:pt x="62" y="39"/>
                  <a:pt x="62" y="39"/>
                </a:cubicBezTo>
                <a:lnTo>
                  <a:pt x="39" y="79"/>
                </a:lnTo>
                <a:close/>
              </a:path>
            </a:pathLst>
          </a:custGeom>
          <a:solidFill>
            <a:srgbClr val="9614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DCCB94F-DB3F-4015-8CD3-F8C2158103AE}"/>
              </a:ext>
            </a:extLst>
          </p:cNvPr>
          <p:cNvSpPr/>
          <p:nvPr/>
        </p:nvSpPr>
        <p:spPr>
          <a:xfrm>
            <a:off x="461963" y="1484313"/>
            <a:ext cx="5910262" cy="1277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ko-KR" altLang="en-US" sz="1400" b="1" spc="-40" dirty="0">
                <a:solidFill>
                  <a:srgbClr val="4472C4"/>
                </a:solidFill>
                <a:latin typeface="맑은 고딕"/>
                <a:ea typeface="맑은 고딕"/>
                <a:cs typeface="맑은 고딕"/>
              </a:rPr>
              <a:t>환기가 어렵거나 유해가스가 계속 발생할 가능성이 있을 때 </a:t>
            </a:r>
            <a:r>
              <a:rPr lang="ko-KR" altLang="en-US" sz="1400" b="1" spc="-4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착용</a:t>
            </a:r>
            <a:endParaRPr lang="en-US" altLang="ko-KR" sz="1400" b="1" spc="-40" dirty="0">
              <a:solidFill>
                <a:prstClr val="black"/>
              </a:solidFill>
              <a:latin typeface="맑은 고딕"/>
              <a:ea typeface="맑은 고딕"/>
              <a:cs typeface="맑은 고딕"/>
            </a:endParaRPr>
          </a:p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ko-KR" altLang="en-US" sz="1400" b="1" spc="-40" dirty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재해자를 구조해야 할 경우 반드시 호흡용 보호구 착용</a:t>
            </a:r>
            <a:endParaRPr lang="en-US" altLang="ko-KR" sz="1400" b="1" spc="-40" dirty="0">
              <a:solidFill>
                <a:srgbClr val="231F20"/>
              </a:solidFill>
              <a:latin typeface="맑은 고딕"/>
              <a:ea typeface="맑은 고딕"/>
              <a:cs typeface="맑은 고딕"/>
            </a:endParaRPr>
          </a:p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ko-KR" altLang="en-US" sz="1400" b="1" spc="-40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공기호흡기 및 </a:t>
            </a:r>
            <a:r>
              <a:rPr lang="ko-KR" altLang="en-US" sz="1400" b="1" spc="-40" dirty="0" err="1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송기마스크</a:t>
            </a:r>
            <a:r>
              <a:rPr lang="ko-KR" altLang="en-US" sz="1400" b="1" spc="-40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 이용</a:t>
            </a:r>
            <a:r>
              <a:rPr lang="en-US" altLang="ko-KR" sz="1400" b="1" spc="-40" dirty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(</a:t>
            </a:r>
            <a:r>
              <a:rPr lang="ko-KR" altLang="en-US" sz="1400" b="1" spc="-40" dirty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방독마스크 사용 금지</a:t>
            </a:r>
            <a:r>
              <a:rPr lang="en-US" altLang="ko-KR" sz="1400" b="1" spc="-40" dirty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)</a:t>
            </a:r>
            <a:endParaRPr lang="en-US" altLang="ko-KR" sz="1400" b="1" dirty="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19" name="직각 삼각형[R] 22532">
            <a:extLst>
              <a:ext uri="{FF2B5EF4-FFF2-40B4-BE49-F238E27FC236}">
                <a16:creationId xmlns:a16="http://schemas.microsoft.com/office/drawing/2014/main" id="{6690369D-7BBA-4766-807E-EBA41BC6FD25}"/>
              </a:ext>
            </a:extLst>
          </p:cNvPr>
          <p:cNvSpPr/>
          <p:nvPr/>
        </p:nvSpPr>
        <p:spPr>
          <a:xfrm rot="13500000">
            <a:off x="283369" y="3413919"/>
            <a:ext cx="127000" cy="128588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EAC5955-DF67-4B52-B221-9567C6515DBF}"/>
              </a:ext>
            </a:extLst>
          </p:cNvPr>
          <p:cNvSpPr/>
          <p:nvPr/>
        </p:nvSpPr>
        <p:spPr>
          <a:xfrm>
            <a:off x="506413" y="3284538"/>
            <a:ext cx="6226175" cy="1277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ko-KR" altLang="en-US" sz="1400" b="1" spc="-4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환기를 할 수 없거나 환기만으로 불충분한 경우 반드시 착용 사용</a:t>
            </a:r>
            <a:endParaRPr lang="en-US" altLang="ko-KR" sz="1400" b="1" spc="-40" dirty="0">
              <a:solidFill>
                <a:prstClr val="black"/>
              </a:solidFill>
              <a:latin typeface="맑은 고딕"/>
              <a:ea typeface="맑은 고딕"/>
              <a:cs typeface="맑은 고딕"/>
            </a:endParaRPr>
          </a:p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ko-KR" altLang="en-US" sz="1400" b="1" spc="-40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무겁고 유효 사용시간</a:t>
            </a:r>
            <a:r>
              <a:rPr lang="en-US" altLang="ko-KR" sz="1400" b="1" spc="-40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(10~80</a:t>
            </a:r>
            <a:r>
              <a:rPr lang="ko-KR" altLang="en-US" sz="1400" b="1" spc="-40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분</a:t>
            </a:r>
            <a:r>
              <a:rPr lang="en-US" altLang="ko-KR" sz="1400" b="1" spc="-40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)</a:t>
            </a:r>
            <a:r>
              <a:rPr lang="ko-KR" altLang="en-US" sz="1400" b="1" spc="-40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도 짧으나 활동범위에 제약을 받지</a:t>
            </a:r>
            <a:r>
              <a:rPr lang="en-US" altLang="ko-KR" sz="1400" b="1" spc="-40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ko-KR" altLang="en-US" sz="1400" b="1" spc="-40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않아 </a:t>
            </a:r>
            <a:endParaRPr lang="en-US" altLang="ko-KR" sz="1400" b="1" spc="-40" dirty="0">
              <a:solidFill>
                <a:srgbClr val="231F20"/>
              </a:solidFill>
              <a:latin typeface="맑은 고딕"/>
              <a:ea typeface="맑은 고딕"/>
              <a:cs typeface="맑은 고딕"/>
            </a:endParaRPr>
          </a:p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ko-KR" altLang="en-US" sz="1400" b="1" spc="-40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조사 및 구조 활동에 많이 사용</a:t>
            </a:r>
            <a:endParaRPr lang="en-US" altLang="ko-KR" sz="1400" b="1" dirty="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21" name="직각 삼각형[R] 22532">
            <a:extLst>
              <a:ext uri="{FF2B5EF4-FFF2-40B4-BE49-F238E27FC236}">
                <a16:creationId xmlns:a16="http://schemas.microsoft.com/office/drawing/2014/main" id="{03D39C4A-B711-4B4A-AD9A-88DAFA8E254A}"/>
              </a:ext>
            </a:extLst>
          </p:cNvPr>
          <p:cNvSpPr/>
          <p:nvPr/>
        </p:nvSpPr>
        <p:spPr>
          <a:xfrm rot="13500000">
            <a:off x="282575" y="3867150"/>
            <a:ext cx="128588" cy="128588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  <p:pic>
        <p:nvPicPr>
          <p:cNvPr id="27662" name="그림 21">
            <a:extLst>
              <a:ext uri="{FF2B5EF4-FFF2-40B4-BE49-F238E27FC236}">
                <a16:creationId xmlns:a16="http://schemas.microsoft.com/office/drawing/2014/main" id="{97536F8D-928A-414B-8371-33B25C4FE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4652963"/>
            <a:ext cx="1608137" cy="12700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3" name="그림 22">
            <a:extLst>
              <a:ext uri="{FF2B5EF4-FFF2-40B4-BE49-F238E27FC236}">
                <a16:creationId xmlns:a16="http://schemas.microsoft.com/office/drawing/2014/main" id="{5192AF90-CED4-441A-9F24-4CE9E007A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4652963"/>
            <a:ext cx="1635125" cy="12700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4" name="그림 23">
            <a:extLst>
              <a:ext uri="{FF2B5EF4-FFF2-40B4-BE49-F238E27FC236}">
                <a16:creationId xmlns:a16="http://schemas.microsoft.com/office/drawing/2014/main" id="{7556D755-3978-4D0B-BCA3-FD64979CF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4667250"/>
            <a:ext cx="1604962" cy="127158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5" name="그림 24">
            <a:extLst>
              <a:ext uri="{FF2B5EF4-FFF2-40B4-BE49-F238E27FC236}">
                <a16:creationId xmlns:a16="http://schemas.microsoft.com/office/drawing/2014/main" id="{AA7B46CB-ECA4-409C-9C84-7A50144A4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4667250"/>
            <a:ext cx="1612900" cy="127158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6" name="오른쪽 화살표 25">
            <a:extLst>
              <a:ext uri="{FF2B5EF4-FFF2-40B4-BE49-F238E27FC236}">
                <a16:creationId xmlns:a16="http://schemas.microsoft.com/office/drawing/2014/main" id="{2CE4386D-5930-4B55-8D1E-13E550808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5229225"/>
            <a:ext cx="265112" cy="3222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C75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endParaRPr lang="ko-KR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67" name="오른쪽 화살표 26">
            <a:extLst>
              <a:ext uri="{FF2B5EF4-FFF2-40B4-BE49-F238E27FC236}">
                <a16:creationId xmlns:a16="http://schemas.microsoft.com/office/drawing/2014/main" id="{2BDF9B09-9521-4AF4-90B4-7C848B0F2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6888" y="5229225"/>
            <a:ext cx="265112" cy="3222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C75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endParaRPr lang="ko-KR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68" name="오른쪽 화살표 27">
            <a:extLst>
              <a:ext uri="{FF2B5EF4-FFF2-40B4-BE49-F238E27FC236}">
                <a16:creationId xmlns:a16="http://schemas.microsoft.com/office/drawing/2014/main" id="{23DD815E-99D1-4E00-9EAC-6B6A3A5F5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5229225"/>
            <a:ext cx="265113" cy="3222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C75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endParaRPr lang="ko-KR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대각선 방향의 모서리가 잘린 사각형 28">
            <a:extLst>
              <a:ext uri="{FF2B5EF4-FFF2-40B4-BE49-F238E27FC236}">
                <a16:creationId xmlns:a16="http://schemas.microsoft.com/office/drawing/2014/main" id="{C7CBFB51-AF13-4C8C-A4AB-E411C21D967F}"/>
              </a:ext>
            </a:extLst>
          </p:cNvPr>
          <p:cNvSpPr/>
          <p:nvPr/>
        </p:nvSpPr>
        <p:spPr>
          <a:xfrm>
            <a:off x="179388" y="5940425"/>
            <a:ext cx="1639887" cy="282575"/>
          </a:xfrm>
          <a:prstGeom prst="snip2DiagRect">
            <a:avLst/>
          </a:prstGeom>
          <a:solidFill>
            <a:srgbClr val="6D46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b="1" dirty="0">
                <a:solidFill>
                  <a:prstClr val="white"/>
                </a:solidFill>
              </a:rPr>
              <a:t>허리끈</a:t>
            </a:r>
            <a:r>
              <a:rPr lang="en-US" altLang="ko-KR" b="1" dirty="0">
                <a:solidFill>
                  <a:prstClr val="white"/>
                </a:solidFill>
              </a:rPr>
              <a:t>, </a:t>
            </a:r>
            <a:r>
              <a:rPr lang="ko-KR" altLang="en-US" b="1" dirty="0" err="1">
                <a:solidFill>
                  <a:prstClr val="white"/>
                </a:solidFill>
              </a:rPr>
              <a:t>어깨끈</a:t>
            </a:r>
            <a:r>
              <a:rPr lang="ko-KR" altLang="en-US" b="1" dirty="0">
                <a:solidFill>
                  <a:prstClr val="white"/>
                </a:solidFill>
              </a:rPr>
              <a:t> 착용</a:t>
            </a:r>
          </a:p>
        </p:txBody>
      </p:sp>
      <p:sp>
        <p:nvSpPr>
          <p:cNvPr id="30" name="대각선 방향의 모서리가 잘린 사각형 29">
            <a:extLst>
              <a:ext uri="{FF2B5EF4-FFF2-40B4-BE49-F238E27FC236}">
                <a16:creationId xmlns:a16="http://schemas.microsoft.com/office/drawing/2014/main" id="{CBEAC592-F6A0-451C-9BE7-1D4BF3BC493B}"/>
              </a:ext>
            </a:extLst>
          </p:cNvPr>
          <p:cNvSpPr/>
          <p:nvPr/>
        </p:nvSpPr>
        <p:spPr>
          <a:xfrm>
            <a:off x="2505075" y="5940425"/>
            <a:ext cx="1635125" cy="282575"/>
          </a:xfrm>
          <a:prstGeom prst="snip2DiagRect">
            <a:avLst/>
          </a:prstGeom>
          <a:solidFill>
            <a:srgbClr val="6D46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b="1" dirty="0">
                <a:solidFill>
                  <a:prstClr val="white"/>
                </a:solidFill>
              </a:rPr>
              <a:t>마스크 착용</a:t>
            </a:r>
          </a:p>
        </p:txBody>
      </p:sp>
      <p:sp>
        <p:nvSpPr>
          <p:cNvPr id="31" name="대각선 방향의 모서리가 잘린 사각형 30">
            <a:extLst>
              <a:ext uri="{FF2B5EF4-FFF2-40B4-BE49-F238E27FC236}">
                <a16:creationId xmlns:a16="http://schemas.microsoft.com/office/drawing/2014/main" id="{CFF70B33-CAF3-4E53-9848-59299E22DF00}"/>
              </a:ext>
            </a:extLst>
          </p:cNvPr>
          <p:cNvSpPr/>
          <p:nvPr/>
        </p:nvSpPr>
        <p:spPr>
          <a:xfrm>
            <a:off x="4802188" y="5956300"/>
            <a:ext cx="1641475" cy="280988"/>
          </a:xfrm>
          <a:prstGeom prst="snip2DiagRect">
            <a:avLst/>
          </a:prstGeom>
          <a:solidFill>
            <a:srgbClr val="6D46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100" b="1" dirty="0">
                <a:solidFill>
                  <a:prstClr val="white"/>
                </a:solidFill>
              </a:rPr>
              <a:t>기밀시험 및 밸브조절</a:t>
            </a:r>
          </a:p>
        </p:txBody>
      </p:sp>
      <p:sp>
        <p:nvSpPr>
          <p:cNvPr id="32" name="대각선 방향의 모서리가 잘린 사각형 31">
            <a:extLst>
              <a:ext uri="{FF2B5EF4-FFF2-40B4-BE49-F238E27FC236}">
                <a16:creationId xmlns:a16="http://schemas.microsoft.com/office/drawing/2014/main" id="{0039BF86-EE6C-45ED-B634-3BF5C9153756}"/>
              </a:ext>
            </a:extLst>
          </p:cNvPr>
          <p:cNvSpPr/>
          <p:nvPr/>
        </p:nvSpPr>
        <p:spPr>
          <a:xfrm>
            <a:off x="7045325" y="5956300"/>
            <a:ext cx="1630363" cy="280988"/>
          </a:xfrm>
          <a:prstGeom prst="snip2DiagRect">
            <a:avLst/>
          </a:prstGeom>
          <a:solidFill>
            <a:srgbClr val="6D46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b="1" dirty="0">
                <a:solidFill>
                  <a:prstClr val="white"/>
                </a:solidFill>
              </a:rPr>
              <a:t>마스크 </a:t>
            </a:r>
            <a:r>
              <a:rPr lang="ko-KR" altLang="en-US" b="1" dirty="0" err="1">
                <a:solidFill>
                  <a:prstClr val="white"/>
                </a:solidFill>
              </a:rPr>
              <a:t>탈착</a:t>
            </a:r>
            <a:endParaRPr lang="ko-KR" altLang="en-US" b="1" dirty="0">
              <a:solidFill>
                <a:prstClr val="white"/>
              </a:solidFill>
            </a:endParaRPr>
          </a:p>
        </p:txBody>
      </p:sp>
      <p:pic>
        <p:nvPicPr>
          <p:cNvPr id="27673" name="그림 32">
            <a:extLst>
              <a:ext uri="{FF2B5EF4-FFF2-40B4-BE49-F238E27FC236}">
                <a16:creationId xmlns:a16="http://schemas.microsoft.com/office/drawing/2014/main" id="{7674CB16-B00A-4BE7-BC24-329CED349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87513"/>
            <a:ext cx="143192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_x376495496" descr="EMB00001a0c1546">
            <a:extLst>
              <a:ext uri="{FF2B5EF4-FFF2-40B4-BE49-F238E27FC236}">
                <a16:creationId xmlns:a16="http://schemas.microsoft.com/office/drawing/2014/main" id="{33308042-FB1F-4091-843C-FE2592468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583" y="2708920"/>
            <a:ext cx="1340362" cy="126261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_x376497736" descr="EMB00001a0c1547">
            <a:extLst>
              <a:ext uri="{FF2B5EF4-FFF2-40B4-BE49-F238E27FC236}">
                <a16:creationId xmlns:a16="http://schemas.microsoft.com/office/drawing/2014/main" id="{00A58F21-C9DE-48CE-8327-DF4D21CB4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t="7565" r="4958" b="5660"/>
          <a:stretch/>
        </p:blipFill>
        <p:spPr bwMode="auto">
          <a:xfrm>
            <a:off x="7531403" y="1484784"/>
            <a:ext cx="1150796" cy="80114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직각 삼각형[R] 22532">
            <a:extLst>
              <a:ext uri="{FF2B5EF4-FFF2-40B4-BE49-F238E27FC236}">
                <a16:creationId xmlns:a16="http://schemas.microsoft.com/office/drawing/2014/main" id="{DA69C204-526E-4534-A430-E0566B52B8F1}"/>
              </a:ext>
            </a:extLst>
          </p:cNvPr>
          <p:cNvSpPr/>
          <p:nvPr/>
        </p:nvSpPr>
        <p:spPr>
          <a:xfrm rot="13500000">
            <a:off x="282575" y="1670050"/>
            <a:ext cx="128588" cy="128588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  <p:sp>
        <p:nvSpPr>
          <p:cNvPr id="37" name="직각 삼각형[R] 22532">
            <a:extLst>
              <a:ext uri="{FF2B5EF4-FFF2-40B4-BE49-F238E27FC236}">
                <a16:creationId xmlns:a16="http://schemas.microsoft.com/office/drawing/2014/main" id="{7A615C1A-ED8A-41AF-AF17-C44BE980CEBA}"/>
              </a:ext>
            </a:extLst>
          </p:cNvPr>
          <p:cNvSpPr/>
          <p:nvPr/>
        </p:nvSpPr>
        <p:spPr>
          <a:xfrm rot="13500000">
            <a:off x="283369" y="2069306"/>
            <a:ext cx="127000" cy="128588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  <p:sp>
        <p:nvSpPr>
          <p:cNvPr id="38" name="직각 삼각형[R] 22532">
            <a:extLst>
              <a:ext uri="{FF2B5EF4-FFF2-40B4-BE49-F238E27FC236}">
                <a16:creationId xmlns:a16="http://schemas.microsoft.com/office/drawing/2014/main" id="{D280C608-6940-4DAA-BAC6-BA9389DA39EA}"/>
              </a:ext>
            </a:extLst>
          </p:cNvPr>
          <p:cNvSpPr/>
          <p:nvPr/>
        </p:nvSpPr>
        <p:spPr>
          <a:xfrm rot="13500000">
            <a:off x="282575" y="2493963"/>
            <a:ext cx="128587" cy="128588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  <p:sp>
        <p:nvSpPr>
          <p:cNvPr id="27679" name="Freeform 5">
            <a:extLst>
              <a:ext uri="{FF2B5EF4-FFF2-40B4-BE49-F238E27FC236}">
                <a16:creationId xmlns:a16="http://schemas.microsoft.com/office/drawing/2014/main" id="{C98289EC-E2C3-4D22-BB13-4A7A47B9DE22}"/>
              </a:ext>
            </a:extLst>
          </p:cNvPr>
          <p:cNvSpPr>
            <a:spLocks/>
          </p:cNvSpPr>
          <p:nvPr/>
        </p:nvSpPr>
        <p:spPr bwMode="auto">
          <a:xfrm>
            <a:off x="598488" y="2881313"/>
            <a:ext cx="2906712" cy="342900"/>
          </a:xfrm>
          <a:custGeom>
            <a:avLst/>
            <a:gdLst>
              <a:gd name="T0" fmla="*/ 2147483647 w 438"/>
              <a:gd name="T1" fmla="*/ 0 h 67"/>
              <a:gd name="T2" fmla="*/ 0 w 438"/>
              <a:gd name="T3" fmla="*/ 0 h 67"/>
              <a:gd name="T4" fmla="*/ 0 w 438"/>
              <a:gd name="T5" fmla="*/ 1754936610 h 67"/>
              <a:gd name="T6" fmla="*/ 2147483647 w 438"/>
              <a:gd name="T7" fmla="*/ 1754936610 h 67"/>
              <a:gd name="T8" fmla="*/ 2147483647 w 438"/>
              <a:gd name="T9" fmla="*/ 1414426675 h 67"/>
              <a:gd name="T10" fmla="*/ 2147483647 w 438"/>
              <a:gd name="T11" fmla="*/ 340509936 h 67"/>
              <a:gd name="T12" fmla="*/ 2147483647 w 438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8" h="67">
                <a:moveTo>
                  <a:pt x="42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427" y="67"/>
                  <a:pt x="427" y="67"/>
                  <a:pt x="427" y="67"/>
                </a:cubicBezTo>
                <a:cubicBezTo>
                  <a:pt x="433" y="67"/>
                  <a:pt x="438" y="61"/>
                  <a:pt x="438" y="54"/>
                </a:cubicBezTo>
                <a:cubicBezTo>
                  <a:pt x="438" y="13"/>
                  <a:pt x="438" y="13"/>
                  <a:pt x="438" y="13"/>
                </a:cubicBezTo>
                <a:cubicBezTo>
                  <a:pt x="438" y="6"/>
                  <a:pt x="433" y="0"/>
                  <a:pt x="427" y="0"/>
                </a:cubicBezTo>
                <a:close/>
              </a:path>
            </a:pathLst>
          </a:custGeom>
          <a:noFill/>
          <a:ln w="26988" cap="flat">
            <a:solidFill>
              <a:srgbClr val="96147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274555C6-01FE-4922-8111-44A9FEC3257C}"/>
              </a:ext>
            </a:extLst>
          </p:cNvPr>
          <p:cNvSpPr/>
          <p:nvPr/>
        </p:nvSpPr>
        <p:spPr>
          <a:xfrm>
            <a:off x="107950" y="115888"/>
            <a:ext cx="4824413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질식재해예방 대책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보호장비</a:t>
            </a:r>
          </a:p>
        </p:txBody>
      </p:sp>
      <p:sp>
        <p:nvSpPr>
          <p:cNvPr id="28675" name="TextBox 7">
            <a:extLst>
              <a:ext uri="{FF2B5EF4-FFF2-40B4-BE49-F238E27FC236}">
                <a16:creationId xmlns:a16="http://schemas.microsoft.com/office/drawing/2014/main" id="{69CB3BD7-9450-4860-A949-A8286AC01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호흡용 보호구</a:t>
            </a:r>
            <a:r>
              <a:rPr lang="en-US" altLang="ko-KR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공기호흡기 또는 </a:t>
            </a:r>
            <a:r>
              <a:rPr lang="ko-KR" altLang="en-US" sz="1800" b="1">
                <a:solidFill>
                  <a:srgbClr val="0066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송기마스크</a:t>
            </a:r>
            <a:r>
              <a:rPr lang="en-US" altLang="ko-KR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361556EA-218C-4DB1-8CE3-AFD63C2CA1FD}"/>
              </a:ext>
            </a:extLst>
          </p:cNvPr>
          <p:cNvCxnSpPr>
            <a:stCxn id="28675" idx="1"/>
          </p:cNvCxnSpPr>
          <p:nvPr/>
        </p:nvCxnSpPr>
        <p:spPr>
          <a:xfrm>
            <a:off x="395288" y="949325"/>
            <a:ext cx="17287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8DD98E4E-92F0-4B1D-9097-9149A04DF75C}"/>
              </a:ext>
            </a:extLst>
          </p:cNvPr>
          <p:cNvCxnSpPr>
            <a:stCxn id="28675" idx="3"/>
          </p:cNvCxnSpPr>
          <p:nvPr/>
        </p:nvCxnSpPr>
        <p:spPr>
          <a:xfrm flipH="1">
            <a:off x="7019925" y="949325"/>
            <a:ext cx="17192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E152558-CE6C-4E74-A06F-9D446D977A44}"/>
              </a:ext>
            </a:extLst>
          </p:cNvPr>
          <p:cNvSpPr/>
          <p:nvPr/>
        </p:nvSpPr>
        <p:spPr>
          <a:xfrm>
            <a:off x="107950" y="1341438"/>
            <a:ext cx="8907463" cy="50403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28679" name="그림 11">
            <a:extLst>
              <a:ext uri="{FF2B5EF4-FFF2-40B4-BE49-F238E27FC236}">
                <a16:creationId xmlns:a16="http://schemas.microsoft.com/office/drawing/2014/main" id="{31D25D94-899E-4039-AFA9-AA7530D5E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3" y="6484938"/>
            <a:ext cx="128111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Box 12">
            <a:extLst>
              <a:ext uri="{FF2B5EF4-FFF2-40B4-BE49-F238E27FC236}">
                <a16:creationId xmlns:a16="http://schemas.microsoft.com/office/drawing/2014/main" id="{A47087DB-7153-44AE-80E2-73D5921EF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558925"/>
            <a:ext cx="24653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600" b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송기마스크 사용</a:t>
            </a:r>
          </a:p>
        </p:txBody>
      </p:sp>
      <p:sp>
        <p:nvSpPr>
          <p:cNvPr id="28681" name="Freeform 5">
            <a:extLst>
              <a:ext uri="{FF2B5EF4-FFF2-40B4-BE49-F238E27FC236}">
                <a16:creationId xmlns:a16="http://schemas.microsoft.com/office/drawing/2014/main" id="{2BF0DD5C-F67F-41AA-8832-F78C963CD4EF}"/>
              </a:ext>
            </a:extLst>
          </p:cNvPr>
          <p:cNvSpPr>
            <a:spLocks/>
          </p:cNvSpPr>
          <p:nvPr/>
        </p:nvSpPr>
        <p:spPr bwMode="auto">
          <a:xfrm>
            <a:off x="409575" y="1565275"/>
            <a:ext cx="2906713" cy="342900"/>
          </a:xfrm>
          <a:custGeom>
            <a:avLst/>
            <a:gdLst>
              <a:gd name="T0" fmla="*/ 2147483647 w 438"/>
              <a:gd name="T1" fmla="*/ 0 h 67"/>
              <a:gd name="T2" fmla="*/ 0 w 438"/>
              <a:gd name="T3" fmla="*/ 0 h 67"/>
              <a:gd name="T4" fmla="*/ 0 w 438"/>
              <a:gd name="T5" fmla="*/ 1754936610 h 67"/>
              <a:gd name="T6" fmla="*/ 2147483647 w 438"/>
              <a:gd name="T7" fmla="*/ 1754936610 h 67"/>
              <a:gd name="T8" fmla="*/ 2147483647 w 438"/>
              <a:gd name="T9" fmla="*/ 1414426675 h 67"/>
              <a:gd name="T10" fmla="*/ 2147483647 w 438"/>
              <a:gd name="T11" fmla="*/ 340509936 h 67"/>
              <a:gd name="T12" fmla="*/ 2147483647 w 438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8" h="67">
                <a:moveTo>
                  <a:pt x="42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427" y="67"/>
                  <a:pt x="427" y="67"/>
                  <a:pt x="427" y="67"/>
                </a:cubicBezTo>
                <a:cubicBezTo>
                  <a:pt x="433" y="67"/>
                  <a:pt x="438" y="61"/>
                  <a:pt x="438" y="54"/>
                </a:cubicBezTo>
                <a:cubicBezTo>
                  <a:pt x="438" y="13"/>
                  <a:pt x="438" y="13"/>
                  <a:pt x="438" y="13"/>
                </a:cubicBezTo>
                <a:cubicBezTo>
                  <a:pt x="438" y="6"/>
                  <a:pt x="433" y="0"/>
                  <a:pt x="427" y="0"/>
                </a:cubicBezTo>
                <a:close/>
              </a:path>
            </a:pathLst>
          </a:custGeom>
          <a:noFill/>
          <a:ln w="26988" cap="flat">
            <a:solidFill>
              <a:srgbClr val="96147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28682" name="Freeform 6">
            <a:extLst>
              <a:ext uri="{FF2B5EF4-FFF2-40B4-BE49-F238E27FC236}">
                <a16:creationId xmlns:a16="http://schemas.microsoft.com/office/drawing/2014/main" id="{ADB2B66C-FB98-4CD4-B178-4A53D1CDF000}"/>
              </a:ext>
            </a:extLst>
          </p:cNvPr>
          <p:cNvSpPr>
            <a:spLocks/>
          </p:cNvSpPr>
          <p:nvPr/>
        </p:nvSpPr>
        <p:spPr bwMode="auto">
          <a:xfrm>
            <a:off x="287338" y="1530350"/>
            <a:ext cx="279400" cy="403225"/>
          </a:xfrm>
          <a:custGeom>
            <a:avLst/>
            <a:gdLst>
              <a:gd name="T0" fmla="*/ 791233761 w 62"/>
              <a:gd name="T1" fmla="*/ 2058111441 h 79"/>
              <a:gd name="T2" fmla="*/ 223168497 w 62"/>
              <a:gd name="T3" fmla="*/ 2058111441 h 79"/>
              <a:gd name="T4" fmla="*/ 0 w 62"/>
              <a:gd name="T5" fmla="*/ 1797592362 h 79"/>
              <a:gd name="T6" fmla="*/ 0 w 62"/>
              <a:gd name="T7" fmla="*/ 312626978 h 79"/>
              <a:gd name="T8" fmla="*/ 223168497 w 62"/>
              <a:gd name="T9" fmla="*/ 0 h 79"/>
              <a:gd name="T10" fmla="*/ 791233761 w 62"/>
              <a:gd name="T11" fmla="*/ 0 h 79"/>
              <a:gd name="T12" fmla="*/ 1257858800 w 62"/>
              <a:gd name="T13" fmla="*/ 1016030022 h 79"/>
              <a:gd name="T14" fmla="*/ 791233761 w 62"/>
              <a:gd name="T15" fmla="*/ 2058111441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79">
                <a:moveTo>
                  <a:pt x="39" y="79"/>
                </a:moveTo>
                <a:cubicBezTo>
                  <a:pt x="11" y="79"/>
                  <a:pt x="11" y="79"/>
                  <a:pt x="11" y="79"/>
                </a:cubicBezTo>
                <a:cubicBezTo>
                  <a:pt x="5" y="79"/>
                  <a:pt x="0" y="77"/>
                  <a:pt x="0" y="69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4"/>
                  <a:pt x="5" y="0"/>
                  <a:pt x="11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62" y="39"/>
                  <a:pt x="62" y="39"/>
                  <a:pt x="62" y="39"/>
                </a:cubicBezTo>
                <a:lnTo>
                  <a:pt x="39" y="79"/>
                </a:lnTo>
                <a:close/>
              </a:path>
            </a:pathLst>
          </a:custGeom>
          <a:solidFill>
            <a:srgbClr val="9614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DBAC0F7-CFAD-441C-9916-9D09BD61A352}"/>
              </a:ext>
            </a:extLst>
          </p:cNvPr>
          <p:cNvSpPr/>
          <p:nvPr/>
        </p:nvSpPr>
        <p:spPr>
          <a:xfrm>
            <a:off x="468313" y="1919288"/>
            <a:ext cx="7772400" cy="669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buClr>
                <a:srgbClr val="0000FF"/>
              </a:buClr>
              <a:defRPr/>
            </a:pPr>
            <a:r>
              <a:rPr lang="ko-KR" altLang="en-US" sz="1500" b="1" spc="-4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활동범위에 제한을 받지만</a:t>
            </a:r>
            <a:r>
              <a:rPr lang="en-US" altLang="ko-KR" sz="1500" b="1" spc="-4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lang="ko-KR" altLang="en-US" sz="1500" b="1" spc="-4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가볍고 유효 사용기간이 길어 장시간 작업에 주로 이용</a:t>
            </a:r>
            <a:endParaRPr lang="en-US" altLang="ko-KR" sz="1500" b="1" spc="-40" dirty="0">
              <a:solidFill>
                <a:prstClr val="black"/>
              </a:solidFill>
              <a:latin typeface="맑은 고딕"/>
              <a:ea typeface="맑은 고딕"/>
              <a:cs typeface="맑은 고딕"/>
            </a:endParaRPr>
          </a:p>
          <a:p>
            <a:pPr algn="l">
              <a:buClr>
                <a:srgbClr val="0000FF"/>
              </a:buClr>
              <a:defRPr/>
            </a:pPr>
            <a:r>
              <a:rPr lang="ko-KR" altLang="en-US" sz="1500" b="1" spc="-40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대기를 공기원으로 하는 호스 마스크</a:t>
            </a:r>
            <a:r>
              <a:rPr lang="en-US" altLang="ko-KR" sz="1500" b="1" spc="-40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lang="ko-KR" altLang="en-US" sz="1500" b="1" spc="-40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압축공기를 공기원으로 하는 에어라인 마스크로 구분</a:t>
            </a:r>
            <a:endParaRPr lang="en-US" altLang="ko-KR" sz="1500" b="1" dirty="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A3634414-F52A-422C-803B-9FD2A6C613EB}"/>
              </a:ext>
            </a:extLst>
          </p:cNvPr>
          <p:cNvSpPr/>
          <p:nvPr/>
        </p:nvSpPr>
        <p:spPr>
          <a:xfrm>
            <a:off x="220663" y="3119438"/>
            <a:ext cx="4362450" cy="3046412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8685" name="그림 17">
            <a:extLst>
              <a:ext uri="{FF2B5EF4-FFF2-40B4-BE49-F238E27FC236}">
                <a16:creationId xmlns:a16="http://schemas.microsoft.com/office/drawing/2014/main" id="{1273F4FF-901A-4974-A509-263A88F86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3330575"/>
            <a:ext cx="1971675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그림 18">
            <a:extLst>
              <a:ext uri="{FF2B5EF4-FFF2-40B4-BE49-F238E27FC236}">
                <a16:creationId xmlns:a16="http://schemas.microsoft.com/office/drawing/2014/main" id="{B1EBBF76-BB97-4A66-B699-60DF283C0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3333750"/>
            <a:ext cx="19716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그림 19">
            <a:extLst>
              <a:ext uri="{FF2B5EF4-FFF2-40B4-BE49-F238E27FC236}">
                <a16:creationId xmlns:a16="http://schemas.microsoft.com/office/drawing/2014/main" id="{E58A7BD1-55CC-4875-9160-44E0D37E0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3330575"/>
            <a:ext cx="1971675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그림 20">
            <a:extLst>
              <a:ext uri="{FF2B5EF4-FFF2-40B4-BE49-F238E27FC236}">
                <a16:creationId xmlns:a16="http://schemas.microsoft.com/office/drawing/2014/main" id="{E02FC719-6303-4A1C-BB6A-C54ABBA17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0"/>
          <a:stretch>
            <a:fillRect/>
          </a:stretch>
        </p:blipFill>
        <p:spPr bwMode="auto">
          <a:xfrm>
            <a:off x="4756150" y="3330575"/>
            <a:ext cx="1973263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6569463A-EB56-4A8E-BFA5-89E43C2BA60C}"/>
              </a:ext>
            </a:extLst>
          </p:cNvPr>
          <p:cNvSpPr/>
          <p:nvPr/>
        </p:nvSpPr>
        <p:spPr>
          <a:xfrm>
            <a:off x="1576388" y="2854325"/>
            <a:ext cx="1804987" cy="42386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호스 마스크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50B6BFC1-09C7-4CC9-AC47-8C2B1FEDA39E}"/>
              </a:ext>
            </a:extLst>
          </p:cNvPr>
          <p:cNvSpPr/>
          <p:nvPr/>
        </p:nvSpPr>
        <p:spPr>
          <a:xfrm>
            <a:off x="4627563" y="3119438"/>
            <a:ext cx="4364037" cy="3046412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CC2084D9-B3B7-49E3-883E-FFCACCBC6FD8}"/>
              </a:ext>
            </a:extLst>
          </p:cNvPr>
          <p:cNvSpPr/>
          <p:nvPr/>
        </p:nvSpPr>
        <p:spPr>
          <a:xfrm>
            <a:off x="5743575" y="2849563"/>
            <a:ext cx="2206625" cy="423862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에어라인 마스크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5317333D-EC98-424B-AC46-0DAE7B755C37}"/>
              </a:ext>
            </a:extLst>
          </p:cNvPr>
          <p:cNvSpPr/>
          <p:nvPr/>
        </p:nvSpPr>
        <p:spPr>
          <a:xfrm>
            <a:off x="4756150" y="5330825"/>
            <a:ext cx="4106863" cy="736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ko-KR" altLang="en-US" sz="1600" b="1" dirty="0">
                <a:solidFill>
                  <a:prstClr val="black"/>
                </a:solidFill>
              </a:rPr>
              <a:t>일정 </a:t>
            </a:r>
            <a:r>
              <a:rPr lang="ko-KR" altLang="en-US" sz="1600" b="1" dirty="0" err="1">
                <a:solidFill>
                  <a:prstClr val="black"/>
                </a:solidFill>
              </a:rPr>
              <a:t>유량식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ko-KR" altLang="en-US" sz="1600" b="1" dirty="0" err="1">
                <a:solidFill>
                  <a:prstClr val="black"/>
                </a:solidFill>
              </a:rPr>
              <a:t>디멘드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  <a:r>
              <a:rPr lang="en-US" altLang="ko-KR" sz="1600" b="1" dirty="0">
                <a:solidFill>
                  <a:prstClr val="black"/>
                </a:solidFill>
              </a:rPr>
              <a:t>&amp; </a:t>
            </a:r>
            <a:r>
              <a:rPr lang="ko-KR" altLang="en-US" sz="1600" b="1" dirty="0" err="1">
                <a:solidFill>
                  <a:prstClr val="black"/>
                </a:solidFill>
              </a:rPr>
              <a:t>압력디맨드형</a:t>
            </a:r>
            <a:r>
              <a:rPr lang="ko-KR" altLang="en-US" sz="1600" b="1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28693" name="그룹 26">
            <a:extLst>
              <a:ext uri="{FF2B5EF4-FFF2-40B4-BE49-F238E27FC236}">
                <a16:creationId xmlns:a16="http://schemas.microsoft.com/office/drawing/2014/main" id="{8F9C1E59-7529-4455-B0EB-9FFBAE25CB38}"/>
              </a:ext>
            </a:extLst>
          </p:cNvPr>
          <p:cNvGrpSpPr>
            <a:grpSpLocks/>
          </p:cNvGrpSpPr>
          <p:nvPr/>
        </p:nvGrpSpPr>
        <p:grpSpPr bwMode="auto">
          <a:xfrm>
            <a:off x="8062913" y="1362075"/>
            <a:ext cx="800100" cy="800100"/>
            <a:chOff x="9535701" y="2189755"/>
            <a:chExt cx="799692" cy="799692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B82C5914-F29B-439A-BAB9-5DE01289597F}"/>
                </a:ext>
              </a:extLst>
            </p:cNvPr>
            <p:cNvSpPr/>
            <p:nvPr/>
          </p:nvSpPr>
          <p:spPr>
            <a:xfrm>
              <a:off x="9595585" y="2225617"/>
              <a:ext cx="739808" cy="754267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 b="-3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kumimoji="1"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모서리가 둥근 직사각형 28">
              <a:extLst>
                <a:ext uri="{FF2B5EF4-FFF2-40B4-BE49-F238E27FC236}">
                  <a16:creationId xmlns:a16="http://schemas.microsoft.com/office/drawing/2014/main" id="{52DEE28A-F8F1-496D-8C97-C301061D78A3}"/>
                </a:ext>
              </a:extLst>
            </p:cNvPr>
            <p:cNvSpPr/>
            <p:nvPr/>
          </p:nvSpPr>
          <p:spPr>
            <a:xfrm>
              <a:off x="9535701" y="2189755"/>
              <a:ext cx="799692" cy="799692"/>
            </a:xfrm>
            <a:prstGeom prst="roundRect">
              <a:avLst/>
            </a:prstGeom>
            <a:noFill/>
            <a:ln w="38100">
              <a:solidFill>
                <a:srgbClr val="AC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kumimoji="1" lang="ko-KR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177E0DA4-B569-4F7A-A993-1709912CE1F3}"/>
              </a:ext>
            </a:extLst>
          </p:cNvPr>
          <p:cNvSpPr/>
          <p:nvPr/>
        </p:nvSpPr>
        <p:spPr>
          <a:xfrm>
            <a:off x="377825" y="5373688"/>
            <a:ext cx="4106863" cy="736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lnSpc>
                <a:spcPct val="150000"/>
              </a:lnSpc>
              <a:defRPr/>
            </a:pPr>
            <a:r>
              <a:rPr lang="ko-KR" altLang="en-US" sz="1400" dirty="0">
                <a:solidFill>
                  <a:prstClr val="black"/>
                </a:solidFill>
              </a:rPr>
              <a:t>  </a:t>
            </a:r>
            <a:r>
              <a:rPr lang="ko-KR" altLang="en-US" sz="1600" b="1" dirty="0" err="1">
                <a:solidFill>
                  <a:prstClr val="black"/>
                </a:solidFill>
              </a:rPr>
              <a:t>흡인식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lnSpc>
                <a:spcPct val="150000"/>
              </a:lnSpc>
              <a:defRPr/>
            </a:pPr>
            <a:r>
              <a:rPr lang="ko-KR" altLang="en-US" sz="1600" b="1" dirty="0">
                <a:solidFill>
                  <a:prstClr val="black"/>
                </a:solidFill>
              </a:rPr>
              <a:t>  </a:t>
            </a:r>
            <a:r>
              <a:rPr lang="ko-KR" altLang="en-US" sz="1600" b="1" dirty="0" err="1">
                <a:solidFill>
                  <a:prstClr val="black"/>
                </a:solidFill>
              </a:rPr>
              <a:t>송풍식</a:t>
            </a:r>
            <a:endParaRPr lang="ko-KR" altLang="en-US" sz="1600" b="1" dirty="0">
              <a:solidFill>
                <a:prstClr val="black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3A859B5F-E3F4-4A24-A2C7-5F0AA38A740A}"/>
              </a:ext>
            </a:extLst>
          </p:cNvPr>
          <p:cNvSpPr/>
          <p:nvPr/>
        </p:nvSpPr>
        <p:spPr>
          <a:xfrm>
            <a:off x="1417638" y="5445125"/>
            <a:ext cx="3067050" cy="300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black"/>
                </a:solidFill>
              </a:rPr>
              <a:t>착용자의 </a:t>
            </a:r>
            <a:r>
              <a:rPr lang="ko-KR" altLang="en-US" sz="1600" b="1" dirty="0" err="1">
                <a:solidFill>
                  <a:prstClr val="black"/>
                </a:solidFill>
              </a:rPr>
              <a:t>폐력으로</a:t>
            </a:r>
            <a:r>
              <a:rPr lang="ko-KR" altLang="en-US" sz="1600" b="1" dirty="0">
                <a:solidFill>
                  <a:prstClr val="black"/>
                </a:solidFill>
              </a:rPr>
              <a:t> 흡인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29EA30F1-6F1B-4634-86DC-EAF0B04FC6CE}"/>
              </a:ext>
            </a:extLst>
          </p:cNvPr>
          <p:cNvSpPr/>
          <p:nvPr/>
        </p:nvSpPr>
        <p:spPr>
          <a:xfrm>
            <a:off x="1414463" y="5802313"/>
            <a:ext cx="3067050" cy="3000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black"/>
                </a:solidFill>
              </a:rPr>
              <a:t>전동 송풍기</a:t>
            </a:r>
            <a:r>
              <a:rPr lang="en-US" altLang="ko-KR" sz="1600" b="1" dirty="0">
                <a:solidFill>
                  <a:prstClr val="black"/>
                </a:solidFill>
              </a:rPr>
              <a:t>, </a:t>
            </a:r>
            <a:r>
              <a:rPr lang="ko-KR" altLang="en-US" sz="1600" b="1" dirty="0">
                <a:solidFill>
                  <a:prstClr val="black"/>
                </a:solidFill>
              </a:rPr>
              <a:t>수동 송풍기</a:t>
            </a:r>
          </a:p>
        </p:txBody>
      </p:sp>
      <p:sp>
        <p:nvSpPr>
          <p:cNvPr id="34" name="직각 삼각형[R] 22532">
            <a:extLst>
              <a:ext uri="{FF2B5EF4-FFF2-40B4-BE49-F238E27FC236}">
                <a16:creationId xmlns:a16="http://schemas.microsoft.com/office/drawing/2014/main" id="{CD3AE216-AF38-4F63-BD67-A1B268E5665A}"/>
              </a:ext>
            </a:extLst>
          </p:cNvPr>
          <p:cNvSpPr/>
          <p:nvPr/>
        </p:nvSpPr>
        <p:spPr>
          <a:xfrm rot="13500000">
            <a:off x="350044" y="2007394"/>
            <a:ext cx="127000" cy="128588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  <p:sp>
        <p:nvSpPr>
          <p:cNvPr id="35" name="직각 삼각형[R] 22532">
            <a:extLst>
              <a:ext uri="{FF2B5EF4-FFF2-40B4-BE49-F238E27FC236}">
                <a16:creationId xmlns:a16="http://schemas.microsoft.com/office/drawing/2014/main" id="{246DD404-BE68-4D4C-89A3-436261125108}"/>
              </a:ext>
            </a:extLst>
          </p:cNvPr>
          <p:cNvSpPr/>
          <p:nvPr/>
        </p:nvSpPr>
        <p:spPr>
          <a:xfrm rot="13500000">
            <a:off x="349250" y="2382838"/>
            <a:ext cx="128587" cy="128588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CA78813-5F55-42E4-98E3-BA2E350A6E26}"/>
              </a:ext>
            </a:extLst>
          </p:cNvPr>
          <p:cNvSpPr/>
          <p:nvPr/>
        </p:nvSpPr>
        <p:spPr>
          <a:xfrm>
            <a:off x="7258050" y="5373688"/>
            <a:ext cx="1585913" cy="619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black"/>
                </a:solidFill>
              </a:rPr>
              <a:t>컴프레서 </a:t>
            </a:r>
            <a:r>
              <a:rPr lang="en-US" altLang="ko-KR" sz="1600" b="1" dirty="0">
                <a:solidFill>
                  <a:prstClr val="black"/>
                </a:solidFill>
              </a:rPr>
              <a:t>or</a:t>
            </a:r>
            <a:r>
              <a:rPr lang="ko-KR" altLang="en-US" sz="1600" b="1" dirty="0">
                <a:solidFill>
                  <a:prstClr val="black"/>
                </a:solidFill>
              </a:rPr>
              <a:t> 공기봄베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19E30A4C-8712-4338-AE02-63B5DCCDDB6D}"/>
              </a:ext>
            </a:extLst>
          </p:cNvPr>
          <p:cNvSpPr/>
          <p:nvPr/>
        </p:nvSpPr>
        <p:spPr>
          <a:xfrm>
            <a:off x="107950" y="115888"/>
            <a:ext cx="4824413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질식재해예방 대책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보호장비</a:t>
            </a:r>
          </a:p>
        </p:txBody>
      </p:sp>
      <p:sp>
        <p:nvSpPr>
          <p:cNvPr id="29699" name="TextBox 7">
            <a:extLst>
              <a:ext uri="{FF2B5EF4-FFF2-40B4-BE49-F238E27FC236}">
                <a16:creationId xmlns:a16="http://schemas.microsoft.com/office/drawing/2014/main" id="{661419BE-4CFA-42B6-963C-AD35E3BD7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기타 안전장비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02E8DF25-A40F-45F0-8857-9BE03D4E2E93}"/>
              </a:ext>
            </a:extLst>
          </p:cNvPr>
          <p:cNvCxnSpPr>
            <a:stCxn id="29699" idx="1"/>
          </p:cNvCxnSpPr>
          <p:nvPr/>
        </p:nvCxnSpPr>
        <p:spPr>
          <a:xfrm>
            <a:off x="395288" y="949325"/>
            <a:ext cx="29527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A7320CAB-8E7D-4A96-9567-16F7A5707585}"/>
              </a:ext>
            </a:extLst>
          </p:cNvPr>
          <p:cNvCxnSpPr>
            <a:stCxn id="29699" idx="3"/>
          </p:cNvCxnSpPr>
          <p:nvPr/>
        </p:nvCxnSpPr>
        <p:spPr>
          <a:xfrm flipH="1">
            <a:off x="5435600" y="949325"/>
            <a:ext cx="33035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8BBCCBA-3F0E-4607-A1BA-92A16D1D8825}"/>
              </a:ext>
            </a:extLst>
          </p:cNvPr>
          <p:cNvSpPr/>
          <p:nvPr/>
        </p:nvSpPr>
        <p:spPr>
          <a:xfrm>
            <a:off x="107950" y="1341438"/>
            <a:ext cx="8907463" cy="50403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29703" name="그림 11">
            <a:extLst>
              <a:ext uri="{FF2B5EF4-FFF2-40B4-BE49-F238E27FC236}">
                <a16:creationId xmlns:a16="http://schemas.microsoft.com/office/drawing/2014/main" id="{C59DF541-5485-4666-8376-6D28583A3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3" y="6484938"/>
            <a:ext cx="128111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_x376497496" descr="EMB00001a0c154a">
            <a:extLst>
              <a:ext uri="{FF2B5EF4-FFF2-40B4-BE49-F238E27FC236}">
                <a16:creationId xmlns:a16="http://schemas.microsoft.com/office/drawing/2014/main" id="{E5EF14A7-0B55-457E-B9CF-4E5C0C853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38338"/>
            <a:ext cx="14795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DCC05823-FE7B-47EA-B286-96E72780869B}"/>
              </a:ext>
            </a:extLst>
          </p:cNvPr>
          <p:cNvSpPr/>
          <p:nvPr/>
        </p:nvSpPr>
        <p:spPr>
          <a:xfrm>
            <a:off x="174625" y="1749425"/>
            <a:ext cx="8840788" cy="2801938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4234B4A-CA14-4353-9A72-5B6389561D88}"/>
              </a:ext>
            </a:extLst>
          </p:cNvPr>
          <p:cNvSpPr/>
          <p:nvPr/>
        </p:nvSpPr>
        <p:spPr>
          <a:xfrm>
            <a:off x="274638" y="1484313"/>
            <a:ext cx="2443162" cy="42545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400" b="1" dirty="0">
                <a:solidFill>
                  <a:prstClr val="white"/>
                </a:solidFill>
              </a:rPr>
              <a:t>재해자 구조장비</a:t>
            </a:r>
          </a:p>
        </p:txBody>
      </p:sp>
      <p:pic>
        <p:nvPicPr>
          <p:cNvPr id="29707" name="_x376498616" descr="EMB00001a0c154c">
            <a:extLst>
              <a:ext uri="{FF2B5EF4-FFF2-40B4-BE49-F238E27FC236}">
                <a16:creationId xmlns:a16="http://schemas.microsoft.com/office/drawing/2014/main" id="{695CC54C-747F-44B7-9D01-CD7158C10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936750"/>
            <a:ext cx="1524000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대각선 방향의 모서리가 잘린 사각형 18">
            <a:extLst>
              <a:ext uri="{FF2B5EF4-FFF2-40B4-BE49-F238E27FC236}">
                <a16:creationId xmlns:a16="http://schemas.microsoft.com/office/drawing/2014/main" id="{D57B91A4-1882-4423-AE3C-F2F17D9C34AF}"/>
              </a:ext>
            </a:extLst>
          </p:cNvPr>
          <p:cNvSpPr/>
          <p:nvPr/>
        </p:nvSpPr>
        <p:spPr>
          <a:xfrm>
            <a:off x="323850" y="4124325"/>
            <a:ext cx="1514475" cy="357188"/>
          </a:xfrm>
          <a:prstGeom prst="snip2DiagRect">
            <a:avLst/>
          </a:prstGeom>
          <a:solidFill>
            <a:srgbClr val="DCC7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spc="-40" dirty="0">
                <a:solidFill>
                  <a:prstClr val="black"/>
                </a:solidFill>
              </a:rPr>
              <a:t>그네식 </a:t>
            </a:r>
            <a:r>
              <a:rPr lang="ko-KR" altLang="en-US" sz="1600" b="1" spc="-40" dirty="0" err="1">
                <a:solidFill>
                  <a:prstClr val="black"/>
                </a:solidFill>
              </a:rPr>
              <a:t>안전대</a:t>
            </a:r>
            <a:endParaRPr lang="ko-KR" altLang="en-US" sz="1600" b="1" spc="-40" dirty="0">
              <a:solidFill>
                <a:prstClr val="black"/>
              </a:solidFill>
            </a:endParaRPr>
          </a:p>
        </p:txBody>
      </p:sp>
      <p:pic>
        <p:nvPicPr>
          <p:cNvPr id="29709" name="_x376498536" descr="EMB00001a0c154f">
            <a:extLst>
              <a:ext uri="{FF2B5EF4-FFF2-40B4-BE49-F238E27FC236}">
                <a16:creationId xmlns:a16="http://schemas.microsoft.com/office/drawing/2014/main" id="{6CFE5DFC-8D5D-470C-8F28-74C96D40B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1931988"/>
            <a:ext cx="18700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_x376498616" descr="EMB00001a0c154e">
            <a:extLst>
              <a:ext uri="{FF2B5EF4-FFF2-40B4-BE49-F238E27FC236}">
                <a16:creationId xmlns:a16="http://schemas.microsoft.com/office/drawing/2014/main" id="{61F6919C-0DEA-4AB1-BEC4-3C4C53298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31988"/>
            <a:ext cx="1741488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_x376497496" descr="EMB00001a0c154b">
            <a:extLst>
              <a:ext uri="{FF2B5EF4-FFF2-40B4-BE49-F238E27FC236}">
                <a16:creationId xmlns:a16="http://schemas.microsoft.com/office/drawing/2014/main" id="{5358B9E8-C952-490A-9A5D-96BEE32C8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36750"/>
            <a:ext cx="156368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대각선 방향의 모서리가 잘린 사각형 22">
            <a:extLst>
              <a:ext uri="{FF2B5EF4-FFF2-40B4-BE49-F238E27FC236}">
                <a16:creationId xmlns:a16="http://schemas.microsoft.com/office/drawing/2014/main" id="{B4DB1E8C-33C1-4E95-9AF5-7A0F347AA3A1}"/>
              </a:ext>
            </a:extLst>
          </p:cNvPr>
          <p:cNvSpPr/>
          <p:nvPr/>
        </p:nvSpPr>
        <p:spPr>
          <a:xfrm>
            <a:off x="1908175" y="4124325"/>
            <a:ext cx="1584325" cy="357188"/>
          </a:xfrm>
          <a:prstGeom prst="snip2DiagRect">
            <a:avLst/>
          </a:prstGeom>
          <a:solidFill>
            <a:srgbClr val="DCC7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spc="-40" dirty="0">
                <a:solidFill>
                  <a:prstClr val="black"/>
                </a:solidFill>
              </a:rPr>
              <a:t>충격흡수장치</a:t>
            </a:r>
          </a:p>
        </p:txBody>
      </p:sp>
      <p:sp>
        <p:nvSpPr>
          <p:cNvPr id="24" name="대각선 방향의 모서리가 잘린 사각형 23">
            <a:extLst>
              <a:ext uri="{FF2B5EF4-FFF2-40B4-BE49-F238E27FC236}">
                <a16:creationId xmlns:a16="http://schemas.microsoft.com/office/drawing/2014/main" id="{3EB7DD6C-A713-4B59-BAA0-ABF0377D9687}"/>
              </a:ext>
            </a:extLst>
          </p:cNvPr>
          <p:cNvSpPr/>
          <p:nvPr/>
        </p:nvSpPr>
        <p:spPr>
          <a:xfrm>
            <a:off x="3575050" y="4124325"/>
            <a:ext cx="1517650" cy="357188"/>
          </a:xfrm>
          <a:prstGeom prst="snip2DiagRect">
            <a:avLst/>
          </a:prstGeom>
          <a:solidFill>
            <a:srgbClr val="DCC7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spc="-40" dirty="0">
                <a:solidFill>
                  <a:prstClr val="black"/>
                </a:solidFill>
              </a:rPr>
              <a:t>구명밧줄</a:t>
            </a:r>
          </a:p>
        </p:txBody>
      </p:sp>
      <p:sp>
        <p:nvSpPr>
          <p:cNvPr id="25" name="대각선 방향의 모서리가 잘린 사각형 24">
            <a:extLst>
              <a:ext uri="{FF2B5EF4-FFF2-40B4-BE49-F238E27FC236}">
                <a16:creationId xmlns:a16="http://schemas.microsoft.com/office/drawing/2014/main" id="{09E7B045-3B0F-46D2-ADD7-58A10FB9B315}"/>
              </a:ext>
            </a:extLst>
          </p:cNvPr>
          <p:cNvSpPr/>
          <p:nvPr/>
        </p:nvSpPr>
        <p:spPr>
          <a:xfrm>
            <a:off x="5219700" y="4117975"/>
            <a:ext cx="3760788" cy="358775"/>
          </a:xfrm>
          <a:prstGeom prst="snip2DiagRect">
            <a:avLst/>
          </a:prstGeom>
          <a:solidFill>
            <a:srgbClr val="DCC7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spc="-40" dirty="0" err="1">
                <a:solidFill>
                  <a:prstClr val="black"/>
                </a:solidFill>
              </a:rPr>
              <a:t>구조용</a:t>
            </a:r>
            <a:r>
              <a:rPr lang="ko-KR" altLang="en-US" sz="1600" b="1" spc="-40" dirty="0">
                <a:solidFill>
                  <a:prstClr val="black"/>
                </a:solidFill>
              </a:rPr>
              <a:t> 삼각대</a:t>
            </a:r>
          </a:p>
        </p:txBody>
      </p:sp>
      <p:pic>
        <p:nvPicPr>
          <p:cNvPr id="29715" name="_x376497416" descr="EMB00001a0c154d">
            <a:extLst>
              <a:ext uri="{FF2B5EF4-FFF2-40B4-BE49-F238E27FC236}">
                <a16:creationId xmlns:a16="http://schemas.microsoft.com/office/drawing/2014/main" id="{1780CAC2-A3CD-4FF7-8421-E738C582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05363"/>
            <a:ext cx="154622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6" name="_x376498616" descr="EMB00001a0c1550">
            <a:extLst>
              <a:ext uri="{FF2B5EF4-FFF2-40B4-BE49-F238E27FC236}">
                <a16:creationId xmlns:a16="http://schemas.microsoft.com/office/drawing/2014/main" id="{1A0906B5-F604-4D02-AD10-DA1FEAE4E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902200"/>
            <a:ext cx="12398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_x376498856" descr="EMB00001a0c1551">
            <a:extLst>
              <a:ext uri="{FF2B5EF4-FFF2-40B4-BE49-F238E27FC236}">
                <a16:creationId xmlns:a16="http://schemas.microsoft.com/office/drawing/2014/main" id="{C6219DC1-D23C-48B9-A0DD-A30EBB69D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956175"/>
            <a:ext cx="12001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19AB1785-96C0-41FA-904C-7DADAC88C6FB}"/>
              </a:ext>
            </a:extLst>
          </p:cNvPr>
          <p:cNvSpPr/>
          <p:nvPr/>
        </p:nvSpPr>
        <p:spPr>
          <a:xfrm>
            <a:off x="5868144" y="4803223"/>
            <a:ext cx="3146991" cy="13048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lnSpc>
                <a:spcPct val="150000"/>
              </a:lnSpc>
              <a:defRPr/>
            </a:pPr>
            <a:r>
              <a:rPr lang="ko-KR" altLang="en-US" sz="1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➊ </a:t>
            </a:r>
            <a:r>
              <a:rPr lang="ko-KR" altLang="en-US" sz="1400" b="1" spc="-40" dirty="0">
                <a:solidFill>
                  <a:prstClr val="black"/>
                </a:solidFill>
              </a:rPr>
              <a:t>보호가드 및 표지판</a:t>
            </a:r>
            <a:r>
              <a:rPr lang="en-US" altLang="ko-KR" sz="1400" b="1" spc="-40" dirty="0">
                <a:solidFill>
                  <a:prstClr val="black"/>
                </a:solidFill>
              </a:rPr>
              <a:t>(</a:t>
            </a:r>
            <a:r>
              <a:rPr lang="ko-KR" altLang="en-US" sz="1400" b="1" spc="-40" dirty="0">
                <a:solidFill>
                  <a:prstClr val="black"/>
                </a:solidFill>
              </a:rPr>
              <a:t>출입 통제</a:t>
            </a:r>
            <a:r>
              <a:rPr lang="en-US" altLang="ko-KR" sz="1400" b="1" spc="-40" dirty="0">
                <a:solidFill>
                  <a:prstClr val="black"/>
                </a:solidFill>
              </a:rPr>
              <a:t>)</a:t>
            </a:r>
          </a:p>
          <a:p>
            <a:pPr algn="l">
              <a:lnSpc>
                <a:spcPct val="150000"/>
              </a:lnSpc>
              <a:defRPr/>
            </a:pPr>
            <a:r>
              <a:rPr lang="ko-KR" altLang="en-US" sz="1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➋</a:t>
            </a:r>
            <a:r>
              <a:rPr lang="ko-KR" altLang="en-US" sz="1400" spc="-40" dirty="0">
                <a:solidFill>
                  <a:prstClr val="black"/>
                </a:solidFill>
              </a:rPr>
              <a:t> </a:t>
            </a:r>
            <a:r>
              <a:rPr lang="ko-KR" altLang="en-US" sz="1400" b="1" spc="-60" dirty="0">
                <a:solidFill>
                  <a:prstClr val="black"/>
                </a:solidFill>
              </a:rPr>
              <a:t>무전기</a:t>
            </a:r>
            <a:r>
              <a:rPr lang="en-US" altLang="ko-KR" sz="1400" b="1" spc="-60" dirty="0">
                <a:solidFill>
                  <a:prstClr val="black"/>
                </a:solidFill>
              </a:rPr>
              <a:t>(</a:t>
            </a:r>
            <a:r>
              <a:rPr lang="ko-KR" altLang="en-US" sz="1400" b="1" spc="-60" dirty="0">
                <a:solidFill>
                  <a:prstClr val="black"/>
                </a:solidFill>
              </a:rPr>
              <a:t>감시자와 작업자 상호연락</a:t>
            </a:r>
            <a:r>
              <a:rPr lang="en-US" altLang="ko-KR" sz="1400" b="1" spc="-60" dirty="0">
                <a:solidFill>
                  <a:prstClr val="black"/>
                </a:solidFill>
              </a:rPr>
              <a:t>)</a:t>
            </a:r>
          </a:p>
          <a:p>
            <a:pPr algn="l">
              <a:lnSpc>
                <a:spcPct val="150000"/>
              </a:lnSpc>
              <a:defRPr/>
            </a:pPr>
            <a:r>
              <a:rPr lang="ko-KR" altLang="en-US" sz="1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➌</a:t>
            </a:r>
            <a:r>
              <a:rPr lang="ko-KR" altLang="en-US" sz="1400" dirty="0">
                <a:solidFill>
                  <a:prstClr val="black"/>
                </a:solidFill>
              </a:rPr>
              <a:t> </a:t>
            </a:r>
            <a:r>
              <a:rPr lang="ko-KR" altLang="en-US" sz="1400" b="1" dirty="0">
                <a:solidFill>
                  <a:prstClr val="black"/>
                </a:solidFill>
              </a:rPr>
              <a:t>휴대용 랜턴</a:t>
            </a:r>
            <a:r>
              <a:rPr lang="en-US" altLang="ko-KR" sz="1400" b="1" dirty="0">
                <a:solidFill>
                  <a:prstClr val="black"/>
                </a:solidFill>
              </a:rPr>
              <a:t>(</a:t>
            </a:r>
            <a:r>
              <a:rPr lang="ko-KR" altLang="en-US" sz="1400" b="1" dirty="0">
                <a:solidFill>
                  <a:prstClr val="black"/>
                </a:solidFill>
              </a:rPr>
              <a:t>조명 확보</a:t>
            </a:r>
            <a:r>
              <a:rPr lang="en-US" altLang="ko-KR" sz="1400" b="1" dirty="0">
                <a:solidFill>
                  <a:prstClr val="black"/>
                </a:solidFill>
              </a:rPr>
              <a:t>)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29719" name="_x142180760">
            <a:extLst>
              <a:ext uri="{FF2B5EF4-FFF2-40B4-BE49-F238E27FC236}">
                <a16:creationId xmlns:a16="http://schemas.microsoft.com/office/drawing/2014/main" id="{4C18D978-107C-41D0-80F5-CB762C243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799013"/>
            <a:ext cx="98583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타원 30">
            <a:extLst>
              <a:ext uri="{FF2B5EF4-FFF2-40B4-BE49-F238E27FC236}">
                <a16:creationId xmlns:a16="http://schemas.microsoft.com/office/drawing/2014/main" id="{7AD7B28C-8682-452A-99F2-5FE7777791FE}"/>
              </a:ext>
            </a:extLst>
          </p:cNvPr>
          <p:cNvSpPr/>
          <p:nvPr/>
        </p:nvSpPr>
        <p:spPr>
          <a:xfrm>
            <a:off x="323850" y="4710113"/>
            <a:ext cx="260350" cy="26352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400" dirty="0">
                <a:solidFill>
                  <a:prstClr val="white"/>
                </a:solidFill>
              </a:rPr>
              <a:t>1</a:t>
            </a:r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BA2FD418-473F-4529-8289-CECE03AEF0AC}"/>
              </a:ext>
            </a:extLst>
          </p:cNvPr>
          <p:cNvSpPr/>
          <p:nvPr/>
        </p:nvSpPr>
        <p:spPr>
          <a:xfrm>
            <a:off x="3386138" y="4702175"/>
            <a:ext cx="261937" cy="26352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400" dirty="0">
                <a:solidFill>
                  <a:prstClr val="white"/>
                </a:solidFill>
              </a:rPr>
              <a:t>2</a:t>
            </a:r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9006FDC9-0436-496F-A545-70EFE6271CB5}"/>
              </a:ext>
            </a:extLst>
          </p:cNvPr>
          <p:cNvSpPr/>
          <p:nvPr/>
        </p:nvSpPr>
        <p:spPr>
          <a:xfrm>
            <a:off x="4946650" y="4702175"/>
            <a:ext cx="260350" cy="26352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400" dirty="0">
                <a:solidFill>
                  <a:prstClr val="white"/>
                </a:solidFill>
              </a:rPr>
              <a:t>3</a:t>
            </a:r>
            <a:endParaRPr lang="ko-KR" altLang="en-US" sz="1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F9091693-379B-4C97-878C-76CAB8A67E0D}"/>
              </a:ext>
            </a:extLst>
          </p:cNvPr>
          <p:cNvSpPr/>
          <p:nvPr/>
        </p:nvSpPr>
        <p:spPr>
          <a:xfrm>
            <a:off x="107950" y="115888"/>
            <a:ext cx="4824413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6.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질식재해예방 대책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기타</a:t>
            </a:r>
          </a:p>
        </p:txBody>
      </p:sp>
      <p:sp>
        <p:nvSpPr>
          <p:cNvPr id="30723" name="TextBox 7">
            <a:extLst>
              <a:ext uri="{FF2B5EF4-FFF2-40B4-BE49-F238E27FC236}">
                <a16:creationId xmlns:a16="http://schemas.microsoft.com/office/drawing/2014/main" id="{9663819F-F148-4CF1-A918-64DCD947C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밀폐공간 작업관리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09F85BE0-F874-4C04-BAE9-C9F203B9EF37}"/>
              </a:ext>
            </a:extLst>
          </p:cNvPr>
          <p:cNvCxnSpPr>
            <a:stCxn id="30723" idx="1"/>
          </p:cNvCxnSpPr>
          <p:nvPr/>
        </p:nvCxnSpPr>
        <p:spPr>
          <a:xfrm>
            <a:off x="395288" y="949325"/>
            <a:ext cx="29527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5281B0C7-878D-488A-9EE5-F6E9B7DEEE44}"/>
              </a:ext>
            </a:extLst>
          </p:cNvPr>
          <p:cNvCxnSpPr>
            <a:stCxn id="30723" idx="3"/>
          </p:cNvCxnSpPr>
          <p:nvPr/>
        </p:nvCxnSpPr>
        <p:spPr>
          <a:xfrm flipH="1">
            <a:off x="5724525" y="949325"/>
            <a:ext cx="30146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EC41842-2B75-410D-B2DD-B990BF186C56}"/>
              </a:ext>
            </a:extLst>
          </p:cNvPr>
          <p:cNvSpPr/>
          <p:nvPr/>
        </p:nvSpPr>
        <p:spPr>
          <a:xfrm>
            <a:off x="107950" y="1341438"/>
            <a:ext cx="8907463" cy="50403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0728" name="Freeform 5">
            <a:extLst>
              <a:ext uri="{FF2B5EF4-FFF2-40B4-BE49-F238E27FC236}">
                <a16:creationId xmlns:a16="http://schemas.microsoft.com/office/drawing/2014/main" id="{03CF7502-5BE5-4541-AF5E-F42822467199}"/>
              </a:ext>
            </a:extLst>
          </p:cNvPr>
          <p:cNvSpPr>
            <a:spLocks/>
          </p:cNvSpPr>
          <p:nvPr/>
        </p:nvSpPr>
        <p:spPr bwMode="auto">
          <a:xfrm>
            <a:off x="349250" y="1447800"/>
            <a:ext cx="5500688" cy="342900"/>
          </a:xfrm>
          <a:custGeom>
            <a:avLst/>
            <a:gdLst>
              <a:gd name="T0" fmla="*/ 2147483647 w 438"/>
              <a:gd name="T1" fmla="*/ 0 h 67"/>
              <a:gd name="T2" fmla="*/ 0 w 438"/>
              <a:gd name="T3" fmla="*/ 0 h 67"/>
              <a:gd name="T4" fmla="*/ 0 w 438"/>
              <a:gd name="T5" fmla="*/ 1754936610 h 67"/>
              <a:gd name="T6" fmla="*/ 2147483647 w 438"/>
              <a:gd name="T7" fmla="*/ 1754936610 h 67"/>
              <a:gd name="T8" fmla="*/ 2147483647 w 438"/>
              <a:gd name="T9" fmla="*/ 1414426675 h 67"/>
              <a:gd name="T10" fmla="*/ 2147483647 w 438"/>
              <a:gd name="T11" fmla="*/ 340509936 h 67"/>
              <a:gd name="T12" fmla="*/ 2147483647 w 438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8" h="67">
                <a:moveTo>
                  <a:pt x="42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427" y="67"/>
                  <a:pt x="427" y="67"/>
                  <a:pt x="427" y="67"/>
                </a:cubicBezTo>
                <a:cubicBezTo>
                  <a:pt x="433" y="67"/>
                  <a:pt x="438" y="61"/>
                  <a:pt x="438" y="54"/>
                </a:cubicBezTo>
                <a:cubicBezTo>
                  <a:pt x="438" y="13"/>
                  <a:pt x="438" y="13"/>
                  <a:pt x="438" y="13"/>
                </a:cubicBezTo>
                <a:cubicBezTo>
                  <a:pt x="438" y="6"/>
                  <a:pt x="433" y="0"/>
                  <a:pt x="427" y="0"/>
                </a:cubicBezTo>
                <a:close/>
              </a:path>
            </a:pathLst>
          </a:custGeom>
          <a:noFill/>
          <a:ln w="26988" cap="flat">
            <a:solidFill>
              <a:srgbClr val="96147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0729" name="Freeform 6">
            <a:extLst>
              <a:ext uri="{FF2B5EF4-FFF2-40B4-BE49-F238E27FC236}">
                <a16:creationId xmlns:a16="http://schemas.microsoft.com/office/drawing/2014/main" id="{35D0C99B-B536-4EA9-9E44-218FF1A14270}"/>
              </a:ext>
            </a:extLst>
          </p:cNvPr>
          <p:cNvSpPr>
            <a:spLocks/>
          </p:cNvSpPr>
          <p:nvPr/>
        </p:nvSpPr>
        <p:spPr bwMode="auto">
          <a:xfrm>
            <a:off x="227013" y="1412875"/>
            <a:ext cx="277812" cy="403225"/>
          </a:xfrm>
          <a:custGeom>
            <a:avLst/>
            <a:gdLst>
              <a:gd name="T0" fmla="*/ 786736699 w 62"/>
              <a:gd name="T1" fmla="*/ 2058111441 h 79"/>
              <a:gd name="T2" fmla="*/ 221900095 w 62"/>
              <a:gd name="T3" fmla="*/ 2058111441 h 79"/>
              <a:gd name="T4" fmla="*/ 0 w 62"/>
              <a:gd name="T5" fmla="*/ 1797592362 h 79"/>
              <a:gd name="T6" fmla="*/ 0 w 62"/>
              <a:gd name="T7" fmla="*/ 312626978 h 79"/>
              <a:gd name="T8" fmla="*/ 221900095 w 62"/>
              <a:gd name="T9" fmla="*/ 0 h 79"/>
              <a:gd name="T10" fmla="*/ 786736699 w 62"/>
              <a:gd name="T11" fmla="*/ 0 h 79"/>
              <a:gd name="T12" fmla="*/ 1250709624 w 62"/>
              <a:gd name="T13" fmla="*/ 1016030022 h 79"/>
              <a:gd name="T14" fmla="*/ 786736699 w 62"/>
              <a:gd name="T15" fmla="*/ 2058111441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79">
                <a:moveTo>
                  <a:pt x="39" y="79"/>
                </a:moveTo>
                <a:cubicBezTo>
                  <a:pt x="11" y="79"/>
                  <a:pt x="11" y="79"/>
                  <a:pt x="11" y="79"/>
                </a:cubicBezTo>
                <a:cubicBezTo>
                  <a:pt x="5" y="79"/>
                  <a:pt x="0" y="77"/>
                  <a:pt x="0" y="69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4"/>
                  <a:pt x="5" y="0"/>
                  <a:pt x="11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62" y="39"/>
                  <a:pt x="62" y="39"/>
                  <a:pt x="62" y="39"/>
                </a:cubicBezTo>
                <a:lnTo>
                  <a:pt x="39" y="79"/>
                </a:lnTo>
                <a:close/>
              </a:path>
            </a:pathLst>
          </a:custGeom>
          <a:solidFill>
            <a:srgbClr val="9614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grpSp>
        <p:nvGrpSpPr>
          <p:cNvPr id="30730" name="그룹 16">
            <a:extLst>
              <a:ext uri="{FF2B5EF4-FFF2-40B4-BE49-F238E27FC236}">
                <a16:creationId xmlns:a16="http://schemas.microsoft.com/office/drawing/2014/main" id="{EB531519-49C9-4749-B3E2-D0C30BFBC85D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917700"/>
            <a:ext cx="2595563" cy="2303463"/>
            <a:chOff x="1587474" y="2511872"/>
            <a:chExt cx="2595548" cy="2017943"/>
          </a:xfrm>
        </p:grpSpPr>
        <p:sp>
          <p:nvSpPr>
            <p:cNvPr id="18" name="대각선 방향의 모서리가 잘린 사각형 17">
              <a:extLst>
                <a:ext uri="{FF2B5EF4-FFF2-40B4-BE49-F238E27FC236}">
                  <a16:creationId xmlns:a16="http://schemas.microsoft.com/office/drawing/2014/main" id="{F06E8942-AA64-4756-8009-A7C8F3F00B18}"/>
                </a:ext>
              </a:extLst>
            </p:cNvPr>
            <p:cNvSpPr/>
            <p:nvPr/>
          </p:nvSpPr>
          <p:spPr>
            <a:xfrm>
              <a:off x="1587474" y="4115379"/>
              <a:ext cx="2595548" cy="414436"/>
            </a:xfrm>
            <a:prstGeom prst="snip2DiagRect">
              <a:avLst/>
            </a:prstGeom>
            <a:solidFill>
              <a:srgbClr val="6D46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600" b="1" dirty="0" err="1">
                  <a:solidFill>
                    <a:prstClr val="white"/>
                  </a:solidFill>
                </a:rPr>
                <a:t>관계자외</a:t>
              </a:r>
              <a:r>
                <a:rPr lang="ko-KR" altLang="en-US" sz="1600" b="1" dirty="0">
                  <a:solidFill>
                    <a:prstClr val="white"/>
                  </a:solidFill>
                </a:rPr>
                <a:t> 출입금지</a:t>
              </a:r>
            </a:p>
          </p:txBody>
        </p:sp>
        <p:pic>
          <p:nvPicPr>
            <p:cNvPr id="30746" name="_x401457072" descr="EMB00007aa80c46">
              <a:extLst>
                <a:ext uri="{FF2B5EF4-FFF2-40B4-BE49-F238E27FC236}">
                  <a16:creationId xmlns:a16="http://schemas.microsoft.com/office/drawing/2014/main" id="{E36874DC-89E8-4587-9CEA-F7EE1FC39E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474" y="2511872"/>
              <a:ext cx="2595547" cy="1559737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31" name="그룹 19">
            <a:extLst>
              <a:ext uri="{FF2B5EF4-FFF2-40B4-BE49-F238E27FC236}">
                <a16:creationId xmlns:a16="http://schemas.microsoft.com/office/drawing/2014/main" id="{987E720E-4953-454C-B902-C6AF93928A82}"/>
              </a:ext>
            </a:extLst>
          </p:cNvPr>
          <p:cNvGrpSpPr>
            <a:grpSpLocks/>
          </p:cNvGrpSpPr>
          <p:nvPr/>
        </p:nvGrpSpPr>
        <p:grpSpPr bwMode="auto">
          <a:xfrm>
            <a:off x="3279775" y="1917700"/>
            <a:ext cx="2592388" cy="2303463"/>
            <a:chOff x="4916050" y="2510078"/>
            <a:chExt cx="2592242" cy="2019737"/>
          </a:xfrm>
        </p:grpSpPr>
        <p:sp>
          <p:nvSpPr>
            <p:cNvPr id="21" name="대각선 방향의 모서리가 잘린 사각형 20">
              <a:extLst>
                <a:ext uri="{FF2B5EF4-FFF2-40B4-BE49-F238E27FC236}">
                  <a16:creationId xmlns:a16="http://schemas.microsoft.com/office/drawing/2014/main" id="{02933B7D-A084-4008-8A9B-545AC05F367C}"/>
                </a:ext>
              </a:extLst>
            </p:cNvPr>
            <p:cNvSpPr/>
            <p:nvPr/>
          </p:nvSpPr>
          <p:spPr>
            <a:xfrm>
              <a:off x="4916050" y="4115010"/>
              <a:ext cx="2592242" cy="414805"/>
            </a:xfrm>
            <a:prstGeom prst="snip2DiagRect">
              <a:avLst/>
            </a:prstGeom>
            <a:solidFill>
              <a:srgbClr val="6D46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600" b="1" dirty="0" err="1">
                  <a:solidFill>
                    <a:prstClr val="white"/>
                  </a:solidFill>
                </a:rPr>
                <a:t>작업허가서</a:t>
              </a:r>
              <a:r>
                <a:rPr lang="ko-KR" altLang="en-US" sz="1600" b="1" dirty="0">
                  <a:solidFill>
                    <a:prstClr val="white"/>
                  </a:solidFill>
                </a:rPr>
                <a:t> 발급</a:t>
              </a:r>
            </a:p>
          </p:txBody>
        </p:sp>
        <p:pic>
          <p:nvPicPr>
            <p:cNvPr id="30744" name="_x401457792" descr="EMB00007aa80c49">
              <a:extLst>
                <a:ext uri="{FF2B5EF4-FFF2-40B4-BE49-F238E27FC236}">
                  <a16:creationId xmlns:a16="http://schemas.microsoft.com/office/drawing/2014/main" id="{7DBE432F-0AB2-4E02-9180-C16167026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6050" y="2510078"/>
              <a:ext cx="2592242" cy="1563867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32" name="그룹 22">
            <a:extLst>
              <a:ext uri="{FF2B5EF4-FFF2-40B4-BE49-F238E27FC236}">
                <a16:creationId xmlns:a16="http://schemas.microsoft.com/office/drawing/2014/main" id="{2B3C2919-15D9-4437-ACEF-8646489A3764}"/>
              </a:ext>
            </a:extLst>
          </p:cNvPr>
          <p:cNvGrpSpPr>
            <a:grpSpLocks/>
          </p:cNvGrpSpPr>
          <p:nvPr/>
        </p:nvGrpSpPr>
        <p:grpSpPr bwMode="auto">
          <a:xfrm>
            <a:off x="6138863" y="1965325"/>
            <a:ext cx="2609850" cy="2255838"/>
            <a:chOff x="8068148" y="2510078"/>
            <a:chExt cx="2608858" cy="2019737"/>
          </a:xfrm>
        </p:grpSpPr>
        <p:sp>
          <p:nvSpPr>
            <p:cNvPr id="24" name="대각선 방향의 모서리가 잘린 사각형 23">
              <a:extLst>
                <a:ext uri="{FF2B5EF4-FFF2-40B4-BE49-F238E27FC236}">
                  <a16:creationId xmlns:a16="http://schemas.microsoft.com/office/drawing/2014/main" id="{B206F51E-0FD2-4F08-A524-278A19A93971}"/>
                </a:ext>
              </a:extLst>
            </p:cNvPr>
            <p:cNvSpPr/>
            <p:nvPr/>
          </p:nvSpPr>
          <p:spPr>
            <a:xfrm>
              <a:off x="8068148" y="4114781"/>
              <a:ext cx="2599337" cy="415034"/>
            </a:xfrm>
            <a:prstGeom prst="snip2DiagRect">
              <a:avLst/>
            </a:prstGeom>
            <a:solidFill>
              <a:srgbClr val="6D46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600" b="1" dirty="0" err="1">
                  <a:solidFill>
                    <a:prstClr val="white"/>
                  </a:solidFill>
                </a:rPr>
                <a:t>연락체제</a:t>
              </a:r>
              <a:r>
                <a:rPr lang="ko-KR" altLang="en-US" sz="1600" b="1" dirty="0">
                  <a:solidFill>
                    <a:prstClr val="white"/>
                  </a:solidFill>
                </a:rPr>
                <a:t> 구축</a:t>
              </a:r>
            </a:p>
          </p:txBody>
        </p:sp>
        <p:pic>
          <p:nvPicPr>
            <p:cNvPr id="30742" name="_x401458432" descr="EMB00007aa80c4c">
              <a:extLst>
                <a:ext uri="{FF2B5EF4-FFF2-40B4-BE49-F238E27FC236}">
                  <a16:creationId xmlns:a16="http://schemas.microsoft.com/office/drawing/2014/main" id="{007C0412-FD31-4EF2-AB41-54465CF27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8445" y="2510078"/>
              <a:ext cx="2598561" cy="1561531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대각선 방향의 모서리가 잘린 사각형 25">
            <a:extLst>
              <a:ext uri="{FF2B5EF4-FFF2-40B4-BE49-F238E27FC236}">
                <a16:creationId xmlns:a16="http://schemas.microsoft.com/office/drawing/2014/main" id="{D4DFD69C-B983-444B-BE6B-C0562CEA6358}"/>
              </a:ext>
            </a:extLst>
          </p:cNvPr>
          <p:cNvSpPr/>
          <p:nvPr/>
        </p:nvSpPr>
        <p:spPr>
          <a:xfrm>
            <a:off x="323850" y="5822950"/>
            <a:ext cx="2595563" cy="414338"/>
          </a:xfrm>
          <a:prstGeom prst="snip2DiagRect">
            <a:avLst/>
          </a:prstGeom>
          <a:solidFill>
            <a:srgbClr val="6D46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감시인의 배치</a:t>
            </a:r>
          </a:p>
        </p:txBody>
      </p:sp>
      <p:pic>
        <p:nvPicPr>
          <p:cNvPr id="30734" name="_x401458832" descr="EMB00007aa80c4f">
            <a:extLst>
              <a:ext uri="{FF2B5EF4-FFF2-40B4-BE49-F238E27FC236}">
                <a16:creationId xmlns:a16="http://schemas.microsoft.com/office/drawing/2014/main" id="{FD6745C4-A31A-44BE-A38B-8F5F2682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38650"/>
            <a:ext cx="2566988" cy="135255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5" name="_x401458832" descr="EMB00007aa80c52">
            <a:extLst>
              <a:ext uri="{FF2B5EF4-FFF2-40B4-BE49-F238E27FC236}">
                <a16:creationId xmlns:a16="http://schemas.microsoft.com/office/drawing/2014/main" id="{8CE94A34-271A-4A81-87E9-0913426D3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4470400"/>
            <a:ext cx="2573337" cy="135255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대각선 방향의 모서리가 잘린 사각형 28">
            <a:extLst>
              <a:ext uri="{FF2B5EF4-FFF2-40B4-BE49-F238E27FC236}">
                <a16:creationId xmlns:a16="http://schemas.microsoft.com/office/drawing/2014/main" id="{57E1C960-9EE1-4C65-B921-3A7F945AFB8B}"/>
              </a:ext>
            </a:extLst>
          </p:cNvPr>
          <p:cNvSpPr/>
          <p:nvPr/>
        </p:nvSpPr>
        <p:spPr>
          <a:xfrm>
            <a:off x="6156325" y="5845175"/>
            <a:ext cx="2598738" cy="415925"/>
          </a:xfrm>
          <a:prstGeom prst="snip2DiagRect">
            <a:avLst/>
          </a:prstGeom>
          <a:solidFill>
            <a:srgbClr val="6D46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긴급 구조 훈련</a:t>
            </a:r>
          </a:p>
        </p:txBody>
      </p:sp>
      <p:pic>
        <p:nvPicPr>
          <p:cNvPr id="30737" name="_x401456992" descr="EMB00007aa80c55">
            <a:extLst>
              <a:ext uri="{FF2B5EF4-FFF2-40B4-BE49-F238E27FC236}">
                <a16:creationId xmlns:a16="http://schemas.microsoft.com/office/drawing/2014/main" id="{47D6A4D2-CD79-45B8-9012-F3E4A8DDE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4470400"/>
            <a:ext cx="2552700" cy="135255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8" name="TextBox 31">
            <a:extLst>
              <a:ext uri="{FF2B5EF4-FFF2-40B4-BE49-F238E27FC236}">
                <a16:creationId xmlns:a16="http://schemas.microsoft.com/office/drawing/2014/main" id="{90F46911-6539-4E84-86D9-5CF328522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68438"/>
            <a:ext cx="518477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600" b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관리자외 출입금지</a:t>
            </a:r>
            <a:r>
              <a:rPr lang="en-US" altLang="ko-KR" sz="1600" b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허가서 발굴</a:t>
            </a:r>
            <a:r>
              <a:rPr lang="en-US" altLang="ko-KR" sz="1600" b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b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감시인 배치 등</a:t>
            </a:r>
          </a:p>
        </p:txBody>
      </p:sp>
      <p:sp>
        <p:nvSpPr>
          <p:cNvPr id="35" name="대각선 방향의 모서리가 잘린 사각형 34">
            <a:extLst>
              <a:ext uri="{FF2B5EF4-FFF2-40B4-BE49-F238E27FC236}">
                <a16:creationId xmlns:a16="http://schemas.microsoft.com/office/drawing/2014/main" id="{06F29087-F549-48B7-9C96-0069386109B6}"/>
              </a:ext>
            </a:extLst>
          </p:cNvPr>
          <p:cNvSpPr/>
          <p:nvPr/>
        </p:nvSpPr>
        <p:spPr>
          <a:xfrm>
            <a:off x="3248025" y="5822950"/>
            <a:ext cx="2619375" cy="414338"/>
          </a:xfrm>
          <a:prstGeom prst="snip2DiagRect">
            <a:avLst/>
          </a:prstGeom>
          <a:solidFill>
            <a:srgbClr val="6D46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sz="1600" b="1" dirty="0">
              <a:solidFill>
                <a:prstClr val="white"/>
              </a:solidFill>
            </a:endParaRPr>
          </a:p>
        </p:txBody>
      </p:sp>
      <p:sp>
        <p:nvSpPr>
          <p:cNvPr id="30740" name="TextBox 30">
            <a:extLst>
              <a:ext uri="{FF2B5EF4-FFF2-40B4-BE49-F238E27FC236}">
                <a16:creationId xmlns:a16="http://schemas.microsoft.com/office/drawing/2014/main" id="{52CC5E88-971C-4B23-AA6E-63C747AD6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5845175"/>
            <a:ext cx="26209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600" b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출입인원</a:t>
            </a:r>
            <a:r>
              <a:rPr lang="en-US" altLang="ko-KR" sz="1600" b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작업인원</a:t>
            </a:r>
            <a:r>
              <a:rPr lang="en-US" altLang="ko-KR" sz="1600" b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600" b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의점검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0">
            <a:extLst>
              <a:ext uri="{FF2B5EF4-FFF2-40B4-BE49-F238E27FC236}">
                <a16:creationId xmlns:a16="http://schemas.microsoft.com/office/drawing/2014/main" id="{042C1003-9F70-4CC8-9816-AD4D8D7F4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549275"/>
            <a:ext cx="2952750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28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순   서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3F0FC1D-42B2-4A27-AD41-6D9C4529EFE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116013" y="1412875"/>
            <a:ext cx="6985000" cy="4608513"/>
          </a:xfrm>
          <a:solidFill>
            <a:schemeClr val="accent1"/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marL="457200" indent="-457200" eaLnBrk="1" fontAlgn="auto" hangingPunct="1">
              <a:lnSpc>
                <a:spcPct val="20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1. </a:t>
            </a:r>
            <a:r>
              <a:rPr lang="ko-KR" altLang="en-US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밀폐공간이란</a:t>
            </a: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457200" indent="-457200" eaLnBrk="1" fontAlgn="auto" hangingPunct="1">
              <a:lnSpc>
                <a:spcPct val="20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2. </a:t>
            </a:r>
            <a:r>
              <a:rPr lang="ko-KR" altLang="en-US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작업 </a:t>
            </a: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Process</a:t>
            </a:r>
            <a:endParaRPr lang="ko-KR" altLang="en-US" sz="2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457200" indent="-457200" eaLnBrk="1" fontAlgn="auto" hangingPunct="1">
              <a:lnSpc>
                <a:spcPct val="20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3. </a:t>
            </a:r>
            <a:r>
              <a:rPr lang="ko-KR" altLang="en-US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밀폐공간</a:t>
            </a: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질식재해 예방대책 </a:t>
            </a: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환기</a:t>
            </a:r>
            <a:endParaRPr lang="en-US" altLang="ko-KR" sz="2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457200" indent="-457200" eaLnBrk="1" fontAlgn="auto" hangingPunct="1">
              <a:lnSpc>
                <a:spcPct val="20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4.</a:t>
            </a:r>
            <a:r>
              <a:rPr lang="ko-KR" altLang="en-US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밀폐공간</a:t>
            </a: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질식재해 예방대책 </a:t>
            </a: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농도측정</a:t>
            </a:r>
            <a:endParaRPr lang="en-US" altLang="ko-KR" sz="2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457200" indent="-457200" eaLnBrk="1" fontAlgn="auto" hangingPunct="1">
              <a:lnSpc>
                <a:spcPct val="20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5.</a:t>
            </a:r>
            <a:r>
              <a:rPr lang="ko-KR" altLang="en-US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밀폐공간</a:t>
            </a: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질식재해 예방대책 </a:t>
            </a: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보호장비</a:t>
            </a:r>
            <a:endParaRPr lang="en-US" altLang="ko-KR" sz="2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457200" indent="-457200" eaLnBrk="1" fontAlgn="auto" hangingPunct="1">
              <a:lnSpc>
                <a:spcPct val="20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6.</a:t>
            </a:r>
            <a:r>
              <a:rPr lang="ko-KR" altLang="en-US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밀폐공간</a:t>
            </a: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질식재해 예방대책 </a:t>
            </a: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기타</a:t>
            </a:r>
            <a:endParaRPr lang="en-US" altLang="ko-KR" sz="2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457200" indent="-457200" eaLnBrk="1" fontAlgn="auto" hangingPunct="1">
              <a:lnSpc>
                <a:spcPct val="20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ko-KR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7. </a:t>
            </a:r>
            <a:r>
              <a:rPr lang="ko-KR" altLang="en-US" sz="2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재해사례</a:t>
            </a:r>
            <a:endParaRPr lang="en-US" altLang="ko-KR" sz="22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7F6FEC09-1D61-4E5A-986E-D47C9A691727}"/>
              </a:ext>
            </a:extLst>
          </p:cNvPr>
          <p:cNvSpPr/>
          <p:nvPr/>
        </p:nvSpPr>
        <p:spPr>
          <a:xfrm>
            <a:off x="107950" y="115888"/>
            <a:ext cx="4824413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6.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질식재해예방 대책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기타</a:t>
            </a:r>
          </a:p>
        </p:txBody>
      </p:sp>
      <p:sp>
        <p:nvSpPr>
          <p:cNvPr id="31747" name="TextBox 7">
            <a:extLst>
              <a:ext uri="{FF2B5EF4-FFF2-40B4-BE49-F238E27FC236}">
                <a16:creationId xmlns:a16="http://schemas.microsoft.com/office/drawing/2014/main" id="{66C269CD-8A99-45B0-B95C-536F5C742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밀폐공간 작업관리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A1FD95D8-4788-4EC1-A8BA-DFADF6D3D558}"/>
              </a:ext>
            </a:extLst>
          </p:cNvPr>
          <p:cNvCxnSpPr>
            <a:stCxn id="31747" idx="1"/>
          </p:cNvCxnSpPr>
          <p:nvPr/>
        </p:nvCxnSpPr>
        <p:spPr>
          <a:xfrm>
            <a:off x="395288" y="949325"/>
            <a:ext cx="29527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151DECE-70D5-45A4-B7CA-E7355A54AEA0}"/>
              </a:ext>
            </a:extLst>
          </p:cNvPr>
          <p:cNvCxnSpPr>
            <a:stCxn id="31747" idx="3"/>
          </p:cNvCxnSpPr>
          <p:nvPr/>
        </p:nvCxnSpPr>
        <p:spPr>
          <a:xfrm flipH="1">
            <a:off x="5724525" y="949325"/>
            <a:ext cx="30146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A560F04-0959-46FC-8299-DD8A2AD50D17}"/>
              </a:ext>
            </a:extLst>
          </p:cNvPr>
          <p:cNvSpPr/>
          <p:nvPr/>
        </p:nvSpPr>
        <p:spPr>
          <a:xfrm>
            <a:off x="107950" y="1341438"/>
            <a:ext cx="8907463" cy="50403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BB1D29E-4606-4789-8E90-361EEA4B4381}"/>
              </a:ext>
            </a:extLst>
          </p:cNvPr>
          <p:cNvSpPr/>
          <p:nvPr/>
        </p:nvSpPr>
        <p:spPr>
          <a:xfrm>
            <a:off x="468313" y="1984375"/>
            <a:ext cx="842486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ko-KR" altLang="en-US" sz="1450" b="1" spc="-4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재해자 발생 시 </a:t>
            </a:r>
            <a:r>
              <a:rPr lang="en-US" altLang="ko-KR" sz="1450" b="1" spc="-4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119 </a:t>
            </a:r>
            <a:r>
              <a:rPr lang="ko-KR" altLang="en-US" sz="1450" b="1" spc="-4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연락 또는 주변 동료 작업자에게 요청</a:t>
            </a:r>
            <a:endParaRPr lang="en-US" altLang="ko-KR" sz="1450" b="1" spc="-40" dirty="0">
              <a:solidFill>
                <a:prstClr val="black"/>
              </a:solidFill>
              <a:latin typeface="맑은 고딕"/>
              <a:ea typeface="맑은 고딕"/>
              <a:cs typeface="맑은 고딕"/>
            </a:endParaRPr>
          </a:p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en-US" altLang="ko-KR" sz="1450" b="1" spc="-4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(</a:t>
            </a:r>
            <a:r>
              <a:rPr lang="ko-KR" altLang="en-US" sz="1450" b="1" spc="-4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주변에 자동심장충격기가 비치되어 있는 경우 함께 요청</a:t>
            </a:r>
            <a:r>
              <a:rPr lang="en-US" altLang="ko-KR" sz="1450" b="1" spc="-4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)</a:t>
            </a:r>
            <a:r>
              <a:rPr lang="ko-KR" altLang="en-US" sz="1450" b="1" spc="-4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 </a:t>
            </a:r>
            <a:endParaRPr lang="en-US" altLang="ko-KR" sz="1450" b="1" spc="-40" dirty="0">
              <a:solidFill>
                <a:prstClr val="black"/>
              </a:solidFill>
              <a:latin typeface="맑은 고딕"/>
              <a:ea typeface="맑은 고딕"/>
              <a:cs typeface="맑은 고딕"/>
            </a:endParaRPr>
          </a:p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ko-KR" altLang="en-US" sz="1450" b="1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환기 실시</a:t>
            </a:r>
            <a:r>
              <a:rPr lang="en-US" altLang="ko-KR" sz="1450" b="1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lang="ko-KR" altLang="en-US" sz="1450" b="1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공기호흡기</a:t>
            </a:r>
            <a:r>
              <a:rPr lang="en-US" altLang="ko-KR" sz="1450" b="1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·</a:t>
            </a:r>
            <a:r>
              <a:rPr lang="ko-KR" altLang="en-US" sz="1450" b="1" dirty="0" err="1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송기마스크</a:t>
            </a:r>
            <a:r>
              <a:rPr lang="ko-KR" altLang="en-US" sz="1450" b="1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 착용 후 구조</a:t>
            </a:r>
            <a:r>
              <a:rPr lang="en-US" altLang="ko-KR" sz="1450" b="1" dirty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(</a:t>
            </a:r>
            <a:r>
              <a:rPr lang="ko-KR" altLang="en-US" sz="1450" b="1" dirty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방독</a:t>
            </a:r>
            <a:r>
              <a:rPr lang="en-US" altLang="ko-KR" sz="1450" b="1" dirty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·</a:t>
            </a:r>
            <a:r>
              <a:rPr lang="ko-KR" altLang="en-US" sz="1450" b="1" dirty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방진마스크 불가</a:t>
            </a:r>
            <a:r>
              <a:rPr lang="en-US" altLang="ko-KR" sz="1450" b="1" dirty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)</a:t>
            </a:r>
          </a:p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en-US" altLang="ko-KR" sz="1450" b="1" spc="-60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※ </a:t>
            </a:r>
            <a:r>
              <a:rPr lang="ko-KR" altLang="en-US" sz="1450" b="1" spc="-60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아무리 급해도 재해자를 구하기 위해 안전조치 없이 밀폐공간 내로 들어가선 </a:t>
            </a:r>
            <a:r>
              <a:rPr lang="ko-KR" altLang="en-US" sz="1450" b="1" spc="-60" dirty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절대 안됨</a:t>
            </a:r>
            <a:r>
              <a:rPr lang="en-US" altLang="ko-KR" sz="1450" b="1" spc="-60" dirty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!!!</a:t>
            </a:r>
          </a:p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ko-KR" altLang="en-US" sz="1450" b="1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얼굴과 가슴을 관찰하여 호흡이 있는지 확인</a:t>
            </a:r>
            <a:endParaRPr lang="en-US" altLang="ko-KR" sz="1450" b="1" dirty="0">
              <a:solidFill>
                <a:prstClr val="black"/>
              </a:solidFill>
              <a:latin typeface="맑은 고딕"/>
              <a:ea typeface="맑은 고딕"/>
              <a:cs typeface="맑은 고딕"/>
            </a:endParaRPr>
          </a:p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ko-KR" altLang="en-US" sz="1450" b="1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호흡이나 맥박 없을 시 </a:t>
            </a:r>
            <a:r>
              <a:rPr lang="ko-KR" altLang="en-US" sz="1450" b="1" dirty="0" err="1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가슴압박</a:t>
            </a:r>
            <a:r>
              <a:rPr lang="en-US" altLang="ko-KR" sz="1450" b="1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 30</a:t>
            </a:r>
            <a:r>
              <a:rPr lang="ko-KR" altLang="en-US" sz="1450" b="1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회 실시</a:t>
            </a:r>
            <a:r>
              <a:rPr lang="en-US" altLang="ko-KR" sz="1450" b="1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(</a:t>
            </a:r>
            <a:r>
              <a:rPr lang="ko-KR" altLang="en-US" sz="1450" b="1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반복</a:t>
            </a:r>
            <a:r>
              <a:rPr lang="en-US" altLang="ko-KR" sz="1450" b="1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)</a:t>
            </a:r>
          </a:p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en-US" altLang="ko-KR" sz="1450" b="1" spc="-6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※ </a:t>
            </a:r>
            <a:r>
              <a:rPr lang="ko-KR" altLang="en-US" sz="1450" b="1" spc="-6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인공호흡 방법을 모르거나 인공호흡을 꺼리는 </a:t>
            </a:r>
            <a:r>
              <a:rPr lang="ko-KR" altLang="en-US" sz="1450" b="1" spc="-60" dirty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일반인 </a:t>
            </a:r>
            <a:r>
              <a:rPr lang="ko-KR" altLang="en-US" sz="1450" b="1" spc="-60" dirty="0" err="1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구조자는</a:t>
            </a:r>
            <a:r>
              <a:rPr lang="ko-KR" altLang="en-US" sz="1450" b="1" spc="-60" dirty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가슴압박소생술</a:t>
            </a:r>
            <a:r>
              <a:rPr lang="en-US" altLang="ko-KR" sz="1450" b="1" spc="-60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(compression-</a:t>
            </a:r>
          </a:p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en-US" altLang="ko-KR" sz="1450" b="1" spc="-60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    only CPR </a:t>
            </a:r>
            <a:r>
              <a:rPr lang="ko-KR" altLang="en-US" sz="1450" b="1" spc="-60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또는 </a:t>
            </a:r>
            <a:r>
              <a:rPr lang="en-US" altLang="ko-KR" sz="1450" b="1" spc="-60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hands-only CPR)</a:t>
            </a:r>
            <a:r>
              <a:rPr lang="ko-KR" altLang="en-US" sz="1450" b="1" spc="-60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을 하도록 권장</a:t>
            </a:r>
            <a:endParaRPr lang="en-US" altLang="ko-KR" sz="1450" b="1" spc="-60" dirty="0">
              <a:solidFill>
                <a:srgbClr val="0070C0"/>
              </a:solidFill>
              <a:latin typeface="맑은 고딕"/>
              <a:ea typeface="맑은 고딕"/>
              <a:cs typeface="맑은 고딕"/>
            </a:endParaRPr>
          </a:p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en-US" altLang="ko-KR" sz="1450" b="1" spc="-60" dirty="0">
                <a:solidFill>
                  <a:srgbClr val="ED7D31">
                    <a:lumMod val="75000"/>
                  </a:srgbClr>
                </a:solidFill>
                <a:latin typeface="맑은 고딕"/>
                <a:ea typeface="맑은 고딕"/>
                <a:cs typeface="맑은 고딕"/>
              </a:rPr>
              <a:t>※</a:t>
            </a:r>
            <a:r>
              <a:rPr lang="en-US" altLang="ko-KR" sz="1450" b="1" spc="-60" dirty="0">
                <a:solidFill>
                  <a:srgbClr val="4472C4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ko-KR" altLang="en-US" sz="1450" b="1" spc="-60" dirty="0">
                <a:solidFill>
                  <a:srgbClr val="ED7D31"/>
                </a:solidFill>
                <a:latin typeface="맑은 고딕"/>
                <a:ea typeface="맑은 고딕"/>
                <a:cs typeface="맑은 고딕"/>
              </a:rPr>
              <a:t>인공호흡을 할 수 있는 구조자 경우</a:t>
            </a:r>
            <a:r>
              <a:rPr lang="ko-KR" altLang="en-US" sz="1450" b="1" spc="-60" dirty="0">
                <a:solidFill>
                  <a:srgbClr val="4472C4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ko-KR" altLang="en-US" sz="1450" b="1" spc="-60" dirty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심폐소생술</a:t>
            </a:r>
            <a:r>
              <a:rPr lang="en-US" altLang="ko-KR" sz="1450" b="1" spc="-60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(</a:t>
            </a:r>
            <a:r>
              <a:rPr lang="ko-KR" altLang="en-US" sz="1450" b="1" spc="-60" dirty="0" err="1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가슴압박</a:t>
            </a:r>
            <a:r>
              <a:rPr lang="ko-KR" altLang="en-US" sz="1450" b="1" spc="-60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en-US" altLang="ko-KR" sz="1450" b="1" spc="-60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30</a:t>
            </a:r>
            <a:r>
              <a:rPr lang="ko-KR" altLang="en-US" sz="1450" b="1" spc="-60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회한 후 인공호흡 </a:t>
            </a:r>
            <a:r>
              <a:rPr lang="en-US" altLang="ko-KR" sz="1450" b="1" spc="-60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2</a:t>
            </a:r>
            <a:r>
              <a:rPr lang="ko-KR" altLang="en-US" sz="1450" b="1" spc="-60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회 </a:t>
            </a:r>
            <a:r>
              <a:rPr lang="ko-KR" altLang="en-US" sz="1450" b="1" spc="-60" dirty="0" err="1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연속반복</a:t>
            </a:r>
            <a:r>
              <a:rPr lang="en-US" altLang="ko-KR" sz="1450" b="1" spc="-60" dirty="0">
                <a:solidFill>
                  <a:srgbClr val="0070C0"/>
                </a:solidFill>
                <a:latin typeface="맑은 고딕"/>
                <a:ea typeface="맑은 고딕"/>
                <a:cs typeface="맑은 고딕"/>
              </a:rPr>
              <a:t>)</a:t>
            </a:r>
            <a:r>
              <a:rPr lang="en-US" altLang="ko-KR" sz="1450" b="1" spc="-60" dirty="0">
                <a:solidFill>
                  <a:srgbClr val="4472C4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ko-KR" altLang="en-US" sz="1450" b="1" spc="-60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실시</a:t>
            </a:r>
            <a:endParaRPr lang="en-US" altLang="ko-KR" sz="1450" b="1" spc="-60" dirty="0">
              <a:solidFill>
                <a:prstClr val="black"/>
              </a:solidFill>
              <a:latin typeface="맑은 고딕"/>
              <a:ea typeface="맑은 고딕"/>
              <a:cs typeface="맑은 고딕"/>
            </a:endParaRPr>
          </a:p>
          <a:p>
            <a:pPr algn="l">
              <a:lnSpc>
                <a:spcPct val="150000"/>
              </a:lnSpc>
              <a:buClr>
                <a:srgbClr val="0000FF"/>
              </a:buClr>
              <a:defRPr/>
            </a:pPr>
            <a:r>
              <a:rPr lang="ko-KR" altLang="en-US" sz="1450" b="1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회복 자세</a:t>
            </a:r>
            <a:r>
              <a:rPr lang="en-US" altLang="ko-KR" sz="1450" b="1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(</a:t>
            </a:r>
            <a:r>
              <a:rPr lang="ko-KR" altLang="en-US" sz="1450" b="1" dirty="0">
                <a:solidFill>
                  <a:prstClr val="black"/>
                </a:solidFill>
                <a:latin typeface="맑은 고딕"/>
                <a:ea typeface="맑은 고딕"/>
                <a:cs typeface="맑은 고딕"/>
              </a:rPr>
              <a:t>호흡이 회복되었으면 옆으로 돌려 눕혀 기도가 막히는 것 예방</a:t>
            </a:r>
            <a:endParaRPr lang="en-US" altLang="ko-KR" sz="1450" b="1" dirty="0">
              <a:solidFill>
                <a:prstClr val="black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4E6D238B-556D-4737-A0D6-1E7A80D4AB12}"/>
              </a:ext>
            </a:extLst>
          </p:cNvPr>
          <p:cNvSpPr/>
          <p:nvPr/>
        </p:nvSpPr>
        <p:spPr>
          <a:xfrm>
            <a:off x="250825" y="2108200"/>
            <a:ext cx="180975" cy="1841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ko-KR" altLang="en-US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5B3D64BB-84D7-45ED-8E00-70428A957E5C}"/>
              </a:ext>
            </a:extLst>
          </p:cNvPr>
          <p:cNvSpPr/>
          <p:nvPr/>
        </p:nvSpPr>
        <p:spPr>
          <a:xfrm>
            <a:off x="250825" y="3008313"/>
            <a:ext cx="180975" cy="1841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ko-KR" altLang="en-US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0B1134BA-38B2-462D-9006-4A0A50C09E6D}"/>
              </a:ext>
            </a:extLst>
          </p:cNvPr>
          <p:cNvSpPr/>
          <p:nvPr/>
        </p:nvSpPr>
        <p:spPr>
          <a:xfrm>
            <a:off x="250825" y="3883025"/>
            <a:ext cx="180975" cy="1841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ko-KR" altLang="en-US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756224D6-7234-4B0B-B766-9ADFB8D1080D}"/>
              </a:ext>
            </a:extLst>
          </p:cNvPr>
          <p:cNvSpPr/>
          <p:nvPr/>
        </p:nvSpPr>
        <p:spPr>
          <a:xfrm>
            <a:off x="250825" y="4330700"/>
            <a:ext cx="180975" cy="1841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ko-KR" altLang="en-US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C40B81A7-E444-49DA-A5F0-E24FAC1601EE}"/>
              </a:ext>
            </a:extLst>
          </p:cNvPr>
          <p:cNvSpPr/>
          <p:nvPr/>
        </p:nvSpPr>
        <p:spPr>
          <a:xfrm>
            <a:off x="250825" y="6075363"/>
            <a:ext cx="180975" cy="18415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ko-KR" altLang="en-US" sz="1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8" name="TextBox 18">
            <a:extLst>
              <a:ext uri="{FF2B5EF4-FFF2-40B4-BE49-F238E27FC236}">
                <a16:creationId xmlns:a16="http://schemas.microsoft.com/office/drawing/2014/main" id="{3911C05A-75D1-4544-8FBF-E1A741FE5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525588"/>
            <a:ext cx="2025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600" b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재해자 구조요령</a:t>
            </a:r>
          </a:p>
        </p:txBody>
      </p:sp>
      <p:sp>
        <p:nvSpPr>
          <p:cNvPr id="31759" name="Freeform 5">
            <a:extLst>
              <a:ext uri="{FF2B5EF4-FFF2-40B4-BE49-F238E27FC236}">
                <a16:creationId xmlns:a16="http://schemas.microsoft.com/office/drawing/2014/main" id="{B2E360E5-BD1A-45F2-89C6-2786F351DB81}"/>
              </a:ext>
            </a:extLst>
          </p:cNvPr>
          <p:cNvSpPr>
            <a:spLocks/>
          </p:cNvSpPr>
          <p:nvPr/>
        </p:nvSpPr>
        <p:spPr bwMode="auto">
          <a:xfrm>
            <a:off x="373063" y="1531938"/>
            <a:ext cx="2338387" cy="342900"/>
          </a:xfrm>
          <a:custGeom>
            <a:avLst/>
            <a:gdLst>
              <a:gd name="T0" fmla="*/ 2147483647 w 438"/>
              <a:gd name="T1" fmla="*/ 0 h 67"/>
              <a:gd name="T2" fmla="*/ 0 w 438"/>
              <a:gd name="T3" fmla="*/ 0 h 67"/>
              <a:gd name="T4" fmla="*/ 0 w 438"/>
              <a:gd name="T5" fmla="*/ 1754936610 h 67"/>
              <a:gd name="T6" fmla="*/ 2147483647 w 438"/>
              <a:gd name="T7" fmla="*/ 1754936610 h 67"/>
              <a:gd name="T8" fmla="*/ 2147483647 w 438"/>
              <a:gd name="T9" fmla="*/ 1414426675 h 67"/>
              <a:gd name="T10" fmla="*/ 2147483647 w 438"/>
              <a:gd name="T11" fmla="*/ 340509936 h 67"/>
              <a:gd name="T12" fmla="*/ 2147483647 w 438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8" h="67">
                <a:moveTo>
                  <a:pt x="42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427" y="67"/>
                  <a:pt x="427" y="67"/>
                  <a:pt x="427" y="67"/>
                </a:cubicBezTo>
                <a:cubicBezTo>
                  <a:pt x="433" y="67"/>
                  <a:pt x="438" y="61"/>
                  <a:pt x="438" y="54"/>
                </a:cubicBezTo>
                <a:cubicBezTo>
                  <a:pt x="438" y="13"/>
                  <a:pt x="438" y="13"/>
                  <a:pt x="438" y="13"/>
                </a:cubicBezTo>
                <a:cubicBezTo>
                  <a:pt x="438" y="6"/>
                  <a:pt x="433" y="0"/>
                  <a:pt x="427" y="0"/>
                </a:cubicBezTo>
                <a:close/>
              </a:path>
            </a:pathLst>
          </a:custGeom>
          <a:noFill/>
          <a:ln w="26988" cap="flat">
            <a:solidFill>
              <a:srgbClr val="96147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1760" name="Freeform 6">
            <a:extLst>
              <a:ext uri="{FF2B5EF4-FFF2-40B4-BE49-F238E27FC236}">
                <a16:creationId xmlns:a16="http://schemas.microsoft.com/office/drawing/2014/main" id="{49E66B96-29DA-47D3-A8F0-A4A2F3A4BAFC}"/>
              </a:ext>
            </a:extLst>
          </p:cNvPr>
          <p:cNvSpPr>
            <a:spLocks/>
          </p:cNvSpPr>
          <p:nvPr/>
        </p:nvSpPr>
        <p:spPr bwMode="auto">
          <a:xfrm>
            <a:off x="250825" y="1497013"/>
            <a:ext cx="279400" cy="403225"/>
          </a:xfrm>
          <a:custGeom>
            <a:avLst/>
            <a:gdLst>
              <a:gd name="T0" fmla="*/ 791233761 w 62"/>
              <a:gd name="T1" fmla="*/ 2058111441 h 79"/>
              <a:gd name="T2" fmla="*/ 223168497 w 62"/>
              <a:gd name="T3" fmla="*/ 2058111441 h 79"/>
              <a:gd name="T4" fmla="*/ 0 w 62"/>
              <a:gd name="T5" fmla="*/ 1797592362 h 79"/>
              <a:gd name="T6" fmla="*/ 0 w 62"/>
              <a:gd name="T7" fmla="*/ 312626978 h 79"/>
              <a:gd name="T8" fmla="*/ 223168497 w 62"/>
              <a:gd name="T9" fmla="*/ 0 h 79"/>
              <a:gd name="T10" fmla="*/ 791233761 w 62"/>
              <a:gd name="T11" fmla="*/ 0 h 79"/>
              <a:gd name="T12" fmla="*/ 1257858800 w 62"/>
              <a:gd name="T13" fmla="*/ 1016030022 h 79"/>
              <a:gd name="T14" fmla="*/ 791233761 w 62"/>
              <a:gd name="T15" fmla="*/ 2058111441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79">
                <a:moveTo>
                  <a:pt x="39" y="79"/>
                </a:moveTo>
                <a:cubicBezTo>
                  <a:pt x="11" y="79"/>
                  <a:pt x="11" y="79"/>
                  <a:pt x="11" y="79"/>
                </a:cubicBezTo>
                <a:cubicBezTo>
                  <a:pt x="5" y="79"/>
                  <a:pt x="0" y="77"/>
                  <a:pt x="0" y="69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4"/>
                  <a:pt x="5" y="0"/>
                  <a:pt x="11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62" y="39"/>
                  <a:pt x="62" y="39"/>
                  <a:pt x="62" y="39"/>
                </a:cubicBezTo>
                <a:lnTo>
                  <a:pt x="39" y="79"/>
                </a:lnTo>
                <a:close/>
              </a:path>
            </a:pathLst>
          </a:custGeom>
          <a:solidFill>
            <a:srgbClr val="9614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pic>
        <p:nvPicPr>
          <p:cNvPr id="31761" name="Picture 22" descr="EMB00000f1c0017">
            <a:extLst>
              <a:ext uri="{FF2B5EF4-FFF2-40B4-BE49-F238E27FC236}">
                <a16:creationId xmlns:a16="http://schemas.microsoft.com/office/drawing/2014/main" id="{2BDB5BF3-B39A-4389-A75A-A65E075A1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2455863"/>
            <a:ext cx="1109662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20" descr="EMB00000f1c0019">
            <a:extLst>
              <a:ext uri="{FF2B5EF4-FFF2-40B4-BE49-F238E27FC236}">
                <a16:creationId xmlns:a16="http://schemas.microsoft.com/office/drawing/2014/main" id="{83D47673-3FDA-466C-B75E-341D4BCF4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1463675"/>
            <a:ext cx="150018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85547528-1AD6-48D1-A728-9E41608E6A02}"/>
              </a:ext>
            </a:extLst>
          </p:cNvPr>
          <p:cNvSpPr/>
          <p:nvPr/>
        </p:nvSpPr>
        <p:spPr>
          <a:xfrm>
            <a:off x="107950" y="115888"/>
            <a:ext cx="2808288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7.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재해사례</a:t>
            </a:r>
          </a:p>
        </p:txBody>
      </p:sp>
      <p:sp>
        <p:nvSpPr>
          <p:cNvPr id="32771" name="TextBox 7">
            <a:extLst>
              <a:ext uri="{FF2B5EF4-FFF2-40B4-BE49-F238E27FC236}">
                <a16:creationId xmlns:a16="http://schemas.microsoft.com/office/drawing/2014/main" id="{40D7AFFF-0610-45E7-96FA-132828DF0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산소결핍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0FF0F30D-544A-473B-A0E4-4285B005E2ED}"/>
              </a:ext>
            </a:extLst>
          </p:cNvPr>
          <p:cNvCxnSpPr>
            <a:stCxn id="32771" idx="1"/>
          </p:cNvCxnSpPr>
          <p:nvPr/>
        </p:nvCxnSpPr>
        <p:spPr>
          <a:xfrm>
            <a:off x="395288" y="949325"/>
            <a:ext cx="29527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80C3DD20-5DF9-4349-894A-C02FA317AAF0}"/>
              </a:ext>
            </a:extLst>
          </p:cNvPr>
          <p:cNvCxnSpPr>
            <a:stCxn id="32771" idx="3"/>
          </p:cNvCxnSpPr>
          <p:nvPr/>
        </p:nvCxnSpPr>
        <p:spPr>
          <a:xfrm flipH="1">
            <a:off x="5724525" y="949325"/>
            <a:ext cx="30146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6FF8913-9A46-471F-B592-0EB473903E16}"/>
              </a:ext>
            </a:extLst>
          </p:cNvPr>
          <p:cNvSpPr/>
          <p:nvPr/>
        </p:nvSpPr>
        <p:spPr>
          <a:xfrm>
            <a:off x="107950" y="1341438"/>
            <a:ext cx="8907463" cy="50403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2776" name="TextBox 18">
            <a:extLst>
              <a:ext uri="{FF2B5EF4-FFF2-40B4-BE49-F238E27FC236}">
                <a16:creationId xmlns:a16="http://schemas.microsoft.com/office/drawing/2014/main" id="{05E49BB9-8719-43D2-8308-BA67084ED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525588"/>
            <a:ext cx="32210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600" b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관로 내부 누수 점검 중 산소결핍</a:t>
            </a:r>
          </a:p>
        </p:txBody>
      </p:sp>
      <p:sp>
        <p:nvSpPr>
          <p:cNvPr id="32777" name="Freeform 5">
            <a:extLst>
              <a:ext uri="{FF2B5EF4-FFF2-40B4-BE49-F238E27FC236}">
                <a16:creationId xmlns:a16="http://schemas.microsoft.com/office/drawing/2014/main" id="{3FCCC3C2-22AA-40F5-89B7-E5347F8FE3A6}"/>
              </a:ext>
            </a:extLst>
          </p:cNvPr>
          <p:cNvSpPr>
            <a:spLocks/>
          </p:cNvSpPr>
          <p:nvPr/>
        </p:nvSpPr>
        <p:spPr bwMode="auto">
          <a:xfrm>
            <a:off x="373063" y="1531938"/>
            <a:ext cx="3767137" cy="342900"/>
          </a:xfrm>
          <a:custGeom>
            <a:avLst/>
            <a:gdLst>
              <a:gd name="T0" fmla="*/ 2147483647 w 438"/>
              <a:gd name="T1" fmla="*/ 0 h 67"/>
              <a:gd name="T2" fmla="*/ 0 w 438"/>
              <a:gd name="T3" fmla="*/ 0 h 67"/>
              <a:gd name="T4" fmla="*/ 0 w 438"/>
              <a:gd name="T5" fmla="*/ 1754936610 h 67"/>
              <a:gd name="T6" fmla="*/ 2147483647 w 438"/>
              <a:gd name="T7" fmla="*/ 1754936610 h 67"/>
              <a:gd name="T8" fmla="*/ 2147483647 w 438"/>
              <a:gd name="T9" fmla="*/ 1414426675 h 67"/>
              <a:gd name="T10" fmla="*/ 2147483647 w 438"/>
              <a:gd name="T11" fmla="*/ 340509936 h 67"/>
              <a:gd name="T12" fmla="*/ 2147483647 w 438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8" h="67">
                <a:moveTo>
                  <a:pt x="42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427" y="67"/>
                  <a:pt x="427" y="67"/>
                  <a:pt x="427" y="67"/>
                </a:cubicBezTo>
                <a:cubicBezTo>
                  <a:pt x="433" y="67"/>
                  <a:pt x="438" y="61"/>
                  <a:pt x="438" y="54"/>
                </a:cubicBezTo>
                <a:cubicBezTo>
                  <a:pt x="438" y="13"/>
                  <a:pt x="438" y="13"/>
                  <a:pt x="438" y="13"/>
                </a:cubicBezTo>
                <a:cubicBezTo>
                  <a:pt x="438" y="6"/>
                  <a:pt x="433" y="0"/>
                  <a:pt x="427" y="0"/>
                </a:cubicBezTo>
                <a:close/>
              </a:path>
            </a:pathLst>
          </a:custGeom>
          <a:noFill/>
          <a:ln w="26988" cap="flat">
            <a:solidFill>
              <a:srgbClr val="96147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2778" name="Freeform 6">
            <a:extLst>
              <a:ext uri="{FF2B5EF4-FFF2-40B4-BE49-F238E27FC236}">
                <a16:creationId xmlns:a16="http://schemas.microsoft.com/office/drawing/2014/main" id="{5E66DB4A-F4E7-4A7E-BE0A-EE66FE1806AD}"/>
              </a:ext>
            </a:extLst>
          </p:cNvPr>
          <p:cNvSpPr>
            <a:spLocks/>
          </p:cNvSpPr>
          <p:nvPr/>
        </p:nvSpPr>
        <p:spPr bwMode="auto">
          <a:xfrm>
            <a:off x="250825" y="1497013"/>
            <a:ext cx="279400" cy="403225"/>
          </a:xfrm>
          <a:custGeom>
            <a:avLst/>
            <a:gdLst>
              <a:gd name="T0" fmla="*/ 791233761 w 62"/>
              <a:gd name="T1" fmla="*/ 2058111441 h 79"/>
              <a:gd name="T2" fmla="*/ 223168497 w 62"/>
              <a:gd name="T3" fmla="*/ 2058111441 h 79"/>
              <a:gd name="T4" fmla="*/ 0 w 62"/>
              <a:gd name="T5" fmla="*/ 1797592362 h 79"/>
              <a:gd name="T6" fmla="*/ 0 w 62"/>
              <a:gd name="T7" fmla="*/ 312626978 h 79"/>
              <a:gd name="T8" fmla="*/ 223168497 w 62"/>
              <a:gd name="T9" fmla="*/ 0 h 79"/>
              <a:gd name="T10" fmla="*/ 791233761 w 62"/>
              <a:gd name="T11" fmla="*/ 0 h 79"/>
              <a:gd name="T12" fmla="*/ 1257858800 w 62"/>
              <a:gd name="T13" fmla="*/ 1016030022 h 79"/>
              <a:gd name="T14" fmla="*/ 791233761 w 62"/>
              <a:gd name="T15" fmla="*/ 2058111441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79">
                <a:moveTo>
                  <a:pt x="39" y="79"/>
                </a:moveTo>
                <a:cubicBezTo>
                  <a:pt x="11" y="79"/>
                  <a:pt x="11" y="79"/>
                  <a:pt x="11" y="79"/>
                </a:cubicBezTo>
                <a:cubicBezTo>
                  <a:pt x="5" y="79"/>
                  <a:pt x="0" y="77"/>
                  <a:pt x="0" y="69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4"/>
                  <a:pt x="5" y="0"/>
                  <a:pt x="11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62" y="39"/>
                  <a:pt x="62" y="39"/>
                  <a:pt x="62" y="39"/>
                </a:cubicBezTo>
                <a:lnTo>
                  <a:pt x="39" y="79"/>
                </a:lnTo>
                <a:close/>
              </a:path>
            </a:pathLst>
          </a:custGeom>
          <a:solidFill>
            <a:srgbClr val="9614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2779" name="object 4">
            <a:extLst>
              <a:ext uri="{FF2B5EF4-FFF2-40B4-BE49-F238E27FC236}">
                <a16:creationId xmlns:a16="http://schemas.microsoft.com/office/drawing/2014/main" id="{69A7C1FC-01D3-4DCC-BD13-A0D6BE282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3" y="3429000"/>
            <a:ext cx="4216400" cy="26638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EA3A4070-6BDA-4917-9339-24FF4B4547F1}"/>
              </a:ext>
            </a:extLst>
          </p:cNvPr>
          <p:cNvSpPr txBox="1"/>
          <p:nvPr/>
        </p:nvSpPr>
        <p:spPr>
          <a:xfrm>
            <a:off x="4567238" y="3875088"/>
            <a:ext cx="4325937" cy="1974850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227013" indent="-214313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ts val="100"/>
              </a:spcBef>
              <a:buFontTx/>
              <a:buChar char="•"/>
            </a:pPr>
            <a:r>
              <a:rPr lang="ko-KR" altLang="ko-KR" sz="16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사고 관로 내부는 외부의 공기 출입이 어렵고,  내부에 고인 물, 미생물 등의 산화작용, 호흡 등에  의해 산소결핍이 우려되는 밀폐공간이었음.</a:t>
            </a:r>
          </a:p>
          <a:p>
            <a:pPr algn="l" eaLnBrk="1" hangingPunct="1">
              <a:lnSpc>
                <a:spcPct val="125000"/>
              </a:lnSpc>
              <a:spcBef>
                <a:spcPts val="850"/>
              </a:spcBef>
              <a:buFontTx/>
              <a:buChar char="•"/>
            </a:pPr>
            <a:r>
              <a:rPr lang="ko-KR" altLang="ko-KR" sz="16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재해자는 산소농도 측정, 환기, 호흡용 보호구 착용  없이 단독으로 관로 내부에 들어갔으며 산소가  결핍된 공기를 호흡한 후 질식하여 사망함.</a:t>
            </a:r>
            <a:endParaRPr lang="ko-KR" altLang="ko-KR" sz="16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22977F48-1DE8-4EAB-9EBF-60AA8C675C4A}"/>
              </a:ext>
            </a:extLst>
          </p:cNvPr>
          <p:cNvSpPr txBox="1"/>
          <p:nvPr/>
        </p:nvSpPr>
        <p:spPr>
          <a:xfrm>
            <a:off x="4560888" y="3429000"/>
            <a:ext cx="4332287" cy="354013"/>
          </a:xfrm>
          <a:prstGeom prst="rect">
            <a:avLst/>
          </a:prstGeom>
          <a:solidFill>
            <a:srgbClr val="F5833C"/>
          </a:solidFill>
        </p:spPr>
        <p:txBody>
          <a:bodyPr lIns="0" tIns="46355" rIns="0" bIns="0">
            <a:spAutoFit/>
          </a:bodyPr>
          <a:lstStyle/>
          <a:p>
            <a:pPr marL="194310">
              <a:spcBef>
                <a:spcPts val="365"/>
              </a:spcBef>
              <a:defRPr/>
            </a:pPr>
            <a:r>
              <a:rPr sz="2000" b="1" spc="-114" dirty="0" err="1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재해발생</a:t>
            </a:r>
            <a:r>
              <a:rPr sz="2000" b="1" spc="-310" dirty="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sz="2000" b="1" spc="-150" dirty="0" err="1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원인</a:t>
            </a:r>
            <a:endParaRPr sz="2000" dirty="0"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32782" name="object 8">
            <a:extLst>
              <a:ext uri="{FF2B5EF4-FFF2-40B4-BE49-F238E27FC236}">
                <a16:creationId xmlns:a16="http://schemas.microsoft.com/office/drawing/2014/main" id="{EAC28A6E-5602-46D6-A480-D0551A5CF01A}"/>
              </a:ext>
            </a:extLst>
          </p:cNvPr>
          <p:cNvSpPr>
            <a:spLocks/>
          </p:cNvSpPr>
          <p:nvPr/>
        </p:nvSpPr>
        <p:spPr bwMode="auto">
          <a:xfrm>
            <a:off x="4953000" y="3065463"/>
            <a:ext cx="320675" cy="363537"/>
          </a:xfrm>
          <a:custGeom>
            <a:avLst/>
            <a:gdLst>
              <a:gd name="T0" fmla="*/ 315480 w 320675"/>
              <a:gd name="T1" fmla="*/ 336257 h 363220"/>
              <a:gd name="T2" fmla="*/ 4660 w 320675"/>
              <a:gd name="T3" fmla="*/ 336257 h 363220"/>
              <a:gd name="T4" fmla="*/ 3378 w 320675"/>
              <a:gd name="T5" fmla="*/ 336816 h 363220"/>
              <a:gd name="T6" fmla="*/ 914 w 320675"/>
              <a:gd name="T7" fmla="*/ 339750 h 363220"/>
              <a:gd name="T8" fmla="*/ 0 w 320675"/>
              <a:gd name="T9" fmla="*/ 342023 h 363220"/>
              <a:gd name="T10" fmla="*/ 0 w 320675"/>
              <a:gd name="T11" fmla="*/ 357047 h 363220"/>
              <a:gd name="T12" fmla="*/ 914 w 320675"/>
              <a:gd name="T13" fmla="*/ 359333 h 363220"/>
              <a:gd name="T14" fmla="*/ 3378 w 320675"/>
              <a:gd name="T15" fmla="*/ 362267 h 363220"/>
              <a:gd name="T16" fmla="*/ 4660 w 320675"/>
              <a:gd name="T17" fmla="*/ 362826 h 363220"/>
              <a:gd name="T18" fmla="*/ 315480 w 320675"/>
              <a:gd name="T19" fmla="*/ 362826 h 363220"/>
              <a:gd name="T20" fmla="*/ 316763 w 320675"/>
              <a:gd name="T21" fmla="*/ 362267 h 363220"/>
              <a:gd name="T22" fmla="*/ 319239 w 320675"/>
              <a:gd name="T23" fmla="*/ 359333 h 363220"/>
              <a:gd name="T24" fmla="*/ 320166 w 320675"/>
              <a:gd name="T25" fmla="*/ 357047 h 363220"/>
              <a:gd name="T26" fmla="*/ 320161 w 320675"/>
              <a:gd name="T27" fmla="*/ 342023 h 363220"/>
              <a:gd name="T28" fmla="*/ 319239 w 320675"/>
              <a:gd name="T29" fmla="*/ 339750 h 363220"/>
              <a:gd name="T30" fmla="*/ 316763 w 320675"/>
              <a:gd name="T31" fmla="*/ 336816 h 363220"/>
              <a:gd name="T32" fmla="*/ 315480 w 320675"/>
              <a:gd name="T33" fmla="*/ 336257 h 363220"/>
              <a:gd name="T34" fmla="*/ 246125 w 320675"/>
              <a:gd name="T35" fmla="*/ 0 h 363220"/>
              <a:gd name="T36" fmla="*/ 74040 w 320675"/>
              <a:gd name="T37" fmla="*/ 0 h 363220"/>
              <a:gd name="T38" fmla="*/ 66563 w 320675"/>
              <a:gd name="T39" fmla="*/ 692 h 363220"/>
              <a:gd name="T40" fmla="*/ 34611 w 320675"/>
              <a:gd name="T41" fmla="*/ 30826 h 363220"/>
              <a:gd name="T42" fmla="*/ 16090 w 320675"/>
              <a:gd name="T43" fmla="*/ 333692 h 363220"/>
              <a:gd name="T44" fmla="*/ 13373 w 320675"/>
              <a:gd name="T45" fmla="*/ 336257 h 363220"/>
              <a:gd name="T46" fmla="*/ 306781 w 320675"/>
              <a:gd name="T47" fmla="*/ 336257 h 363220"/>
              <a:gd name="T48" fmla="*/ 304076 w 320675"/>
              <a:gd name="T49" fmla="*/ 333692 h 363220"/>
              <a:gd name="T50" fmla="*/ 303399 w 320675"/>
              <a:gd name="T51" fmla="*/ 322211 h 363220"/>
              <a:gd name="T52" fmla="*/ 58216 w 320675"/>
              <a:gd name="T53" fmla="*/ 322211 h 363220"/>
              <a:gd name="T54" fmla="*/ 55689 w 320675"/>
              <a:gd name="T55" fmla="*/ 321208 h 363220"/>
              <a:gd name="T56" fmla="*/ 51942 w 320675"/>
              <a:gd name="T57" fmla="*/ 317245 h 363220"/>
              <a:gd name="T58" fmla="*/ 51079 w 320675"/>
              <a:gd name="T59" fmla="*/ 314655 h 363220"/>
              <a:gd name="T60" fmla="*/ 64160 w 320675"/>
              <a:gd name="T61" fmla="*/ 78765 h 363220"/>
              <a:gd name="T62" fmla="*/ 87113 w 320675"/>
              <a:gd name="T63" fmla="*/ 38744 h 363220"/>
              <a:gd name="T64" fmla="*/ 113296 w 320675"/>
              <a:gd name="T65" fmla="*/ 30975 h 363220"/>
              <a:gd name="T66" fmla="*/ 285571 w 320675"/>
              <a:gd name="T67" fmla="*/ 30975 h 363220"/>
              <a:gd name="T68" fmla="*/ 285548 w 320675"/>
              <a:gd name="T69" fmla="*/ 30826 h 363220"/>
              <a:gd name="T70" fmla="*/ 253601 w 320675"/>
              <a:gd name="T71" fmla="*/ 692 h 363220"/>
              <a:gd name="T72" fmla="*/ 246125 w 320675"/>
              <a:gd name="T73" fmla="*/ 0 h 363220"/>
              <a:gd name="T74" fmla="*/ 285571 w 320675"/>
              <a:gd name="T75" fmla="*/ 30975 h 363220"/>
              <a:gd name="T76" fmla="*/ 113296 w 320675"/>
              <a:gd name="T77" fmla="*/ 30975 h 363220"/>
              <a:gd name="T78" fmla="*/ 109844 w 320675"/>
              <a:gd name="T79" fmla="*/ 93808 h 363220"/>
              <a:gd name="T80" fmla="*/ 112214 w 320675"/>
              <a:gd name="T81" fmla="*/ 147863 h 363220"/>
              <a:gd name="T82" fmla="*/ 120740 w 320675"/>
              <a:gd name="T83" fmla="*/ 193752 h 363220"/>
              <a:gd name="T84" fmla="*/ 135756 w 320675"/>
              <a:gd name="T85" fmla="*/ 232090 h 363220"/>
              <a:gd name="T86" fmla="*/ 157594 w 320675"/>
              <a:gd name="T87" fmla="*/ 263492 h 363220"/>
              <a:gd name="T88" fmla="*/ 186588 w 320675"/>
              <a:gd name="T89" fmla="*/ 288569 h 363220"/>
              <a:gd name="T90" fmla="*/ 223069 w 320675"/>
              <a:gd name="T91" fmla="*/ 307938 h 363220"/>
              <a:gd name="T92" fmla="*/ 267373 w 320675"/>
              <a:gd name="T93" fmla="*/ 322211 h 363220"/>
              <a:gd name="T94" fmla="*/ 303399 w 320675"/>
              <a:gd name="T95" fmla="*/ 322211 h 363220"/>
              <a:gd name="T96" fmla="*/ 286677 w 320675"/>
              <a:gd name="T97" fmla="*/ 38252 h 363220"/>
              <a:gd name="T98" fmla="*/ 285571 w 320675"/>
              <a:gd name="T99" fmla="*/ 30975 h 363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20675" h="363220">
                <a:moveTo>
                  <a:pt x="315480" y="336257"/>
                </a:moveTo>
                <a:lnTo>
                  <a:pt x="4660" y="336257"/>
                </a:lnTo>
                <a:lnTo>
                  <a:pt x="3378" y="336816"/>
                </a:lnTo>
                <a:lnTo>
                  <a:pt x="914" y="339750"/>
                </a:lnTo>
                <a:lnTo>
                  <a:pt x="0" y="342023"/>
                </a:lnTo>
                <a:lnTo>
                  <a:pt x="0" y="357047"/>
                </a:lnTo>
                <a:lnTo>
                  <a:pt x="914" y="359333"/>
                </a:lnTo>
                <a:lnTo>
                  <a:pt x="3378" y="362267"/>
                </a:lnTo>
                <a:lnTo>
                  <a:pt x="4660" y="362826"/>
                </a:lnTo>
                <a:lnTo>
                  <a:pt x="315480" y="362826"/>
                </a:lnTo>
                <a:lnTo>
                  <a:pt x="316763" y="362267"/>
                </a:lnTo>
                <a:lnTo>
                  <a:pt x="319239" y="359333"/>
                </a:lnTo>
                <a:lnTo>
                  <a:pt x="320166" y="357047"/>
                </a:lnTo>
                <a:lnTo>
                  <a:pt x="320161" y="342023"/>
                </a:lnTo>
                <a:lnTo>
                  <a:pt x="319239" y="339750"/>
                </a:lnTo>
                <a:lnTo>
                  <a:pt x="316763" y="336816"/>
                </a:lnTo>
                <a:lnTo>
                  <a:pt x="315480" y="336257"/>
                </a:lnTo>
                <a:close/>
              </a:path>
              <a:path w="320675" h="363220">
                <a:moveTo>
                  <a:pt x="246125" y="0"/>
                </a:moveTo>
                <a:lnTo>
                  <a:pt x="74040" y="0"/>
                </a:lnTo>
                <a:lnTo>
                  <a:pt x="66563" y="692"/>
                </a:lnTo>
                <a:lnTo>
                  <a:pt x="34611" y="30826"/>
                </a:lnTo>
                <a:lnTo>
                  <a:pt x="16090" y="333692"/>
                </a:lnTo>
                <a:lnTo>
                  <a:pt x="13373" y="336257"/>
                </a:lnTo>
                <a:lnTo>
                  <a:pt x="306781" y="336257"/>
                </a:lnTo>
                <a:lnTo>
                  <a:pt x="304076" y="333692"/>
                </a:lnTo>
                <a:lnTo>
                  <a:pt x="303399" y="322211"/>
                </a:lnTo>
                <a:lnTo>
                  <a:pt x="58216" y="322211"/>
                </a:lnTo>
                <a:lnTo>
                  <a:pt x="55689" y="321208"/>
                </a:lnTo>
                <a:lnTo>
                  <a:pt x="51942" y="317245"/>
                </a:lnTo>
                <a:lnTo>
                  <a:pt x="51079" y="314655"/>
                </a:lnTo>
                <a:lnTo>
                  <a:pt x="64160" y="78765"/>
                </a:lnTo>
                <a:lnTo>
                  <a:pt x="87113" y="38744"/>
                </a:lnTo>
                <a:lnTo>
                  <a:pt x="113296" y="30975"/>
                </a:lnTo>
                <a:lnTo>
                  <a:pt x="285571" y="30975"/>
                </a:lnTo>
                <a:lnTo>
                  <a:pt x="285548" y="30826"/>
                </a:lnTo>
                <a:lnTo>
                  <a:pt x="253601" y="692"/>
                </a:lnTo>
                <a:lnTo>
                  <a:pt x="246125" y="0"/>
                </a:lnTo>
                <a:close/>
              </a:path>
              <a:path w="320675" h="363220">
                <a:moveTo>
                  <a:pt x="285571" y="30975"/>
                </a:moveTo>
                <a:lnTo>
                  <a:pt x="113296" y="30975"/>
                </a:lnTo>
                <a:lnTo>
                  <a:pt x="109844" y="93808"/>
                </a:lnTo>
                <a:lnTo>
                  <a:pt x="112214" y="147863"/>
                </a:lnTo>
                <a:lnTo>
                  <a:pt x="120740" y="193752"/>
                </a:lnTo>
                <a:lnTo>
                  <a:pt x="135756" y="232090"/>
                </a:lnTo>
                <a:lnTo>
                  <a:pt x="157594" y="263492"/>
                </a:lnTo>
                <a:lnTo>
                  <a:pt x="186588" y="288569"/>
                </a:lnTo>
                <a:lnTo>
                  <a:pt x="223069" y="307938"/>
                </a:lnTo>
                <a:lnTo>
                  <a:pt x="267373" y="322211"/>
                </a:lnTo>
                <a:lnTo>
                  <a:pt x="303399" y="322211"/>
                </a:lnTo>
                <a:lnTo>
                  <a:pt x="286677" y="38252"/>
                </a:lnTo>
                <a:lnTo>
                  <a:pt x="285571" y="30975"/>
                </a:lnTo>
                <a:close/>
              </a:path>
            </a:pathLst>
          </a:custGeom>
          <a:solidFill>
            <a:srgbClr val="F58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C7FCD247-194F-4BC4-A841-4FE0E8A0005A}"/>
              </a:ext>
            </a:extLst>
          </p:cNvPr>
          <p:cNvSpPr txBox="1"/>
          <p:nvPr/>
        </p:nvSpPr>
        <p:spPr>
          <a:xfrm>
            <a:off x="284163" y="1903413"/>
            <a:ext cx="8731250" cy="936625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127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lnSpc>
                <a:spcPct val="139000"/>
              </a:lnSpc>
              <a:spcBef>
                <a:spcPts val="1550"/>
              </a:spcBef>
            </a:pPr>
            <a:r>
              <a:rPr lang="ko-KR" altLang="ko-KR" sz="15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○○○○년 8월 5일(월), 10:10분경 경북 ○○시 소재 ○○저수지 관로 내부에서 피재자 이○○가  관로의 누수점검을 위한 CCTV 촬영을 위해 관로 내부로 들어가 장애물 제거 등 조치작업을 하던  중 쓰러져 산소결핍에 의해 사망하였고, 관로 내부에 들어간 피재자를 확인하기 위해 들어간  이△△은 부상을 당한 재해임.</a:t>
            </a:r>
            <a:endParaRPr lang="ko-KR" altLang="ko-KR" sz="15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784" name="object 9">
            <a:extLst>
              <a:ext uri="{FF2B5EF4-FFF2-40B4-BE49-F238E27FC236}">
                <a16:creationId xmlns:a16="http://schemas.microsoft.com/office/drawing/2014/main" id="{9C2BA2F8-050D-459A-A1D4-2879062E3B1E}"/>
              </a:ext>
            </a:extLst>
          </p:cNvPr>
          <p:cNvSpPr>
            <a:spLocks/>
          </p:cNvSpPr>
          <p:nvPr/>
        </p:nvSpPr>
        <p:spPr bwMode="auto">
          <a:xfrm>
            <a:off x="4751388" y="3065463"/>
            <a:ext cx="203200" cy="304800"/>
          </a:xfrm>
          <a:custGeom>
            <a:avLst/>
            <a:gdLst>
              <a:gd name="T0" fmla="*/ 183048 w 204470"/>
              <a:gd name="T1" fmla="*/ 227139 h 304800"/>
              <a:gd name="T2" fmla="*/ 158216 w 204470"/>
              <a:gd name="T3" fmla="*/ 227139 h 304800"/>
              <a:gd name="T4" fmla="*/ 140868 w 204470"/>
              <a:gd name="T5" fmla="*/ 304406 h 304800"/>
              <a:gd name="T6" fmla="*/ 190423 w 204470"/>
              <a:gd name="T7" fmla="*/ 266585 h 304800"/>
              <a:gd name="T8" fmla="*/ 173202 w 204470"/>
              <a:gd name="T9" fmla="*/ 254939 h 304800"/>
              <a:gd name="T10" fmla="*/ 183048 w 204470"/>
              <a:gd name="T11" fmla="*/ 227139 h 304800"/>
              <a:gd name="T12" fmla="*/ 95503 w 204470"/>
              <a:gd name="T13" fmla="*/ 67906 h 304800"/>
              <a:gd name="T14" fmla="*/ 145694 w 204470"/>
              <a:gd name="T15" fmla="*/ 116344 h 304800"/>
              <a:gd name="T16" fmla="*/ 0 w 204470"/>
              <a:gd name="T17" fmla="*/ 145427 h 304800"/>
              <a:gd name="T18" fmla="*/ 149250 w 204470"/>
              <a:gd name="T19" fmla="*/ 174879 h 304800"/>
              <a:gd name="T20" fmla="*/ 80568 w 204470"/>
              <a:gd name="T21" fmla="*/ 233540 h 304800"/>
              <a:gd name="T22" fmla="*/ 158216 w 204470"/>
              <a:gd name="T23" fmla="*/ 227139 h 304800"/>
              <a:gd name="T24" fmla="*/ 183048 w 204470"/>
              <a:gd name="T25" fmla="*/ 227139 h 304800"/>
              <a:gd name="T26" fmla="*/ 190496 w 204470"/>
              <a:gd name="T27" fmla="*/ 206108 h 304800"/>
              <a:gd name="T28" fmla="*/ 147815 w 204470"/>
              <a:gd name="T29" fmla="*/ 206108 h 304800"/>
              <a:gd name="T30" fmla="*/ 192951 w 204470"/>
              <a:gd name="T31" fmla="*/ 171919 h 304800"/>
              <a:gd name="T32" fmla="*/ 150621 w 204470"/>
              <a:gd name="T33" fmla="*/ 145376 h 304800"/>
              <a:gd name="T34" fmla="*/ 186067 w 204470"/>
              <a:gd name="T35" fmla="*/ 125209 h 304800"/>
              <a:gd name="T36" fmla="*/ 157518 w 204470"/>
              <a:gd name="T37" fmla="*/ 99834 h 304800"/>
              <a:gd name="T38" fmla="*/ 202450 w 204470"/>
              <a:gd name="T39" fmla="*/ 90106 h 304800"/>
              <a:gd name="T40" fmla="*/ 197252 w 204470"/>
              <a:gd name="T41" fmla="*/ 77139 h 304800"/>
              <a:gd name="T42" fmla="*/ 175399 w 204470"/>
              <a:gd name="T43" fmla="*/ 77139 h 304800"/>
              <a:gd name="T44" fmla="*/ 95503 w 204470"/>
              <a:gd name="T45" fmla="*/ 67906 h 304800"/>
              <a:gd name="T46" fmla="*/ 192138 w 204470"/>
              <a:gd name="T47" fmla="*/ 201472 h 304800"/>
              <a:gd name="T48" fmla="*/ 147815 w 204470"/>
              <a:gd name="T49" fmla="*/ 206108 h 304800"/>
              <a:gd name="T50" fmla="*/ 190496 w 204470"/>
              <a:gd name="T51" fmla="*/ 206108 h 304800"/>
              <a:gd name="T52" fmla="*/ 192138 w 204470"/>
              <a:gd name="T53" fmla="*/ 201472 h 304800"/>
              <a:gd name="T54" fmla="*/ 144348 w 204470"/>
              <a:gd name="T55" fmla="*/ 0 h 304800"/>
              <a:gd name="T56" fmla="*/ 175399 w 204470"/>
              <a:gd name="T57" fmla="*/ 77139 h 304800"/>
              <a:gd name="T58" fmla="*/ 197252 w 204470"/>
              <a:gd name="T59" fmla="*/ 77139 h 304800"/>
              <a:gd name="T60" fmla="*/ 182638 w 204470"/>
              <a:gd name="T61" fmla="*/ 40690 h 304800"/>
              <a:gd name="T62" fmla="*/ 204304 w 204470"/>
              <a:gd name="T63" fmla="*/ 35242 h 304800"/>
              <a:gd name="T64" fmla="*/ 144348 w 204470"/>
              <a:gd name="T65" fmla="*/ 0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4470" h="304800">
                <a:moveTo>
                  <a:pt x="183048" y="227139"/>
                </a:moveTo>
                <a:lnTo>
                  <a:pt x="158216" y="227139"/>
                </a:lnTo>
                <a:lnTo>
                  <a:pt x="140868" y="304406"/>
                </a:lnTo>
                <a:lnTo>
                  <a:pt x="190423" y="266585"/>
                </a:lnTo>
                <a:lnTo>
                  <a:pt x="173202" y="254939"/>
                </a:lnTo>
                <a:lnTo>
                  <a:pt x="183048" y="227139"/>
                </a:lnTo>
                <a:close/>
              </a:path>
              <a:path w="204470" h="304800">
                <a:moveTo>
                  <a:pt x="95503" y="67906"/>
                </a:moveTo>
                <a:lnTo>
                  <a:pt x="145694" y="116344"/>
                </a:lnTo>
                <a:lnTo>
                  <a:pt x="0" y="145427"/>
                </a:lnTo>
                <a:lnTo>
                  <a:pt x="149250" y="174879"/>
                </a:lnTo>
                <a:lnTo>
                  <a:pt x="80568" y="233540"/>
                </a:lnTo>
                <a:lnTo>
                  <a:pt x="158216" y="227139"/>
                </a:lnTo>
                <a:lnTo>
                  <a:pt x="183048" y="227139"/>
                </a:lnTo>
                <a:lnTo>
                  <a:pt x="190496" y="206108"/>
                </a:lnTo>
                <a:lnTo>
                  <a:pt x="147815" y="206108"/>
                </a:lnTo>
                <a:lnTo>
                  <a:pt x="192951" y="171919"/>
                </a:lnTo>
                <a:lnTo>
                  <a:pt x="150621" y="145376"/>
                </a:lnTo>
                <a:lnTo>
                  <a:pt x="186067" y="125209"/>
                </a:lnTo>
                <a:lnTo>
                  <a:pt x="157518" y="99834"/>
                </a:lnTo>
                <a:lnTo>
                  <a:pt x="202450" y="90106"/>
                </a:lnTo>
                <a:lnTo>
                  <a:pt x="197252" y="77139"/>
                </a:lnTo>
                <a:lnTo>
                  <a:pt x="175399" y="77139"/>
                </a:lnTo>
                <a:lnTo>
                  <a:pt x="95503" y="67906"/>
                </a:lnTo>
                <a:close/>
              </a:path>
              <a:path w="204470" h="304800">
                <a:moveTo>
                  <a:pt x="192138" y="201472"/>
                </a:moveTo>
                <a:lnTo>
                  <a:pt x="147815" y="206108"/>
                </a:lnTo>
                <a:lnTo>
                  <a:pt x="190496" y="206108"/>
                </a:lnTo>
                <a:lnTo>
                  <a:pt x="192138" y="201472"/>
                </a:lnTo>
                <a:close/>
              </a:path>
              <a:path w="204470" h="304800">
                <a:moveTo>
                  <a:pt x="144348" y="0"/>
                </a:moveTo>
                <a:lnTo>
                  <a:pt x="175399" y="77139"/>
                </a:lnTo>
                <a:lnTo>
                  <a:pt x="197252" y="77139"/>
                </a:lnTo>
                <a:lnTo>
                  <a:pt x="182638" y="40690"/>
                </a:lnTo>
                <a:lnTo>
                  <a:pt x="204304" y="35242"/>
                </a:lnTo>
                <a:lnTo>
                  <a:pt x="144348" y="0"/>
                </a:lnTo>
                <a:close/>
              </a:path>
            </a:pathLst>
          </a:custGeom>
          <a:solidFill>
            <a:srgbClr val="F58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32785" name="object 10">
            <a:extLst>
              <a:ext uri="{FF2B5EF4-FFF2-40B4-BE49-F238E27FC236}">
                <a16:creationId xmlns:a16="http://schemas.microsoft.com/office/drawing/2014/main" id="{A1B1DC75-2B85-490C-8DCB-CEEF2DD0CF50}"/>
              </a:ext>
            </a:extLst>
          </p:cNvPr>
          <p:cNvSpPr>
            <a:spLocks/>
          </p:cNvSpPr>
          <p:nvPr/>
        </p:nvSpPr>
        <p:spPr bwMode="auto">
          <a:xfrm>
            <a:off x="5273675" y="3065463"/>
            <a:ext cx="204788" cy="304800"/>
          </a:xfrm>
          <a:custGeom>
            <a:avLst/>
            <a:gdLst>
              <a:gd name="T0" fmla="*/ 12166 w 204470"/>
              <a:gd name="T1" fmla="*/ 201472 h 304800"/>
              <a:gd name="T2" fmla="*/ 31102 w 204470"/>
              <a:gd name="T3" fmla="*/ 254927 h 304800"/>
              <a:gd name="T4" fmla="*/ 13868 w 204470"/>
              <a:gd name="T5" fmla="*/ 266585 h 304800"/>
              <a:gd name="T6" fmla="*/ 63436 w 204470"/>
              <a:gd name="T7" fmla="*/ 304406 h 304800"/>
              <a:gd name="T8" fmla="*/ 46075 w 204470"/>
              <a:gd name="T9" fmla="*/ 227126 h 304800"/>
              <a:gd name="T10" fmla="*/ 116227 w 204470"/>
              <a:gd name="T11" fmla="*/ 227126 h 304800"/>
              <a:gd name="T12" fmla="*/ 91613 w 204470"/>
              <a:gd name="T13" fmla="*/ 206108 h 304800"/>
              <a:gd name="T14" fmla="*/ 56489 w 204470"/>
              <a:gd name="T15" fmla="*/ 206108 h 304800"/>
              <a:gd name="T16" fmla="*/ 12166 w 204470"/>
              <a:gd name="T17" fmla="*/ 201472 h 304800"/>
              <a:gd name="T18" fmla="*/ 116227 w 204470"/>
              <a:gd name="T19" fmla="*/ 227126 h 304800"/>
              <a:gd name="T20" fmla="*/ 46075 w 204470"/>
              <a:gd name="T21" fmla="*/ 227126 h 304800"/>
              <a:gd name="T22" fmla="*/ 123723 w 204470"/>
              <a:gd name="T23" fmla="*/ 233527 h 304800"/>
              <a:gd name="T24" fmla="*/ 116227 w 204470"/>
              <a:gd name="T25" fmla="*/ 227126 h 304800"/>
              <a:gd name="T26" fmla="*/ 59956 w 204470"/>
              <a:gd name="T27" fmla="*/ 0 h 304800"/>
              <a:gd name="T28" fmla="*/ 0 w 204470"/>
              <a:gd name="T29" fmla="*/ 35242 h 304800"/>
              <a:gd name="T30" fmla="*/ 21666 w 204470"/>
              <a:gd name="T31" fmla="*/ 40690 h 304800"/>
              <a:gd name="T32" fmla="*/ 1854 w 204470"/>
              <a:gd name="T33" fmla="*/ 90106 h 304800"/>
              <a:gd name="T34" fmla="*/ 46774 w 204470"/>
              <a:gd name="T35" fmla="*/ 99834 h 304800"/>
              <a:gd name="T36" fmla="*/ 18237 w 204470"/>
              <a:gd name="T37" fmla="*/ 125196 h 304800"/>
              <a:gd name="T38" fmla="*/ 53670 w 204470"/>
              <a:gd name="T39" fmla="*/ 145376 h 304800"/>
              <a:gd name="T40" fmla="*/ 11353 w 204470"/>
              <a:gd name="T41" fmla="*/ 171907 h 304800"/>
              <a:gd name="T42" fmla="*/ 56489 w 204470"/>
              <a:gd name="T43" fmla="*/ 206108 h 304800"/>
              <a:gd name="T44" fmla="*/ 91613 w 204470"/>
              <a:gd name="T45" fmla="*/ 206108 h 304800"/>
              <a:gd name="T46" fmla="*/ 55041 w 204470"/>
              <a:gd name="T47" fmla="*/ 174878 h 304800"/>
              <a:gd name="T48" fmla="*/ 204304 w 204470"/>
              <a:gd name="T49" fmla="*/ 145427 h 304800"/>
              <a:gd name="T50" fmla="*/ 58610 w 204470"/>
              <a:gd name="T51" fmla="*/ 116344 h 304800"/>
              <a:gd name="T52" fmla="*/ 99244 w 204470"/>
              <a:gd name="T53" fmla="*/ 77139 h 304800"/>
              <a:gd name="T54" fmla="*/ 28905 w 204470"/>
              <a:gd name="T55" fmla="*/ 77139 h 304800"/>
              <a:gd name="T56" fmla="*/ 59956 w 204470"/>
              <a:gd name="T57" fmla="*/ 0 h 304800"/>
              <a:gd name="T58" fmla="*/ 108813 w 204470"/>
              <a:gd name="T59" fmla="*/ 67906 h 304800"/>
              <a:gd name="T60" fmla="*/ 28905 w 204470"/>
              <a:gd name="T61" fmla="*/ 77139 h 304800"/>
              <a:gd name="T62" fmla="*/ 99244 w 204470"/>
              <a:gd name="T63" fmla="*/ 77139 h 304800"/>
              <a:gd name="T64" fmla="*/ 108813 w 204470"/>
              <a:gd name="T65" fmla="*/ 67906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4470" h="304800">
                <a:moveTo>
                  <a:pt x="12166" y="201472"/>
                </a:moveTo>
                <a:lnTo>
                  <a:pt x="31102" y="254927"/>
                </a:lnTo>
                <a:lnTo>
                  <a:pt x="13868" y="266585"/>
                </a:lnTo>
                <a:lnTo>
                  <a:pt x="63436" y="304406"/>
                </a:lnTo>
                <a:lnTo>
                  <a:pt x="46075" y="227126"/>
                </a:lnTo>
                <a:lnTo>
                  <a:pt x="116227" y="227126"/>
                </a:lnTo>
                <a:lnTo>
                  <a:pt x="91613" y="206108"/>
                </a:lnTo>
                <a:lnTo>
                  <a:pt x="56489" y="206108"/>
                </a:lnTo>
                <a:lnTo>
                  <a:pt x="12166" y="201472"/>
                </a:lnTo>
                <a:close/>
              </a:path>
              <a:path w="204470" h="304800">
                <a:moveTo>
                  <a:pt x="116227" y="227126"/>
                </a:moveTo>
                <a:lnTo>
                  <a:pt x="46075" y="227126"/>
                </a:lnTo>
                <a:lnTo>
                  <a:pt x="123723" y="233527"/>
                </a:lnTo>
                <a:lnTo>
                  <a:pt x="116227" y="227126"/>
                </a:lnTo>
                <a:close/>
              </a:path>
              <a:path w="204470" h="304800">
                <a:moveTo>
                  <a:pt x="59956" y="0"/>
                </a:moveTo>
                <a:lnTo>
                  <a:pt x="0" y="35242"/>
                </a:lnTo>
                <a:lnTo>
                  <a:pt x="21666" y="40690"/>
                </a:lnTo>
                <a:lnTo>
                  <a:pt x="1854" y="90106"/>
                </a:lnTo>
                <a:lnTo>
                  <a:pt x="46774" y="99834"/>
                </a:lnTo>
                <a:lnTo>
                  <a:pt x="18237" y="125196"/>
                </a:lnTo>
                <a:lnTo>
                  <a:pt x="53670" y="145376"/>
                </a:lnTo>
                <a:lnTo>
                  <a:pt x="11353" y="171907"/>
                </a:lnTo>
                <a:lnTo>
                  <a:pt x="56489" y="206108"/>
                </a:lnTo>
                <a:lnTo>
                  <a:pt x="91613" y="206108"/>
                </a:lnTo>
                <a:lnTo>
                  <a:pt x="55041" y="174878"/>
                </a:lnTo>
                <a:lnTo>
                  <a:pt x="204304" y="145427"/>
                </a:lnTo>
                <a:lnTo>
                  <a:pt x="58610" y="116344"/>
                </a:lnTo>
                <a:lnTo>
                  <a:pt x="99244" y="77139"/>
                </a:lnTo>
                <a:lnTo>
                  <a:pt x="28905" y="77139"/>
                </a:lnTo>
                <a:lnTo>
                  <a:pt x="59956" y="0"/>
                </a:lnTo>
                <a:close/>
              </a:path>
              <a:path w="204470" h="304800">
                <a:moveTo>
                  <a:pt x="108813" y="67906"/>
                </a:moveTo>
                <a:lnTo>
                  <a:pt x="28905" y="77139"/>
                </a:lnTo>
                <a:lnTo>
                  <a:pt x="99244" y="77139"/>
                </a:lnTo>
                <a:lnTo>
                  <a:pt x="108813" y="67906"/>
                </a:lnTo>
                <a:close/>
              </a:path>
            </a:pathLst>
          </a:custGeom>
          <a:solidFill>
            <a:srgbClr val="F58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26239DA2-BFAE-473E-B155-AAF17253A3C0}"/>
              </a:ext>
            </a:extLst>
          </p:cNvPr>
          <p:cNvSpPr/>
          <p:nvPr/>
        </p:nvSpPr>
        <p:spPr>
          <a:xfrm>
            <a:off x="107950" y="115888"/>
            <a:ext cx="2808288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7.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재해사례</a:t>
            </a:r>
          </a:p>
        </p:txBody>
      </p:sp>
      <p:sp>
        <p:nvSpPr>
          <p:cNvPr id="33795" name="TextBox 7">
            <a:extLst>
              <a:ext uri="{FF2B5EF4-FFF2-40B4-BE49-F238E27FC236}">
                <a16:creationId xmlns:a16="http://schemas.microsoft.com/office/drawing/2014/main" id="{F9AFC250-595D-440D-9E47-568F022CA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황화수소 중독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3D0EA245-1672-4F42-9DC8-36425427E6B5}"/>
              </a:ext>
            </a:extLst>
          </p:cNvPr>
          <p:cNvCxnSpPr>
            <a:stCxn id="33795" idx="1"/>
          </p:cNvCxnSpPr>
          <p:nvPr/>
        </p:nvCxnSpPr>
        <p:spPr>
          <a:xfrm>
            <a:off x="395288" y="949325"/>
            <a:ext cx="29527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D8103FAC-039A-4B09-9932-7188897D1226}"/>
              </a:ext>
            </a:extLst>
          </p:cNvPr>
          <p:cNvCxnSpPr>
            <a:stCxn id="33795" idx="3"/>
          </p:cNvCxnSpPr>
          <p:nvPr/>
        </p:nvCxnSpPr>
        <p:spPr>
          <a:xfrm flipH="1">
            <a:off x="5724525" y="949325"/>
            <a:ext cx="30146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3136670-D415-49BE-9C51-F50CA1441183}"/>
              </a:ext>
            </a:extLst>
          </p:cNvPr>
          <p:cNvSpPr/>
          <p:nvPr/>
        </p:nvSpPr>
        <p:spPr>
          <a:xfrm>
            <a:off x="107950" y="1341438"/>
            <a:ext cx="8907463" cy="516572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3800" name="TextBox 18">
            <a:extLst>
              <a:ext uri="{FF2B5EF4-FFF2-40B4-BE49-F238E27FC236}">
                <a16:creationId xmlns:a16="http://schemas.microsoft.com/office/drawing/2014/main" id="{96EFC36F-5EA1-48B4-B61A-3CD078CBF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525588"/>
            <a:ext cx="4733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600" b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맨홀 펌프장 수중펌프 인양작업 중 황화수소 중독</a:t>
            </a:r>
          </a:p>
        </p:txBody>
      </p:sp>
      <p:sp>
        <p:nvSpPr>
          <p:cNvPr id="33801" name="Freeform 5">
            <a:extLst>
              <a:ext uri="{FF2B5EF4-FFF2-40B4-BE49-F238E27FC236}">
                <a16:creationId xmlns:a16="http://schemas.microsoft.com/office/drawing/2014/main" id="{9496F6FB-5888-4DE5-B412-52950B92F3F1}"/>
              </a:ext>
            </a:extLst>
          </p:cNvPr>
          <p:cNvSpPr>
            <a:spLocks/>
          </p:cNvSpPr>
          <p:nvPr/>
        </p:nvSpPr>
        <p:spPr bwMode="auto">
          <a:xfrm>
            <a:off x="373063" y="1531938"/>
            <a:ext cx="5207000" cy="342900"/>
          </a:xfrm>
          <a:custGeom>
            <a:avLst/>
            <a:gdLst>
              <a:gd name="T0" fmla="*/ 2147483647 w 438"/>
              <a:gd name="T1" fmla="*/ 0 h 67"/>
              <a:gd name="T2" fmla="*/ 0 w 438"/>
              <a:gd name="T3" fmla="*/ 0 h 67"/>
              <a:gd name="T4" fmla="*/ 0 w 438"/>
              <a:gd name="T5" fmla="*/ 1754936610 h 67"/>
              <a:gd name="T6" fmla="*/ 2147483647 w 438"/>
              <a:gd name="T7" fmla="*/ 1754936610 h 67"/>
              <a:gd name="T8" fmla="*/ 2147483647 w 438"/>
              <a:gd name="T9" fmla="*/ 1414426675 h 67"/>
              <a:gd name="T10" fmla="*/ 2147483647 w 438"/>
              <a:gd name="T11" fmla="*/ 340509936 h 67"/>
              <a:gd name="T12" fmla="*/ 2147483647 w 438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8" h="67">
                <a:moveTo>
                  <a:pt x="42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427" y="67"/>
                  <a:pt x="427" y="67"/>
                  <a:pt x="427" y="67"/>
                </a:cubicBezTo>
                <a:cubicBezTo>
                  <a:pt x="433" y="67"/>
                  <a:pt x="438" y="61"/>
                  <a:pt x="438" y="54"/>
                </a:cubicBezTo>
                <a:cubicBezTo>
                  <a:pt x="438" y="13"/>
                  <a:pt x="438" y="13"/>
                  <a:pt x="438" y="13"/>
                </a:cubicBezTo>
                <a:cubicBezTo>
                  <a:pt x="438" y="6"/>
                  <a:pt x="433" y="0"/>
                  <a:pt x="427" y="0"/>
                </a:cubicBezTo>
                <a:close/>
              </a:path>
            </a:pathLst>
          </a:custGeom>
          <a:noFill/>
          <a:ln w="26988" cap="flat">
            <a:solidFill>
              <a:srgbClr val="96147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3802" name="Freeform 6">
            <a:extLst>
              <a:ext uri="{FF2B5EF4-FFF2-40B4-BE49-F238E27FC236}">
                <a16:creationId xmlns:a16="http://schemas.microsoft.com/office/drawing/2014/main" id="{171CE9C2-627B-4006-B0A8-751DE3DFE82B}"/>
              </a:ext>
            </a:extLst>
          </p:cNvPr>
          <p:cNvSpPr>
            <a:spLocks/>
          </p:cNvSpPr>
          <p:nvPr/>
        </p:nvSpPr>
        <p:spPr bwMode="auto">
          <a:xfrm>
            <a:off x="250825" y="1497013"/>
            <a:ext cx="279400" cy="403225"/>
          </a:xfrm>
          <a:custGeom>
            <a:avLst/>
            <a:gdLst>
              <a:gd name="T0" fmla="*/ 791233761 w 62"/>
              <a:gd name="T1" fmla="*/ 2058111441 h 79"/>
              <a:gd name="T2" fmla="*/ 223168497 w 62"/>
              <a:gd name="T3" fmla="*/ 2058111441 h 79"/>
              <a:gd name="T4" fmla="*/ 0 w 62"/>
              <a:gd name="T5" fmla="*/ 1797592362 h 79"/>
              <a:gd name="T6" fmla="*/ 0 w 62"/>
              <a:gd name="T7" fmla="*/ 312626978 h 79"/>
              <a:gd name="T8" fmla="*/ 223168497 w 62"/>
              <a:gd name="T9" fmla="*/ 0 h 79"/>
              <a:gd name="T10" fmla="*/ 791233761 w 62"/>
              <a:gd name="T11" fmla="*/ 0 h 79"/>
              <a:gd name="T12" fmla="*/ 1257858800 w 62"/>
              <a:gd name="T13" fmla="*/ 1016030022 h 79"/>
              <a:gd name="T14" fmla="*/ 791233761 w 62"/>
              <a:gd name="T15" fmla="*/ 2058111441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79">
                <a:moveTo>
                  <a:pt x="39" y="79"/>
                </a:moveTo>
                <a:cubicBezTo>
                  <a:pt x="11" y="79"/>
                  <a:pt x="11" y="79"/>
                  <a:pt x="11" y="79"/>
                </a:cubicBezTo>
                <a:cubicBezTo>
                  <a:pt x="5" y="79"/>
                  <a:pt x="0" y="77"/>
                  <a:pt x="0" y="69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4"/>
                  <a:pt x="5" y="0"/>
                  <a:pt x="11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62" y="39"/>
                  <a:pt x="62" y="39"/>
                  <a:pt x="62" y="39"/>
                </a:cubicBezTo>
                <a:lnTo>
                  <a:pt x="39" y="79"/>
                </a:lnTo>
                <a:close/>
              </a:path>
            </a:pathLst>
          </a:custGeom>
          <a:solidFill>
            <a:srgbClr val="9614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3803" name="object 4">
            <a:extLst>
              <a:ext uri="{FF2B5EF4-FFF2-40B4-BE49-F238E27FC236}">
                <a16:creationId xmlns:a16="http://schemas.microsoft.com/office/drawing/2014/main" id="{E8502486-97F1-4B82-BF3F-34D7DDEAC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3275013"/>
            <a:ext cx="2016125" cy="31845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0A1F41E1-5FFF-495C-BC8C-5731888112A3}"/>
              </a:ext>
            </a:extLst>
          </p:cNvPr>
          <p:cNvSpPr txBox="1"/>
          <p:nvPr/>
        </p:nvSpPr>
        <p:spPr>
          <a:xfrm>
            <a:off x="3779838" y="4076700"/>
            <a:ext cx="5060950" cy="2373313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227013" indent="-214313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ts val="100"/>
              </a:spcBef>
              <a:buFontTx/>
              <a:buChar char="•"/>
            </a:pPr>
            <a:r>
              <a:rPr lang="ko-KR" altLang="ko-KR" sz="16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맨홀 펌프장 내 환기가 이루어지지 않는 상황에서  유기물 등의 오염물질이 부패하면서 황화수소가  발생하여 고농도로 정체되면서(깊이 4m에서</a:t>
            </a:r>
            <a:r>
              <a:rPr lang="ko-KR" altLang="en-US" sz="16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ko-KR" sz="16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150 ppm수준으로 검출되었음) 중독 사고의 위험이  있었음.</a:t>
            </a:r>
          </a:p>
          <a:p>
            <a:pPr algn="l" eaLnBrk="1" hangingPunct="1">
              <a:lnSpc>
                <a:spcPct val="125000"/>
              </a:lnSpc>
              <a:spcBef>
                <a:spcPts val="850"/>
              </a:spcBef>
              <a:buFontTx/>
              <a:buChar char="•"/>
            </a:pPr>
            <a:r>
              <a:rPr lang="ko-KR" altLang="ko-KR" sz="16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재해자는 유해가스 농도 측정, 환기, 호흡용 보호구  착용 없이 맨홀 펌프장 내부에 들어갔으며  고농도의 황화수소에 중독되어 사망함.</a:t>
            </a:r>
            <a:endParaRPr lang="ko-KR" altLang="ko-KR" sz="16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3BE96E87-5661-4B84-85E2-31499443CDB9}"/>
              </a:ext>
            </a:extLst>
          </p:cNvPr>
          <p:cNvSpPr txBox="1"/>
          <p:nvPr/>
        </p:nvSpPr>
        <p:spPr>
          <a:xfrm>
            <a:off x="3779838" y="3649663"/>
            <a:ext cx="4968875" cy="349250"/>
          </a:xfrm>
          <a:prstGeom prst="rect">
            <a:avLst/>
          </a:prstGeom>
          <a:solidFill>
            <a:srgbClr val="F5833C"/>
          </a:solidFill>
        </p:spPr>
        <p:txBody>
          <a:bodyPr lIns="0" tIns="46355" rIns="0" bIns="0">
            <a:spAutoFit/>
          </a:bodyPr>
          <a:lstStyle/>
          <a:p>
            <a:pPr marL="194310">
              <a:spcBef>
                <a:spcPts val="365"/>
              </a:spcBef>
              <a:defRPr/>
            </a:pPr>
            <a:r>
              <a:rPr sz="2000" b="1" spc="-114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재해발생</a:t>
            </a:r>
            <a:r>
              <a:rPr sz="2000" b="1" spc="-31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sz="2000" b="1" spc="-15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원인</a:t>
            </a:r>
            <a:endParaRPr sz="2000"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33806" name="object 8">
            <a:extLst>
              <a:ext uri="{FF2B5EF4-FFF2-40B4-BE49-F238E27FC236}">
                <a16:creationId xmlns:a16="http://schemas.microsoft.com/office/drawing/2014/main" id="{63799892-4455-4492-8D36-E4B404005E18}"/>
              </a:ext>
            </a:extLst>
          </p:cNvPr>
          <p:cNvSpPr>
            <a:spLocks/>
          </p:cNvSpPr>
          <p:nvPr/>
        </p:nvSpPr>
        <p:spPr bwMode="auto">
          <a:xfrm>
            <a:off x="3984625" y="3287713"/>
            <a:ext cx="320675" cy="363537"/>
          </a:xfrm>
          <a:custGeom>
            <a:avLst/>
            <a:gdLst>
              <a:gd name="T0" fmla="*/ 315480 w 320675"/>
              <a:gd name="T1" fmla="*/ 336257 h 363220"/>
              <a:gd name="T2" fmla="*/ 4660 w 320675"/>
              <a:gd name="T3" fmla="*/ 336257 h 363220"/>
              <a:gd name="T4" fmla="*/ 3378 w 320675"/>
              <a:gd name="T5" fmla="*/ 336816 h 363220"/>
              <a:gd name="T6" fmla="*/ 914 w 320675"/>
              <a:gd name="T7" fmla="*/ 339750 h 363220"/>
              <a:gd name="T8" fmla="*/ 0 w 320675"/>
              <a:gd name="T9" fmla="*/ 342023 h 363220"/>
              <a:gd name="T10" fmla="*/ 0 w 320675"/>
              <a:gd name="T11" fmla="*/ 357047 h 363220"/>
              <a:gd name="T12" fmla="*/ 914 w 320675"/>
              <a:gd name="T13" fmla="*/ 359333 h 363220"/>
              <a:gd name="T14" fmla="*/ 3378 w 320675"/>
              <a:gd name="T15" fmla="*/ 362267 h 363220"/>
              <a:gd name="T16" fmla="*/ 4660 w 320675"/>
              <a:gd name="T17" fmla="*/ 362826 h 363220"/>
              <a:gd name="T18" fmla="*/ 315480 w 320675"/>
              <a:gd name="T19" fmla="*/ 362826 h 363220"/>
              <a:gd name="T20" fmla="*/ 316763 w 320675"/>
              <a:gd name="T21" fmla="*/ 362267 h 363220"/>
              <a:gd name="T22" fmla="*/ 319239 w 320675"/>
              <a:gd name="T23" fmla="*/ 359333 h 363220"/>
              <a:gd name="T24" fmla="*/ 320166 w 320675"/>
              <a:gd name="T25" fmla="*/ 357047 h 363220"/>
              <a:gd name="T26" fmla="*/ 320161 w 320675"/>
              <a:gd name="T27" fmla="*/ 342023 h 363220"/>
              <a:gd name="T28" fmla="*/ 319239 w 320675"/>
              <a:gd name="T29" fmla="*/ 339750 h 363220"/>
              <a:gd name="T30" fmla="*/ 316763 w 320675"/>
              <a:gd name="T31" fmla="*/ 336816 h 363220"/>
              <a:gd name="T32" fmla="*/ 315480 w 320675"/>
              <a:gd name="T33" fmla="*/ 336257 h 363220"/>
              <a:gd name="T34" fmla="*/ 246125 w 320675"/>
              <a:gd name="T35" fmla="*/ 0 h 363220"/>
              <a:gd name="T36" fmla="*/ 74040 w 320675"/>
              <a:gd name="T37" fmla="*/ 0 h 363220"/>
              <a:gd name="T38" fmla="*/ 66563 w 320675"/>
              <a:gd name="T39" fmla="*/ 692 h 363220"/>
              <a:gd name="T40" fmla="*/ 34611 w 320675"/>
              <a:gd name="T41" fmla="*/ 30826 h 363220"/>
              <a:gd name="T42" fmla="*/ 16090 w 320675"/>
              <a:gd name="T43" fmla="*/ 333692 h 363220"/>
              <a:gd name="T44" fmla="*/ 13373 w 320675"/>
              <a:gd name="T45" fmla="*/ 336257 h 363220"/>
              <a:gd name="T46" fmla="*/ 306781 w 320675"/>
              <a:gd name="T47" fmla="*/ 336257 h 363220"/>
              <a:gd name="T48" fmla="*/ 304076 w 320675"/>
              <a:gd name="T49" fmla="*/ 333692 h 363220"/>
              <a:gd name="T50" fmla="*/ 303399 w 320675"/>
              <a:gd name="T51" fmla="*/ 322211 h 363220"/>
              <a:gd name="T52" fmla="*/ 58216 w 320675"/>
              <a:gd name="T53" fmla="*/ 322211 h 363220"/>
              <a:gd name="T54" fmla="*/ 55689 w 320675"/>
              <a:gd name="T55" fmla="*/ 321208 h 363220"/>
              <a:gd name="T56" fmla="*/ 51942 w 320675"/>
              <a:gd name="T57" fmla="*/ 317245 h 363220"/>
              <a:gd name="T58" fmla="*/ 51079 w 320675"/>
              <a:gd name="T59" fmla="*/ 314655 h 363220"/>
              <a:gd name="T60" fmla="*/ 64160 w 320675"/>
              <a:gd name="T61" fmla="*/ 78765 h 363220"/>
              <a:gd name="T62" fmla="*/ 87113 w 320675"/>
              <a:gd name="T63" fmla="*/ 38744 h 363220"/>
              <a:gd name="T64" fmla="*/ 113296 w 320675"/>
              <a:gd name="T65" fmla="*/ 30975 h 363220"/>
              <a:gd name="T66" fmla="*/ 285571 w 320675"/>
              <a:gd name="T67" fmla="*/ 30975 h 363220"/>
              <a:gd name="T68" fmla="*/ 285548 w 320675"/>
              <a:gd name="T69" fmla="*/ 30826 h 363220"/>
              <a:gd name="T70" fmla="*/ 253601 w 320675"/>
              <a:gd name="T71" fmla="*/ 692 h 363220"/>
              <a:gd name="T72" fmla="*/ 246125 w 320675"/>
              <a:gd name="T73" fmla="*/ 0 h 363220"/>
              <a:gd name="T74" fmla="*/ 285571 w 320675"/>
              <a:gd name="T75" fmla="*/ 30975 h 363220"/>
              <a:gd name="T76" fmla="*/ 113296 w 320675"/>
              <a:gd name="T77" fmla="*/ 30975 h 363220"/>
              <a:gd name="T78" fmla="*/ 109844 w 320675"/>
              <a:gd name="T79" fmla="*/ 93808 h 363220"/>
              <a:gd name="T80" fmla="*/ 112214 w 320675"/>
              <a:gd name="T81" fmla="*/ 147863 h 363220"/>
              <a:gd name="T82" fmla="*/ 120740 w 320675"/>
              <a:gd name="T83" fmla="*/ 193752 h 363220"/>
              <a:gd name="T84" fmla="*/ 135756 w 320675"/>
              <a:gd name="T85" fmla="*/ 232090 h 363220"/>
              <a:gd name="T86" fmla="*/ 157594 w 320675"/>
              <a:gd name="T87" fmla="*/ 263492 h 363220"/>
              <a:gd name="T88" fmla="*/ 186588 w 320675"/>
              <a:gd name="T89" fmla="*/ 288569 h 363220"/>
              <a:gd name="T90" fmla="*/ 223069 w 320675"/>
              <a:gd name="T91" fmla="*/ 307938 h 363220"/>
              <a:gd name="T92" fmla="*/ 267373 w 320675"/>
              <a:gd name="T93" fmla="*/ 322211 h 363220"/>
              <a:gd name="T94" fmla="*/ 303399 w 320675"/>
              <a:gd name="T95" fmla="*/ 322211 h 363220"/>
              <a:gd name="T96" fmla="*/ 286677 w 320675"/>
              <a:gd name="T97" fmla="*/ 38252 h 363220"/>
              <a:gd name="T98" fmla="*/ 285571 w 320675"/>
              <a:gd name="T99" fmla="*/ 30975 h 363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20675" h="363220">
                <a:moveTo>
                  <a:pt x="315480" y="336257"/>
                </a:moveTo>
                <a:lnTo>
                  <a:pt x="4660" y="336257"/>
                </a:lnTo>
                <a:lnTo>
                  <a:pt x="3378" y="336816"/>
                </a:lnTo>
                <a:lnTo>
                  <a:pt x="914" y="339750"/>
                </a:lnTo>
                <a:lnTo>
                  <a:pt x="0" y="342023"/>
                </a:lnTo>
                <a:lnTo>
                  <a:pt x="0" y="357047"/>
                </a:lnTo>
                <a:lnTo>
                  <a:pt x="914" y="359333"/>
                </a:lnTo>
                <a:lnTo>
                  <a:pt x="3378" y="362267"/>
                </a:lnTo>
                <a:lnTo>
                  <a:pt x="4660" y="362826"/>
                </a:lnTo>
                <a:lnTo>
                  <a:pt x="315480" y="362826"/>
                </a:lnTo>
                <a:lnTo>
                  <a:pt x="316763" y="362267"/>
                </a:lnTo>
                <a:lnTo>
                  <a:pt x="319239" y="359333"/>
                </a:lnTo>
                <a:lnTo>
                  <a:pt x="320166" y="357047"/>
                </a:lnTo>
                <a:lnTo>
                  <a:pt x="320161" y="342023"/>
                </a:lnTo>
                <a:lnTo>
                  <a:pt x="319239" y="339750"/>
                </a:lnTo>
                <a:lnTo>
                  <a:pt x="316763" y="336816"/>
                </a:lnTo>
                <a:lnTo>
                  <a:pt x="315480" y="336257"/>
                </a:lnTo>
                <a:close/>
              </a:path>
              <a:path w="320675" h="363220">
                <a:moveTo>
                  <a:pt x="246125" y="0"/>
                </a:moveTo>
                <a:lnTo>
                  <a:pt x="74040" y="0"/>
                </a:lnTo>
                <a:lnTo>
                  <a:pt x="66563" y="692"/>
                </a:lnTo>
                <a:lnTo>
                  <a:pt x="34611" y="30826"/>
                </a:lnTo>
                <a:lnTo>
                  <a:pt x="16090" y="333692"/>
                </a:lnTo>
                <a:lnTo>
                  <a:pt x="13373" y="336257"/>
                </a:lnTo>
                <a:lnTo>
                  <a:pt x="306781" y="336257"/>
                </a:lnTo>
                <a:lnTo>
                  <a:pt x="304076" y="333692"/>
                </a:lnTo>
                <a:lnTo>
                  <a:pt x="303399" y="322211"/>
                </a:lnTo>
                <a:lnTo>
                  <a:pt x="58216" y="322211"/>
                </a:lnTo>
                <a:lnTo>
                  <a:pt x="55689" y="321208"/>
                </a:lnTo>
                <a:lnTo>
                  <a:pt x="51942" y="317245"/>
                </a:lnTo>
                <a:lnTo>
                  <a:pt x="51079" y="314655"/>
                </a:lnTo>
                <a:lnTo>
                  <a:pt x="64160" y="78765"/>
                </a:lnTo>
                <a:lnTo>
                  <a:pt x="87113" y="38744"/>
                </a:lnTo>
                <a:lnTo>
                  <a:pt x="113296" y="30975"/>
                </a:lnTo>
                <a:lnTo>
                  <a:pt x="285571" y="30975"/>
                </a:lnTo>
                <a:lnTo>
                  <a:pt x="285548" y="30826"/>
                </a:lnTo>
                <a:lnTo>
                  <a:pt x="253601" y="692"/>
                </a:lnTo>
                <a:lnTo>
                  <a:pt x="246125" y="0"/>
                </a:lnTo>
                <a:close/>
              </a:path>
              <a:path w="320675" h="363220">
                <a:moveTo>
                  <a:pt x="285571" y="30975"/>
                </a:moveTo>
                <a:lnTo>
                  <a:pt x="113296" y="30975"/>
                </a:lnTo>
                <a:lnTo>
                  <a:pt x="109844" y="93808"/>
                </a:lnTo>
                <a:lnTo>
                  <a:pt x="112214" y="147863"/>
                </a:lnTo>
                <a:lnTo>
                  <a:pt x="120740" y="193752"/>
                </a:lnTo>
                <a:lnTo>
                  <a:pt x="135756" y="232090"/>
                </a:lnTo>
                <a:lnTo>
                  <a:pt x="157594" y="263492"/>
                </a:lnTo>
                <a:lnTo>
                  <a:pt x="186588" y="288569"/>
                </a:lnTo>
                <a:lnTo>
                  <a:pt x="223069" y="307938"/>
                </a:lnTo>
                <a:lnTo>
                  <a:pt x="267373" y="322211"/>
                </a:lnTo>
                <a:lnTo>
                  <a:pt x="303399" y="322211"/>
                </a:lnTo>
                <a:lnTo>
                  <a:pt x="286677" y="38252"/>
                </a:lnTo>
                <a:lnTo>
                  <a:pt x="285571" y="30975"/>
                </a:lnTo>
                <a:close/>
              </a:path>
            </a:pathLst>
          </a:custGeom>
          <a:solidFill>
            <a:srgbClr val="F58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F8EABD34-5CBA-4530-BE8E-2421D3F6F465}"/>
              </a:ext>
            </a:extLst>
          </p:cNvPr>
          <p:cNvSpPr txBox="1"/>
          <p:nvPr/>
        </p:nvSpPr>
        <p:spPr>
          <a:xfrm>
            <a:off x="220663" y="1989138"/>
            <a:ext cx="8672512" cy="1295400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127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lnSpc>
                <a:spcPct val="139000"/>
              </a:lnSpc>
              <a:spcBef>
                <a:spcPts val="1550"/>
              </a:spcBef>
            </a:pPr>
            <a:r>
              <a:rPr lang="ko-KR" altLang="ko-KR" sz="15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○○○○년 6월 4일(화) 14시경 ○○시 ○○동 인근 맨홀펌프장 수중펌프를 지상으로 인양하기  위한 작업의 일환으로 인양로프(체인)을 펌프에 걸기 위해 피재자 송○○와 문○○가 내부로  내려가 작업을 시작하였음. 작업시작 약 10분 뒤 주 작업자인 송○○와 보조 작업자인 문○○가  황화수소 가스 중독 증상으로 인하여 쓰러져 결국 송○○는 사망, 문○○는 부상을 당한 재해임</a:t>
            </a:r>
            <a:endParaRPr lang="ko-KR" altLang="ko-KR" sz="15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808" name="object 9">
            <a:extLst>
              <a:ext uri="{FF2B5EF4-FFF2-40B4-BE49-F238E27FC236}">
                <a16:creationId xmlns:a16="http://schemas.microsoft.com/office/drawing/2014/main" id="{853DB30C-EDE7-4D9D-91EB-97BC6B5BA80F}"/>
              </a:ext>
            </a:extLst>
          </p:cNvPr>
          <p:cNvSpPr>
            <a:spLocks/>
          </p:cNvSpPr>
          <p:nvPr/>
        </p:nvSpPr>
        <p:spPr bwMode="auto">
          <a:xfrm>
            <a:off x="3783013" y="3287713"/>
            <a:ext cx="204787" cy="304800"/>
          </a:xfrm>
          <a:custGeom>
            <a:avLst/>
            <a:gdLst>
              <a:gd name="T0" fmla="*/ 183048 w 204470"/>
              <a:gd name="T1" fmla="*/ 227139 h 304800"/>
              <a:gd name="T2" fmla="*/ 158216 w 204470"/>
              <a:gd name="T3" fmla="*/ 227139 h 304800"/>
              <a:gd name="T4" fmla="*/ 140868 w 204470"/>
              <a:gd name="T5" fmla="*/ 304406 h 304800"/>
              <a:gd name="T6" fmla="*/ 190423 w 204470"/>
              <a:gd name="T7" fmla="*/ 266585 h 304800"/>
              <a:gd name="T8" fmla="*/ 173202 w 204470"/>
              <a:gd name="T9" fmla="*/ 254939 h 304800"/>
              <a:gd name="T10" fmla="*/ 183048 w 204470"/>
              <a:gd name="T11" fmla="*/ 227139 h 304800"/>
              <a:gd name="T12" fmla="*/ 95503 w 204470"/>
              <a:gd name="T13" fmla="*/ 67906 h 304800"/>
              <a:gd name="T14" fmla="*/ 145694 w 204470"/>
              <a:gd name="T15" fmla="*/ 116344 h 304800"/>
              <a:gd name="T16" fmla="*/ 0 w 204470"/>
              <a:gd name="T17" fmla="*/ 145427 h 304800"/>
              <a:gd name="T18" fmla="*/ 149250 w 204470"/>
              <a:gd name="T19" fmla="*/ 174879 h 304800"/>
              <a:gd name="T20" fmla="*/ 80568 w 204470"/>
              <a:gd name="T21" fmla="*/ 233540 h 304800"/>
              <a:gd name="T22" fmla="*/ 158216 w 204470"/>
              <a:gd name="T23" fmla="*/ 227139 h 304800"/>
              <a:gd name="T24" fmla="*/ 183048 w 204470"/>
              <a:gd name="T25" fmla="*/ 227139 h 304800"/>
              <a:gd name="T26" fmla="*/ 190496 w 204470"/>
              <a:gd name="T27" fmla="*/ 206108 h 304800"/>
              <a:gd name="T28" fmla="*/ 147815 w 204470"/>
              <a:gd name="T29" fmla="*/ 206108 h 304800"/>
              <a:gd name="T30" fmla="*/ 192951 w 204470"/>
              <a:gd name="T31" fmla="*/ 171919 h 304800"/>
              <a:gd name="T32" fmla="*/ 150621 w 204470"/>
              <a:gd name="T33" fmla="*/ 145376 h 304800"/>
              <a:gd name="T34" fmla="*/ 186067 w 204470"/>
              <a:gd name="T35" fmla="*/ 125209 h 304800"/>
              <a:gd name="T36" fmla="*/ 157518 w 204470"/>
              <a:gd name="T37" fmla="*/ 99834 h 304800"/>
              <a:gd name="T38" fmla="*/ 202450 w 204470"/>
              <a:gd name="T39" fmla="*/ 90106 h 304800"/>
              <a:gd name="T40" fmla="*/ 197252 w 204470"/>
              <a:gd name="T41" fmla="*/ 77139 h 304800"/>
              <a:gd name="T42" fmla="*/ 175399 w 204470"/>
              <a:gd name="T43" fmla="*/ 77139 h 304800"/>
              <a:gd name="T44" fmla="*/ 95503 w 204470"/>
              <a:gd name="T45" fmla="*/ 67906 h 304800"/>
              <a:gd name="T46" fmla="*/ 192138 w 204470"/>
              <a:gd name="T47" fmla="*/ 201472 h 304800"/>
              <a:gd name="T48" fmla="*/ 147815 w 204470"/>
              <a:gd name="T49" fmla="*/ 206108 h 304800"/>
              <a:gd name="T50" fmla="*/ 190496 w 204470"/>
              <a:gd name="T51" fmla="*/ 206108 h 304800"/>
              <a:gd name="T52" fmla="*/ 192138 w 204470"/>
              <a:gd name="T53" fmla="*/ 201472 h 304800"/>
              <a:gd name="T54" fmla="*/ 144348 w 204470"/>
              <a:gd name="T55" fmla="*/ 0 h 304800"/>
              <a:gd name="T56" fmla="*/ 175399 w 204470"/>
              <a:gd name="T57" fmla="*/ 77139 h 304800"/>
              <a:gd name="T58" fmla="*/ 197252 w 204470"/>
              <a:gd name="T59" fmla="*/ 77139 h 304800"/>
              <a:gd name="T60" fmla="*/ 182638 w 204470"/>
              <a:gd name="T61" fmla="*/ 40690 h 304800"/>
              <a:gd name="T62" fmla="*/ 204304 w 204470"/>
              <a:gd name="T63" fmla="*/ 35242 h 304800"/>
              <a:gd name="T64" fmla="*/ 144348 w 204470"/>
              <a:gd name="T65" fmla="*/ 0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4470" h="304800">
                <a:moveTo>
                  <a:pt x="183048" y="227139"/>
                </a:moveTo>
                <a:lnTo>
                  <a:pt x="158216" y="227139"/>
                </a:lnTo>
                <a:lnTo>
                  <a:pt x="140868" y="304406"/>
                </a:lnTo>
                <a:lnTo>
                  <a:pt x="190423" y="266585"/>
                </a:lnTo>
                <a:lnTo>
                  <a:pt x="173202" y="254939"/>
                </a:lnTo>
                <a:lnTo>
                  <a:pt x="183048" y="227139"/>
                </a:lnTo>
                <a:close/>
              </a:path>
              <a:path w="204470" h="304800">
                <a:moveTo>
                  <a:pt x="95503" y="67906"/>
                </a:moveTo>
                <a:lnTo>
                  <a:pt x="145694" y="116344"/>
                </a:lnTo>
                <a:lnTo>
                  <a:pt x="0" y="145427"/>
                </a:lnTo>
                <a:lnTo>
                  <a:pt x="149250" y="174879"/>
                </a:lnTo>
                <a:lnTo>
                  <a:pt x="80568" y="233540"/>
                </a:lnTo>
                <a:lnTo>
                  <a:pt x="158216" y="227139"/>
                </a:lnTo>
                <a:lnTo>
                  <a:pt x="183048" y="227139"/>
                </a:lnTo>
                <a:lnTo>
                  <a:pt x="190496" y="206108"/>
                </a:lnTo>
                <a:lnTo>
                  <a:pt x="147815" y="206108"/>
                </a:lnTo>
                <a:lnTo>
                  <a:pt x="192951" y="171919"/>
                </a:lnTo>
                <a:lnTo>
                  <a:pt x="150621" y="145376"/>
                </a:lnTo>
                <a:lnTo>
                  <a:pt x="186067" y="125209"/>
                </a:lnTo>
                <a:lnTo>
                  <a:pt x="157518" y="99834"/>
                </a:lnTo>
                <a:lnTo>
                  <a:pt x="202450" y="90106"/>
                </a:lnTo>
                <a:lnTo>
                  <a:pt x="197252" y="77139"/>
                </a:lnTo>
                <a:lnTo>
                  <a:pt x="175399" y="77139"/>
                </a:lnTo>
                <a:lnTo>
                  <a:pt x="95503" y="67906"/>
                </a:lnTo>
                <a:close/>
              </a:path>
              <a:path w="204470" h="304800">
                <a:moveTo>
                  <a:pt x="192138" y="201472"/>
                </a:moveTo>
                <a:lnTo>
                  <a:pt x="147815" y="206108"/>
                </a:lnTo>
                <a:lnTo>
                  <a:pt x="190496" y="206108"/>
                </a:lnTo>
                <a:lnTo>
                  <a:pt x="192138" y="201472"/>
                </a:lnTo>
                <a:close/>
              </a:path>
              <a:path w="204470" h="304800">
                <a:moveTo>
                  <a:pt x="144348" y="0"/>
                </a:moveTo>
                <a:lnTo>
                  <a:pt x="175399" y="77139"/>
                </a:lnTo>
                <a:lnTo>
                  <a:pt x="197252" y="77139"/>
                </a:lnTo>
                <a:lnTo>
                  <a:pt x="182638" y="40690"/>
                </a:lnTo>
                <a:lnTo>
                  <a:pt x="204304" y="35242"/>
                </a:lnTo>
                <a:lnTo>
                  <a:pt x="144348" y="0"/>
                </a:lnTo>
                <a:close/>
              </a:path>
            </a:pathLst>
          </a:custGeom>
          <a:solidFill>
            <a:srgbClr val="F58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33809" name="object 10">
            <a:extLst>
              <a:ext uri="{FF2B5EF4-FFF2-40B4-BE49-F238E27FC236}">
                <a16:creationId xmlns:a16="http://schemas.microsoft.com/office/drawing/2014/main" id="{81FD19B4-6A74-41C4-A881-C42A31A74F16}"/>
              </a:ext>
            </a:extLst>
          </p:cNvPr>
          <p:cNvSpPr>
            <a:spLocks/>
          </p:cNvSpPr>
          <p:nvPr/>
        </p:nvSpPr>
        <p:spPr bwMode="auto">
          <a:xfrm>
            <a:off x="4305300" y="3287713"/>
            <a:ext cx="204788" cy="304800"/>
          </a:xfrm>
          <a:custGeom>
            <a:avLst/>
            <a:gdLst>
              <a:gd name="T0" fmla="*/ 12166 w 204470"/>
              <a:gd name="T1" fmla="*/ 201472 h 304800"/>
              <a:gd name="T2" fmla="*/ 31102 w 204470"/>
              <a:gd name="T3" fmla="*/ 254927 h 304800"/>
              <a:gd name="T4" fmla="*/ 13868 w 204470"/>
              <a:gd name="T5" fmla="*/ 266585 h 304800"/>
              <a:gd name="T6" fmla="*/ 63436 w 204470"/>
              <a:gd name="T7" fmla="*/ 304406 h 304800"/>
              <a:gd name="T8" fmla="*/ 46075 w 204470"/>
              <a:gd name="T9" fmla="*/ 227126 h 304800"/>
              <a:gd name="T10" fmla="*/ 116227 w 204470"/>
              <a:gd name="T11" fmla="*/ 227126 h 304800"/>
              <a:gd name="T12" fmla="*/ 91613 w 204470"/>
              <a:gd name="T13" fmla="*/ 206108 h 304800"/>
              <a:gd name="T14" fmla="*/ 56489 w 204470"/>
              <a:gd name="T15" fmla="*/ 206108 h 304800"/>
              <a:gd name="T16" fmla="*/ 12166 w 204470"/>
              <a:gd name="T17" fmla="*/ 201472 h 304800"/>
              <a:gd name="T18" fmla="*/ 116227 w 204470"/>
              <a:gd name="T19" fmla="*/ 227126 h 304800"/>
              <a:gd name="T20" fmla="*/ 46075 w 204470"/>
              <a:gd name="T21" fmla="*/ 227126 h 304800"/>
              <a:gd name="T22" fmla="*/ 123723 w 204470"/>
              <a:gd name="T23" fmla="*/ 233527 h 304800"/>
              <a:gd name="T24" fmla="*/ 116227 w 204470"/>
              <a:gd name="T25" fmla="*/ 227126 h 304800"/>
              <a:gd name="T26" fmla="*/ 59956 w 204470"/>
              <a:gd name="T27" fmla="*/ 0 h 304800"/>
              <a:gd name="T28" fmla="*/ 0 w 204470"/>
              <a:gd name="T29" fmla="*/ 35242 h 304800"/>
              <a:gd name="T30" fmla="*/ 21666 w 204470"/>
              <a:gd name="T31" fmla="*/ 40690 h 304800"/>
              <a:gd name="T32" fmla="*/ 1854 w 204470"/>
              <a:gd name="T33" fmla="*/ 90106 h 304800"/>
              <a:gd name="T34" fmla="*/ 46774 w 204470"/>
              <a:gd name="T35" fmla="*/ 99834 h 304800"/>
              <a:gd name="T36" fmla="*/ 18237 w 204470"/>
              <a:gd name="T37" fmla="*/ 125196 h 304800"/>
              <a:gd name="T38" fmla="*/ 53670 w 204470"/>
              <a:gd name="T39" fmla="*/ 145376 h 304800"/>
              <a:gd name="T40" fmla="*/ 11353 w 204470"/>
              <a:gd name="T41" fmla="*/ 171907 h 304800"/>
              <a:gd name="T42" fmla="*/ 56489 w 204470"/>
              <a:gd name="T43" fmla="*/ 206108 h 304800"/>
              <a:gd name="T44" fmla="*/ 91613 w 204470"/>
              <a:gd name="T45" fmla="*/ 206108 h 304800"/>
              <a:gd name="T46" fmla="*/ 55041 w 204470"/>
              <a:gd name="T47" fmla="*/ 174878 h 304800"/>
              <a:gd name="T48" fmla="*/ 204304 w 204470"/>
              <a:gd name="T49" fmla="*/ 145427 h 304800"/>
              <a:gd name="T50" fmla="*/ 58610 w 204470"/>
              <a:gd name="T51" fmla="*/ 116344 h 304800"/>
              <a:gd name="T52" fmla="*/ 99244 w 204470"/>
              <a:gd name="T53" fmla="*/ 77139 h 304800"/>
              <a:gd name="T54" fmla="*/ 28905 w 204470"/>
              <a:gd name="T55" fmla="*/ 77139 h 304800"/>
              <a:gd name="T56" fmla="*/ 59956 w 204470"/>
              <a:gd name="T57" fmla="*/ 0 h 304800"/>
              <a:gd name="T58" fmla="*/ 108813 w 204470"/>
              <a:gd name="T59" fmla="*/ 67906 h 304800"/>
              <a:gd name="T60" fmla="*/ 28905 w 204470"/>
              <a:gd name="T61" fmla="*/ 77139 h 304800"/>
              <a:gd name="T62" fmla="*/ 99244 w 204470"/>
              <a:gd name="T63" fmla="*/ 77139 h 304800"/>
              <a:gd name="T64" fmla="*/ 108813 w 204470"/>
              <a:gd name="T65" fmla="*/ 67906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4470" h="304800">
                <a:moveTo>
                  <a:pt x="12166" y="201472"/>
                </a:moveTo>
                <a:lnTo>
                  <a:pt x="31102" y="254927"/>
                </a:lnTo>
                <a:lnTo>
                  <a:pt x="13868" y="266585"/>
                </a:lnTo>
                <a:lnTo>
                  <a:pt x="63436" y="304406"/>
                </a:lnTo>
                <a:lnTo>
                  <a:pt x="46075" y="227126"/>
                </a:lnTo>
                <a:lnTo>
                  <a:pt x="116227" y="227126"/>
                </a:lnTo>
                <a:lnTo>
                  <a:pt x="91613" y="206108"/>
                </a:lnTo>
                <a:lnTo>
                  <a:pt x="56489" y="206108"/>
                </a:lnTo>
                <a:lnTo>
                  <a:pt x="12166" y="201472"/>
                </a:lnTo>
                <a:close/>
              </a:path>
              <a:path w="204470" h="304800">
                <a:moveTo>
                  <a:pt x="116227" y="227126"/>
                </a:moveTo>
                <a:lnTo>
                  <a:pt x="46075" y="227126"/>
                </a:lnTo>
                <a:lnTo>
                  <a:pt x="123723" y="233527"/>
                </a:lnTo>
                <a:lnTo>
                  <a:pt x="116227" y="227126"/>
                </a:lnTo>
                <a:close/>
              </a:path>
              <a:path w="204470" h="304800">
                <a:moveTo>
                  <a:pt x="59956" y="0"/>
                </a:moveTo>
                <a:lnTo>
                  <a:pt x="0" y="35242"/>
                </a:lnTo>
                <a:lnTo>
                  <a:pt x="21666" y="40690"/>
                </a:lnTo>
                <a:lnTo>
                  <a:pt x="1854" y="90106"/>
                </a:lnTo>
                <a:lnTo>
                  <a:pt x="46774" y="99834"/>
                </a:lnTo>
                <a:lnTo>
                  <a:pt x="18237" y="125196"/>
                </a:lnTo>
                <a:lnTo>
                  <a:pt x="53670" y="145376"/>
                </a:lnTo>
                <a:lnTo>
                  <a:pt x="11353" y="171907"/>
                </a:lnTo>
                <a:lnTo>
                  <a:pt x="56489" y="206108"/>
                </a:lnTo>
                <a:lnTo>
                  <a:pt x="91613" y="206108"/>
                </a:lnTo>
                <a:lnTo>
                  <a:pt x="55041" y="174878"/>
                </a:lnTo>
                <a:lnTo>
                  <a:pt x="204304" y="145427"/>
                </a:lnTo>
                <a:lnTo>
                  <a:pt x="58610" y="116344"/>
                </a:lnTo>
                <a:lnTo>
                  <a:pt x="99244" y="77139"/>
                </a:lnTo>
                <a:lnTo>
                  <a:pt x="28905" y="77139"/>
                </a:lnTo>
                <a:lnTo>
                  <a:pt x="59956" y="0"/>
                </a:lnTo>
                <a:close/>
              </a:path>
              <a:path w="204470" h="304800">
                <a:moveTo>
                  <a:pt x="108813" y="67906"/>
                </a:moveTo>
                <a:lnTo>
                  <a:pt x="28905" y="77139"/>
                </a:lnTo>
                <a:lnTo>
                  <a:pt x="99244" y="77139"/>
                </a:lnTo>
                <a:lnTo>
                  <a:pt x="108813" y="67906"/>
                </a:lnTo>
                <a:close/>
              </a:path>
            </a:pathLst>
          </a:custGeom>
          <a:solidFill>
            <a:srgbClr val="F58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97CCB6B6-6F68-4077-A846-F8D6860BE0BB}"/>
              </a:ext>
            </a:extLst>
          </p:cNvPr>
          <p:cNvSpPr/>
          <p:nvPr/>
        </p:nvSpPr>
        <p:spPr>
          <a:xfrm>
            <a:off x="107950" y="115888"/>
            <a:ext cx="2808288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7.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재해사례</a:t>
            </a:r>
          </a:p>
        </p:txBody>
      </p:sp>
      <p:sp>
        <p:nvSpPr>
          <p:cNvPr id="34819" name="TextBox 7">
            <a:extLst>
              <a:ext uri="{FF2B5EF4-FFF2-40B4-BE49-F238E27FC236}">
                <a16:creationId xmlns:a16="http://schemas.microsoft.com/office/drawing/2014/main" id="{2B3ACA3C-779F-4F01-9365-0684B3388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황화수소 중독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F635BE51-95EB-4088-BBE2-F815BA4B8308}"/>
              </a:ext>
            </a:extLst>
          </p:cNvPr>
          <p:cNvCxnSpPr>
            <a:stCxn id="34819" idx="1"/>
          </p:cNvCxnSpPr>
          <p:nvPr/>
        </p:nvCxnSpPr>
        <p:spPr>
          <a:xfrm>
            <a:off x="395288" y="949325"/>
            <a:ext cx="29527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A9653071-A7E8-4A76-8867-0632D1893C00}"/>
              </a:ext>
            </a:extLst>
          </p:cNvPr>
          <p:cNvCxnSpPr>
            <a:stCxn id="34819" idx="3"/>
          </p:cNvCxnSpPr>
          <p:nvPr/>
        </p:nvCxnSpPr>
        <p:spPr>
          <a:xfrm flipH="1">
            <a:off x="5724525" y="949325"/>
            <a:ext cx="30146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EFE0D9B-0CA5-4F7C-84A0-6CCCBE1AD195}"/>
              </a:ext>
            </a:extLst>
          </p:cNvPr>
          <p:cNvSpPr/>
          <p:nvPr/>
        </p:nvSpPr>
        <p:spPr>
          <a:xfrm>
            <a:off x="107950" y="1341438"/>
            <a:ext cx="8907463" cy="50403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4824" name="TextBox 18">
            <a:extLst>
              <a:ext uri="{FF2B5EF4-FFF2-40B4-BE49-F238E27FC236}">
                <a16:creationId xmlns:a16="http://schemas.microsoft.com/office/drawing/2014/main" id="{4391C770-49A7-4210-B9FE-DF235871C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525588"/>
            <a:ext cx="4229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600" b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돈사 중간 집수조 내 작업 중 황화수소 중독</a:t>
            </a:r>
          </a:p>
        </p:txBody>
      </p:sp>
      <p:sp>
        <p:nvSpPr>
          <p:cNvPr id="34825" name="Freeform 5">
            <a:extLst>
              <a:ext uri="{FF2B5EF4-FFF2-40B4-BE49-F238E27FC236}">
                <a16:creationId xmlns:a16="http://schemas.microsoft.com/office/drawing/2014/main" id="{17087392-853C-4667-A94D-4C7A8BD20356}"/>
              </a:ext>
            </a:extLst>
          </p:cNvPr>
          <p:cNvSpPr>
            <a:spLocks/>
          </p:cNvSpPr>
          <p:nvPr/>
        </p:nvSpPr>
        <p:spPr bwMode="auto">
          <a:xfrm>
            <a:off x="373063" y="1531938"/>
            <a:ext cx="4703762" cy="342900"/>
          </a:xfrm>
          <a:custGeom>
            <a:avLst/>
            <a:gdLst>
              <a:gd name="T0" fmla="*/ 2147483647 w 438"/>
              <a:gd name="T1" fmla="*/ 0 h 67"/>
              <a:gd name="T2" fmla="*/ 0 w 438"/>
              <a:gd name="T3" fmla="*/ 0 h 67"/>
              <a:gd name="T4" fmla="*/ 0 w 438"/>
              <a:gd name="T5" fmla="*/ 1754936610 h 67"/>
              <a:gd name="T6" fmla="*/ 2147483647 w 438"/>
              <a:gd name="T7" fmla="*/ 1754936610 h 67"/>
              <a:gd name="T8" fmla="*/ 2147483647 w 438"/>
              <a:gd name="T9" fmla="*/ 1414426675 h 67"/>
              <a:gd name="T10" fmla="*/ 2147483647 w 438"/>
              <a:gd name="T11" fmla="*/ 340509936 h 67"/>
              <a:gd name="T12" fmla="*/ 2147483647 w 438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8" h="67">
                <a:moveTo>
                  <a:pt x="42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427" y="67"/>
                  <a:pt x="427" y="67"/>
                  <a:pt x="427" y="67"/>
                </a:cubicBezTo>
                <a:cubicBezTo>
                  <a:pt x="433" y="67"/>
                  <a:pt x="438" y="61"/>
                  <a:pt x="438" y="54"/>
                </a:cubicBezTo>
                <a:cubicBezTo>
                  <a:pt x="438" y="13"/>
                  <a:pt x="438" y="13"/>
                  <a:pt x="438" y="13"/>
                </a:cubicBezTo>
                <a:cubicBezTo>
                  <a:pt x="438" y="6"/>
                  <a:pt x="433" y="0"/>
                  <a:pt x="427" y="0"/>
                </a:cubicBezTo>
                <a:close/>
              </a:path>
            </a:pathLst>
          </a:custGeom>
          <a:noFill/>
          <a:ln w="26988" cap="flat">
            <a:solidFill>
              <a:srgbClr val="96147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4826" name="Freeform 6">
            <a:extLst>
              <a:ext uri="{FF2B5EF4-FFF2-40B4-BE49-F238E27FC236}">
                <a16:creationId xmlns:a16="http://schemas.microsoft.com/office/drawing/2014/main" id="{61293479-B6DD-4357-B942-FAC2216EAAA8}"/>
              </a:ext>
            </a:extLst>
          </p:cNvPr>
          <p:cNvSpPr>
            <a:spLocks/>
          </p:cNvSpPr>
          <p:nvPr/>
        </p:nvSpPr>
        <p:spPr bwMode="auto">
          <a:xfrm>
            <a:off x="250825" y="1497013"/>
            <a:ext cx="279400" cy="403225"/>
          </a:xfrm>
          <a:custGeom>
            <a:avLst/>
            <a:gdLst>
              <a:gd name="T0" fmla="*/ 791233761 w 62"/>
              <a:gd name="T1" fmla="*/ 2058111441 h 79"/>
              <a:gd name="T2" fmla="*/ 223168497 w 62"/>
              <a:gd name="T3" fmla="*/ 2058111441 h 79"/>
              <a:gd name="T4" fmla="*/ 0 w 62"/>
              <a:gd name="T5" fmla="*/ 1797592362 h 79"/>
              <a:gd name="T6" fmla="*/ 0 w 62"/>
              <a:gd name="T7" fmla="*/ 312626978 h 79"/>
              <a:gd name="T8" fmla="*/ 223168497 w 62"/>
              <a:gd name="T9" fmla="*/ 0 h 79"/>
              <a:gd name="T10" fmla="*/ 791233761 w 62"/>
              <a:gd name="T11" fmla="*/ 0 h 79"/>
              <a:gd name="T12" fmla="*/ 1257858800 w 62"/>
              <a:gd name="T13" fmla="*/ 1016030022 h 79"/>
              <a:gd name="T14" fmla="*/ 791233761 w 62"/>
              <a:gd name="T15" fmla="*/ 2058111441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79">
                <a:moveTo>
                  <a:pt x="39" y="79"/>
                </a:moveTo>
                <a:cubicBezTo>
                  <a:pt x="11" y="79"/>
                  <a:pt x="11" y="79"/>
                  <a:pt x="11" y="79"/>
                </a:cubicBezTo>
                <a:cubicBezTo>
                  <a:pt x="5" y="79"/>
                  <a:pt x="0" y="77"/>
                  <a:pt x="0" y="69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4"/>
                  <a:pt x="5" y="0"/>
                  <a:pt x="11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62" y="39"/>
                  <a:pt x="62" y="39"/>
                  <a:pt x="62" y="39"/>
                </a:cubicBezTo>
                <a:lnTo>
                  <a:pt x="39" y="79"/>
                </a:lnTo>
                <a:close/>
              </a:path>
            </a:pathLst>
          </a:custGeom>
          <a:solidFill>
            <a:srgbClr val="9614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4827" name="object 4">
            <a:extLst>
              <a:ext uri="{FF2B5EF4-FFF2-40B4-BE49-F238E27FC236}">
                <a16:creationId xmlns:a16="http://schemas.microsoft.com/office/drawing/2014/main" id="{AD845658-03C8-4F2F-8CB5-517948F97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068638"/>
            <a:ext cx="3924300" cy="31686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B703A8FA-5633-4BAD-B03D-F8241C6D73C6}"/>
              </a:ext>
            </a:extLst>
          </p:cNvPr>
          <p:cNvSpPr txBox="1"/>
          <p:nvPr/>
        </p:nvSpPr>
        <p:spPr>
          <a:xfrm>
            <a:off x="4414838" y="3787775"/>
            <a:ext cx="4478337" cy="2282825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227013" indent="-214313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ts val="100"/>
              </a:spcBef>
              <a:buFontTx/>
              <a:buChar char="•"/>
            </a:pPr>
            <a:r>
              <a:rPr lang="ko-KR" altLang="ko-KR" sz="16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돈사와 집수조 사이의 막힌 배관을 뚫기 위해  집수조 내부로 들어가 고압호스를 이용해 막힌  배관을 뚫는 작업을 실시하던 중 분뇨가 휘저어  지면서 분뇨에서 고농도의 황화수소가 발생하였음.</a:t>
            </a:r>
          </a:p>
          <a:p>
            <a:pPr algn="l" eaLnBrk="1" hangingPunct="1">
              <a:lnSpc>
                <a:spcPct val="125000"/>
              </a:lnSpc>
              <a:spcBef>
                <a:spcPts val="850"/>
              </a:spcBef>
              <a:buFontTx/>
              <a:buChar char="•"/>
            </a:pPr>
            <a:r>
              <a:rPr lang="ko-KR" altLang="ko-KR" sz="16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재해자는 유해가스 농도 측정, 환기, 호흡용보호구  착용 없이 돈사 집수조 내부에 들어갔으며  고농도의 황화수소에 질식하여 사망함.</a:t>
            </a:r>
            <a:endParaRPr lang="ko-KR" altLang="ko-KR" sz="16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E977EB01-4975-4B81-84E8-F91769CA4432}"/>
              </a:ext>
            </a:extLst>
          </p:cNvPr>
          <p:cNvSpPr txBox="1"/>
          <p:nvPr/>
        </p:nvSpPr>
        <p:spPr>
          <a:xfrm>
            <a:off x="4427538" y="3262313"/>
            <a:ext cx="4465637" cy="355600"/>
          </a:xfrm>
          <a:prstGeom prst="rect">
            <a:avLst/>
          </a:prstGeom>
          <a:solidFill>
            <a:srgbClr val="F5833C"/>
          </a:solidFill>
        </p:spPr>
        <p:txBody>
          <a:bodyPr lIns="0" tIns="46355" rIns="0" bIns="0">
            <a:spAutoFit/>
          </a:bodyPr>
          <a:lstStyle/>
          <a:p>
            <a:pPr marL="194310">
              <a:spcBef>
                <a:spcPts val="365"/>
              </a:spcBef>
              <a:defRPr/>
            </a:pPr>
            <a:r>
              <a:rPr sz="2000" b="1" spc="-114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재해발생</a:t>
            </a:r>
            <a:r>
              <a:rPr sz="2000" b="1" spc="-31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sz="2000" b="1" spc="-15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원인</a:t>
            </a:r>
            <a:endParaRPr sz="2000"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34830" name="object 8">
            <a:extLst>
              <a:ext uri="{FF2B5EF4-FFF2-40B4-BE49-F238E27FC236}">
                <a16:creationId xmlns:a16="http://schemas.microsoft.com/office/drawing/2014/main" id="{465BB300-C9AC-44EF-905F-93A1724FAA12}"/>
              </a:ext>
            </a:extLst>
          </p:cNvPr>
          <p:cNvSpPr>
            <a:spLocks/>
          </p:cNvSpPr>
          <p:nvPr/>
        </p:nvSpPr>
        <p:spPr bwMode="auto">
          <a:xfrm>
            <a:off x="4633913" y="2900363"/>
            <a:ext cx="320675" cy="363537"/>
          </a:xfrm>
          <a:custGeom>
            <a:avLst/>
            <a:gdLst>
              <a:gd name="T0" fmla="*/ 315480 w 320675"/>
              <a:gd name="T1" fmla="*/ 336257 h 363220"/>
              <a:gd name="T2" fmla="*/ 4660 w 320675"/>
              <a:gd name="T3" fmla="*/ 336257 h 363220"/>
              <a:gd name="T4" fmla="*/ 3378 w 320675"/>
              <a:gd name="T5" fmla="*/ 336816 h 363220"/>
              <a:gd name="T6" fmla="*/ 914 w 320675"/>
              <a:gd name="T7" fmla="*/ 339750 h 363220"/>
              <a:gd name="T8" fmla="*/ 0 w 320675"/>
              <a:gd name="T9" fmla="*/ 342023 h 363220"/>
              <a:gd name="T10" fmla="*/ 0 w 320675"/>
              <a:gd name="T11" fmla="*/ 357047 h 363220"/>
              <a:gd name="T12" fmla="*/ 914 w 320675"/>
              <a:gd name="T13" fmla="*/ 359333 h 363220"/>
              <a:gd name="T14" fmla="*/ 3378 w 320675"/>
              <a:gd name="T15" fmla="*/ 362267 h 363220"/>
              <a:gd name="T16" fmla="*/ 4660 w 320675"/>
              <a:gd name="T17" fmla="*/ 362826 h 363220"/>
              <a:gd name="T18" fmla="*/ 315480 w 320675"/>
              <a:gd name="T19" fmla="*/ 362826 h 363220"/>
              <a:gd name="T20" fmla="*/ 316763 w 320675"/>
              <a:gd name="T21" fmla="*/ 362267 h 363220"/>
              <a:gd name="T22" fmla="*/ 319239 w 320675"/>
              <a:gd name="T23" fmla="*/ 359333 h 363220"/>
              <a:gd name="T24" fmla="*/ 320166 w 320675"/>
              <a:gd name="T25" fmla="*/ 357047 h 363220"/>
              <a:gd name="T26" fmla="*/ 320161 w 320675"/>
              <a:gd name="T27" fmla="*/ 342023 h 363220"/>
              <a:gd name="T28" fmla="*/ 319239 w 320675"/>
              <a:gd name="T29" fmla="*/ 339750 h 363220"/>
              <a:gd name="T30" fmla="*/ 316763 w 320675"/>
              <a:gd name="T31" fmla="*/ 336816 h 363220"/>
              <a:gd name="T32" fmla="*/ 315480 w 320675"/>
              <a:gd name="T33" fmla="*/ 336257 h 363220"/>
              <a:gd name="T34" fmla="*/ 246125 w 320675"/>
              <a:gd name="T35" fmla="*/ 0 h 363220"/>
              <a:gd name="T36" fmla="*/ 74040 w 320675"/>
              <a:gd name="T37" fmla="*/ 0 h 363220"/>
              <a:gd name="T38" fmla="*/ 66563 w 320675"/>
              <a:gd name="T39" fmla="*/ 692 h 363220"/>
              <a:gd name="T40" fmla="*/ 34611 w 320675"/>
              <a:gd name="T41" fmla="*/ 30826 h 363220"/>
              <a:gd name="T42" fmla="*/ 16090 w 320675"/>
              <a:gd name="T43" fmla="*/ 333692 h 363220"/>
              <a:gd name="T44" fmla="*/ 13373 w 320675"/>
              <a:gd name="T45" fmla="*/ 336257 h 363220"/>
              <a:gd name="T46" fmla="*/ 306781 w 320675"/>
              <a:gd name="T47" fmla="*/ 336257 h 363220"/>
              <a:gd name="T48" fmla="*/ 304076 w 320675"/>
              <a:gd name="T49" fmla="*/ 333692 h 363220"/>
              <a:gd name="T50" fmla="*/ 303399 w 320675"/>
              <a:gd name="T51" fmla="*/ 322211 h 363220"/>
              <a:gd name="T52" fmla="*/ 58216 w 320675"/>
              <a:gd name="T53" fmla="*/ 322211 h 363220"/>
              <a:gd name="T54" fmla="*/ 55689 w 320675"/>
              <a:gd name="T55" fmla="*/ 321208 h 363220"/>
              <a:gd name="T56" fmla="*/ 51942 w 320675"/>
              <a:gd name="T57" fmla="*/ 317245 h 363220"/>
              <a:gd name="T58" fmla="*/ 51079 w 320675"/>
              <a:gd name="T59" fmla="*/ 314655 h 363220"/>
              <a:gd name="T60" fmla="*/ 64160 w 320675"/>
              <a:gd name="T61" fmla="*/ 78765 h 363220"/>
              <a:gd name="T62" fmla="*/ 87113 w 320675"/>
              <a:gd name="T63" fmla="*/ 38744 h 363220"/>
              <a:gd name="T64" fmla="*/ 113296 w 320675"/>
              <a:gd name="T65" fmla="*/ 30975 h 363220"/>
              <a:gd name="T66" fmla="*/ 285571 w 320675"/>
              <a:gd name="T67" fmla="*/ 30975 h 363220"/>
              <a:gd name="T68" fmla="*/ 285548 w 320675"/>
              <a:gd name="T69" fmla="*/ 30826 h 363220"/>
              <a:gd name="T70" fmla="*/ 253601 w 320675"/>
              <a:gd name="T71" fmla="*/ 692 h 363220"/>
              <a:gd name="T72" fmla="*/ 246125 w 320675"/>
              <a:gd name="T73" fmla="*/ 0 h 363220"/>
              <a:gd name="T74" fmla="*/ 285571 w 320675"/>
              <a:gd name="T75" fmla="*/ 30975 h 363220"/>
              <a:gd name="T76" fmla="*/ 113296 w 320675"/>
              <a:gd name="T77" fmla="*/ 30975 h 363220"/>
              <a:gd name="T78" fmla="*/ 109844 w 320675"/>
              <a:gd name="T79" fmla="*/ 93808 h 363220"/>
              <a:gd name="T80" fmla="*/ 112214 w 320675"/>
              <a:gd name="T81" fmla="*/ 147863 h 363220"/>
              <a:gd name="T82" fmla="*/ 120740 w 320675"/>
              <a:gd name="T83" fmla="*/ 193752 h 363220"/>
              <a:gd name="T84" fmla="*/ 135756 w 320675"/>
              <a:gd name="T85" fmla="*/ 232090 h 363220"/>
              <a:gd name="T86" fmla="*/ 157594 w 320675"/>
              <a:gd name="T87" fmla="*/ 263492 h 363220"/>
              <a:gd name="T88" fmla="*/ 186588 w 320675"/>
              <a:gd name="T89" fmla="*/ 288569 h 363220"/>
              <a:gd name="T90" fmla="*/ 223069 w 320675"/>
              <a:gd name="T91" fmla="*/ 307938 h 363220"/>
              <a:gd name="T92" fmla="*/ 267373 w 320675"/>
              <a:gd name="T93" fmla="*/ 322211 h 363220"/>
              <a:gd name="T94" fmla="*/ 303399 w 320675"/>
              <a:gd name="T95" fmla="*/ 322211 h 363220"/>
              <a:gd name="T96" fmla="*/ 286677 w 320675"/>
              <a:gd name="T97" fmla="*/ 38252 h 363220"/>
              <a:gd name="T98" fmla="*/ 285571 w 320675"/>
              <a:gd name="T99" fmla="*/ 30975 h 363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20675" h="363220">
                <a:moveTo>
                  <a:pt x="315480" y="336257"/>
                </a:moveTo>
                <a:lnTo>
                  <a:pt x="4660" y="336257"/>
                </a:lnTo>
                <a:lnTo>
                  <a:pt x="3378" y="336816"/>
                </a:lnTo>
                <a:lnTo>
                  <a:pt x="914" y="339750"/>
                </a:lnTo>
                <a:lnTo>
                  <a:pt x="0" y="342023"/>
                </a:lnTo>
                <a:lnTo>
                  <a:pt x="0" y="357047"/>
                </a:lnTo>
                <a:lnTo>
                  <a:pt x="914" y="359333"/>
                </a:lnTo>
                <a:lnTo>
                  <a:pt x="3378" y="362267"/>
                </a:lnTo>
                <a:lnTo>
                  <a:pt x="4660" y="362826"/>
                </a:lnTo>
                <a:lnTo>
                  <a:pt x="315480" y="362826"/>
                </a:lnTo>
                <a:lnTo>
                  <a:pt x="316763" y="362267"/>
                </a:lnTo>
                <a:lnTo>
                  <a:pt x="319239" y="359333"/>
                </a:lnTo>
                <a:lnTo>
                  <a:pt x="320166" y="357047"/>
                </a:lnTo>
                <a:lnTo>
                  <a:pt x="320161" y="342023"/>
                </a:lnTo>
                <a:lnTo>
                  <a:pt x="319239" y="339750"/>
                </a:lnTo>
                <a:lnTo>
                  <a:pt x="316763" y="336816"/>
                </a:lnTo>
                <a:lnTo>
                  <a:pt x="315480" y="336257"/>
                </a:lnTo>
                <a:close/>
              </a:path>
              <a:path w="320675" h="363220">
                <a:moveTo>
                  <a:pt x="246125" y="0"/>
                </a:moveTo>
                <a:lnTo>
                  <a:pt x="74040" y="0"/>
                </a:lnTo>
                <a:lnTo>
                  <a:pt x="66563" y="692"/>
                </a:lnTo>
                <a:lnTo>
                  <a:pt x="34611" y="30826"/>
                </a:lnTo>
                <a:lnTo>
                  <a:pt x="16090" y="333692"/>
                </a:lnTo>
                <a:lnTo>
                  <a:pt x="13373" y="336257"/>
                </a:lnTo>
                <a:lnTo>
                  <a:pt x="306781" y="336257"/>
                </a:lnTo>
                <a:lnTo>
                  <a:pt x="304076" y="333692"/>
                </a:lnTo>
                <a:lnTo>
                  <a:pt x="303399" y="322211"/>
                </a:lnTo>
                <a:lnTo>
                  <a:pt x="58216" y="322211"/>
                </a:lnTo>
                <a:lnTo>
                  <a:pt x="55689" y="321208"/>
                </a:lnTo>
                <a:lnTo>
                  <a:pt x="51942" y="317245"/>
                </a:lnTo>
                <a:lnTo>
                  <a:pt x="51079" y="314655"/>
                </a:lnTo>
                <a:lnTo>
                  <a:pt x="64160" y="78765"/>
                </a:lnTo>
                <a:lnTo>
                  <a:pt x="87113" y="38744"/>
                </a:lnTo>
                <a:lnTo>
                  <a:pt x="113296" y="30975"/>
                </a:lnTo>
                <a:lnTo>
                  <a:pt x="285571" y="30975"/>
                </a:lnTo>
                <a:lnTo>
                  <a:pt x="285548" y="30826"/>
                </a:lnTo>
                <a:lnTo>
                  <a:pt x="253601" y="692"/>
                </a:lnTo>
                <a:lnTo>
                  <a:pt x="246125" y="0"/>
                </a:lnTo>
                <a:close/>
              </a:path>
              <a:path w="320675" h="363220">
                <a:moveTo>
                  <a:pt x="285571" y="30975"/>
                </a:moveTo>
                <a:lnTo>
                  <a:pt x="113296" y="30975"/>
                </a:lnTo>
                <a:lnTo>
                  <a:pt x="109844" y="93808"/>
                </a:lnTo>
                <a:lnTo>
                  <a:pt x="112214" y="147863"/>
                </a:lnTo>
                <a:lnTo>
                  <a:pt x="120740" y="193752"/>
                </a:lnTo>
                <a:lnTo>
                  <a:pt x="135756" y="232090"/>
                </a:lnTo>
                <a:lnTo>
                  <a:pt x="157594" y="263492"/>
                </a:lnTo>
                <a:lnTo>
                  <a:pt x="186588" y="288569"/>
                </a:lnTo>
                <a:lnTo>
                  <a:pt x="223069" y="307938"/>
                </a:lnTo>
                <a:lnTo>
                  <a:pt x="267373" y="322211"/>
                </a:lnTo>
                <a:lnTo>
                  <a:pt x="303399" y="322211"/>
                </a:lnTo>
                <a:lnTo>
                  <a:pt x="286677" y="38252"/>
                </a:lnTo>
                <a:lnTo>
                  <a:pt x="285571" y="30975"/>
                </a:lnTo>
                <a:close/>
              </a:path>
            </a:pathLst>
          </a:custGeom>
          <a:solidFill>
            <a:srgbClr val="F58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6A342DF4-11DD-45E7-85AC-93A881A8977D}"/>
              </a:ext>
            </a:extLst>
          </p:cNvPr>
          <p:cNvSpPr txBox="1"/>
          <p:nvPr/>
        </p:nvSpPr>
        <p:spPr>
          <a:xfrm>
            <a:off x="250825" y="1927225"/>
            <a:ext cx="8642350" cy="974725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127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lnSpc>
                <a:spcPct val="139000"/>
              </a:lnSpc>
              <a:spcBef>
                <a:spcPts val="1550"/>
              </a:spcBef>
            </a:pPr>
            <a:r>
              <a:rPr lang="ko-KR" altLang="ko-KR" sz="15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○○○○년 5월 4일(토) 11:00분경 경남 ○○군 소재 ○○축산(양돈농장) 돈사와 중간 집수조 사이  관로가 막혀 집수조 내부로 들어가 막힌 배관을 뚫는 작업 중 분뇨에서 발생한 황화수소에  중독되어 2명(외국인근로자 1명, 농장주 부인 1명)이 사망하고 1명(농장주)이 부상한 재해임</a:t>
            </a:r>
            <a:endParaRPr lang="ko-KR" altLang="ko-KR" sz="15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832" name="object 9">
            <a:extLst>
              <a:ext uri="{FF2B5EF4-FFF2-40B4-BE49-F238E27FC236}">
                <a16:creationId xmlns:a16="http://schemas.microsoft.com/office/drawing/2014/main" id="{80C2862C-46E1-469D-BE65-9539555F211E}"/>
              </a:ext>
            </a:extLst>
          </p:cNvPr>
          <p:cNvSpPr>
            <a:spLocks/>
          </p:cNvSpPr>
          <p:nvPr/>
        </p:nvSpPr>
        <p:spPr bwMode="auto">
          <a:xfrm>
            <a:off x="4438650" y="2928938"/>
            <a:ext cx="204788" cy="304800"/>
          </a:xfrm>
          <a:custGeom>
            <a:avLst/>
            <a:gdLst>
              <a:gd name="T0" fmla="*/ 183048 w 204470"/>
              <a:gd name="T1" fmla="*/ 227139 h 304800"/>
              <a:gd name="T2" fmla="*/ 158216 w 204470"/>
              <a:gd name="T3" fmla="*/ 227139 h 304800"/>
              <a:gd name="T4" fmla="*/ 140868 w 204470"/>
              <a:gd name="T5" fmla="*/ 304406 h 304800"/>
              <a:gd name="T6" fmla="*/ 190423 w 204470"/>
              <a:gd name="T7" fmla="*/ 266585 h 304800"/>
              <a:gd name="T8" fmla="*/ 173202 w 204470"/>
              <a:gd name="T9" fmla="*/ 254939 h 304800"/>
              <a:gd name="T10" fmla="*/ 183048 w 204470"/>
              <a:gd name="T11" fmla="*/ 227139 h 304800"/>
              <a:gd name="T12" fmla="*/ 95503 w 204470"/>
              <a:gd name="T13" fmla="*/ 67906 h 304800"/>
              <a:gd name="T14" fmla="*/ 145694 w 204470"/>
              <a:gd name="T15" fmla="*/ 116344 h 304800"/>
              <a:gd name="T16" fmla="*/ 0 w 204470"/>
              <a:gd name="T17" fmla="*/ 145427 h 304800"/>
              <a:gd name="T18" fmla="*/ 149250 w 204470"/>
              <a:gd name="T19" fmla="*/ 174879 h 304800"/>
              <a:gd name="T20" fmla="*/ 80568 w 204470"/>
              <a:gd name="T21" fmla="*/ 233540 h 304800"/>
              <a:gd name="T22" fmla="*/ 158216 w 204470"/>
              <a:gd name="T23" fmla="*/ 227139 h 304800"/>
              <a:gd name="T24" fmla="*/ 183048 w 204470"/>
              <a:gd name="T25" fmla="*/ 227139 h 304800"/>
              <a:gd name="T26" fmla="*/ 190496 w 204470"/>
              <a:gd name="T27" fmla="*/ 206108 h 304800"/>
              <a:gd name="T28" fmla="*/ 147815 w 204470"/>
              <a:gd name="T29" fmla="*/ 206108 h 304800"/>
              <a:gd name="T30" fmla="*/ 192951 w 204470"/>
              <a:gd name="T31" fmla="*/ 171919 h 304800"/>
              <a:gd name="T32" fmla="*/ 150621 w 204470"/>
              <a:gd name="T33" fmla="*/ 145376 h 304800"/>
              <a:gd name="T34" fmla="*/ 186067 w 204470"/>
              <a:gd name="T35" fmla="*/ 125209 h 304800"/>
              <a:gd name="T36" fmla="*/ 157518 w 204470"/>
              <a:gd name="T37" fmla="*/ 99834 h 304800"/>
              <a:gd name="T38" fmla="*/ 202450 w 204470"/>
              <a:gd name="T39" fmla="*/ 90106 h 304800"/>
              <a:gd name="T40" fmla="*/ 197252 w 204470"/>
              <a:gd name="T41" fmla="*/ 77139 h 304800"/>
              <a:gd name="T42" fmla="*/ 175399 w 204470"/>
              <a:gd name="T43" fmla="*/ 77139 h 304800"/>
              <a:gd name="T44" fmla="*/ 95503 w 204470"/>
              <a:gd name="T45" fmla="*/ 67906 h 304800"/>
              <a:gd name="T46" fmla="*/ 192138 w 204470"/>
              <a:gd name="T47" fmla="*/ 201472 h 304800"/>
              <a:gd name="T48" fmla="*/ 147815 w 204470"/>
              <a:gd name="T49" fmla="*/ 206108 h 304800"/>
              <a:gd name="T50" fmla="*/ 190496 w 204470"/>
              <a:gd name="T51" fmla="*/ 206108 h 304800"/>
              <a:gd name="T52" fmla="*/ 192138 w 204470"/>
              <a:gd name="T53" fmla="*/ 201472 h 304800"/>
              <a:gd name="T54" fmla="*/ 144348 w 204470"/>
              <a:gd name="T55" fmla="*/ 0 h 304800"/>
              <a:gd name="T56" fmla="*/ 175399 w 204470"/>
              <a:gd name="T57" fmla="*/ 77139 h 304800"/>
              <a:gd name="T58" fmla="*/ 197252 w 204470"/>
              <a:gd name="T59" fmla="*/ 77139 h 304800"/>
              <a:gd name="T60" fmla="*/ 182638 w 204470"/>
              <a:gd name="T61" fmla="*/ 40690 h 304800"/>
              <a:gd name="T62" fmla="*/ 204304 w 204470"/>
              <a:gd name="T63" fmla="*/ 35242 h 304800"/>
              <a:gd name="T64" fmla="*/ 144348 w 204470"/>
              <a:gd name="T65" fmla="*/ 0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4470" h="304800">
                <a:moveTo>
                  <a:pt x="183048" y="227139"/>
                </a:moveTo>
                <a:lnTo>
                  <a:pt x="158216" y="227139"/>
                </a:lnTo>
                <a:lnTo>
                  <a:pt x="140868" y="304406"/>
                </a:lnTo>
                <a:lnTo>
                  <a:pt x="190423" y="266585"/>
                </a:lnTo>
                <a:lnTo>
                  <a:pt x="173202" y="254939"/>
                </a:lnTo>
                <a:lnTo>
                  <a:pt x="183048" y="227139"/>
                </a:lnTo>
                <a:close/>
              </a:path>
              <a:path w="204470" h="304800">
                <a:moveTo>
                  <a:pt x="95503" y="67906"/>
                </a:moveTo>
                <a:lnTo>
                  <a:pt x="145694" y="116344"/>
                </a:lnTo>
                <a:lnTo>
                  <a:pt x="0" y="145427"/>
                </a:lnTo>
                <a:lnTo>
                  <a:pt x="149250" y="174879"/>
                </a:lnTo>
                <a:lnTo>
                  <a:pt x="80568" y="233540"/>
                </a:lnTo>
                <a:lnTo>
                  <a:pt x="158216" y="227139"/>
                </a:lnTo>
                <a:lnTo>
                  <a:pt x="183048" y="227139"/>
                </a:lnTo>
                <a:lnTo>
                  <a:pt x="190496" y="206108"/>
                </a:lnTo>
                <a:lnTo>
                  <a:pt x="147815" y="206108"/>
                </a:lnTo>
                <a:lnTo>
                  <a:pt x="192951" y="171919"/>
                </a:lnTo>
                <a:lnTo>
                  <a:pt x="150621" y="145376"/>
                </a:lnTo>
                <a:lnTo>
                  <a:pt x="186067" y="125209"/>
                </a:lnTo>
                <a:lnTo>
                  <a:pt x="157518" y="99834"/>
                </a:lnTo>
                <a:lnTo>
                  <a:pt x="202450" y="90106"/>
                </a:lnTo>
                <a:lnTo>
                  <a:pt x="197252" y="77139"/>
                </a:lnTo>
                <a:lnTo>
                  <a:pt x="175399" y="77139"/>
                </a:lnTo>
                <a:lnTo>
                  <a:pt x="95503" y="67906"/>
                </a:lnTo>
                <a:close/>
              </a:path>
              <a:path w="204470" h="304800">
                <a:moveTo>
                  <a:pt x="192138" y="201472"/>
                </a:moveTo>
                <a:lnTo>
                  <a:pt x="147815" y="206108"/>
                </a:lnTo>
                <a:lnTo>
                  <a:pt x="190496" y="206108"/>
                </a:lnTo>
                <a:lnTo>
                  <a:pt x="192138" y="201472"/>
                </a:lnTo>
                <a:close/>
              </a:path>
              <a:path w="204470" h="304800">
                <a:moveTo>
                  <a:pt x="144348" y="0"/>
                </a:moveTo>
                <a:lnTo>
                  <a:pt x="175399" y="77139"/>
                </a:lnTo>
                <a:lnTo>
                  <a:pt x="197252" y="77139"/>
                </a:lnTo>
                <a:lnTo>
                  <a:pt x="182638" y="40690"/>
                </a:lnTo>
                <a:lnTo>
                  <a:pt x="204304" y="35242"/>
                </a:lnTo>
                <a:lnTo>
                  <a:pt x="144348" y="0"/>
                </a:lnTo>
                <a:close/>
              </a:path>
            </a:pathLst>
          </a:custGeom>
          <a:solidFill>
            <a:srgbClr val="F58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34833" name="object 10">
            <a:extLst>
              <a:ext uri="{FF2B5EF4-FFF2-40B4-BE49-F238E27FC236}">
                <a16:creationId xmlns:a16="http://schemas.microsoft.com/office/drawing/2014/main" id="{00E08ECA-848B-42D6-9E0A-458582F68819}"/>
              </a:ext>
            </a:extLst>
          </p:cNvPr>
          <p:cNvSpPr>
            <a:spLocks/>
          </p:cNvSpPr>
          <p:nvPr/>
        </p:nvSpPr>
        <p:spPr bwMode="auto">
          <a:xfrm>
            <a:off x="4962525" y="2928938"/>
            <a:ext cx="203200" cy="304800"/>
          </a:xfrm>
          <a:custGeom>
            <a:avLst/>
            <a:gdLst>
              <a:gd name="T0" fmla="*/ 12166 w 204470"/>
              <a:gd name="T1" fmla="*/ 201472 h 304800"/>
              <a:gd name="T2" fmla="*/ 31102 w 204470"/>
              <a:gd name="T3" fmla="*/ 254927 h 304800"/>
              <a:gd name="T4" fmla="*/ 13868 w 204470"/>
              <a:gd name="T5" fmla="*/ 266585 h 304800"/>
              <a:gd name="T6" fmla="*/ 63436 w 204470"/>
              <a:gd name="T7" fmla="*/ 304406 h 304800"/>
              <a:gd name="T8" fmla="*/ 46075 w 204470"/>
              <a:gd name="T9" fmla="*/ 227126 h 304800"/>
              <a:gd name="T10" fmla="*/ 116227 w 204470"/>
              <a:gd name="T11" fmla="*/ 227126 h 304800"/>
              <a:gd name="T12" fmla="*/ 91613 w 204470"/>
              <a:gd name="T13" fmla="*/ 206108 h 304800"/>
              <a:gd name="T14" fmla="*/ 56489 w 204470"/>
              <a:gd name="T15" fmla="*/ 206108 h 304800"/>
              <a:gd name="T16" fmla="*/ 12166 w 204470"/>
              <a:gd name="T17" fmla="*/ 201472 h 304800"/>
              <a:gd name="T18" fmla="*/ 116227 w 204470"/>
              <a:gd name="T19" fmla="*/ 227126 h 304800"/>
              <a:gd name="T20" fmla="*/ 46075 w 204470"/>
              <a:gd name="T21" fmla="*/ 227126 h 304800"/>
              <a:gd name="T22" fmla="*/ 123723 w 204470"/>
              <a:gd name="T23" fmla="*/ 233527 h 304800"/>
              <a:gd name="T24" fmla="*/ 116227 w 204470"/>
              <a:gd name="T25" fmla="*/ 227126 h 304800"/>
              <a:gd name="T26" fmla="*/ 59956 w 204470"/>
              <a:gd name="T27" fmla="*/ 0 h 304800"/>
              <a:gd name="T28" fmla="*/ 0 w 204470"/>
              <a:gd name="T29" fmla="*/ 35242 h 304800"/>
              <a:gd name="T30" fmla="*/ 21666 w 204470"/>
              <a:gd name="T31" fmla="*/ 40690 h 304800"/>
              <a:gd name="T32" fmla="*/ 1854 w 204470"/>
              <a:gd name="T33" fmla="*/ 90106 h 304800"/>
              <a:gd name="T34" fmla="*/ 46774 w 204470"/>
              <a:gd name="T35" fmla="*/ 99834 h 304800"/>
              <a:gd name="T36" fmla="*/ 18237 w 204470"/>
              <a:gd name="T37" fmla="*/ 125196 h 304800"/>
              <a:gd name="T38" fmla="*/ 53670 w 204470"/>
              <a:gd name="T39" fmla="*/ 145376 h 304800"/>
              <a:gd name="T40" fmla="*/ 11353 w 204470"/>
              <a:gd name="T41" fmla="*/ 171907 h 304800"/>
              <a:gd name="T42" fmla="*/ 56489 w 204470"/>
              <a:gd name="T43" fmla="*/ 206108 h 304800"/>
              <a:gd name="T44" fmla="*/ 91613 w 204470"/>
              <a:gd name="T45" fmla="*/ 206108 h 304800"/>
              <a:gd name="T46" fmla="*/ 55041 w 204470"/>
              <a:gd name="T47" fmla="*/ 174878 h 304800"/>
              <a:gd name="T48" fmla="*/ 204304 w 204470"/>
              <a:gd name="T49" fmla="*/ 145427 h 304800"/>
              <a:gd name="T50" fmla="*/ 58610 w 204470"/>
              <a:gd name="T51" fmla="*/ 116344 h 304800"/>
              <a:gd name="T52" fmla="*/ 99244 w 204470"/>
              <a:gd name="T53" fmla="*/ 77139 h 304800"/>
              <a:gd name="T54" fmla="*/ 28905 w 204470"/>
              <a:gd name="T55" fmla="*/ 77139 h 304800"/>
              <a:gd name="T56" fmla="*/ 59956 w 204470"/>
              <a:gd name="T57" fmla="*/ 0 h 304800"/>
              <a:gd name="T58" fmla="*/ 108813 w 204470"/>
              <a:gd name="T59" fmla="*/ 67906 h 304800"/>
              <a:gd name="T60" fmla="*/ 28905 w 204470"/>
              <a:gd name="T61" fmla="*/ 77139 h 304800"/>
              <a:gd name="T62" fmla="*/ 99244 w 204470"/>
              <a:gd name="T63" fmla="*/ 77139 h 304800"/>
              <a:gd name="T64" fmla="*/ 108813 w 204470"/>
              <a:gd name="T65" fmla="*/ 67906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4470" h="304800">
                <a:moveTo>
                  <a:pt x="12166" y="201472"/>
                </a:moveTo>
                <a:lnTo>
                  <a:pt x="31102" y="254927"/>
                </a:lnTo>
                <a:lnTo>
                  <a:pt x="13868" y="266585"/>
                </a:lnTo>
                <a:lnTo>
                  <a:pt x="63436" y="304406"/>
                </a:lnTo>
                <a:lnTo>
                  <a:pt x="46075" y="227126"/>
                </a:lnTo>
                <a:lnTo>
                  <a:pt x="116227" y="227126"/>
                </a:lnTo>
                <a:lnTo>
                  <a:pt x="91613" y="206108"/>
                </a:lnTo>
                <a:lnTo>
                  <a:pt x="56489" y="206108"/>
                </a:lnTo>
                <a:lnTo>
                  <a:pt x="12166" y="201472"/>
                </a:lnTo>
                <a:close/>
              </a:path>
              <a:path w="204470" h="304800">
                <a:moveTo>
                  <a:pt x="116227" y="227126"/>
                </a:moveTo>
                <a:lnTo>
                  <a:pt x="46075" y="227126"/>
                </a:lnTo>
                <a:lnTo>
                  <a:pt x="123723" y="233527"/>
                </a:lnTo>
                <a:lnTo>
                  <a:pt x="116227" y="227126"/>
                </a:lnTo>
                <a:close/>
              </a:path>
              <a:path w="204470" h="304800">
                <a:moveTo>
                  <a:pt x="59956" y="0"/>
                </a:moveTo>
                <a:lnTo>
                  <a:pt x="0" y="35242"/>
                </a:lnTo>
                <a:lnTo>
                  <a:pt x="21666" y="40690"/>
                </a:lnTo>
                <a:lnTo>
                  <a:pt x="1854" y="90106"/>
                </a:lnTo>
                <a:lnTo>
                  <a:pt x="46774" y="99834"/>
                </a:lnTo>
                <a:lnTo>
                  <a:pt x="18237" y="125196"/>
                </a:lnTo>
                <a:lnTo>
                  <a:pt x="53670" y="145376"/>
                </a:lnTo>
                <a:lnTo>
                  <a:pt x="11353" y="171907"/>
                </a:lnTo>
                <a:lnTo>
                  <a:pt x="56489" y="206108"/>
                </a:lnTo>
                <a:lnTo>
                  <a:pt x="91613" y="206108"/>
                </a:lnTo>
                <a:lnTo>
                  <a:pt x="55041" y="174878"/>
                </a:lnTo>
                <a:lnTo>
                  <a:pt x="204304" y="145427"/>
                </a:lnTo>
                <a:lnTo>
                  <a:pt x="58610" y="116344"/>
                </a:lnTo>
                <a:lnTo>
                  <a:pt x="99244" y="77139"/>
                </a:lnTo>
                <a:lnTo>
                  <a:pt x="28905" y="77139"/>
                </a:lnTo>
                <a:lnTo>
                  <a:pt x="59956" y="0"/>
                </a:lnTo>
                <a:close/>
              </a:path>
              <a:path w="204470" h="304800">
                <a:moveTo>
                  <a:pt x="108813" y="67906"/>
                </a:moveTo>
                <a:lnTo>
                  <a:pt x="28905" y="77139"/>
                </a:lnTo>
                <a:lnTo>
                  <a:pt x="99244" y="77139"/>
                </a:lnTo>
                <a:lnTo>
                  <a:pt x="108813" y="67906"/>
                </a:lnTo>
                <a:close/>
              </a:path>
            </a:pathLst>
          </a:custGeom>
          <a:solidFill>
            <a:srgbClr val="F58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F9D8AE02-D05F-4BE0-846C-64ACB939A328}"/>
              </a:ext>
            </a:extLst>
          </p:cNvPr>
          <p:cNvSpPr/>
          <p:nvPr/>
        </p:nvSpPr>
        <p:spPr>
          <a:xfrm>
            <a:off x="107950" y="115888"/>
            <a:ext cx="2808288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7.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재해사례</a:t>
            </a:r>
          </a:p>
        </p:txBody>
      </p:sp>
      <p:sp>
        <p:nvSpPr>
          <p:cNvPr id="35843" name="TextBox 7">
            <a:extLst>
              <a:ext uri="{FF2B5EF4-FFF2-40B4-BE49-F238E27FC236}">
                <a16:creationId xmlns:a16="http://schemas.microsoft.com/office/drawing/2014/main" id="{BC7ADC8D-F57A-4995-85A3-DEA56CE15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일산화탄소 중독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0C13431-CF7F-4274-AA0D-BBB0B71D7AA8}"/>
              </a:ext>
            </a:extLst>
          </p:cNvPr>
          <p:cNvCxnSpPr>
            <a:stCxn id="35843" idx="1"/>
          </p:cNvCxnSpPr>
          <p:nvPr/>
        </p:nvCxnSpPr>
        <p:spPr>
          <a:xfrm>
            <a:off x="395288" y="949325"/>
            <a:ext cx="29527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C4F9398-9133-429E-9337-BCE99FDC3D97}"/>
              </a:ext>
            </a:extLst>
          </p:cNvPr>
          <p:cNvCxnSpPr>
            <a:stCxn id="35843" idx="3"/>
          </p:cNvCxnSpPr>
          <p:nvPr/>
        </p:nvCxnSpPr>
        <p:spPr>
          <a:xfrm flipH="1">
            <a:off x="5724525" y="949325"/>
            <a:ext cx="30146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E418575-D73F-4CBE-965A-E728B6A1758C}"/>
              </a:ext>
            </a:extLst>
          </p:cNvPr>
          <p:cNvSpPr/>
          <p:nvPr/>
        </p:nvSpPr>
        <p:spPr>
          <a:xfrm>
            <a:off x="107950" y="1341438"/>
            <a:ext cx="8907463" cy="50403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5848" name="TextBox 18">
            <a:extLst>
              <a:ext uri="{FF2B5EF4-FFF2-40B4-BE49-F238E27FC236}">
                <a16:creationId xmlns:a16="http://schemas.microsoft.com/office/drawing/2014/main" id="{D0490EDF-9EE0-4FA8-B2CA-D1A303195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525588"/>
            <a:ext cx="3868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600" b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콘크리트 양생 작업 중 일산화탄소 중독</a:t>
            </a:r>
          </a:p>
        </p:txBody>
      </p:sp>
      <p:sp>
        <p:nvSpPr>
          <p:cNvPr id="35849" name="Freeform 5">
            <a:extLst>
              <a:ext uri="{FF2B5EF4-FFF2-40B4-BE49-F238E27FC236}">
                <a16:creationId xmlns:a16="http://schemas.microsoft.com/office/drawing/2014/main" id="{7044EF65-C524-4994-9005-96F6C0187DBB}"/>
              </a:ext>
            </a:extLst>
          </p:cNvPr>
          <p:cNvSpPr>
            <a:spLocks/>
          </p:cNvSpPr>
          <p:nvPr/>
        </p:nvSpPr>
        <p:spPr bwMode="auto">
          <a:xfrm>
            <a:off x="373063" y="1531938"/>
            <a:ext cx="4194175" cy="342900"/>
          </a:xfrm>
          <a:custGeom>
            <a:avLst/>
            <a:gdLst>
              <a:gd name="T0" fmla="*/ 2147483647 w 438"/>
              <a:gd name="T1" fmla="*/ 0 h 67"/>
              <a:gd name="T2" fmla="*/ 0 w 438"/>
              <a:gd name="T3" fmla="*/ 0 h 67"/>
              <a:gd name="T4" fmla="*/ 0 w 438"/>
              <a:gd name="T5" fmla="*/ 1754936610 h 67"/>
              <a:gd name="T6" fmla="*/ 2147483647 w 438"/>
              <a:gd name="T7" fmla="*/ 1754936610 h 67"/>
              <a:gd name="T8" fmla="*/ 2147483647 w 438"/>
              <a:gd name="T9" fmla="*/ 1414426675 h 67"/>
              <a:gd name="T10" fmla="*/ 2147483647 w 438"/>
              <a:gd name="T11" fmla="*/ 340509936 h 67"/>
              <a:gd name="T12" fmla="*/ 2147483647 w 438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8" h="67">
                <a:moveTo>
                  <a:pt x="42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427" y="67"/>
                  <a:pt x="427" y="67"/>
                  <a:pt x="427" y="67"/>
                </a:cubicBezTo>
                <a:cubicBezTo>
                  <a:pt x="433" y="67"/>
                  <a:pt x="438" y="61"/>
                  <a:pt x="438" y="54"/>
                </a:cubicBezTo>
                <a:cubicBezTo>
                  <a:pt x="438" y="13"/>
                  <a:pt x="438" y="13"/>
                  <a:pt x="438" y="13"/>
                </a:cubicBezTo>
                <a:cubicBezTo>
                  <a:pt x="438" y="6"/>
                  <a:pt x="433" y="0"/>
                  <a:pt x="427" y="0"/>
                </a:cubicBezTo>
                <a:close/>
              </a:path>
            </a:pathLst>
          </a:custGeom>
          <a:noFill/>
          <a:ln w="26988" cap="flat">
            <a:solidFill>
              <a:srgbClr val="96147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5850" name="Freeform 6">
            <a:extLst>
              <a:ext uri="{FF2B5EF4-FFF2-40B4-BE49-F238E27FC236}">
                <a16:creationId xmlns:a16="http://schemas.microsoft.com/office/drawing/2014/main" id="{C6E21495-9196-41DF-B867-201CEB0400CF}"/>
              </a:ext>
            </a:extLst>
          </p:cNvPr>
          <p:cNvSpPr>
            <a:spLocks/>
          </p:cNvSpPr>
          <p:nvPr/>
        </p:nvSpPr>
        <p:spPr bwMode="auto">
          <a:xfrm>
            <a:off x="250825" y="1497013"/>
            <a:ext cx="279400" cy="403225"/>
          </a:xfrm>
          <a:custGeom>
            <a:avLst/>
            <a:gdLst>
              <a:gd name="T0" fmla="*/ 791233761 w 62"/>
              <a:gd name="T1" fmla="*/ 2058111441 h 79"/>
              <a:gd name="T2" fmla="*/ 223168497 w 62"/>
              <a:gd name="T3" fmla="*/ 2058111441 h 79"/>
              <a:gd name="T4" fmla="*/ 0 w 62"/>
              <a:gd name="T5" fmla="*/ 1797592362 h 79"/>
              <a:gd name="T6" fmla="*/ 0 w 62"/>
              <a:gd name="T7" fmla="*/ 312626978 h 79"/>
              <a:gd name="T8" fmla="*/ 223168497 w 62"/>
              <a:gd name="T9" fmla="*/ 0 h 79"/>
              <a:gd name="T10" fmla="*/ 791233761 w 62"/>
              <a:gd name="T11" fmla="*/ 0 h 79"/>
              <a:gd name="T12" fmla="*/ 1257858800 w 62"/>
              <a:gd name="T13" fmla="*/ 1016030022 h 79"/>
              <a:gd name="T14" fmla="*/ 791233761 w 62"/>
              <a:gd name="T15" fmla="*/ 2058111441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79">
                <a:moveTo>
                  <a:pt x="39" y="79"/>
                </a:moveTo>
                <a:cubicBezTo>
                  <a:pt x="11" y="79"/>
                  <a:pt x="11" y="79"/>
                  <a:pt x="11" y="79"/>
                </a:cubicBezTo>
                <a:cubicBezTo>
                  <a:pt x="5" y="79"/>
                  <a:pt x="0" y="77"/>
                  <a:pt x="0" y="69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4"/>
                  <a:pt x="5" y="0"/>
                  <a:pt x="11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62" y="39"/>
                  <a:pt x="62" y="39"/>
                  <a:pt x="62" y="39"/>
                </a:cubicBezTo>
                <a:lnTo>
                  <a:pt x="39" y="79"/>
                </a:lnTo>
                <a:close/>
              </a:path>
            </a:pathLst>
          </a:custGeom>
          <a:solidFill>
            <a:srgbClr val="9614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5851" name="object 4">
            <a:extLst>
              <a:ext uri="{FF2B5EF4-FFF2-40B4-BE49-F238E27FC236}">
                <a16:creationId xmlns:a16="http://schemas.microsoft.com/office/drawing/2014/main" id="{81893F2D-E5A1-4F1C-848C-2BDEFB411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3186113"/>
            <a:ext cx="3622675" cy="30384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5CE76813-F570-48EC-AA73-E51B8E7C2B80}"/>
              </a:ext>
            </a:extLst>
          </p:cNvPr>
          <p:cNvSpPr txBox="1"/>
          <p:nvPr/>
        </p:nvSpPr>
        <p:spPr>
          <a:xfrm>
            <a:off x="3924300" y="3803650"/>
            <a:ext cx="5091113" cy="2436813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227013" indent="-214313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ts val="100"/>
              </a:spcBef>
              <a:buFontTx/>
              <a:buChar char="•"/>
            </a:pPr>
            <a:r>
              <a:rPr lang="ko-KR" altLang="ko-KR" sz="15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콘크리트 양생을 위한 갈탄난로를 피웠으며  갈탄이 불완전 연소하면서 환기가 충분하지 못한  밀폐된 공간에 일산화탄소가 고농도로 정체되어  (1,000 ppm 이상) 있는 상태에서, 내부에 출입한  근로자가 일산화탄소에 의한 중독사고 발생</a:t>
            </a:r>
          </a:p>
          <a:p>
            <a:pPr algn="l" eaLnBrk="1" hangingPunct="1">
              <a:lnSpc>
                <a:spcPct val="125000"/>
              </a:lnSpc>
              <a:spcBef>
                <a:spcPts val="850"/>
              </a:spcBef>
              <a:buFontTx/>
              <a:buChar char="•"/>
            </a:pPr>
            <a:r>
              <a:rPr lang="ko-KR" altLang="ko-KR" sz="15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일산화탄소 가스 중독 예방을 위한 적절한 환기,  일산화탄소 농도 측정, 호흡용보호구(송기마스크나  공기호흡기) 지급 및 착용, 감시인을 배치하고 작업  하여야 하나 이를 조치하지 않아 발생함.</a:t>
            </a:r>
            <a:endParaRPr lang="ko-KR" altLang="ko-KR" sz="15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05A17F0E-A85A-4A3F-82C1-E078287A5624}"/>
              </a:ext>
            </a:extLst>
          </p:cNvPr>
          <p:cNvSpPr txBox="1"/>
          <p:nvPr/>
        </p:nvSpPr>
        <p:spPr>
          <a:xfrm>
            <a:off x="4046538" y="3435350"/>
            <a:ext cx="4846637" cy="354013"/>
          </a:xfrm>
          <a:prstGeom prst="rect">
            <a:avLst/>
          </a:prstGeom>
          <a:solidFill>
            <a:srgbClr val="F5833C"/>
          </a:solidFill>
        </p:spPr>
        <p:txBody>
          <a:bodyPr lIns="0" tIns="46355" rIns="0" bIns="0">
            <a:spAutoFit/>
          </a:bodyPr>
          <a:lstStyle/>
          <a:p>
            <a:pPr marL="194310">
              <a:spcBef>
                <a:spcPts val="365"/>
              </a:spcBef>
              <a:defRPr/>
            </a:pPr>
            <a:r>
              <a:rPr sz="2000" b="1" spc="-114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재해발생</a:t>
            </a:r>
            <a:r>
              <a:rPr sz="2000" b="1" spc="-31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sz="2000" b="1" spc="-15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원인</a:t>
            </a:r>
            <a:endParaRPr sz="2000"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35854" name="object 8">
            <a:extLst>
              <a:ext uri="{FF2B5EF4-FFF2-40B4-BE49-F238E27FC236}">
                <a16:creationId xmlns:a16="http://schemas.microsoft.com/office/drawing/2014/main" id="{76090790-0ABA-4894-BCFC-E7D32F16FB55}"/>
              </a:ext>
            </a:extLst>
          </p:cNvPr>
          <p:cNvSpPr>
            <a:spLocks/>
          </p:cNvSpPr>
          <p:nvPr/>
        </p:nvSpPr>
        <p:spPr bwMode="auto">
          <a:xfrm>
            <a:off x="4252913" y="3071813"/>
            <a:ext cx="320675" cy="363537"/>
          </a:xfrm>
          <a:custGeom>
            <a:avLst/>
            <a:gdLst>
              <a:gd name="T0" fmla="*/ 315480 w 320675"/>
              <a:gd name="T1" fmla="*/ 336257 h 363220"/>
              <a:gd name="T2" fmla="*/ 4660 w 320675"/>
              <a:gd name="T3" fmla="*/ 336257 h 363220"/>
              <a:gd name="T4" fmla="*/ 3378 w 320675"/>
              <a:gd name="T5" fmla="*/ 336816 h 363220"/>
              <a:gd name="T6" fmla="*/ 914 w 320675"/>
              <a:gd name="T7" fmla="*/ 339750 h 363220"/>
              <a:gd name="T8" fmla="*/ 0 w 320675"/>
              <a:gd name="T9" fmla="*/ 342023 h 363220"/>
              <a:gd name="T10" fmla="*/ 0 w 320675"/>
              <a:gd name="T11" fmla="*/ 357047 h 363220"/>
              <a:gd name="T12" fmla="*/ 914 w 320675"/>
              <a:gd name="T13" fmla="*/ 359333 h 363220"/>
              <a:gd name="T14" fmla="*/ 3378 w 320675"/>
              <a:gd name="T15" fmla="*/ 362267 h 363220"/>
              <a:gd name="T16" fmla="*/ 4660 w 320675"/>
              <a:gd name="T17" fmla="*/ 362826 h 363220"/>
              <a:gd name="T18" fmla="*/ 315480 w 320675"/>
              <a:gd name="T19" fmla="*/ 362826 h 363220"/>
              <a:gd name="T20" fmla="*/ 316763 w 320675"/>
              <a:gd name="T21" fmla="*/ 362267 h 363220"/>
              <a:gd name="T22" fmla="*/ 319239 w 320675"/>
              <a:gd name="T23" fmla="*/ 359333 h 363220"/>
              <a:gd name="T24" fmla="*/ 320166 w 320675"/>
              <a:gd name="T25" fmla="*/ 357047 h 363220"/>
              <a:gd name="T26" fmla="*/ 320161 w 320675"/>
              <a:gd name="T27" fmla="*/ 342023 h 363220"/>
              <a:gd name="T28" fmla="*/ 319239 w 320675"/>
              <a:gd name="T29" fmla="*/ 339750 h 363220"/>
              <a:gd name="T30" fmla="*/ 316763 w 320675"/>
              <a:gd name="T31" fmla="*/ 336816 h 363220"/>
              <a:gd name="T32" fmla="*/ 315480 w 320675"/>
              <a:gd name="T33" fmla="*/ 336257 h 363220"/>
              <a:gd name="T34" fmla="*/ 246125 w 320675"/>
              <a:gd name="T35" fmla="*/ 0 h 363220"/>
              <a:gd name="T36" fmla="*/ 74040 w 320675"/>
              <a:gd name="T37" fmla="*/ 0 h 363220"/>
              <a:gd name="T38" fmla="*/ 66563 w 320675"/>
              <a:gd name="T39" fmla="*/ 692 h 363220"/>
              <a:gd name="T40" fmla="*/ 34611 w 320675"/>
              <a:gd name="T41" fmla="*/ 30826 h 363220"/>
              <a:gd name="T42" fmla="*/ 16090 w 320675"/>
              <a:gd name="T43" fmla="*/ 333692 h 363220"/>
              <a:gd name="T44" fmla="*/ 13373 w 320675"/>
              <a:gd name="T45" fmla="*/ 336257 h 363220"/>
              <a:gd name="T46" fmla="*/ 306781 w 320675"/>
              <a:gd name="T47" fmla="*/ 336257 h 363220"/>
              <a:gd name="T48" fmla="*/ 304076 w 320675"/>
              <a:gd name="T49" fmla="*/ 333692 h 363220"/>
              <a:gd name="T50" fmla="*/ 303399 w 320675"/>
              <a:gd name="T51" fmla="*/ 322211 h 363220"/>
              <a:gd name="T52" fmla="*/ 58216 w 320675"/>
              <a:gd name="T53" fmla="*/ 322211 h 363220"/>
              <a:gd name="T54" fmla="*/ 55689 w 320675"/>
              <a:gd name="T55" fmla="*/ 321208 h 363220"/>
              <a:gd name="T56" fmla="*/ 51942 w 320675"/>
              <a:gd name="T57" fmla="*/ 317245 h 363220"/>
              <a:gd name="T58" fmla="*/ 51079 w 320675"/>
              <a:gd name="T59" fmla="*/ 314655 h 363220"/>
              <a:gd name="T60" fmla="*/ 64160 w 320675"/>
              <a:gd name="T61" fmla="*/ 78765 h 363220"/>
              <a:gd name="T62" fmla="*/ 87113 w 320675"/>
              <a:gd name="T63" fmla="*/ 38744 h 363220"/>
              <a:gd name="T64" fmla="*/ 113296 w 320675"/>
              <a:gd name="T65" fmla="*/ 30975 h 363220"/>
              <a:gd name="T66" fmla="*/ 285571 w 320675"/>
              <a:gd name="T67" fmla="*/ 30975 h 363220"/>
              <a:gd name="T68" fmla="*/ 285548 w 320675"/>
              <a:gd name="T69" fmla="*/ 30826 h 363220"/>
              <a:gd name="T70" fmla="*/ 253601 w 320675"/>
              <a:gd name="T71" fmla="*/ 692 h 363220"/>
              <a:gd name="T72" fmla="*/ 246125 w 320675"/>
              <a:gd name="T73" fmla="*/ 0 h 363220"/>
              <a:gd name="T74" fmla="*/ 285571 w 320675"/>
              <a:gd name="T75" fmla="*/ 30975 h 363220"/>
              <a:gd name="T76" fmla="*/ 113296 w 320675"/>
              <a:gd name="T77" fmla="*/ 30975 h 363220"/>
              <a:gd name="T78" fmla="*/ 109844 w 320675"/>
              <a:gd name="T79" fmla="*/ 93808 h 363220"/>
              <a:gd name="T80" fmla="*/ 112214 w 320675"/>
              <a:gd name="T81" fmla="*/ 147863 h 363220"/>
              <a:gd name="T82" fmla="*/ 120740 w 320675"/>
              <a:gd name="T83" fmla="*/ 193752 h 363220"/>
              <a:gd name="T84" fmla="*/ 135756 w 320675"/>
              <a:gd name="T85" fmla="*/ 232090 h 363220"/>
              <a:gd name="T86" fmla="*/ 157594 w 320675"/>
              <a:gd name="T87" fmla="*/ 263492 h 363220"/>
              <a:gd name="T88" fmla="*/ 186588 w 320675"/>
              <a:gd name="T89" fmla="*/ 288569 h 363220"/>
              <a:gd name="T90" fmla="*/ 223069 w 320675"/>
              <a:gd name="T91" fmla="*/ 307938 h 363220"/>
              <a:gd name="T92" fmla="*/ 267373 w 320675"/>
              <a:gd name="T93" fmla="*/ 322211 h 363220"/>
              <a:gd name="T94" fmla="*/ 303399 w 320675"/>
              <a:gd name="T95" fmla="*/ 322211 h 363220"/>
              <a:gd name="T96" fmla="*/ 286677 w 320675"/>
              <a:gd name="T97" fmla="*/ 38252 h 363220"/>
              <a:gd name="T98" fmla="*/ 285571 w 320675"/>
              <a:gd name="T99" fmla="*/ 30975 h 363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20675" h="363220">
                <a:moveTo>
                  <a:pt x="315480" y="336257"/>
                </a:moveTo>
                <a:lnTo>
                  <a:pt x="4660" y="336257"/>
                </a:lnTo>
                <a:lnTo>
                  <a:pt x="3378" y="336816"/>
                </a:lnTo>
                <a:lnTo>
                  <a:pt x="914" y="339750"/>
                </a:lnTo>
                <a:lnTo>
                  <a:pt x="0" y="342023"/>
                </a:lnTo>
                <a:lnTo>
                  <a:pt x="0" y="357047"/>
                </a:lnTo>
                <a:lnTo>
                  <a:pt x="914" y="359333"/>
                </a:lnTo>
                <a:lnTo>
                  <a:pt x="3378" y="362267"/>
                </a:lnTo>
                <a:lnTo>
                  <a:pt x="4660" y="362826"/>
                </a:lnTo>
                <a:lnTo>
                  <a:pt x="315480" y="362826"/>
                </a:lnTo>
                <a:lnTo>
                  <a:pt x="316763" y="362267"/>
                </a:lnTo>
                <a:lnTo>
                  <a:pt x="319239" y="359333"/>
                </a:lnTo>
                <a:lnTo>
                  <a:pt x="320166" y="357047"/>
                </a:lnTo>
                <a:lnTo>
                  <a:pt x="320161" y="342023"/>
                </a:lnTo>
                <a:lnTo>
                  <a:pt x="319239" y="339750"/>
                </a:lnTo>
                <a:lnTo>
                  <a:pt x="316763" y="336816"/>
                </a:lnTo>
                <a:lnTo>
                  <a:pt x="315480" y="336257"/>
                </a:lnTo>
                <a:close/>
              </a:path>
              <a:path w="320675" h="363220">
                <a:moveTo>
                  <a:pt x="246125" y="0"/>
                </a:moveTo>
                <a:lnTo>
                  <a:pt x="74040" y="0"/>
                </a:lnTo>
                <a:lnTo>
                  <a:pt x="66563" y="692"/>
                </a:lnTo>
                <a:lnTo>
                  <a:pt x="34611" y="30826"/>
                </a:lnTo>
                <a:lnTo>
                  <a:pt x="16090" y="333692"/>
                </a:lnTo>
                <a:lnTo>
                  <a:pt x="13373" y="336257"/>
                </a:lnTo>
                <a:lnTo>
                  <a:pt x="306781" y="336257"/>
                </a:lnTo>
                <a:lnTo>
                  <a:pt x="304076" y="333692"/>
                </a:lnTo>
                <a:lnTo>
                  <a:pt x="303399" y="322211"/>
                </a:lnTo>
                <a:lnTo>
                  <a:pt x="58216" y="322211"/>
                </a:lnTo>
                <a:lnTo>
                  <a:pt x="55689" y="321208"/>
                </a:lnTo>
                <a:lnTo>
                  <a:pt x="51942" y="317245"/>
                </a:lnTo>
                <a:lnTo>
                  <a:pt x="51079" y="314655"/>
                </a:lnTo>
                <a:lnTo>
                  <a:pt x="64160" y="78765"/>
                </a:lnTo>
                <a:lnTo>
                  <a:pt x="87113" y="38744"/>
                </a:lnTo>
                <a:lnTo>
                  <a:pt x="113296" y="30975"/>
                </a:lnTo>
                <a:lnTo>
                  <a:pt x="285571" y="30975"/>
                </a:lnTo>
                <a:lnTo>
                  <a:pt x="285548" y="30826"/>
                </a:lnTo>
                <a:lnTo>
                  <a:pt x="253601" y="692"/>
                </a:lnTo>
                <a:lnTo>
                  <a:pt x="246125" y="0"/>
                </a:lnTo>
                <a:close/>
              </a:path>
              <a:path w="320675" h="363220">
                <a:moveTo>
                  <a:pt x="285571" y="30975"/>
                </a:moveTo>
                <a:lnTo>
                  <a:pt x="113296" y="30975"/>
                </a:lnTo>
                <a:lnTo>
                  <a:pt x="109844" y="93808"/>
                </a:lnTo>
                <a:lnTo>
                  <a:pt x="112214" y="147863"/>
                </a:lnTo>
                <a:lnTo>
                  <a:pt x="120740" y="193752"/>
                </a:lnTo>
                <a:lnTo>
                  <a:pt x="135756" y="232090"/>
                </a:lnTo>
                <a:lnTo>
                  <a:pt x="157594" y="263492"/>
                </a:lnTo>
                <a:lnTo>
                  <a:pt x="186588" y="288569"/>
                </a:lnTo>
                <a:lnTo>
                  <a:pt x="223069" y="307938"/>
                </a:lnTo>
                <a:lnTo>
                  <a:pt x="267373" y="322211"/>
                </a:lnTo>
                <a:lnTo>
                  <a:pt x="303399" y="322211"/>
                </a:lnTo>
                <a:lnTo>
                  <a:pt x="286677" y="38252"/>
                </a:lnTo>
                <a:lnTo>
                  <a:pt x="285571" y="30975"/>
                </a:lnTo>
                <a:close/>
              </a:path>
            </a:pathLst>
          </a:custGeom>
          <a:solidFill>
            <a:srgbClr val="F58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35855" name="object 9">
            <a:extLst>
              <a:ext uri="{FF2B5EF4-FFF2-40B4-BE49-F238E27FC236}">
                <a16:creationId xmlns:a16="http://schemas.microsoft.com/office/drawing/2014/main" id="{C13E62F3-1CF6-4F82-BCBC-C7C48560A74A}"/>
              </a:ext>
            </a:extLst>
          </p:cNvPr>
          <p:cNvSpPr>
            <a:spLocks/>
          </p:cNvSpPr>
          <p:nvPr/>
        </p:nvSpPr>
        <p:spPr bwMode="auto">
          <a:xfrm>
            <a:off x="4049713" y="3070225"/>
            <a:ext cx="203200" cy="304800"/>
          </a:xfrm>
          <a:custGeom>
            <a:avLst/>
            <a:gdLst>
              <a:gd name="T0" fmla="*/ 183048 w 204470"/>
              <a:gd name="T1" fmla="*/ 227139 h 304800"/>
              <a:gd name="T2" fmla="*/ 158216 w 204470"/>
              <a:gd name="T3" fmla="*/ 227139 h 304800"/>
              <a:gd name="T4" fmla="*/ 140868 w 204470"/>
              <a:gd name="T5" fmla="*/ 304406 h 304800"/>
              <a:gd name="T6" fmla="*/ 190423 w 204470"/>
              <a:gd name="T7" fmla="*/ 266585 h 304800"/>
              <a:gd name="T8" fmla="*/ 173202 w 204470"/>
              <a:gd name="T9" fmla="*/ 254939 h 304800"/>
              <a:gd name="T10" fmla="*/ 183048 w 204470"/>
              <a:gd name="T11" fmla="*/ 227139 h 304800"/>
              <a:gd name="T12" fmla="*/ 95503 w 204470"/>
              <a:gd name="T13" fmla="*/ 67906 h 304800"/>
              <a:gd name="T14" fmla="*/ 145694 w 204470"/>
              <a:gd name="T15" fmla="*/ 116344 h 304800"/>
              <a:gd name="T16" fmla="*/ 0 w 204470"/>
              <a:gd name="T17" fmla="*/ 145427 h 304800"/>
              <a:gd name="T18" fmla="*/ 149250 w 204470"/>
              <a:gd name="T19" fmla="*/ 174879 h 304800"/>
              <a:gd name="T20" fmla="*/ 80568 w 204470"/>
              <a:gd name="T21" fmla="*/ 233540 h 304800"/>
              <a:gd name="T22" fmla="*/ 158216 w 204470"/>
              <a:gd name="T23" fmla="*/ 227139 h 304800"/>
              <a:gd name="T24" fmla="*/ 183048 w 204470"/>
              <a:gd name="T25" fmla="*/ 227139 h 304800"/>
              <a:gd name="T26" fmla="*/ 190496 w 204470"/>
              <a:gd name="T27" fmla="*/ 206108 h 304800"/>
              <a:gd name="T28" fmla="*/ 147815 w 204470"/>
              <a:gd name="T29" fmla="*/ 206108 h 304800"/>
              <a:gd name="T30" fmla="*/ 192951 w 204470"/>
              <a:gd name="T31" fmla="*/ 171919 h 304800"/>
              <a:gd name="T32" fmla="*/ 150621 w 204470"/>
              <a:gd name="T33" fmla="*/ 145376 h 304800"/>
              <a:gd name="T34" fmla="*/ 186067 w 204470"/>
              <a:gd name="T35" fmla="*/ 125209 h 304800"/>
              <a:gd name="T36" fmla="*/ 157518 w 204470"/>
              <a:gd name="T37" fmla="*/ 99834 h 304800"/>
              <a:gd name="T38" fmla="*/ 202450 w 204470"/>
              <a:gd name="T39" fmla="*/ 90106 h 304800"/>
              <a:gd name="T40" fmla="*/ 197252 w 204470"/>
              <a:gd name="T41" fmla="*/ 77139 h 304800"/>
              <a:gd name="T42" fmla="*/ 175399 w 204470"/>
              <a:gd name="T43" fmla="*/ 77139 h 304800"/>
              <a:gd name="T44" fmla="*/ 95503 w 204470"/>
              <a:gd name="T45" fmla="*/ 67906 h 304800"/>
              <a:gd name="T46" fmla="*/ 192138 w 204470"/>
              <a:gd name="T47" fmla="*/ 201472 h 304800"/>
              <a:gd name="T48" fmla="*/ 147815 w 204470"/>
              <a:gd name="T49" fmla="*/ 206108 h 304800"/>
              <a:gd name="T50" fmla="*/ 190496 w 204470"/>
              <a:gd name="T51" fmla="*/ 206108 h 304800"/>
              <a:gd name="T52" fmla="*/ 192138 w 204470"/>
              <a:gd name="T53" fmla="*/ 201472 h 304800"/>
              <a:gd name="T54" fmla="*/ 144348 w 204470"/>
              <a:gd name="T55" fmla="*/ 0 h 304800"/>
              <a:gd name="T56" fmla="*/ 175399 w 204470"/>
              <a:gd name="T57" fmla="*/ 77139 h 304800"/>
              <a:gd name="T58" fmla="*/ 197252 w 204470"/>
              <a:gd name="T59" fmla="*/ 77139 h 304800"/>
              <a:gd name="T60" fmla="*/ 182638 w 204470"/>
              <a:gd name="T61" fmla="*/ 40690 h 304800"/>
              <a:gd name="T62" fmla="*/ 204304 w 204470"/>
              <a:gd name="T63" fmla="*/ 35242 h 304800"/>
              <a:gd name="T64" fmla="*/ 144348 w 204470"/>
              <a:gd name="T65" fmla="*/ 0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4470" h="304800">
                <a:moveTo>
                  <a:pt x="183048" y="227139"/>
                </a:moveTo>
                <a:lnTo>
                  <a:pt x="158216" y="227139"/>
                </a:lnTo>
                <a:lnTo>
                  <a:pt x="140868" y="304406"/>
                </a:lnTo>
                <a:lnTo>
                  <a:pt x="190423" y="266585"/>
                </a:lnTo>
                <a:lnTo>
                  <a:pt x="173202" y="254939"/>
                </a:lnTo>
                <a:lnTo>
                  <a:pt x="183048" y="227139"/>
                </a:lnTo>
                <a:close/>
              </a:path>
              <a:path w="204470" h="304800">
                <a:moveTo>
                  <a:pt x="95503" y="67906"/>
                </a:moveTo>
                <a:lnTo>
                  <a:pt x="145694" y="116344"/>
                </a:lnTo>
                <a:lnTo>
                  <a:pt x="0" y="145427"/>
                </a:lnTo>
                <a:lnTo>
                  <a:pt x="149250" y="174879"/>
                </a:lnTo>
                <a:lnTo>
                  <a:pt x="80568" y="233540"/>
                </a:lnTo>
                <a:lnTo>
                  <a:pt x="158216" y="227139"/>
                </a:lnTo>
                <a:lnTo>
                  <a:pt x="183048" y="227139"/>
                </a:lnTo>
                <a:lnTo>
                  <a:pt x="190496" y="206108"/>
                </a:lnTo>
                <a:lnTo>
                  <a:pt x="147815" y="206108"/>
                </a:lnTo>
                <a:lnTo>
                  <a:pt x="192951" y="171919"/>
                </a:lnTo>
                <a:lnTo>
                  <a:pt x="150621" y="145376"/>
                </a:lnTo>
                <a:lnTo>
                  <a:pt x="186067" y="125209"/>
                </a:lnTo>
                <a:lnTo>
                  <a:pt x="157518" y="99834"/>
                </a:lnTo>
                <a:lnTo>
                  <a:pt x="202450" y="90106"/>
                </a:lnTo>
                <a:lnTo>
                  <a:pt x="197252" y="77139"/>
                </a:lnTo>
                <a:lnTo>
                  <a:pt x="175399" y="77139"/>
                </a:lnTo>
                <a:lnTo>
                  <a:pt x="95503" y="67906"/>
                </a:lnTo>
                <a:close/>
              </a:path>
              <a:path w="204470" h="304800">
                <a:moveTo>
                  <a:pt x="192138" y="201472"/>
                </a:moveTo>
                <a:lnTo>
                  <a:pt x="147815" y="206108"/>
                </a:lnTo>
                <a:lnTo>
                  <a:pt x="190496" y="206108"/>
                </a:lnTo>
                <a:lnTo>
                  <a:pt x="192138" y="201472"/>
                </a:lnTo>
                <a:close/>
              </a:path>
              <a:path w="204470" h="304800">
                <a:moveTo>
                  <a:pt x="144348" y="0"/>
                </a:moveTo>
                <a:lnTo>
                  <a:pt x="175399" y="77139"/>
                </a:lnTo>
                <a:lnTo>
                  <a:pt x="197252" y="77139"/>
                </a:lnTo>
                <a:lnTo>
                  <a:pt x="182638" y="40690"/>
                </a:lnTo>
                <a:lnTo>
                  <a:pt x="204304" y="35242"/>
                </a:lnTo>
                <a:lnTo>
                  <a:pt x="144348" y="0"/>
                </a:lnTo>
                <a:close/>
              </a:path>
            </a:pathLst>
          </a:custGeom>
          <a:solidFill>
            <a:srgbClr val="F58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35856" name="object 10">
            <a:extLst>
              <a:ext uri="{FF2B5EF4-FFF2-40B4-BE49-F238E27FC236}">
                <a16:creationId xmlns:a16="http://schemas.microsoft.com/office/drawing/2014/main" id="{8FE92FFC-CD6C-4DE9-8203-46C38CFA799B}"/>
              </a:ext>
            </a:extLst>
          </p:cNvPr>
          <p:cNvSpPr>
            <a:spLocks/>
          </p:cNvSpPr>
          <p:nvPr/>
        </p:nvSpPr>
        <p:spPr bwMode="auto">
          <a:xfrm>
            <a:off x="4572000" y="3070225"/>
            <a:ext cx="204788" cy="304800"/>
          </a:xfrm>
          <a:custGeom>
            <a:avLst/>
            <a:gdLst>
              <a:gd name="T0" fmla="*/ 12166 w 204470"/>
              <a:gd name="T1" fmla="*/ 201472 h 304800"/>
              <a:gd name="T2" fmla="*/ 31102 w 204470"/>
              <a:gd name="T3" fmla="*/ 254927 h 304800"/>
              <a:gd name="T4" fmla="*/ 13868 w 204470"/>
              <a:gd name="T5" fmla="*/ 266585 h 304800"/>
              <a:gd name="T6" fmla="*/ 63436 w 204470"/>
              <a:gd name="T7" fmla="*/ 304406 h 304800"/>
              <a:gd name="T8" fmla="*/ 46075 w 204470"/>
              <a:gd name="T9" fmla="*/ 227126 h 304800"/>
              <a:gd name="T10" fmla="*/ 116227 w 204470"/>
              <a:gd name="T11" fmla="*/ 227126 h 304800"/>
              <a:gd name="T12" fmla="*/ 91613 w 204470"/>
              <a:gd name="T13" fmla="*/ 206108 h 304800"/>
              <a:gd name="T14" fmla="*/ 56489 w 204470"/>
              <a:gd name="T15" fmla="*/ 206108 h 304800"/>
              <a:gd name="T16" fmla="*/ 12166 w 204470"/>
              <a:gd name="T17" fmla="*/ 201472 h 304800"/>
              <a:gd name="T18" fmla="*/ 116227 w 204470"/>
              <a:gd name="T19" fmla="*/ 227126 h 304800"/>
              <a:gd name="T20" fmla="*/ 46075 w 204470"/>
              <a:gd name="T21" fmla="*/ 227126 h 304800"/>
              <a:gd name="T22" fmla="*/ 123723 w 204470"/>
              <a:gd name="T23" fmla="*/ 233527 h 304800"/>
              <a:gd name="T24" fmla="*/ 116227 w 204470"/>
              <a:gd name="T25" fmla="*/ 227126 h 304800"/>
              <a:gd name="T26" fmla="*/ 59956 w 204470"/>
              <a:gd name="T27" fmla="*/ 0 h 304800"/>
              <a:gd name="T28" fmla="*/ 0 w 204470"/>
              <a:gd name="T29" fmla="*/ 35242 h 304800"/>
              <a:gd name="T30" fmla="*/ 21666 w 204470"/>
              <a:gd name="T31" fmla="*/ 40690 h 304800"/>
              <a:gd name="T32" fmla="*/ 1854 w 204470"/>
              <a:gd name="T33" fmla="*/ 90106 h 304800"/>
              <a:gd name="T34" fmla="*/ 46774 w 204470"/>
              <a:gd name="T35" fmla="*/ 99834 h 304800"/>
              <a:gd name="T36" fmla="*/ 18237 w 204470"/>
              <a:gd name="T37" fmla="*/ 125196 h 304800"/>
              <a:gd name="T38" fmla="*/ 53670 w 204470"/>
              <a:gd name="T39" fmla="*/ 145376 h 304800"/>
              <a:gd name="T40" fmla="*/ 11353 w 204470"/>
              <a:gd name="T41" fmla="*/ 171907 h 304800"/>
              <a:gd name="T42" fmla="*/ 56489 w 204470"/>
              <a:gd name="T43" fmla="*/ 206108 h 304800"/>
              <a:gd name="T44" fmla="*/ 91613 w 204470"/>
              <a:gd name="T45" fmla="*/ 206108 h 304800"/>
              <a:gd name="T46" fmla="*/ 55041 w 204470"/>
              <a:gd name="T47" fmla="*/ 174878 h 304800"/>
              <a:gd name="T48" fmla="*/ 204304 w 204470"/>
              <a:gd name="T49" fmla="*/ 145427 h 304800"/>
              <a:gd name="T50" fmla="*/ 58610 w 204470"/>
              <a:gd name="T51" fmla="*/ 116344 h 304800"/>
              <a:gd name="T52" fmla="*/ 99244 w 204470"/>
              <a:gd name="T53" fmla="*/ 77139 h 304800"/>
              <a:gd name="T54" fmla="*/ 28905 w 204470"/>
              <a:gd name="T55" fmla="*/ 77139 h 304800"/>
              <a:gd name="T56" fmla="*/ 59956 w 204470"/>
              <a:gd name="T57" fmla="*/ 0 h 304800"/>
              <a:gd name="T58" fmla="*/ 108813 w 204470"/>
              <a:gd name="T59" fmla="*/ 67906 h 304800"/>
              <a:gd name="T60" fmla="*/ 28905 w 204470"/>
              <a:gd name="T61" fmla="*/ 77139 h 304800"/>
              <a:gd name="T62" fmla="*/ 99244 w 204470"/>
              <a:gd name="T63" fmla="*/ 77139 h 304800"/>
              <a:gd name="T64" fmla="*/ 108813 w 204470"/>
              <a:gd name="T65" fmla="*/ 67906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4470" h="304800">
                <a:moveTo>
                  <a:pt x="12166" y="201472"/>
                </a:moveTo>
                <a:lnTo>
                  <a:pt x="31102" y="254927"/>
                </a:lnTo>
                <a:lnTo>
                  <a:pt x="13868" y="266585"/>
                </a:lnTo>
                <a:lnTo>
                  <a:pt x="63436" y="304406"/>
                </a:lnTo>
                <a:lnTo>
                  <a:pt x="46075" y="227126"/>
                </a:lnTo>
                <a:lnTo>
                  <a:pt x="116227" y="227126"/>
                </a:lnTo>
                <a:lnTo>
                  <a:pt x="91613" y="206108"/>
                </a:lnTo>
                <a:lnTo>
                  <a:pt x="56489" y="206108"/>
                </a:lnTo>
                <a:lnTo>
                  <a:pt x="12166" y="201472"/>
                </a:lnTo>
                <a:close/>
              </a:path>
              <a:path w="204470" h="304800">
                <a:moveTo>
                  <a:pt x="116227" y="227126"/>
                </a:moveTo>
                <a:lnTo>
                  <a:pt x="46075" y="227126"/>
                </a:lnTo>
                <a:lnTo>
                  <a:pt x="123723" y="233527"/>
                </a:lnTo>
                <a:lnTo>
                  <a:pt x="116227" y="227126"/>
                </a:lnTo>
                <a:close/>
              </a:path>
              <a:path w="204470" h="304800">
                <a:moveTo>
                  <a:pt x="59956" y="0"/>
                </a:moveTo>
                <a:lnTo>
                  <a:pt x="0" y="35242"/>
                </a:lnTo>
                <a:lnTo>
                  <a:pt x="21666" y="40690"/>
                </a:lnTo>
                <a:lnTo>
                  <a:pt x="1854" y="90106"/>
                </a:lnTo>
                <a:lnTo>
                  <a:pt x="46774" y="99834"/>
                </a:lnTo>
                <a:lnTo>
                  <a:pt x="18237" y="125196"/>
                </a:lnTo>
                <a:lnTo>
                  <a:pt x="53670" y="145376"/>
                </a:lnTo>
                <a:lnTo>
                  <a:pt x="11353" y="171907"/>
                </a:lnTo>
                <a:lnTo>
                  <a:pt x="56489" y="206108"/>
                </a:lnTo>
                <a:lnTo>
                  <a:pt x="91613" y="206108"/>
                </a:lnTo>
                <a:lnTo>
                  <a:pt x="55041" y="174878"/>
                </a:lnTo>
                <a:lnTo>
                  <a:pt x="204304" y="145427"/>
                </a:lnTo>
                <a:lnTo>
                  <a:pt x="58610" y="116344"/>
                </a:lnTo>
                <a:lnTo>
                  <a:pt x="99244" y="77139"/>
                </a:lnTo>
                <a:lnTo>
                  <a:pt x="28905" y="77139"/>
                </a:lnTo>
                <a:lnTo>
                  <a:pt x="59956" y="0"/>
                </a:lnTo>
                <a:close/>
              </a:path>
              <a:path w="204470" h="304800">
                <a:moveTo>
                  <a:pt x="108813" y="67906"/>
                </a:moveTo>
                <a:lnTo>
                  <a:pt x="28905" y="77139"/>
                </a:lnTo>
                <a:lnTo>
                  <a:pt x="99244" y="77139"/>
                </a:lnTo>
                <a:lnTo>
                  <a:pt x="108813" y="67906"/>
                </a:lnTo>
                <a:close/>
              </a:path>
            </a:pathLst>
          </a:custGeom>
          <a:solidFill>
            <a:srgbClr val="F58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A5A3FE83-2978-4532-8B0E-6F05C985F69E}"/>
              </a:ext>
            </a:extLst>
          </p:cNvPr>
          <p:cNvSpPr txBox="1"/>
          <p:nvPr/>
        </p:nvSpPr>
        <p:spPr>
          <a:xfrm>
            <a:off x="261938" y="1989138"/>
            <a:ext cx="8477250" cy="1066800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127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spcBef>
                <a:spcPts val="2388"/>
              </a:spcBef>
            </a:pPr>
            <a:r>
              <a:rPr lang="ko-KR" altLang="ko-KR" sz="16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○○○○년 3월 11일(일요일) 14:00경 경기도 ○○시 소재 ○○공사 아파트 건설공사 현장에서</a:t>
            </a:r>
          </a:p>
          <a:p>
            <a:pPr algn="l" eaLnBrk="1" hangingPunct="1">
              <a:lnSpc>
                <a:spcPct val="139000"/>
              </a:lnSpc>
            </a:pPr>
            <a:r>
              <a:rPr lang="ko-KR" altLang="ko-KR" sz="16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㈜○○ 건설 소속 근로자가 양생작업 온도를 확인하기 위하여 옥탑 2층 엘리베이터 기계실  내부에 들어간 후 일산화탄소(CO)에 의해 중독되어 사망(1명)한 재해임</a:t>
            </a:r>
            <a:endParaRPr lang="ko-KR" altLang="ko-KR" sz="16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9FBE0157-B55B-4B02-849F-6A5AA737FA4D}"/>
              </a:ext>
            </a:extLst>
          </p:cNvPr>
          <p:cNvSpPr/>
          <p:nvPr/>
        </p:nvSpPr>
        <p:spPr>
          <a:xfrm>
            <a:off x="107950" y="115888"/>
            <a:ext cx="2808288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7.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재해사례</a:t>
            </a:r>
          </a:p>
        </p:txBody>
      </p:sp>
      <p:sp>
        <p:nvSpPr>
          <p:cNvPr id="36867" name="TextBox 7">
            <a:extLst>
              <a:ext uri="{FF2B5EF4-FFF2-40B4-BE49-F238E27FC236}">
                <a16:creationId xmlns:a16="http://schemas.microsoft.com/office/drawing/2014/main" id="{C8D3F7F7-9C2D-451F-9B2E-16BFB63D4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기타 유해가스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D55061C6-BDFA-41DD-A981-498C5CBCE696}"/>
              </a:ext>
            </a:extLst>
          </p:cNvPr>
          <p:cNvCxnSpPr>
            <a:stCxn id="36867" idx="1"/>
          </p:cNvCxnSpPr>
          <p:nvPr/>
        </p:nvCxnSpPr>
        <p:spPr>
          <a:xfrm>
            <a:off x="395288" y="949325"/>
            <a:ext cx="29527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DB307F69-ADC5-49E0-A372-81CFB0EC0149}"/>
              </a:ext>
            </a:extLst>
          </p:cNvPr>
          <p:cNvCxnSpPr>
            <a:stCxn id="36867" idx="3"/>
          </p:cNvCxnSpPr>
          <p:nvPr/>
        </p:nvCxnSpPr>
        <p:spPr>
          <a:xfrm flipH="1">
            <a:off x="5724525" y="949325"/>
            <a:ext cx="30146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BBFE65C-2C2D-46AA-93F8-3E90C988ED9A}"/>
              </a:ext>
            </a:extLst>
          </p:cNvPr>
          <p:cNvSpPr/>
          <p:nvPr/>
        </p:nvSpPr>
        <p:spPr>
          <a:xfrm>
            <a:off x="107950" y="1341438"/>
            <a:ext cx="8907463" cy="504031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6872" name="TextBox 18">
            <a:extLst>
              <a:ext uri="{FF2B5EF4-FFF2-40B4-BE49-F238E27FC236}">
                <a16:creationId xmlns:a16="http://schemas.microsoft.com/office/drawing/2014/main" id="{8FBC3508-EE97-4225-990D-B310A4A1C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525588"/>
            <a:ext cx="34369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600" b="1">
                <a:solidFill>
                  <a:srgbClr val="A014B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맨홀 내 메탄가스 누출에 의한 질식</a:t>
            </a:r>
          </a:p>
        </p:txBody>
      </p:sp>
      <p:sp>
        <p:nvSpPr>
          <p:cNvPr id="36873" name="Freeform 6">
            <a:extLst>
              <a:ext uri="{FF2B5EF4-FFF2-40B4-BE49-F238E27FC236}">
                <a16:creationId xmlns:a16="http://schemas.microsoft.com/office/drawing/2014/main" id="{55E277BD-A1BF-4A5D-A71C-ABD038FC1C5C}"/>
              </a:ext>
            </a:extLst>
          </p:cNvPr>
          <p:cNvSpPr>
            <a:spLocks/>
          </p:cNvSpPr>
          <p:nvPr/>
        </p:nvSpPr>
        <p:spPr bwMode="auto">
          <a:xfrm>
            <a:off x="250825" y="1497013"/>
            <a:ext cx="279400" cy="403225"/>
          </a:xfrm>
          <a:custGeom>
            <a:avLst/>
            <a:gdLst>
              <a:gd name="T0" fmla="*/ 791233761 w 62"/>
              <a:gd name="T1" fmla="*/ 2058111441 h 79"/>
              <a:gd name="T2" fmla="*/ 223168497 w 62"/>
              <a:gd name="T3" fmla="*/ 2058111441 h 79"/>
              <a:gd name="T4" fmla="*/ 0 w 62"/>
              <a:gd name="T5" fmla="*/ 1797592362 h 79"/>
              <a:gd name="T6" fmla="*/ 0 w 62"/>
              <a:gd name="T7" fmla="*/ 312626978 h 79"/>
              <a:gd name="T8" fmla="*/ 223168497 w 62"/>
              <a:gd name="T9" fmla="*/ 0 h 79"/>
              <a:gd name="T10" fmla="*/ 791233761 w 62"/>
              <a:gd name="T11" fmla="*/ 0 h 79"/>
              <a:gd name="T12" fmla="*/ 1257858800 w 62"/>
              <a:gd name="T13" fmla="*/ 1016030022 h 79"/>
              <a:gd name="T14" fmla="*/ 791233761 w 62"/>
              <a:gd name="T15" fmla="*/ 2058111441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2" h="79">
                <a:moveTo>
                  <a:pt x="39" y="79"/>
                </a:moveTo>
                <a:cubicBezTo>
                  <a:pt x="11" y="79"/>
                  <a:pt x="11" y="79"/>
                  <a:pt x="11" y="79"/>
                </a:cubicBezTo>
                <a:cubicBezTo>
                  <a:pt x="5" y="79"/>
                  <a:pt x="0" y="77"/>
                  <a:pt x="0" y="69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4"/>
                  <a:pt x="5" y="0"/>
                  <a:pt x="11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62" y="39"/>
                  <a:pt x="62" y="39"/>
                  <a:pt x="62" y="39"/>
                </a:cubicBezTo>
                <a:lnTo>
                  <a:pt x="39" y="79"/>
                </a:lnTo>
                <a:close/>
              </a:path>
            </a:pathLst>
          </a:custGeom>
          <a:solidFill>
            <a:srgbClr val="9614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6874" name="Freeform 5">
            <a:extLst>
              <a:ext uri="{FF2B5EF4-FFF2-40B4-BE49-F238E27FC236}">
                <a16:creationId xmlns:a16="http://schemas.microsoft.com/office/drawing/2014/main" id="{37038F2F-929A-47BB-BAA0-11E506CD31FE}"/>
              </a:ext>
            </a:extLst>
          </p:cNvPr>
          <p:cNvSpPr>
            <a:spLocks/>
          </p:cNvSpPr>
          <p:nvPr/>
        </p:nvSpPr>
        <p:spPr bwMode="auto">
          <a:xfrm>
            <a:off x="373063" y="1531938"/>
            <a:ext cx="3838575" cy="342900"/>
          </a:xfrm>
          <a:custGeom>
            <a:avLst/>
            <a:gdLst>
              <a:gd name="T0" fmla="*/ 2147483647 w 438"/>
              <a:gd name="T1" fmla="*/ 0 h 67"/>
              <a:gd name="T2" fmla="*/ 0 w 438"/>
              <a:gd name="T3" fmla="*/ 0 h 67"/>
              <a:gd name="T4" fmla="*/ 0 w 438"/>
              <a:gd name="T5" fmla="*/ 1754936610 h 67"/>
              <a:gd name="T6" fmla="*/ 2147483647 w 438"/>
              <a:gd name="T7" fmla="*/ 1754936610 h 67"/>
              <a:gd name="T8" fmla="*/ 2147483647 w 438"/>
              <a:gd name="T9" fmla="*/ 1414426675 h 67"/>
              <a:gd name="T10" fmla="*/ 2147483647 w 438"/>
              <a:gd name="T11" fmla="*/ 340509936 h 67"/>
              <a:gd name="T12" fmla="*/ 2147483647 w 438"/>
              <a:gd name="T13" fmla="*/ 0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8" h="67">
                <a:moveTo>
                  <a:pt x="42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7"/>
                  <a:pt x="0" y="67"/>
                  <a:pt x="0" y="67"/>
                </a:cubicBezTo>
                <a:cubicBezTo>
                  <a:pt x="427" y="67"/>
                  <a:pt x="427" y="67"/>
                  <a:pt x="427" y="67"/>
                </a:cubicBezTo>
                <a:cubicBezTo>
                  <a:pt x="433" y="67"/>
                  <a:pt x="438" y="61"/>
                  <a:pt x="438" y="54"/>
                </a:cubicBezTo>
                <a:cubicBezTo>
                  <a:pt x="438" y="13"/>
                  <a:pt x="438" y="13"/>
                  <a:pt x="438" y="13"/>
                </a:cubicBezTo>
                <a:cubicBezTo>
                  <a:pt x="438" y="6"/>
                  <a:pt x="433" y="0"/>
                  <a:pt x="427" y="0"/>
                </a:cubicBezTo>
                <a:close/>
              </a:path>
            </a:pathLst>
          </a:custGeom>
          <a:noFill/>
          <a:ln w="26988" cap="flat">
            <a:solidFill>
              <a:srgbClr val="96147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6875" name="object 4">
            <a:extLst>
              <a:ext uri="{FF2B5EF4-FFF2-40B4-BE49-F238E27FC236}">
                <a16:creationId xmlns:a16="http://schemas.microsoft.com/office/drawing/2014/main" id="{ECD0106B-23FD-488C-A587-E9C5CAC83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262313"/>
            <a:ext cx="4310063" cy="29749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7298EED-E69C-4083-A453-E37803346306}"/>
              </a:ext>
            </a:extLst>
          </p:cNvPr>
          <p:cNvSpPr txBox="1"/>
          <p:nvPr/>
        </p:nvSpPr>
        <p:spPr>
          <a:xfrm>
            <a:off x="4559300" y="3862388"/>
            <a:ext cx="4333875" cy="2281237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227013" indent="-214313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17488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ts val="100"/>
              </a:spcBef>
              <a:buFontTx/>
              <a:buChar char="•"/>
            </a:pPr>
            <a:r>
              <a:rPr lang="ko-KR" altLang="ko-KR" sz="16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밸브 교체여부 점검 중 밀폐공간에서 도시가스  누출로 인한 메탄가스가 맨홀 체적의 대부분을  차지, 산소결핍에 의해 질식사고 발생.</a:t>
            </a:r>
          </a:p>
          <a:p>
            <a:pPr algn="l" eaLnBrk="1" hangingPunct="1">
              <a:lnSpc>
                <a:spcPct val="125000"/>
              </a:lnSpc>
              <a:spcBef>
                <a:spcPts val="850"/>
              </a:spcBef>
              <a:buFontTx/>
              <a:buChar char="•"/>
            </a:pPr>
            <a:r>
              <a:rPr lang="ko-KR" altLang="ko-KR" sz="16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가스가 누출될 우려가 있는 장소에서는 적정  공기가 유지되도록 환기를 하거나 근로자에게  </a:t>
            </a:r>
            <a:r>
              <a:rPr lang="ko-KR" altLang="ko-KR" sz="1600" dirty="0" err="1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송기마스크</a:t>
            </a:r>
            <a:r>
              <a:rPr lang="ko-KR" altLang="ko-KR" sz="16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또는 공기호흡기를 지급하여  착용하도록 하여야 하나 조치를 취하지 않음.</a:t>
            </a:r>
            <a:endParaRPr lang="ko-KR" altLang="ko-KR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1172CFC6-E578-41AB-B016-F947D7FBF04D}"/>
              </a:ext>
            </a:extLst>
          </p:cNvPr>
          <p:cNvSpPr txBox="1"/>
          <p:nvPr/>
        </p:nvSpPr>
        <p:spPr>
          <a:xfrm>
            <a:off x="4437063" y="3403600"/>
            <a:ext cx="4456112" cy="354013"/>
          </a:xfrm>
          <a:prstGeom prst="rect">
            <a:avLst/>
          </a:prstGeom>
          <a:solidFill>
            <a:srgbClr val="F5833C"/>
          </a:solidFill>
        </p:spPr>
        <p:txBody>
          <a:bodyPr lIns="0" tIns="46355" rIns="0" bIns="0">
            <a:spAutoFit/>
          </a:bodyPr>
          <a:lstStyle/>
          <a:p>
            <a:pPr marL="194310">
              <a:spcBef>
                <a:spcPts val="365"/>
              </a:spcBef>
              <a:defRPr/>
            </a:pPr>
            <a:r>
              <a:rPr sz="2000" b="1" spc="-114" dirty="0" err="1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재해발생</a:t>
            </a:r>
            <a:r>
              <a:rPr sz="2000" b="1" spc="-310" dirty="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sz="2000" b="1" spc="-150" dirty="0" err="1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원인</a:t>
            </a:r>
            <a:endParaRPr sz="2000" dirty="0"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36878" name="object 8">
            <a:extLst>
              <a:ext uri="{FF2B5EF4-FFF2-40B4-BE49-F238E27FC236}">
                <a16:creationId xmlns:a16="http://schemas.microsoft.com/office/drawing/2014/main" id="{69288026-2A52-4FBA-ADBA-375F694253D8}"/>
              </a:ext>
            </a:extLst>
          </p:cNvPr>
          <p:cNvSpPr>
            <a:spLocks/>
          </p:cNvSpPr>
          <p:nvPr/>
        </p:nvSpPr>
        <p:spPr bwMode="auto">
          <a:xfrm>
            <a:off x="4641850" y="3040063"/>
            <a:ext cx="320675" cy="363537"/>
          </a:xfrm>
          <a:custGeom>
            <a:avLst/>
            <a:gdLst>
              <a:gd name="T0" fmla="*/ 315480 w 320675"/>
              <a:gd name="T1" fmla="*/ 336257 h 363220"/>
              <a:gd name="T2" fmla="*/ 4660 w 320675"/>
              <a:gd name="T3" fmla="*/ 336257 h 363220"/>
              <a:gd name="T4" fmla="*/ 3378 w 320675"/>
              <a:gd name="T5" fmla="*/ 336816 h 363220"/>
              <a:gd name="T6" fmla="*/ 914 w 320675"/>
              <a:gd name="T7" fmla="*/ 339750 h 363220"/>
              <a:gd name="T8" fmla="*/ 0 w 320675"/>
              <a:gd name="T9" fmla="*/ 342023 h 363220"/>
              <a:gd name="T10" fmla="*/ 0 w 320675"/>
              <a:gd name="T11" fmla="*/ 357047 h 363220"/>
              <a:gd name="T12" fmla="*/ 914 w 320675"/>
              <a:gd name="T13" fmla="*/ 359333 h 363220"/>
              <a:gd name="T14" fmla="*/ 3378 w 320675"/>
              <a:gd name="T15" fmla="*/ 362267 h 363220"/>
              <a:gd name="T16" fmla="*/ 4660 w 320675"/>
              <a:gd name="T17" fmla="*/ 362826 h 363220"/>
              <a:gd name="T18" fmla="*/ 315480 w 320675"/>
              <a:gd name="T19" fmla="*/ 362826 h 363220"/>
              <a:gd name="T20" fmla="*/ 316763 w 320675"/>
              <a:gd name="T21" fmla="*/ 362267 h 363220"/>
              <a:gd name="T22" fmla="*/ 319239 w 320675"/>
              <a:gd name="T23" fmla="*/ 359333 h 363220"/>
              <a:gd name="T24" fmla="*/ 320166 w 320675"/>
              <a:gd name="T25" fmla="*/ 357047 h 363220"/>
              <a:gd name="T26" fmla="*/ 320161 w 320675"/>
              <a:gd name="T27" fmla="*/ 342023 h 363220"/>
              <a:gd name="T28" fmla="*/ 319239 w 320675"/>
              <a:gd name="T29" fmla="*/ 339750 h 363220"/>
              <a:gd name="T30" fmla="*/ 316763 w 320675"/>
              <a:gd name="T31" fmla="*/ 336816 h 363220"/>
              <a:gd name="T32" fmla="*/ 315480 w 320675"/>
              <a:gd name="T33" fmla="*/ 336257 h 363220"/>
              <a:gd name="T34" fmla="*/ 246125 w 320675"/>
              <a:gd name="T35" fmla="*/ 0 h 363220"/>
              <a:gd name="T36" fmla="*/ 74040 w 320675"/>
              <a:gd name="T37" fmla="*/ 0 h 363220"/>
              <a:gd name="T38" fmla="*/ 66563 w 320675"/>
              <a:gd name="T39" fmla="*/ 692 h 363220"/>
              <a:gd name="T40" fmla="*/ 34611 w 320675"/>
              <a:gd name="T41" fmla="*/ 30826 h 363220"/>
              <a:gd name="T42" fmla="*/ 16090 w 320675"/>
              <a:gd name="T43" fmla="*/ 333692 h 363220"/>
              <a:gd name="T44" fmla="*/ 13373 w 320675"/>
              <a:gd name="T45" fmla="*/ 336257 h 363220"/>
              <a:gd name="T46" fmla="*/ 306781 w 320675"/>
              <a:gd name="T47" fmla="*/ 336257 h 363220"/>
              <a:gd name="T48" fmla="*/ 304076 w 320675"/>
              <a:gd name="T49" fmla="*/ 333692 h 363220"/>
              <a:gd name="T50" fmla="*/ 303399 w 320675"/>
              <a:gd name="T51" fmla="*/ 322211 h 363220"/>
              <a:gd name="T52" fmla="*/ 58216 w 320675"/>
              <a:gd name="T53" fmla="*/ 322211 h 363220"/>
              <a:gd name="T54" fmla="*/ 55689 w 320675"/>
              <a:gd name="T55" fmla="*/ 321208 h 363220"/>
              <a:gd name="T56" fmla="*/ 51942 w 320675"/>
              <a:gd name="T57" fmla="*/ 317245 h 363220"/>
              <a:gd name="T58" fmla="*/ 51079 w 320675"/>
              <a:gd name="T59" fmla="*/ 314655 h 363220"/>
              <a:gd name="T60" fmla="*/ 64160 w 320675"/>
              <a:gd name="T61" fmla="*/ 78765 h 363220"/>
              <a:gd name="T62" fmla="*/ 87113 w 320675"/>
              <a:gd name="T63" fmla="*/ 38744 h 363220"/>
              <a:gd name="T64" fmla="*/ 113296 w 320675"/>
              <a:gd name="T65" fmla="*/ 30975 h 363220"/>
              <a:gd name="T66" fmla="*/ 285571 w 320675"/>
              <a:gd name="T67" fmla="*/ 30975 h 363220"/>
              <a:gd name="T68" fmla="*/ 285548 w 320675"/>
              <a:gd name="T69" fmla="*/ 30826 h 363220"/>
              <a:gd name="T70" fmla="*/ 253601 w 320675"/>
              <a:gd name="T71" fmla="*/ 692 h 363220"/>
              <a:gd name="T72" fmla="*/ 246125 w 320675"/>
              <a:gd name="T73" fmla="*/ 0 h 363220"/>
              <a:gd name="T74" fmla="*/ 285571 w 320675"/>
              <a:gd name="T75" fmla="*/ 30975 h 363220"/>
              <a:gd name="T76" fmla="*/ 113296 w 320675"/>
              <a:gd name="T77" fmla="*/ 30975 h 363220"/>
              <a:gd name="T78" fmla="*/ 109844 w 320675"/>
              <a:gd name="T79" fmla="*/ 93808 h 363220"/>
              <a:gd name="T80" fmla="*/ 112214 w 320675"/>
              <a:gd name="T81" fmla="*/ 147863 h 363220"/>
              <a:gd name="T82" fmla="*/ 120740 w 320675"/>
              <a:gd name="T83" fmla="*/ 193752 h 363220"/>
              <a:gd name="T84" fmla="*/ 135756 w 320675"/>
              <a:gd name="T85" fmla="*/ 232090 h 363220"/>
              <a:gd name="T86" fmla="*/ 157594 w 320675"/>
              <a:gd name="T87" fmla="*/ 263492 h 363220"/>
              <a:gd name="T88" fmla="*/ 186588 w 320675"/>
              <a:gd name="T89" fmla="*/ 288569 h 363220"/>
              <a:gd name="T90" fmla="*/ 223069 w 320675"/>
              <a:gd name="T91" fmla="*/ 307938 h 363220"/>
              <a:gd name="T92" fmla="*/ 267373 w 320675"/>
              <a:gd name="T93" fmla="*/ 322211 h 363220"/>
              <a:gd name="T94" fmla="*/ 303399 w 320675"/>
              <a:gd name="T95" fmla="*/ 322211 h 363220"/>
              <a:gd name="T96" fmla="*/ 286677 w 320675"/>
              <a:gd name="T97" fmla="*/ 38252 h 363220"/>
              <a:gd name="T98" fmla="*/ 285571 w 320675"/>
              <a:gd name="T99" fmla="*/ 30975 h 363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20675" h="363220">
                <a:moveTo>
                  <a:pt x="315480" y="336257"/>
                </a:moveTo>
                <a:lnTo>
                  <a:pt x="4660" y="336257"/>
                </a:lnTo>
                <a:lnTo>
                  <a:pt x="3378" y="336816"/>
                </a:lnTo>
                <a:lnTo>
                  <a:pt x="914" y="339750"/>
                </a:lnTo>
                <a:lnTo>
                  <a:pt x="0" y="342023"/>
                </a:lnTo>
                <a:lnTo>
                  <a:pt x="0" y="357047"/>
                </a:lnTo>
                <a:lnTo>
                  <a:pt x="914" y="359333"/>
                </a:lnTo>
                <a:lnTo>
                  <a:pt x="3378" y="362267"/>
                </a:lnTo>
                <a:lnTo>
                  <a:pt x="4660" y="362826"/>
                </a:lnTo>
                <a:lnTo>
                  <a:pt x="315480" y="362826"/>
                </a:lnTo>
                <a:lnTo>
                  <a:pt x="316763" y="362267"/>
                </a:lnTo>
                <a:lnTo>
                  <a:pt x="319239" y="359333"/>
                </a:lnTo>
                <a:lnTo>
                  <a:pt x="320166" y="357047"/>
                </a:lnTo>
                <a:lnTo>
                  <a:pt x="320161" y="342023"/>
                </a:lnTo>
                <a:lnTo>
                  <a:pt x="319239" y="339750"/>
                </a:lnTo>
                <a:lnTo>
                  <a:pt x="316763" y="336816"/>
                </a:lnTo>
                <a:lnTo>
                  <a:pt x="315480" y="336257"/>
                </a:lnTo>
                <a:close/>
              </a:path>
              <a:path w="320675" h="363220">
                <a:moveTo>
                  <a:pt x="246125" y="0"/>
                </a:moveTo>
                <a:lnTo>
                  <a:pt x="74040" y="0"/>
                </a:lnTo>
                <a:lnTo>
                  <a:pt x="66563" y="692"/>
                </a:lnTo>
                <a:lnTo>
                  <a:pt x="34611" y="30826"/>
                </a:lnTo>
                <a:lnTo>
                  <a:pt x="16090" y="333692"/>
                </a:lnTo>
                <a:lnTo>
                  <a:pt x="13373" y="336257"/>
                </a:lnTo>
                <a:lnTo>
                  <a:pt x="306781" y="336257"/>
                </a:lnTo>
                <a:lnTo>
                  <a:pt x="304076" y="333692"/>
                </a:lnTo>
                <a:lnTo>
                  <a:pt x="303399" y="322211"/>
                </a:lnTo>
                <a:lnTo>
                  <a:pt x="58216" y="322211"/>
                </a:lnTo>
                <a:lnTo>
                  <a:pt x="55689" y="321208"/>
                </a:lnTo>
                <a:lnTo>
                  <a:pt x="51942" y="317245"/>
                </a:lnTo>
                <a:lnTo>
                  <a:pt x="51079" y="314655"/>
                </a:lnTo>
                <a:lnTo>
                  <a:pt x="64160" y="78765"/>
                </a:lnTo>
                <a:lnTo>
                  <a:pt x="87113" y="38744"/>
                </a:lnTo>
                <a:lnTo>
                  <a:pt x="113296" y="30975"/>
                </a:lnTo>
                <a:lnTo>
                  <a:pt x="285571" y="30975"/>
                </a:lnTo>
                <a:lnTo>
                  <a:pt x="285548" y="30826"/>
                </a:lnTo>
                <a:lnTo>
                  <a:pt x="253601" y="692"/>
                </a:lnTo>
                <a:lnTo>
                  <a:pt x="246125" y="0"/>
                </a:lnTo>
                <a:close/>
              </a:path>
              <a:path w="320675" h="363220">
                <a:moveTo>
                  <a:pt x="285571" y="30975"/>
                </a:moveTo>
                <a:lnTo>
                  <a:pt x="113296" y="30975"/>
                </a:lnTo>
                <a:lnTo>
                  <a:pt x="109844" y="93808"/>
                </a:lnTo>
                <a:lnTo>
                  <a:pt x="112214" y="147863"/>
                </a:lnTo>
                <a:lnTo>
                  <a:pt x="120740" y="193752"/>
                </a:lnTo>
                <a:lnTo>
                  <a:pt x="135756" y="232090"/>
                </a:lnTo>
                <a:lnTo>
                  <a:pt x="157594" y="263492"/>
                </a:lnTo>
                <a:lnTo>
                  <a:pt x="186588" y="288569"/>
                </a:lnTo>
                <a:lnTo>
                  <a:pt x="223069" y="307938"/>
                </a:lnTo>
                <a:lnTo>
                  <a:pt x="267373" y="322211"/>
                </a:lnTo>
                <a:lnTo>
                  <a:pt x="303399" y="322211"/>
                </a:lnTo>
                <a:lnTo>
                  <a:pt x="286677" y="38252"/>
                </a:lnTo>
                <a:lnTo>
                  <a:pt x="285571" y="30975"/>
                </a:lnTo>
                <a:close/>
              </a:path>
            </a:pathLst>
          </a:custGeom>
          <a:solidFill>
            <a:srgbClr val="F58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36879" name="object 9">
            <a:extLst>
              <a:ext uri="{FF2B5EF4-FFF2-40B4-BE49-F238E27FC236}">
                <a16:creationId xmlns:a16="http://schemas.microsoft.com/office/drawing/2014/main" id="{C6475BBA-173E-43A0-9F9D-13C9F5FC05F0}"/>
              </a:ext>
            </a:extLst>
          </p:cNvPr>
          <p:cNvSpPr>
            <a:spLocks/>
          </p:cNvSpPr>
          <p:nvPr/>
        </p:nvSpPr>
        <p:spPr bwMode="auto">
          <a:xfrm>
            <a:off x="4438650" y="3036888"/>
            <a:ext cx="204788" cy="304800"/>
          </a:xfrm>
          <a:custGeom>
            <a:avLst/>
            <a:gdLst>
              <a:gd name="T0" fmla="*/ 183048 w 204470"/>
              <a:gd name="T1" fmla="*/ 227139 h 304800"/>
              <a:gd name="T2" fmla="*/ 158216 w 204470"/>
              <a:gd name="T3" fmla="*/ 227139 h 304800"/>
              <a:gd name="T4" fmla="*/ 140868 w 204470"/>
              <a:gd name="T5" fmla="*/ 304406 h 304800"/>
              <a:gd name="T6" fmla="*/ 190423 w 204470"/>
              <a:gd name="T7" fmla="*/ 266585 h 304800"/>
              <a:gd name="T8" fmla="*/ 173202 w 204470"/>
              <a:gd name="T9" fmla="*/ 254939 h 304800"/>
              <a:gd name="T10" fmla="*/ 183048 w 204470"/>
              <a:gd name="T11" fmla="*/ 227139 h 304800"/>
              <a:gd name="T12" fmla="*/ 95503 w 204470"/>
              <a:gd name="T13" fmla="*/ 67906 h 304800"/>
              <a:gd name="T14" fmla="*/ 145694 w 204470"/>
              <a:gd name="T15" fmla="*/ 116344 h 304800"/>
              <a:gd name="T16" fmla="*/ 0 w 204470"/>
              <a:gd name="T17" fmla="*/ 145427 h 304800"/>
              <a:gd name="T18" fmla="*/ 149250 w 204470"/>
              <a:gd name="T19" fmla="*/ 174879 h 304800"/>
              <a:gd name="T20" fmla="*/ 80568 w 204470"/>
              <a:gd name="T21" fmla="*/ 233540 h 304800"/>
              <a:gd name="T22" fmla="*/ 158216 w 204470"/>
              <a:gd name="T23" fmla="*/ 227139 h 304800"/>
              <a:gd name="T24" fmla="*/ 183048 w 204470"/>
              <a:gd name="T25" fmla="*/ 227139 h 304800"/>
              <a:gd name="T26" fmla="*/ 190496 w 204470"/>
              <a:gd name="T27" fmla="*/ 206108 h 304800"/>
              <a:gd name="T28" fmla="*/ 147815 w 204470"/>
              <a:gd name="T29" fmla="*/ 206108 h 304800"/>
              <a:gd name="T30" fmla="*/ 192951 w 204470"/>
              <a:gd name="T31" fmla="*/ 171919 h 304800"/>
              <a:gd name="T32" fmla="*/ 150621 w 204470"/>
              <a:gd name="T33" fmla="*/ 145376 h 304800"/>
              <a:gd name="T34" fmla="*/ 186067 w 204470"/>
              <a:gd name="T35" fmla="*/ 125209 h 304800"/>
              <a:gd name="T36" fmla="*/ 157518 w 204470"/>
              <a:gd name="T37" fmla="*/ 99834 h 304800"/>
              <a:gd name="T38" fmla="*/ 202450 w 204470"/>
              <a:gd name="T39" fmla="*/ 90106 h 304800"/>
              <a:gd name="T40" fmla="*/ 197252 w 204470"/>
              <a:gd name="T41" fmla="*/ 77139 h 304800"/>
              <a:gd name="T42" fmla="*/ 175399 w 204470"/>
              <a:gd name="T43" fmla="*/ 77139 h 304800"/>
              <a:gd name="T44" fmla="*/ 95503 w 204470"/>
              <a:gd name="T45" fmla="*/ 67906 h 304800"/>
              <a:gd name="T46" fmla="*/ 192138 w 204470"/>
              <a:gd name="T47" fmla="*/ 201472 h 304800"/>
              <a:gd name="T48" fmla="*/ 147815 w 204470"/>
              <a:gd name="T49" fmla="*/ 206108 h 304800"/>
              <a:gd name="T50" fmla="*/ 190496 w 204470"/>
              <a:gd name="T51" fmla="*/ 206108 h 304800"/>
              <a:gd name="T52" fmla="*/ 192138 w 204470"/>
              <a:gd name="T53" fmla="*/ 201472 h 304800"/>
              <a:gd name="T54" fmla="*/ 144348 w 204470"/>
              <a:gd name="T55" fmla="*/ 0 h 304800"/>
              <a:gd name="T56" fmla="*/ 175399 w 204470"/>
              <a:gd name="T57" fmla="*/ 77139 h 304800"/>
              <a:gd name="T58" fmla="*/ 197252 w 204470"/>
              <a:gd name="T59" fmla="*/ 77139 h 304800"/>
              <a:gd name="T60" fmla="*/ 182638 w 204470"/>
              <a:gd name="T61" fmla="*/ 40690 h 304800"/>
              <a:gd name="T62" fmla="*/ 204304 w 204470"/>
              <a:gd name="T63" fmla="*/ 35242 h 304800"/>
              <a:gd name="T64" fmla="*/ 144348 w 204470"/>
              <a:gd name="T65" fmla="*/ 0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4470" h="304800">
                <a:moveTo>
                  <a:pt x="183048" y="227139"/>
                </a:moveTo>
                <a:lnTo>
                  <a:pt x="158216" y="227139"/>
                </a:lnTo>
                <a:lnTo>
                  <a:pt x="140868" y="304406"/>
                </a:lnTo>
                <a:lnTo>
                  <a:pt x="190423" y="266585"/>
                </a:lnTo>
                <a:lnTo>
                  <a:pt x="173202" y="254939"/>
                </a:lnTo>
                <a:lnTo>
                  <a:pt x="183048" y="227139"/>
                </a:lnTo>
                <a:close/>
              </a:path>
              <a:path w="204470" h="304800">
                <a:moveTo>
                  <a:pt x="95503" y="67906"/>
                </a:moveTo>
                <a:lnTo>
                  <a:pt x="145694" y="116344"/>
                </a:lnTo>
                <a:lnTo>
                  <a:pt x="0" y="145427"/>
                </a:lnTo>
                <a:lnTo>
                  <a:pt x="149250" y="174879"/>
                </a:lnTo>
                <a:lnTo>
                  <a:pt x="80568" y="233540"/>
                </a:lnTo>
                <a:lnTo>
                  <a:pt x="158216" y="227139"/>
                </a:lnTo>
                <a:lnTo>
                  <a:pt x="183048" y="227139"/>
                </a:lnTo>
                <a:lnTo>
                  <a:pt x="190496" y="206108"/>
                </a:lnTo>
                <a:lnTo>
                  <a:pt x="147815" y="206108"/>
                </a:lnTo>
                <a:lnTo>
                  <a:pt x="192951" y="171919"/>
                </a:lnTo>
                <a:lnTo>
                  <a:pt x="150621" y="145376"/>
                </a:lnTo>
                <a:lnTo>
                  <a:pt x="186067" y="125209"/>
                </a:lnTo>
                <a:lnTo>
                  <a:pt x="157518" y="99834"/>
                </a:lnTo>
                <a:lnTo>
                  <a:pt x="202450" y="90106"/>
                </a:lnTo>
                <a:lnTo>
                  <a:pt x="197252" y="77139"/>
                </a:lnTo>
                <a:lnTo>
                  <a:pt x="175399" y="77139"/>
                </a:lnTo>
                <a:lnTo>
                  <a:pt x="95503" y="67906"/>
                </a:lnTo>
                <a:close/>
              </a:path>
              <a:path w="204470" h="304800">
                <a:moveTo>
                  <a:pt x="192138" y="201472"/>
                </a:moveTo>
                <a:lnTo>
                  <a:pt x="147815" y="206108"/>
                </a:lnTo>
                <a:lnTo>
                  <a:pt x="190496" y="206108"/>
                </a:lnTo>
                <a:lnTo>
                  <a:pt x="192138" y="201472"/>
                </a:lnTo>
                <a:close/>
              </a:path>
              <a:path w="204470" h="304800">
                <a:moveTo>
                  <a:pt x="144348" y="0"/>
                </a:moveTo>
                <a:lnTo>
                  <a:pt x="175399" y="77139"/>
                </a:lnTo>
                <a:lnTo>
                  <a:pt x="197252" y="77139"/>
                </a:lnTo>
                <a:lnTo>
                  <a:pt x="182638" y="40690"/>
                </a:lnTo>
                <a:lnTo>
                  <a:pt x="204304" y="35242"/>
                </a:lnTo>
                <a:lnTo>
                  <a:pt x="144348" y="0"/>
                </a:lnTo>
                <a:close/>
              </a:path>
            </a:pathLst>
          </a:custGeom>
          <a:solidFill>
            <a:srgbClr val="F58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36880" name="object 10">
            <a:extLst>
              <a:ext uri="{FF2B5EF4-FFF2-40B4-BE49-F238E27FC236}">
                <a16:creationId xmlns:a16="http://schemas.microsoft.com/office/drawing/2014/main" id="{D27E0709-9AB0-4560-9DAE-A7CB9111EF01}"/>
              </a:ext>
            </a:extLst>
          </p:cNvPr>
          <p:cNvSpPr>
            <a:spLocks/>
          </p:cNvSpPr>
          <p:nvPr/>
        </p:nvSpPr>
        <p:spPr bwMode="auto">
          <a:xfrm>
            <a:off x="4962525" y="3036888"/>
            <a:ext cx="203200" cy="304800"/>
          </a:xfrm>
          <a:custGeom>
            <a:avLst/>
            <a:gdLst>
              <a:gd name="T0" fmla="*/ 12166 w 204470"/>
              <a:gd name="T1" fmla="*/ 201472 h 304800"/>
              <a:gd name="T2" fmla="*/ 31102 w 204470"/>
              <a:gd name="T3" fmla="*/ 254927 h 304800"/>
              <a:gd name="T4" fmla="*/ 13868 w 204470"/>
              <a:gd name="T5" fmla="*/ 266585 h 304800"/>
              <a:gd name="T6" fmla="*/ 63436 w 204470"/>
              <a:gd name="T7" fmla="*/ 304406 h 304800"/>
              <a:gd name="T8" fmla="*/ 46075 w 204470"/>
              <a:gd name="T9" fmla="*/ 227126 h 304800"/>
              <a:gd name="T10" fmla="*/ 116227 w 204470"/>
              <a:gd name="T11" fmla="*/ 227126 h 304800"/>
              <a:gd name="T12" fmla="*/ 91613 w 204470"/>
              <a:gd name="T13" fmla="*/ 206108 h 304800"/>
              <a:gd name="T14" fmla="*/ 56489 w 204470"/>
              <a:gd name="T15" fmla="*/ 206108 h 304800"/>
              <a:gd name="T16" fmla="*/ 12166 w 204470"/>
              <a:gd name="T17" fmla="*/ 201472 h 304800"/>
              <a:gd name="T18" fmla="*/ 116227 w 204470"/>
              <a:gd name="T19" fmla="*/ 227126 h 304800"/>
              <a:gd name="T20" fmla="*/ 46075 w 204470"/>
              <a:gd name="T21" fmla="*/ 227126 h 304800"/>
              <a:gd name="T22" fmla="*/ 123723 w 204470"/>
              <a:gd name="T23" fmla="*/ 233527 h 304800"/>
              <a:gd name="T24" fmla="*/ 116227 w 204470"/>
              <a:gd name="T25" fmla="*/ 227126 h 304800"/>
              <a:gd name="T26" fmla="*/ 59956 w 204470"/>
              <a:gd name="T27" fmla="*/ 0 h 304800"/>
              <a:gd name="T28" fmla="*/ 0 w 204470"/>
              <a:gd name="T29" fmla="*/ 35242 h 304800"/>
              <a:gd name="T30" fmla="*/ 21666 w 204470"/>
              <a:gd name="T31" fmla="*/ 40690 h 304800"/>
              <a:gd name="T32" fmla="*/ 1854 w 204470"/>
              <a:gd name="T33" fmla="*/ 90106 h 304800"/>
              <a:gd name="T34" fmla="*/ 46774 w 204470"/>
              <a:gd name="T35" fmla="*/ 99834 h 304800"/>
              <a:gd name="T36" fmla="*/ 18237 w 204470"/>
              <a:gd name="T37" fmla="*/ 125196 h 304800"/>
              <a:gd name="T38" fmla="*/ 53670 w 204470"/>
              <a:gd name="T39" fmla="*/ 145376 h 304800"/>
              <a:gd name="T40" fmla="*/ 11353 w 204470"/>
              <a:gd name="T41" fmla="*/ 171907 h 304800"/>
              <a:gd name="T42" fmla="*/ 56489 w 204470"/>
              <a:gd name="T43" fmla="*/ 206108 h 304800"/>
              <a:gd name="T44" fmla="*/ 91613 w 204470"/>
              <a:gd name="T45" fmla="*/ 206108 h 304800"/>
              <a:gd name="T46" fmla="*/ 55041 w 204470"/>
              <a:gd name="T47" fmla="*/ 174878 h 304800"/>
              <a:gd name="T48" fmla="*/ 204304 w 204470"/>
              <a:gd name="T49" fmla="*/ 145427 h 304800"/>
              <a:gd name="T50" fmla="*/ 58610 w 204470"/>
              <a:gd name="T51" fmla="*/ 116344 h 304800"/>
              <a:gd name="T52" fmla="*/ 99244 w 204470"/>
              <a:gd name="T53" fmla="*/ 77139 h 304800"/>
              <a:gd name="T54" fmla="*/ 28905 w 204470"/>
              <a:gd name="T55" fmla="*/ 77139 h 304800"/>
              <a:gd name="T56" fmla="*/ 59956 w 204470"/>
              <a:gd name="T57" fmla="*/ 0 h 304800"/>
              <a:gd name="T58" fmla="*/ 108813 w 204470"/>
              <a:gd name="T59" fmla="*/ 67906 h 304800"/>
              <a:gd name="T60" fmla="*/ 28905 w 204470"/>
              <a:gd name="T61" fmla="*/ 77139 h 304800"/>
              <a:gd name="T62" fmla="*/ 99244 w 204470"/>
              <a:gd name="T63" fmla="*/ 77139 h 304800"/>
              <a:gd name="T64" fmla="*/ 108813 w 204470"/>
              <a:gd name="T65" fmla="*/ 67906 h 30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4470" h="304800">
                <a:moveTo>
                  <a:pt x="12166" y="201472"/>
                </a:moveTo>
                <a:lnTo>
                  <a:pt x="31102" y="254927"/>
                </a:lnTo>
                <a:lnTo>
                  <a:pt x="13868" y="266585"/>
                </a:lnTo>
                <a:lnTo>
                  <a:pt x="63436" y="304406"/>
                </a:lnTo>
                <a:lnTo>
                  <a:pt x="46075" y="227126"/>
                </a:lnTo>
                <a:lnTo>
                  <a:pt x="116227" y="227126"/>
                </a:lnTo>
                <a:lnTo>
                  <a:pt x="91613" y="206108"/>
                </a:lnTo>
                <a:lnTo>
                  <a:pt x="56489" y="206108"/>
                </a:lnTo>
                <a:lnTo>
                  <a:pt x="12166" y="201472"/>
                </a:lnTo>
                <a:close/>
              </a:path>
              <a:path w="204470" h="304800">
                <a:moveTo>
                  <a:pt x="116227" y="227126"/>
                </a:moveTo>
                <a:lnTo>
                  <a:pt x="46075" y="227126"/>
                </a:lnTo>
                <a:lnTo>
                  <a:pt x="123723" y="233527"/>
                </a:lnTo>
                <a:lnTo>
                  <a:pt x="116227" y="227126"/>
                </a:lnTo>
                <a:close/>
              </a:path>
              <a:path w="204470" h="304800">
                <a:moveTo>
                  <a:pt x="59956" y="0"/>
                </a:moveTo>
                <a:lnTo>
                  <a:pt x="0" y="35242"/>
                </a:lnTo>
                <a:lnTo>
                  <a:pt x="21666" y="40690"/>
                </a:lnTo>
                <a:lnTo>
                  <a:pt x="1854" y="90106"/>
                </a:lnTo>
                <a:lnTo>
                  <a:pt x="46774" y="99834"/>
                </a:lnTo>
                <a:lnTo>
                  <a:pt x="18237" y="125196"/>
                </a:lnTo>
                <a:lnTo>
                  <a:pt x="53670" y="145376"/>
                </a:lnTo>
                <a:lnTo>
                  <a:pt x="11353" y="171907"/>
                </a:lnTo>
                <a:lnTo>
                  <a:pt x="56489" y="206108"/>
                </a:lnTo>
                <a:lnTo>
                  <a:pt x="91613" y="206108"/>
                </a:lnTo>
                <a:lnTo>
                  <a:pt x="55041" y="174878"/>
                </a:lnTo>
                <a:lnTo>
                  <a:pt x="204304" y="145427"/>
                </a:lnTo>
                <a:lnTo>
                  <a:pt x="58610" y="116344"/>
                </a:lnTo>
                <a:lnTo>
                  <a:pt x="99244" y="77139"/>
                </a:lnTo>
                <a:lnTo>
                  <a:pt x="28905" y="77139"/>
                </a:lnTo>
                <a:lnTo>
                  <a:pt x="59956" y="0"/>
                </a:lnTo>
                <a:close/>
              </a:path>
              <a:path w="204470" h="304800">
                <a:moveTo>
                  <a:pt x="108813" y="67906"/>
                </a:moveTo>
                <a:lnTo>
                  <a:pt x="28905" y="77139"/>
                </a:lnTo>
                <a:lnTo>
                  <a:pt x="99244" y="77139"/>
                </a:lnTo>
                <a:lnTo>
                  <a:pt x="108813" y="67906"/>
                </a:lnTo>
                <a:close/>
              </a:path>
            </a:pathLst>
          </a:custGeom>
          <a:solidFill>
            <a:srgbClr val="F58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FFE71FD3-FC64-4C4C-840D-A62CE0A3A348}"/>
              </a:ext>
            </a:extLst>
          </p:cNvPr>
          <p:cNvSpPr txBox="1"/>
          <p:nvPr/>
        </p:nvSpPr>
        <p:spPr>
          <a:xfrm>
            <a:off x="250825" y="1925638"/>
            <a:ext cx="8642350" cy="976312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127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lnSpc>
                <a:spcPct val="139000"/>
              </a:lnSpc>
              <a:spcBef>
                <a:spcPts val="1550"/>
              </a:spcBef>
            </a:pPr>
            <a:r>
              <a:rPr lang="ko-KR" altLang="ko-KR" sz="150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○○○○년 1월 31일(목) 14시 40분경 홍○○(54세, 남), 이○○(40세, 남)이 도시가스 맨홀 내부에  설치된 차단밸브(150A 주강 볼 밸브-수동 개폐식) 개폐작동 불량 및 슬리브 덮개 고정용 볼트  부식에 따른 차단밸브 교체여부를 점검하던 중 LNG(메탄주성분) 가스 누출로 2명이 질식되어  1명이 사망, 1명이 부상당한 재해임</a:t>
            </a:r>
            <a:endParaRPr lang="ko-KR" altLang="ko-KR" sz="15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B7FE56B-7E4E-4357-82A2-42B1833B2B2B}"/>
              </a:ext>
            </a:extLst>
          </p:cNvPr>
          <p:cNvSpPr/>
          <p:nvPr/>
        </p:nvSpPr>
        <p:spPr>
          <a:xfrm>
            <a:off x="611188" y="981075"/>
            <a:ext cx="7777162" cy="3743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ko-KR" altLang="en-US" sz="2400" b="1" dirty="0"/>
              <a:t>  작업 전 산소 및 유해가스 농도 측정 </a:t>
            </a:r>
            <a:r>
              <a:rPr lang="en-US" altLang="ko-KR" sz="2400" b="1" dirty="0"/>
              <a:t>. </a:t>
            </a:r>
            <a:r>
              <a:rPr lang="ko-KR" altLang="en-US" sz="2400" b="1" dirty="0"/>
              <a:t>작업장 환기 및 </a:t>
            </a:r>
            <a:endParaRPr lang="en-US" altLang="ko-KR" sz="2400" b="1" dirty="0"/>
          </a:p>
          <a:p>
            <a:pPr algn="l">
              <a:defRPr/>
            </a:pPr>
            <a:r>
              <a:rPr lang="en-US" altLang="ko-KR" sz="2400" b="1" dirty="0"/>
              <a:t>  </a:t>
            </a:r>
            <a:r>
              <a:rPr lang="ko-KR" altLang="en-US" sz="2400" b="1" dirty="0"/>
              <a:t>감시인</a:t>
            </a:r>
            <a:r>
              <a:rPr lang="en-US" altLang="ko-KR" sz="2400" b="1" dirty="0"/>
              <a:t> </a:t>
            </a:r>
            <a:r>
              <a:rPr lang="ko-KR" altLang="en-US" sz="2400" b="1" dirty="0"/>
              <a:t>배치 등 안전수칙을 준수하며 작업 실시 </a:t>
            </a:r>
            <a:endParaRPr lang="en-US" altLang="ko-KR" sz="2400" b="1" dirty="0"/>
          </a:p>
          <a:p>
            <a:pPr algn="l">
              <a:defRPr/>
            </a:pPr>
            <a:endParaRPr lang="en-US" altLang="ko-KR" sz="2400" b="1" dirty="0"/>
          </a:p>
          <a:p>
            <a:pPr>
              <a:defRPr/>
            </a:pPr>
            <a:r>
              <a:rPr lang="ko-KR" altLang="en-US" sz="4000" b="1" dirty="0"/>
              <a:t>감사합니다</a:t>
            </a:r>
            <a:r>
              <a:rPr lang="en-US" altLang="ko-KR" sz="4000" b="1" dirty="0"/>
              <a:t>.</a:t>
            </a:r>
            <a:endParaRPr lang="ko-KR" altLang="en-US" sz="4000" b="1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2C5D0F9-55B7-4145-B4FE-CD5F3FD882A1}"/>
              </a:ext>
            </a:extLst>
          </p:cNvPr>
          <p:cNvSpPr/>
          <p:nvPr/>
        </p:nvSpPr>
        <p:spPr>
          <a:xfrm>
            <a:off x="6659563" y="5084763"/>
            <a:ext cx="1512887" cy="936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2800"/>
              <a:t>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8589BBB6-D593-4FEB-805C-8F95DB0DCB6C}"/>
              </a:ext>
            </a:extLst>
          </p:cNvPr>
          <p:cNvSpPr/>
          <p:nvPr/>
        </p:nvSpPr>
        <p:spPr>
          <a:xfrm>
            <a:off x="107950" y="153988"/>
            <a:ext cx="4464050" cy="4318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밀폐공간이란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340" name="TextBox 8">
            <a:extLst>
              <a:ext uri="{FF2B5EF4-FFF2-40B4-BE49-F238E27FC236}">
                <a16:creationId xmlns:a16="http://schemas.microsoft.com/office/drawing/2014/main" id="{9B8C7FB4-C402-454A-8895-6CC9E309E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01688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 dirty="0" err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밀폐공간이란</a:t>
            </a:r>
            <a:r>
              <a:rPr lang="en-US" altLang="ko-KR" sz="1800" b="1" dirty="0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D55D742-0445-4DAA-A4D8-BDCDE90D4FE8}"/>
              </a:ext>
            </a:extLst>
          </p:cNvPr>
          <p:cNvSpPr/>
          <p:nvPr/>
        </p:nvSpPr>
        <p:spPr>
          <a:xfrm>
            <a:off x="107950" y="1304925"/>
            <a:ext cx="8907463" cy="521652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40909187-53EF-4F82-B124-F301CA2AA3BC}"/>
              </a:ext>
            </a:extLst>
          </p:cNvPr>
          <p:cNvCxnSpPr>
            <a:stCxn id="14340" idx="1"/>
          </p:cNvCxnSpPr>
          <p:nvPr/>
        </p:nvCxnSpPr>
        <p:spPr>
          <a:xfrm>
            <a:off x="395288" y="985838"/>
            <a:ext cx="30972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B1E847A-01D1-4698-96A4-549E7B8E7F37}"/>
              </a:ext>
            </a:extLst>
          </p:cNvPr>
          <p:cNvCxnSpPr>
            <a:stCxn id="14340" idx="3"/>
          </p:cNvCxnSpPr>
          <p:nvPr/>
        </p:nvCxnSpPr>
        <p:spPr>
          <a:xfrm flipH="1">
            <a:off x="5435600" y="985838"/>
            <a:ext cx="33035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6" name="직사각형 16">
            <a:extLst>
              <a:ext uri="{FF2B5EF4-FFF2-40B4-BE49-F238E27FC236}">
                <a16:creationId xmlns:a16="http://schemas.microsoft.com/office/drawing/2014/main" id="{0C2751AB-4781-44E7-B4FF-1B23EE129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8" y="2017197"/>
            <a:ext cx="8072437" cy="97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285750" indent="-285750" eaLnBrk="1" latinLnBrk="0" hangingPunct="1">
              <a:buClrTx/>
              <a:buSzTx/>
              <a:buFont typeface="Wingdings" panose="05000000000000000000" pitchFamily="2" charset="2"/>
              <a:buChar char="Ø"/>
            </a:pP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산소결핍</a:t>
            </a:r>
            <a:r>
              <a:rPr lang="en-US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유해가스로 인한 질식</a:t>
            </a:r>
            <a:r>
              <a:rPr lang="en-US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화재</a:t>
            </a:r>
            <a:r>
              <a:rPr lang="en-US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폭발 등의 위험이 있는 장소</a:t>
            </a:r>
            <a:endParaRPr lang="en-US" altLang="ko-KR" sz="17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eaLnBrk="1" latinLnBrk="0" hangingPunct="1">
              <a:buClrTx/>
              <a:buSzTx/>
              <a:buFont typeface="Wingdings" panose="05000000000000000000" pitchFamily="2" charset="2"/>
              <a:buChar char="Ø"/>
            </a:pPr>
            <a:r>
              <a:rPr lang="en-US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밀폐공간 관련 사고 유형은 질식으로 </a:t>
            </a:r>
            <a:r>
              <a:rPr lang="ko-KR" altLang="en-US" sz="17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발생 빈도는 낮지만 강도율은 높음</a:t>
            </a:r>
            <a:endParaRPr lang="en-US" altLang="ko-KR" sz="1700" b="1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eaLnBrk="1" latinLnBrk="0" hangingPunct="1">
              <a:buClrTx/>
              <a:buSzTx/>
              <a:buFont typeface="Wingdings" panose="05000000000000000000" pitchFamily="2" charset="2"/>
              <a:buChar char="Ø"/>
            </a:pPr>
            <a:r>
              <a:rPr lang="en-US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사고발생 시 </a:t>
            </a:r>
            <a:r>
              <a:rPr lang="ko-KR" altLang="en-US" sz="17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중대재해</a:t>
            </a: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로 이어지는 경우가 많음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15FF395-1391-4D8F-BB23-F09E22DE7226}"/>
              </a:ext>
            </a:extLst>
          </p:cNvPr>
          <p:cNvGrpSpPr/>
          <p:nvPr/>
        </p:nvGrpSpPr>
        <p:grpSpPr>
          <a:xfrm>
            <a:off x="346075" y="1449388"/>
            <a:ext cx="2857500" cy="403225"/>
            <a:chOff x="346075" y="1449388"/>
            <a:chExt cx="2857500" cy="403225"/>
          </a:xfrm>
        </p:grpSpPr>
        <p:sp>
          <p:nvSpPr>
            <p:cNvPr id="14345" name="Freeform 6">
              <a:extLst>
                <a:ext uri="{FF2B5EF4-FFF2-40B4-BE49-F238E27FC236}">
                  <a16:creationId xmlns:a16="http://schemas.microsoft.com/office/drawing/2014/main" id="{FB7652BF-7A97-4CF9-81CD-61D3E9022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75" y="1449388"/>
              <a:ext cx="279400" cy="403225"/>
            </a:xfrm>
            <a:custGeom>
              <a:avLst/>
              <a:gdLst>
                <a:gd name="T0" fmla="*/ 791233761 w 62"/>
                <a:gd name="T1" fmla="*/ 2058111441 h 79"/>
                <a:gd name="T2" fmla="*/ 223168497 w 62"/>
                <a:gd name="T3" fmla="*/ 2058111441 h 79"/>
                <a:gd name="T4" fmla="*/ 0 w 62"/>
                <a:gd name="T5" fmla="*/ 1797592362 h 79"/>
                <a:gd name="T6" fmla="*/ 0 w 62"/>
                <a:gd name="T7" fmla="*/ 312626978 h 79"/>
                <a:gd name="T8" fmla="*/ 223168497 w 62"/>
                <a:gd name="T9" fmla="*/ 0 h 79"/>
                <a:gd name="T10" fmla="*/ 791233761 w 62"/>
                <a:gd name="T11" fmla="*/ 0 h 79"/>
                <a:gd name="T12" fmla="*/ 1257858800 w 62"/>
                <a:gd name="T13" fmla="*/ 1016030022 h 79"/>
                <a:gd name="T14" fmla="*/ 791233761 w 62"/>
                <a:gd name="T15" fmla="*/ 2058111441 h 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2" h="79">
                  <a:moveTo>
                    <a:pt x="39" y="79"/>
                  </a:moveTo>
                  <a:cubicBezTo>
                    <a:pt x="11" y="79"/>
                    <a:pt x="11" y="79"/>
                    <a:pt x="11" y="79"/>
                  </a:cubicBezTo>
                  <a:cubicBezTo>
                    <a:pt x="5" y="79"/>
                    <a:pt x="0" y="77"/>
                    <a:pt x="0" y="6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62" y="39"/>
                    <a:pt x="62" y="39"/>
                    <a:pt x="62" y="39"/>
                  </a:cubicBezTo>
                  <a:lnTo>
                    <a:pt x="39" y="79"/>
                  </a:lnTo>
                  <a:close/>
                </a:path>
              </a:pathLst>
            </a:custGeom>
            <a:solidFill>
              <a:srgbClr val="961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348" name="Freeform 5">
              <a:extLst>
                <a:ext uri="{FF2B5EF4-FFF2-40B4-BE49-F238E27FC236}">
                  <a16:creationId xmlns:a16="http://schemas.microsoft.com/office/drawing/2014/main" id="{93E249EB-0C4C-4C77-AB47-39068C304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487488"/>
              <a:ext cx="2597150" cy="342900"/>
            </a:xfrm>
            <a:custGeom>
              <a:avLst/>
              <a:gdLst>
                <a:gd name="T0" fmla="*/ 2147483647 w 438"/>
                <a:gd name="T1" fmla="*/ 0 h 67"/>
                <a:gd name="T2" fmla="*/ 0 w 438"/>
                <a:gd name="T3" fmla="*/ 0 h 67"/>
                <a:gd name="T4" fmla="*/ 0 w 438"/>
                <a:gd name="T5" fmla="*/ 1754936610 h 67"/>
                <a:gd name="T6" fmla="*/ 2147483647 w 438"/>
                <a:gd name="T7" fmla="*/ 1754936610 h 67"/>
                <a:gd name="T8" fmla="*/ 2147483647 w 438"/>
                <a:gd name="T9" fmla="*/ 1414426675 h 67"/>
                <a:gd name="T10" fmla="*/ 2147483647 w 438"/>
                <a:gd name="T11" fmla="*/ 340509936 h 67"/>
                <a:gd name="T12" fmla="*/ 2147483647 w 438"/>
                <a:gd name="T13" fmla="*/ 0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8" h="67">
                  <a:moveTo>
                    <a:pt x="4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27" y="67"/>
                    <a:pt x="427" y="67"/>
                    <a:pt x="427" y="67"/>
                  </a:cubicBezTo>
                  <a:cubicBezTo>
                    <a:pt x="433" y="67"/>
                    <a:pt x="438" y="61"/>
                    <a:pt x="438" y="54"/>
                  </a:cubicBezTo>
                  <a:cubicBezTo>
                    <a:pt x="438" y="13"/>
                    <a:pt x="438" y="13"/>
                    <a:pt x="438" y="13"/>
                  </a:cubicBezTo>
                  <a:cubicBezTo>
                    <a:pt x="438" y="6"/>
                    <a:pt x="433" y="0"/>
                    <a:pt x="427" y="0"/>
                  </a:cubicBezTo>
                  <a:close/>
                </a:path>
              </a:pathLst>
            </a:custGeom>
            <a:noFill/>
            <a:ln w="26988" cap="flat">
              <a:solidFill>
                <a:srgbClr val="96147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r>
                <a:rPr lang="ko-KR" altLang="en-US" sz="1900" b="1" dirty="0">
                  <a:solidFill>
                    <a:srgbClr val="9900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밀폐공간의 정의</a:t>
              </a:r>
            </a:p>
          </p:txBody>
        </p:sp>
      </p:grpSp>
      <p:sp>
        <p:nvSpPr>
          <p:cNvPr id="14353" name="직사각형 23">
            <a:extLst>
              <a:ext uri="{FF2B5EF4-FFF2-40B4-BE49-F238E27FC236}">
                <a16:creationId xmlns:a16="http://schemas.microsoft.com/office/drawing/2014/main" id="{459C1B12-3874-45F9-91EB-A51197C17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4030806"/>
            <a:ext cx="8051800" cy="191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285750" indent="-285750" eaLnBrk="1" latinLnBrk="0" hangingPunct="1">
              <a:buClrTx/>
              <a:buSzTx/>
              <a:buFont typeface="Wingdings" panose="05000000000000000000" pitchFamily="2" charset="2"/>
              <a:buChar char="Ø"/>
            </a:pP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산소 농도           </a:t>
            </a:r>
            <a:r>
              <a:rPr lang="en-US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18%</a:t>
            </a: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이상 </a:t>
            </a:r>
            <a:r>
              <a:rPr lang="en-US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~ 23.5% </a:t>
            </a: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미만</a:t>
            </a:r>
            <a:endParaRPr lang="en-US" altLang="ko-KR" sz="17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eaLnBrk="1" latinLnBrk="0" hangingPunct="1">
              <a:buClrTx/>
              <a:buSzTx/>
              <a:buFont typeface="Wingdings" panose="05000000000000000000" pitchFamily="2" charset="2"/>
              <a:buChar char="Ø"/>
            </a:pPr>
            <a:r>
              <a:rPr lang="en-US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탄산가스 농도    </a:t>
            </a:r>
            <a:r>
              <a:rPr lang="en-US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1.5% </a:t>
            </a: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미만</a:t>
            </a:r>
            <a:endParaRPr lang="en-US" altLang="ko-KR" sz="17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eaLnBrk="1" latinLnBrk="0" hangingPunct="1">
              <a:buClrTx/>
              <a:buSzTx/>
              <a:buFont typeface="Wingdings" panose="05000000000000000000" pitchFamily="2" charset="2"/>
              <a:buChar char="Ø"/>
            </a:pPr>
            <a:r>
              <a:rPr lang="en-US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일산화탄소 농도 </a:t>
            </a:r>
            <a:r>
              <a:rPr lang="en-US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30ppm </a:t>
            </a: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미만</a:t>
            </a:r>
            <a:endParaRPr lang="en-US" altLang="ko-KR" sz="17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eaLnBrk="1" latinLnBrk="0" hangingPunct="1">
              <a:buClrTx/>
              <a:buSzTx/>
              <a:buFont typeface="Wingdings" panose="05000000000000000000" pitchFamily="2" charset="2"/>
              <a:buChar char="Ø"/>
            </a:pPr>
            <a:r>
              <a:rPr lang="en-US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황화수소 농도    </a:t>
            </a:r>
            <a:r>
              <a:rPr lang="en-US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10ppm </a:t>
            </a:r>
            <a:r>
              <a:rPr lang="ko-KR" altLang="en-US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미만</a:t>
            </a:r>
            <a:endParaRPr lang="en-US" altLang="ko-KR" sz="17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eaLnBrk="1" latinLnBrk="0" hangingPunct="1">
              <a:buClrTx/>
              <a:buSzTx/>
              <a:buFont typeface="Wingdings" panose="05000000000000000000" pitchFamily="2" charset="2"/>
              <a:buChar char="Ø"/>
            </a:pPr>
            <a:r>
              <a:rPr lang="en-US" altLang="ko-KR" sz="17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7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산소결핍 </a:t>
            </a:r>
            <a:r>
              <a:rPr lang="en-US" altLang="ko-KR" sz="17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- - - </a:t>
            </a:r>
            <a:r>
              <a:rPr lang="ko-KR" altLang="en-US" sz="17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산소농도 </a:t>
            </a:r>
            <a:r>
              <a:rPr lang="en-US" altLang="ko-KR" sz="17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18% </a:t>
            </a:r>
            <a:r>
              <a:rPr lang="ko-KR" altLang="en-US" sz="17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미만 </a:t>
            </a:r>
            <a:endParaRPr lang="en-US" altLang="ko-KR" sz="1700" b="1" dirty="0">
              <a:solidFill>
                <a:srgbClr val="C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eaLnBrk="1" latinLnBrk="0" hangingPunct="1">
              <a:buClrTx/>
              <a:buSzTx/>
              <a:buFont typeface="Wingdings" panose="05000000000000000000" pitchFamily="2" charset="2"/>
              <a:buChar char="Ø"/>
            </a:pPr>
            <a:r>
              <a:rPr lang="en-US" altLang="ko-KR" sz="17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7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산소결핍증 </a:t>
            </a:r>
            <a:r>
              <a:rPr lang="en-US" altLang="ko-KR" sz="17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- - </a:t>
            </a:r>
            <a:r>
              <a:rPr lang="ko-KR" altLang="en-US" sz="17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산소가 결핍된 공기를 마셔서 생기는 증상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5E8A6E6-1930-4327-AE7B-F3A39157BDF0}"/>
              </a:ext>
            </a:extLst>
          </p:cNvPr>
          <p:cNvGrpSpPr/>
          <p:nvPr/>
        </p:nvGrpSpPr>
        <p:grpSpPr>
          <a:xfrm>
            <a:off x="346075" y="3459163"/>
            <a:ext cx="2857500" cy="403225"/>
            <a:chOff x="346075" y="3459163"/>
            <a:chExt cx="2857500" cy="403225"/>
          </a:xfrm>
        </p:grpSpPr>
        <p:sp>
          <p:nvSpPr>
            <p:cNvPr id="14352" name="Freeform 6">
              <a:extLst>
                <a:ext uri="{FF2B5EF4-FFF2-40B4-BE49-F238E27FC236}">
                  <a16:creationId xmlns:a16="http://schemas.microsoft.com/office/drawing/2014/main" id="{0598B800-758C-43C0-B4A0-5B8B6C600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75" y="3459163"/>
              <a:ext cx="277813" cy="403225"/>
            </a:xfrm>
            <a:custGeom>
              <a:avLst/>
              <a:gdLst>
                <a:gd name="T0" fmla="*/ 786739531 w 62"/>
                <a:gd name="T1" fmla="*/ 2058111441 h 79"/>
                <a:gd name="T2" fmla="*/ 221900893 w 62"/>
                <a:gd name="T3" fmla="*/ 2058111441 h 79"/>
                <a:gd name="T4" fmla="*/ 0 w 62"/>
                <a:gd name="T5" fmla="*/ 1797592362 h 79"/>
                <a:gd name="T6" fmla="*/ 0 w 62"/>
                <a:gd name="T7" fmla="*/ 312626978 h 79"/>
                <a:gd name="T8" fmla="*/ 221900893 w 62"/>
                <a:gd name="T9" fmla="*/ 0 h 79"/>
                <a:gd name="T10" fmla="*/ 786739531 w 62"/>
                <a:gd name="T11" fmla="*/ 0 h 79"/>
                <a:gd name="T12" fmla="*/ 1250714126 w 62"/>
                <a:gd name="T13" fmla="*/ 1016030022 h 79"/>
                <a:gd name="T14" fmla="*/ 786739531 w 62"/>
                <a:gd name="T15" fmla="*/ 2058111441 h 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2" h="79">
                  <a:moveTo>
                    <a:pt x="39" y="79"/>
                  </a:moveTo>
                  <a:cubicBezTo>
                    <a:pt x="11" y="79"/>
                    <a:pt x="11" y="79"/>
                    <a:pt x="11" y="79"/>
                  </a:cubicBezTo>
                  <a:cubicBezTo>
                    <a:pt x="5" y="79"/>
                    <a:pt x="0" y="77"/>
                    <a:pt x="0" y="6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62" y="39"/>
                    <a:pt x="62" y="39"/>
                    <a:pt x="62" y="39"/>
                  </a:cubicBezTo>
                  <a:lnTo>
                    <a:pt x="39" y="79"/>
                  </a:lnTo>
                  <a:close/>
                </a:path>
              </a:pathLst>
            </a:custGeom>
            <a:solidFill>
              <a:srgbClr val="961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355" name="Freeform 5">
              <a:extLst>
                <a:ext uri="{FF2B5EF4-FFF2-40B4-BE49-F238E27FC236}">
                  <a16:creationId xmlns:a16="http://schemas.microsoft.com/office/drawing/2014/main" id="{E7497302-F946-4616-93B4-0F5308CCD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838" y="3497263"/>
              <a:ext cx="2598737" cy="342900"/>
            </a:xfrm>
            <a:custGeom>
              <a:avLst/>
              <a:gdLst>
                <a:gd name="T0" fmla="*/ 2147483647 w 438"/>
                <a:gd name="T1" fmla="*/ 0 h 67"/>
                <a:gd name="T2" fmla="*/ 0 w 438"/>
                <a:gd name="T3" fmla="*/ 0 h 67"/>
                <a:gd name="T4" fmla="*/ 0 w 438"/>
                <a:gd name="T5" fmla="*/ 1754936610 h 67"/>
                <a:gd name="T6" fmla="*/ 2147483647 w 438"/>
                <a:gd name="T7" fmla="*/ 1754936610 h 67"/>
                <a:gd name="T8" fmla="*/ 2147483647 w 438"/>
                <a:gd name="T9" fmla="*/ 1414426675 h 67"/>
                <a:gd name="T10" fmla="*/ 2147483647 w 438"/>
                <a:gd name="T11" fmla="*/ 340509936 h 67"/>
                <a:gd name="T12" fmla="*/ 2147483647 w 438"/>
                <a:gd name="T13" fmla="*/ 0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8" h="67">
                  <a:moveTo>
                    <a:pt x="4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27" y="67"/>
                    <a:pt x="427" y="67"/>
                    <a:pt x="427" y="67"/>
                  </a:cubicBezTo>
                  <a:cubicBezTo>
                    <a:pt x="433" y="67"/>
                    <a:pt x="438" y="61"/>
                    <a:pt x="438" y="54"/>
                  </a:cubicBezTo>
                  <a:cubicBezTo>
                    <a:pt x="438" y="13"/>
                    <a:pt x="438" y="13"/>
                    <a:pt x="438" y="13"/>
                  </a:cubicBezTo>
                  <a:cubicBezTo>
                    <a:pt x="438" y="6"/>
                    <a:pt x="433" y="0"/>
                    <a:pt x="427" y="0"/>
                  </a:cubicBezTo>
                  <a:close/>
                </a:path>
              </a:pathLst>
            </a:custGeom>
            <a:noFill/>
            <a:ln w="26988" cap="flat">
              <a:solidFill>
                <a:srgbClr val="96147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r>
                <a:rPr lang="ko-KR" altLang="en-US" sz="1900" b="1" dirty="0">
                  <a:solidFill>
                    <a:srgbClr val="9933FF"/>
                  </a:solidFill>
                  <a:latin typeface="+mj-ea"/>
                  <a:ea typeface="+mj-ea"/>
                </a:rPr>
                <a:t>적정공기란</a:t>
              </a:r>
              <a:r>
                <a:rPr lang="en-US" altLang="ko-KR" sz="1900" b="1" dirty="0">
                  <a:solidFill>
                    <a:srgbClr val="9933FF"/>
                  </a:solidFill>
                  <a:latin typeface="+mj-ea"/>
                  <a:ea typeface="+mj-ea"/>
                </a:rPr>
                <a:t>?</a:t>
              </a:r>
              <a:endParaRPr lang="ko-KR" altLang="en-US" sz="1900" b="1" dirty="0">
                <a:solidFill>
                  <a:srgbClr val="9933FF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AAD163E1-0678-46C2-A1CB-FCEF3BC999D9}"/>
              </a:ext>
            </a:extLst>
          </p:cNvPr>
          <p:cNvSpPr/>
          <p:nvPr/>
        </p:nvSpPr>
        <p:spPr>
          <a:xfrm>
            <a:off x="107950" y="153988"/>
            <a:ext cx="4464050" cy="4318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밀폐공간이란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364" name="TextBox 8">
            <a:extLst>
              <a:ext uri="{FF2B5EF4-FFF2-40B4-BE49-F238E27FC236}">
                <a16:creationId xmlns:a16="http://schemas.microsoft.com/office/drawing/2014/main" id="{ED62C16D-1B85-405D-84E0-47B36E953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01688"/>
            <a:ext cx="8343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 dirty="0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밀폐공간의 종류</a:t>
            </a:r>
            <a:endParaRPr lang="en-US" altLang="ko-KR" sz="1800" b="1" dirty="0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98496A6-A109-471A-BF5E-A000D25A916D}"/>
              </a:ext>
            </a:extLst>
          </p:cNvPr>
          <p:cNvSpPr/>
          <p:nvPr/>
        </p:nvSpPr>
        <p:spPr>
          <a:xfrm>
            <a:off x="107950" y="1304925"/>
            <a:ext cx="8907463" cy="521652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5C2D99F5-A8E7-445A-AAF4-2A70B370A61D}"/>
              </a:ext>
            </a:extLst>
          </p:cNvPr>
          <p:cNvCxnSpPr>
            <a:cxnSpLocks/>
          </p:cNvCxnSpPr>
          <p:nvPr/>
        </p:nvCxnSpPr>
        <p:spPr>
          <a:xfrm>
            <a:off x="395288" y="985841"/>
            <a:ext cx="3097212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B9E80D1-3F75-4323-BB14-8C6F6D0470B6}"/>
              </a:ext>
            </a:extLst>
          </p:cNvPr>
          <p:cNvCxnSpPr>
            <a:cxnSpLocks/>
          </p:cNvCxnSpPr>
          <p:nvPr/>
        </p:nvCxnSpPr>
        <p:spPr>
          <a:xfrm flipH="1" flipV="1">
            <a:off x="5580064" y="985841"/>
            <a:ext cx="3159124" cy="109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id="{62B35E5F-254A-4DBA-B16A-E6929661C56B}"/>
              </a:ext>
            </a:extLst>
          </p:cNvPr>
          <p:cNvGrpSpPr/>
          <p:nvPr/>
        </p:nvGrpSpPr>
        <p:grpSpPr>
          <a:xfrm>
            <a:off x="346075" y="1449388"/>
            <a:ext cx="2857500" cy="403225"/>
            <a:chOff x="346075" y="1449388"/>
            <a:chExt cx="2857500" cy="403225"/>
          </a:xfrm>
        </p:grpSpPr>
        <p:sp>
          <p:nvSpPr>
            <p:cNvPr id="15369" name="Freeform 6">
              <a:extLst>
                <a:ext uri="{FF2B5EF4-FFF2-40B4-BE49-F238E27FC236}">
                  <a16:creationId xmlns:a16="http://schemas.microsoft.com/office/drawing/2014/main" id="{E973E994-B3F4-4853-BD66-6632EB43D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75" y="1449388"/>
              <a:ext cx="279400" cy="403225"/>
            </a:xfrm>
            <a:custGeom>
              <a:avLst/>
              <a:gdLst>
                <a:gd name="T0" fmla="*/ 791233761 w 62"/>
                <a:gd name="T1" fmla="*/ 2058111441 h 79"/>
                <a:gd name="T2" fmla="*/ 223168497 w 62"/>
                <a:gd name="T3" fmla="*/ 2058111441 h 79"/>
                <a:gd name="T4" fmla="*/ 0 w 62"/>
                <a:gd name="T5" fmla="*/ 1797592362 h 79"/>
                <a:gd name="T6" fmla="*/ 0 w 62"/>
                <a:gd name="T7" fmla="*/ 312626978 h 79"/>
                <a:gd name="T8" fmla="*/ 223168497 w 62"/>
                <a:gd name="T9" fmla="*/ 0 h 79"/>
                <a:gd name="T10" fmla="*/ 791233761 w 62"/>
                <a:gd name="T11" fmla="*/ 0 h 79"/>
                <a:gd name="T12" fmla="*/ 1257858800 w 62"/>
                <a:gd name="T13" fmla="*/ 1016030022 h 79"/>
                <a:gd name="T14" fmla="*/ 791233761 w 62"/>
                <a:gd name="T15" fmla="*/ 2058111441 h 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2" h="79">
                  <a:moveTo>
                    <a:pt x="39" y="79"/>
                  </a:moveTo>
                  <a:cubicBezTo>
                    <a:pt x="11" y="79"/>
                    <a:pt x="11" y="79"/>
                    <a:pt x="11" y="79"/>
                  </a:cubicBezTo>
                  <a:cubicBezTo>
                    <a:pt x="5" y="79"/>
                    <a:pt x="0" y="77"/>
                    <a:pt x="0" y="6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62" y="39"/>
                    <a:pt x="62" y="39"/>
                    <a:pt x="62" y="39"/>
                  </a:cubicBezTo>
                  <a:lnTo>
                    <a:pt x="39" y="79"/>
                  </a:lnTo>
                  <a:close/>
                </a:path>
              </a:pathLst>
            </a:custGeom>
            <a:solidFill>
              <a:srgbClr val="961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370" name="Freeform 5">
              <a:extLst>
                <a:ext uri="{FF2B5EF4-FFF2-40B4-BE49-F238E27FC236}">
                  <a16:creationId xmlns:a16="http://schemas.microsoft.com/office/drawing/2014/main" id="{5AF85054-7687-4F16-A143-C0C7FF1D1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487488"/>
              <a:ext cx="2597150" cy="342900"/>
            </a:xfrm>
            <a:custGeom>
              <a:avLst/>
              <a:gdLst>
                <a:gd name="T0" fmla="*/ 2147483647 w 438"/>
                <a:gd name="T1" fmla="*/ 0 h 67"/>
                <a:gd name="T2" fmla="*/ 0 w 438"/>
                <a:gd name="T3" fmla="*/ 0 h 67"/>
                <a:gd name="T4" fmla="*/ 0 w 438"/>
                <a:gd name="T5" fmla="*/ 1754936610 h 67"/>
                <a:gd name="T6" fmla="*/ 2147483647 w 438"/>
                <a:gd name="T7" fmla="*/ 1754936610 h 67"/>
                <a:gd name="T8" fmla="*/ 2147483647 w 438"/>
                <a:gd name="T9" fmla="*/ 1414426675 h 67"/>
                <a:gd name="T10" fmla="*/ 2147483647 w 438"/>
                <a:gd name="T11" fmla="*/ 340509936 h 67"/>
                <a:gd name="T12" fmla="*/ 2147483647 w 438"/>
                <a:gd name="T13" fmla="*/ 0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8" h="67">
                  <a:moveTo>
                    <a:pt x="4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27" y="67"/>
                    <a:pt x="427" y="67"/>
                    <a:pt x="427" y="67"/>
                  </a:cubicBezTo>
                  <a:cubicBezTo>
                    <a:pt x="433" y="67"/>
                    <a:pt x="438" y="61"/>
                    <a:pt x="438" y="54"/>
                  </a:cubicBezTo>
                  <a:cubicBezTo>
                    <a:pt x="438" y="13"/>
                    <a:pt x="438" y="13"/>
                    <a:pt x="438" y="13"/>
                  </a:cubicBezTo>
                  <a:cubicBezTo>
                    <a:pt x="438" y="6"/>
                    <a:pt x="433" y="0"/>
                    <a:pt x="427" y="0"/>
                  </a:cubicBezTo>
                  <a:close/>
                </a:path>
              </a:pathLst>
            </a:custGeom>
            <a:noFill/>
            <a:ln w="26988" cap="flat">
              <a:solidFill>
                <a:srgbClr val="96147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r>
                <a:rPr lang="ko-KR" altLang="en-US" sz="1900" b="1" dirty="0">
                  <a:solidFill>
                    <a:srgbClr val="9900FF"/>
                  </a:solidFill>
                  <a:latin typeface="+mj-ea"/>
                  <a:ea typeface="+mj-ea"/>
                </a:rPr>
                <a:t>밀폐공간의 종류</a:t>
              </a:r>
            </a:p>
          </p:txBody>
        </p:sp>
      </p:grpSp>
      <p:sp>
        <p:nvSpPr>
          <p:cNvPr id="17" name="object 4">
            <a:extLst>
              <a:ext uri="{FF2B5EF4-FFF2-40B4-BE49-F238E27FC236}">
                <a16:creationId xmlns:a16="http://schemas.microsoft.com/office/drawing/2014/main" id="{B97C6A8E-9320-4E7E-A16F-6EEBB912661B}"/>
              </a:ext>
            </a:extLst>
          </p:cNvPr>
          <p:cNvSpPr txBox="1"/>
          <p:nvPr/>
        </p:nvSpPr>
        <p:spPr>
          <a:xfrm>
            <a:off x="295274" y="1894615"/>
            <a:ext cx="8532813" cy="3930243"/>
          </a:xfrm>
          <a:prstGeom prst="rect">
            <a:avLst/>
          </a:prstGeom>
        </p:spPr>
        <p:txBody>
          <a:bodyPr wrap="square" lIns="0" tIns="174625" rIns="0" bIns="0">
            <a:spAutoFit/>
          </a:bodyPr>
          <a:lstStyle>
            <a:lvl1pPr marL="317500" indent="-304800" eaLnBrk="0" hangingPunct="0">
              <a:tabLst>
                <a:tab pos="3175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tabLst>
                <a:tab pos="3175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tabLst>
                <a:tab pos="3175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tabLst>
                <a:tab pos="3175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tabLst>
                <a:tab pos="3175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175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175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175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3175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marL="12700" indent="0" algn="l" eaLnBrk="1" hangingPunct="1">
              <a:lnSpc>
                <a:spcPct val="116000"/>
              </a:lnSpc>
              <a:spcBef>
                <a:spcPts val="813"/>
              </a:spcBef>
            </a:pP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다음의 지층에 접하거나 통하는 </a:t>
            </a:r>
            <a:r>
              <a:rPr lang="ko-KR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우물 · </a:t>
            </a:r>
            <a:r>
              <a:rPr lang="ko-KR" altLang="ko-KR" sz="1400" b="1" dirty="0" err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수직갱</a:t>
            </a:r>
            <a:r>
              <a:rPr lang="ko-KR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· 터널 · </a:t>
            </a:r>
            <a:r>
              <a:rPr lang="ko-KR" altLang="ko-KR" sz="1400" b="1" dirty="0" err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잠함</a:t>
            </a:r>
            <a:r>
              <a:rPr lang="ko-KR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· 피트 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또는 그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밖에 이와 유사한 것의 내부</a:t>
            </a:r>
            <a:endParaRPr lang="en-US" altLang="ko-KR" sz="1400" dirty="0">
              <a:solidFill>
                <a:srgbClr val="231F2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 eaLnBrk="1" hangingPunct="1">
              <a:spcBef>
                <a:spcPts val="625"/>
              </a:spcBef>
            </a:pP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- 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상층에 물이 통과하지 않는 지층이 있는 </a:t>
            </a:r>
            <a:r>
              <a:rPr lang="ko-KR" altLang="ko-KR" sz="1400" dirty="0" err="1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역암층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중 함수 또는 용수가 없거나 적은 부분</a:t>
            </a:r>
          </a:p>
          <a:p>
            <a:pPr algn="l" eaLnBrk="1" hangingPunct="1">
              <a:spcBef>
                <a:spcPts val="513"/>
              </a:spcBef>
            </a:pP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제1철 </a:t>
            </a:r>
            <a:r>
              <a:rPr lang="ko-KR" altLang="ko-KR" sz="1400" dirty="0" err="1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염류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또는 제1망간 </a:t>
            </a:r>
            <a:r>
              <a:rPr lang="ko-KR" altLang="ko-KR" sz="1400" dirty="0" err="1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염류를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함유하는 지층</a:t>
            </a:r>
          </a:p>
          <a:p>
            <a:pPr algn="l" eaLnBrk="1" hangingPunct="1">
              <a:spcBef>
                <a:spcPts val="525"/>
              </a:spcBef>
            </a:pP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메탄 · </a:t>
            </a:r>
            <a:r>
              <a:rPr lang="ko-KR" altLang="ko-KR" sz="1400" dirty="0" err="1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에탄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또는 부탄을 함유하는 지층</a:t>
            </a:r>
          </a:p>
          <a:p>
            <a:pPr algn="l" eaLnBrk="1" hangingPunct="1">
              <a:spcBef>
                <a:spcPts val="813"/>
              </a:spcBef>
            </a:pP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탄산수를 용출하고 있거나 용출할 우려가 있는 지층</a:t>
            </a:r>
            <a:endParaRPr lang="en-US" altLang="ko-KR" sz="1400" dirty="0">
              <a:solidFill>
                <a:srgbClr val="231F2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 eaLnBrk="1" hangingPunct="1">
              <a:spcBef>
                <a:spcPts val="625"/>
              </a:spcBef>
            </a:pP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장기간 사용하지 않은 우물 등의 내부</a:t>
            </a:r>
          </a:p>
          <a:p>
            <a:pPr algn="l" eaLnBrk="1" hangingPunct="1">
              <a:lnSpc>
                <a:spcPct val="116000"/>
              </a:lnSpc>
              <a:spcBef>
                <a:spcPts val="575"/>
              </a:spcBef>
            </a:pP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케이블 · 가스관 또는 지하에 부설되어 있는 매설물을 수용하기 </a:t>
            </a:r>
            <a:r>
              <a:rPr lang="ko-KR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위하여  지하에 부설한 암거 · 맨홀 또는 피트의 내부</a:t>
            </a:r>
          </a:p>
          <a:p>
            <a:pPr algn="l" eaLnBrk="1" hangingPunct="1">
              <a:spcBef>
                <a:spcPts val="900"/>
              </a:spcBef>
            </a:pP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빗물 · 하천의 유수 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또는 용수가 있거나 있었던 </a:t>
            </a:r>
            <a:r>
              <a:rPr lang="ko-KR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통 · 암거 · 맨홀 또는 피트의 내부</a:t>
            </a:r>
          </a:p>
          <a:p>
            <a:pPr algn="l" eaLnBrk="1" hangingPunct="1">
              <a:spcBef>
                <a:spcPts val="900"/>
              </a:spcBef>
            </a:pP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5. 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바닷물이 있거나 있었던 열교환기 · 관 · 암거 · 맨홀 · 둑 또는 피트의 내부</a:t>
            </a:r>
          </a:p>
          <a:p>
            <a:pPr algn="l" eaLnBrk="1" hangingPunct="1">
              <a:lnSpc>
                <a:spcPct val="116000"/>
              </a:lnSpc>
              <a:spcBef>
                <a:spcPts val="575"/>
              </a:spcBef>
            </a:pP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6. 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장기간 밀폐된 강재(鋼材)의 보일러 · 탱크 · 반응탑이나 그 밖에 그 내벽이  산화하기 쉬운 시설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(그 내벽이 스테인리스강으로 된 것 또는 그 내벽의 산화를  방지하기 위하여 필요한 조치가 되어 있는 것은 제외한다)의 내부</a:t>
            </a:r>
            <a:endParaRPr lang="ko-KR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사각형: 위쪽 모서리의 한쪽은 둥글고 다른 한쪽은 잘림 8">
            <a:extLst>
              <a:ext uri="{FF2B5EF4-FFF2-40B4-BE49-F238E27FC236}">
                <a16:creationId xmlns:a16="http://schemas.microsoft.com/office/drawing/2014/main" id="{8B8FA318-FD95-4D3C-AF74-66A39833A45A}"/>
              </a:ext>
            </a:extLst>
          </p:cNvPr>
          <p:cNvSpPr/>
          <p:nvPr/>
        </p:nvSpPr>
        <p:spPr>
          <a:xfrm>
            <a:off x="3352998" y="1489079"/>
            <a:ext cx="5184577" cy="341309"/>
          </a:xfrm>
          <a:prstGeom prst="snipRound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ko-KR" sz="1500" b="1" dirty="0">
                <a:solidFill>
                  <a:srgbClr val="0066FF"/>
                </a:solidFill>
                <a:latin typeface="맑은 고딕" panose="020B0503020000020004" pitchFamily="50" charset="-127"/>
              </a:rPr>
              <a:t>산업안전보건기준에 관한 기준 (618조 1항 관련, 별표 18)</a:t>
            </a:r>
            <a:r>
              <a:rPr lang="ko-KR" altLang="en-US" sz="1500" b="1" dirty="0">
                <a:solidFill>
                  <a:srgbClr val="34096D"/>
                </a:solidFill>
                <a:latin typeface="맑은 고딕" panose="020B0503020000020004" pitchFamily="50" charset="-127"/>
              </a:rPr>
              <a:t> </a:t>
            </a:r>
            <a:endParaRPr lang="en-US" altLang="ko-KR" sz="1500" b="1" dirty="0">
              <a:solidFill>
                <a:srgbClr val="34096D"/>
              </a:solidFill>
              <a:latin typeface="맑은 고딕" panose="020B0503020000020004" pitchFamily="50" charset="-12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691206DD-4402-4CF8-AE34-21BB83141A05}"/>
              </a:ext>
            </a:extLst>
          </p:cNvPr>
          <p:cNvSpPr/>
          <p:nvPr/>
        </p:nvSpPr>
        <p:spPr>
          <a:xfrm>
            <a:off x="107950" y="153988"/>
            <a:ext cx="4464050" cy="4318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밀폐공간이란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388" name="TextBox 8">
            <a:extLst>
              <a:ext uri="{FF2B5EF4-FFF2-40B4-BE49-F238E27FC236}">
                <a16:creationId xmlns:a16="http://schemas.microsoft.com/office/drawing/2014/main" id="{094B98D4-6A24-4B1A-A443-F55B4D49C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01688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밀폐공간의 종류 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03C1D75B-14E3-4396-9FD6-012068A196AF}"/>
              </a:ext>
            </a:extLst>
          </p:cNvPr>
          <p:cNvSpPr/>
          <p:nvPr/>
        </p:nvSpPr>
        <p:spPr>
          <a:xfrm>
            <a:off x="107950" y="1304925"/>
            <a:ext cx="8907463" cy="521652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CCE71046-5210-454E-B6E6-405B31350F85}"/>
              </a:ext>
            </a:extLst>
          </p:cNvPr>
          <p:cNvCxnSpPr>
            <a:stCxn id="16388" idx="1"/>
          </p:cNvCxnSpPr>
          <p:nvPr/>
        </p:nvCxnSpPr>
        <p:spPr>
          <a:xfrm>
            <a:off x="395288" y="985838"/>
            <a:ext cx="30972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0AF3F2BE-C7D7-4055-BBF1-4273FB3D360C}"/>
              </a:ext>
            </a:extLst>
          </p:cNvPr>
          <p:cNvCxnSpPr>
            <a:stCxn id="16388" idx="3"/>
          </p:cNvCxnSpPr>
          <p:nvPr/>
        </p:nvCxnSpPr>
        <p:spPr>
          <a:xfrm flipH="1">
            <a:off x="5580063" y="985838"/>
            <a:ext cx="31591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ject 5">
            <a:extLst>
              <a:ext uri="{FF2B5EF4-FFF2-40B4-BE49-F238E27FC236}">
                <a16:creationId xmlns:a16="http://schemas.microsoft.com/office/drawing/2014/main" id="{FF939B7A-800F-41BD-99E8-1AFD9FEB94A3}"/>
              </a:ext>
            </a:extLst>
          </p:cNvPr>
          <p:cNvSpPr txBox="1"/>
          <p:nvPr/>
        </p:nvSpPr>
        <p:spPr>
          <a:xfrm>
            <a:off x="190500" y="1982788"/>
            <a:ext cx="8629650" cy="4130675"/>
          </a:xfrm>
          <a:prstGeom prst="rect">
            <a:avLst/>
          </a:prstGeom>
        </p:spPr>
        <p:txBody>
          <a:bodyPr lIns="0" tIns="78740" rIns="0" bIns="0">
            <a:spAutoFit/>
          </a:bodyPr>
          <a:lstStyle>
            <a:lvl1pPr marL="227013" indent="-214313" eaLnBrk="0" hangingPunct="0"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marL="355600" indent="-342900" algn="l" eaLnBrk="1" hangingPunct="1">
              <a:lnSpc>
                <a:spcPct val="116000"/>
              </a:lnSpc>
              <a:spcBef>
                <a:spcPts val="563"/>
              </a:spcBef>
              <a:buFont typeface="+mj-lt"/>
              <a:buAutoNum type="arabicPeriod" startAt="7"/>
            </a:pP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석탄 · </a:t>
            </a:r>
            <a:r>
              <a:rPr lang="ko-KR" altLang="ko-KR" sz="1400" dirty="0" err="1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아탄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· </a:t>
            </a:r>
            <a:r>
              <a:rPr lang="ko-KR" altLang="ko-KR" sz="1400" dirty="0" err="1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황화광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· 강재 · 원목 · 건성유(乾性油) · 어유(魚油) 또는 그 밖의  공기 중의 산소를 흡수하는 물질이 들어 있는 탱크 또는 </a:t>
            </a:r>
            <a:r>
              <a:rPr lang="ko-KR" altLang="ko-KR" sz="1400" dirty="0" err="1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호퍼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ko-KR" sz="1400" dirty="0" err="1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hopper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등의  저장시설이나 선창의 내부</a:t>
            </a:r>
          </a:p>
          <a:p>
            <a:pPr marL="355600" indent="-342900" algn="l" eaLnBrk="1" hangingPunct="1">
              <a:lnSpc>
                <a:spcPct val="116000"/>
              </a:lnSpc>
              <a:spcBef>
                <a:spcPts val="563"/>
              </a:spcBef>
              <a:buFont typeface="+mj-lt"/>
              <a:buAutoNum type="arabicPeriod" startAt="7"/>
            </a:pPr>
            <a:r>
              <a:rPr lang="ko-KR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천장 · 바닥 또는 벽이 건성유를 함유하는 페인트로 도장되어 그 페인트가  건조되기 전에 밀폐된 지하실 · 창고 또는 탱크 등 통풍이 불충분한  시설의 내부직접 </a:t>
            </a:r>
            <a:r>
              <a:rPr lang="ko-KR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살포한다.</a:t>
            </a:r>
            <a:endParaRPr lang="en-US" altLang="ko-KR" sz="1400" dirty="0">
              <a:solidFill>
                <a:srgbClr val="231F2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55600" indent="-342900" algn="l" eaLnBrk="1" hangingPunct="1">
              <a:lnSpc>
                <a:spcPct val="134000"/>
              </a:lnSpc>
              <a:spcBef>
                <a:spcPts val="813"/>
              </a:spcBef>
              <a:buFont typeface="+mj-lt"/>
              <a:buAutoNum type="arabicPeriod" startAt="7"/>
            </a:pP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곡물 또는 사료의 저장용 창고 또는 피트의 내부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과일의 숙성용 창고 또는  피트의 내부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종자의 발아용 창고 또는 피트의 내부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버섯류의 재배를 위하여  사용하고 있는 </a:t>
            </a:r>
            <a:r>
              <a:rPr lang="ko-KR" altLang="en-US" sz="1400" dirty="0" err="1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사일로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(silo),</a:t>
            </a: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그 밖에 곡물 또는 사료종자를 적재한 선창의 내부</a:t>
            </a:r>
          </a:p>
          <a:p>
            <a:pPr marL="355600" indent="-342900" algn="l" eaLnBrk="1" hangingPunct="1">
              <a:lnSpc>
                <a:spcPct val="134000"/>
              </a:lnSpc>
              <a:spcBef>
                <a:spcPts val="563"/>
              </a:spcBef>
              <a:buFont typeface="+mj-lt"/>
              <a:buAutoNum type="arabicPeriod" startAt="7"/>
            </a:pP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간장 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주류 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효모 그 밖에 발효하는 물품이 들어 있거나 들어 있었던 탱크 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창고  또는 양조주의 내부</a:t>
            </a:r>
          </a:p>
          <a:p>
            <a:pPr marL="355600" indent="-342900" algn="l" eaLnBrk="1" hangingPunct="1">
              <a:lnSpc>
                <a:spcPct val="134000"/>
              </a:lnSpc>
              <a:spcBef>
                <a:spcPts val="563"/>
              </a:spcBef>
              <a:buFont typeface="+mj-lt"/>
              <a:buAutoNum type="arabicPeriod" startAt="7"/>
            </a:pP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분뇨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오염된 흙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썩은 물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폐수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오수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그 밖에 부패하거나 분해되기 쉬운 물질이  들어있는 정화조 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 err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침전조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 err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집수조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탱크 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암거 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맨홀 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관 또는 피트의 내부</a:t>
            </a:r>
          </a:p>
          <a:p>
            <a:pPr marL="355600" indent="-342900" algn="l" eaLnBrk="1" hangingPunct="1">
              <a:lnSpc>
                <a:spcPct val="134000"/>
              </a:lnSpc>
              <a:spcBef>
                <a:spcPts val="575"/>
              </a:spcBef>
              <a:buFont typeface="+mj-lt"/>
              <a:buAutoNum type="arabicPeriod" startAt="7"/>
            </a:pP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드라이아이스를 사용하는 냉장고 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냉동고 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냉동화물자동차 또는  냉동컨테이너의 내부</a:t>
            </a:r>
          </a:p>
          <a:p>
            <a:pPr marL="355600" indent="-342900" algn="l" eaLnBrk="1" hangingPunct="1">
              <a:lnSpc>
                <a:spcPct val="134000"/>
              </a:lnSpc>
              <a:spcBef>
                <a:spcPts val="563"/>
              </a:spcBef>
              <a:buFont typeface="+mj-lt"/>
              <a:buAutoNum type="arabicPeriod" startAt="7"/>
            </a:pP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헬륨 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아르곤 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질소 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프레온 </a:t>
            </a:r>
            <a:r>
              <a:rPr lang="en-US" altLang="ko-KR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탄산가스 또는 그 밖의 불활성기체가  들어 있거나 있었던 </a:t>
            </a:r>
            <a:r>
              <a:rPr lang="ko-KR" altLang="en-US" sz="1400" dirty="0" err="1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보일러ㆍ탱크</a:t>
            </a: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또는 </a:t>
            </a:r>
            <a:r>
              <a:rPr lang="ko-KR" altLang="en-US" sz="1400" dirty="0" err="1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반응탑</a:t>
            </a: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 시설의 내부</a:t>
            </a:r>
            <a:endParaRPr lang="ko-KR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7BA8888-4312-4C01-92E8-81F9BCE267BD}"/>
              </a:ext>
            </a:extLst>
          </p:cNvPr>
          <p:cNvGrpSpPr/>
          <p:nvPr/>
        </p:nvGrpSpPr>
        <p:grpSpPr>
          <a:xfrm>
            <a:off x="346075" y="1449388"/>
            <a:ext cx="2857500" cy="403225"/>
            <a:chOff x="346075" y="1449388"/>
            <a:chExt cx="2857500" cy="403225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73EB599-EC15-4D17-A0EF-A1A7D3FD7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75" y="1449388"/>
              <a:ext cx="279400" cy="403225"/>
            </a:xfrm>
            <a:custGeom>
              <a:avLst/>
              <a:gdLst>
                <a:gd name="T0" fmla="*/ 791233761 w 62"/>
                <a:gd name="T1" fmla="*/ 2058111441 h 79"/>
                <a:gd name="T2" fmla="*/ 223168497 w 62"/>
                <a:gd name="T3" fmla="*/ 2058111441 h 79"/>
                <a:gd name="T4" fmla="*/ 0 w 62"/>
                <a:gd name="T5" fmla="*/ 1797592362 h 79"/>
                <a:gd name="T6" fmla="*/ 0 w 62"/>
                <a:gd name="T7" fmla="*/ 312626978 h 79"/>
                <a:gd name="T8" fmla="*/ 223168497 w 62"/>
                <a:gd name="T9" fmla="*/ 0 h 79"/>
                <a:gd name="T10" fmla="*/ 791233761 w 62"/>
                <a:gd name="T11" fmla="*/ 0 h 79"/>
                <a:gd name="T12" fmla="*/ 1257858800 w 62"/>
                <a:gd name="T13" fmla="*/ 1016030022 h 79"/>
                <a:gd name="T14" fmla="*/ 791233761 w 62"/>
                <a:gd name="T15" fmla="*/ 2058111441 h 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2" h="79">
                  <a:moveTo>
                    <a:pt x="39" y="79"/>
                  </a:moveTo>
                  <a:cubicBezTo>
                    <a:pt x="11" y="79"/>
                    <a:pt x="11" y="79"/>
                    <a:pt x="11" y="79"/>
                  </a:cubicBezTo>
                  <a:cubicBezTo>
                    <a:pt x="5" y="79"/>
                    <a:pt x="0" y="77"/>
                    <a:pt x="0" y="6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62" y="39"/>
                    <a:pt x="62" y="39"/>
                    <a:pt x="62" y="39"/>
                  </a:cubicBezTo>
                  <a:lnTo>
                    <a:pt x="39" y="79"/>
                  </a:lnTo>
                  <a:close/>
                </a:path>
              </a:pathLst>
            </a:custGeom>
            <a:solidFill>
              <a:srgbClr val="961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99CA36E-7D89-4D42-93B1-6966AC75B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487488"/>
              <a:ext cx="2597150" cy="342900"/>
            </a:xfrm>
            <a:custGeom>
              <a:avLst/>
              <a:gdLst>
                <a:gd name="T0" fmla="*/ 2147483647 w 438"/>
                <a:gd name="T1" fmla="*/ 0 h 67"/>
                <a:gd name="T2" fmla="*/ 0 w 438"/>
                <a:gd name="T3" fmla="*/ 0 h 67"/>
                <a:gd name="T4" fmla="*/ 0 w 438"/>
                <a:gd name="T5" fmla="*/ 1754936610 h 67"/>
                <a:gd name="T6" fmla="*/ 2147483647 w 438"/>
                <a:gd name="T7" fmla="*/ 1754936610 h 67"/>
                <a:gd name="T8" fmla="*/ 2147483647 w 438"/>
                <a:gd name="T9" fmla="*/ 1414426675 h 67"/>
                <a:gd name="T10" fmla="*/ 2147483647 w 438"/>
                <a:gd name="T11" fmla="*/ 340509936 h 67"/>
                <a:gd name="T12" fmla="*/ 2147483647 w 438"/>
                <a:gd name="T13" fmla="*/ 0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8" h="67">
                  <a:moveTo>
                    <a:pt x="4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27" y="67"/>
                    <a:pt x="427" y="67"/>
                    <a:pt x="427" y="67"/>
                  </a:cubicBezTo>
                  <a:cubicBezTo>
                    <a:pt x="433" y="67"/>
                    <a:pt x="438" y="61"/>
                    <a:pt x="438" y="54"/>
                  </a:cubicBezTo>
                  <a:cubicBezTo>
                    <a:pt x="438" y="13"/>
                    <a:pt x="438" y="13"/>
                    <a:pt x="438" y="13"/>
                  </a:cubicBezTo>
                  <a:cubicBezTo>
                    <a:pt x="438" y="6"/>
                    <a:pt x="433" y="0"/>
                    <a:pt x="427" y="0"/>
                  </a:cubicBezTo>
                  <a:close/>
                </a:path>
              </a:pathLst>
            </a:custGeom>
            <a:noFill/>
            <a:ln w="26988" cap="flat">
              <a:solidFill>
                <a:srgbClr val="96147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r>
                <a:rPr lang="ko-KR" altLang="en-US" sz="1900" b="1" dirty="0">
                  <a:solidFill>
                    <a:srgbClr val="9900FF"/>
                  </a:solidFill>
                  <a:latin typeface="+mj-ea"/>
                  <a:ea typeface="+mj-ea"/>
                </a:rPr>
                <a:t>밀폐공간의 종류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05D0363E-33C9-4443-8221-B11460FDB5A3}"/>
              </a:ext>
            </a:extLst>
          </p:cNvPr>
          <p:cNvSpPr/>
          <p:nvPr/>
        </p:nvSpPr>
        <p:spPr>
          <a:xfrm>
            <a:off x="107950" y="153988"/>
            <a:ext cx="4464050" cy="4318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밀폐공간이란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412" name="TextBox 8">
            <a:extLst>
              <a:ext uri="{FF2B5EF4-FFF2-40B4-BE49-F238E27FC236}">
                <a16:creationId xmlns:a16="http://schemas.microsoft.com/office/drawing/2014/main" id="{4D33C9BD-5A60-4EEB-8442-5DCD0409D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01688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밀폐공간의 종류 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BA85F61-0BBA-49B9-A72B-9225FFE0DC19}"/>
              </a:ext>
            </a:extLst>
          </p:cNvPr>
          <p:cNvSpPr/>
          <p:nvPr/>
        </p:nvSpPr>
        <p:spPr>
          <a:xfrm>
            <a:off x="107950" y="1304925"/>
            <a:ext cx="8907463" cy="521652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BDE1FA5E-D0C2-49C2-B79E-1E47331AA7BD}"/>
              </a:ext>
            </a:extLst>
          </p:cNvPr>
          <p:cNvCxnSpPr>
            <a:stCxn id="17412" idx="1"/>
          </p:cNvCxnSpPr>
          <p:nvPr/>
        </p:nvCxnSpPr>
        <p:spPr>
          <a:xfrm>
            <a:off x="395288" y="985838"/>
            <a:ext cx="30972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CFF8F3B-C01A-47F6-8718-A9B508C21A36}"/>
              </a:ext>
            </a:extLst>
          </p:cNvPr>
          <p:cNvCxnSpPr>
            <a:stCxn id="17412" idx="3"/>
          </p:cNvCxnSpPr>
          <p:nvPr/>
        </p:nvCxnSpPr>
        <p:spPr>
          <a:xfrm flipH="1">
            <a:off x="5580063" y="985838"/>
            <a:ext cx="31591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ject 5">
            <a:extLst>
              <a:ext uri="{FF2B5EF4-FFF2-40B4-BE49-F238E27FC236}">
                <a16:creationId xmlns:a16="http://schemas.microsoft.com/office/drawing/2014/main" id="{B6102168-466B-42FC-B146-15D6A4B45540}"/>
              </a:ext>
            </a:extLst>
          </p:cNvPr>
          <p:cNvSpPr txBox="1"/>
          <p:nvPr/>
        </p:nvSpPr>
        <p:spPr>
          <a:xfrm>
            <a:off x="346074" y="1982788"/>
            <a:ext cx="8474075" cy="1803400"/>
          </a:xfrm>
          <a:prstGeom prst="rect">
            <a:avLst/>
          </a:prstGeom>
        </p:spPr>
        <p:txBody>
          <a:bodyPr wrap="square" lIns="0" tIns="78740" rIns="0" bIns="0">
            <a:spAutoFit/>
          </a:bodyPr>
          <a:lstStyle>
            <a:lvl1pPr marL="227013" indent="-214313" eaLnBrk="0" hangingPunct="0"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228600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marL="355600" indent="-342900" algn="l" eaLnBrk="1" hangingPunct="1">
              <a:lnSpc>
                <a:spcPct val="134000"/>
              </a:lnSpc>
              <a:spcBef>
                <a:spcPts val="563"/>
              </a:spcBef>
              <a:buFont typeface="+mj-lt"/>
              <a:buAutoNum type="arabicPeriod" startAt="14"/>
            </a:pP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산소농도가 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18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퍼센트 미만 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23.5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퍼센트 이상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탄산가스농도가 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1.5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퍼센트 이상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 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황화수소농도가 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10ppm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이상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일산화탄소 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30ppm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 장소의 내부</a:t>
            </a:r>
          </a:p>
          <a:p>
            <a:pPr marL="355600" indent="-342900" algn="l" eaLnBrk="1" hangingPunct="1">
              <a:spcBef>
                <a:spcPts val="1313"/>
              </a:spcBef>
              <a:buFont typeface="+mj-lt"/>
              <a:buAutoNum type="arabicPeriod" startAt="14"/>
            </a:pP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갈탄 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목탄 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연탄난로를 사용하는 콘크리트 양생장소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養生場所</a:t>
            </a:r>
            <a:r>
              <a:rPr lang="en-US" altLang="ko-KR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4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및 가설숙소 내부</a:t>
            </a:r>
          </a:p>
          <a:p>
            <a:pPr marL="355600" indent="-342900" algn="l" eaLnBrk="1" hangingPunct="1">
              <a:spcBef>
                <a:spcPts val="1300"/>
              </a:spcBef>
              <a:buFont typeface="+mj-lt"/>
              <a:buAutoNum type="arabicPeriod" startAt="14"/>
            </a:pP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화학물질이 들어있던 반응기 및 탱크의 내부</a:t>
            </a:r>
          </a:p>
          <a:p>
            <a:pPr marL="355600" indent="-342900" algn="l" eaLnBrk="1" hangingPunct="1">
              <a:spcBef>
                <a:spcPts val="1300"/>
              </a:spcBef>
              <a:buFont typeface="+mj-lt"/>
              <a:buAutoNum type="arabicPeriod" startAt="14"/>
            </a:pPr>
            <a:r>
              <a:rPr lang="ko-KR" altLang="en-US" sz="14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유해가스가 들어있던 배관이나 집진기의 내부</a:t>
            </a:r>
            <a:endParaRPr lang="ko-KR" altLang="ko-KR" sz="1400" dirty="0">
              <a:solidFill>
                <a:srgbClr val="231F2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420" name="object 644">
            <a:extLst>
              <a:ext uri="{FF2B5EF4-FFF2-40B4-BE49-F238E27FC236}">
                <a16:creationId xmlns:a16="http://schemas.microsoft.com/office/drawing/2014/main" id="{ED5CCE63-6EDF-43DC-8C1E-A95689D37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3786188"/>
            <a:ext cx="8393113" cy="19462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object 645">
            <a:extLst>
              <a:ext uri="{FF2B5EF4-FFF2-40B4-BE49-F238E27FC236}">
                <a16:creationId xmlns:a16="http://schemas.microsoft.com/office/drawing/2014/main" id="{F374424E-64C5-499D-8CBA-AC0EC3566B53}"/>
              </a:ext>
            </a:extLst>
          </p:cNvPr>
          <p:cNvSpPr txBox="1"/>
          <p:nvPr/>
        </p:nvSpPr>
        <p:spPr>
          <a:xfrm>
            <a:off x="395288" y="5753100"/>
            <a:ext cx="1087437" cy="591637"/>
          </a:xfrm>
          <a:prstGeom prst="rect">
            <a:avLst/>
          </a:prstGeom>
        </p:spPr>
        <p:txBody>
          <a:bodyPr lIns="0" tIns="11430" rIns="0" bIns="0">
            <a:spAutoFit/>
          </a:bodyPr>
          <a:lstStyle>
            <a:lvl1pPr marL="127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lnSpc>
                <a:spcPct val="118000"/>
              </a:lnSpc>
              <a:spcBef>
                <a:spcPts val="88"/>
              </a:spcBef>
            </a:pPr>
            <a:r>
              <a:rPr lang="ko-KR" altLang="ko-KR" sz="11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 한계이나  연속 환기가</a:t>
            </a:r>
            <a:r>
              <a:rPr lang="en-US" altLang="ko-KR" sz="11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1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필요</a:t>
            </a:r>
            <a:endParaRPr lang="ko-KR" altLang="ko-KR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object 646">
            <a:extLst>
              <a:ext uri="{FF2B5EF4-FFF2-40B4-BE49-F238E27FC236}">
                <a16:creationId xmlns:a16="http://schemas.microsoft.com/office/drawing/2014/main" id="{C3C00934-851B-4D5C-B37C-A33E6102685E}"/>
              </a:ext>
            </a:extLst>
          </p:cNvPr>
          <p:cNvSpPr txBox="1"/>
          <p:nvPr/>
        </p:nvSpPr>
        <p:spPr>
          <a:xfrm>
            <a:off x="1798638" y="5732463"/>
            <a:ext cx="1189037" cy="611187"/>
          </a:xfrm>
          <a:prstGeom prst="rect">
            <a:avLst/>
          </a:prstGeom>
        </p:spPr>
        <p:txBody>
          <a:bodyPr lIns="0" tIns="11430" rIns="0" bIns="0">
            <a:spAutoFit/>
          </a:bodyPr>
          <a:lstStyle>
            <a:lvl1pPr marL="127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lnSpc>
                <a:spcPct val="118000"/>
              </a:lnSpc>
              <a:spcBef>
                <a:spcPts val="88"/>
              </a:spcBef>
            </a:pPr>
            <a:r>
              <a:rPr lang="ko-KR" altLang="ko-KR" sz="11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호흡, 맥박의 증가,  두통, 메스꺼움,  토할 것 같음</a:t>
            </a:r>
            <a:endParaRPr lang="ko-KR" altLang="ko-KR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object 647">
            <a:extLst>
              <a:ext uri="{FF2B5EF4-FFF2-40B4-BE49-F238E27FC236}">
                <a16:creationId xmlns:a16="http://schemas.microsoft.com/office/drawing/2014/main" id="{F192819A-5460-4F41-B7CF-3C3C56256C5E}"/>
              </a:ext>
            </a:extLst>
          </p:cNvPr>
          <p:cNvSpPr txBox="1"/>
          <p:nvPr/>
        </p:nvSpPr>
        <p:spPr>
          <a:xfrm>
            <a:off x="3221038" y="5726113"/>
            <a:ext cx="1206500" cy="791370"/>
          </a:xfrm>
          <a:prstGeom prst="rect">
            <a:avLst/>
          </a:prstGeom>
        </p:spPr>
        <p:txBody>
          <a:bodyPr lIns="0" tIns="11430" rIns="0" bIns="0">
            <a:spAutoFit/>
          </a:bodyPr>
          <a:lstStyle>
            <a:lvl1pPr marL="127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lnSpc>
                <a:spcPct val="118000"/>
              </a:lnSpc>
              <a:spcBef>
                <a:spcPts val="88"/>
              </a:spcBef>
            </a:pPr>
            <a:r>
              <a:rPr lang="ko-KR" altLang="ko-KR" sz="1100" dirty="0" err="1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어지러움증</a:t>
            </a:r>
            <a:r>
              <a:rPr lang="ko-KR" altLang="ko-KR" sz="11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토할 것 같음, 근력저하,  체중지지불능으로 추락(</a:t>
            </a:r>
            <a:r>
              <a:rPr lang="ko-KR" altLang="ko-KR" sz="1100" dirty="0" err="1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죽음에이른다</a:t>
            </a:r>
            <a:r>
              <a:rPr lang="ko-KR" altLang="ko-KR" sz="11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ko-KR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object 648">
            <a:extLst>
              <a:ext uri="{FF2B5EF4-FFF2-40B4-BE49-F238E27FC236}">
                <a16:creationId xmlns:a16="http://schemas.microsoft.com/office/drawing/2014/main" id="{AF5702A8-498D-487F-B6AC-61A9C5DFAC6A}"/>
              </a:ext>
            </a:extLst>
          </p:cNvPr>
          <p:cNvSpPr txBox="1"/>
          <p:nvPr/>
        </p:nvSpPr>
        <p:spPr>
          <a:xfrm>
            <a:off x="4670425" y="5741988"/>
            <a:ext cx="1227138" cy="791370"/>
          </a:xfrm>
          <a:prstGeom prst="rect">
            <a:avLst/>
          </a:prstGeom>
        </p:spPr>
        <p:txBody>
          <a:bodyPr lIns="0" tIns="11430" rIns="0" bIns="0">
            <a:spAutoFit/>
          </a:bodyPr>
          <a:lstStyle>
            <a:lvl1pPr marL="127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lnSpc>
                <a:spcPct val="118000"/>
              </a:lnSpc>
              <a:spcBef>
                <a:spcPts val="88"/>
              </a:spcBef>
            </a:pPr>
            <a:r>
              <a:rPr lang="ko-KR" altLang="ko-KR" sz="1100" dirty="0" err="1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안면창백</a:t>
            </a:r>
            <a:r>
              <a:rPr lang="ko-KR" altLang="ko-KR" sz="11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의식불명,  구토(토한 것이</a:t>
            </a:r>
            <a:r>
              <a:rPr lang="en-US" altLang="ko-KR" sz="11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ko-KR" sz="11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기도를 폐쇄하여</a:t>
            </a:r>
            <a:r>
              <a:rPr lang="en-US" altLang="ko-KR" sz="11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ko-KR" sz="11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질식사)</a:t>
            </a:r>
            <a:endParaRPr lang="ko-KR" altLang="ko-KR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object 649">
            <a:extLst>
              <a:ext uri="{FF2B5EF4-FFF2-40B4-BE49-F238E27FC236}">
                <a16:creationId xmlns:a16="http://schemas.microsoft.com/office/drawing/2014/main" id="{B572484F-61F8-41A6-9286-1AAA5F1DAADF}"/>
              </a:ext>
            </a:extLst>
          </p:cNvPr>
          <p:cNvSpPr txBox="1"/>
          <p:nvPr/>
        </p:nvSpPr>
        <p:spPr>
          <a:xfrm>
            <a:off x="6156325" y="5732463"/>
            <a:ext cx="1003300" cy="392112"/>
          </a:xfrm>
          <a:prstGeom prst="rect">
            <a:avLst/>
          </a:prstGeom>
        </p:spPr>
        <p:txBody>
          <a:bodyPr lIns="0" tIns="11430" rIns="0" bIns="0">
            <a:spAutoFit/>
          </a:bodyPr>
          <a:lstStyle>
            <a:lvl1pPr marL="127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lnSpc>
                <a:spcPct val="112000"/>
              </a:lnSpc>
              <a:spcBef>
                <a:spcPts val="88"/>
              </a:spcBef>
            </a:pPr>
            <a:r>
              <a:rPr lang="ko-KR" altLang="ko-KR" sz="1500" baseline="30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실신 혼도 </a:t>
            </a:r>
            <a:r>
              <a:rPr lang="ko-KR" altLang="ko-KR" sz="11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ko-KR" sz="1100" baseline="30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~</a:t>
            </a:r>
            <a:r>
              <a:rPr lang="ko-KR" altLang="ko-KR" sz="11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8</a:t>
            </a:r>
            <a:r>
              <a:rPr lang="ko-KR" altLang="ko-KR" sz="1500" baseline="30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  </a:t>
            </a:r>
            <a:r>
              <a:rPr lang="ko-KR" altLang="ko-KR" sz="11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이내에 사망</a:t>
            </a:r>
            <a:endParaRPr lang="ko-KR" altLang="ko-KR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object 650">
            <a:extLst>
              <a:ext uri="{FF2B5EF4-FFF2-40B4-BE49-F238E27FC236}">
                <a16:creationId xmlns:a16="http://schemas.microsoft.com/office/drawing/2014/main" id="{127FC9D5-9064-4665-8488-9FB5530052FA}"/>
              </a:ext>
            </a:extLst>
          </p:cNvPr>
          <p:cNvSpPr txBox="1"/>
          <p:nvPr/>
        </p:nvSpPr>
        <p:spPr>
          <a:xfrm>
            <a:off x="7515225" y="5753100"/>
            <a:ext cx="1223963" cy="615950"/>
          </a:xfrm>
          <a:prstGeom prst="rect">
            <a:avLst/>
          </a:prstGeom>
        </p:spPr>
        <p:txBody>
          <a:bodyPr lIns="0" tIns="7620" rIns="0" bIns="0">
            <a:spAutoFit/>
          </a:bodyPr>
          <a:lstStyle>
            <a:lvl1pPr marL="127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l" eaLnBrk="1" hangingPunct="1">
              <a:lnSpc>
                <a:spcPct val="121000"/>
              </a:lnSpc>
              <a:spcBef>
                <a:spcPts val="63"/>
              </a:spcBef>
            </a:pPr>
            <a:r>
              <a:rPr lang="ko-KR" altLang="ko-KR" sz="11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순간에 혼도,  호흡정지, 경련,  6</a:t>
            </a:r>
            <a:r>
              <a:rPr lang="ko-KR" altLang="ko-KR" sz="1600" baseline="3000" dirty="0">
                <a:solidFill>
                  <a:srgbClr val="231F2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분이면 사망</a:t>
            </a:r>
            <a:endParaRPr lang="ko-KR" altLang="ko-KR" sz="1600" baseline="3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object 651">
            <a:extLst>
              <a:ext uri="{FF2B5EF4-FFF2-40B4-BE49-F238E27FC236}">
                <a16:creationId xmlns:a16="http://schemas.microsoft.com/office/drawing/2014/main" id="{D9779AFA-BF74-4FB5-9446-7B3F915DC031}"/>
              </a:ext>
            </a:extLst>
          </p:cNvPr>
          <p:cNvSpPr txBox="1"/>
          <p:nvPr/>
        </p:nvSpPr>
        <p:spPr>
          <a:xfrm>
            <a:off x="468313" y="4292600"/>
            <a:ext cx="388937" cy="260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4"/>
              </a:spcBef>
              <a:defRPr/>
            </a:pPr>
            <a:r>
              <a:rPr sz="1600" b="1" spc="-150" dirty="0">
                <a:solidFill>
                  <a:srgbClr val="FF0000"/>
                </a:solidFill>
                <a:latin typeface="맑은 고딕"/>
                <a:ea typeface="맑은 고딕"/>
                <a:cs typeface="Century Gothic"/>
              </a:rPr>
              <a:t>18</a:t>
            </a:r>
            <a:r>
              <a:rPr sz="1600" b="1" spc="-15" dirty="0">
                <a:solidFill>
                  <a:srgbClr val="FF0000"/>
                </a:solidFill>
                <a:latin typeface="맑은 고딕"/>
                <a:ea typeface="맑은 고딕"/>
                <a:cs typeface="Century Gothic"/>
              </a:rPr>
              <a:t>%</a:t>
            </a:r>
            <a:endParaRPr sz="1600" dirty="0">
              <a:solidFill>
                <a:srgbClr val="FF0000"/>
              </a:solidFill>
              <a:latin typeface="맑은 고딕"/>
              <a:ea typeface="맑은 고딕"/>
              <a:cs typeface="Century Gothic"/>
            </a:endParaRPr>
          </a:p>
        </p:txBody>
      </p:sp>
      <p:sp>
        <p:nvSpPr>
          <p:cNvPr id="25" name="object 652">
            <a:extLst>
              <a:ext uri="{FF2B5EF4-FFF2-40B4-BE49-F238E27FC236}">
                <a16:creationId xmlns:a16="http://schemas.microsoft.com/office/drawing/2014/main" id="{89220FE6-1C27-4D24-98F5-2F330A209762}"/>
              </a:ext>
            </a:extLst>
          </p:cNvPr>
          <p:cNvSpPr txBox="1"/>
          <p:nvPr/>
        </p:nvSpPr>
        <p:spPr>
          <a:xfrm>
            <a:off x="1870075" y="4283075"/>
            <a:ext cx="390525" cy="260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4"/>
              </a:spcBef>
              <a:defRPr/>
            </a:pPr>
            <a:r>
              <a:rPr sz="1600" b="1" spc="-150" dirty="0">
                <a:solidFill>
                  <a:srgbClr val="FF0000"/>
                </a:solidFill>
                <a:latin typeface="맑은 고딕"/>
                <a:ea typeface="맑은 고딕"/>
                <a:cs typeface="Century Gothic"/>
              </a:rPr>
              <a:t>16</a:t>
            </a:r>
            <a:r>
              <a:rPr sz="1600" b="1" spc="-15" dirty="0">
                <a:solidFill>
                  <a:srgbClr val="FF0000"/>
                </a:solidFill>
                <a:latin typeface="맑은 고딕"/>
                <a:ea typeface="맑은 고딕"/>
                <a:cs typeface="Century Gothic"/>
              </a:rPr>
              <a:t>%</a:t>
            </a:r>
            <a:endParaRPr sz="1600" dirty="0">
              <a:solidFill>
                <a:srgbClr val="FF0000"/>
              </a:solidFill>
              <a:latin typeface="맑은 고딕"/>
              <a:ea typeface="맑은 고딕"/>
              <a:cs typeface="Century Gothic"/>
            </a:endParaRPr>
          </a:p>
        </p:txBody>
      </p:sp>
      <p:sp>
        <p:nvSpPr>
          <p:cNvPr id="26" name="object 653">
            <a:extLst>
              <a:ext uri="{FF2B5EF4-FFF2-40B4-BE49-F238E27FC236}">
                <a16:creationId xmlns:a16="http://schemas.microsoft.com/office/drawing/2014/main" id="{BA980ED0-F574-409E-BD1C-0C0C7A6021FA}"/>
              </a:ext>
            </a:extLst>
          </p:cNvPr>
          <p:cNvSpPr txBox="1"/>
          <p:nvPr/>
        </p:nvSpPr>
        <p:spPr>
          <a:xfrm>
            <a:off x="3324225" y="4298950"/>
            <a:ext cx="390525" cy="260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4"/>
              </a:spcBef>
              <a:defRPr/>
            </a:pPr>
            <a:r>
              <a:rPr sz="1600" b="1" spc="-150" dirty="0">
                <a:solidFill>
                  <a:srgbClr val="FF0000"/>
                </a:solidFill>
                <a:latin typeface="맑은 고딕"/>
                <a:ea typeface="맑은 고딕"/>
                <a:cs typeface="Century Gothic"/>
              </a:rPr>
              <a:t>12</a:t>
            </a:r>
            <a:r>
              <a:rPr sz="1600" b="1" spc="-15" dirty="0">
                <a:solidFill>
                  <a:srgbClr val="FF0000"/>
                </a:solidFill>
                <a:latin typeface="맑은 고딕"/>
                <a:ea typeface="맑은 고딕"/>
                <a:cs typeface="Century Gothic"/>
              </a:rPr>
              <a:t>%</a:t>
            </a:r>
            <a:endParaRPr sz="1600" dirty="0">
              <a:solidFill>
                <a:srgbClr val="FF0000"/>
              </a:solidFill>
              <a:latin typeface="맑은 고딕"/>
              <a:ea typeface="맑은 고딕"/>
              <a:cs typeface="Century Gothic"/>
            </a:endParaRPr>
          </a:p>
        </p:txBody>
      </p:sp>
      <p:sp>
        <p:nvSpPr>
          <p:cNvPr id="27" name="object 654">
            <a:extLst>
              <a:ext uri="{FF2B5EF4-FFF2-40B4-BE49-F238E27FC236}">
                <a16:creationId xmlns:a16="http://schemas.microsoft.com/office/drawing/2014/main" id="{08018433-83B4-4DD3-A842-1AD48BE7D0F8}"/>
              </a:ext>
            </a:extLst>
          </p:cNvPr>
          <p:cNvSpPr txBox="1"/>
          <p:nvPr/>
        </p:nvSpPr>
        <p:spPr>
          <a:xfrm>
            <a:off x="4772025" y="4313238"/>
            <a:ext cx="388938" cy="260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4"/>
              </a:spcBef>
              <a:defRPr/>
            </a:pPr>
            <a:r>
              <a:rPr sz="1600" b="1" spc="-150" dirty="0">
                <a:solidFill>
                  <a:srgbClr val="FF0000"/>
                </a:solidFill>
                <a:latin typeface="맑은 고딕"/>
                <a:ea typeface="맑은 고딕"/>
                <a:cs typeface="Century Gothic"/>
              </a:rPr>
              <a:t>10</a:t>
            </a:r>
            <a:r>
              <a:rPr sz="1600" b="1" spc="-15" dirty="0">
                <a:solidFill>
                  <a:srgbClr val="FF0000"/>
                </a:solidFill>
                <a:latin typeface="맑은 고딕"/>
                <a:ea typeface="맑은 고딕"/>
                <a:cs typeface="Century Gothic"/>
              </a:rPr>
              <a:t>%</a:t>
            </a:r>
            <a:endParaRPr sz="1600" dirty="0">
              <a:solidFill>
                <a:srgbClr val="FF0000"/>
              </a:solidFill>
              <a:latin typeface="맑은 고딕"/>
              <a:ea typeface="맑은 고딕"/>
              <a:cs typeface="Century Gothic"/>
            </a:endParaRPr>
          </a:p>
        </p:txBody>
      </p:sp>
      <p:sp>
        <p:nvSpPr>
          <p:cNvPr id="28" name="object 655">
            <a:extLst>
              <a:ext uri="{FF2B5EF4-FFF2-40B4-BE49-F238E27FC236}">
                <a16:creationId xmlns:a16="http://schemas.microsoft.com/office/drawing/2014/main" id="{08680670-4126-4314-9CA9-23F2B85D0ADD}"/>
              </a:ext>
            </a:extLst>
          </p:cNvPr>
          <p:cNvSpPr txBox="1"/>
          <p:nvPr/>
        </p:nvSpPr>
        <p:spPr>
          <a:xfrm>
            <a:off x="6256338" y="4292600"/>
            <a:ext cx="295275" cy="260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4"/>
              </a:spcBef>
              <a:defRPr/>
            </a:pPr>
            <a:r>
              <a:rPr sz="1600" b="1" spc="-150" dirty="0">
                <a:solidFill>
                  <a:srgbClr val="FF0000"/>
                </a:solidFill>
                <a:latin typeface="맑은 고딕"/>
                <a:ea typeface="맑은 고딕"/>
                <a:cs typeface="Century Gothic"/>
              </a:rPr>
              <a:t>8</a:t>
            </a:r>
            <a:r>
              <a:rPr sz="1600" b="1" spc="-15" dirty="0">
                <a:solidFill>
                  <a:srgbClr val="FF0000"/>
                </a:solidFill>
                <a:latin typeface="맑은 고딕"/>
                <a:ea typeface="맑은 고딕"/>
                <a:cs typeface="Century Gothic"/>
              </a:rPr>
              <a:t>%</a:t>
            </a:r>
            <a:endParaRPr sz="1600" dirty="0">
              <a:solidFill>
                <a:srgbClr val="FF0000"/>
              </a:solidFill>
              <a:latin typeface="맑은 고딕"/>
              <a:ea typeface="맑은 고딕"/>
              <a:cs typeface="Century Gothic"/>
            </a:endParaRPr>
          </a:p>
        </p:txBody>
      </p:sp>
      <p:sp>
        <p:nvSpPr>
          <p:cNvPr id="29" name="object 656">
            <a:extLst>
              <a:ext uri="{FF2B5EF4-FFF2-40B4-BE49-F238E27FC236}">
                <a16:creationId xmlns:a16="http://schemas.microsoft.com/office/drawing/2014/main" id="{7E796CB1-67DF-4E72-9D16-F907075A318C}"/>
              </a:ext>
            </a:extLst>
          </p:cNvPr>
          <p:cNvSpPr txBox="1"/>
          <p:nvPr/>
        </p:nvSpPr>
        <p:spPr>
          <a:xfrm>
            <a:off x="7591425" y="4316413"/>
            <a:ext cx="295275" cy="2603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4"/>
              </a:spcBef>
              <a:defRPr/>
            </a:pPr>
            <a:r>
              <a:rPr sz="1600" b="1" spc="-150" dirty="0">
                <a:solidFill>
                  <a:srgbClr val="FF0000"/>
                </a:solidFill>
                <a:latin typeface="맑은 고딕"/>
                <a:ea typeface="맑은 고딕"/>
                <a:cs typeface="Century Gothic"/>
              </a:rPr>
              <a:t>6</a:t>
            </a:r>
            <a:r>
              <a:rPr sz="1600" b="1" spc="-15" dirty="0">
                <a:solidFill>
                  <a:srgbClr val="FF0000"/>
                </a:solidFill>
                <a:latin typeface="맑은 고딕"/>
                <a:ea typeface="맑은 고딕"/>
                <a:cs typeface="Century Gothic"/>
              </a:rPr>
              <a:t>%</a:t>
            </a:r>
            <a:endParaRPr sz="1600" dirty="0">
              <a:solidFill>
                <a:srgbClr val="FF0000"/>
              </a:solidFill>
              <a:latin typeface="맑은 고딕"/>
              <a:ea typeface="맑은 고딕"/>
              <a:cs typeface="Century Gothic"/>
            </a:endParaRPr>
          </a:p>
        </p:txBody>
      </p:sp>
      <p:sp>
        <p:nvSpPr>
          <p:cNvPr id="30" name="object 657">
            <a:extLst>
              <a:ext uri="{FF2B5EF4-FFF2-40B4-BE49-F238E27FC236}">
                <a16:creationId xmlns:a16="http://schemas.microsoft.com/office/drawing/2014/main" id="{CAE1F1F8-07F0-4415-8C27-0CB2C642B0FB}"/>
              </a:ext>
            </a:extLst>
          </p:cNvPr>
          <p:cNvSpPr txBox="1"/>
          <p:nvPr/>
        </p:nvSpPr>
        <p:spPr>
          <a:xfrm>
            <a:off x="887413" y="3925888"/>
            <a:ext cx="2044700" cy="271462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>
              <a:spcBef>
                <a:spcPts val="120"/>
              </a:spcBef>
              <a:defRPr/>
            </a:pPr>
            <a:r>
              <a:rPr sz="2500" b="1" spc="-112" baseline="-6000" dirty="0">
                <a:solidFill>
                  <a:srgbClr val="231F20"/>
                </a:solidFill>
                <a:latin typeface="맑은 고딕"/>
                <a:ea typeface="맑은 고딕"/>
                <a:cs typeface="Century Gothic"/>
              </a:rPr>
              <a:t>21% </a:t>
            </a:r>
            <a:r>
              <a:rPr sz="1500" spc="-40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(</a:t>
            </a:r>
            <a:r>
              <a:rPr sz="1500" spc="-40" dirty="0" err="1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대기중</a:t>
            </a:r>
            <a:r>
              <a:rPr sz="1500" spc="15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sz="1500" spc="-55" dirty="0" err="1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산소농도</a:t>
            </a:r>
            <a:r>
              <a:rPr sz="1500" spc="-55" dirty="0">
                <a:solidFill>
                  <a:srgbClr val="231F20"/>
                </a:solidFill>
                <a:latin typeface="맑은 고딕"/>
                <a:ea typeface="맑은 고딕"/>
                <a:cs typeface="맑은 고딕"/>
              </a:rPr>
              <a:t>)</a:t>
            </a:r>
            <a:endParaRPr sz="1500" dirty="0">
              <a:latin typeface="맑은 고딕"/>
              <a:ea typeface="맑은 고딕"/>
              <a:cs typeface="맑은 고딕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0DC6C027-8AA8-49AA-B0F3-E050187B7372}"/>
              </a:ext>
            </a:extLst>
          </p:cNvPr>
          <p:cNvGrpSpPr/>
          <p:nvPr/>
        </p:nvGrpSpPr>
        <p:grpSpPr>
          <a:xfrm>
            <a:off x="346075" y="1449388"/>
            <a:ext cx="2857500" cy="403225"/>
            <a:chOff x="346075" y="1449388"/>
            <a:chExt cx="2857500" cy="403225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B8EADCDC-106A-4449-8834-4DDCF561A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75" y="1449388"/>
              <a:ext cx="279400" cy="403225"/>
            </a:xfrm>
            <a:custGeom>
              <a:avLst/>
              <a:gdLst>
                <a:gd name="T0" fmla="*/ 791233761 w 62"/>
                <a:gd name="T1" fmla="*/ 2058111441 h 79"/>
                <a:gd name="T2" fmla="*/ 223168497 w 62"/>
                <a:gd name="T3" fmla="*/ 2058111441 h 79"/>
                <a:gd name="T4" fmla="*/ 0 w 62"/>
                <a:gd name="T5" fmla="*/ 1797592362 h 79"/>
                <a:gd name="T6" fmla="*/ 0 w 62"/>
                <a:gd name="T7" fmla="*/ 312626978 h 79"/>
                <a:gd name="T8" fmla="*/ 223168497 w 62"/>
                <a:gd name="T9" fmla="*/ 0 h 79"/>
                <a:gd name="T10" fmla="*/ 791233761 w 62"/>
                <a:gd name="T11" fmla="*/ 0 h 79"/>
                <a:gd name="T12" fmla="*/ 1257858800 w 62"/>
                <a:gd name="T13" fmla="*/ 1016030022 h 79"/>
                <a:gd name="T14" fmla="*/ 791233761 w 62"/>
                <a:gd name="T15" fmla="*/ 2058111441 h 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2" h="79">
                  <a:moveTo>
                    <a:pt x="39" y="79"/>
                  </a:moveTo>
                  <a:cubicBezTo>
                    <a:pt x="11" y="79"/>
                    <a:pt x="11" y="79"/>
                    <a:pt x="11" y="79"/>
                  </a:cubicBezTo>
                  <a:cubicBezTo>
                    <a:pt x="5" y="79"/>
                    <a:pt x="0" y="77"/>
                    <a:pt x="0" y="6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62" y="39"/>
                    <a:pt x="62" y="39"/>
                    <a:pt x="62" y="39"/>
                  </a:cubicBezTo>
                  <a:lnTo>
                    <a:pt x="39" y="79"/>
                  </a:lnTo>
                  <a:close/>
                </a:path>
              </a:pathLst>
            </a:custGeom>
            <a:solidFill>
              <a:srgbClr val="961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9ED0AFC7-9781-4132-98C6-F7392333A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487488"/>
              <a:ext cx="2597150" cy="342900"/>
            </a:xfrm>
            <a:custGeom>
              <a:avLst/>
              <a:gdLst>
                <a:gd name="T0" fmla="*/ 2147483647 w 438"/>
                <a:gd name="T1" fmla="*/ 0 h 67"/>
                <a:gd name="T2" fmla="*/ 0 w 438"/>
                <a:gd name="T3" fmla="*/ 0 h 67"/>
                <a:gd name="T4" fmla="*/ 0 w 438"/>
                <a:gd name="T5" fmla="*/ 1754936610 h 67"/>
                <a:gd name="T6" fmla="*/ 2147483647 w 438"/>
                <a:gd name="T7" fmla="*/ 1754936610 h 67"/>
                <a:gd name="T8" fmla="*/ 2147483647 w 438"/>
                <a:gd name="T9" fmla="*/ 1414426675 h 67"/>
                <a:gd name="T10" fmla="*/ 2147483647 w 438"/>
                <a:gd name="T11" fmla="*/ 340509936 h 67"/>
                <a:gd name="T12" fmla="*/ 2147483647 w 438"/>
                <a:gd name="T13" fmla="*/ 0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8" h="67">
                  <a:moveTo>
                    <a:pt x="4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27" y="67"/>
                    <a:pt x="427" y="67"/>
                    <a:pt x="427" y="67"/>
                  </a:cubicBezTo>
                  <a:cubicBezTo>
                    <a:pt x="433" y="67"/>
                    <a:pt x="438" y="61"/>
                    <a:pt x="438" y="54"/>
                  </a:cubicBezTo>
                  <a:cubicBezTo>
                    <a:pt x="438" y="13"/>
                    <a:pt x="438" y="13"/>
                    <a:pt x="438" y="13"/>
                  </a:cubicBezTo>
                  <a:cubicBezTo>
                    <a:pt x="438" y="6"/>
                    <a:pt x="433" y="0"/>
                    <a:pt x="427" y="0"/>
                  </a:cubicBezTo>
                  <a:close/>
                </a:path>
              </a:pathLst>
            </a:custGeom>
            <a:noFill/>
            <a:ln w="26988" cap="flat">
              <a:solidFill>
                <a:srgbClr val="96147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r>
                <a:rPr lang="ko-KR" altLang="en-US" sz="1900" b="1" dirty="0">
                  <a:solidFill>
                    <a:srgbClr val="9900FF"/>
                  </a:solidFill>
                  <a:latin typeface="+mj-ea"/>
                  <a:ea typeface="+mj-ea"/>
                </a:rPr>
                <a:t>밀폐공간의 종류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아래쪽 화살표 35">
            <a:extLst>
              <a:ext uri="{FF2B5EF4-FFF2-40B4-BE49-F238E27FC236}">
                <a16:creationId xmlns:a16="http://schemas.microsoft.com/office/drawing/2014/main" id="{F143C9ED-31C6-4A00-9625-43FC67CA5289}"/>
              </a:ext>
            </a:extLst>
          </p:cNvPr>
          <p:cNvSpPr/>
          <p:nvPr/>
        </p:nvSpPr>
        <p:spPr>
          <a:xfrm>
            <a:off x="5888038" y="5661248"/>
            <a:ext cx="499370" cy="360363"/>
          </a:xfrm>
          <a:prstGeom prst="downArrow">
            <a:avLst/>
          </a:prstGeom>
          <a:solidFill>
            <a:schemeClr val="accent2">
              <a:lumMod val="5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7" name="아래쪽 화살표 36">
            <a:extLst>
              <a:ext uri="{FF2B5EF4-FFF2-40B4-BE49-F238E27FC236}">
                <a16:creationId xmlns:a16="http://schemas.microsoft.com/office/drawing/2014/main" id="{C4F363A9-1DB1-4147-B34B-453C1D33D62C}"/>
              </a:ext>
            </a:extLst>
          </p:cNvPr>
          <p:cNvSpPr/>
          <p:nvPr/>
        </p:nvSpPr>
        <p:spPr>
          <a:xfrm>
            <a:off x="5878513" y="4951413"/>
            <a:ext cx="499370" cy="358775"/>
          </a:xfrm>
          <a:prstGeom prst="downArrow">
            <a:avLst/>
          </a:prstGeom>
          <a:solidFill>
            <a:schemeClr val="accent2">
              <a:lumMod val="5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8" name="아래쪽 화살표 37">
            <a:extLst>
              <a:ext uri="{FF2B5EF4-FFF2-40B4-BE49-F238E27FC236}">
                <a16:creationId xmlns:a16="http://schemas.microsoft.com/office/drawing/2014/main" id="{E8AACEE4-8EA9-464B-8BB8-EFFD9096187F}"/>
              </a:ext>
            </a:extLst>
          </p:cNvPr>
          <p:cNvSpPr/>
          <p:nvPr/>
        </p:nvSpPr>
        <p:spPr>
          <a:xfrm>
            <a:off x="5878513" y="4221163"/>
            <a:ext cx="499370" cy="360362"/>
          </a:xfrm>
          <a:prstGeom prst="downArrow">
            <a:avLst/>
          </a:prstGeom>
          <a:solidFill>
            <a:schemeClr val="accent2">
              <a:lumMod val="5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9" name="아래쪽 화살표 38">
            <a:extLst>
              <a:ext uri="{FF2B5EF4-FFF2-40B4-BE49-F238E27FC236}">
                <a16:creationId xmlns:a16="http://schemas.microsoft.com/office/drawing/2014/main" id="{4A8D048E-C5A8-43C7-BD51-E005E237F26C}"/>
              </a:ext>
            </a:extLst>
          </p:cNvPr>
          <p:cNvSpPr/>
          <p:nvPr/>
        </p:nvSpPr>
        <p:spPr>
          <a:xfrm>
            <a:off x="5878513" y="3535363"/>
            <a:ext cx="499370" cy="358775"/>
          </a:xfrm>
          <a:prstGeom prst="downArrow">
            <a:avLst/>
          </a:prstGeom>
          <a:solidFill>
            <a:schemeClr val="accent2">
              <a:lumMod val="5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40" name="아래쪽 화살표 39">
            <a:extLst>
              <a:ext uri="{FF2B5EF4-FFF2-40B4-BE49-F238E27FC236}">
                <a16:creationId xmlns:a16="http://schemas.microsoft.com/office/drawing/2014/main" id="{F24369A6-2BE8-4853-9E89-EB439E3D30D5}"/>
              </a:ext>
            </a:extLst>
          </p:cNvPr>
          <p:cNvSpPr/>
          <p:nvPr/>
        </p:nvSpPr>
        <p:spPr>
          <a:xfrm>
            <a:off x="5867400" y="2781300"/>
            <a:ext cx="504800" cy="360363"/>
          </a:xfrm>
          <a:prstGeom prst="downArrow">
            <a:avLst/>
          </a:prstGeom>
          <a:solidFill>
            <a:schemeClr val="accent2">
              <a:lumMod val="5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41" name="아래쪽 화살표 40">
            <a:extLst>
              <a:ext uri="{FF2B5EF4-FFF2-40B4-BE49-F238E27FC236}">
                <a16:creationId xmlns:a16="http://schemas.microsoft.com/office/drawing/2014/main" id="{676502C1-02AD-42E9-9D89-2C12FE1CE450}"/>
              </a:ext>
            </a:extLst>
          </p:cNvPr>
          <p:cNvSpPr/>
          <p:nvPr/>
        </p:nvSpPr>
        <p:spPr>
          <a:xfrm>
            <a:off x="5865813" y="2060575"/>
            <a:ext cx="499370" cy="360363"/>
          </a:xfrm>
          <a:prstGeom prst="downArrow">
            <a:avLst/>
          </a:prstGeom>
          <a:solidFill>
            <a:schemeClr val="accent2">
              <a:lumMod val="5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11EB1004-6486-4293-A06E-171C7AB2F0E9}"/>
              </a:ext>
            </a:extLst>
          </p:cNvPr>
          <p:cNvSpPr/>
          <p:nvPr/>
        </p:nvSpPr>
        <p:spPr>
          <a:xfrm>
            <a:off x="107950" y="153988"/>
            <a:ext cx="4464050" cy="4318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작업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Process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442" name="TextBox 8">
            <a:extLst>
              <a:ext uri="{FF2B5EF4-FFF2-40B4-BE49-F238E27FC236}">
                <a16:creationId xmlns:a16="http://schemas.microsoft.com/office/drawing/2014/main" id="{97A1E78A-1255-4D29-B1DC-F3BEFBEB6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92150"/>
            <a:ext cx="834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작업 </a:t>
            </a:r>
            <a:r>
              <a:rPr lang="en-US" altLang="ko-KR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Process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F7CE09D-09FB-479D-B288-D558734393F2}"/>
              </a:ext>
            </a:extLst>
          </p:cNvPr>
          <p:cNvSpPr/>
          <p:nvPr/>
        </p:nvSpPr>
        <p:spPr>
          <a:xfrm>
            <a:off x="107950" y="1169988"/>
            <a:ext cx="8907463" cy="535146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64B80209-945D-454A-992E-DD05A0CC5B7A}"/>
              </a:ext>
            </a:extLst>
          </p:cNvPr>
          <p:cNvCxnSpPr>
            <a:stCxn id="18442" idx="1"/>
          </p:cNvCxnSpPr>
          <p:nvPr/>
        </p:nvCxnSpPr>
        <p:spPr>
          <a:xfrm>
            <a:off x="395288" y="877888"/>
            <a:ext cx="30972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FA73684A-A1F9-4C20-B8F2-79AB58BC2196}"/>
              </a:ext>
            </a:extLst>
          </p:cNvPr>
          <p:cNvCxnSpPr>
            <a:stCxn id="18442" idx="3"/>
          </p:cNvCxnSpPr>
          <p:nvPr/>
        </p:nvCxnSpPr>
        <p:spPr>
          <a:xfrm flipH="1">
            <a:off x="5435600" y="877888"/>
            <a:ext cx="33035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>
            <a:extLst>
              <a:ext uri="{FF2B5EF4-FFF2-40B4-BE49-F238E27FC236}">
                <a16:creationId xmlns:a16="http://schemas.microsoft.com/office/drawing/2014/main" id="{AECC39E5-67DD-4DA1-AE42-3309D8108D34}"/>
              </a:ext>
            </a:extLst>
          </p:cNvPr>
          <p:cNvGrpSpPr/>
          <p:nvPr/>
        </p:nvGrpSpPr>
        <p:grpSpPr>
          <a:xfrm>
            <a:off x="346075" y="1268413"/>
            <a:ext cx="3146425" cy="403225"/>
            <a:chOff x="346075" y="1268413"/>
            <a:chExt cx="3146425" cy="403225"/>
          </a:xfrm>
        </p:grpSpPr>
        <p:sp>
          <p:nvSpPr>
            <p:cNvPr id="18447" name="Freeform 6">
              <a:extLst>
                <a:ext uri="{FF2B5EF4-FFF2-40B4-BE49-F238E27FC236}">
                  <a16:creationId xmlns:a16="http://schemas.microsoft.com/office/drawing/2014/main" id="{C540FF6A-47B1-4FC1-BD5B-B2AFBE69E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75" y="1268413"/>
              <a:ext cx="279400" cy="403225"/>
            </a:xfrm>
            <a:custGeom>
              <a:avLst/>
              <a:gdLst>
                <a:gd name="T0" fmla="*/ 791233761 w 62"/>
                <a:gd name="T1" fmla="*/ 2058111441 h 79"/>
                <a:gd name="T2" fmla="*/ 223168497 w 62"/>
                <a:gd name="T3" fmla="*/ 2058111441 h 79"/>
                <a:gd name="T4" fmla="*/ 0 w 62"/>
                <a:gd name="T5" fmla="*/ 1797592362 h 79"/>
                <a:gd name="T6" fmla="*/ 0 w 62"/>
                <a:gd name="T7" fmla="*/ 312626978 h 79"/>
                <a:gd name="T8" fmla="*/ 223168497 w 62"/>
                <a:gd name="T9" fmla="*/ 0 h 79"/>
                <a:gd name="T10" fmla="*/ 791233761 w 62"/>
                <a:gd name="T11" fmla="*/ 0 h 79"/>
                <a:gd name="T12" fmla="*/ 1257858800 w 62"/>
                <a:gd name="T13" fmla="*/ 1016030022 h 79"/>
                <a:gd name="T14" fmla="*/ 791233761 w 62"/>
                <a:gd name="T15" fmla="*/ 2058111441 h 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2" h="79">
                  <a:moveTo>
                    <a:pt x="39" y="79"/>
                  </a:moveTo>
                  <a:cubicBezTo>
                    <a:pt x="11" y="79"/>
                    <a:pt x="11" y="79"/>
                    <a:pt x="11" y="79"/>
                  </a:cubicBezTo>
                  <a:cubicBezTo>
                    <a:pt x="5" y="79"/>
                    <a:pt x="0" y="77"/>
                    <a:pt x="0" y="6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62" y="39"/>
                    <a:pt x="62" y="39"/>
                    <a:pt x="62" y="39"/>
                  </a:cubicBezTo>
                  <a:lnTo>
                    <a:pt x="39" y="79"/>
                  </a:lnTo>
                  <a:close/>
                </a:path>
              </a:pathLst>
            </a:custGeom>
            <a:solidFill>
              <a:srgbClr val="961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448" name="Freeform 5">
              <a:extLst>
                <a:ext uri="{FF2B5EF4-FFF2-40B4-BE49-F238E27FC236}">
                  <a16:creationId xmlns:a16="http://schemas.microsoft.com/office/drawing/2014/main" id="{11544A39-3F4D-425A-9713-16EC85017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" y="1306513"/>
              <a:ext cx="2886075" cy="342900"/>
            </a:xfrm>
            <a:custGeom>
              <a:avLst/>
              <a:gdLst>
                <a:gd name="T0" fmla="*/ 2147483647 w 438"/>
                <a:gd name="T1" fmla="*/ 0 h 67"/>
                <a:gd name="T2" fmla="*/ 0 w 438"/>
                <a:gd name="T3" fmla="*/ 0 h 67"/>
                <a:gd name="T4" fmla="*/ 0 w 438"/>
                <a:gd name="T5" fmla="*/ 1754936610 h 67"/>
                <a:gd name="T6" fmla="*/ 2147483647 w 438"/>
                <a:gd name="T7" fmla="*/ 1754936610 h 67"/>
                <a:gd name="T8" fmla="*/ 2147483647 w 438"/>
                <a:gd name="T9" fmla="*/ 1414426675 h 67"/>
                <a:gd name="T10" fmla="*/ 2147483647 w 438"/>
                <a:gd name="T11" fmla="*/ 340509936 h 67"/>
                <a:gd name="T12" fmla="*/ 2147483647 w 438"/>
                <a:gd name="T13" fmla="*/ 0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38" h="67">
                  <a:moveTo>
                    <a:pt x="4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27" y="67"/>
                    <a:pt x="427" y="67"/>
                    <a:pt x="427" y="67"/>
                  </a:cubicBezTo>
                  <a:cubicBezTo>
                    <a:pt x="433" y="67"/>
                    <a:pt x="438" y="61"/>
                    <a:pt x="438" y="54"/>
                  </a:cubicBezTo>
                  <a:cubicBezTo>
                    <a:pt x="438" y="13"/>
                    <a:pt x="438" y="13"/>
                    <a:pt x="438" y="13"/>
                  </a:cubicBezTo>
                  <a:cubicBezTo>
                    <a:pt x="438" y="6"/>
                    <a:pt x="433" y="0"/>
                    <a:pt x="427" y="0"/>
                  </a:cubicBezTo>
                  <a:close/>
                </a:path>
              </a:pathLst>
            </a:custGeom>
            <a:noFill/>
            <a:ln w="26988" cap="flat">
              <a:solidFill>
                <a:srgbClr val="96147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r>
                <a:rPr lang="ko-KR" altLang="en-US" sz="1700" b="1" dirty="0">
                  <a:solidFill>
                    <a:srgbClr val="9900FF"/>
                  </a:solidFill>
                </a:rPr>
                <a:t>밀폐공간 작업 </a:t>
              </a:r>
              <a:r>
                <a:rPr lang="en-US" altLang="ko-KR" sz="1700" b="1" dirty="0">
                  <a:solidFill>
                    <a:srgbClr val="9900FF"/>
                  </a:solidFill>
                </a:rPr>
                <a:t>PROCESS</a:t>
              </a:r>
              <a:endParaRPr lang="ko-KR" altLang="en-US" sz="1700" b="1" dirty="0">
                <a:solidFill>
                  <a:srgbClr val="9900FF"/>
                </a:solidFill>
              </a:endParaRPr>
            </a:p>
          </p:txBody>
        </p:sp>
      </p:grpSp>
      <p:sp>
        <p:nvSpPr>
          <p:cNvPr id="25" name="모서리가 둥근 직사각형 24">
            <a:extLst>
              <a:ext uri="{FF2B5EF4-FFF2-40B4-BE49-F238E27FC236}">
                <a16:creationId xmlns:a16="http://schemas.microsoft.com/office/drawing/2014/main" id="{D0739856-399B-4722-A605-1FB8908E2FF7}"/>
              </a:ext>
            </a:extLst>
          </p:cNvPr>
          <p:cNvSpPr/>
          <p:nvPr/>
        </p:nvSpPr>
        <p:spPr>
          <a:xfrm>
            <a:off x="827088" y="1920875"/>
            <a:ext cx="2228850" cy="9318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800" b="1"/>
              <a:t>작업준비</a:t>
            </a:r>
            <a:endParaRPr lang="ko-KR" altLang="en-US" sz="1800" b="1" dirty="0"/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0C0E813E-0967-4D6F-ABC1-963A29D64448}"/>
              </a:ext>
            </a:extLst>
          </p:cNvPr>
          <p:cNvSpPr/>
          <p:nvPr/>
        </p:nvSpPr>
        <p:spPr>
          <a:xfrm>
            <a:off x="3779838" y="2420938"/>
            <a:ext cx="4959350" cy="431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schemeClr val="tx1"/>
                </a:solidFill>
              </a:rPr>
              <a:t>현장조사 및 </a:t>
            </a:r>
            <a:r>
              <a:rPr lang="en-US" altLang="ko-KR" sz="1600" b="1" dirty="0">
                <a:solidFill>
                  <a:schemeClr val="tx1"/>
                </a:solidFill>
              </a:rPr>
              <a:t>RISK </a:t>
            </a:r>
            <a:r>
              <a:rPr lang="ko-KR" altLang="en-US" sz="1600" b="1" dirty="0">
                <a:solidFill>
                  <a:schemeClr val="tx1"/>
                </a:solidFill>
              </a:rPr>
              <a:t>사전 조치</a:t>
            </a:r>
            <a:r>
              <a:rPr lang="en-US" altLang="ko-KR" sz="1600" b="1" dirty="0">
                <a:solidFill>
                  <a:schemeClr val="tx1"/>
                </a:solidFill>
              </a:rPr>
              <a:t>(</a:t>
            </a:r>
            <a:r>
              <a:rPr lang="ko-KR" altLang="en-US" sz="1600" b="1" dirty="0">
                <a:solidFill>
                  <a:schemeClr val="tx1"/>
                </a:solidFill>
              </a:rPr>
              <a:t>위험성평가</a:t>
            </a:r>
            <a:r>
              <a:rPr lang="en-US" altLang="ko-KR" sz="1600" b="1" dirty="0">
                <a:solidFill>
                  <a:schemeClr val="tx1"/>
                </a:solidFill>
              </a:rPr>
              <a:t>)</a:t>
            </a:r>
            <a:r>
              <a:rPr lang="ko-KR" altLang="en-US" sz="1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6" name="모서리가 둥근 직사각형 25">
            <a:extLst>
              <a:ext uri="{FF2B5EF4-FFF2-40B4-BE49-F238E27FC236}">
                <a16:creationId xmlns:a16="http://schemas.microsoft.com/office/drawing/2014/main" id="{AE349469-8E97-4455-A3F9-6436275F8F1D}"/>
              </a:ext>
            </a:extLst>
          </p:cNvPr>
          <p:cNvSpPr/>
          <p:nvPr/>
        </p:nvSpPr>
        <p:spPr>
          <a:xfrm>
            <a:off x="3779838" y="1730375"/>
            <a:ext cx="4959350" cy="431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schemeClr val="tx1"/>
                </a:solidFill>
              </a:rPr>
              <a:t>작업인원 파악 및 특별안전교육 실시 </a:t>
            </a:r>
          </a:p>
        </p:txBody>
      </p:sp>
      <p:sp>
        <p:nvSpPr>
          <p:cNvPr id="28" name="모서리가 둥근 직사각형 27">
            <a:extLst>
              <a:ext uri="{FF2B5EF4-FFF2-40B4-BE49-F238E27FC236}">
                <a16:creationId xmlns:a16="http://schemas.microsoft.com/office/drawing/2014/main" id="{82BF9D5C-CA88-4C02-84C0-3498196F25B8}"/>
              </a:ext>
            </a:extLst>
          </p:cNvPr>
          <p:cNvSpPr/>
          <p:nvPr/>
        </p:nvSpPr>
        <p:spPr>
          <a:xfrm>
            <a:off x="3779838" y="3141663"/>
            <a:ext cx="4959350" cy="4318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schemeClr val="bg1"/>
                </a:solidFill>
              </a:rPr>
              <a:t>밀폐공간 사전 준비 작업</a:t>
            </a:r>
            <a:r>
              <a:rPr lang="en-US" altLang="ko-KR" sz="1600" b="1" dirty="0">
                <a:solidFill>
                  <a:schemeClr val="bg1"/>
                </a:solidFill>
              </a:rPr>
              <a:t>(</a:t>
            </a:r>
            <a:r>
              <a:rPr lang="ko-KR" altLang="en-US" sz="1600" b="1" dirty="0">
                <a:solidFill>
                  <a:schemeClr val="bg1"/>
                </a:solidFill>
              </a:rPr>
              <a:t>산소 </a:t>
            </a:r>
            <a:r>
              <a:rPr lang="en-US" altLang="ko-KR" sz="1600" b="1" dirty="0">
                <a:solidFill>
                  <a:schemeClr val="bg1"/>
                </a:solidFill>
              </a:rPr>
              <a:t>. </a:t>
            </a:r>
            <a:r>
              <a:rPr lang="ko-KR" altLang="en-US" sz="1600" b="1" dirty="0">
                <a:solidFill>
                  <a:schemeClr val="bg1"/>
                </a:solidFill>
              </a:rPr>
              <a:t>유해가스 농도 측정</a:t>
            </a:r>
            <a:r>
              <a:rPr lang="en-US" altLang="ko-KR" sz="1600" b="1" dirty="0">
                <a:solidFill>
                  <a:schemeClr val="bg1"/>
                </a:solidFill>
              </a:rPr>
              <a:t>)</a:t>
            </a:r>
            <a:r>
              <a:rPr lang="ko-KR" altLang="en-US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모서리가 둥근 직사각형 28">
            <a:extLst>
              <a:ext uri="{FF2B5EF4-FFF2-40B4-BE49-F238E27FC236}">
                <a16:creationId xmlns:a16="http://schemas.microsoft.com/office/drawing/2014/main" id="{59707D61-9FF5-4E27-9D45-46D9D00CEAA1}"/>
              </a:ext>
            </a:extLst>
          </p:cNvPr>
          <p:cNvSpPr/>
          <p:nvPr/>
        </p:nvSpPr>
        <p:spPr>
          <a:xfrm>
            <a:off x="3779838" y="3860800"/>
            <a:ext cx="4959350" cy="4318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schemeClr val="bg1"/>
                </a:solidFill>
              </a:rPr>
              <a:t>환기시설 설치 및 보호구 착용</a:t>
            </a:r>
          </a:p>
        </p:txBody>
      </p:sp>
      <p:sp>
        <p:nvSpPr>
          <p:cNvPr id="30" name="모서리가 둥근 직사각형 29">
            <a:extLst>
              <a:ext uri="{FF2B5EF4-FFF2-40B4-BE49-F238E27FC236}">
                <a16:creationId xmlns:a16="http://schemas.microsoft.com/office/drawing/2014/main" id="{F3B27463-DA58-4392-8BBC-598D6B7952C3}"/>
              </a:ext>
            </a:extLst>
          </p:cNvPr>
          <p:cNvSpPr/>
          <p:nvPr/>
        </p:nvSpPr>
        <p:spPr>
          <a:xfrm>
            <a:off x="3779838" y="4581525"/>
            <a:ext cx="4959350" cy="4318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schemeClr val="bg1"/>
                </a:solidFill>
              </a:rPr>
              <a:t>작업 전 </a:t>
            </a:r>
            <a:r>
              <a:rPr lang="en-US" altLang="ko-KR" sz="1600" b="1" dirty="0">
                <a:solidFill>
                  <a:schemeClr val="bg1"/>
                </a:solidFill>
              </a:rPr>
              <a:t>T.B.M  </a:t>
            </a:r>
            <a:r>
              <a:rPr lang="ko-KR" altLang="en-US" sz="1600" b="1" dirty="0">
                <a:solidFill>
                  <a:schemeClr val="bg1"/>
                </a:solidFill>
              </a:rPr>
              <a:t>및 교육 실시</a:t>
            </a:r>
          </a:p>
        </p:txBody>
      </p:sp>
      <p:sp>
        <p:nvSpPr>
          <p:cNvPr id="31" name="모서리가 둥근 직사각형 30">
            <a:extLst>
              <a:ext uri="{FF2B5EF4-FFF2-40B4-BE49-F238E27FC236}">
                <a16:creationId xmlns:a16="http://schemas.microsoft.com/office/drawing/2014/main" id="{AEA1BBDA-90D4-4F72-8346-CB4CE071FB79}"/>
              </a:ext>
            </a:extLst>
          </p:cNvPr>
          <p:cNvSpPr/>
          <p:nvPr/>
        </p:nvSpPr>
        <p:spPr>
          <a:xfrm>
            <a:off x="3779838" y="5300663"/>
            <a:ext cx="4959350" cy="4318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schemeClr val="bg1"/>
                </a:solidFill>
              </a:rPr>
              <a:t>밀폐공간 작업 실시 </a:t>
            </a:r>
            <a:r>
              <a:rPr lang="en-US" altLang="ko-KR" sz="1600" b="1" dirty="0">
                <a:solidFill>
                  <a:schemeClr val="bg1"/>
                </a:solidFill>
              </a:rPr>
              <a:t>– </a:t>
            </a:r>
            <a:r>
              <a:rPr lang="ko-KR" altLang="en-US" sz="1600" b="1" dirty="0">
                <a:solidFill>
                  <a:schemeClr val="bg1"/>
                </a:solidFill>
              </a:rPr>
              <a:t>감시인 배치</a:t>
            </a:r>
          </a:p>
        </p:txBody>
      </p:sp>
      <p:sp>
        <p:nvSpPr>
          <p:cNvPr id="32" name="모서리가 둥근 직사각형 31">
            <a:extLst>
              <a:ext uri="{FF2B5EF4-FFF2-40B4-BE49-F238E27FC236}">
                <a16:creationId xmlns:a16="http://schemas.microsoft.com/office/drawing/2014/main" id="{167FB1DB-B08D-45A9-BA42-2013E839B071}"/>
              </a:ext>
            </a:extLst>
          </p:cNvPr>
          <p:cNvSpPr/>
          <p:nvPr/>
        </p:nvSpPr>
        <p:spPr>
          <a:xfrm>
            <a:off x="3779838" y="6021388"/>
            <a:ext cx="4959350" cy="4318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schemeClr val="bg1"/>
                </a:solidFill>
              </a:rPr>
              <a:t>작업 후 인원 점검 및 건강상태 확인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161E6D0C-7862-4538-B669-249167953732}"/>
              </a:ext>
            </a:extLst>
          </p:cNvPr>
          <p:cNvCxnSpPr/>
          <p:nvPr/>
        </p:nvCxnSpPr>
        <p:spPr>
          <a:xfrm>
            <a:off x="323850" y="2997200"/>
            <a:ext cx="8528050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모서리가 둥근 직사각형 34">
            <a:extLst>
              <a:ext uri="{FF2B5EF4-FFF2-40B4-BE49-F238E27FC236}">
                <a16:creationId xmlns:a16="http://schemas.microsoft.com/office/drawing/2014/main" id="{528CD5CD-0337-4095-902A-87AF446ABEB0}"/>
              </a:ext>
            </a:extLst>
          </p:cNvPr>
          <p:cNvSpPr/>
          <p:nvPr/>
        </p:nvSpPr>
        <p:spPr>
          <a:xfrm>
            <a:off x="865981" y="4364858"/>
            <a:ext cx="2228850" cy="935805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800" b="1" dirty="0"/>
              <a:t>작업당일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534442F6-9821-4F64-A7DB-A3C2DD0C7147}"/>
              </a:ext>
            </a:extLst>
          </p:cNvPr>
          <p:cNvSpPr/>
          <p:nvPr/>
        </p:nvSpPr>
        <p:spPr>
          <a:xfrm>
            <a:off x="107950" y="115888"/>
            <a:ext cx="4464050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질식재해예방 대책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환기</a:t>
            </a:r>
          </a:p>
        </p:txBody>
      </p:sp>
      <p:sp>
        <p:nvSpPr>
          <p:cNvPr id="19460" name="TextBox 12">
            <a:extLst>
              <a:ext uri="{FF2B5EF4-FFF2-40B4-BE49-F238E27FC236}">
                <a16:creationId xmlns:a16="http://schemas.microsoft.com/office/drawing/2014/main" id="{604EBE03-C85C-4A86-999C-9DEAC8114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밀폐공간 출입구 구조 등 유형별 환기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0394A76D-8A30-47BF-B1AB-B3EB1F5D27B4}"/>
              </a:ext>
            </a:extLst>
          </p:cNvPr>
          <p:cNvSpPr/>
          <p:nvPr/>
        </p:nvSpPr>
        <p:spPr>
          <a:xfrm rot="10800000">
            <a:off x="589072" y="1802453"/>
            <a:ext cx="670560" cy="186386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0919615-C760-43E4-A62A-B26DE3CD71BE}"/>
              </a:ext>
            </a:extLst>
          </p:cNvPr>
          <p:cNvSpPr/>
          <p:nvPr/>
        </p:nvSpPr>
        <p:spPr>
          <a:xfrm>
            <a:off x="387350" y="3863975"/>
            <a:ext cx="1547813" cy="24447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부적합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91BD5CD-7C86-4AA2-9593-D6983D8C3E7E}"/>
              </a:ext>
            </a:extLst>
          </p:cNvPr>
          <p:cNvSpPr/>
          <p:nvPr/>
        </p:nvSpPr>
        <p:spPr>
          <a:xfrm>
            <a:off x="2420938" y="3863975"/>
            <a:ext cx="1538287" cy="24447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부적합</a:t>
            </a:r>
          </a:p>
        </p:txBody>
      </p:sp>
      <p:sp>
        <p:nvSpPr>
          <p:cNvPr id="18" name="한쪽 모서리가 잘린 사각형 17">
            <a:extLst>
              <a:ext uri="{FF2B5EF4-FFF2-40B4-BE49-F238E27FC236}">
                <a16:creationId xmlns:a16="http://schemas.microsoft.com/office/drawing/2014/main" id="{C5E4BCA7-F9B5-489C-B73A-D02BD26D2094}"/>
              </a:ext>
            </a:extLst>
          </p:cNvPr>
          <p:cNvSpPr/>
          <p:nvPr/>
        </p:nvSpPr>
        <p:spPr>
          <a:xfrm>
            <a:off x="4140200" y="2274888"/>
            <a:ext cx="4725988" cy="325437"/>
          </a:xfrm>
          <a:prstGeom prst="snip1Rect">
            <a:avLst/>
          </a:prstGeom>
          <a:solidFill>
            <a:srgbClr val="A395D7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급</a:t>
            </a:r>
            <a:r>
              <a:rPr lang="en-US" altLang="ko-KR" sz="1600" b="1" dirty="0">
                <a:solidFill>
                  <a:prstClr val="white"/>
                </a:solidFill>
              </a:rPr>
              <a:t>·</a:t>
            </a:r>
            <a:r>
              <a:rPr lang="ko-KR" altLang="en-US" sz="1600" b="1" dirty="0">
                <a:solidFill>
                  <a:prstClr val="white"/>
                </a:solidFill>
              </a:rPr>
              <a:t>배기구 위치에 따른 환기 효율 평가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21F1DC5-60C9-45F0-B31C-433A929C3C53}"/>
              </a:ext>
            </a:extLst>
          </p:cNvPr>
          <p:cNvSpPr/>
          <p:nvPr/>
        </p:nvSpPr>
        <p:spPr>
          <a:xfrm>
            <a:off x="219075" y="4646613"/>
            <a:ext cx="3840163" cy="1517650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E54F517-E10D-48B9-A939-3C457C1414F3}"/>
              </a:ext>
            </a:extLst>
          </p:cNvPr>
          <p:cNvSpPr/>
          <p:nvPr/>
        </p:nvSpPr>
        <p:spPr>
          <a:xfrm>
            <a:off x="179388" y="2627313"/>
            <a:ext cx="3875087" cy="1544637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FBBB01FB-9AC7-4FB8-9C7B-7E072D927578}"/>
              </a:ext>
            </a:extLst>
          </p:cNvPr>
          <p:cNvSpPr/>
          <p:nvPr/>
        </p:nvSpPr>
        <p:spPr>
          <a:xfrm>
            <a:off x="4170363" y="2608263"/>
            <a:ext cx="4695825" cy="1987550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D489EA22-460E-4631-BBF4-ECFCCC86E2F6}"/>
              </a:ext>
            </a:extLst>
          </p:cNvPr>
          <p:cNvSpPr/>
          <p:nvPr/>
        </p:nvSpPr>
        <p:spPr>
          <a:xfrm>
            <a:off x="4211638" y="4191000"/>
            <a:ext cx="2006600" cy="3635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spc="-60" dirty="0">
                <a:solidFill>
                  <a:prstClr val="white"/>
                </a:solidFill>
              </a:rPr>
              <a:t>출입구 배기</a:t>
            </a:r>
            <a:r>
              <a:rPr lang="en-US" altLang="ko-KR" sz="1000" b="1" spc="-60" dirty="0">
                <a:solidFill>
                  <a:prstClr val="white"/>
                </a:solidFill>
              </a:rPr>
              <a:t>(15</a:t>
            </a:r>
            <a:r>
              <a:rPr lang="ko-KR" altLang="en-US" sz="1000" b="1" spc="-60" dirty="0">
                <a:solidFill>
                  <a:prstClr val="white"/>
                </a:solidFill>
              </a:rPr>
              <a:t>분 경과 후</a:t>
            </a:r>
            <a:r>
              <a:rPr lang="en-US" altLang="ko-KR" sz="1000" b="1" spc="-60" dirty="0">
                <a:solidFill>
                  <a:prstClr val="white"/>
                </a:solidFill>
              </a:rPr>
              <a:t>)</a:t>
            </a:r>
            <a:endParaRPr lang="ko-KR" altLang="en-US" sz="1000" b="1" spc="-60" dirty="0">
              <a:solidFill>
                <a:prstClr val="white"/>
              </a:solidFill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341B996-9292-4B4D-A437-5AB8680CE078}"/>
              </a:ext>
            </a:extLst>
          </p:cNvPr>
          <p:cNvSpPr/>
          <p:nvPr/>
        </p:nvSpPr>
        <p:spPr>
          <a:xfrm>
            <a:off x="420688" y="5857875"/>
            <a:ext cx="1547812" cy="24447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부적합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30BA5CB4-DA57-485F-B082-454DFFC6DC5B}"/>
              </a:ext>
            </a:extLst>
          </p:cNvPr>
          <p:cNvSpPr/>
          <p:nvPr/>
        </p:nvSpPr>
        <p:spPr>
          <a:xfrm>
            <a:off x="2392363" y="5784850"/>
            <a:ext cx="1539875" cy="317500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적합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C4E5EFC-C79E-4865-AC0E-1FD8C4E0DA61}"/>
              </a:ext>
            </a:extLst>
          </p:cNvPr>
          <p:cNvSpPr/>
          <p:nvPr/>
        </p:nvSpPr>
        <p:spPr>
          <a:xfrm>
            <a:off x="4151313" y="4835525"/>
            <a:ext cx="3660775" cy="1360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A395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ko-KR" altLang="en-US" sz="1600" dirty="0">
                <a:solidFill>
                  <a:prstClr val="black"/>
                </a:solidFill>
              </a:rPr>
              <a:t>    </a:t>
            </a:r>
            <a:r>
              <a:rPr lang="ko-KR" altLang="en-US" sz="1600" b="1" dirty="0">
                <a:solidFill>
                  <a:prstClr val="black"/>
                </a:solidFill>
              </a:rPr>
              <a:t>작은 맨홀 정도의 출입구만 가지는   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en-US" altLang="ko-KR" sz="1600" b="1" dirty="0">
                <a:solidFill>
                  <a:prstClr val="black"/>
                </a:solidFill>
              </a:rPr>
              <a:t>    </a:t>
            </a:r>
            <a:r>
              <a:rPr lang="ko-KR" altLang="en-US" sz="1600" b="1" dirty="0">
                <a:solidFill>
                  <a:prstClr val="black"/>
                </a:solidFill>
              </a:rPr>
              <a:t>밀폐공간의 환기를 위해서는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en-US" altLang="ko-KR" sz="1600" b="1" dirty="0">
                <a:solidFill>
                  <a:prstClr val="black"/>
                </a:solidFill>
              </a:rPr>
              <a:t>    </a:t>
            </a:r>
            <a:r>
              <a:rPr lang="ko-KR" altLang="en-US" sz="1600" b="1" dirty="0">
                <a:solidFill>
                  <a:srgbClr val="FF0000"/>
                </a:solidFill>
              </a:rPr>
              <a:t>작업자 근처 </a:t>
            </a:r>
            <a:r>
              <a:rPr lang="ko-KR" altLang="en-US" sz="1600" b="1" dirty="0" err="1">
                <a:solidFill>
                  <a:srgbClr val="FF0000"/>
                </a:solidFill>
              </a:rPr>
              <a:t>급기</a:t>
            </a:r>
            <a:r>
              <a:rPr lang="ko-KR" altLang="en-US" sz="1600" b="1" dirty="0">
                <a:solidFill>
                  <a:srgbClr val="FF0000"/>
                </a:solidFill>
              </a:rPr>
              <a:t> 만 효과적임</a:t>
            </a:r>
            <a:r>
              <a:rPr lang="en-US" altLang="ko-KR" sz="1600" b="1" dirty="0">
                <a:solidFill>
                  <a:srgbClr val="FF0000"/>
                </a:solidFill>
              </a:rPr>
              <a:t>!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26" name="한쪽 모서리가 잘린 사각형 25">
            <a:extLst>
              <a:ext uri="{FF2B5EF4-FFF2-40B4-BE49-F238E27FC236}">
                <a16:creationId xmlns:a16="http://schemas.microsoft.com/office/drawing/2014/main" id="{40D6D881-9B8A-46D2-A160-22E280A3F2DC}"/>
              </a:ext>
            </a:extLst>
          </p:cNvPr>
          <p:cNvSpPr/>
          <p:nvPr/>
        </p:nvSpPr>
        <p:spPr>
          <a:xfrm>
            <a:off x="179388" y="2247900"/>
            <a:ext cx="1941512" cy="379413"/>
          </a:xfrm>
          <a:prstGeom prst="snip1Rect">
            <a:avLst/>
          </a:prstGeom>
          <a:solidFill>
            <a:srgbClr val="A395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출입구 배기</a:t>
            </a:r>
          </a:p>
        </p:txBody>
      </p:sp>
      <p:sp>
        <p:nvSpPr>
          <p:cNvPr id="27" name="한쪽 모서리가 잘린 사각형 26">
            <a:extLst>
              <a:ext uri="{FF2B5EF4-FFF2-40B4-BE49-F238E27FC236}">
                <a16:creationId xmlns:a16="http://schemas.microsoft.com/office/drawing/2014/main" id="{E19198D6-D7AD-4842-8AC1-A6172F6E27D9}"/>
              </a:ext>
            </a:extLst>
          </p:cNvPr>
          <p:cNvSpPr/>
          <p:nvPr/>
        </p:nvSpPr>
        <p:spPr>
          <a:xfrm>
            <a:off x="2163763" y="2247900"/>
            <a:ext cx="1914525" cy="379413"/>
          </a:xfrm>
          <a:prstGeom prst="snip1Rect">
            <a:avLst/>
          </a:prstGeom>
          <a:solidFill>
            <a:srgbClr val="A395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출입구 </a:t>
            </a:r>
            <a:r>
              <a:rPr lang="ko-KR" altLang="en-US" sz="1600" b="1" dirty="0" err="1">
                <a:solidFill>
                  <a:prstClr val="white"/>
                </a:solidFill>
              </a:rPr>
              <a:t>급기</a:t>
            </a:r>
            <a:endParaRPr lang="ko-KR" altLang="en-US" sz="1600" b="1" dirty="0">
              <a:solidFill>
                <a:prstClr val="white"/>
              </a:solidFill>
            </a:endParaRPr>
          </a:p>
        </p:txBody>
      </p:sp>
      <p:sp>
        <p:nvSpPr>
          <p:cNvPr id="28" name="한쪽 모서리가 잘린 사각형 27">
            <a:extLst>
              <a:ext uri="{FF2B5EF4-FFF2-40B4-BE49-F238E27FC236}">
                <a16:creationId xmlns:a16="http://schemas.microsoft.com/office/drawing/2014/main" id="{3F2076DC-1CF8-4240-AF4B-1F16558E3536}"/>
              </a:ext>
            </a:extLst>
          </p:cNvPr>
          <p:cNvSpPr/>
          <p:nvPr/>
        </p:nvSpPr>
        <p:spPr>
          <a:xfrm>
            <a:off x="200025" y="4268788"/>
            <a:ext cx="1914525" cy="377825"/>
          </a:xfrm>
          <a:prstGeom prst="snip1Rect">
            <a:avLst/>
          </a:prstGeom>
          <a:solidFill>
            <a:srgbClr val="A395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작업자 근처 배기</a:t>
            </a:r>
          </a:p>
        </p:txBody>
      </p:sp>
      <p:sp>
        <p:nvSpPr>
          <p:cNvPr id="29" name="한쪽 모서리가 잘린 사각형 28">
            <a:extLst>
              <a:ext uri="{FF2B5EF4-FFF2-40B4-BE49-F238E27FC236}">
                <a16:creationId xmlns:a16="http://schemas.microsoft.com/office/drawing/2014/main" id="{77F2ED99-A36D-4C18-9A2C-22A7420C35D7}"/>
              </a:ext>
            </a:extLst>
          </p:cNvPr>
          <p:cNvSpPr/>
          <p:nvPr/>
        </p:nvSpPr>
        <p:spPr>
          <a:xfrm>
            <a:off x="2162175" y="4268788"/>
            <a:ext cx="1912938" cy="377825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srgbClr val="0066FF"/>
                </a:solidFill>
              </a:rPr>
              <a:t>작업자 근처 </a:t>
            </a:r>
            <a:r>
              <a:rPr lang="ko-KR" altLang="en-US" sz="1600" b="1" dirty="0" err="1">
                <a:solidFill>
                  <a:srgbClr val="0066FF"/>
                </a:solidFill>
              </a:rPr>
              <a:t>급기</a:t>
            </a:r>
            <a:endParaRPr lang="ko-KR" altLang="en-US" sz="1600" b="1" dirty="0">
              <a:solidFill>
                <a:srgbClr val="0066FF"/>
              </a:solidFill>
            </a:endParaRPr>
          </a:p>
        </p:txBody>
      </p:sp>
      <p:pic>
        <p:nvPicPr>
          <p:cNvPr id="19478" name="그림 29">
            <a:extLst>
              <a:ext uri="{FF2B5EF4-FFF2-40B4-BE49-F238E27FC236}">
                <a16:creationId xmlns:a16="http://schemas.microsoft.com/office/drawing/2014/main" id="{DF8725D5-176F-4725-A91C-C59F2C6A9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2" t="49838"/>
          <a:stretch>
            <a:fillRect/>
          </a:stretch>
        </p:blipFill>
        <p:spPr bwMode="auto">
          <a:xfrm>
            <a:off x="382588" y="2659063"/>
            <a:ext cx="153670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9" name="그림 30">
            <a:extLst>
              <a:ext uri="{FF2B5EF4-FFF2-40B4-BE49-F238E27FC236}">
                <a16:creationId xmlns:a16="http://schemas.microsoft.com/office/drawing/2014/main" id="{EF5D2A79-5B94-4FBB-A9F6-3338E2EA0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21" r="51701"/>
          <a:stretch>
            <a:fillRect/>
          </a:stretch>
        </p:blipFill>
        <p:spPr bwMode="auto">
          <a:xfrm>
            <a:off x="2379663" y="2655888"/>
            <a:ext cx="1560512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0" name="그림 31">
            <a:extLst>
              <a:ext uri="{FF2B5EF4-FFF2-40B4-BE49-F238E27FC236}">
                <a16:creationId xmlns:a16="http://schemas.microsoft.com/office/drawing/2014/main" id="{C97D5222-5963-49E9-8B03-B3289DA86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4729163"/>
            <a:ext cx="1544637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1" name="그림 32">
            <a:extLst>
              <a:ext uri="{FF2B5EF4-FFF2-40B4-BE49-F238E27FC236}">
                <a16:creationId xmlns:a16="http://schemas.microsoft.com/office/drawing/2014/main" id="{437FAEF8-3E89-4489-8B31-3E6A36777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749800"/>
            <a:ext cx="15970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2" name="Picture 5">
            <a:extLst>
              <a:ext uri="{FF2B5EF4-FFF2-40B4-BE49-F238E27FC236}">
                <a16:creationId xmlns:a16="http://schemas.microsoft.com/office/drawing/2014/main" id="{C6362CFA-02CF-49B5-AD8D-90003672F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7"/>
          <a:stretch>
            <a:fillRect/>
          </a:stretch>
        </p:blipFill>
        <p:spPr bwMode="auto">
          <a:xfrm>
            <a:off x="4359275" y="2667000"/>
            <a:ext cx="1658938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3" name="Picture 2">
            <a:extLst>
              <a:ext uri="{FF2B5EF4-FFF2-40B4-BE49-F238E27FC236}">
                <a16:creationId xmlns:a16="http://schemas.microsoft.com/office/drawing/2014/main" id="{4187CCC7-0E7B-44CC-94F3-DBF045F9B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2668588"/>
            <a:ext cx="814388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4" name="그림 35">
            <a:extLst>
              <a:ext uri="{FF2B5EF4-FFF2-40B4-BE49-F238E27FC236}">
                <a16:creationId xmlns:a16="http://schemas.microsoft.com/office/drawing/2014/main" id="{0EC580BE-52ED-4565-81C4-8C21608B5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663825"/>
            <a:ext cx="14859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id="{06D8E2A1-7D6D-4A28-8729-8B6BD9E1E262}"/>
              </a:ext>
            </a:extLst>
          </p:cNvPr>
          <p:cNvSpPr/>
          <p:nvPr/>
        </p:nvSpPr>
        <p:spPr>
          <a:xfrm>
            <a:off x="6334126" y="4186919"/>
            <a:ext cx="2493963" cy="344487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>
              <a:defRPr/>
            </a:pPr>
            <a:r>
              <a:rPr lang="ko-KR" altLang="en-US" sz="1600" b="1" spc="-100" dirty="0">
                <a:solidFill>
                  <a:prstClr val="white"/>
                </a:solidFill>
              </a:rPr>
              <a:t>작업자 근처 </a:t>
            </a:r>
            <a:r>
              <a:rPr lang="ko-KR" altLang="en-US" sz="1600" b="1" spc="-100" dirty="0" err="1">
                <a:solidFill>
                  <a:prstClr val="white"/>
                </a:solidFill>
              </a:rPr>
              <a:t>급기</a:t>
            </a:r>
            <a:r>
              <a:rPr lang="en-US" altLang="ko-KR" b="1" spc="-100" dirty="0">
                <a:solidFill>
                  <a:prstClr val="white"/>
                </a:solidFill>
              </a:rPr>
              <a:t>(15</a:t>
            </a:r>
            <a:r>
              <a:rPr lang="ko-KR" altLang="en-US" b="1" spc="-100" dirty="0">
                <a:solidFill>
                  <a:prstClr val="white"/>
                </a:solidFill>
              </a:rPr>
              <a:t>분 경과 후</a:t>
            </a:r>
            <a:r>
              <a:rPr lang="en-US" altLang="ko-KR" sz="800" spc="-100" dirty="0">
                <a:solidFill>
                  <a:prstClr val="white"/>
                </a:solidFill>
              </a:rPr>
              <a:t>)</a:t>
            </a:r>
            <a:endParaRPr lang="ko-KR" altLang="en-US" sz="900" spc="-60" dirty="0">
              <a:solidFill>
                <a:prstClr val="white"/>
              </a:solidFill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C2327173-460A-4855-A4BD-04AA55FEF28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39" y="4741193"/>
            <a:ext cx="738401" cy="200187"/>
          </a:xfrm>
          <a:prstGeom prst="rect">
            <a:avLst/>
          </a:prstGeom>
        </p:spPr>
      </p:pic>
      <p:pic>
        <p:nvPicPr>
          <p:cNvPr id="39" name="Picture 3" descr="C:\Users\1\Desktop\아이콘별도\질식-녹2.png">
            <a:extLst>
              <a:ext uri="{FF2B5EF4-FFF2-40B4-BE49-F238E27FC236}">
                <a16:creationId xmlns:a16="http://schemas.microsoft.com/office/drawing/2014/main" id="{35AA44C1-8A77-40F8-AEB8-E224E90C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84368" y="4972120"/>
            <a:ext cx="1130767" cy="1130767"/>
          </a:xfrm>
          <a:prstGeom prst="rect">
            <a:avLst/>
          </a:prstGeom>
          <a:noFill/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2288FE77-9249-499F-9E5E-5990F9FDB90D}"/>
              </a:ext>
            </a:extLst>
          </p:cNvPr>
          <p:cNvSpPr/>
          <p:nvPr/>
        </p:nvSpPr>
        <p:spPr>
          <a:xfrm>
            <a:off x="460375" y="1484313"/>
            <a:ext cx="4471988" cy="3175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500" b="1" dirty="0"/>
              <a:t>맨홀 정도의 출입구만 가지는 공간</a:t>
            </a:r>
            <a:r>
              <a:rPr lang="en-US" altLang="ko-KR" sz="1500" b="1" dirty="0"/>
              <a:t>-</a:t>
            </a:r>
            <a:r>
              <a:rPr lang="ko-KR" altLang="en-US" sz="1500" b="1" dirty="0"/>
              <a:t>환기</a:t>
            </a:r>
            <a:r>
              <a:rPr lang="en-US" altLang="ko-KR" sz="1500" b="1" dirty="0"/>
              <a:t>(</a:t>
            </a:r>
            <a:r>
              <a:rPr lang="ko-KR" altLang="en-US" sz="1500" b="1" dirty="0" err="1"/>
              <a:t>급기</a:t>
            </a:r>
            <a:r>
              <a:rPr lang="en-US" altLang="ko-KR" sz="1500" b="1" dirty="0"/>
              <a:t>)</a:t>
            </a:r>
            <a:endParaRPr lang="ko-KR" altLang="en-US" sz="1500" b="1" dirty="0"/>
          </a:p>
        </p:txBody>
      </p:sp>
      <p:pic>
        <p:nvPicPr>
          <p:cNvPr id="19489" name="Picture 6">
            <a:extLst>
              <a:ext uri="{FF2B5EF4-FFF2-40B4-BE49-F238E27FC236}">
                <a16:creationId xmlns:a16="http://schemas.microsoft.com/office/drawing/2014/main" id="{89AC2AC5-3487-4108-AC8D-D14013A33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2670175"/>
            <a:ext cx="36036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id="{8EE460BF-2BF4-4C3B-9762-E26CA329D3FA}"/>
              </a:ext>
            </a:extLst>
          </p:cNvPr>
          <p:cNvSpPr/>
          <p:nvPr/>
        </p:nvSpPr>
        <p:spPr>
          <a:xfrm>
            <a:off x="107950" y="1989138"/>
            <a:ext cx="8907463" cy="4319587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0F5B89B0-9F7D-4B39-AC2C-FA6A1458E259}"/>
              </a:ext>
            </a:extLst>
          </p:cNvPr>
          <p:cNvCxnSpPr>
            <a:stCxn id="19460" idx="1"/>
          </p:cNvCxnSpPr>
          <p:nvPr/>
        </p:nvCxnSpPr>
        <p:spPr>
          <a:xfrm>
            <a:off x="395288" y="949325"/>
            <a:ext cx="21605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52E00E51-C518-4E17-A2EB-86FB7D876846}"/>
              </a:ext>
            </a:extLst>
          </p:cNvPr>
          <p:cNvCxnSpPr>
            <a:stCxn id="19460" idx="3"/>
          </p:cNvCxnSpPr>
          <p:nvPr/>
        </p:nvCxnSpPr>
        <p:spPr>
          <a:xfrm flipH="1">
            <a:off x="6518275" y="949325"/>
            <a:ext cx="222091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93" name="그림 48">
            <a:extLst>
              <a:ext uri="{FF2B5EF4-FFF2-40B4-BE49-F238E27FC236}">
                <a16:creationId xmlns:a16="http://schemas.microsoft.com/office/drawing/2014/main" id="{52A87919-5FDC-4ACD-923F-4352B312A2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06475"/>
            <a:ext cx="111442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한쪽 모서리가 잘린 사각형 6">
            <a:extLst>
              <a:ext uri="{FF2B5EF4-FFF2-40B4-BE49-F238E27FC236}">
                <a16:creationId xmlns:a16="http://schemas.microsoft.com/office/drawing/2014/main" id="{43E97ACB-AF66-43FF-B006-39DB514A980D}"/>
              </a:ext>
            </a:extLst>
          </p:cNvPr>
          <p:cNvSpPr/>
          <p:nvPr/>
        </p:nvSpPr>
        <p:spPr>
          <a:xfrm>
            <a:off x="107950" y="115888"/>
            <a:ext cx="4464050" cy="43338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밀폐공간 질식재해예방 대책 </a:t>
            </a:r>
            <a:r>
              <a:rPr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환기</a:t>
            </a:r>
          </a:p>
        </p:txBody>
      </p:sp>
      <p:sp>
        <p:nvSpPr>
          <p:cNvPr id="20484" name="TextBox 8">
            <a:extLst>
              <a:ext uri="{FF2B5EF4-FFF2-40B4-BE49-F238E27FC236}">
                <a16:creationId xmlns:a16="http://schemas.microsoft.com/office/drawing/2014/main" id="{340FFACA-31A7-4CF4-9FDE-C038A51CB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34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latinLnBrk="1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latinLnBrk="1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latinLnBrk="1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latinLnBrk="1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ko-KR" altLang="en-US" sz="1800" b="1">
                <a:solidFill>
                  <a:srgbClr val="34096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밀폐공간 출입구 구조 등 유형별 환기</a:t>
            </a:r>
            <a:endParaRPr lang="en-US" altLang="ko-KR" sz="1800" b="1">
              <a:solidFill>
                <a:srgbClr val="34096D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F33AF6E1-197C-455D-BB3D-FE9EA9BA3795}"/>
              </a:ext>
            </a:extLst>
          </p:cNvPr>
          <p:cNvCxnSpPr>
            <a:stCxn id="20484" idx="1"/>
          </p:cNvCxnSpPr>
          <p:nvPr/>
        </p:nvCxnSpPr>
        <p:spPr>
          <a:xfrm>
            <a:off x="395288" y="949325"/>
            <a:ext cx="207486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BC822E05-63E7-4030-8F53-21FEAFF2CF5E}"/>
              </a:ext>
            </a:extLst>
          </p:cNvPr>
          <p:cNvCxnSpPr>
            <a:stCxn id="20484" idx="3"/>
          </p:cNvCxnSpPr>
          <p:nvPr/>
        </p:nvCxnSpPr>
        <p:spPr>
          <a:xfrm flipH="1" flipV="1">
            <a:off x="6589713" y="933450"/>
            <a:ext cx="2149475" cy="15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CECE5551-F3F2-4A09-B5B6-EE6BB9A55920}"/>
              </a:ext>
            </a:extLst>
          </p:cNvPr>
          <p:cNvSpPr/>
          <p:nvPr/>
        </p:nvSpPr>
        <p:spPr>
          <a:xfrm rot="10800000">
            <a:off x="707874" y="1804348"/>
            <a:ext cx="670560" cy="186386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1" lang="ko-KR" altLang="en-US" dirty="0">
              <a:solidFill>
                <a:prstClr val="white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2E7C3AB-5107-42AA-9E9B-630654413AA6}"/>
              </a:ext>
            </a:extLst>
          </p:cNvPr>
          <p:cNvSpPr/>
          <p:nvPr/>
        </p:nvSpPr>
        <p:spPr>
          <a:xfrm>
            <a:off x="449263" y="3819525"/>
            <a:ext cx="1547812" cy="24606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부적합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0BF28C7-117C-4514-8905-32288C71659A}"/>
              </a:ext>
            </a:extLst>
          </p:cNvPr>
          <p:cNvSpPr/>
          <p:nvPr/>
        </p:nvSpPr>
        <p:spPr>
          <a:xfrm>
            <a:off x="2482850" y="3819525"/>
            <a:ext cx="1539875" cy="24606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부적합</a:t>
            </a:r>
          </a:p>
        </p:txBody>
      </p:sp>
      <p:sp>
        <p:nvSpPr>
          <p:cNvPr id="16" name="한쪽 모서리가 잘린 사각형 15">
            <a:extLst>
              <a:ext uri="{FF2B5EF4-FFF2-40B4-BE49-F238E27FC236}">
                <a16:creationId xmlns:a16="http://schemas.microsoft.com/office/drawing/2014/main" id="{1D9150A8-6301-4305-8CFB-9F2D0F2E5F30}"/>
              </a:ext>
            </a:extLst>
          </p:cNvPr>
          <p:cNvSpPr/>
          <p:nvPr/>
        </p:nvSpPr>
        <p:spPr>
          <a:xfrm>
            <a:off x="4211638" y="2205038"/>
            <a:ext cx="4725987" cy="323850"/>
          </a:xfrm>
          <a:prstGeom prst="snip1Rect">
            <a:avLst/>
          </a:prstGeom>
          <a:solidFill>
            <a:srgbClr val="A395D7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급</a:t>
            </a:r>
            <a:r>
              <a:rPr lang="en-US" altLang="ko-KR" sz="1600" b="1" dirty="0">
                <a:solidFill>
                  <a:prstClr val="white"/>
                </a:solidFill>
              </a:rPr>
              <a:t>·</a:t>
            </a:r>
            <a:r>
              <a:rPr lang="ko-KR" altLang="en-US" sz="1600" b="1" dirty="0">
                <a:solidFill>
                  <a:prstClr val="white"/>
                </a:solidFill>
              </a:rPr>
              <a:t>배기구 위치에 따른 환기 효율 평가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6B13CBE-1244-4ACC-81CF-DE0C593271C4}"/>
              </a:ext>
            </a:extLst>
          </p:cNvPr>
          <p:cNvSpPr/>
          <p:nvPr/>
        </p:nvSpPr>
        <p:spPr>
          <a:xfrm>
            <a:off x="280988" y="4603750"/>
            <a:ext cx="3840162" cy="1517650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9D7F3DCD-3E7A-4EE1-BC4D-E3CA697FE479}"/>
              </a:ext>
            </a:extLst>
          </p:cNvPr>
          <p:cNvSpPr/>
          <p:nvPr/>
        </p:nvSpPr>
        <p:spPr>
          <a:xfrm>
            <a:off x="261938" y="2584450"/>
            <a:ext cx="3875087" cy="1544638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D315361D-1B03-40AB-B59E-09F89D21BB8C}"/>
              </a:ext>
            </a:extLst>
          </p:cNvPr>
          <p:cNvSpPr/>
          <p:nvPr/>
        </p:nvSpPr>
        <p:spPr>
          <a:xfrm>
            <a:off x="4241800" y="2536825"/>
            <a:ext cx="4695825" cy="1987550"/>
          </a:xfrm>
          <a:prstGeom prst="rect">
            <a:avLst/>
          </a:prstGeom>
          <a:noFill/>
          <a:ln w="19050">
            <a:solidFill>
              <a:srgbClr val="A395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EE40365-4EEF-4C4E-AC52-18A79343A751}"/>
              </a:ext>
            </a:extLst>
          </p:cNvPr>
          <p:cNvSpPr/>
          <p:nvPr/>
        </p:nvSpPr>
        <p:spPr>
          <a:xfrm>
            <a:off x="4273550" y="4119563"/>
            <a:ext cx="2006600" cy="36353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spc="-60" dirty="0">
                <a:solidFill>
                  <a:prstClr val="white"/>
                </a:solidFill>
              </a:rPr>
              <a:t>출입구 배기</a:t>
            </a:r>
            <a:r>
              <a:rPr lang="en-US" altLang="ko-KR" sz="1000" b="1" spc="-60" dirty="0">
                <a:solidFill>
                  <a:prstClr val="white"/>
                </a:solidFill>
              </a:rPr>
              <a:t>(15</a:t>
            </a:r>
            <a:r>
              <a:rPr lang="ko-KR" altLang="en-US" sz="1000" b="1" spc="-60" dirty="0">
                <a:solidFill>
                  <a:prstClr val="white"/>
                </a:solidFill>
              </a:rPr>
              <a:t>분 경과 후</a:t>
            </a:r>
            <a:r>
              <a:rPr lang="en-US" altLang="ko-KR" sz="1000" b="1" spc="-60" dirty="0">
                <a:solidFill>
                  <a:prstClr val="white"/>
                </a:solidFill>
              </a:rPr>
              <a:t>)</a:t>
            </a:r>
            <a:endParaRPr lang="ko-KR" altLang="en-US" sz="1000" b="1" spc="-60" dirty="0">
              <a:solidFill>
                <a:prstClr val="white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BEAAFF0-BB1C-49B0-A359-4F16F03A9959}"/>
              </a:ext>
            </a:extLst>
          </p:cNvPr>
          <p:cNvSpPr/>
          <p:nvPr/>
        </p:nvSpPr>
        <p:spPr>
          <a:xfrm>
            <a:off x="482600" y="5815013"/>
            <a:ext cx="1547813" cy="24447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부적합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87DF3B99-B05D-4B46-95A1-487BE58B88E4}"/>
              </a:ext>
            </a:extLst>
          </p:cNvPr>
          <p:cNvSpPr/>
          <p:nvPr/>
        </p:nvSpPr>
        <p:spPr>
          <a:xfrm>
            <a:off x="2454275" y="5776913"/>
            <a:ext cx="1539875" cy="282575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적합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07D0DC4F-310A-4DC3-94AC-E8502E41B558}"/>
              </a:ext>
            </a:extLst>
          </p:cNvPr>
          <p:cNvSpPr/>
          <p:nvPr/>
        </p:nvSpPr>
        <p:spPr>
          <a:xfrm>
            <a:off x="4224338" y="4764088"/>
            <a:ext cx="3330575" cy="13604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A395D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ko-KR" altLang="en-US" sz="1600" dirty="0">
                <a:solidFill>
                  <a:prstClr val="black"/>
                </a:solidFill>
              </a:rPr>
              <a:t>    </a:t>
            </a:r>
            <a:r>
              <a:rPr lang="ko-KR" altLang="en-US" sz="1600" b="1" dirty="0">
                <a:solidFill>
                  <a:prstClr val="black"/>
                </a:solidFill>
              </a:rPr>
              <a:t>한 면이 개방된 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en-US" altLang="ko-KR" sz="1600" b="1" dirty="0">
                <a:solidFill>
                  <a:prstClr val="black"/>
                </a:solidFill>
              </a:rPr>
              <a:t>    </a:t>
            </a:r>
            <a:r>
              <a:rPr lang="ko-KR" altLang="en-US" sz="1600" b="1" dirty="0">
                <a:solidFill>
                  <a:prstClr val="black"/>
                </a:solidFill>
              </a:rPr>
              <a:t>밀폐 공간의 환기를 위해서는</a:t>
            </a:r>
            <a:endParaRPr lang="en-US" altLang="ko-KR" sz="1600" b="1" dirty="0">
              <a:solidFill>
                <a:prstClr val="black"/>
              </a:solidFill>
            </a:endParaRPr>
          </a:p>
          <a:p>
            <a:pPr algn="l">
              <a:defRPr/>
            </a:pPr>
            <a:r>
              <a:rPr lang="ko-KR" altLang="en-US" sz="1600" b="1" dirty="0">
                <a:solidFill>
                  <a:srgbClr val="FF0000"/>
                </a:solidFill>
              </a:rPr>
              <a:t>    작업자 근처 </a:t>
            </a:r>
            <a:r>
              <a:rPr lang="ko-KR" altLang="en-US" sz="1600" b="1" dirty="0" err="1">
                <a:solidFill>
                  <a:srgbClr val="FF0000"/>
                </a:solidFill>
              </a:rPr>
              <a:t>급기만</a:t>
            </a:r>
            <a:r>
              <a:rPr lang="ko-KR" altLang="en-US" sz="1600" b="1" dirty="0">
                <a:solidFill>
                  <a:srgbClr val="FF0000"/>
                </a:solidFill>
              </a:rPr>
              <a:t> 효과적임</a:t>
            </a:r>
            <a:r>
              <a:rPr lang="en-US" altLang="ko-KR" sz="1600" b="1" dirty="0">
                <a:solidFill>
                  <a:srgbClr val="FF0000"/>
                </a:solidFill>
              </a:rPr>
              <a:t>!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24" name="한쪽 모서리가 잘린 사각형 23">
            <a:extLst>
              <a:ext uri="{FF2B5EF4-FFF2-40B4-BE49-F238E27FC236}">
                <a16:creationId xmlns:a16="http://schemas.microsoft.com/office/drawing/2014/main" id="{61871D74-B6DD-47A0-8B4C-A30DDA34A301}"/>
              </a:ext>
            </a:extLst>
          </p:cNvPr>
          <p:cNvSpPr/>
          <p:nvPr/>
        </p:nvSpPr>
        <p:spPr>
          <a:xfrm>
            <a:off x="241300" y="2205038"/>
            <a:ext cx="1941513" cy="379412"/>
          </a:xfrm>
          <a:prstGeom prst="snip1Rect">
            <a:avLst/>
          </a:prstGeom>
          <a:solidFill>
            <a:srgbClr val="A395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출입구 배기</a:t>
            </a:r>
          </a:p>
        </p:txBody>
      </p:sp>
      <p:sp>
        <p:nvSpPr>
          <p:cNvPr id="25" name="한쪽 모서리가 잘린 사각형 24">
            <a:extLst>
              <a:ext uri="{FF2B5EF4-FFF2-40B4-BE49-F238E27FC236}">
                <a16:creationId xmlns:a16="http://schemas.microsoft.com/office/drawing/2014/main" id="{E1200C3E-9DEF-47AC-95AF-C202EABEFFD5}"/>
              </a:ext>
            </a:extLst>
          </p:cNvPr>
          <p:cNvSpPr/>
          <p:nvPr/>
        </p:nvSpPr>
        <p:spPr>
          <a:xfrm>
            <a:off x="2225675" y="2205038"/>
            <a:ext cx="1914525" cy="379412"/>
          </a:xfrm>
          <a:prstGeom prst="snip1Rect">
            <a:avLst/>
          </a:prstGeom>
          <a:solidFill>
            <a:srgbClr val="A395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출입구 </a:t>
            </a:r>
            <a:r>
              <a:rPr lang="ko-KR" altLang="en-US" sz="1600" b="1" dirty="0" err="1">
                <a:solidFill>
                  <a:prstClr val="white"/>
                </a:solidFill>
              </a:rPr>
              <a:t>급기</a:t>
            </a:r>
            <a:endParaRPr lang="ko-KR" altLang="en-US" sz="1600" b="1" dirty="0">
              <a:solidFill>
                <a:prstClr val="white"/>
              </a:solidFill>
            </a:endParaRPr>
          </a:p>
        </p:txBody>
      </p:sp>
      <p:sp>
        <p:nvSpPr>
          <p:cNvPr id="26" name="한쪽 모서리가 잘린 사각형 25">
            <a:extLst>
              <a:ext uri="{FF2B5EF4-FFF2-40B4-BE49-F238E27FC236}">
                <a16:creationId xmlns:a16="http://schemas.microsoft.com/office/drawing/2014/main" id="{0533012E-29C7-4D35-87AF-83FF8790A4C6}"/>
              </a:ext>
            </a:extLst>
          </p:cNvPr>
          <p:cNvSpPr/>
          <p:nvPr/>
        </p:nvSpPr>
        <p:spPr>
          <a:xfrm>
            <a:off x="261938" y="4224338"/>
            <a:ext cx="1914525" cy="379412"/>
          </a:xfrm>
          <a:prstGeom prst="snip1Rect">
            <a:avLst/>
          </a:prstGeom>
          <a:solidFill>
            <a:srgbClr val="A395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작업자 근처 배기</a:t>
            </a:r>
          </a:p>
        </p:txBody>
      </p:sp>
      <p:sp>
        <p:nvSpPr>
          <p:cNvPr id="27" name="한쪽 모서리가 잘린 사각형 26">
            <a:extLst>
              <a:ext uri="{FF2B5EF4-FFF2-40B4-BE49-F238E27FC236}">
                <a16:creationId xmlns:a16="http://schemas.microsoft.com/office/drawing/2014/main" id="{F9277BF1-E02F-4251-B318-46427ECC304D}"/>
              </a:ext>
            </a:extLst>
          </p:cNvPr>
          <p:cNvSpPr/>
          <p:nvPr/>
        </p:nvSpPr>
        <p:spPr>
          <a:xfrm>
            <a:off x="2224088" y="4224338"/>
            <a:ext cx="1912937" cy="379412"/>
          </a:xfrm>
          <a:prstGeom prst="snip1Rect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600" b="1" dirty="0">
                <a:solidFill>
                  <a:prstClr val="white"/>
                </a:solidFill>
              </a:rPr>
              <a:t>작업자 근처 </a:t>
            </a:r>
            <a:r>
              <a:rPr lang="ko-KR" altLang="en-US" sz="1600" b="1" dirty="0" err="1">
                <a:solidFill>
                  <a:prstClr val="white"/>
                </a:solidFill>
              </a:rPr>
              <a:t>급기</a:t>
            </a:r>
            <a:endParaRPr lang="ko-KR" altLang="en-US" sz="1600" b="1" dirty="0">
              <a:solidFill>
                <a:prstClr val="white"/>
              </a:solidFill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65DE71B6-2B4C-4DDA-9E2F-CAE1FD083F70}"/>
              </a:ext>
            </a:extLst>
          </p:cNvPr>
          <p:cNvSpPr/>
          <p:nvPr/>
        </p:nvSpPr>
        <p:spPr>
          <a:xfrm>
            <a:off x="6340475" y="4132263"/>
            <a:ext cx="2493963" cy="342900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216000" anchor="ctr"/>
          <a:lstStyle/>
          <a:p>
            <a:pPr>
              <a:defRPr/>
            </a:pPr>
            <a:endParaRPr lang="en-US" altLang="ko-KR" sz="1600" b="1" spc="-100" dirty="0">
              <a:solidFill>
                <a:prstClr val="white"/>
              </a:solidFill>
            </a:endParaRPr>
          </a:p>
          <a:p>
            <a:pPr>
              <a:defRPr/>
            </a:pPr>
            <a:r>
              <a:rPr lang="ko-KR" altLang="en-US" sz="1600" b="1" spc="-100" dirty="0">
                <a:solidFill>
                  <a:prstClr val="white"/>
                </a:solidFill>
              </a:rPr>
              <a:t>작업자 근처 </a:t>
            </a:r>
            <a:r>
              <a:rPr lang="ko-KR" altLang="en-US" sz="1600" b="1" spc="-100" dirty="0" err="1">
                <a:solidFill>
                  <a:prstClr val="white"/>
                </a:solidFill>
              </a:rPr>
              <a:t>급기</a:t>
            </a:r>
            <a:r>
              <a:rPr lang="en-US" altLang="ko-KR" b="1" spc="-100" dirty="0">
                <a:solidFill>
                  <a:prstClr val="white"/>
                </a:solidFill>
              </a:rPr>
              <a:t>(15</a:t>
            </a:r>
            <a:r>
              <a:rPr lang="ko-KR" altLang="en-US" b="1" spc="-100" dirty="0">
                <a:solidFill>
                  <a:prstClr val="white"/>
                </a:solidFill>
              </a:rPr>
              <a:t>분 경과 후</a:t>
            </a:r>
            <a:r>
              <a:rPr lang="en-US" altLang="ko-KR" sz="800" spc="-100" dirty="0">
                <a:solidFill>
                  <a:prstClr val="white"/>
                </a:solidFill>
              </a:rPr>
              <a:t>)</a:t>
            </a:r>
            <a:endParaRPr lang="ko-KR" altLang="en-US" sz="900" spc="-60" dirty="0">
              <a:solidFill>
                <a:prstClr val="white"/>
              </a:solidFill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3A8AC8A6-AB94-46C4-A494-A21E4090C41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47" y="4670690"/>
            <a:ext cx="738401" cy="200187"/>
          </a:xfrm>
          <a:prstGeom prst="rect">
            <a:avLst/>
          </a:prstGeom>
        </p:spPr>
      </p:pic>
      <p:pic>
        <p:nvPicPr>
          <p:cNvPr id="20506" name="그림 29">
            <a:extLst>
              <a:ext uri="{FF2B5EF4-FFF2-40B4-BE49-F238E27FC236}">
                <a16:creationId xmlns:a16="http://schemas.microsoft.com/office/drawing/2014/main" id="{090996D5-E0A8-4DC2-95E0-280BEE82B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2663825"/>
            <a:ext cx="15494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그림 30">
            <a:extLst>
              <a:ext uri="{FF2B5EF4-FFF2-40B4-BE49-F238E27FC236}">
                <a16:creationId xmlns:a16="http://schemas.microsoft.com/office/drawing/2014/main" id="{D0485825-E4CC-4190-8FFA-A47072F5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2663825"/>
            <a:ext cx="151923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그림 31">
            <a:extLst>
              <a:ext uri="{FF2B5EF4-FFF2-40B4-BE49-F238E27FC236}">
                <a16:creationId xmlns:a16="http://schemas.microsoft.com/office/drawing/2014/main" id="{21BB4EE7-A46E-4F77-8239-EE3723E33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4681538"/>
            <a:ext cx="15398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그림 32">
            <a:extLst>
              <a:ext uri="{FF2B5EF4-FFF2-40B4-BE49-F238E27FC236}">
                <a16:creationId xmlns:a16="http://schemas.microsoft.com/office/drawing/2014/main" id="{B3D0C2BD-3778-43EE-A14C-568A6CF5B7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4681538"/>
            <a:ext cx="15494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_x140381784" descr="EMB000032f4024b">
            <a:extLst>
              <a:ext uri="{FF2B5EF4-FFF2-40B4-BE49-F238E27FC236}">
                <a16:creationId xmlns:a16="http://schemas.microsoft.com/office/drawing/2014/main" id="{E6A8329E-B36E-4DE0-BB7E-451AAF3B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2544763"/>
            <a:ext cx="1417637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2">
            <a:extLst>
              <a:ext uri="{FF2B5EF4-FFF2-40B4-BE49-F238E27FC236}">
                <a16:creationId xmlns:a16="http://schemas.microsoft.com/office/drawing/2014/main" id="{22F60A59-92C7-42DE-857E-A9E0A2E5B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2660650"/>
            <a:ext cx="784225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2" name="_x140378984" descr="EMB000032f40249">
            <a:extLst>
              <a:ext uri="{FF2B5EF4-FFF2-40B4-BE49-F238E27FC236}">
                <a16:creationId xmlns:a16="http://schemas.microsoft.com/office/drawing/2014/main" id="{09BFDAF6-083B-4D69-99C3-558056ECC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544763"/>
            <a:ext cx="1417637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Picture 6">
            <a:extLst>
              <a:ext uri="{FF2B5EF4-FFF2-40B4-BE49-F238E27FC236}">
                <a16:creationId xmlns:a16="http://schemas.microsoft.com/office/drawing/2014/main" id="{6F63AC24-8265-463D-B3A1-7BB75463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2600325"/>
            <a:ext cx="358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7ECC064A-1185-472B-9B70-C63411C35EB6}"/>
              </a:ext>
            </a:extLst>
          </p:cNvPr>
          <p:cNvSpPr/>
          <p:nvPr/>
        </p:nvSpPr>
        <p:spPr>
          <a:xfrm>
            <a:off x="460375" y="1484313"/>
            <a:ext cx="4471988" cy="3206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1500" b="1" dirty="0"/>
              <a:t>한 면이 개방된 밀폐 공간</a:t>
            </a:r>
            <a:r>
              <a:rPr lang="en-US" altLang="ko-KR" sz="1500" b="1" dirty="0"/>
              <a:t>-</a:t>
            </a:r>
            <a:r>
              <a:rPr lang="ko-KR" altLang="en-US" sz="1500" b="1" dirty="0"/>
              <a:t>환기</a:t>
            </a:r>
            <a:r>
              <a:rPr lang="en-US" altLang="ko-KR" sz="1500" b="1" dirty="0"/>
              <a:t>(</a:t>
            </a:r>
            <a:r>
              <a:rPr lang="ko-KR" altLang="en-US" sz="1500" b="1" dirty="0" err="1"/>
              <a:t>급기</a:t>
            </a:r>
            <a:r>
              <a:rPr lang="en-US" altLang="ko-KR" sz="1500" b="1" dirty="0"/>
              <a:t>)</a:t>
            </a:r>
            <a:endParaRPr lang="ko-KR" altLang="en-US" sz="1500" b="1" dirty="0"/>
          </a:p>
        </p:txBody>
      </p:sp>
      <p:pic>
        <p:nvPicPr>
          <p:cNvPr id="39" name="Picture 3" descr="C:\Users\1\Desktop\아이콘별도\질식-녹2.png">
            <a:extLst>
              <a:ext uri="{FF2B5EF4-FFF2-40B4-BE49-F238E27FC236}">
                <a16:creationId xmlns:a16="http://schemas.microsoft.com/office/drawing/2014/main" id="{8BD95900-D060-4D4B-9235-CCA25BF2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05651" y="4879027"/>
            <a:ext cx="1132028" cy="1132028"/>
          </a:xfrm>
          <a:prstGeom prst="rect">
            <a:avLst/>
          </a:prstGeom>
          <a:noFill/>
        </p:spPr>
      </p:pic>
      <p:pic>
        <p:nvPicPr>
          <p:cNvPr id="20516" name="그림 39">
            <a:extLst>
              <a:ext uri="{FF2B5EF4-FFF2-40B4-BE49-F238E27FC236}">
                <a16:creationId xmlns:a16="http://schemas.microsoft.com/office/drawing/2014/main" id="{BF2E71E0-DAE3-4CD7-9145-EACC60B351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1052513"/>
            <a:ext cx="7270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34BD69BC-A1A6-4310-8435-1B6048326519}"/>
              </a:ext>
            </a:extLst>
          </p:cNvPr>
          <p:cNvSpPr/>
          <p:nvPr/>
        </p:nvSpPr>
        <p:spPr>
          <a:xfrm>
            <a:off x="107950" y="1989138"/>
            <a:ext cx="8907463" cy="4319587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그리스 건축 기둥 디자인 서식 파일">
  <a:themeElements>
    <a:clrScheme name="그리스 건축 기둥 디자인 서식 파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그리스 건축 기둥 디자인 서식 파일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ko-KR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ko-KR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굴림" pitchFamily="50" charset="-127"/>
          </a:defRPr>
        </a:defPPr>
      </a:lstStyle>
    </a:lnDef>
  </a:objectDefaults>
  <a:extraClrSchemeLst>
    <a:extraClrScheme>
      <a:clrScheme name="그리스 건축 기둥 디자인 서식 파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그리스 건축 기둥 디자인 서식 파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그리스 건축 기둥 디자인 서식 파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그리스 건축 기둥 디자인 서식 파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그리스 건축 기둥 디자인 서식 파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그리스 건축 기둥 디자인 서식 파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그리스 건축 기둥 디자인 서식 파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그리스 건축 기둥 디자인 서식 파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그리스 건축 기둥 디자인 서식 파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그리스 건축 기둥 디자인 서식 파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그리스 건축 기둥 디자인 서식 파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그리스 건축 기둥 디자인 서식 파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광장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광장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광장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7231</TotalTime>
  <Words>2353</Words>
  <Application>Microsoft Office PowerPoint</Application>
  <PresentationFormat>화면 슬라이드 쇼(4:3)</PresentationFormat>
  <Paragraphs>310</Paragraphs>
  <Slides>26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26</vt:i4>
      </vt:variant>
    </vt:vector>
  </HeadingPairs>
  <TitlesOfParts>
    <vt:vector size="39" baseType="lpstr">
      <vt:lpstr>Arial</vt:lpstr>
      <vt:lpstr>굴림</vt:lpstr>
      <vt:lpstr>Palatino Linotype</vt:lpstr>
      <vt:lpstr>Lucida Sans Unicode</vt:lpstr>
      <vt:lpstr>Wingdings 3</vt:lpstr>
      <vt:lpstr>Verdana</vt:lpstr>
      <vt:lpstr>Wingdings 2</vt:lpstr>
      <vt:lpstr>나눔고딕</vt:lpstr>
      <vt:lpstr>맑은 고딕</vt:lpstr>
      <vt:lpstr>Century Gothic</vt:lpstr>
      <vt:lpstr>Wingdings</vt:lpstr>
      <vt:lpstr>그리스 건축 기둥 디자인 서식 파일</vt:lpstr>
      <vt:lpstr>광장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>삼능건설(주)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subject/>
  <dc:creator>관리자</dc:creator>
  <cp:keywords/>
  <dc:description/>
  <cp:lastModifiedBy>user</cp:lastModifiedBy>
  <cp:revision>567</cp:revision>
  <cp:lastPrinted>2021-11-24T22:32:16Z</cp:lastPrinted>
  <dcterms:created xsi:type="dcterms:W3CDTF">2008-08-26T07:44:47Z</dcterms:created>
  <dcterms:modified xsi:type="dcterms:W3CDTF">2022-07-18T07:02:59Z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TC011594391042</vt:lpwstr>
  </property>
</Properties>
</file>