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90" r:id="rId2"/>
    <p:sldId id="275" r:id="rId3"/>
    <p:sldId id="257" r:id="rId4"/>
    <p:sldId id="258" r:id="rId5"/>
    <p:sldId id="259" r:id="rId6"/>
    <p:sldId id="284" r:id="rId7"/>
    <p:sldId id="285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300" r:id="rId16"/>
    <p:sldId id="301" r:id="rId17"/>
    <p:sldId id="274" r:id="rId18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57" autoAdjust="0"/>
  </p:normalViewPr>
  <p:slideViewPr>
    <p:cSldViewPr snapToGrid="0" snapToObjects="1">
      <p:cViewPr varScale="1">
        <p:scale>
          <a:sx n="106" d="100"/>
          <a:sy n="106" d="100"/>
        </p:scale>
        <p:origin x="17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-ivor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8" name="Picture 7" descr="아래이미지 사본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341"/>
            <a:ext cx="9143391" cy="1042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855"/>
            <a:ext cx="9151380" cy="1226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1893" y="576564"/>
            <a:ext cx="433374" cy="4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0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9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4800" y="3416300"/>
            <a:ext cx="896112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6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8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6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53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7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3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63B7C-C7BF-6E4D-8550-7ED87F47B29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2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94B515A6-19C1-53E6-5137-347354D54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419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871626"/>
            <a:ext cx="7781714" cy="4023651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26583" y="2092667"/>
            <a:ext cx="739648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사면 위에는 하중을 증가시킬 우려가 있는 차량 운행 또는 자재 등 적치 금지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해빙기에 얼음덩어리가 포함된 토사는 되메우기 및 성토용 재료로 사용 금지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657" y="2872415"/>
            <a:ext cx="3412618" cy="2764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67D4EA-91BD-6552-F860-50F4CDB20276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  <p:sp>
        <p:nvSpPr>
          <p:cNvPr id="4" name="모서리가 둥근 직사각형 15">
            <a:extLst>
              <a:ext uri="{FF2B5EF4-FFF2-40B4-BE49-F238E27FC236}">
                <a16:creationId xmlns:a16="http://schemas.microsoft.com/office/drawing/2014/main" id="{8EB62CF9-A669-09D1-6FBF-D52F2607C1BF}"/>
              </a:ext>
            </a:extLst>
          </p:cNvPr>
          <p:cNvSpPr/>
          <p:nvPr/>
        </p:nvSpPr>
        <p:spPr>
          <a:xfrm>
            <a:off x="905820" y="1284198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➊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절</a:t>
            </a: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·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성 토사면의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0384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7" name="모서리가 둥근 직사각형 15">
            <a:extLst>
              <a:ext uri="{FF2B5EF4-FFF2-40B4-BE49-F238E27FC236}">
                <a16:creationId xmlns:a16="http://schemas.microsoft.com/office/drawing/2014/main" id="{152A4C53-66B2-6FA7-3AF5-4F97DCB91003}"/>
              </a:ext>
            </a:extLst>
          </p:cNvPr>
          <p:cNvSpPr/>
          <p:nvPr/>
        </p:nvSpPr>
        <p:spPr>
          <a:xfrm>
            <a:off x="905820" y="1316025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➊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절</a:t>
            </a: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·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성 토사면의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5" y="1952352"/>
            <a:ext cx="7748059" cy="3353073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99226" y="2233599"/>
            <a:ext cx="739919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절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성 토사면 위 쌓인 눈 녹은 물의 유입을 방지하기 위하여 배수로를 정비한다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 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사면의 경사도 및 지하수위 측정 등 사면계측을 실시한다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 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동절기 작업을 중단했던 터널공사의 경우 낙석으로 인한 재해를 방지하기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위하여 암괴의 탈락 여부 점검한다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절 토사는 토질의 형상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지층분포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불연속면</a:t>
            </a:r>
            <a:r>
              <a:rPr kumimoji="0" lang="en-US" altLang="ko-KR" sz="1600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600" spc="-150" dirty="0">
                <a:solidFill>
                  <a:srgbClr val="404040"/>
                </a:solidFill>
                <a:ea typeface="맑은 고딕" pitchFamily="50" charset="-127"/>
              </a:rPr>
              <a:t>절리</a:t>
            </a:r>
            <a:r>
              <a:rPr kumimoji="0" lang="en-US" altLang="ko-KR" sz="1600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600" spc="-150" dirty="0">
                <a:solidFill>
                  <a:srgbClr val="404040"/>
                </a:solidFill>
                <a:ea typeface="맑은 고딕" pitchFamily="50" charset="-127"/>
              </a:rPr>
              <a:t>단층</a:t>
            </a:r>
            <a:r>
              <a:rPr kumimoji="0" lang="en-US" altLang="ko-KR" sz="1600" spc="-150" dirty="0">
                <a:solidFill>
                  <a:srgbClr val="404040"/>
                </a:solidFill>
                <a:ea typeface="맑은 고딕" pitchFamily="50" charset="-127"/>
              </a:rPr>
              <a:t>)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방향 등을 사전 검토한다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A4417-5FFC-1FDB-C3B3-2F662214FCF5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20305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95227"/>
            <a:ext cx="7664450" cy="3657873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7" name="모서리가 둥근 직사각형 15">
            <a:extLst>
              <a:ext uri="{FF2B5EF4-FFF2-40B4-BE49-F238E27FC236}">
                <a16:creationId xmlns:a16="http://schemas.microsoft.com/office/drawing/2014/main" id="{152A4C53-66B2-6FA7-3AF5-4F97DCB91003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➋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흙막이 지보공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99226" y="2366949"/>
            <a:ext cx="7095514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해빙기 작업 재개 전 다음 점검을 실시한다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점검반을 구성하여 흙막이 지보공 부재의 변형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부식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손상 및 탈락의 유무와 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상태를 점검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-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계측결과 분석을 통한 토압의 증가 또는 이상유무를 확인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-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흙막이 벽에 지중 공극수 동결로 인한 배부름 현상 발생 또는 용수부위 존재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여부를 조사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-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굴착작업 전 작업장소 및 주변지반에 대하여 균열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함수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용수 및 동결의 유무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또는 상태 점검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26FA02-DE9D-3CBC-E020-4AE45AB94BA1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105541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69872"/>
            <a:ext cx="7664450" cy="4023651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99225" y="2275509"/>
            <a:ext cx="7216099" cy="126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굴착토사나 자재 등 중량물을 경사면 및 흙막이 상부 주변에 적치하지 않는다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표면수가 지중으로 침투하지 못하도록 굴착배면에 배수로를 설치하거나             콘크리트를 타설한다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607" y="3254255"/>
            <a:ext cx="3412765" cy="2623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877A8F-A3D2-2D62-42DA-EDBA8583B213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  <p:sp>
        <p:nvSpPr>
          <p:cNvPr id="4" name="모서리가 둥근 직사각형 15">
            <a:extLst>
              <a:ext uri="{FF2B5EF4-FFF2-40B4-BE49-F238E27FC236}">
                <a16:creationId xmlns:a16="http://schemas.microsoft.com/office/drawing/2014/main" id="{0332B6E6-49C5-B3DB-CF04-91FEE089415A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➋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흙막이 지보공 붕괴 예방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9410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69872"/>
            <a:ext cx="7664450" cy="4023651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99226" y="2275509"/>
            <a:ext cx="7095514" cy="121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혹한기에 시공된 콘크리트 구조물은  강도가 현저히 저하되어 붕괴될 우려가       있으므로 현장 타설콘크리트의 강도를 확인한다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조립 및 해체작업 시 관리감독자를 지정하여 지휘한다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.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10" name="모서리가 둥근 직사각형 15">
            <a:extLst>
              <a:ext uri="{FF2B5EF4-FFF2-40B4-BE49-F238E27FC236}">
                <a16:creationId xmlns:a16="http://schemas.microsoft.com/office/drawing/2014/main" id="{152A4C53-66B2-6FA7-3AF5-4F97DCB91003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➌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거푸집 동바리 붕괴 예방 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3623089"/>
            <a:ext cx="2933700" cy="2254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DEB1E7-51EB-38A8-1B66-1C1BF9D4569A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6673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95227"/>
            <a:ext cx="7664450" cy="4065604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99226" y="2346629"/>
            <a:ext cx="7095514" cy="318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거푸집 </a:t>
            </a:r>
            <a:r>
              <a:rPr kumimoji="0" lang="ko-KR" altLang="en-US" sz="1700" b="1" spc="-150" dirty="0" err="1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동바리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설치 시 다음 사항에 유의한다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거푸집 동바리 설치시 구조검토 및 조립도에 근거하여 설치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조립도에 명시된 동바리ㆍ멍에 부재의 재질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ㆍ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단면 규격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  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ㆍ설치간격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및 이음방법 등을 준수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불량재료 사용금지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동바리 높이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3.5m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이상 시 양방향으로 수평 연결재 설치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파이프써포트 철근핀 사용 금지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전용핀 사용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수평연결재 두 방향으로 직교 설치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전용철물 사용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8BBB7-0E28-D244-6A80-CD8349F7ECCB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  <p:sp>
        <p:nvSpPr>
          <p:cNvPr id="3" name="모서리가 둥근 직사각형 15">
            <a:extLst>
              <a:ext uri="{FF2B5EF4-FFF2-40B4-BE49-F238E27FC236}">
                <a16:creationId xmlns:a16="http://schemas.microsoft.com/office/drawing/2014/main" id="{A4FC64AD-BEE6-555F-2DD3-4516C6576C4D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➌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거푸집 동바리 붕괴 예방 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511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FE572758-C95C-1223-08B8-5B9AA2247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2095227"/>
            <a:ext cx="7664450" cy="3208293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E50B819-5E94-A7ED-41D3-182326C119B5}"/>
              </a:ext>
            </a:extLst>
          </p:cNvPr>
          <p:cNvSpPr txBox="1"/>
          <p:nvPr/>
        </p:nvSpPr>
        <p:spPr>
          <a:xfrm>
            <a:off x="1389063" y="535911"/>
            <a:ext cx="65723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안전 작업 방법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2843C-629A-4BD3-60E1-102146413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226" y="2346629"/>
            <a:ext cx="7095514" cy="205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거푸집 </a:t>
            </a:r>
            <a:r>
              <a:rPr kumimoji="0" lang="ko-KR" altLang="en-US" sz="1700" b="1" spc="-150" dirty="0" err="1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동바리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설치 시 다음 사항에 유의한다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계단 및 경사구간 거푸집동바리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조립시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수직도 유지 및 받침철물 쐐기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  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보강 철저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-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계상재하중이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지반저면까지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축력방향으로 안전하게 전달될 수 있도록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       </a:t>
            </a:r>
            <a:r>
              <a:rPr kumimoji="0" lang="ko-KR" altLang="en-US" sz="1700" b="1" spc="-150" dirty="0" err="1">
                <a:solidFill>
                  <a:srgbClr val="404040"/>
                </a:solidFill>
                <a:ea typeface="맑은 고딕" pitchFamily="50" charset="-127"/>
              </a:rPr>
              <a:t>동바리의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수직도 준수 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7" name="모서리가 둥근 직사각형 15">
            <a:extLst>
              <a:ext uri="{FF2B5EF4-FFF2-40B4-BE49-F238E27FC236}">
                <a16:creationId xmlns:a16="http://schemas.microsoft.com/office/drawing/2014/main" id="{5041CB07-B431-BC64-197A-2554C920EDDE}"/>
              </a:ext>
            </a:extLst>
          </p:cNvPr>
          <p:cNvSpPr/>
          <p:nvPr/>
        </p:nvSpPr>
        <p:spPr>
          <a:xfrm>
            <a:off x="905820" y="1473374"/>
            <a:ext cx="4430550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➌ 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거푸집 동바리 붕괴 예방 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8BBB7-0E28-D244-6A80-CD8349F7ECCB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28436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16" y="224367"/>
            <a:ext cx="8633883" cy="6379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539" y="5763682"/>
            <a:ext cx="1732683" cy="577561"/>
          </a:xfrm>
          <a:prstGeom prst="rect">
            <a:avLst/>
          </a:prstGeom>
        </p:spPr>
      </p:pic>
      <p:pic>
        <p:nvPicPr>
          <p:cNvPr id="5" name="Picture 1" descr="해빙기-1.psd">
            <a:extLst>
              <a:ext uri="{FF2B5EF4-FFF2-40B4-BE49-F238E27FC236}">
                <a16:creationId xmlns:a16="http://schemas.microsoft.com/office/drawing/2014/main" id="{3169177C-113A-6079-B6E7-9EBC069A4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6" y="463990"/>
            <a:ext cx="3155181" cy="232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627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-1 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1225214"/>
          </a:xfrm>
          <a:prstGeom prst="rect">
            <a:avLst/>
          </a:prstGeom>
        </p:spPr>
      </p:pic>
      <p:pic>
        <p:nvPicPr>
          <p:cNvPr id="3" name="Picture 2" descr="아래이미지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555"/>
            <a:ext cx="9143391" cy="1042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2991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건설현장 해빙기 안전보건 길잡이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CAFBD72-A19F-DBAF-416E-6BE65D4A80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495" y="660062"/>
            <a:ext cx="323165" cy="323165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7FB3467B-3E07-6A1A-62CF-E224D727F689}"/>
              </a:ext>
            </a:extLst>
          </p:cNvPr>
          <p:cNvSpPr txBox="1"/>
          <p:nvPr/>
        </p:nvSpPr>
        <p:spPr>
          <a:xfrm>
            <a:off x="1389063" y="655538"/>
            <a:ext cx="5400675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b="1" dirty="0">
                <a:solidFill>
                  <a:schemeClr val="accent5"/>
                </a:solidFill>
                <a:latin typeface="+mj-ea"/>
                <a:ea typeface="+mj-ea"/>
              </a:rPr>
              <a:t>차례 </a:t>
            </a:r>
            <a:r>
              <a:rPr lang="en-US" altLang="ko-KR" sz="2400" b="1" dirty="0">
                <a:solidFill>
                  <a:schemeClr val="accent5"/>
                </a:solidFill>
                <a:latin typeface="+mj-ea"/>
                <a:ea typeface="+mj-ea"/>
              </a:rPr>
              <a:t>contents</a:t>
            </a:r>
            <a:endParaRPr lang="ko-KR" altLang="en-US" sz="2400" b="1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A9D7189-19FF-CEBB-E747-84CD475B6C4B}"/>
              </a:ext>
            </a:extLst>
          </p:cNvPr>
          <p:cNvSpPr txBox="1"/>
          <p:nvPr/>
        </p:nvSpPr>
        <p:spPr>
          <a:xfrm>
            <a:off x="1439863" y="1501111"/>
            <a:ext cx="5400675" cy="313932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해빙기란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왜 위험할까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 재해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주로 어디서 발생하나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 재해예방 체크리스트</a:t>
            </a:r>
            <a:endParaRPr lang="en-US" altLang="ko-KR" sz="1900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해빙기 주요 재해사례</a:t>
            </a:r>
            <a:endParaRPr lang="en-US" altLang="ko-KR" sz="1900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안전 작업 방법</a:t>
            </a:r>
            <a:endParaRPr lang="ko-KR" altLang="en-US" spc="-300" dirty="0">
              <a:solidFill>
                <a:schemeClr val="accent5"/>
              </a:solidFill>
              <a:latin typeface="+mj-ea"/>
            </a:endParaRPr>
          </a:p>
          <a:p>
            <a:pPr>
              <a:lnSpc>
                <a:spcPct val="150000"/>
              </a:lnSpc>
              <a:defRPr/>
            </a:pPr>
            <a:endParaRPr lang="ko-KR" altLang="en-US" b="1" spc="-3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1149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  <a:ea typeface="+mj-ea"/>
              </a:rPr>
              <a:t>해빙기란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  <a:ea typeface="+mj-ea"/>
              </a:rPr>
              <a:t>?</a:t>
            </a:r>
            <a:endParaRPr lang="ko-KR" altLang="en-US" sz="3000" b="1" spc="-3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684654"/>
            <a:ext cx="7664450" cy="3744596"/>
          </a:xfrm>
          <a:prstGeom prst="rect">
            <a:avLst/>
          </a:prstGeom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1099225" y="1959506"/>
            <a:ext cx="6862233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사전적 의미 </a:t>
            </a:r>
            <a:endParaRPr kumimoji="0" lang="en-US" altLang="ko-KR" sz="1700" b="1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 얼음이 녹아 풀리는 때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법적 의미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 구체적 정의나 기간이 정해져 있지는 않지만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매년 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2~4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월을 전후로 기상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   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상황 및 지역 여건 등을 고려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하여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탄력적으로 운영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하고 있음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12DCC4-AE8F-6CBB-4EDD-D2830E3F8527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안전보건길잡이 </a:t>
            </a:r>
            <a:r>
              <a:rPr kumimoji="0"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kumimoji="0"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해빙기</a:t>
            </a:r>
          </a:p>
        </p:txBody>
      </p:sp>
    </p:spTree>
    <p:extLst>
      <p:ext uri="{BB962C8B-B14F-4D97-AF65-F5344CB8AC3E}">
        <p14:creationId xmlns:p14="http://schemas.microsoft.com/office/powerpoint/2010/main" val="7006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, </a:t>
            </a: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왜 위험할까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?</a:t>
            </a:r>
            <a:endParaRPr lang="ko-KR" altLang="en-US" sz="3000" b="1" spc="-300" dirty="0">
              <a:solidFill>
                <a:schemeClr val="accent5"/>
              </a:solidFill>
              <a:latin typeface="+mj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437960"/>
            <a:ext cx="7680865" cy="2098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3960091"/>
            <a:ext cx="7680865" cy="2098842"/>
          </a:xfrm>
          <a:prstGeom prst="rect">
            <a:avLst/>
          </a:prstGeom>
        </p:spPr>
      </p:pic>
      <p:pic>
        <p:nvPicPr>
          <p:cNvPr id="2" name="Picture 1" descr="스크린샷 2022-12-15 오전 2.3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2" y="2046657"/>
            <a:ext cx="2011396" cy="809716"/>
          </a:xfrm>
          <a:prstGeom prst="rect">
            <a:avLst/>
          </a:prstGeom>
        </p:spPr>
      </p:pic>
      <p:pic>
        <p:nvPicPr>
          <p:cNvPr id="3" name="Picture 2" descr="스크린샷 2022-12-15 오전 2.31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6" y="4613739"/>
            <a:ext cx="1959822" cy="814873"/>
          </a:xfrm>
          <a:prstGeom prst="rect">
            <a:avLst/>
          </a:prstGeom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3573146" y="1843292"/>
            <a:ext cx="4827538" cy="161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kumimoji="0" lang="en-US" altLang="ko-KR" sz="1700" b="1" dirty="0">
                <a:solidFill>
                  <a:srgbClr val="404040"/>
                </a:solidFill>
                <a:ea typeface="맑은 고딕" pitchFamily="50" charset="-127"/>
              </a:rPr>
              <a:t>0℃ 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이하 기온에서는 지표면 사이에 남아 있는 </a:t>
            </a:r>
            <a:endParaRPr kumimoji="0" lang="en-US" altLang="ko-KR" sz="1700" b="1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수분이 얼면서 토양이 부풀어 오르는 </a:t>
            </a:r>
            <a:endParaRPr kumimoji="0" lang="en-US" altLang="ko-KR" sz="1700" b="1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‘배부름현상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(Frost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 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Heave :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동상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)’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이 발생 </a:t>
            </a:r>
            <a:r>
              <a:rPr kumimoji="0" lang="en-US" altLang="ko-KR" sz="1700" b="1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3581727" y="4399748"/>
            <a:ext cx="4827538" cy="121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기온이 따뜻해지고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얼었던 땅이 녹으면서 </a:t>
            </a:r>
            <a:endParaRPr kumimoji="0" lang="en-US" altLang="ko-KR" sz="1700" b="1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시설물 하부구조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기초</a:t>
            </a:r>
            <a:r>
              <a:rPr kumimoji="0" lang="en-US" altLang="ko-KR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)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를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약화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시켜 </a:t>
            </a:r>
            <a:endParaRPr kumimoji="0" lang="en-US" altLang="ko-KR" sz="1700" b="1" dirty="0">
              <a:solidFill>
                <a:srgbClr val="404040"/>
              </a:solidFill>
              <a:ea typeface="맑은 고딕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균열 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및 </a:t>
            </a:r>
            <a:r>
              <a:rPr kumimoji="0" lang="ko-KR" altLang="en-US" sz="1700" b="1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붕괴</a:t>
            </a:r>
            <a:r>
              <a:rPr kumimoji="0" lang="ko-KR" altLang="en-US" sz="1700" b="1" dirty="0">
                <a:solidFill>
                  <a:srgbClr val="404040"/>
                </a:solidFill>
                <a:ea typeface="맑은 고딕" pitchFamily="50" charset="-127"/>
              </a:rPr>
              <a:t>를 유발하기 때문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pic>
        <p:nvPicPr>
          <p:cNvPr id="4" name="Picture 3" descr="화살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06" y="3512678"/>
            <a:ext cx="721733" cy="520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6F4B1E-7F9F-E634-73E0-09854813E67A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2986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61293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재해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, </a:t>
            </a: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주로 어디서 발생하나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?</a:t>
            </a:r>
            <a:endParaRPr lang="ko-KR" altLang="en-US" sz="3000" b="1" spc="-300" dirty="0">
              <a:solidFill>
                <a:schemeClr val="accent5"/>
              </a:solidFill>
              <a:latin typeface="+mj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485901"/>
            <a:ext cx="7664450" cy="3810000"/>
          </a:xfrm>
          <a:prstGeom prst="rect">
            <a:avLst/>
          </a:prstGeom>
        </p:spPr>
      </p:pic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115291" y="1722754"/>
            <a:ext cx="7101800" cy="314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절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성토면내 공극수*가 얼고 녹기를 반복하면서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비탈면 붕괴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   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*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  공극수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: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토양을 형성하는 입자 사이의 틈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공극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에 있는 물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굴착배면 지반이 얼고 녹으면서 지반연약화로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흙막이지보공 붕괴  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얼어있는 지반이 녹으면서 지반 이완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침하로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지하매설물 파손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균열 부위 지하수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침투수에 의한 철근 부식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배부름 발생 등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축대</a:t>
            </a:r>
            <a:r>
              <a:rPr kumimoji="0" lang="en-US" altLang="ko-KR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옹벽 붕괴 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동절기 타설 콘크리트 동결 등의 원인에 의한 </a:t>
            </a:r>
            <a:r>
              <a:rPr kumimoji="0" lang="ko-KR" altLang="en-US" sz="1700" b="1" spc="-150" dirty="0">
                <a:solidFill>
                  <a:schemeClr val="accent5">
                    <a:lumMod val="75000"/>
                  </a:schemeClr>
                </a:solidFill>
                <a:ea typeface="맑은 고딕" pitchFamily="50" charset="-127"/>
              </a:rPr>
              <a:t>구조물 붕괴  </a:t>
            </a:r>
            <a:endParaRPr kumimoji="0" lang="en-US" altLang="ko-KR" sz="1700" b="1" spc="-150" dirty="0">
              <a:solidFill>
                <a:schemeClr val="accent5">
                  <a:lumMod val="75000"/>
                </a:schemeClr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1E519-F729-7A77-E0A6-D5BD46879863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42355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재해예방 체크리스트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82" y="1293062"/>
            <a:ext cx="7786159" cy="4479088"/>
          </a:xfrm>
          <a:prstGeom prst="rect">
            <a:avLst/>
          </a:prstGeom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099223" y="1435173"/>
            <a:ext cx="7320875" cy="419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공사장 주변 도로나 건축물 등 지반 침하로 인한 이상 징후는 없는지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공사장 주변에 접근 금지 표지판이나 안전펜스가 제대로 설치되어 있는지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위험지역 안내표지판은 설치되었는지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주변의 축대나 옹벽이 균열이나 지반 침하로 기울어져 있는 곳은 없는지 확인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건축물 주변 옹벽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축대는 지반 침하나 균열 등으로 무너질 위험이 없는지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주위의 배수로는 토사 퇴적 등으로 막혀 있는 곳이 없는지 확인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charset="2"/>
              <a:buChar char="ü"/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흙막이가시설 배면 침하로 지중 매설물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상수관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가스관 등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)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의 손괴 시 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2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차 재해위험은 없는지 확인   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86F7C0-ACE2-0DE5-9D34-B5FB288D2EAB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40232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주요 재해 사례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355726"/>
            <a:ext cx="7664450" cy="4531865"/>
          </a:xfrm>
          <a:prstGeom prst="rect">
            <a:avLst/>
          </a:prstGeom>
        </p:spPr>
      </p:pic>
      <p:pic>
        <p:nvPicPr>
          <p:cNvPr id="3" name="Picture 2" descr="스크린샷 2022-12-15 오전 2.45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54" y="1720639"/>
            <a:ext cx="3964864" cy="3899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4F2695-F1C3-55BF-6C50-0CB208FBE30C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51750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주요 재해 사례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355726"/>
            <a:ext cx="7664450" cy="4531865"/>
          </a:xfrm>
          <a:prstGeom prst="rect">
            <a:avLst/>
          </a:prstGeom>
        </p:spPr>
      </p:pic>
      <p:pic>
        <p:nvPicPr>
          <p:cNvPr id="11" name="Picture 10" descr="스크린샷 2022-12-15 오전 2.48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24" y="1720639"/>
            <a:ext cx="3693418" cy="3920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550DAF-FF20-E760-AE2A-56C7F8DB5CC9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355533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해빙기 주요 재해 사례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355726"/>
            <a:ext cx="7664450" cy="4531865"/>
          </a:xfrm>
          <a:prstGeom prst="rect">
            <a:avLst/>
          </a:prstGeom>
        </p:spPr>
      </p:pic>
      <p:pic>
        <p:nvPicPr>
          <p:cNvPr id="2" name="Picture 1" descr="스크린샷 2022-12-15 오전 2.49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09" y="1645575"/>
            <a:ext cx="3586086" cy="4056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75A1C7-34BA-5FBE-A7D6-CE1BBA5FD930}"/>
              </a:ext>
            </a:extLst>
          </p:cNvPr>
          <p:cNvSpPr txBox="1"/>
          <p:nvPr/>
        </p:nvSpPr>
        <p:spPr>
          <a:xfrm>
            <a:off x="759346" y="9593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</a:rPr>
              <a:t>건설현장 해빙기 안전보건 길잡이</a:t>
            </a:r>
          </a:p>
        </p:txBody>
      </p:sp>
    </p:spTree>
    <p:extLst>
      <p:ext uri="{BB962C8B-B14F-4D97-AF65-F5344CB8AC3E}">
        <p14:creationId xmlns:p14="http://schemas.microsoft.com/office/powerpoint/2010/main" val="175499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994</TotalTime>
  <Words>698</Words>
  <Application>Microsoft Office PowerPoint</Application>
  <PresentationFormat>화면 슬라이드 쇼(4:3)</PresentationFormat>
  <Paragraphs>103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1" baseType="lpstr">
      <vt:lpstr>Wingdings</vt:lpstr>
      <vt:lpstr>Arial</vt:lpstr>
      <vt:lpstr>맑은 고딕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fieldguide</dc:creator>
  <cp:keywords/>
  <dc:description/>
  <cp:lastModifiedBy>user</cp:lastModifiedBy>
  <cp:revision>291</cp:revision>
  <dcterms:created xsi:type="dcterms:W3CDTF">2022-11-13T15:13:23Z</dcterms:created>
  <dcterms:modified xsi:type="dcterms:W3CDTF">2023-02-16T06:12:19Z</dcterms:modified>
  <cp:category/>
</cp:coreProperties>
</file>